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arn9mG04ngpZeT4L/H7vB6a2u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irbnb logo coupon empresa privada, logo de airbnb, texto, marca, Servicio  png | PNGWing" id="15" name="Google Shape;15;p17"/>
          <p:cNvPicPr preferRelativeResize="0"/>
          <p:nvPr/>
        </p:nvPicPr>
        <p:blipFill rotWithShape="1">
          <a:blip r:embed="rId2">
            <a:alphaModFix/>
          </a:blip>
          <a:srcRect b="31999" l="24112" r="23399" t="3999"/>
          <a:stretch/>
        </p:blipFill>
        <p:spPr>
          <a:xfrm>
            <a:off x="11353800" y="6014023"/>
            <a:ext cx="653670" cy="68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building, city, outdoor&#10;&#10;Description automatically generated" id="17" name="Google Shape;17;p18"/>
          <p:cNvPicPr preferRelativeResize="0"/>
          <p:nvPr/>
        </p:nvPicPr>
        <p:blipFill rotWithShape="1">
          <a:blip r:embed="rId2">
            <a:alphaModFix/>
          </a:blip>
          <a:srcRect b="0" l="5762" r="5761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313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"/>
          <p:cNvSpPr/>
          <p:nvPr/>
        </p:nvSpPr>
        <p:spPr>
          <a:xfrm>
            <a:off x="1" y="1"/>
            <a:ext cx="12192000" cy="1200150"/>
          </a:xfrm>
          <a:prstGeom prst="rect">
            <a:avLst/>
          </a:prstGeom>
          <a:solidFill>
            <a:srgbClr val="FF595E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8"/>
          <p:cNvSpPr txBox="1"/>
          <p:nvPr/>
        </p:nvSpPr>
        <p:spPr>
          <a:xfrm>
            <a:off x="828675" y="357189"/>
            <a:ext cx="38576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irbnb logo coupon empresa privada, logo de airbnb, texto, marca, Servicio  png | PNGWing" id="23" name="Google Shape;23;p19"/>
          <p:cNvPicPr preferRelativeResize="0"/>
          <p:nvPr/>
        </p:nvPicPr>
        <p:blipFill rotWithShape="1">
          <a:blip r:embed="rId2">
            <a:alphaModFix/>
          </a:blip>
          <a:srcRect b="31999" l="24112" r="23399" t="3999"/>
          <a:stretch/>
        </p:blipFill>
        <p:spPr>
          <a:xfrm>
            <a:off x="11353800" y="6014023"/>
            <a:ext cx="653670" cy="683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19"/>
          <p:cNvCxnSpPr/>
          <p:nvPr/>
        </p:nvCxnSpPr>
        <p:spPr>
          <a:xfrm>
            <a:off x="838200" y="1442249"/>
            <a:ext cx="10515600" cy="0"/>
          </a:xfrm>
          <a:prstGeom prst="straightConnector1">
            <a:avLst/>
          </a:prstGeom>
          <a:noFill/>
          <a:ln cap="flat" cmpd="sng" w="19050">
            <a:solidFill>
              <a:srgbClr val="FF595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Airbnb logo coupon empresa privada, logo de airbnb, texto, marca, Servicio  png | PNGWing" id="11" name="Google Shape;11;p16"/>
          <p:cNvPicPr preferRelativeResize="0"/>
          <p:nvPr/>
        </p:nvPicPr>
        <p:blipFill rotWithShape="1">
          <a:blip r:embed="rId1">
            <a:alphaModFix/>
          </a:blip>
          <a:srcRect b="31999" l="24112" r="23399" t="3999"/>
          <a:stretch/>
        </p:blipFill>
        <p:spPr>
          <a:xfrm>
            <a:off x="11353800" y="6014023"/>
            <a:ext cx="653670" cy="6835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/>
              <a:t>Airbnb in NYC</a:t>
            </a:r>
            <a:endParaRPr/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60576"/>
          <a:stretch/>
        </p:blipFill>
        <p:spPr>
          <a:xfrm>
            <a:off x="6609069" y="3385746"/>
            <a:ext cx="3703864" cy="246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41894" l="0" r="0" t="36153"/>
          <a:stretch/>
        </p:blipFill>
        <p:spPr>
          <a:xfrm>
            <a:off x="6635934" y="1697227"/>
            <a:ext cx="3676999" cy="136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66320" l="0" r="0" t="0"/>
          <a:stretch/>
        </p:blipFill>
        <p:spPr>
          <a:xfrm>
            <a:off x="2019210" y="1690689"/>
            <a:ext cx="3848100" cy="219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Business opportunities for everyone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2912372" y="3881797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Price Average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2912372" y="4389113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$214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60325"/>
          <a:stretch/>
        </p:blipFill>
        <p:spPr>
          <a:xfrm>
            <a:off x="6609069" y="3385746"/>
            <a:ext cx="3676999" cy="248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41792" l="-1094" r="1093" t="36020"/>
          <a:stretch/>
        </p:blipFill>
        <p:spPr>
          <a:xfrm>
            <a:off x="6609069" y="1697227"/>
            <a:ext cx="3676999" cy="139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5">
            <a:alphaModFix/>
          </a:blip>
          <a:srcRect b="66369" l="0" r="0" t="0"/>
          <a:stretch/>
        </p:blipFill>
        <p:spPr>
          <a:xfrm>
            <a:off x="2047785" y="1678036"/>
            <a:ext cx="3819525" cy="219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Business opportunities for everyone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2912372" y="3881797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Price Average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2912372" y="4389113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$262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/>
          <p:nvPr/>
        </p:nvSpPr>
        <p:spPr>
          <a:xfrm>
            <a:off x="468086" y="3520859"/>
            <a:ext cx="5257800" cy="544285"/>
          </a:xfrm>
          <a:prstGeom prst="rect">
            <a:avLst/>
          </a:prstGeom>
          <a:solidFill>
            <a:srgbClr val="7F7F7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979714" y="1839686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Beginning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979714" y="2721429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979714" y="3603172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979714" y="4484915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Resolution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38199" y="1919287"/>
            <a:ext cx="10515599" cy="3871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 to real pilot user questions (biweekly 2).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468086" y="4378110"/>
            <a:ext cx="5257800" cy="544285"/>
          </a:xfrm>
          <a:prstGeom prst="rect">
            <a:avLst/>
          </a:prstGeom>
          <a:solidFill>
            <a:srgbClr val="7F7F7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979714" y="1839686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Beginning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979714" y="2721429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979714" y="3603172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979714" y="4484915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Endgame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838199" y="1933574"/>
            <a:ext cx="10515599" cy="3871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dashboard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of key points with dashboard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any other audience questions with dashboard.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/>
          <p:nvPr/>
        </p:nvSpPr>
        <p:spPr>
          <a:xfrm>
            <a:off x="468086" y="1763486"/>
            <a:ext cx="5257800" cy="544285"/>
          </a:xfrm>
          <a:prstGeom prst="rect">
            <a:avLst/>
          </a:prstGeom>
          <a:solidFill>
            <a:srgbClr val="7F7F7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979714" y="1839686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Beginning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979714" y="2721429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979714" y="3603172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979714" y="4484915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 new use for your properties in NYC</a:t>
            </a:r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053" y="1772045"/>
            <a:ext cx="5838749" cy="381436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/>
          <p:nvPr/>
        </p:nvSpPr>
        <p:spPr>
          <a:xfrm>
            <a:off x="838200" y="1772047"/>
            <a:ext cx="4157662" cy="38143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 MAP </a:t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518603" y="1778151"/>
            <a:ext cx="1677537" cy="1872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5597913" y="1827352"/>
            <a:ext cx="227350" cy="227350"/>
          </a:xfrm>
          <a:prstGeom prst="ellipse">
            <a:avLst/>
          </a:prstGeom>
          <a:solidFill>
            <a:srgbClr val="6183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5597913" y="2110009"/>
            <a:ext cx="227350" cy="227350"/>
          </a:xfrm>
          <a:prstGeom prst="ellipse">
            <a:avLst/>
          </a:prstGeom>
          <a:solidFill>
            <a:srgbClr val="F28E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5597913" y="2393018"/>
            <a:ext cx="227350" cy="227350"/>
          </a:xfrm>
          <a:prstGeom prst="ellipse">
            <a:avLst/>
          </a:prstGeom>
          <a:solidFill>
            <a:srgbClr val="E157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5597913" y="2676027"/>
            <a:ext cx="227350" cy="227350"/>
          </a:xfrm>
          <a:prstGeom prst="ellipse">
            <a:avLst/>
          </a:prstGeom>
          <a:solidFill>
            <a:srgbClr val="76B7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5825263" y="2651202"/>
            <a:ext cx="1307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6B7B2"/>
                </a:solidFill>
                <a:latin typeface="Calibri"/>
                <a:ea typeface="Calibri"/>
                <a:cs typeface="Calibri"/>
                <a:sym typeface="Calibri"/>
              </a:rPr>
              <a:t>Queens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597913" y="2958684"/>
            <a:ext cx="227350" cy="227350"/>
          </a:xfrm>
          <a:prstGeom prst="ellipse">
            <a:avLst/>
          </a:prstGeom>
          <a:solidFill>
            <a:srgbClr val="68A9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5825263" y="2933859"/>
            <a:ext cx="1307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68A95F"/>
                </a:solidFill>
                <a:latin typeface="Calibri"/>
                <a:ea typeface="Calibri"/>
                <a:cs typeface="Calibri"/>
                <a:sym typeface="Calibri"/>
              </a:rPr>
              <a:t>Staten Island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5825263" y="2367841"/>
            <a:ext cx="1307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E15759"/>
                </a:solidFill>
                <a:latin typeface="Calibri"/>
                <a:ea typeface="Calibri"/>
                <a:cs typeface="Calibri"/>
                <a:sym typeface="Calibri"/>
              </a:rPr>
              <a:t>Manhattan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5825263" y="2078109"/>
            <a:ext cx="1307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28E2B"/>
                </a:solidFill>
                <a:latin typeface="Calibri"/>
                <a:ea typeface="Calibri"/>
                <a:cs typeface="Calibri"/>
                <a:sym typeface="Calibri"/>
              </a:rPr>
              <a:t>Brooklyn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5825262" y="1799957"/>
            <a:ext cx="1307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6183AB"/>
                </a:solidFill>
                <a:latin typeface="Calibri"/>
                <a:ea typeface="Calibri"/>
                <a:cs typeface="Calibri"/>
                <a:sym typeface="Calibri"/>
              </a:rPr>
              <a:t>Bronx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6029922" y="3325942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5884431" y="3435909"/>
            <a:ext cx="56405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&lt;50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572921" y="3240039"/>
            <a:ext cx="204716" cy="204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6434293" y="3436364"/>
            <a:ext cx="56405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&gt;1500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262866" y="3273738"/>
            <a:ext cx="151200" cy="150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6166251" y="3437511"/>
            <a:ext cx="56405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What is Airbnb?</a:t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38200" y="2171700"/>
            <a:ext cx="10515600" cy="35250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background history of Airbnb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468086" y="2606457"/>
            <a:ext cx="5257800" cy="544285"/>
          </a:xfrm>
          <a:prstGeom prst="rect">
            <a:avLst/>
          </a:prstGeom>
          <a:solidFill>
            <a:srgbClr val="7F7F7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79714" y="1839686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Beginning</a:t>
            </a:r>
            <a:endParaRPr/>
          </a:p>
        </p:txBody>
      </p:sp>
      <p:sp>
        <p:nvSpPr>
          <p:cNvPr id="76" name="Google Shape;76;p5"/>
          <p:cNvSpPr txBox="1"/>
          <p:nvPr/>
        </p:nvSpPr>
        <p:spPr>
          <a:xfrm>
            <a:off x="979714" y="2721429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979714" y="3603172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979714" y="4484915"/>
            <a:ext cx="315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Why Airbnb in NYC instead of normal renting?</a:t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838200" y="1947862"/>
            <a:ext cx="10515600" cy="3871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Reasons why airbnb might be better than renting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Can you trust in Airbnb?</a:t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838200" y="1798637"/>
            <a:ext cx="4286250" cy="3871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see strong proyectiong for the future. Current decline due to lack off data for the entire year.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10727"/>
          <a:stretch/>
        </p:blipFill>
        <p:spPr>
          <a:xfrm>
            <a:off x="6676682" y="2116185"/>
            <a:ext cx="3950645" cy="31786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/>
        </p:nvSpPr>
        <p:spPr>
          <a:xfrm>
            <a:off x="6910251" y="1505253"/>
            <a:ext cx="3618412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Count of new properties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676682" y="5296039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Score Average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8638979" y="5296039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Reviews Count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6676682" y="5803355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638979" y="5792514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90,006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66369" l="0" r="0" t="0"/>
          <a:stretch/>
        </p:blipFill>
        <p:spPr>
          <a:xfrm>
            <a:off x="1969422" y="1690687"/>
            <a:ext cx="3874248" cy="219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Airbnb likes all kinds of properties</a:t>
            </a:r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60177"/>
          <a:stretch/>
        </p:blipFill>
        <p:spPr>
          <a:xfrm>
            <a:off x="6635934" y="3385746"/>
            <a:ext cx="3713729" cy="249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41952" l="0" r="0" t="36287"/>
          <a:stretch/>
        </p:blipFill>
        <p:spPr>
          <a:xfrm>
            <a:off x="6635934" y="1690688"/>
            <a:ext cx="3677000" cy="1351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2912372" y="3881797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Price Average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2912372" y="4389113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$164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60120"/>
          <a:stretch/>
        </p:blipFill>
        <p:spPr>
          <a:xfrm>
            <a:off x="6609069" y="3385746"/>
            <a:ext cx="3703864" cy="249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41835" l="0" r="0" t="36208"/>
          <a:stretch/>
        </p:blipFill>
        <p:spPr>
          <a:xfrm>
            <a:off x="6635934" y="1690689"/>
            <a:ext cx="3676999" cy="13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66317" l="0" r="0" t="0"/>
          <a:stretch/>
        </p:blipFill>
        <p:spPr>
          <a:xfrm>
            <a:off x="1988052" y="1690686"/>
            <a:ext cx="3846909" cy="219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Business opportunities for everyone</a:t>
            </a:r>
            <a:endParaRPr/>
          </a:p>
        </p:txBody>
      </p:sp>
      <p:sp>
        <p:nvSpPr>
          <p:cNvPr id="115" name="Google Shape;115;p8"/>
          <p:cNvSpPr txBox="1"/>
          <p:nvPr/>
        </p:nvSpPr>
        <p:spPr>
          <a:xfrm>
            <a:off x="2912372" y="3881797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2000"/>
              <a:buFont typeface="Calibri"/>
              <a:buNone/>
            </a:pPr>
            <a:r>
              <a:rPr lang="es-ES" sz="20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Price Average</a:t>
            </a:r>
            <a:endParaRPr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2912372" y="4389113"/>
            <a:ext cx="1988348" cy="752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495A"/>
              </a:buClr>
              <a:buSzPts val="3600"/>
              <a:buFont typeface="Calibri"/>
              <a:buNone/>
            </a:pPr>
            <a:r>
              <a:rPr b="1" lang="es-ES" sz="3600">
                <a:solidFill>
                  <a:srgbClr val="E9495A"/>
                </a:solidFill>
                <a:latin typeface="Calibri"/>
                <a:ea typeface="Calibri"/>
                <a:cs typeface="Calibri"/>
                <a:sym typeface="Calibri"/>
              </a:rPr>
              <a:t>$197</a:t>
            </a:r>
            <a:endParaRPr b="1" sz="2000">
              <a:solidFill>
                <a:srgbClr val="E949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2021-10-09T08:28:58Z</dcterms:created>
  <dc:creator>RODOLFO CASTRO</dc:creator>
</cp:coreProperties>
</file>