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81" r:id="rId4"/>
    <p:sldId id="258" r:id="rId5"/>
    <p:sldId id="282" r:id="rId6"/>
    <p:sldId id="261" r:id="rId7"/>
    <p:sldId id="262" r:id="rId8"/>
    <p:sldId id="267" r:id="rId9"/>
    <p:sldId id="270" r:id="rId10"/>
    <p:sldId id="271" r:id="rId11"/>
    <p:sldId id="268" r:id="rId12"/>
    <p:sldId id="269" r:id="rId13"/>
    <p:sldId id="266" r:id="rId14"/>
    <p:sldId id="263" r:id="rId15"/>
    <p:sldId id="264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76BB2E-ED10-4BD2-B384-38D699534DD9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24EA98-25CC-4CF8-A1BF-4997FA9E9692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25361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B2E-ED10-4BD2-B384-38D699534DD9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EA98-25CC-4CF8-A1BF-4997FA9E9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81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B2E-ED10-4BD2-B384-38D699534DD9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EA98-25CC-4CF8-A1BF-4997FA9E9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4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B2E-ED10-4BD2-B384-38D699534DD9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EA98-25CC-4CF8-A1BF-4997FA9E9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68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76BB2E-ED10-4BD2-B384-38D699534DD9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24EA98-25CC-4CF8-A1BF-4997FA9E969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1821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B2E-ED10-4BD2-B384-38D699534DD9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EA98-25CC-4CF8-A1BF-4997FA9E9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18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B2E-ED10-4BD2-B384-38D699534DD9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EA98-25CC-4CF8-A1BF-4997FA9E9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31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B2E-ED10-4BD2-B384-38D699534DD9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EA98-25CC-4CF8-A1BF-4997FA9E9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70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B2E-ED10-4BD2-B384-38D699534DD9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EA98-25CC-4CF8-A1BF-4997FA9E9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24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76BB2E-ED10-4BD2-B384-38D699534DD9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24EA98-25CC-4CF8-A1BF-4997FA9E969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74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76BB2E-ED10-4BD2-B384-38D699534DD9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24EA98-25CC-4CF8-A1BF-4997FA9E969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364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176BB2E-ED10-4BD2-B384-38D699534DD9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624EA98-25CC-4CF8-A1BF-4997FA9E969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127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D19DE-8D3C-4EC8-8DD1-086929D2E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TREINAMENTO – OBI 2019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0854EE-542C-4891-90AA-501BFFA4F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ESTRUTURA DE DADOS – PILHA E FILA</a:t>
            </a:r>
          </a:p>
          <a:p>
            <a:r>
              <a:rPr lang="en-US" dirty="0"/>
              <a:t>CONCEITOS E APLICA</a:t>
            </a:r>
            <a:r>
              <a:rPr lang="pt-BR" dirty="0"/>
              <a:t>ÇÕES </a:t>
            </a:r>
          </a:p>
        </p:txBody>
      </p:sp>
    </p:spTree>
    <p:extLst>
      <p:ext uri="{BB962C8B-B14F-4D97-AF65-F5344CB8AC3E}">
        <p14:creationId xmlns:p14="http://schemas.microsoft.com/office/powerpoint/2010/main" val="26733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84">
            <a:extLst>
              <a:ext uri="{FF2B5EF4-FFF2-40B4-BE49-F238E27FC236}">
                <a16:creationId xmlns:a16="http://schemas.microsoft.com/office/drawing/2014/main" id="{E3278E4E-2C22-4245-A19E-835845DEE07A}"/>
              </a:ext>
            </a:extLst>
          </p:cNvPr>
          <p:cNvSpPr/>
          <p:nvPr/>
        </p:nvSpPr>
        <p:spPr>
          <a:xfrm>
            <a:off x="3200400" y="3305556"/>
            <a:ext cx="2657476" cy="12092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F5A796CE-E990-4481-AD93-74916A195FF9}"/>
              </a:ext>
            </a:extLst>
          </p:cNvPr>
          <p:cNvSpPr/>
          <p:nvPr/>
        </p:nvSpPr>
        <p:spPr>
          <a:xfrm>
            <a:off x="3267075" y="4852801"/>
            <a:ext cx="2343150" cy="6921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C4C0126D-DC9A-4360-B5B2-33AEC6060B1C}"/>
              </a:ext>
            </a:extLst>
          </p:cNvPr>
          <p:cNvSpPr/>
          <p:nvPr/>
        </p:nvSpPr>
        <p:spPr>
          <a:xfrm>
            <a:off x="3028946" y="1974144"/>
            <a:ext cx="1733550" cy="53447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78B33B5-0B32-4A3A-BFBB-4DE035EC0525}"/>
              </a:ext>
            </a:extLst>
          </p:cNvPr>
          <p:cNvSpPr/>
          <p:nvPr/>
        </p:nvSpPr>
        <p:spPr>
          <a:xfrm>
            <a:off x="1162049" y="1226824"/>
            <a:ext cx="3771901" cy="4935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9C487-22C6-4736-8BB3-070BD8078746}"/>
              </a:ext>
            </a:extLst>
          </p:cNvPr>
          <p:cNvSpPr txBox="1"/>
          <p:nvPr/>
        </p:nvSpPr>
        <p:spPr>
          <a:xfrm>
            <a:off x="1066799" y="438150"/>
            <a:ext cx="502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Utilizando o conceito de fila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280A85-165F-4293-91F2-D253F9D345B3}"/>
              </a:ext>
            </a:extLst>
          </p:cNvPr>
          <p:cNvSpPr/>
          <p:nvPr/>
        </p:nvSpPr>
        <p:spPr>
          <a:xfrm>
            <a:off x="1847848" y="1915180"/>
            <a:ext cx="923927" cy="456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B729D2-D16F-484F-8741-414BC5F31775}"/>
              </a:ext>
            </a:extLst>
          </p:cNvPr>
          <p:cNvSpPr txBox="1"/>
          <p:nvPr/>
        </p:nvSpPr>
        <p:spPr>
          <a:xfrm>
            <a:off x="1247774" y="1253609"/>
            <a:ext cx="377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 Cria-se um vetor de 32 posições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27BF33-24F2-4400-AB9B-A499654CBA6F}"/>
              </a:ext>
            </a:extLst>
          </p:cNvPr>
          <p:cNvCxnSpPr/>
          <p:nvPr/>
        </p:nvCxnSpPr>
        <p:spPr>
          <a:xfrm>
            <a:off x="1862136" y="245745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8D1D05C-9F33-4637-883B-D992F884453D}"/>
              </a:ext>
            </a:extLst>
          </p:cNvPr>
          <p:cNvCxnSpPr/>
          <p:nvPr/>
        </p:nvCxnSpPr>
        <p:spPr>
          <a:xfrm>
            <a:off x="1876425" y="2981325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D4C45FD-DADD-4B73-89A1-5B0B4AE821CB}"/>
              </a:ext>
            </a:extLst>
          </p:cNvPr>
          <p:cNvCxnSpPr/>
          <p:nvPr/>
        </p:nvCxnSpPr>
        <p:spPr>
          <a:xfrm>
            <a:off x="1862136" y="3495675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3FCA97-4E07-4C51-B7E8-E012C7F9EE1B}"/>
              </a:ext>
            </a:extLst>
          </p:cNvPr>
          <p:cNvCxnSpPr/>
          <p:nvPr/>
        </p:nvCxnSpPr>
        <p:spPr>
          <a:xfrm>
            <a:off x="1876425" y="3990975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9F608F7-AD02-49C0-A7F9-14247C24F5E1}"/>
              </a:ext>
            </a:extLst>
          </p:cNvPr>
          <p:cNvCxnSpPr/>
          <p:nvPr/>
        </p:nvCxnSpPr>
        <p:spPr>
          <a:xfrm>
            <a:off x="1847848" y="451485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76621D9-8BF6-4495-B5F0-7BDF806895CF}"/>
              </a:ext>
            </a:extLst>
          </p:cNvPr>
          <p:cNvCxnSpPr/>
          <p:nvPr/>
        </p:nvCxnSpPr>
        <p:spPr>
          <a:xfrm>
            <a:off x="1847848" y="501015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D1F5ADD-4A2A-4D78-919A-C425E8C02372}"/>
              </a:ext>
            </a:extLst>
          </p:cNvPr>
          <p:cNvCxnSpPr/>
          <p:nvPr/>
        </p:nvCxnSpPr>
        <p:spPr>
          <a:xfrm>
            <a:off x="1847848" y="596265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5BDAD33-C037-4403-9972-BF9044EC93AE}"/>
              </a:ext>
            </a:extLst>
          </p:cNvPr>
          <p:cNvCxnSpPr/>
          <p:nvPr/>
        </p:nvCxnSpPr>
        <p:spPr>
          <a:xfrm>
            <a:off x="1847848" y="548640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A4DB08-FEC3-4D8C-9B8A-22C42554680A}"/>
              </a:ext>
            </a:extLst>
          </p:cNvPr>
          <p:cNvSpPr txBox="1"/>
          <p:nvPr/>
        </p:nvSpPr>
        <p:spPr>
          <a:xfrm>
            <a:off x="1481137" y="2037992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716422D-2B7E-42D2-9BE1-AA825F8676B6}"/>
              </a:ext>
            </a:extLst>
          </p:cNvPr>
          <p:cNvSpPr txBox="1"/>
          <p:nvPr/>
        </p:nvSpPr>
        <p:spPr>
          <a:xfrm>
            <a:off x="1481137" y="2523767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AFBC98-5946-4880-9616-6E9FBB2DE0C5}"/>
              </a:ext>
            </a:extLst>
          </p:cNvPr>
          <p:cNvSpPr txBox="1"/>
          <p:nvPr/>
        </p:nvSpPr>
        <p:spPr>
          <a:xfrm>
            <a:off x="1481137" y="305966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81E6F1-9865-4109-9453-540E9AF895B1}"/>
              </a:ext>
            </a:extLst>
          </p:cNvPr>
          <p:cNvSpPr txBox="1"/>
          <p:nvPr/>
        </p:nvSpPr>
        <p:spPr>
          <a:xfrm>
            <a:off x="1481137" y="359556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0E8A511-92BD-4B9E-B27F-28B55203A06D}"/>
              </a:ext>
            </a:extLst>
          </p:cNvPr>
          <p:cNvSpPr txBox="1"/>
          <p:nvPr/>
        </p:nvSpPr>
        <p:spPr>
          <a:xfrm>
            <a:off x="1481137" y="4116585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364701-9CAE-422C-9A93-F56BA627227B}"/>
              </a:ext>
            </a:extLst>
          </p:cNvPr>
          <p:cNvSpPr txBox="1"/>
          <p:nvPr/>
        </p:nvSpPr>
        <p:spPr>
          <a:xfrm>
            <a:off x="1481137" y="4632064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EDC7752-75DC-43ED-BCBE-CF5E0C2CE454}"/>
              </a:ext>
            </a:extLst>
          </p:cNvPr>
          <p:cNvSpPr txBox="1"/>
          <p:nvPr/>
        </p:nvSpPr>
        <p:spPr>
          <a:xfrm>
            <a:off x="1521618" y="4816730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44592F-1356-44B1-9049-644646090D1B}"/>
              </a:ext>
            </a:extLst>
          </p:cNvPr>
          <p:cNvSpPr txBox="1"/>
          <p:nvPr/>
        </p:nvSpPr>
        <p:spPr>
          <a:xfrm>
            <a:off x="1328735" y="603444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7BF9058-11AF-4015-80A5-508E72009CDE}"/>
              </a:ext>
            </a:extLst>
          </p:cNvPr>
          <p:cNvSpPr txBox="1"/>
          <p:nvPr/>
        </p:nvSpPr>
        <p:spPr>
          <a:xfrm>
            <a:off x="1328738" y="5590397"/>
            <a:ext cx="51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026AE8E-8A0F-4EA0-A4CD-654425677B42}"/>
              </a:ext>
            </a:extLst>
          </p:cNvPr>
          <p:cNvSpPr txBox="1"/>
          <p:nvPr/>
        </p:nvSpPr>
        <p:spPr>
          <a:xfrm>
            <a:off x="1521618" y="498469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54CC424-2D0B-4DA0-9F8C-6856D4304FAE}"/>
              </a:ext>
            </a:extLst>
          </p:cNvPr>
          <p:cNvSpPr txBox="1"/>
          <p:nvPr/>
        </p:nvSpPr>
        <p:spPr>
          <a:xfrm>
            <a:off x="1521618" y="514051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A6784985-87E2-4F08-B383-C4A8D66960C8}"/>
              </a:ext>
            </a:extLst>
          </p:cNvPr>
          <p:cNvSpPr txBox="1"/>
          <p:nvPr/>
        </p:nvSpPr>
        <p:spPr>
          <a:xfrm>
            <a:off x="3200400" y="2037992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char fila[32]; </a:t>
            </a:r>
            <a:endParaRPr lang="pt-BR" i="1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47314180-6444-4037-8E0D-6B57C1F245F3}"/>
              </a:ext>
            </a:extLst>
          </p:cNvPr>
          <p:cNvSpPr txBox="1"/>
          <p:nvPr/>
        </p:nvSpPr>
        <p:spPr>
          <a:xfrm>
            <a:off x="3286125" y="3429000"/>
            <a:ext cx="249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2. Cria-se dois índices, um para o início da fila e outro para o fim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7548BD7-2E27-4EE1-BEA4-28C58FA9C90D}"/>
              </a:ext>
            </a:extLst>
          </p:cNvPr>
          <p:cNvSpPr txBox="1"/>
          <p:nvPr/>
        </p:nvSpPr>
        <p:spPr>
          <a:xfrm>
            <a:off x="3457575" y="4984698"/>
            <a:ext cx="2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int</a:t>
            </a:r>
            <a:r>
              <a:rPr lang="pt-BR" i="1" dirty="0"/>
              <a:t> </a:t>
            </a:r>
            <a:r>
              <a:rPr lang="pt-BR" i="1" dirty="0" err="1"/>
              <a:t>ini</a:t>
            </a:r>
            <a:r>
              <a:rPr lang="pt-BR" i="1" dirty="0"/>
              <a:t> = 0, fim = 0;</a:t>
            </a:r>
          </a:p>
        </p:txBody>
      </p:sp>
    </p:spTree>
    <p:extLst>
      <p:ext uri="{BB962C8B-B14F-4D97-AF65-F5344CB8AC3E}">
        <p14:creationId xmlns:p14="http://schemas.microsoft.com/office/powerpoint/2010/main" val="326368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84">
            <a:extLst>
              <a:ext uri="{FF2B5EF4-FFF2-40B4-BE49-F238E27FC236}">
                <a16:creationId xmlns:a16="http://schemas.microsoft.com/office/drawing/2014/main" id="{E3278E4E-2C22-4245-A19E-835845DEE07A}"/>
              </a:ext>
            </a:extLst>
          </p:cNvPr>
          <p:cNvSpPr/>
          <p:nvPr/>
        </p:nvSpPr>
        <p:spPr>
          <a:xfrm>
            <a:off x="3200400" y="3305556"/>
            <a:ext cx="2657476" cy="12092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F5A796CE-E990-4481-AD93-74916A195FF9}"/>
              </a:ext>
            </a:extLst>
          </p:cNvPr>
          <p:cNvSpPr/>
          <p:nvPr/>
        </p:nvSpPr>
        <p:spPr>
          <a:xfrm>
            <a:off x="3267075" y="4852801"/>
            <a:ext cx="2343150" cy="6921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97C10EBC-9517-4430-B6A6-C74B65DA6D49}"/>
              </a:ext>
            </a:extLst>
          </p:cNvPr>
          <p:cNvSpPr/>
          <p:nvPr/>
        </p:nvSpPr>
        <p:spPr>
          <a:xfrm>
            <a:off x="7791457" y="2324731"/>
            <a:ext cx="3376607" cy="148555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C4C0126D-DC9A-4360-B5B2-33AEC6060B1C}"/>
              </a:ext>
            </a:extLst>
          </p:cNvPr>
          <p:cNvSpPr/>
          <p:nvPr/>
        </p:nvSpPr>
        <p:spPr>
          <a:xfrm>
            <a:off x="3028946" y="1974144"/>
            <a:ext cx="1733550" cy="53447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838B1A88-68F4-4ECF-B273-56249B7AEB28}"/>
              </a:ext>
            </a:extLst>
          </p:cNvPr>
          <p:cNvSpPr/>
          <p:nvPr/>
        </p:nvSpPr>
        <p:spPr>
          <a:xfrm>
            <a:off x="5329235" y="1226137"/>
            <a:ext cx="5967415" cy="494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78B33B5-0B32-4A3A-BFBB-4DE035EC0525}"/>
              </a:ext>
            </a:extLst>
          </p:cNvPr>
          <p:cNvSpPr/>
          <p:nvPr/>
        </p:nvSpPr>
        <p:spPr>
          <a:xfrm>
            <a:off x="1162049" y="1226824"/>
            <a:ext cx="3771901" cy="4935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9C487-22C6-4736-8BB3-070BD8078746}"/>
              </a:ext>
            </a:extLst>
          </p:cNvPr>
          <p:cNvSpPr txBox="1"/>
          <p:nvPr/>
        </p:nvSpPr>
        <p:spPr>
          <a:xfrm>
            <a:off x="1066799" y="438150"/>
            <a:ext cx="502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Utilizando o conceito de fila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280A85-165F-4293-91F2-D253F9D345B3}"/>
              </a:ext>
            </a:extLst>
          </p:cNvPr>
          <p:cNvSpPr/>
          <p:nvPr/>
        </p:nvSpPr>
        <p:spPr>
          <a:xfrm>
            <a:off x="1847848" y="1915180"/>
            <a:ext cx="923927" cy="456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B729D2-D16F-484F-8741-414BC5F31775}"/>
              </a:ext>
            </a:extLst>
          </p:cNvPr>
          <p:cNvSpPr txBox="1"/>
          <p:nvPr/>
        </p:nvSpPr>
        <p:spPr>
          <a:xfrm>
            <a:off x="1247774" y="1253609"/>
            <a:ext cx="377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 Cria-se um vetor de 32 posições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27BF33-24F2-4400-AB9B-A499654CBA6F}"/>
              </a:ext>
            </a:extLst>
          </p:cNvPr>
          <p:cNvCxnSpPr/>
          <p:nvPr/>
        </p:nvCxnSpPr>
        <p:spPr>
          <a:xfrm>
            <a:off x="1862136" y="245745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8D1D05C-9F33-4637-883B-D992F884453D}"/>
              </a:ext>
            </a:extLst>
          </p:cNvPr>
          <p:cNvCxnSpPr/>
          <p:nvPr/>
        </p:nvCxnSpPr>
        <p:spPr>
          <a:xfrm>
            <a:off x="1876425" y="2981325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D4C45FD-DADD-4B73-89A1-5B0B4AE821CB}"/>
              </a:ext>
            </a:extLst>
          </p:cNvPr>
          <p:cNvCxnSpPr/>
          <p:nvPr/>
        </p:nvCxnSpPr>
        <p:spPr>
          <a:xfrm>
            <a:off x="1862136" y="3495675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3FCA97-4E07-4C51-B7E8-E012C7F9EE1B}"/>
              </a:ext>
            </a:extLst>
          </p:cNvPr>
          <p:cNvCxnSpPr/>
          <p:nvPr/>
        </p:nvCxnSpPr>
        <p:spPr>
          <a:xfrm>
            <a:off x="1876425" y="3990975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9F608F7-AD02-49C0-A7F9-14247C24F5E1}"/>
              </a:ext>
            </a:extLst>
          </p:cNvPr>
          <p:cNvCxnSpPr/>
          <p:nvPr/>
        </p:nvCxnSpPr>
        <p:spPr>
          <a:xfrm>
            <a:off x="1847848" y="451485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76621D9-8BF6-4495-B5F0-7BDF806895CF}"/>
              </a:ext>
            </a:extLst>
          </p:cNvPr>
          <p:cNvCxnSpPr/>
          <p:nvPr/>
        </p:nvCxnSpPr>
        <p:spPr>
          <a:xfrm>
            <a:off x="1847848" y="501015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D1F5ADD-4A2A-4D78-919A-C425E8C02372}"/>
              </a:ext>
            </a:extLst>
          </p:cNvPr>
          <p:cNvCxnSpPr/>
          <p:nvPr/>
        </p:nvCxnSpPr>
        <p:spPr>
          <a:xfrm>
            <a:off x="1847848" y="596265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5BDAD33-C037-4403-9972-BF9044EC93AE}"/>
              </a:ext>
            </a:extLst>
          </p:cNvPr>
          <p:cNvCxnSpPr/>
          <p:nvPr/>
        </p:nvCxnSpPr>
        <p:spPr>
          <a:xfrm>
            <a:off x="1847848" y="548640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A4DB08-FEC3-4D8C-9B8A-22C42554680A}"/>
              </a:ext>
            </a:extLst>
          </p:cNvPr>
          <p:cNvSpPr txBox="1"/>
          <p:nvPr/>
        </p:nvSpPr>
        <p:spPr>
          <a:xfrm>
            <a:off x="1481137" y="2037992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716422D-2B7E-42D2-9BE1-AA825F8676B6}"/>
              </a:ext>
            </a:extLst>
          </p:cNvPr>
          <p:cNvSpPr txBox="1"/>
          <p:nvPr/>
        </p:nvSpPr>
        <p:spPr>
          <a:xfrm>
            <a:off x="1481137" y="2523767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AFBC98-5946-4880-9616-6E9FBB2DE0C5}"/>
              </a:ext>
            </a:extLst>
          </p:cNvPr>
          <p:cNvSpPr txBox="1"/>
          <p:nvPr/>
        </p:nvSpPr>
        <p:spPr>
          <a:xfrm>
            <a:off x="1481137" y="305966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81E6F1-9865-4109-9453-540E9AF895B1}"/>
              </a:ext>
            </a:extLst>
          </p:cNvPr>
          <p:cNvSpPr txBox="1"/>
          <p:nvPr/>
        </p:nvSpPr>
        <p:spPr>
          <a:xfrm>
            <a:off x="1481137" y="359556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0E8A511-92BD-4B9E-B27F-28B55203A06D}"/>
              </a:ext>
            </a:extLst>
          </p:cNvPr>
          <p:cNvSpPr txBox="1"/>
          <p:nvPr/>
        </p:nvSpPr>
        <p:spPr>
          <a:xfrm>
            <a:off x="1481137" y="4116585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364701-9CAE-422C-9A93-F56BA627227B}"/>
              </a:ext>
            </a:extLst>
          </p:cNvPr>
          <p:cNvSpPr txBox="1"/>
          <p:nvPr/>
        </p:nvSpPr>
        <p:spPr>
          <a:xfrm>
            <a:off x="1481137" y="4632064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EDC7752-75DC-43ED-BCBE-CF5E0C2CE454}"/>
              </a:ext>
            </a:extLst>
          </p:cNvPr>
          <p:cNvSpPr txBox="1"/>
          <p:nvPr/>
        </p:nvSpPr>
        <p:spPr>
          <a:xfrm>
            <a:off x="1521618" y="4816730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44592F-1356-44B1-9049-644646090D1B}"/>
              </a:ext>
            </a:extLst>
          </p:cNvPr>
          <p:cNvSpPr txBox="1"/>
          <p:nvPr/>
        </p:nvSpPr>
        <p:spPr>
          <a:xfrm>
            <a:off x="1328735" y="603444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7BF9058-11AF-4015-80A5-508E72009CDE}"/>
              </a:ext>
            </a:extLst>
          </p:cNvPr>
          <p:cNvSpPr txBox="1"/>
          <p:nvPr/>
        </p:nvSpPr>
        <p:spPr>
          <a:xfrm>
            <a:off x="1328738" y="5590397"/>
            <a:ext cx="51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026AE8E-8A0F-4EA0-A4CD-654425677B42}"/>
              </a:ext>
            </a:extLst>
          </p:cNvPr>
          <p:cNvSpPr txBox="1"/>
          <p:nvPr/>
        </p:nvSpPr>
        <p:spPr>
          <a:xfrm>
            <a:off x="1521618" y="498469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54CC424-2D0B-4DA0-9F8C-6856D4304FAE}"/>
              </a:ext>
            </a:extLst>
          </p:cNvPr>
          <p:cNvSpPr txBox="1"/>
          <p:nvPr/>
        </p:nvSpPr>
        <p:spPr>
          <a:xfrm>
            <a:off x="1521618" y="514051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1C2614E-0FD6-497E-B52F-1427F8C588CF}"/>
              </a:ext>
            </a:extLst>
          </p:cNvPr>
          <p:cNvSpPr/>
          <p:nvPr/>
        </p:nvSpPr>
        <p:spPr>
          <a:xfrm>
            <a:off x="6781800" y="1915179"/>
            <a:ext cx="923927" cy="3761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96753DF-9F19-420C-990E-1F625895AFFC}"/>
              </a:ext>
            </a:extLst>
          </p:cNvPr>
          <p:cNvSpPr txBox="1"/>
          <p:nvPr/>
        </p:nvSpPr>
        <p:spPr>
          <a:xfrm>
            <a:off x="5329235" y="1253609"/>
            <a:ext cx="596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As 16 primeiras posições representam os competidores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83108BA8-B1CD-409C-8778-577FC9AB3ED6}"/>
              </a:ext>
            </a:extLst>
          </p:cNvPr>
          <p:cNvCxnSpPr/>
          <p:nvPr/>
        </p:nvCxnSpPr>
        <p:spPr>
          <a:xfrm>
            <a:off x="6781800" y="2447925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1771034-6697-43C7-BAE6-F38BB7ED8201}"/>
              </a:ext>
            </a:extLst>
          </p:cNvPr>
          <p:cNvCxnSpPr/>
          <p:nvPr/>
        </p:nvCxnSpPr>
        <p:spPr>
          <a:xfrm>
            <a:off x="6810377" y="2981325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B402E5D6-0470-4686-ACB2-151CA7CDEEE9}"/>
              </a:ext>
            </a:extLst>
          </p:cNvPr>
          <p:cNvCxnSpPr/>
          <p:nvPr/>
        </p:nvCxnSpPr>
        <p:spPr>
          <a:xfrm>
            <a:off x="6810377" y="3522043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CC1A08E-5F88-403F-8191-882E275268A6}"/>
              </a:ext>
            </a:extLst>
          </p:cNvPr>
          <p:cNvCxnSpPr/>
          <p:nvPr/>
        </p:nvCxnSpPr>
        <p:spPr>
          <a:xfrm>
            <a:off x="6781800" y="4078485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4DFDE96-479E-459A-B2E5-81530FF3BA0B}"/>
              </a:ext>
            </a:extLst>
          </p:cNvPr>
          <p:cNvCxnSpPr/>
          <p:nvPr/>
        </p:nvCxnSpPr>
        <p:spPr>
          <a:xfrm>
            <a:off x="6781800" y="4632064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82AB10A-5517-4DFD-A3BC-1E84506DB01C}"/>
              </a:ext>
            </a:extLst>
          </p:cNvPr>
          <p:cNvSpPr txBox="1"/>
          <p:nvPr/>
        </p:nvSpPr>
        <p:spPr>
          <a:xfrm>
            <a:off x="6457948" y="1987453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21715B6-86BE-4464-8C5E-C5733AF2CD82}"/>
              </a:ext>
            </a:extLst>
          </p:cNvPr>
          <p:cNvSpPr txBox="1"/>
          <p:nvPr/>
        </p:nvSpPr>
        <p:spPr>
          <a:xfrm>
            <a:off x="6457948" y="2521923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04700E5-DA35-4A61-A0EA-B354311246E2}"/>
              </a:ext>
            </a:extLst>
          </p:cNvPr>
          <p:cNvSpPr txBox="1"/>
          <p:nvPr/>
        </p:nvSpPr>
        <p:spPr>
          <a:xfrm>
            <a:off x="6334125" y="362273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pt-BR" dirty="0"/>
              <a:t>4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2A7ECE1-6452-4102-906A-A3D106EACE7A}"/>
              </a:ext>
            </a:extLst>
          </p:cNvPr>
          <p:cNvSpPr txBox="1"/>
          <p:nvPr/>
        </p:nvSpPr>
        <p:spPr>
          <a:xfrm>
            <a:off x="7029453" y="2021118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pt-BR" dirty="0"/>
              <a:t>A’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1F9696D8-8EEC-43D0-BD67-4C0459FAC950}"/>
              </a:ext>
            </a:extLst>
          </p:cNvPr>
          <p:cNvSpPr txBox="1"/>
          <p:nvPr/>
        </p:nvSpPr>
        <p:spPr>
          <a:xfrm>
            <a:off x="7029453" y="2594427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pt-BR" dirty="0"/>
              <a:t>B’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204ED59-A660-4C55-BD75-A526ACEA5E22}"/>
              </a:ext>
            </a:extLst>
          </p:cNvPr>
          <p:cNvSpPr txBox="1"/>
          <p:nvPr/>
        </p:nvSpPr>
        <p:spPr>
          <a:xfrm>
            <a:off x="7029452" y="3652801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pt-BR" dirty="0"/>
              <a:t>O’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75F211E1-97EF-4375-833F-ECD1EBBBA771}"/>
              </a:ext>
            </a:extLst>
          </p:cNvPr>
          <p:cNvSpPr txBox="1"/>
          <p:nvPr/>
        </p:nvSpPr>
        <p:spPr>
          <a:xfrm>
            <a:off x="7029456" y="4211086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pt-BR" dirty="0"/>
              <a:t>P’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5A4AF0A2-DD2C-44D0-A1E2-64EFDEE559DE}"/>
              </a:ext>
            </a:extLst>
          </p:cNvPr>
          <p:cNvCxnSpPr/>
          <p:nvPr/>
        </p:nvCxnSpPr>
        <p:spPr>
          <a:xfrm>
            <a:off x="6810377" y="5150876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AC6AAD3-2673-480A-B7E7-AC4778991E33}"/>
              </a:ext>
            </a:extLst>
          </p:cNvPr>
          <p:cNvSpPr txBox="1"/>
          <p:nvPr/>
        </p:nvSpPr>
        <p:spPr>
          <a:xfrm>
            <a:off x="6486523" y="280383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483F4467-8A13-44F1-977F-3F1210C77EDE}"/>
              </a:ext>
            </a:extLst>
          </p:cNvPr>
          <p:cNvSpPr txBox="1"/>
          <p:nvPr/>
        </p:nvSpPr>
        <p:spPr>
          <a:xfrm>
            <a:off x="6486523" y="3001504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6EB23F-3208-44DF-B4BE-E83E82DFBD85}"/>
              </a:ext>
            </a:extLst>
          </p:cNvPr>
          <p:cNvSpPr txBox="1"/>
          <p:nvPr/>
        </p:nvSpPr>
        <p:spPr>
          <a:xfrm>
            <a:off x="6486523" y="322257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F428D4B-B861-4BD8-AE70-38DE42F47C38}"/>
              </a:ext>
            </a:extLst>
          </p:cNvPr>
          <p:cNvSpPr txBox="1"/>
          <p:nvPr/>
        </p:nvSpPr>
        <p:spPr>
          <a:xfrm>
            <a:off x="6334125" y="4196417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pt-BR" dirty="0"/>
              <a:t>5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8EDA2E9D-9239-4705-989C-2D53CDC51497}"/>
              </a:ext>
            </a:extLst>
          </p:cNvPr>
          <p:cNvSpPr txBox="1"/>
          <p:nvPr/>
        </p:nvSpPr>
        <p:spPr>
          <a:xfrm>
            <a:off x="7115177" y="285079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DAB35DB-4B2E-4C95-AF9A-2FF4882B3108}"/>
              </a:ext>
            </a:extLst>
          </p:cNvPr>
          <p:cNvSpPr txBox="1"/>
          <p:nvPr/>
        </p:nvSpPr>
        <p:spPr>
          <a:xfrm>
            <a:off x="7105650" y="3015405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ED2885A-99C7-4E11-AFDE-BC92F92D6C72}"/>
              </a:ext>
            </a:extLst>
          </p:cNvPr>
          <p:cNvSpPr txBox="1"/>
          <p:nvPr/>
        </p:nvSpPr>
        <p:spPr>
          <a:xfrm>
            <a:off x="7105650" y="3182906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1A8C5D68-5259-4BBE-A2D4-7C3CE580E7B9}"/>
              </a:ext>
            </a:extLst>
          </p:cNvPr>
          <p:cNvSpPr txBox="1"/>
          <p:nvPr/>
        </p:nvSpPr>
        <p:spPr>
          <a:xfrm>
            <a:off x="6315074" y="5186587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  <a:endParaRPr lang="pt-BR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A133BD1-CB72-462D-B82A-8590778458B2}"/>
              </a:ext>
            </a:extLst>
          </p:cNvPr>
          <p:cNvSpPr txBox="1"/>
          <p:nvPr/>
        </p:nvSpPr>
        <p:spPr>
          <a:xfrm>
            <a:off x="6457948" y="448346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D056D64-AE75-4B16-A42B-6DB8E8015A3E}"/>
              </a:ext>
            </a:extLst>
          </p:cNvPr>
          <p:cNvSpPr txBox="1"/>
          <p:nvPr/>
        </p:nvSpPr>
        <p:spPr>
          <a:xfrm>
            <a:off x="6457948" y="4632064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BB436D3-0B19-41F2-BCE7-BDE3D8AA7860}"/>
              </a:ext>
            </a:extLst>
          </p:cNvPr>
          <p:cNvSpPr txBox="1"/>
          <p:nvPr/>
        </p:nvSpPr>
        <p:spPr>
          <a:xfrm>
            <a:off x="6457948" y="4788867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A6784985-87E2-4F08-B383-C4A8D66960C8}"/>
              </a:ext>
            </a:extLst>
          </p:cNvPr>
          <p:cNvSpPr txBox="1"/>
          <p:nvPr/>
        </p:nvSpPr>
        <p:spPr>
          <a:xfrm>
            <a:off x="3200400" y="2037992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char fila[32]; </a:t>
            </a:r>
            <a:endParaRPr lang="pt-BR" i="1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FBBAA422-608B-4A15-84B9-3F315D806D8E}"/>
              </a:ext>
            </a:extLst>
          </p:cNvPr>
          <p:cNvSpPr txBox="1"/>
          <p:nvPr/>
        </p:nvSpPr>
        <p:spPr>
          <a:xfrm>
            <a:off x="8058155" y="2594427"/>
            <a:ext cx="2933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for( char i = ‘A’; </a:t>
            </a:r>
            <a:r>
              <a:rPr lang="en-US" i="1" dirty="0" err="1"/>
              <a:t>i</a:t>
            </a:r>
            <a:r>
              <a:rPr lang="en-US" i="1" dirty="0"/>
              <a:t> &lt; ‘P’; </a:t>
            </a:r>
            <a:r>
              <a:rPr lang="en-US" i="1" dirty="0" err="1"/>
              <a:t>i</a:t>
            </a:r>
            <a:r>
              <a:rPr lang="en-US" i="1" dirty="0"/>
              <a:t>++ ){</a:t>
            </a:r>
          </a:p>
          <a:p>
            <a:r>
              <a:rPr lang="en-US" i="1" dirty="0"/>
              <a:t>	fila[</a:t>
            </a:r>
            <a:r>
              <a:rPr lang="en-US" i="1" dirty="0" err="1"/>
              <a:t>fim</a:t>
            </a:r>
            <a:r>
              <a:rPr lang="en-US" i="1" dirty="0"/>
              <a:t>++] = </a:t>
            </a:r>
            <a:r>
              <a:rPr lang="en-US" i="1" dirty="0" err="1"/>
              <a:t>i</a:t>
            </a:r>
            <a:r>
              <a:rPr lang="en-US" i="1" dirty="0"/>
              <a:t>;</a:t>
            </a:r>
          </a:p>
          <a:p>
            <a:r>
              <a:rPr lang="en-US" i="1" dirty="0"/>
              <a:t>}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8EDC9AC-0D3A-4DE5-8A83-05857A408676}"/>
              </a:ext>
            </a:extLst>
          </p:cNvPr>
          <p:cNvSpPr txBox="1"/>
          <p:nvPr/>
        </p:nvSpPr>
        <p:spPr>
          <a:xfrm>
            <a:off x="7986715" y="4211086"/>
            <a:ext cx="3076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 incrementa</a:t>
            </a:r>
            <a:r>
              <a:rPr lang="pt-BR" dirty="0"/>
              <a:t>ção da variável </a:t>
            </a:r>
            <a:r>
              <a:rPr lang="pt-BR" i="1" dirty="0"/>
              <a:t>fim</a:t>
            </a:r>
            <a:r>
              <a:rPr lang="pt-BR" dirty="0"/>
              <a:t>, funciona como índice (apenas aumentando a fila)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47314180-6444-4037-8E0D-6B57C1F245F3}"/>
              </a:ext>
            </a:extLst>
          </p:cNvPr>
          <p:cNvSpPr txBox="1"/>
          <p:nvPr/>
        </p:nvSpPr>
        <p:spPr>
          <a:xfrm>
            <a:off x="3286125" y="3429000"/>
            <a:ext cx="249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2. Cria-se dois índices, um para o início da fila e outro para o fim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7548BD7-2E27-4EE1-BEA4-28C58FA9C90D}"/>
              </a:ext>
            </a:extLst>
          </p:cNvPr>
          <p:cNvSpPr txBox="1"/>
          <p:nvPr/>
        </p:nvSpPr>
        <p:spPr>
          <a:xfrm>
            <a:off x="3457575" y="4984698"/>
            <a:ext cx="2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int</a:t>
            </a:r>
            <a:r>
              <a:rPr lang="pt-BR" i="1" dirty="0"/>
              <a:t> </a:t>
            </a:r>
            <a:r>
              <a:rPr lang="pt-BR" i="1" dirty="0" err="1"/>
              <a:t>ini</a:t>
            </a:r>
            <a:r>
              <a:rPr lang="pt-BR" i="1" dirty="0"/>
              <a:t> = 0, fim = 0;</a:t>
            </a:r>
          </a:p>
        </p:txBody>
      </p:sp>
    </p:spTree>
    <p:extLst>
      <p:ext uri="{BB962C8B-B14F-4D97-AF65-F5344CB8AC3E}">
        <p14:creationId xmlns:p14="http://schemas.microsoft.com/office/powerpoint/2010/main" val="245999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ipse 39">
            <a:extLst>
              <a:ext uri="{FF2B5EF4-FFF2-40B4-BE49-F238E27FC236}">
                <a16:creationId xmlns:a16="http://schemas.microsoft.com/office/drawing/2014/main" id="{62C616D6-BE19-4512-866F-23FD1AB4DFBF}"/>
              </a:ext>
            </a:extLst>
          </p:cNvPr>
          <p:cNvSpPr/>
          <p:nvPr/>
        </p:nvSpPr>
        <p:spPr>
          <a:xfrm>
            <a:off x="7353300" y="5615582"/>
            <a:ext cx="1514475" cy="64400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1C4A26E4-E376-458F-A3C2-F505DDDC3581}"/>
              </a:ext>
            </a:extLst>
          </p:cNvPr>
          <p:cNvSpPr/>
          <p:nvPr/>
        </p:nvSpPr>
        <p:spPr>
          <a:xfrm>
            <a:off x="6486525" y="2047696"/>
            <a:ext cx="4762500" cy="2838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F16254A-0044-46A3-9DB9-F3AEC74AA813}"/>
              </a:ext>
            </a:extLst>
          </p:cNvPr>
          <p:cNvSpPr/>
          <p:nvPr/>
        </p:nvSpPr>
        <p:spPr>
          <a:xfrm>
            <a:off x="4571999" y="2622440"/>
            <a:ext cx="1219201" cy="52322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8D718C-C0E7-49A3-8C80-52343B20B292}"/>
              </a:ext>
            </a:extLst>
          </p:cNvPr>
          <p:cNvSpPr/>
          <p:nvPr/>
        </p:nvSpPr>
        <p:spPr>
          <a:xfrm>
            <a:off x="1133475" y="1253609"/>
            <a:ext cx="4762500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9C487-22C6-4736-8BB3-070BD8078746}"/>
              </a:ext>
            </a:extLst>
          </p:cNvPr>
          <p:cNvSpPr txBox="1"/>
          <p:nvPr/>
        </p:nvSpPr>
        <p:spPr>
          <a:xfrm>
            <a:off x="1066799" y="438150"/>
            <a:ext cx="502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Utilizando o conceito de fila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B729D2-D16F-484F-8741-414BC5F31775}"/>
              </a:ext>
            </a:extLst>
          </p:cNvPr>
          <p:cNvSpPr txBox="1"/>
          <p:nvPr/>
        </p:nvSpPr>
        <p:spPr>
          <a:xfrm>
            <a:off x="1247774" y="1253609"/>
            <a:ext cx="461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Controla</a:t>
            </a:r>
            <a:r>
              <a:rPr lang="en-US" dirty="0"/>
              <a:t>-se a entrada com </a:t>
            </a:r>
            <a:r>
              <a:rPr lang="en-US" dirty="0" err="1"/>
              <a:t>duas</a:t>
            </a:r>
            <a:r>
              <a:rPr lang="en-US" dirty="0"/>
              <a:t> var</a:t>
            </a:r>
            <a:r>
              <a:rPr lang="pt-BR" dirty="0" err="1"/>
              <a:t>iáveis</a:t>
            </a:r>
            <a:r>
              <a:rPr lang="pt-BR" dirty="0"/>
              <a:t>, sendo o resultado de determinado jogo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029A07C-84F9-42BD-AA91-A2065D0481ED}"/>
              </a:ext>
            </a:extLst>
          </p:cNvPr>
          <p:cNvSpPr txBox="1"/>
          <p:nvPr/>
        </p:nvSpPr>
        <p:spPr>
          <a:xfrm>
            <a:off x="1019173" y="2156876"/>
            <a:ext cx="3552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(Primeira linha da entrada) 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4 1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O 4 representa o competidor A</a:t>
            </a:r>
          </a:p>
          <a:p>
            <a:pPr marL="285750" indent="-285750">
              <a:buFontTx/>
              <a:buChar char="-"/>
            </a:pPr>
            <a:r>
              <a:rPr lang="pt-BR" dirty="0"/>
              <a:t>O 1 representa o competidor 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AA8F6F-39F0-4CD1-A128-C0D95AD88523}"/>
              </a:ext>
            </a:extLst>
          </p:cNvPr>
          <p:cNvSpPr txBox="1"/>
          <p:nvPr/>
        </p:nvSpPr>
        <p:spPr>
          <a:xfrm>
            <a:off x="4724399" y="269938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int</a:t>
            </a:r>
            <a:r>
              <a:rPr lang="pt-BR" i="1" dirty="0"/>
              <a:t> </a:t>
            </a:r>
            <a:r>
              <a:rPr lang="pt-BR" i="1" dirty="0" err="1"/>
              <a:t>a,b</a:t>
            </a:r>
            <a:r>
              <a:rPr lang="en-US" i="1" dirty="0"/>
              <a:t>;</a:t>
            </a:r>
            <a:r>
              <a:rPr lang="pt-BR" i="1" dirty="0"/>
              <a:t>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6602439-DB59-4B3C-AF13-457FFC63AE98}"/>
              </a:ext>
            </a:extLst>
          </p:cNvPr>
          <p:cNvSpPr/>
          <p:nvPr/>
        </p:nvSpPr>
        <p:spPr>
          <a:xfrm>
            <a:off x="1495425" y="4581525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76C710D-CE16-4BD4-AC21-70D23A0F62AA}"/>
              </a:ext>
            </a:extLst>
          </p:cNvPr>
          <p:cNvSpPr txBox="1"/>
          <p:nvPr/>
        </p:nvSpPr>
        <p:spPr>
          <a:xfrm>
            <a:off x="1138225" y="4673084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ADF37C3-ECB3-47FE-AA78-44FD554B7AD3}"/>
              </a:ext>
            </a:extLst>
          </p:cNvPr>
          <p:cNvSpPr txBox="1"/>
          <p:nvPr/>
        </p:nvSpPr>
        <p:spPr>
          <a:xfrm>
            <a:off x="1138234" y="5390911"/>
            <a:ext cx="45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b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5589A41-C2D8-48E8-9949-36106C924E67}"/>
              </a:ext>
            </a:extLst>
          </p:cNvPr>
          <p:cNvSpPr txBox="1"/>
          <p:nvPr/>
        </p:nvSpPr>
        <p:spPr>
          <a:xfrm>
            <a:off x="1674020" y="4673084"/>
            <a:ext cx="45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BCC7BC4B-847C-4401-B98D-24D24ADF0961}"/>
              </a:ext>
            </a:extLst>
          </p:cNvPr>
          <p:cNvSpPr/>
          <p:nvPr/>
        </p:nvSpPr>
        <p:spPr>
          <a:xfrm>
            <a:off x="1495424" y="5299590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5215CED-B419-4759-A21E-92DCBE63358C}"/>
              </a:ext>
            </a:extLst>
          </p:cNvPr>
          <p:cNvSpPr txBox="1"/>
          <p:nvPr/>
        </p:nvSpPr>
        <p:spPr>
          <a:xfrm>
            <a:off x="1662124" y="5388768"/>
            <a:ext cx="4690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8BA7FA7-1899-40AF-992E-66A91317A7BE}"/>
              </a:ext>
            </a:extLst>
          </p:cNvPr>
          <p:cNvSpPr txBox="1"/>
          <p:nvPr/>
        </p:nvSpPr>
        <p:spPr>
          <a:xfrm>
            <a:off x="2376499" y="4376766"/>
            <a:ext cx="4619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Percebe-se que o competidor A ganhou, logo, ele ocupará a próxima posição na fila (incrementado o </a:t>
            </a:r>
            <a:r>
              <a:rPr lang="pt-BR" i="1" dirty="0"/>
              <a:t>fim</a:t>
            </a:r>
            <a:r>
              <a:rPr lang="pt-BR" dirty="0"/>
              <a:t> e atribuindo ‘A’)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Ao mesmo tempo, o competidor A e B, são retirados da fila (armazenando-os e incrementando duas vezes o </a:t>
            </a:r>
            <a:r>
              <a:rPr lang="pt-BR" i="1" dirty="0" err="1"/>
              <a:t>ini</a:t>
            </a:r>
            <a:r>
              <a:rPr lang="pt-BR" dirty="0"/>
              <a:t>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86A78E4-11D4-4690-999C-31ECF7D0F0E8}"/>
              </a:ext>
            </a:extLst>
          </p:cNvPr>
          <p:cNvSpPr txBox="1"/>
          <p:nvPr/>
        </p:nvSpPr>
        <p:spPr>
          <a:xfrm>
            <a:off x="7377076" y="2413337"/>
            <a:ext cx="3486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for( </a:t>
            </a:r>
            <a:r>
              <a:rPr lang="pt-BR" i="1" dirty="0" err="1"/>
              <a:t>int</a:t>
            </a:r>
            <a:r>
              <a:rPr lang="pt-BR" i="1" dirty="0"/>
              <a:t> i = 0; i &lt; 15 ; i++ ) {</a:t>
            </a:r>
          </a:p>
          <a:p>
            <a:r>
              <a:rPr lang="pt-BR" i="1" dirty="0"/>
              <a:t>	</a:t>
            </a:r>
            <a:r>
              <a:rPr lang="pt-BR" i="1" dirty="0" err="1"/>
              <a:t>scanf</a:t>
            </a:r>
            <a:r>
              <a:rPr lang="pt-BR" i="1" dirty="0"/>
              <a:t>(“%d %d”, &amp;a, &amp;b);</a:t>
            </a:r>
          </a:p>
          <a:p>
            <a:r>
              <a:rPr lang="pt-BR" i="1" dirty="0"/>
              <a:t>	</a:t>
            </a:r>
            <a:r>
              <a:rPr lang="pt-BR" i="1" dirty="0" err="1"/>
              <a:t>ca</a:t>
            </a:r>
            <a:r>
              <a:rPr lang="pt-BR" i="1" dirty="0"/>
              <a:t> = fila</a:t>
            </a:r>
            <a:r>
              <a:rPr lang="en-US" i="1" dirty="0"/>
              <a:t>[</a:t>
            </a:r>
            <a:r>
              <a:rPr lang="en-US" i="1" dirty="0" err="1"/>
              <a:t>ini</a:t>
            </a:r>
            <a:r>
              <a:rPr lang="en-US" i="1" dirty="0"/>
              <a:t>++];</a:t>
            </a:r>
          </a:p>
          <a:p>
            <a:r>
              <a:rPr lang="en-US" i="1" dirty="0"/>
              <a:t>	</a:t>
            </a:r>
            <a:r>
              <a:rPr lang="en-US" i="1" dirty="0" err="1"/>
              <a:t>cb</a:t>
            </a:r>
            <a:r>
              <a:rPr lang="en-US" i="1" dirty="0"/>
              <a:t> = fila[</a:t>
            </a:r>
            <a:r>
              <a:rPr lang="en-US" i="1" dirty="0" err="1"/>
              <a:t>ini</a:t>
            </a:r>
            <a:r>
              <a:rPr lang="en-US" i="1" dirty="0"/>
              <a:t>++];</a:t>
            </a:r>
          </a:p>
          <a:p>
            <a:r>
              <a:rPr lang="en-US" i="1" dirty="0"/>
              <a:t>	if( a &gt; b )fila[</a:t>
            </a:r>
            <a:r>
              <a:rPr lang="en-US" i="1" dirty="0" err="1"/>
              <a:t>fim</a:t>
            </a:r>
            <a:r>
              <a:rPr lang="en-US" i="1" dirty="0"/>
              <a:t>++] = ca;</a:t>
            </a:r>
          </a:p>
          <a:p>
            <a:r>
              <a:rPr lang="en-US" i="1" dirty="0"/>
              <a:t>	else fila[</a:t>
            </a:r>
            <a:r>
              <a:rPr lang="en-US" i="1" dirty="0" err="1"/>
              <a:t>fim</a:t>
            </a:r>
            <a:r>
              <a:rPr lang="en-US" i="1" dirty="0"/>
              <a:t>++] = </a:t>
            </a:r>
            <a:r>
              <a:rPr lang="en-US" i="1" dirty="0" err="1"/>
              <a:t>cb</a:t>
            </a:r>
            <a:r>
              <a:rPr lang="en-US" i="1" dirty="0"/>
              <a:t>;</a:t>
            </a:r>
          </a:p>
          <a:p>
            <a:r>
              <a:rPr lang="en-US" i="1" dirty="0"/>
              <a:t>}</a:t>
            </a:r>
            <a:endParaRPr lang="pt-BR" i="1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E104910-8C8F-48C3-B02B-CF0F705545CC}"/>
              </a:ext>
            </a:extLst>
          </p:cNvPr>
          <p:cNvSpPr txBox="1"/>
          <p:nvPr/>
        </p:nvSpPr>
        <p:spPr>
          <a:xfrm>
            <a:off x="7419976" y="5752921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char </a:t>
            </a:r>
            <a:r>
              <a:rPr lang="en-US" i="1" dirty="0" err="1"/>
              <a:t>ca,cb</a:t>
            </a:r>
            <a:r>
              <a:rPr lang="en-US" i="1" dirty="0"/>
              <a:t>;</a:t>
            </a:r>
            <a:endParaRPr lang="pt-BR" i="1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2CC4F169-B97F-4F60-9E0F-C85709FB21CF}"/>
              </a:ext>
            </a:extLst>
          </p:cNvPr>
          <p:cNvSpPr/>
          <p:nvPr/>
        </p:nvSpPr>
        <p:spPr>
          <a:xfrm>
            <a:off x="9815501" y="5207793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7A206604-009B-47B5-A7EB-313D4A55E688}"/>
              </a:ext>
            </a:extLst>
          </p:cNvPr>
          <p:cNvSpPr/>
          <p:nvPr/>
        </p:nvSpPr>
        <p:spPr>
          <a:xfrm>
            <a:off x="9813103" y="5937586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4499EE7E-4979-47CA-B3C7-43CCCEA79A6C}"/>
              </a:ext>
            </a:extLst>
          </p:cNvPr>
          <p:cNvSpPr txBox="1"/>
          <p:nvPr/>
        </p:nvSpPr>
        <p:spPr>
          <a:xfrm>
            <a:off x="9341603" y="5299590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ca</a:t>
            </a:r>
            <a:endParaRPr lang="pt-BR" i="1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F43BCA2-70DF-4016-96CB-C87CB478BBC2}"/>
              </a:ext>
            </a:extLst>
          </p:cNvPr>
          <p:cNvSpPr txBox="1"/>
          <p:nvPr/>
        </p:nvSpPr>
        <p:spPr>
          <a:xfrm>
            <a:off x="9341603" y="6029145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cb</a:t>
            </a:r>
            <a:endParaRPr lang="pt-BR" i="1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1A0811F-D5E9-483E-8C2B-11EDB39CF699}"/>
              </a:ext>
            </a:extLst>
          </p:cNvPr>
          <p:cNvSpPr txBox="1"/>
          <p:nvPr/>
        </p:nvSpPr>
        <p:spPr>
          <a:xfrm>
            <a:off x="9941699" y="5299590"/>
            <a:ext cx="45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</a:t>
            </a:r>
            <a:endParaRPr lang="pt-BR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3A2D9DC2-9A30-4BA7-B512-77B47CDEFA1B}"/>
              </a:ext>
            </a:extLst>
          </p:cNvPr>
          <p:cNvSpPr txBox="1"/>
          <p:nvPr/>
        </p:nvSpPr>
        <p:spPr>
          <a:xfrm>
            <a:off x="9941699" y="6029145"/>
            <a:ext cx="45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003E91C-5A3C-470F-B032-5F94253C3EC9}"/>
              </a:ext>
            </a:extLst>
          </p:cNvPr>
          <p:cNvSpPr txBox="1"/>
          <p:nvPr/>
        </p:nvSpPr>
        <p:spPr>
          <a:xfrm>
            <a:off x="6715124" y="1253608"/>
            <a:ext cx="4533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Ap</a:t>
            </a:r>
            <a:r>
              <a:rPr lang="pt-BR" dirty="0"/>
              <a:t>ós as repetições, a fila conterá apenas o último competidor (o vencedor)</a:t>
            </a:r>
          </a:p>
        </p:txBody>
      </p:sp>
    </p:spTree>
    <p:extLst>
      <p:ext uri="{BB962C8B-B14F-4D97-AF65-F5344CB8AC3E}">
        <p14:creationId xmlns:p14="http://schemas.microsoft.com/office/powerpoint/2010/main" val="337766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C2959C-4BA9-464A-929A-F2702F312BB9}"/>
              </a:ext>
            </a:extLst>
          </p:cNvPr>
          <p:cNvSpPr/>
          <p:nvPr/>
        </p:nvSpPr>
        <p:spPr>
          <a:xfrm>
            <a:off x="1619075" y="494950"/>
            <a:ext cx="4622334" cy="5939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722E2-9C29-4516-A328-873004F4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970" y="721453"/>
            <a:ext cx="8816829" cy="53521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300" dirty="0"/>
              <a:t>char fila[32];</a:t>
            </a:r>
          </a:p>
          <a:p>
            <a:pPr marL="0" indent="0">
              <a:buNone/>
            </a:pPr>
            <a:r>
              <a:rPr lang="pt-BR" sz="2300" dirty="0" err="1"/>
              <a:t>int</a:t>
            </a:r>
            <a:r>
              <a:rPr lang="pt-BR" sz="2300" dirty="0"/>
              <a:t> </a:t>
            </a:r>
            <a:r>
              <a:rPr lang="pt-BR" sz="2300" dirty="0" err="1"/>
              <a:t>ini</a:t>
            </a:r>
            <a:r>
              <a:rPr lang="pt-BR" sz="2300" dirty="0"/>
              <a:t> = 0, fim = 0;</a:t>
            </a:r>
          </a:p>
          <a:p>
            <a:pPr marL="0" indent="0">
              <a:buNone/>
            </a:pPr>
            <a:r>
              <a:rPr lang="pt-BR" sz="2300" dirty="0"/>
              <a:t>for( char i = 'A'; i &lt;= 'P'; i++ ) {</a:t>
            </a:r>
          </a:p>
          <a:p>
            <a:pPr marL="0" indent="0">
              <a:buNone/>
            </a:pPr>
            <a:r>
              <a:rPr lang="pt-BR" sz="2300" dirty="0"/>
              <a:t>	fila[fim++] = i;</a:t>
            </a:r>
          </a:p>
          <a:p>
            <a:pPr marL="0" indent="0">
              <a:buNone/>
            </a:pPr>
            <a:r>
              <a:rPr lang="pt-BR" sz="2300" dirty="0"/>
              <a:t>}</a:t>
            </a:r>
          </a:p>
          <a:p>
            <a:pPr marL="0" indent="0">
              <a:buNone/>
            </a:pPr>
            <a:r>
              <a:rPr lang="pt-BR" sz="2300" dirty="0" err="1"/>
              <a:t>int</a:t>
            </a:r>
            <a:r>
              <a:rPr lang="pt-BR" sz="2300" dirty="0"/>
              <a:t> </a:t>
            </a:r>
            <a:r>
              <a:rPr lang="pt-BR" sz="2300" dirty="0" err="1"/>
              <a:t>a,b</a:t>
            </a:r>
            <a:r>
              <a:rPr lang="pt-BR" sz="2300" dirty="0"/>
              <a:t>;</a:t>
            </a:r>
          </a:p>
          <a:p>
            <a:pPr marL="0" indent="0">
              <a:buNone/>
            </a:pPr>
            <a:r>
              <a:rPr lang="pt-BR" sz="2300" dirty="0"/>
              <a:t>char </a:t>
            </a:r>
            <a:r>
              <a:rPr lang="pt-BR" sz="2300" dirty="0" err="1"/>
              <a:t>ca</a:t>
            </a:r>
            <a:r>
              <a:rPr lang="pt-BR" sz="2300" dirty="0"/>
              <a:t>, </a:t>
            </a:r>
            <a:r>
              <a:rPr lang="pt-BR" sz="2300" dirty="0" err="1"/>
              <a:t>cb</a:t>
            </a:r>
            <a:r>
              <a:rPr lang="pt-BR" sz="2300" dirty="0"/>
              <a:t>;</a:t>
            </a:r>
          </a:p>
          <a:p>
            <a:pPr marL="0" indent="0">
              <a:buNone/>
            </a:pPr>
            <a:r>
              <a:rPr lang="pt-BR" sz="2300" dirty="0"/>
              <a:t>for( </a:t>
            </a:r>
            <a:r>
              <a:rPr lang="pt-BR" sz="2300" dirty="0" err="1"/>
              <a:t>int</a:t>
            </a:r>
            <a:r>
              <a:rPr lang="pt-BR" sz="2300" dirty="0"/>
              <a:t> i=0; i&lt;15; i++ ) {</a:t>
            </a:r>
          </a:p>
          <a:p>
            <a:pPr marL="0" indent="0">
              <a:buNone/>
            </a:pPr>
            <a:r>
              <a:rPr lang="pt-BR" sz="2300" dirty="0"/>
              <a:t>	</a:t>
            </a:r>
            <a:r>
              <a:rPr lang="pt-BR" sz="2300" dirty="0" err="1"/>
              <a:t>scanf</a:t>
            </a:r>
            <a:r>
              <a:rPr lang="pt-BR" sz="2300" dirty="0"/>
              <a:t>("%d %d", &amp;a, &amp;b);</a:t>
            </a:r>
          </a:p>
          <a:p>
            <a:pPr marL="0" indent="0">
              <a:buNone/>
            </a:pPr>
            <a:r>
              <a:rPr lang="pt-BR" sz="2300" dirty="0"/>
              <a:t>	</a:t>
            </a:r>
            <a:r>
              <a:rPr lang="pt-BR" sz="2300" dirty="0" err="1"/>
              <a:t>ca</a:t>
            </a:r>
            <a:r>
              <a:rPr lang="pt-BR" sz="2300" dirty="0"/>
              <a:t> = fila[</a:t>
            </a:r>
            <a:r>
              <a:rPr lang="pt-BR" sz="2300" dirty="0" err="1"/>
              <a:t>ini</a:t>
            </a:r>
            <a:r>
              <a:rPr lang="pt-BR" sz="2300" dirty="0"/>
              <a:t>++];</a:t>
            </a:r>
          </a:p>
          <a:p>
            <a:pPr marL="0" indent="0">
              <a:buNone/>
            </a:pPr>
            <a:r>
              <a:rPr lang="pt-BR" sz="2300" dirty="0"/>
              <a:t>	</a:t>
            </a:r>
            <a:r>
              <a:rPr lang="pt-BR" sz="2300" dirty="0" err="1"/>
              <a:t>cb</a:t>
            </a:r>
            <a:r>
              <a:rPr lang="pt-BR" sz="2300" dirty="0"/>
              <a:t> = fila[</a:t>
            </a:r>
            <a:r>
              <a:rPr lang="pt-BR" sz="2300" dirty="0" err="1"/>
              <a:t>ini</a:t>
            </a:r>
            <a:r>
              <a:rPr lang="pt-BR" sz="2300" dirty="0"/>
              <a:t>++];</a:t>
            </a:r>
          </a:p>
          <a:p>
            <a:pPr marL="0" indent="0">
              <a:buNone/>
            </a:pPr>
            <a:r>
              <a:rPr lang="pt-BR" sz="2300" dirty="0"/>
              <a:t>	</a:t>
            </a:r>
            <a:r>
              <a:rPr lang="pt-BR" sz="2300" dirty="0" err="1"/>
              <a:t>if</a:t>
            </a:r>
            <a:r>
              <a:rPr lang="pt-BR" sz="2300" dirty="0"/>
              <a:t>( a &gt; b )fila[fim++] = </a:t>
            </a:r>
            <a:r>
              <a:rPr lang="pt-BR" sz="2300" dirty="0" err="1"/>
              <a:t>ca</a:t>
            </a:r>
            <a:r>
              <a:rPr lang="pt-BR" sz="2300" dirty="0"/>
              <a:t>;</a:t>
            </a:r>
          </a:p>
          <a:p>
            <a:pPr marL="0" indent="0">
              <a:buNone/>
            </a:pPr>
            <a:r>
              <a:rPr lang="pt-BR" sz="2300" dirty="0"/>
              <a:t>	</a:t>
            </a:r>
            <a:r>
              <a:rPr lang="pt-BR" sz="2300" dirty="0" err="1"/>
              <a:t>else</a:t>
            </a:r>
            <a:r>
              <a:rPr lang="pt-BR" sz="2300" dirty="0"/>
              <a:t> fila[fim++] = </a:t>
            </a:r>
            <a:r>
              <a:rPr lang="pt-BR" sz="2300" dirty="0" err="1"/>
              <a:t>cb</a:t>
            </a:r>
            <a:r>
              <a:rPr lang="pt-BR" sz="2300" dirty="0"/>
              <a:t>; </a:t>
            </a:r>
          </a:p>
          <a:p>
            <a:pPr marL="0" indent="0">
              <a:buNone/>
            </a:pPr>
            <a:r>
              <a:rPr lang="pt-BR" sz="2300" dirty="0"/>
              <a:t>}</a:t>
            </a:r>
          </a:p>
          <a:p>
            <a:pPr marL="0" indent="0">
              <a:buNone/>
            </a:pPr>
            <a:r>
              <a:rPr lang="pt-BR" sz="2300" dirty="0" err="1"/>
              <a:t>printf</a:t>
            </a:r>
            <a:r>
              <a:rPr lang="pt-BR" sz="2300" dirty="0"/>
              <a:t>("%c\n", fila[</a:t>
            </a:r>
            <a:r>
              <a:rPr lang="pt-BR" sz="2300" dirty="0" err="1"/>
              <a:t>ini</a:t>
            </a:r>
            <a:r>
              <a:rPr lang="pt-BR" sz="2300" dirty="0"/>
              <a:t>++]);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653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2339C-3F4E-4B53-8467-5FB0651B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550"/>
          </a:xfrm>
        </p:spPr>
        <p:txBody>
          <a:bodyPr/>
          <a:lstStyle/>
          <a:p>
            <a:r>
              <a:rPr lang="pt-BR" dirty="0"/>
              <a:t>(SBC – 2008) Apagando e Ganhando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46929-C2F5-4F93-8B5D-A0CDD37C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6796"/>
            <a:ext cx="9601200" cy="4340603"/>
          </a:xfrm>
        </p:spPr>
        <p:txBody>
          <a:bodyPr/>
          <a:lstStyle/>
          <a:p>
            <a:pPr algn="just"/>
            <a:r>
              <a:rPr lang="pt-BR" dirty="0"/>
              <a:t>Juliano é fã do programa de auditório </a:t>
            </a:r>
            <a:r>
              <a:rPr lang="pt-BR" i="1" dirty="0"/>
              <a:t>Apagando e Ganhando</a:t>
            </a:r>
            <a:r>
              <a:rPr lang="pt-BR" dirty="0"/>
              <a:t>, um programa no qual os participantes são selecionados através de um sorteio e recebem prêmios em dinheiro por participarem.</a:t>
            </a:r>
          </a:p>
          <a:p>
            <a:pPr algn="just"/>
            <a:r>
              <a:rPr lang="pt-BR" dirty="0"/>
              <a:t>No programa, o apresentador escreve um número de </a:t>
            </a:r>
            <a:r>
              <a:rPr lang="pt-BR" b="1" dirty="0"/>
              <a:t>N </a:t>
            </a:r>
            <a:r>
              <a:rPr lang="pt-BR" dirty="0"/>
              <a:t>dígitos em uma lousa. O participante então deve apagar exatamente </a:t>
            </a:r>
            <a:r>
              <a:rPr lang="pt-BR" b="1" dirty="0"/>
              <a:t>D </a:t>
            </a:r>
            <a:r>
              <a:rPr lang="pt-BR" dirty="0"/>
              <a:t>dígitos do número que está na lousa; o número formado pelos dígitos que restaram é então o prêmio do participante.</a:t>
            </a:r>
          </a:p>
          <a:p>
            <a:pPr algn="just"/>
            <a:r>
              <a:rPr lang="pt-BR" dirty="0"/>
              <a:t>Juliano finalmente foi selecionado para participar do programa, e pediu que você escrevesse um programa que, dados o número que o apresentador escreveu na lousa, e quantos dígitos Juliano tem que apagar, determina o valor do maior prêmio que Juliano pode ganhar.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15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9668E3-722F-4FFF-A8F9-C6FAE0BA0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39567"/>
            <a:ext cx="9601200" cy="492783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dirty="0"/>
              <a:t>Entrada</a:t>
            </a:r>
          </a:p>
          <a:p>
            <a:pPr algn="just">
              <a:buFontTx/>
              <a:buChar char="-"/>
            </a:pPr>
            <a:r>
              <a:rPr lang="pt-BR" dirty="0"/>
              <a:t>A entrada contém vários casos de teste. A primeira linha de cada caso de teste contém dois inteiros </a:t>
            </a:r>
            <a:r>
              <a:rPr lang="pt-BR" b="1" i="1" dirty="0"/>
              <a:t>N </a:t>
            </a:r>
            <a:r>
              <a:rPr lang="pt-BR" dirty="0"/>
              <a:t>e </a:t>
            </a:r>
            <a:r>
              <a:rPr lang="pt-BR" b="1" i="1" dirty="0"/>
              <a:t>D</a:t>
            </a:r>
            <a:r>
              <a:rPr lang="pt-BR" i="1" dirty="0"/>
              <a:t> </a:t>
            </a:r>
            <a:r>
              <a:rPr lang="pt-BR" dirty="0"/>
              <a:t>(</a:t>
            </a:r>
            <a:r>
              <a:rPr lang="pt-BR" i="1" dirty="0"/>
              <a:t>1 ≤ </a:t>
            </a:r>
            <a:r>
              <a:rPr lang="pt-BR" b="1" i="1" dirty="0"/>
              <a:t>D </a:t>
            </a:r>
            <a:r>
              <a:rPr lang="pt-BR" i="1" dirty="0"/>
              <a:t>&lt; </a:t>
            </a:r>
            <a:r>
              <a:rPr lang="pt-BR" b="1" i="1" dirty="0"/>
              <a:t>N </a:t>
            </a:r>
            <a:r>
              <a:rPr lang="pt-BR" i="1" dirty="0"/>
              <a:t>≤ 10</a:t>
            </a:r>
            <a:r>
              <a:rPr lang="pt-BR" i="1" baseline="30000" dirty="0"/>
              <a:t>5</a:t>
            </a:r>
            <a:r>
              <a:rPr lang="pt-BR" dirty="0"/>
              <a:t>), indicando a quantidade de dígitos do número que o apresentador escreveu na lousa e quantos dígitos devem ser apagados. A linha seguinte contém o número escrito pelo apresentador, que não contém zeros à esquerda.</a:t>
            </a:r>
          </a:p>
          <a:p>
            <a:pPr algn="just">
              <a:buFontTx/>
              <a:buChar char="-"/>
            </a:pPr>
            <a:r>
              <a:rPr lang="pt-BR" dirty="0"/>
              <a:t>O final da entrada é indicado por uma linha que contém apenas dois zeros, separados por um espaço em branco.</a:t>
            </a:r>
          </a:p>
          <a:p>
            <a:pPr algn="just"/>
            <a:r>
              <a:rPr lang="pt-BR" b="1" dirty="0"/>
              <a:t>Saída</a:t>
            </a:r>
          </a:p>
          <a:p>
            <a:pPr algn="just">
              <a:buFontTx/>
              <a:buChar char="-"/>
            </a:pPr>
            <a:r>
              <a:rPr lang="pt-BR" dirty="0"/>
              <a:t>Para cada caso de teste da entrada seu programa deve imprimir uma única linha na saída, contendo o maior prêmio que Juliano pode ganhar.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69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37">
            <a:extLst>
              <a:ext uri="{FF2B5EF4-FFF2-40B4-BE49-F238E27FC236}">
                <a16:creationId xmlns:a16="http://schemas.microsoft.com/office/drawing/2014/main" id="{62AA66D3-9482-40A6-AEAB-A14FED12EB0F}"/>
              </a:ext>
            </a:extLst>
          </p:cNvPr>
          <p:cNvSpPr/>
          <p:nvPr/>
        </p:nvSpPr>
        <p:spPr>
          <a:xfrm>
            <a:off x="5515769" y="3149609"/>
            <a:ext cx="4976071" cy="92333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5770491-987D-4D47-8F98-DAB13C430F42}"/>
              </a:ext>
            </a:extLst>
          </p:cNvPr>
          <p:cNvSpPr/>
          <p:nvPr/>
        </p:nvSpPr>
        <p:spPr>
          <a:xfrm>
            <a:off x="4060270" y="3999667"/>
            <a:ext cx="830512" cy="516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768B11D-6464-4BA3-934B-4E7766D0E31C}"/>
              </a:ext>
            </a:extLst>
          </p:cNvPr>
          <p:cNvSpPr/>
          <p:nvPr/>
        </p:nvSpPr>
        <p:spPr>
          <a:xfrm>
            <a:off x="4043493" y="1030847"/>
            <a:ext cx="830512" cy="516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8061209F-BDB3-4144-AA39-2598C906489D}"/>
              </a:ext>
            </a:extLst>
          </p:cNvPr>
          <p:cNvSpPr/>
          <p:nvPr/>
        </p:nvSpPr>
        <p:spPr>
          <a:xfrm>
            <a:off x="2860645" y="4115515"/>
            <a:ext cx="1333850" cy="285226"/>
          </a:xfrm>
          <a:prstGeom prst="rightArrow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9CE93944-990E-4341-B575-CC19C1711DE7}"/>
              </a:ext>
            </a:extLst>
          </p:cNvPr>
          <p:cNvSpPr/>
          <p:nvPr/>
        </p:nvSpPr>
        <p:spPr>
          <a:xfrm>
            <a:off x="2483141" y="1149291"/>
            <a:ext cx="1711354" cy="285226"/>
          </a:xfrm>
          <a:prstGeom prst="rightArrow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FD984E-07DD-43F1-83F5-E09643941B23}"/>
              </a:ext>
            </a:extLst>
          </p:cNvPr>
          <p:cNvSpPr/>
          <p:nvPr/>
        </p:nvSpPr>
        <p:spPr>
          <a:xfrm>
            <a:off x="1371600" y="713064"/>
            <a:ext cx="1178653" cy="8724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A7926-1174-4550-AEAC-69EBA63F8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2121"/>
            <a:ext cx="1455488" cy="707647"/>
          </a:xfrm>
        </p:spPr>
        <p:txBody>
          <a:bodyPr/>
          <a:lstStyle/>
          <a:p>
            <a:r>
              <a:rPr lang="pt-BR" dirty="0"/>
              <a:t>4 2</a:t>
            </a:r>
            <a:br>
              <a:rPr lang="pt-BR" dirty="0"/>
            </a:br>
            <a:r>
              <a:rPr lang="pt-BR" dirty="0"/>
              <a:t>3759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21D6886-5E6B-4D0C-BE0F-7673B36C2335}"/>
              </a:ext>
            </a:extLst>
          </p:cNvPr>
          <p:cNvCxnSpPr>
            <a:cxnSpLocks/>
          </p:cNvCxnSpPr>
          <p:nvPr/>
        </p:nvCxnSpPr>
        <p:spPr>
          <a:xfrm flipV="1">
            <a:off x="1610686" y="377613"/>
            <a:ext cx="0" cy="335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DDDFB76-5C7A-4BE2-95A7-00A83937C623}"/>
              </a:ext>
            </a:extLst>
          </p:cNvPr>
          <p:cNvCxnSpPr/>
          <p:nvPr/>
        </p:nvCxnSpPr>
        <p:spPr>
          <a:xfrm>
            <a:off x="1610686" y="377613"/>
            <a:ext cx="872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B539F-D171-4EE0-9932-BE9E935FE063}"/>
              </a:ext>
            </a:extLst>
          </p:cNvPr>
          <p:cNvSpPr txBox="1"/>
          <p:nvPr/>
        </p:nvSpPr>
        <p:spPr>
          <a:xfrm>
            <a:off x="2424418" y="192947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Entrada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4C9EEE-AEBA-42AE-A079-B706790FA3CB}"/>
              </a:ext>
            </a:extLst>
          </p:cNvPr>
          <p:cNvSpPr txBox="1"/>
          <p:nvPr/>
        </p:nvSpPr>
        <p:spPr>
          <a:xfrm>
            <a:off x="4194495" y="1104642"/>
            <a:ext cx="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971DEB-8450-44E4-939C-5811DB67BFAF}"/>
              </a:ext>
            </a:extLst>
          </p:cNvPr>
          <p:cNvSpPr txBox="1"/>
          <p:nvPr/>
        </p:nvSpPr>
        <p:spPr>
          <a:xfrm>
            <a:off x="1371600" y="1946246"/>
            <a:ext cx="375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São inseridos 4 números</a:t>
            </a:r>
          </a:p>
          <a:p>
            <a:pPr marL="285750" indent="-285750">
              <a:buFontTx/>
              <a:buChar char="-"/>
            </a:pPr>
            <a:r>
              <a:rPr lang="pt-BR" dirty="0"/>
              <a:t>Devem ser retirados 2, de modo a deixar o maior valor possível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391885D-5A42-41F3-9FBE-E375ECE87BA2}"/>
              </a:ext>
            </a:extLst>
          </p:cNvPr>
          <p:cNvSpPr/>
          <p:nvPr/>
        </p:nvSpPr>
        <p:spPr>
          <a:xfrm>
            <a:off x="1371599" y="3686280"/>
            <a:ext cx="1619063" cy="8724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64707C9-F2E1-4122-AC5F-1018D05DC1CC}"/>
              </a:ext>
            </a:extLst>
          </p:cNvPr>
          <p:cNvCxnSpPr>
            <a:cxnSpLocks/>
          </p:cNvCxnSpPr>
          <p:nvPr/>
        </p:nvCxnSpPr>
        <p:spPr>
          <a:xfrm flipV="1">
            <a:off x="1610686" y="3350829"/>
            <a:ext cx="0" cy="335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3F20473-1FF6-457E-96DE-CF764746CF9B}"/>
              </a:ext>
            </a:extLst>
          </p:cNvPr>
          <p:cNvCxnSpPr/>
          <p:nvPr/>
        </p:nvCxnSpPr>
        <p:spPr>
          <a:xfrm>
            <a:off x="1610685" y="3344760"/>
            <a:ext cx="872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AF5E1C3-2CEB-495C-BA63-B3D67A8E9C63}"/>
              </a:ext>
            </a:extLst>
          </p:cNvPr>
          <p:cNvSpPr txBox="1"/>
          <p:nvPr/>
        </p:nvSpPr>
        <p:spPr>
          <a:xfrm>
            <a:off x="2441195" y="3149609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Entrada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7C32082C-D3A3-4AC1-BA41-025ADA746D4D}"/>
              </a:ext>
            </a:extLst>
          </p:cNvPr>
          <p:cNvSpPr txBox="1">
            <a:spLocks/>
          </p:cNvSpPr>
          <p:nvPr/>
        </p:nvSpPr>
        <p:spPr>
          <a:xfrm>
            <a:off x="1371600" y="3771880"/>
            <a:ext cx="1455488" cy="70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6 3</a:t>
            </a:r>
            <a:br>
              <a:rPr lang="pt-BR" dirty="0"/>
            </a:br>
            <a:r>
              <a:rPr lang="pt-BR" dirty="0"/>
              <a:t>123123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B595B0E-87E1-4ACA-B1A8-6DCC44BC398F}"/>
              </a:ext>
            </a:extLst>
          </p:cNvPr>
          <p:cNvSpPr txBox="1"/>
          <p:nvPr/>
        </p:nvSpPr>
        <p:spPr>
          <a:xfrm>
            <a:off x="4194495" y="4073462"/>
            <a:ext cx="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323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3762FD3-366F-4D45-BF49-4DE151668648}"/>
              </a:ext>
            </a:extLst>
          </p:cNvPr>
          <p:cNvSpPr txBox="1"/>
          <p:nvPr/>
        </p:nvSpPr>
        <p:spPr>
          <a:xfrm>
            <a:off x="1459684" y="4916604"/>
            <a:ext cx="375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São inseridos 6 números</a:t>
            </a:r>
          </a:p>
          <a:p>
            <a:pPr marL="285750" indent="-285750">
              <a:buFontTx/>
              <a:buChar char="-"/>
            </a:pPr>
            <a:r>
              <a:rPr lang="pt-BR" dirty="0"/>
              <a:t>Devem ser retirados 3, de modo a deixar o maior valor possível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40B25AC-A2C6-4017-BBB0-A39CF2E529BE}"/>
              </a:ext>
            </a:extLst>
          </p:cNvPr>
          <p:cNvSpPr txBox="1"/>
          <p:nvPr/>
        </p:nvSpPr>
        <p:spPr>
          <a:xfrm>
            <a:off x="5553510" y="401391"/>
            <a:ext cx="3944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Declara-se duas variáveis, uma representa a quantidade de dígitos, e a outra, quantos serão apagados 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77F3051-5EBD-4CA4-A46F-1B7CBD7A98FF}"/>
              </a:ext>
            </a:extLst>
          </p:cNvPr>
          <p:cNvSpPr/>
          <p:nvPr/>
        </p:nvSpPr>
        <p:spPr>
          <a:xfrm>
            <a:off x="9882238" y="626071"/>
            <a:ext cx="1219201" cy="52322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280132E-2474-4802-9024-224AE62AA9AC}"/>
              </a:ext>
            </a:extLst>
          </p:cNvPr>
          <p:cNvSpPr txBox="1"/>
          <p:nvPr/>
        </p:nvSpPr>
        <p:spPr>
          <a:xfrm>
            <a:off x="10034637" y="67839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int</a:t>
            </a:r>
            <a:r>
              <a:rPr lang="pt-BR" i="1" dirty="0"/>
              <a:t> </a:t>
            </a:r>
            <a:r>
              <a:rPr lang="pt-BR" i="1" dirty="0" err="1"/>
              <a:t>n,d</a:t>
            </a:r>
            <a:r>
              <a:rPr lang="en-US" i="1" dirty="0"/>
              <a:t>;</a:t>
            </a:r>
            <a:r>
              <a:rPr lang="pt-BR" i="1" dirty="0"/>
              <a:t>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06F0B33-5123-4D9B-8F3B-CD1015B72CC3}"/>
              </a:ext>
            </a:extLst>
          </p:cNvPr>
          <p:cNvSpPr txBox="1"/>
          <p:nvPr/>
        </p:nvSpPr>
        <p:spPr>
          <a:xfrm>
            <a:off x="5553510" y="1434517"/>
            <a:ext cx="4251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final da entrada é indicado por uma linha que contém apenas dois zeros</a:t>
            </a:r>
          </a:p>
          <a:p>
            <a:pPr marL="285750" indent="-285750">
              <a:buFontTx/>
              <a:buChar char="-"/>
            </a:pPr>
            <a:r>
              <a:rPr lang="pt-BR" dirty="0"/>
              <a:t>Ou seja ( 0 é false )</a:t>
            </a:r>
          </a:p>
          <a:p>
            <a:r>
              <a:rPr lang="pt-BR" dirty="0"/>
              <a:t>	Se </a:t>
            </a:r>
            <a:r>
              <a:rPr lang="pt-BR" i="1" dirty="0"/>
              <a:t>n == 0 </a:t>
            </a:r>
            <a:r>
              <a:rPr lang="pt-BR" dirty="0"/>
              <a:t>e </a:t>
            </a:r>
            <a:r>
              <a:rPr lang="pt-BR" i="1" dirty="0"/>
              <a:t>d == 0</a:t>
            </a:r>
          </a:p>
          <a:p>
            <a:r>
              <a:rPr lang="pt-BR" dirty="0"/>
              <a:t>	Então </a:t>
            </a:r>
            <a:r>
              <a:rPr lang="pt-BR" i="1" dirty="0"/>
              <a:t>n + d == 0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AC0E52D-1374-4021-8489-A33E241D594E}"/>
              </a:ext>
            </a:extLst>
          </p:cNvPr>
          <p:cNvSpPr txBox="1"/>
          <p:nvPr/>
        </p:nvSpPr>
        <p:spPr>
          <a:xfrm>
            <a:off x="5793305" y="3402548"/>
            <a:ext cx="442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while</a:t>
            </a:r>
            <a:r>
              <a:rPr lang="pt-BR" i="1" dirty="0"/>
              <a:t>( </a:t>
            </a:r>
            <a:r>
              <a:rPr lang="pt-BR" i="1" dirty="0" err="1"/>
              <a:t>scanf</a:t>
            </a:r>
            <a:r>
              <a:rPr lang="pt-BR" i="1" dirty="0"/>
              <a:t>("%d %d", &amp;n, &amp;d)  &amp;&amp;  (n + d) 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7AC59AB-1748-4F94-A2E1-E89F9C6C7041}"/>
              </a:ext>
            </a:extLst>
          </p:cNvPr>
          <p:cNvSpPr txBox="1"/>
          <p:nvPr/>
        </p:nvSpPr>
        <p:spPr>
          <a:xfrm>
            <a:off x="5515769" y="4362606"/>
            <a:ext cx="5775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Enquanto o usuário entrar com valores e a soma dos mesmos for diferente de zero, o programa não termina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No momento em que </a:t>
            </a:r>
            <a:r>
              <a:rPr lang="pt-BR" i="1" dirty="0"/>
              <a:t>n + d == 0</a:t>
            </a:r>
            <a:r>
              <a:rPr lang="pt-BR" dirty="0"/>
              <a:t>, o fluxo é interrompido e o programa encerra</a:t>
            </a:r>
          </a:p>
        </p:txBody>
      </p:sp>
    </p:spTree>
    <p:extLst>
      <p:ext uri="{BB962C8B-B14F-4D97-AF65-F5344CB8AC3E}">
        <p14:creationId xmlns:p14="http://schemas.microsoft.com/office/powerpoint/2010/main" val="196434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0EEFF532-E067-46A3-9788-D67389D7E1B3}"/>
              </a:ext>
            </a:extLst>
          </p:cNvPr>
          <p:cNvSpPr/>
          <p:nvPr/>
        </p:nvSpPr>
        <p:spPr>
          <a:xfrm>
            <a:off x="2549552" y="4367757"/>
            <a:ext cx="2063692" cy="605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9E52B27-970F-4568-B3D3-0EEBCF0B8961}"/>
              </a:ext>
            </a:extLst>
          </p:cNvPr>
          <p:cNvSpPr/>
          <p:nvPr/>
        </p:nvSpPr>
        <p:spPr>
          <a:xfrm>
            <a:off x="2268522" y="3519372"/>
            <a:ext cx="2625754" cy="5788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B8B975-B8E4-438B-81B5-2BCF8DA39DB5}"/>
              </a:ext>
            </a:extLst>
          </p:cNvPr>
          <p:cNvSpPr txBox="1"/>
          <p:nvPr/>
        </p:nvSpPr>
        <p:spPr>
          <a:xfrm>
            <a:off x="1241571" y="1258349"/>
            <a:ext cx="4854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Os dígitos são armazenados em um vetor de caracteres, sendo considerados a pilha em si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É interessante declarar o tamanho do vetor com o valor máximo de entrada, por isso, cria-se a macro MAX para guardar esse valor</a:t>
            </a:r>
          </a:p>
          <a:p>
            <a:pPr marL="285750" indent="-285750">
              <a:buFontTx/>
              <a:buChar char="-"/>
            </a:pPr>
            <a:r>
              <a:rPr lang="pt-BR" dirty="0"/>
              <a:t>1 &lt;= N &lt;= 100000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B6FCB6-8F8D-474A-990D-7FF15690F175}"/>
              </a:ext>
            </a:extLst>
          </p:cNvPr>
          <p:cNvSpPr txBox="1"/>
          <p:nvPr/>
        </p:nvSpPr>
        <p:spPr>
          <a:xfrm>
            <a:off x="1066799" y="438150"/>
            <a:ext cx="502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Utilizando o conceito de pilha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89ED6D-FFD9-430A-9469-6B2ECA57A4BF}"/>
              </a:ext>
            </a:extLst>
          </p:cNvPr>
          <p:cNvSpPr txBox="1"/>
          <p:nvPr/>
        </p:nvSpPr>
        <p:spPr>
          <a:xfrm>
            <a:off x="2453079" y="3620399"/>
            <a:ext cx="225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#define MAX 100100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8C4E95E-3984-4EC8-B5CE-0AEB828721CA}"/>
              </a:ext>
            </a:extLst>
          </p:cNvPr>
          <p:cNvSpPr txBox="1"/>
          <p:nvPr/>
        </p:nvSpPr>
        <p:spPr>
          <a:xfrm>
            <a:off x="2699856" y="4485744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char pilha[MAX];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1DD40F0-9C41-40EF-9D0C-69967A23544D}"/>
              </a:ext>
            </a:extLst>
          </p:cNvPr>
          <p:cNvSpPr txBox="1"/>
          <p:nvPr/>
        </p:nvSpPr>
        <p:spPr>
          <a:xfrm>
            <a:off x="6582690" y="1258349"/>
            <a:ext cx="43677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A ideia é que vão ser armazenados a fim de permanecer o valor máximo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Cria-se uma variável para representar o topo da pilha (“último número inserido”)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Cria-se uma variável para controlar quantos dígitos já foram apagados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8E85299-2D20-4746-9F8C-A5EFF9549B59}"/>
              </a:ext>
            </a:extLst>
          </p:cNvPr>
          <p:cNvSpPr/>
          <p:nvPr/>
        </p:nvSpPr>
        <p:spPr>
          <a:xfrm>
            <a:off x="7734713" y="2987021"/>
            <a:ext cx="2063692" cy="605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B364BD-2DA5-4479-89D0-B1EA7034AA81}"/>
              </a:ext>
            </a:extLst>
          </p:cNvPr>
          <p:cNvSpPr txBox="1"/>
          <p:nvPr/>
        </p:nvSpPr>
        <p:spPr>
          <a:xfrm>
            <a:off x="8128996" y="3085916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int</a:t>
            </a:r>
            <a:r>
              <a:rPr lang="pt-BR" i="1" dirty="0"/>
              <a:t> topo = -1;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6D513F7-82C3-4CC5-9444-5D1E94BB8060}"/>
              </a:ext>
            </a:extLst>
          </p:cNvPr>
          <p:cNvSpPr/>
          <p:nvPr/>
        </p:nvSpPr>
        <p:spPr>
          <a:xfrm>
            <a:off x="7734713" y="4994345"/>
            <a:ext cx="2063692" cy="605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C523736-B483-4EBB-96BE-546B63219400}"/>
              </a:ext>
            </a:extLst>
          </p:cNvPr>
          <p:cNvSpPr txBox="1"/>
          <p:nvPr/>
        </p:nvSpPr>
        <p:spPr>
          <a:xfrm>
            <a:off x="7869001" y="5112332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int</a:t>
            </a:r>
            <a:r>
              <a:rPr lang="pt-BR" i="1" dirty="0"/>
              <a:t> apagados = 0;</a:t>
            </a:r>
          </a:p>
        </p:txBody>
      </p:sp>
    </p:spTree>
    <p:extLst>
      <p:ext uri="{BB962C8B-B14F-4D97-AF65-F5344CB8AC3E}">
        <p14:creationId xmlns:p14="http://schemas.microsoft.com/office/powerpoint/2010/main" val="155509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6B6FCB6-8F8D-474A-990D-7FF15690F175}"/>
              </a:ext>
            </a:extLst>
          </p:cNvPr>
          <p:cNvSpPr txBox="1"/>
          <p:nvPr/>
        </p:nvSpPr>
        <p:spPr>
          <a:xfrm>
            <a:off x="1066799" y="438150"/>
            <a:ext cx="502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Utilizando o conceito de pilha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6E2B55E-DFF3-44EF-9231-56007B547E41}"/>
              </a:ext>
            </a:extLst>
          </p:cNvPr>
          <p:cNvSpPr/>
          <p:nvPr/>
        </p:nvSpPr>
        <p:spPr>
          <a:xfrm>
            <a:off x="10573622" y="1896582"/>
            <a:ext cx="923927" cy="456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40840D7-9498-4AD8-B4E0-F800E90026E5}"/>
              </a:ext>
            </a:extLst>
          </p:cNvPr>
          <p:cNvCxnSpPr/>
          <p:nvPr/>
        </p:nvCxnSpPr>
        <p:spPr>
          <a:xfrm>
            <a:off x="10573622" y="2455171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20F90A7-9EF3-4EBB-A407-FDA911A49F0E}"/>
              </a:ext>
            </a:extLst>
          </p:cNvPr>
          <p:cNvCxnSpPr/>
          <p:nvPr/>
        </p:nvCxnSpPr>
        <p:spPr>
          <a:xfrm>
            <a:off x="10573621" y="3010243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5A26C6E-2B11-46ED-82F4-A9AACFE228B5}"/>
              </a:ext>
            </a:extLst>
          </p:cNvPr>
          <p:cNvCxnSpPr/>
          <p:nvPr/>
        </p:nvCxnSpPr>
        <p:spPr>
          <a:xfrm>
            <a:off x="10573621" y="3605861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702D834-87B1-4200-8709-24C06BC9B242}"/>
              </a:ext>
            </a:extLst>
          </p:cNvPr>
          <p:cNvCxnSpPr/>
          <p:nvPr/>
        </p:nvCxnSpPr>
        <p:spPr>
          <a:xfrm>
            <a:off x="10573621" y="4187607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73E6EFF-FCBF-4466-8E3F-2C3D04793A9C}"/>
              </a:ext>
            </a:extLst>
          </p:cNvPr>
          <p:cNvCxnSpPr/>
          <p:nvPr/>
        </p:nvCxnSpPr>
        <p:spPr>
          <a:xfrm>
            <a:off x="10573620" y="4785064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2BC86EC-9E45-4C0D-BE8E-0516D6AE9002}"/>
              </a:ext>
            </a:extLst>
          </p:cNvPr>
          <p:cNvCxnSpPr/>
          <p:nvPr/>
        </p:nvCxnSpPr>
        <p:spPr>
          <a:xfrm>
            <a:off x="10573619" y="5359160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C4B3D86-6EDF-45AB-B5BA-94366697E38E}"/>
              </a:ext>
            </a:extLst>
          </p:cNvPr>
          <p:cNvCxnSpPr/>
          <p:nvPr/>
        </p:nvCxnSpPr>
        <p:spPr>
          <a:xfrm>
            <a:off x="10573619" y="5877020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2D42BE-1ED2-4183-9A02-9CFC76AD9DD6}"/>
              </a:ext>
            </a:extLst>
          </p:cNvPr>
          <p:cNvSpPr txBox="1"/>
          <p:nvPr/>
        </p:nvSpPr>
        <p:spPr>
          <a:xfrm>
            <a:off x="10162910" y="2025319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86E8DAF-CF62-44EB-AB83-C803C55D7801}"/>
              </a:ext>
            </a:extLst>
          </p:cNvPr>
          <p:cNvSpPr txBox="1"/>
          <p:nvPr/>
        </p:nvSpPr>
        <p:spPr>
          <a:xfrm>
            <a:off x="10162910" y="254865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5B8545-3C21-4109-8424-E83EEFB5A3AE}"/>
              </a:ext>
            </a:extLst>
          </p:cNvPr>
          <p:cNvSpPr txBox="1"/>
          <p:nvPr/>
        </p:nvSpPr>
        <p:spPr>
          <a:xfrm>
            <a:off x="10162910" y="3143522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B94FB79-6378-4121-8884-96D1894DED3C}"/>
              </a:ext>
            </a:extLst>
          </p:cNvPr>
          <p:cNvSpPr txBox="1"/>
          <p:nvPr/>
        </p:nvSpPr>
        <p:spPr>
          <a:xfrm>
            <a:off x="10167151" y="3730322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2320764-11D8-4E97-AEBC-D9D487D2CE9A}"/>
              </a:ext>
            </a:extLst>
          </p:cNvPr>
          <p:cNvSpPr txBox="1"/>
          <p:nvPr/>
        </p:nvSpPr>
        <p:spPr>
          <a:xfrm>
            <a:off x="10162910" y="431913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FB4369-5A7B-4E2B-BB86-32B39993CB45}"/>
              </a:ext>
            </a:extLst>
          </p:cNvPr>
          <p:cNvSpPr txBox="1"/>
          <p:nvPr/>
        </p:nvSpPr>
        <p:spPr>
          <a:xfrm>
            <a:off x="10170951" y="4915565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6EBBCA5-1D0F-44AA-B9FC-AF644D3AD9C5}"/>
              </a:ext>
            </a:extLst>
          </p:cNvPr>
          <p:cNvSpPr txBox="1"/>
          <p:nvPr/>
        </p:nvSpPr>
        <p:spPr>
          <a:xfrm>
            <a:off x="9613779" y="5947144"/>
            <a:ext cx="109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- 1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B879EBF-9383-45C4-9545-4AD7A9A4991B}"/>
              </a:ext>
            </a:extLst>
          </p:cNvPr>
          <p:cNvSpPr txBox="1"/>
          <p:nvPr/>
        </p:nvSpPr>
        <p:spPr>
          <a:xfrm>
            <a:off x="10195422" y="521162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A0E5B7D-F510-4B13-A270-DD3E709295E7}"/>
              </a:ext>
            </a:extLst>
          </p:cNvPr>
          <p:cNvSpPr txBox="1"/>
          <p:nvPr/>
        </p:nvSpPr>
        <p:spPr>
          <a:xfrm>
            <a:off x="10195422" y="534212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2CBEFF4-807F-485F-9146-BCEB7C9B395D}"/>
              </a:ext>
            </a:extLst>
          </p:cNvPr>
          <p:cNvSpPr txBox="1"/>
          <p:nvPr/>
        </p:nvSpPr>
        <p:spPr>
          <a:xfrm>
            <a:off x="10195419" y="5506684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10BCAC-D660-4FFD-856D-BE2C57485433}"/>
              </a:ext>
            </a:extLst>
          </p:cNvPr>
          <p:cNvSpPr txBox="1"/>
          <p:nvPr/>
        </p:nvSpPr>
        <p:spPr>
          <a:xfrm>
            <a:off x="1066799" y="1213847"/>
            <a:ext cx="60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1º número inserido (</a:t>
            </a:r>
            <a:r>
              <a:rPr lang="en-US" dirty="0"/>
              <a:t>‘3’)</a:t>
            </a:r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891BDF5-55A0-4F31-9134-7BC8E0397F8E}"/>
              </a:ext>
            </a:extLst>
          </p:cNvPr>
          <p:cNvSpPr/>
          <p:nvPr/>
        </p:nvSpPr>
        <p:spPr>
          <a:xfrm>
            <a:off x="2150511" y="2960166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FFE919-5A74-4E21-962B-9BBE609F4144}"/>
              </a:ext>
            </a:extLst>
          </p:cNvPr>
          <p:cNvSpPr txBox="1"/>
          <p:nvPr/>
        </p:nvSpPr>
        <p:spPr>
          <a:xfrm>
            <a:off x="1536133" y="3051725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pt-BR" i="1" dirty="0"/>
              <a:t>opo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354A27-8AAD-49A6-B4FF-F087F021ED4D}"/>
              </a:ext>
            </a:extLst>
          </p:cNvPr>
          <p:cNvSpPr txBox="1"/>
          <p:nvPr/>
        </p:nvSpPr>
        <p:spPr>
          <a:xfrm>
            <a:off x="1066149" y="3825666"/>
            <a:ext cx="11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pt-BR" i="1" dirty="0"/>
              <a:t>pagados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1F202D8-576E-4094-BEE4-96E504BC1584}"/>
              </a:ext>
            </a:extLst>
          </p:cNvPr>
          <p:cNvSpPr txBox="1"/>
          <p:nvPr/>
        </p:nvSpPr>
        <p:spPr>
          <a:xfrm>
            <a:off x="2329106" y="3051725"/>
            <a:ext cx="45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pt-BR" dirty="0"/>
              <a:t>1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417111E-3DC6-4CE0-A65D-65B941DB0B16}"/>
              </a:ext>
            </a:extLst>
          </p:cNvPr>
          <p:cNvSpPr/>
          <p:nvPr/>
        </p:nvSpPr>
        <p:spPr>
          <a:xfrm>
            <a:off x="2150511" y="3734345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7210BD6-7292-4B14-9C8D-AD0F38B29264}"/>
              </a:ext>
            </a:extLst>
          </p:cNvPr>
          <p:cNvSpPr txBox="1"/>
          <p:nvPr/>
        </p:nvSpPr>
        <p:spPr>
          <a:xfrm>
            <a:off x="2317211" y="3823523"/>
            <a:ext cx="4690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B22AF0-B90F-405D-96B2-48244B5C5BEA}"/>
              </a:ext>
            </a:extLst>
          </p:cNvPr>
          <p:cNvSpPr txBox="1"/>
          <p:nvPr/>
        </p:nvSpPr>
        <p:spPr>
          <a:xfrm>
            <a:off x="1065016" y="1896229"/>
            <a:ext cx="6416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Inicialmente, não há necessidade de apagar nenhum dígito</a:t>
            </a:r>
          </a:p>
          <a:p>
            <a:pPr marL="285750" indent="-285750">
              <a:buFontTx/>
              <a:buChar char="-"/>
            </a:pPr>
            <a:r>
              <a:rPr lang="en-US" dirty="0"/>
              <a:t>Logo, o número é armazenado normalmente 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636AF02-D53D-4025-9C48-38FFD9E857EE}"/>
              </a:ext>
            </a:extLst>
          </p:cNvPr>
          <p:cNvSpPr txBox="1"/>
          <p:nvPr/>
        </p:nvSpPr>
        <p:spPr>
          <a:xfrm>
            <a:off x="10824593" y="200305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‘3’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8587092-EE84-4CAA-8247-ED3955BB9AC5}"/>
              </a:ext>
            </a:extLst>
          </p:cNvPr>
          <p:cNvSpPr/>
          <p:nvPr/>
        </p:nvSpPr>
        <p:spPr>
          <a:xfrm>
            <a:off x="8329606" y="1896344"/>
            <a:ext cx="923927" cy="456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12B3EEF1-7EAE-48E7-9F19-0265EFF26872}"/>
              </a:ext>
            </a:extLst>
          </p:cNvPr>
          <p:cNvCxnSpPr>
            <a:cxnSpLocks/>
          </p:cNvCxnSpPr>
          <p:nvPr/>
        </p:nvCxnSpPr>
        <p:spPr>
          <a:xfrm>
            <a:off x="8329606" y="2454933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FB1C5C3-8B63-477C-8B54-64FCAEF1A404}"/>
              </a:ext>
            </a:extLst>
          </p:cNvPr>
          <p:cNvCxnSpPr>
            <a:cxnSpLocks/>
          </p:cNvCxnSpPr>
          <p:nvPr/>
        </p:nvCxnSpPr>
        <p:spPr>
          <a:xfrm>
            <a:off x="8329605" y="3010005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8A85F7CE-7F6C-44E5-BAAD-80B76F236DF1}"/>
              </a:ext>
            </a:extLst>
          </p:cNvPr>
          <p:cNvCxnSpPr>
            <a:cxnSpLocks/>
          </p:cNvCxnSpPr>
          <p:nvPr/>
        </p:nvCxnSpPr>
        <p:spPr>
          <a:xfrm>
            <a:off x="8329605" y="3605623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C7510C5-05BA-4B17-8EF7-B3DB629AB6B2}"/>
              </a:ext>
            </a:extLst>
          </p:cNvPr>
          <p:cNvCxnSpPr>
            <a:cxnSpLocks/>
          </p:cNvCxnSpPr>
          <p:nvPr/>
        </p:nvCxnSpPr>
        <p:spPr>
          <a:xfrm>
            <a:off x="8329605" y="4187369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4F75316D-708B-47DC-9A45-4720BF7CF35C}"/>
              </a:ext>
            </a:extLst>
          </p:cNvPr>
          <p:cNvCxnSpPr>
            <a:cxnSpLocks/>
          </p:cNvCxnSpPr>
          <p:nvPr/>
        </p:nvCxnSpPr>
        <p:spPr>
          <a:xfrm>
            <a:off x="8329604" y="4784826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8FFE013D-1755-4F90-8B24-676A629C6392}"/>
              </a:ext>
            </a:extLst>
          </p:cNvPr>
          <p:cNvCxnSpPr>
            <a:cxnSpLocks/>
          </p:cNvCxnSpPr>
          <p:nvPr/>
        </p:nvCxnSpPr>
        <p:spPr>
          <a:xfrm>
            <a:off x="8329603" y="5358922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C6ACDC04-43D4-4BFA-99C8-3599EB35D25D}"/>
              </a:ext>
            </a:extLst>
          </p:cNvPr>
          <p:cNvCxnSpPr>
            <a:cxnSpLocks/>
          </p:cNvCxnSpPr>
          <p:nvPr/>
        </p:nvCxnSpPr>
        <p:spPr>
          <a:xfrm>
            <a:off x="8329603" y="5876782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13D24B9-7A96-4AB2-B33A-E317EE37BE9C}"/>
              </a:ext>
            </a:extLst>
          </p:cNvPr>
          <p:cNvSpPr txBox="1"/>
          <p:nvPr/>
        </p:nvSpPr>
        <p:spPr>
          <a:xfrm>
            <a:off x="7918894" y="202508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E34DA9B3-28D7-484D-9DAF-9F9E0AFB3246}"/>
              </a:ext>
            </a:extLst>
          </p:cNvPr>
          <p:cNvSpPr txBox="1"/>
          <p:nvPr/>
        </p:nvSpPr>
        <p:spPr>
          <a:xfrm>
            <a:off x="7918894" y="2548420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6676356-0373-40F5-9E9F-4976C3245150}"/>
              </a:ext>
            </a:extLst>
          </p:cNvPr>
          <p:cNvSpPr txBox="1"/>
          <p:nvPr/>
        </p:nvSpPr>
        <p:spPr>
          <a:xfrm>
            <a:off x="7918894" y="3143284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7D55261-548A-4FE1-B5F3-1C2A97EED832}"/>
              </a:ext>
            </a:extLst>
          </p:cNvPr>
          <p:cNvSpPr txBox="1"/>
          <p:nvPr/>
        </p:nvSpPr>
        <p:spPr>
          <a:xfrm>
            <a:off x="7923135" y="3730084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pt-BR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57F54F87-3476-48B8-9D23-30423F5132DC}"/>
              </a:ext>
            </a:extLst>
          </p:cNvPr>
          <p:cNvSpPr txBox="1"/>
          <p:nvPr/>
        </p:nvSpPr>
        <p:spPr>
          <a:xfrm>
            <a:off x="7918894" y="4318893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pt-BR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7027ECC-F770-4AC7-BD6D-66205A8501B1}"/>
              </a:ext>
            </a:extLst>
          </p:cNvPr>
          <p:cNvSpPr txBox="1"/>
          <p:nvPr/>
        </p:nvSpPr>
        <p:spPr>
          <a:xfrm>
            <a:off x="7926935" y="4915327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pt-BR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0F5797A-00A4-4AC1-815B-35688041F676}"/>
              </a:ext>
            </a:extLst>
          </p:cNvPr>
          <p:cNvSpPr txBox="1"/>
          <p:nvPr/>
        </p:nvSpPr>
        <p:spPr>
          <a:xfrm>
            <a:off x="7369763" y="5946906"/>
            <a:ext cx="109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- 1</a:t>
            </a:r>
            <a:endParaRPr lang="pt-BR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19A1D35-7BA3-4523-A35F-20DFB5C23CF9}"/>
              </a:ext>
            </a:extLst>
          </p:cNvPr>
          <p:cNvSpPr txBox="1"/>
          <p:nvPr/>
        </p:nvSpPr>
        <p:spPr>
          <a:xfrm>
            <a:off x="7951406" y="521138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F7BB739-745B-401A-ACF5-C6BD42AA769E}"/>
              </a:ext>
            </a:extLst>
          </p:cNvPr>
          <p:cNvSpPr txBox="1"/>
          <p:nvPr/>
        </p:nvSpPr>
        <p:spPr>
          <a:xfrm>
            <a:off x="7951406" y="534188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06679F1-EDDD-4713-AB9D-F7CFF0C93866}"/>
              </a:ext>
            </a:extLst>
          </p:cNvPr>
          <p:cNvSpPr txBox="1"/>
          <p:nvPr/>
        </p:nvSpPr>
        <p:spPr>
          <a:xfrm>
            <a:off x="7951403" y="550644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75" name="Seta: para a Direita 74">
            <a:extLst>
              <a:ext uri="{FF2B5EF4-FFF2-40B4-BE49-F238E27FC236}">
                <a16:creationId xmlns:a16="http://schemas.microsoft.com/office/drawing/2014/main" id="{C48960E7-75F4-49C3-8140-DE84A6B0FDFC}"/>
              </a:ext>
            </a:extLst>
          </p:cNvPr>
          <p:cNvSpPr/>
          <p:nvPr/>
        </p:nvSpPr>
        <p:spPr>
          <a:xfrm>
            <a:off x="9378892" y="2114026"/>
            <a:ext cx="629174" cy="192946"/>
          </a:xfrm>
          <a:prstGeom prst="rightArrow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Seta: para a Direita 76">
            <a:extLst>
              <a:ext uri="{FF2B5EF4-FFF2-40B4-BE49-F238E27FC236}">
                <a16:creationId xmlns:a16="http://schemas.microsoft.com/office/drawing/2014/main" id="{DA843060-DC56-4B19-86B0-DC5389C98BEE}"/>
              </a:ext>
            </a:extLst>
          </p:cNvPr>
          <p:cNvSpPr/>
          <p:nvPr/>
        </p:nvSpPr>
        <p:spPr>
          <a:xfrm>
            <a:off x="3159885" y="3139918"/>
            <a:ext cx="629174" cy="192946"/>
          </a:xfrm>
          <a:prstGeom prst="rightArrow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D53E00DD-B7D2-483C-AAAD-F85A5A110C57}"/>
              </a:ext>
            </a:extLst>
          </p:cNvPr>
          <p:cNvSpPr/>
          <p:nvPr/>
        </p:nvSpPr>
        <p:spPr>
          <a:xfrm>
            <a:off x="4637468" y="2957611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0A64E2F1-CA78-4E3F-8DED-2F5B9A76C05F}"/>
              </a:ext>
            </a:extLst>
          </p:cNvPr>
          <p:cNvSpPr txBox="1"/>
          <p:nvPr/>
        </p:nvSpPr>
        <p:spPr>
          <a:xfrm>
            <a:off x="4023090" y="3049170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pt-BR" i="1" dirty="0"/>
              <a:t>opo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7C5F96-B322-4A8A-9BFB-00F6CFBC5D91}"/>
              </a:ext>
            </a:extLst>
          </p:cNvPr>
          <p:cNvSpPr txBox="1"/>
          <p:nvPr/>
        </p:nvSpPr>
        <p:spPr>
          <a:xfrm>
            <a:off x="4816063" y="3049170"/>
            <a:ext cx="45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258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6B6FCB6-8F8D-474A-990D-7FF15690F175}"/>
              </a:ext>
            </a:extLst>
          </p:cNvPr>
          <p:cNvSpPr txBox="1"/>
          <p:nvPr/>
        </p:nvSpPr>
        <p:spPr>
          <a:xfrm>
            <a:off x="1066799" y="438150"/>
            <a:ext cx="502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Utilizando o conceito de pilha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6E2B55E-DFF3-44EF-9231-56007B547E41}"/>
              </a:ext>
            </a:extLst>
          </p:cNvPr>
          <p:cNvSpPr/>
          <p:nvPr/>
        </p:nvSpPr>
        <p:spPr>
          <a:xfrm>
            <a:off x="10573622" y="1896582"/>
            <a:ext cx="923927" cy="456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40840D7-9498-4AD8-B4E0-F800E90026E5}"/>
              </a:ext>
            </a:extLst>
          </p:cNvPr>
          <p:cNvCxnSpPr/>
          <p:nvPr/>
        </p:nvCxnSpPr>
        <p:spPr>
          <a:xfrm>
            <a:off x="10573622" y="2455171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20F90A7-9EF3-4EBB-A407-FDA911A49F0E}"/>
              </a:ext>
            </a:extLst>
          </p:cNvPr>
          <p:cNvCxnSpPr/>
          <p:nvPr/>
        </p:nvCxnSpPr>
        <p:spPr>
          <a:xfrm>
            <a:off x="10573621" y="3010243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5A26C6E-2B11-46ED-82F4-A9AACFE228B5}"/>
              </a:ext>
            </a:extLst>
          </p:cNvPr>
          <p:cNvCxnSpPr/>
          <p:nvPr/>
        </p:nvCxnSpPr>
        <p:spPr>
          <a:xfrm>
            <a:off x="10573621" y="3605861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702D834-87B1-4200-8709-24C06BC9B242}"/>
              </a:ext>
            </a:extLst>
          </p:cNvPr>
          <p:cNvCxnSpPr/>
          <p:nvPr/>
        </p:nvCxnSpPr>
        <p:spPr>
          <a:xfrm>
            <a:off x="10573621" y="4187607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73E6EFF-FCBF-4466-8E3F-2C3D04793A9C}"/>
              </a:ext>
            </a:extLst>
          </p:cNvPr>
          <p:cNvCxnSpPr/>
          <p:nvPr/>
        </p:nvCxnSpPr>
        <p:spPr>
          <a:xfrm>
            <a:off x="10573620" y="4785064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2BC86EC-9E45-4C0D-BE8E-0516D6AE9002}"/>
              </a:ext>
            </a:extLst>
          </p:cNvPr>
          <p:cNvCxnSpPr/>
          <p:nvPr/>
        </p:nvCxnSpPr>
        <p:spPr>
          <a:xfrm>
            <a:off x="10573619" y="5359160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C4B3D86-6EDF-45AB-B5BA-94366697E38E}"/>
              </a:ext>
            </a:extLst>
          </p:cNvPr>
          <p:cNvCxnSpPr/>
          <p:nvPr/>
        </p:nvCxnSpPr>
        <p:spPr>
          <a:xfrm>
            <a:off x="10573619" y="5877020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2D42BE-1ED2-4183-9A02-9CFC76AD9DD6}"/>
              </a:ext>
            </a:extLst>
          </p:cNvPr>
          <p:cNvSpPr txBox="1"/>
          <p:nvPr/>
        </p:nvSpPr>
        <p:spPr>
          <a:xfrm>
            <a:off x="10162910" y="2025319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86E8DAF-CF62-44EB-AB83-C803C55D7801}"/>
              </a:ext>
            </a:extLst>
          </p:cNvPr>
          <p:cNvSpPr txBox="1"/>
          <p:nvPr/>
        </p:nvSpPr>
        <p:spPr>
          <a:xfrm>
            <a:off x="10162910" y="254865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5B8545-3C21-4109-8424-E83EEFB5A3AE}"/>
              </a:ext>
            </a:extLst>
          </p:cNvPr>
          <p:cNvSpPr txBox="1"/>
          <p:nvPr/>
        </p:nvSpPr>
        <p:spPr>
          <a:xfrm>
            <a:off x="10162910" y="3143522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B94FB79-6378-4121-8884-96D1894DED3C}"/>
              </a:ext>
            </a:extLst>
          </p:cNvPr>
          <p:cNvSpPr txBox="1"/>
          <p:nvPr/>
        </p:nvSpPr>
        <p:spPr>
          <a:xfrm>
            <a:off x="10167151" y="3730322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2320764-11D8-4E97-AEBC-D9D487D2CE9A}"/>
              </a:ext>
            </a:extLst>
          </p:cNvPr>
          <p:cNvSpPr txBox="1"/>
          <p:nvPr/>
        </p:nvSpPr>
        <p:spPr>
          <a:xfrm>
            <a:off x="10162910" y="431913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FB4369-5A7B-4E2B-BB86-32B39993CB45}"/>
              </a:ext>
            </a:extLst>
          </p:cNvPr>
          <p:cNvSpPr txBox="1"/>
          <p:nvPr/>
        </p:nvSpPr>
        <p:spPr>
          <a:xfrm>
            <a:off x="10170951" y="4915565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6EBBCA5-1D0F-44AA-B9FC-AF644D3AD9C5}"/>
              </a:ext>
            </a:extLst>
          </p:cNvPr>
          <p:cNvSpPr txBox="1"/>
          <p:nvPr/>
        </p:nvSpPr>
        <p:spPr>
          <a:xfrm>
            <a:off x="9613779" y="5947144"/>
            <a:ext cx="109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- 1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B879EBF-9383-45C4-9545-4AD7A9A4991B}"/>
              </a:ext>
            </a:extLst>
          </p:cNvPr>
          <p:cNvSpPr txBox="1"/>
          <p:nvPr/>
        </p:nvSpPr>
        <p:spPr>
          <a:xfrm>
            <a:off x="10195422" y="521162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A0E5B7D-F510-4B13-A270-DD3E709295E7}"/>
              </a:ext>
            </a:extLst>
          </p:cNvPr>
          <p:cNvSpPr txBox="1"/>
          <p:nvPr/>
        </p:nvSpPr>
        <p:spPr>
          <a:xfrm>
            <a:off x="10195422" y="534212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2CBEFF4-807F-485F-9146-BCEB7C9B395D}"/>
              </a:ext>
            </a:extLst>
          </p:cNvPr>
          <p:cNvSpPr txBox="1"/>
          <p:nvPr/>
        </p:nvSpPr>
        <p:spPr>
          <a:xfrm>
            <a:off x="10195419" y="5506684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10BCAC-D660-4FFD-856D-BE2C57485433}"/>
              </a:ext>
            </a:extLst>
          </p:cNvPr>
          <p:cNvSpPr txBox="1"/>
          <p:nvPr/>
        </p:nvSpPr>
        <p:spPr>
          <a:xfrm>
            <a:off x="1066799" y="1213847"/>
            <a:ext cx="60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2º número inserido (</a:t>
            </a:r>
            <a:r>
              <a:rPr lang="en-US" dirty="0"/>
              <a:t>‘7’)</a:t>
            </a:r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891BDF5-55A0-4F31-9134-7BC8E0397F8E}"/>
              </a:ext>
            </a:extLst>
          </p:cNvPr>
          <p:cNvSpPr/>
          <p:nvPr/>
        </p:nvSpPr>
        <p:spPr>
          <a:xfrm>
            <a:off x="2149378" y="2917752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FFE919-5A74-4E21-962B-9BBE609F4144}"/>
              </a:ext>
            </a:extLst>
          </p:cNvPr>
          <p:cNvSpPr txBox="1"/>
          <p:nvPr/>
        </p:nvSpPr>
        <p:spPr>
          <a:xfrm>
            <a:off x="1535000" y="3009311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pt-BR" i="1" dirty="0"/>
              <a:t>opo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354A27-8AAD-49A6-B4FF-F087F021ED4D}"/>
              </a:ext>
            </a:extLst>
          </p:cNvPr>
          <p:cNvSpPr txBox="1"/>
          <p:nvPr/>
        </p:nvSpPr>
        <p:spPr>
          <a:xfrm>
            <a:off x="1065016" y="3783252"/>
            <a:ext cx="11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pt-BR" i="1" dirty="0"/>
              <a:t>pagados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1F202D8-576E-4094-BEE4-96E504BC1584}"/>
              </a:ext>
            </a:extLst>
          </p:cNvPr>
          <p:cNvSpPr txBox="1"/>
          <p:nvPr/>
        </p:nvSpPr>
        <p:spPr>
          <a:xfrm>
            <a:off x="2327973" y="3009311"/>
            <a:ext cx="45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417111E-3DC6-4CE0-A65D-65B941DB0B16}"/>
              </a:ext>
            </a:extLst>
          </p:cNvPr>
          <p:cNvSpPr/>
          <p:nvPr/>
        </p:nvSpPr>
        <p:spPr>
          <a:xfrm>
            <a:off x="2149378" y="3691931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7210BD6-7292-4B14-9C8D-AD0F38B29264}"/>
              </a:ext>
            </a:extLst>
          </p:cNvPr>
          <p:cNvSpPr txBox="1"/>
          <p:nvPr/>
        </p:nvSpPr>
        <p:spPr>
          <a:xfrm>
            <a:off x="2316078" y="3781109"/>
            <a:ext cx="4690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B22AF0-B90F-405D-96B2-48244B5C5BEA}"/>
              </a:ext>
            </a:extLst>
          </p:cNvPr>
          <p:cNvSpPr txBox="1"/>
          <p:nvPr/>
        </p:nvSpPr>
        <p:spPr>
          <a:xfrm>
            <a:off x="1065016" y="1896229"/>
            <a:ext cx="609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dígito 3 (que está no topo) é apagado, e substituído pelo 7 (que passa a ser o topo)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8587092-EE84-4CAA-8247-ED3955BB9AC5}"/>
              </a:ext>
            </a:extLst>
          </p:cNvPr>
          <p:cNvSpPr/>
          <p:nvPr/>
        </p:nvSpPr>
        <p:spPr>
          <a:xfrm>
            <a:off x="8329606" y="1896344"/>
            <a:ext cx="923927" cy="456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12B3EEF1-7EAE-48E7-9F19-0265EFF26872}"/>
              </a:ext>
            </a:extLst>
          </p:cNvPr>
          <p:cNvCxnSpPr>
            <a:cxnSpLocks/>
          </p:cNvCxnSpPr>
          <p:nvPr/>
        </p:nvCxnSpPr>
        <p:spPr>
          <a:xfrm>
            <a:off x="8329606" y="2454933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FB1C5C3-8B63-477C-8B54-64FCAEF1A404}"/>
              </a:ext>
            </a:extLst>
          </p:cNvPr>
          <p:cNvCxnSpPr>
            <a:cxnSpLocks/>
          </p:cNvCxnSpPr>
          <p:nvPr/>
        </p:nvCxnSpPr>
        <p:spPr>
          <a:xfrm>
            <a:off x="8329605" y="3010005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8A85F7CE-7F6C-44E5-BAAD-80B76F236DF1}"/>
              </a:ext>
            </a:extLst>
          </p:cNvPr>
          <p:cNvCxnSpPr>
            <a:cxnSpLocks/>
          </p:cNvCxnSpPr>
          <p:nvPr/>
        </p:nvCxnSpPr>
        <p:spPr>
          <a:xfrm>
            <a:off x="8329605" y="3605623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C7510C5-05BA-4B17-8EF7-B3DB629AB6B2}"/>
              </a:ext>
            </a:extLst>
          </p:cNvPr>
          <p:cNvCxnSpPr>
            <a:cxnSpLocks/>
          </p:cNvCxnSpPr>
          <p:nvPr/>
        </p:nvCxnSpPr>
        <p:spPr>
          <a:xfrm>
            <a:off x="8329605" y="4187369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4F75316D-708B-47DC-9A45-4720BF7CF35C}"/>
              </a:ext>
            </a:extLst>
          </p:cNvPr>
          <p:cNvCxnSpPr>
            <a:cxnSpLocks/>
          </p:cNvCxnSpPr>
          <p:nvPr/>
        </p:nvCxnSpPr>
        <p:spPr>
          <a:xfrm>
            <a:off x="8329604" y="4784826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8FFE013D-1755-4F90-8B24-676A629C6392}"/>
              </a:ext>
            </a:extLst>
          </p:cNvPr>
          <p:cNvCxnSpPr>
            <a:cxnSpLocks/>
          </p:cNvCxnSpPr>
          <p:nvPr/>
        </p:nvCxnSpPr>
        <p:spPr>
          <a:xfrm>
            <a:off x="8329603" y="5358922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C6ACDC04-43D4-4BFA-99C8-3599EB35D25D}"/>
              </a:ext>
            </a:extLst>
          </p:cNvPr>
          <p:cNvCxnSpPr>
            <a:cxnSpLocks/>
          </p:cNvCxnSpPr>
          <p:nvPr/>
        </p:nvCxnSpPr>
        <p:spPr>
          <a:xfrm>
            <a:off x="8329603" y="5876782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13D24B9-7A96-4AB2-B33A-E317EE37BE9C}"/>
              </a:ext>
            </a:extLst>
          </p:cNvPr>
          <p:cNvSpPr txBox="1"/>
          <p:nvPr/>
        </p:nvSpPr>
        <p:spPr>
          <a:xfrm>
            <a:off x="7918894" y="202508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E34DA9B3-28D7-484D-9DAF-9F9E0AFB3246}"/>
              </a:ext>
            </a:extLst>
          </p:cNvPr>
          <p:cNvSpPr txBox="1"/>
          <p:nvPr/>
        </p:nvSpPr>
        <p:spPr>
          <a:xfrm>
            <a:off x="7918894" y="2548420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6676356-0373-40F5-9E9F-4976C3245150}"/>
              </a:ext>
            </a:extLst>
          </p:cNvPr>
          <p:cNvSpPr txBox="1"/>
          <p:nvPr/>
        </p:nvSpPr>
        <p:spPr>
          <a:xfrm>
            <a:off x="7918894" y="3143284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7D55261-548A-4FE1-B5F3-1C2A97EED832}"/>
              </a:ext>
            </a:extLst>
          </p:cNvPr>
          <p:cNvSpPr txBox="1"/>
          <p:nvPr/>
        </p:nvSpPr>
        <p:spPr>
          <a:xfrm>
            <a:off x="7923135" y="3730084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pt-BR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57F54F87-3476-48B8-9D23-30423F5132DC}"/>
              </a:ext>
            </a:extLst>
          </p:cNvPr>
          <p:cNvSpPr txBox="1"/>
          <p:nvPr/>
        </p:nvSpPr>
        <p:spPr>
          <a:xfrm>
            <a:off x="7918894" y="4318893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pt-BR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7027ECC-F770-4AC7-BD6D-66205A8501B1}"/>
              </a:ext>
            </a:extLst>
          </p:cNvPr>
          <p:cNvSpPr txBox="1"/>
          <p:nvPr/>
        </p:nvSpPr>
        <p:spPr>
          <a:xfrm>
            <a:off x="7926935" y="4915327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pt-BR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0F5797A-00A4-4AC1-815B-35688041F676}"/>
              </a:ext>
            </a:extLst>
          </p:cNvPr>
          <p:cNvSpPr txBox="1"/>
          <p:nvPr/>
        </p:nvSpPr>
        <p:spPr>
          <a:xfrm>
            <a:off x="7369763" y="5946906"/>
            <a:ext cx="109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- 1</a:t>
            </a:r>
            <a:endParaRPr lang="pt-BR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19A1D35-7BA3-4523-A35F-20DFB5C23CF9}"/>
              </a:ext>
            </a:extLst>
          </p:cNvPr>
          <p:cNvSpPr txBox="1"/>
          <p:nvPr/>
        </p:nvSpPr>
        <p:spPr>
          <a:xfrm>
            <a:off x="7951406" y="521138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F7BB739-745B-401A-ACF5-C6BD42AA769E}"/>
              </a:ext>
            </a:extLst>
          </p:cNvPr>
          <p:cNvSpPr txBox="1"/>
          <p:nvPr/>
        </p:nvSpPr>
        <p:spPr>
          <a:xfrm>
            <a:off x="7951406" y="534188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06679F1-EDDD-4713-AB9D-F7CFF0C93866}"/>
              </a:ext>
            </a:extLst>
          </p:cNvPr>
          <p:cNvSpPr txBox="1"/>
          <p:nvPr/>
        </p:nvSpPr>
        <p:spPr>
          <a:xfrm>
            <a:off x="7951403" y="550644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75" name="Seta: para a Direita 74">
            <a:extLst>
              <a:ext uri="{FF2B5EF4-FFF2-40B4-BE49-F238E27FC236}">
                <a16:creationId xmlns:a16="http://schemas.microsoft.com/office/drawing/2014/main" id="{C48960E7-75F4-49C3-8140-DE84A6B0FDFC}"/>
              </a:ext>
            </a:extLst>
          </p:cNvPr>
          <p:cNvSpPr/>
          <p:nvPr/>
        </p:nvSpPr>
        <p:spPr>
          <a:xfrm>
            <a:off x="9378892" y="2114026"/>
            <a:ext cx="629174" cy="192946"/>
          </a:xfrm>
          <a:prstGeom prst="rightArrow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D338E29-6C9A-4618-940D-59D44F416E9B}"/>
              </a:ext>
            </a:extLst>
          </p:cNvPr>
          <p:cNvSpPr txBox="1"/>
          <p:nvPr/>
        </p:nvSpPr>
        <p:spPr>
          <a:xfrm>
            <a:off x="8578937" y="202035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‘3’</a:t>
            </a:r>
          </a:p>
        </p:txBody>
      </p:sp>
      <p:sp>
        <p:nvSpPr>
          <p:cNvPr id="71" name="Seta: para a Direita 70">
            <a:extLst>
              <a:ext uri="{FF2B5EF4-FFF2-40B4-BE49-F238E27FC236}">
                <a16:creationId xmlns:a16="http://schemas.microsoft.com/office/drawing/2014/main" id="{D830FE9D-4AFC-4A61-B17A-64E592495B6B}"/>
              </a:ext>
            </a:extLst>
          </p:cNvPr>
          <p:cNvSpPr/>
          <p:nvPr/>
        </p:nvSpPr>
        <p:spPr>
          <a:xfrm>
            <a:off x="3164136" y="3893004"/>
            <a:ext cx="629174" cy="192946"/>
          </a:xfrm>
          <a:prstGeom prst="rightArrow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FAFF24C-07E6-48DF-A03D-7914D1E435B9}"/>
              </a:ext>
            </a:extLst>
          </p:cNvPr>
          <p:cNvSpPr txBox="1"/>
          <p:nvPr/>
        </p:nvSpPr>
        <p:spPr>
          <a:xfrm>
            <a:off x="3926374" y="3788326"/>
            <a:ext cx="11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pt-BR" i="1" dirty="0"/>
              <a:t>pagados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866D9F92-02EB-45DA-9FDA-851B682AD261}"/>
              </a:ext>
            </a:extLst>
          </p:cNvPr>
          <p:cNvSpPr/>
          <p:nvPr/>
        </p:nvSpPr>
        <p:spPr>
          <a:xfrm>
            <a:off x="5010736" y="3672122"/>
            <a:ext cx="714375" cy="577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02D1CCE-6AB3-4E02-92DB-708F045A9CAA}"/>
              </a:ext>
            </a:extLst>
          </p:cNvPr>
          <p:cNvSpPr txBox="1"/>
          <p:nvPr/>
        </p:nvSpPr>
        <p:spPr>
          <a:xfrm>
            <a:off x="5177436" y="3786183"/>
            <a:ext cx="4690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DD08FFE-E53E-4B5D-B8F2-1C92667C48AC}"/>
              </a:ext>
            </a:extLst>
          </p:cNvPr>
          <p:cNvSpPr txBox="1"/>
          <p:nvPr/>
        </p:nvSpPr>
        <p:spPr>
          <a:xfrm>
            <a:off x="10800125" y="199121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‘7’</a:t>
            </a:r>
          </a:p>
        </p:txBody>
      </p:sp>
    </p:spTree>
    <p:extLst>
      <p:ext uri="{BB962C8B-B14F-4D97-AF65-F5344CB8AC3E}">
        <p14:creationId xmlns:p14="http://schemas.microsoft.com/office/powerpoint/2010/main" val="40965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839B9-5A63-43B0-BC1B-D13F872F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759609-2B83-4118-AD85-0E90CEC78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Estrutura linear de dados acessada somente por uma de suas extremidades para armazenar e recuperar dados</a:t>
            </a:r>
          </a:p>
          <a:p>
            <a:pPr algn="just"/>
            <a:r>
              <a:rPr lang="pt-BR" sz="2400" dirty="0"/>
              <a:t>LIFO (last in</a:t>
            </a:r>
            <a:r>
              <a:rPr lang="en-US" sz="2400" dirty="0"/>
              <a:t>/first out)</a:t>
            </a:r>
          </a:p>
          <a:p>
            <a:pPr algn="just"/>
            <a:r>
              <a:rPr lang="en-US" sz="2400" dirty="0"/>
              <a:t>Exemplo: pilha de pratos</a:t>
            </a:r>
          </a:p>
        </p:txBody>
      </p:sp>
    </p:spTree>
    <p:extLst>
      <p:ext uri="{BB962C8B-B14F-4D97-AF65-F5344CB8AC3E}">
        <p14:creationId xmlns:p14="http://schemas.microsoft.com/office/powerpoint/2010/main" val="126420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6B6FCB6-8F8D-474A-990D-7FF15690F175}"/>
              </a:ext>
            </a:extLst>
          </p:cNvPr>
          <p:cNvSpPr txBox="1"/>
          <p:nvPr/>
        </p:nvSpPr>
        <p:spPr>
          <a:xfrm>
            <a:off x="1066799" y="438150"/>
            <a:ext cx="502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Utilizando o conceito de pilha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6E2B55E-DFF3-44EF-9231-56007B547E41}"/>
              </a:ext>
            </a:extLst>
          </p:cNvPr>
          <p:cNvSpPr/>
          <p:nvPr/>
        </p:nvSpPr>
        <p:spPr>
          <a:xfrm>
            <a:off x="10573622" y="1896582"/>
            <a:ext cx="923927" cy="456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40840D7-9498-4AD8-B4E0-F800E90026E5}"/>
              </a:ext>
            </a:extLst>
          </p:cNvPr>
          <p:cNvCxnSpPr/>
          <p:nvPr/>
        </p:nvCxnSpPr>
        <p:spPr>
          <a:xfrm>
            <a:off x="10573622" y="2455171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20F90A7-9EF3-4EBB-A407-FDA911A49F0E}"/>
              </a:ext>
            </a:extLst>
          </p:cNvPr>
          <p:cNvCxnSpPr/>
          <p:nvPr/>
        </p:nvCxnSpPr>
        <p:spPr>
          <a:xfrm>
            <a:off x="10573621" y="3010243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5A26C6E-2B11-46ED-82F4-A9AACFE228B5}"/>
              </a:ext>
            </a:extLst>
          </p:cNvPr>
          <p:cNvCxnSpPr/>
          <p:nvPr/>
        </p:nvCxnSpPr>
        <p:spPr>
          <a:xfrm>
            <a:off x="10573621" y="3605861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702D834-87B1-4200-8709-24C06BC9B242}"/>
              </a:ext>
            </a:extLst>
          </p:cNvPr>
          <p:cNvCxnSpPr/>
          <p:nvPr/>
        </p:nvCxnSpPr>
        <p:spPr>
          <a:xfrm>
            <a:off x="10573621" y="4187607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73E6EFF-FCBF-4466-8E3F-2C3D04793A9C}"/>
              </a:ext>
            </a:extLst>
          </p:cNvPr>
          <p:cNvCxnSpPr/>
          <p:nvPr/>
        </p:nvCxnSpPr>
        <p:spPr>
          <a:xfrm>
            <a:off x="10573620" y="4785064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2BC86EC-9E45-4C0D-BE8E-0516D6AE9002}"/>
              </a:ext>
            </a:extLst>
          </p:cNvPr>
          <p:cNvCxnSpPr/>
          <p:nvPr/>
        </p:nvCxnSpPr>
        <p:spPr>
          <a:xfrm>
            <a:off x="10573619" y="5359160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C4B3D86-6EDF-45AB-B5BA-94366697E38E}"/>
              </a:ext>
            </a:extLst>
          </p:cNvPr>
          <p:cNvCxnSpPr/>
          <p:nvPr/>
        </p:nvCxnSpPr>
        <p:spPr>
          <a:xfrm>
            <a:off x="10573619" y="5877020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2D42BE-1ED2-4183-9A02-9CFC76AD9DD6}"/>
              </a:ext>
            </a:extLst>
          </p:cNvPr>
          <p:cNvSpPr txBox="1"/>
          <p:nvPr/>
        </p:nvSpPr>
        <p:spPr>
          <a:xfrm>
            <a:off x="10162910" y="2025319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86E8DAF-CF62-44EB-AB83-C803C55D7801}"/>
              </a:ext>
            </a:extLst>
          </p:cNvPr>
          <p:cNvSpPr txBox="1"/>
          <p:nvPr/>
        </p:nvSpPr>
        <p:spPr>
          <a:xfrm>
            <a:off x="10162910" y="254865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5B8545-3C21-4109-8424-E83EEFB5A3AE}"/>
              </a:ext>
            </a:extLst>
          </p:cNvPr>
          <p:cNvSpPr txBox="1"/>
          <p:nvPr/>
        </p:nvSpPr>
        <p:spPr>
          <a:xfrm>
            <a:off x="10162910" y="3143522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B94FB79-6378-4121-8884-96D1894DED3C}"/>
              </a:ext>
            </a:extLst>
          </p:cNvPr>
          <p:cNvSpPr txBox="1"/>
          <p:nvPr/>
        </p:nvSpPr>
        <p:spPr>
          <a:xfrm>
            <a:off x="10167151" y="3730322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2320764-11D8-4E97-AEBC-D9D487D2CE9A}"/>
              </a:ext>
            </a:extLst>
          </p:cNvPr>
          <p:cNvSpPr txBox="1"/>
          <p:nvPr/>
        </p:nvSpPr>
        <p:spPr>
          <a:xfrm>
            <a:off x="10162910" y="431913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FB4369-5A7B-4E2B-BB86-32B39993CB45}"/>
              </a:ext>
            </a:extLst>
          </p:cNvPr>
          <p:cNvSpPr txBox="1"/>
          <p:nvPr/>
        </p:nvSpPr>
        <p:spPr>
          <a:xfrm>
            <a:off x="10170951" y="4915565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6EBBCA5-1D0F-44AA-B9FC-AF644D3AD9C5}"/>
              </a:ext>
            </a:extLst>
          </p:cNvPr>
          <p:cNvSpPr txBox="1"/>
          <p:nvPr/>
        </p:nvSpPr>
        <p:spPr>
          <a:xfrm>
            <a:off x="9613779" y="5947144"/>
            <a:ext cx="109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- 1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B879EBF-9383-45C4-9545-4AD7A9A4991B}"/>
              </a:ext>
            </a:extLst>
          </p:cNvPr>
          <p:cNvSpPr txBox="1"/>
          <p:nvPr/>
        </p:nvSpPr>
        <p:spPr>
          <a:xfrm>
            <a:off x="10195422" y="521162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A0E5B7D-F510-4B13-A270-DD3E709295E7}"/>
              </a:ext>
            </a:extLst>
          </p:cNvPr>
          <p:cNvSpPr txBox="1"/>
          <p:nvPr/>
        </p:nvSpPr>
        <p:spPr>
          <a:xfrm>
            <a:off x="10195422" y="534212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2CBEFF4-807F-485F-9146-BCEB7C9B395D}"/>
              </a:ext>
            </a:extLst>
          </p:cNvPr>
          <p:cNvSpPr txBox="1"/>
          <p:nvPr/>
        </p:nvSpPr>
        <p:spPr>
          <a:xfrm>
            <a:off x="10195419" y="5506684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10BCAC-D660-4FFD-856D-BE2C57485433}"/>
              </a:ext>
            </a:extLst>
          </p:cNvPr>
          <p:cNvSpPr txBox="1"/>
          <p:nvPr/>
        </p:nvSpPr>
        <p:spPr>
          <a:xfrm>
            <a:off x="1066799" y="1213847"/>
            <a:ext cx="60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3º número inserido (</a:t>
            </a:r>
            <a:r>
              <a:rPr lang="en-US" dirty="0"/>
              <a:t>‘5’)</a:t>
            </a:r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891BDF5-55A0-4F31-9134-7BC8E0397F8E}"/>
              </a:ext>
            </a:extLst>
          </p:cNvPr>
          <p:cNvSpPr/>
          <p:nvPr/>
        </p:nvSpPr>
        <p:spPr>
          <a:xfrm>
            <a:off x="2149378" y="2917752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FFE919-5A74-4E21-962B-9BBE609F4144}"/>
              </a:ext>
            </a:extLst>
          </p:cNvPr>
          <p:cNvSpPr txBox="1"/>
          <p:nvPr/>
        </p:nvSpPr>
        <p:spPr>
          <a:xfrm>
            <a:off x="1535000" y="3009311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pt-BR" i="1" dirty="0"/>
              <a:t>opo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354A27-8AAD-49A6-B4FF-F087F021ED4D}"/>
              </a:ext>
            </a:extLst>
          </p:cNvPr>
          <p:cNvSpPr txBox="1"/>
          <p:nvPr/>
        </p:nvSpPr>
        <p:spPr>
          <a:xfrm>
            <a:off x="1065016" y="3783252"/>
            <a:ext cx="11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pt-BR" i="1" dirty="0"/>
              <a:t>pagados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1F202D8-576E-4094-BEE4-96E504BC1584}"/>
              </a:ext>
            </a:extLst>
          </p:cNvPr>
          <p:cNvSpPr txBox="1"/>
          <p:nvPr/>
        </p:nvSpPr>
        <p:spPr>
          <a:xfrm>
            <a:off x="2327973" y="3009311"/>
            <a:ext cx="45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417111E-3DC6-4CE0-A65D-65B941DB0B16}"/>
              </a:ext>
            </a:extLst>
          </p:cNvPr>
          <p:cNvSpPr/>
          <p:nvPr/>
        </p:nvSpPr>
        <p:spPr>
          <a:xfrm>
            <a:off x="2149378" y="3691931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7210BD6-7292-4B14-9C8D-AD0F38B29264}"/>
              </a:ext>
            </a:extLst>
          </p:cNvPr>
          <p:cNvSpPr txBox="1"/>
          <p:nvPr/>
        </p:nvSpPr>
        <p:spPr>
          <a:xfrm>
            <a:off x="2316078" y="3781109"/>
            <a:ext cx="4690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B22AF0-B90F-405D-96B2-48244B5C5BEA}"/>
              </a:ext>
            </a:extLst>
          </p:cNvPr>
          <p:cNvSpPr txBox="1"/>
          <p:nvPr/>
        </p:nvSpPr>
        <p:spPr>
          <a:xfrm>
            <a:off x="1065016" y="1896229"/>
            <a:ext cx="60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dígito 5 é alocado na pilha (que passa a ser o topo)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8587092-EE84-4CAA-8247-ED3955BB9AC5}"/>
              </a:ext>
            </a:extLst>
          </p:cNvPr>
          <p:cNvSpPr/>
          <p:nvPr/>
        </p:nvSpPr>
        <p:spPr>
          <a:xfrm>
            <a:off x="8329606" y="1896344"/>
            <a:ext cx="923927" cy="456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12B3EEF1-7EAE-48E7-9F19-0265EFF26872}"/>
              </a:ext>
            </a:extLst>
          </p:cNvPr>
          <p:cNvCxnSpPr>
            <a:cxnSpLocks/>
          </p:cNvCxnSpPr>
          <p:nvPr/>
        </p:nvCxnSpPr>
        <p:spPr>
          <a:xfrm>
            <a:off x="8329606" y="2454933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FB1C5C3-8B63-477C-8B54-64FCAEF1A404}"/>
              </a:ext>
            </a:extLst>
          </p:cNvPr>
          <p:cNvCxnSpPr>
            <a:cxnSpLocks/>
          </p:cNvCxnSpPr>
          <p:nvPr/>
        </p:nvCxnSpPr>
        <p:spPr>
          <a:xfrm>
            <a:off x="8329605" y="3010005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8A85F7CE-7F6C-44E5-BAAD-80B76F236DF1}"/>
              </a:ext>
            </a:extLst>
          </p:cNvPr>
          <p:cNvCxnSpPr>
            <a:cxnSpLocks/>
          </p:cNvCxnSpPr>
          <p:nvPr/>
        </p:nvCxnSpPr>
        <p:spPr>
          <a:xfrm>
            <a:off x="8329605" y="3605623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C7510C5-05BA-4B17-8EF7-B3DB629AB6B2}"/>
              </a:ext>
            </a:extLst>
          </p:cNvPr>
          <p:cNvCxnSpPr>
            <a:cxnSpLocks/>
          </p:cNvCxnSpPr>
          <p:nvPr/>
        </p:nvCxnSpPr>
        <p:spPr>
          <a:xfrm>
            <a:off x="8329605" y="4187369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4F75316D-708B-47DC-9A45-4720BF7CF35C}"/>
              </a:ext>
            </a:extLst>
          </p:cNvPr>
          <p:cNvCxnSpPr>
            <a:cxnSpLocks/>
          </p:cNvCxnSpPr>
          <p:nvPr/>
        </p:nvCxnSpPr>
        <p:spPr>
          <a:xfrm>
            <a:off x="8329604" y="4784826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8FFE013D-1755-4F90-8B24-676A629C6392}"/>
              </a:ext>
            </a:extLst>
          </p:cNvPr>
          <p:cNvCxnSpPr>
            <a:cxnSpLocks/>
          </p:cNvCxnSpPr>
          <p:nvPr/>
        </p:nvCxnSpPr>
        <p:spPr>
          <a:xfrm>
            <a:off x="8329603" y="5358922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C6ACDC04-43D4-4BFA-99C8-3599EB35D25D}"/>
              </a:ext>
            </a:extLst>
          </p:cNvPr>
          <p:cNvCxnSpPr>
            <a:cxnSpLocks/>
          </p:cNvCxnSpPr>
          <p:nvPr/>
        </p:nvCxnSpPr>
        <p:spPr>
          <a:xfrm>
            <a:off x="8329603" y="5876782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13D24B9-7A96-4AB2-B33A-E317EE37BE9C}"/>
              </a:ext>
            </a:extLst>
          </p:cNvPr>
          <p:cNvSpPr txBox="1"/>
          <p:nvPr/>
        </p:nvSpPr>
        <p:spPr>
          <a:xfrm>
            <a:off x="7918894" y="202508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E34DA9B3-28D7-484D-9DAF-9F9E0AFB3246}"/>
              </a:ext>
            </a:extLst>
          </p:cNvPr>
          <p:cNvSpPr txBox="1"/>
          <p:nvPr/>
        </p:nvSpPr>
        <p:spPr>
          <a:xfrm>
            <a:off x="7918894" y="2548420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6676356-0373-40F5-9E9F-4976C3245150}"/>
              </a:ext>
            </a:extLst>
          </p:cNvPr>
          <p:cNvSpPr txBox="1"/>
          <p:nvPr/>
        </p:nvSpPr>
        <p:spPr>
          <a:xfrm>
            <a:off x="7918894" y="3143284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7D55261-548A-4FE1-B5F3-1C2A97EED832}"/>
              </a:ext>
            </a:extLst>
          </p:cNvPr>
          <p:cNvSpPr txBox="1"/>
          <p:nvPr/>
        </p:nvSpPr>
        <p:spPr>
          <a:xfrm>
            <a:off x="7923135" y="3730084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pt-BR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57F54F87-3476-48B8-9D23-30423F5132DC}"/>
              </a:ext>
            </a:extLst>
          </p:cNvPr>
          <p:cNvSpPr txBox="1"/>
          <p:nvPr/>
        </p:nvSpPr>
        <p:spPr>
          <a:xfrm>
            <a:off x="7918894" y="4318893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pt-BR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7027ECC-F770-4AC7-BD6D-66205A8501B1}"/>
              </a:ext>
            </a:extLst>
          </p:cNvPr>
          <p:cNvSpPr txBox="1"/>
          <p:nvPr/>
        </p:nvSpPr>
        <p:spPr>
          <a:xfrm>
            <a:off x="7926935" y="4915327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pt-BR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0F5797A-00A4-4AC1-815B-35688041F676}"/>
              </a:ext>
            </a:extLst>
          </p:cNvPr>
          <p:cNvSpPr txBox="1"/>
          <p:nvPr/>
        </p:nvSpPr>
        <p:spPr>
          <a:xfrm>
            <a:off x="7369763" y="5946906"/>
            <a:ext cx="109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- 1</a:t>
            </a:r>
            <a:endParaRPr lang="pt-BR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19A1D35-7BA3-4523-A35F-20DFB5C23CF9}"/>
              </a:ext>
            </a:extLst>
          </p:cNvPr>
          <p:cNvSpPr txBox="1"/>
          <p:nvPr/>
        </p:nvSpPr>
        <p:spPr>
          <a:xfrm>
            <a:off x="7951406" y="521138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F7BB739-745B-401A-ACF5-C6BD42AA769E}"/>
              </a:ext>
            </a:extLst>
          </p:cNvPr>
          <p:cNvSpPr txBox="1"/>
          <p:nvPr/>
        </p:nvSpPr>
        <p:spPr>
          <a:xfrm>
            <a:off x="7951406" y="534188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06679F1-EDDD-4713-AB9D-F7CFF0C93866}"/>
              </a:ext>
            </a:extLst>
          </p:cNvPr>
          <p:cNvSpPr txBox="1"/>
          <p:nvPr/>
        </p:nvSpPr>
        <p:spPr>
          <a:xfrm>
            <a:off x="7951403" y="550644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75" name="Seta: para a Direita 74">
            <a:extLst>
              <a:ext uri="{FF2B5EF4-FFF2-40B4-BE49-F238E27FC236}">
                <a16:creationId xmlns:a16="http://schemas.microsoft.com/office/drawing/2014/main" id="{C48960E7-75F4-49C3-8140-DE84A6B0FDFC}"/>
              </a:ext>
            </a:extLst>
          </p:cNvPr>
          <p:cNvSpPr/>
          <p:nvPr/>
        </p:nvSpPr>
        <p:spPr>
          <a:xfrm>
            <a:off x="9378892" y="2114026"/>
            <a:ext cx="629174" cy="192946"/>
          </a:xfrm>
          <a:prstGeom prst="rightArrow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D338E29-6C9A-4618-940D-59D44F416E9B}"/>
              </a:ext>
            </a:extLst>
          </p:cNvPr>
          <p:cNvSpPr txBox="1"/>
          <p:nvPr/>
        </p:nvSpPr>
        <p:spPr>
          <a:xfrm>
            <a:off x="8578937" y="202035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‘7’</a:t>
            </a:r>
          </a:p>
        </p:txBody>
      </p:sp>
      <p:sp>
        <p:nvSpPr>
          <p:cNvPr id="71" name="Seta: para a Direita 70">
            <a:extLst>
              <a:ext uri="{FF2B5EF4-FFF2-40B4-BE49-F238E27FC236}">
                <a16:creationId xmlns:a16="http://schemas.microsoft.com/office/drawing/2014/main" id="{D830FE9D-4AFC-4A61-B17A-64E592495B6B}"/>
              </a:ext>
            </a:extLst>
          </p:cNvPr>
          <p:cNvSpPr/>
          <p:nvPr/>
        </p:nvSpPr>
        <p:spPr>
          <a:xfrm>
            <a:off x="3110394" y="3113989"/>
            <a:ext cx="629174" cy="192946"/>
          </a:xfrm>
          <a:prstGeom prst="rightArrow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FAFF24C-07E6-48DF-A03D-7914D1E435B9}"/>
              </a:ext>
            </a:extLst>
          </p:cNvPr>
          <p:cNvSpPr txBox="1"/>
          <p:nvPr/>
        </p:nvSpPr>
        <p:spPr>
          <a:xfrm>
            <a:off x="3872632" y="3009311"/>
            <a:ext cx="11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topo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866D9F92-02EB-45DA-9FDA-851B682AD261}"/>
              </a:ext>
            </a:extLst>
          </p:cNvPr>
          <p:cNvSpPr/>
          <p:nvPr/>
        </p:nvSpPr>
        <p:spPr>
          <a:xfrm>
            <a:off x="4475500" y="2925799"/>
            <a:ext cx="714375" cy="577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02D1CCE-6AB3-4E02-92DB-708F045A9CAA}"/>
              </a:ext>
            </a:extLst>
          </p:cNvPr>
          <p:cNvSpPr txBox="1"/>
          <p:nvPr/>
        </p:nvSpPr>
        <p:spPr>
          <a:xfrm>
            <a:off x="4665448" y="3024724"/>
            <a:ext cx="4690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DD08FFE-E53E-4B5D-B8F2-1C92667C48AC}"/>
              </a:ext>
            </a:extLst>
          </p:cNvPr>
          <p:cNvSpPr txBox="1"/>
          <p:nvPr/>
        </p:nvSpPr>
        <p:spPr>
          <a:xfrm>
            <a:off x="10800125" y="201471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‘7’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A5D18F9-1850-4BA2-96D6-9900B44049EC}"/>
              </a:ext>
            </a:extLst>
          </p:cNvPr>
          <p:cNvSpPr txBox="1"/>
          <p:nvPr/>
        </p:nvSpPr>
        <p:spPr>
          <a:xfrm>
            <a:off x="10820263" y="254276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‘5’</a:t>
            </a:r>
          </a:p>
        </p:txBody>
      </p:sp>
    </p:spTree>
    <p:extLst>
      <p:ext uri="{BB962C8B-B14F-4D97-AF65-F5344CB8AC3E}">
        <p14:creationId xmlns:p14="http://schemas.microsoft.com/office/powerpoint/2010/main" val="137905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6B6FCB6-8F8D-474A-990D-7FF15690F175}"/>
              </a:ext>
            </a:extLst>
          </p:cNvPr>
          <p:cNvSpPr txBox="1"/>
          <p:nvPr/>
        </p:nvSpPr>
        <p:spPr>
          <a:xfrm>
            <a:off x="1066799" y="438150"/>
            <a:ext cx="502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Utilizando o conceito de pilha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6E2B55E-DFF3-44EF-9231-56007B547E41}"/>
              </a:ext>
            </a:extLst>
          </p:cNvPr>
          <p:cNvSpPr/>
          <p:nvPr/>
        </p:nvSpPr>
        <p:spPr>
          <a:xfrm>
            <a:off x="10573622" y="1896582"/>
            <a:ext cx="923927" cy="456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40840D7-9498-4AD8-B4E0-F800E90026E5}"/>
              </a:ext>
            </a:extLst>
          </p:cNvPr>
          <p:cNvCxnSpPr/>
          <p:nvPr/>
        </p:nvCxnSpPr>
        <p:spPr>
          <a:xfrm>
            <a:off x="10573622" y="2455171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20F90A7-9EF3-4EBB-A407-FDA911A49F0E}"/>
              </a:ext>
            </a:extLst>
          </p:cNvPr>
          <p:cNvCxnSpPr/>
          <p:nvPr/>
        </p:nvCxnSpPr>
        <p:spPr>
          <a:xfrm>
            <a:off x="10573621" y="3010243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5A26C6E-2B11-46ED-82F4-A9AACFE228B5}"/>
              </a:ext>
            </a:extLst>
          </p:cNvPr>
          <p:cNvCxnSpPr/>
          <p:nvPr/>
        </p:nvCxnSpPr>
        <p:spPr>
          <a:xfrm>
            <a:off x="10573621" y="3605861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702D834-87B1-4200-8709-24C06BC9B242}"/>
              </a:ext>
            </a:extLst>
          </p:cNvPr>
          <p:cNvCxnSpPr/>
          <p:nvPr/>
        </p:nvCxnSpPr>
        <p:spPr>
          <a:xfrm>
            <a:off x="10573621" y="4187607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73E6EFF-FCBF-4466-8E3F-2C3D04793A9C}"/>
              </a:ext>
            </a:extLst>
          </p:cNvPr>
          <p:cNvCxnSpPr/>
          <p:nvPr/>
        </p:nvCxnSpPr>
        <p:spPr>
          <a:xfrm>
            <a:off x="10573620" y="4785064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2BC86EC-9E45-4C0D-BE8E-0516D6AE9002}"/>
              </a:ext>
            </a:extLst>
          </p:cNvPr>
          <p:cNvCxnSpPr/>
          <p:nvPr/>
        </p:nvCxnSpPr>
        <p:spPr>
          <a:xfrm>
            <a:off x="10573619" y="5359160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C4B3D86-6EDF-45AB-B5BA-94366697E38E}"/>
              </a:ext>
            </a:extLst>
          </p:cNvPr>
          <p:cNvCxnSpPr/>
          <p:nvPr/>
        </p:nvCxnSpPr>
        <p:spPr>
          <a:xfrm>
            <a:off x="10573619" y="5877020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2D42BE-1ED2-4183-9A02-9CFC76AD9DD6}"/>
              </a:ext>
            </a:extLst>
          </p:cNvPr>
          <p:cNvSpPr txBox="1"/>
          <p:nvPr/>
        </p:nvSpPr>
        <p:spPr>
          <a:xfrm>
            <a:off x="10162910" y="2025319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86E8DAF-CF62-44EB-AB83-C803C55D7801}"/>
              </a:ext>
            </a:extLst>
          </p:cNvPr>
          <p:cNvSpPr txBox="1"/>
          <p:nvPr/>
        </p:nvSpPr>
        <p:spPr>
          <a:xfrm>
            <a:off x="10162910" y="254865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5B8545-3C21-4109-8424-E83EEFB5A3AE}"/>
              </a:ext>
            </a:extLst>
          </p:cNvPr>
          <p:cNvSpPr txBox="1"/>
          <p:nvPr/>
        </p:nvSpPr>
        <p:spPr>
          <a:xfrm>
            <a:off x="10162910" y="3143522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B94FB79-6378-4121-8884-96D1894DED3C}"/>
              </a:ext>
            </a:extLst>
          </p:cNvPr>
          <p:cNvSpPr txBox="1"/>
          <p:nvPr/>
        </p:nvSpPr>
        <p:spPr>
          <a:xfrm>
            <a:off x="10167151" y="3730322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2320764-11D8-4E97-AEBC-D9D487D2CE9A}"/>
              </a:ext>
            </a:extLst>
          </p:cNvPr>
          <p:cNvSpPr txBox="1"/>
          <p:nvPr/>
        </p:nvSpPr>
        <p:spPr>
          <a:xfrm>
            <a:off x="10162910" y="431913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FB4369-5A7B-4E2B-BB86-32B39993CB45}"/>
              </a:ext>
            </a:extLst>
          </p:cNvPr>
          <p:cNvSpPr txBox="1"/>
          <p:nvPr/>
        </p:nvSpPr>
        <p:spPr>
          <a:xfrm>
            <a:off x="10170951" y="4915565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6EBBCA5-1D0F-44AA-B9FC-AF644D3AD9C5}"/>
              </a:ext>
            </a:extLst>
          </p:cNvPr>
          <p:cNvSpPr txBox="1"/>
          <p:nvPr/>
        </p:nvSpPr>
        <p:spPr>
          <a:xfrm>
            <a:off x="9613779" y="5947144"/>
            <a:ext cx="109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- 1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B879EBF-9383-45C4-9545-4AD7A9A4991B}"/>
              </a:ext>
            </a:extLst>
          </p:cNvPr>
          <p:cNvSpPr txBox="1"/>
          <p:nvPr/>
        </p:nvSpPr>
        <p:spPr>
          <a:xfrm>
            <a:off x="10195422" y="521162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A0E5B7D-F510-4B13-A270-DD3E709295E7}"/>
              </a:ext>
            </a:extLst>
          </p:cNvPr>
          <p:cNvSpPr txBox="1"/>
          <p:nvPr/>
        </p:nvSpPr>
        <p:spPr>
          <a:xfrm>
            <a:off x="10195422" y="534212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2CBEFF4-807F-485F-9146-BCEB7C9B395D}"/>
              </a:ext>
            </a:extLst>
          </p:cNvPr>
          <p:cNvSpPr txBox="1"/>
          <p:nvPr/>
        </p:nvSpPr>
        <p:spPr>
          <a:xfrm>
            <a:off x="10195419" y="5506684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10BCAC-D660-4FFD-856D-BE2C57485433}"/>
              </a:ext>
            </a:extLst>
          </p:cNvPr>
          <p:cNvSpPr txBox="1"/>
          <p:nvPr/>
        </p:nvSpPr>
        <p:spPr>
          <a:xfrm>
            <a:off x="1066799" y="1213847"/>
            <a:ext cx="60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4º número inserido (</a:t>
            </a:r>
            <a:r>
              <a:rPr lang="en-US" dirty="0"/>
              <a:t>‘9’)</a:t>
            </a:r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891BDF5-55A0-4F31-9134-7BC8E0397F8E}"/>
              </a:ext>
            </a:extLst>
          </p:cNvPr>
          <p:cNvSpPr/>
          <p:nvPr/>
        </p:nvSpPr>
        <p:spPr>
          <a:xfrm>
            <a:off x="2149378" y="2917752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FFE919-5A74-4E21-962B-9BBE609F4144}"/>
              </a:ext>
            </a:extLst>
          </p:cNvPr>
          <p:cNvSpPr txBox="1"/>
          <p:nvPr/>
        </p:nvSpPr>
        <p:spPr>
          <a:xfrm>
            <a:off x="1535000" y="3009311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pt-BR" i="1" dirty="0"/>
              <a:t>opo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354A27-8AAD-49A6-B4FF-F087F021ED4D}"/>
              </a:ext>
            </a:extLst>
          </p:cNvPr>
          <p:cNvSpPr txBox="1"/>
          <p:nvPr/>
        </p:nvSpPr>
        <p:spPr>
          <a:xfrm>
            <a:off x="1065016" y="3783252"/>
            <a:ext cx="11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pt-BR" i="1" dirty="0"/>
              <a:t>pagados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1F202D8-576E-4094-BEE4-96E504BC1584}"/>
              </a:ext>
            </a:extLst>
          </p:cNvPr>
          <p:cNvSpPr txBox="1"/>
          <p:nvPr/>
        </p:nvSpPr>
        <p:spPr>
          <a:xfrm>
            <a:off x="2327973" y="3009311"/>
            <a:ext cx="45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417111E-3DC6-4CE0-A65D-65B941DB0B16}"/>
              </a:ext>
            </a:extLst>
          </p:cNvPr>
          <p:cNvSpPr/>
          <p:nvPr/>
        </p:nvSpPr>
        <p:spPr>
          <a:xfrm>
            <a:off x="2149378" y="3691931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7210BD6-7292-4B14-9C8D-AD0F38B29264}"/>
              </a:ext>
            </a:extLst>
          </p:cNvPr>
          <p:cNvSpPr txBox="1"/>
          <p:nvPr/>
        </p:nvSpPr>
        <p:spPr>
          <a:xfrm>
            <a:off x="2316078" y="3781109"/>
            <a:ext cx="4690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B22AF0-B90F-405D-96B2-48244B5C5BEA}"/>
              </a:ext>
            </a:extLst>
          </p:cNvPr>
          <p:cNvSpPr txBox="1"/>
          <p:nvPr/>
        </p:nvSpPr>
        <p:spPr>
          <a:xfrm>
            <a:off x="1065016" y="1896229"/>
            <a:ext cx="6090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dígito 5 (que está no topo) é apagado, e substituído pelo 9 (que passa a ser o topo)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8587092-EE84-4CAA-8247-ED3955BB9AC5}"/>
              </a:ext>
            </a:extLst>
          </p:cNvPr>
          <p:cNvSpPr/>
          <p:nvPr/>
        </p:nvSpPr>
        <p:spPr>
          <a:xfrm>
            <a:off x="8329606" y="1896344"/>
            <a:ext cx="923927" cy="456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12B3EEF1-7EAE-48E7-9F19-0265EFF26872}"/>
              </a:ext>
            </a:extLst>
          </p:cNvPr>
          <p:cNvCxnSpPr>
            <a:cxnSpLocks/>
          </p:cNvCxnSpPr>
          <p:nvPr/>
        </p:nvCxnSpPr>
        <p:spPr>
          <a:xfrm>
            <a:off x="8329606" y="2454933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FB1C5C3-8B63-477C-8B54-64FCAEF1A404}"/>
              </a:ext>
            </a:extLst>
          </p:cNvPr>
          <p:cNvCxnSpPr>
            <a:cxnSpLocks/>
          </p:cNvCxnSpPr>
          <p:nvPr/>
        </p:nvCxnSpPr>
        <p:spPr>
          <a:xfrm>
            <a:off x="8329605" y="3010005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8A85F7CE-7F6C-44E5-BAAD-80B76F236DF1}"/>
              </a:ext>
            </a:extLst>
          </p:cNvPr>
          <p:cNvCxnSpPr>
            <a:cxnSpLocks/>
          </p:cNvCxnSpPr>
          <p:nvPr/>
        </p:nvCxnSpPr>
        <p:spPr>
          <a:xfrm>
            <a:off x="8329605" y="3605623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C7510C5-05BA-4B17-8EF7-B3DB629AB6B2}"/>
              </a:ext>
            </a:extLst>
          </p:cNvPr>
          <p:cNvCxnSpPr>
            <a:cxnSpLocks/>
          </p:cNvCxnSpPr>
          <p:nvPr/>
        </p:nvCxnSpPr>
        <p:spPr>
          <a:xfrm>
            <a:off x="8329605" y="4187369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4F75316D-708B-47DC-9A45-4720BF7CF35C}"/>
              </a:ext>
            </a:extLst>
          </p:cNvPr>
          <p:cNvCxnSpPr>
            <a:cxnSpLocks/>
          </p:cNvCxnSpPr>
          <p:nvPr/>
        </p:nvCxnSpPr>
        <p:spPr>
          <a:xfrm>
            <a:off x="8329604" y="4784826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8FFE013D-1755-4F90-8B24-676A629C6392}"/>
              </a:ext>
            </a:extLst>
          </p:cNvPr>
          <p:cNvCxnSpPr>
            <a:cxnSpLocks/>
          </p:cNvCxnSpPr>
          <p:nvPr/>
        </p:nvCxnSpPr>
        <p:spPr>
          <a:xfrm>
            <a:off x="8329603" y="5358922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C6ACDC04-43D4-4BFA-99C8-3599EB35D25D}"/>
              </a:ext>
            </a:extLst>
          </p:cNvPr>
          <p:cNvCxnSpPr>
            <a:cxnSpLocks/>
          </p:cNvCxnSpPr>
          <p:nvPr/>
        </p:nvCxnSpPr>
        <p:spPr>
          <a:xfrm>
            <a:off x="8329603" y="5876782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13D24B9-7A96-4AB2-B33A-E317EE37BE9C}"/>
              </a:ext>
            </a:extLst>
          </p:cNvPr>
          <p:cNvSpPr txBox="1"/>
          <p:nvPr/>
        </p:nvSpPr>
        <p:spPr>
          <a:xfrm>
            <a:off x="7918894" y="202508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E34DA9B3-28D7-484D-9DAF-9F9E0AFB3246}"/>
              </a:ext>
            </a:extLst>
          </p:cNvPr>
          <p:cNvSpPr txBox="1"/>
          <p:nvPr/>
        </p:nvSpPr>
        <p:spPr>
          <a:xfrm>
            <a:off x="7918894" y="2548420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6676356-0373-40F5-9E9F-4976C3245150}"/>
              </a:ext>
            </a:extLst>
          </p:cNvPr>
          <p:cNvSpPr txBox="1"/>
          <p:nvPr/>
        </p:nvSpPr>
        <p:spPr>
          <a:xfrm>
            <a:off x="7918894" y="3143284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7D55261-548A-4FE1-B5F3-1C2A97EED832}"/>
              </a:ext>
            </a:extLst>
          </p:cNvPr>
          <p:cNvSpPr txBox="1"/>
          <p:nvPr/>
        </p:nvSpPr>
        <p:spPr>
          <a:xfrm>
            <a:off x="7923135" y="3730084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pt-BR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57F54F87-3476-48B8-9D23-30423F5132DC}"/>
              </a:ext>
            </a:extLst>
          </p:cNvPr>
          <p:cNvSpPr txBox="1"/>
          <p:nvPr/>
        </p:nvSpPr>
        <p:spPr>
          <a:xfrm>
            <a:off x="7918894" y="4318893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pt-BR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7027ECC-F770-4AC7-BD6D-66205A8501B1}"/>
              </a:ext>
            </a:extLst>
          </p:cNvPr>
          <p:cNvSpPr txBox="1"/>
          <p:nvPr/>
        </p:nvSpPr>
        <p:spPr>
          <a:xfrm>
            <a:off x="7926935" y="4915327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pt-BR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0F5797A-00A4-4AC1-815B-35688041F676}"/>
              </a:ext>
            </a:extLst>
          </p:cNvPr>
          <p:cNvSpPr txBox="1"/>
          <p:nvPr/>
        </p:nvSpPr>
        <p:spPr>
          <a:xfrm>
            <a:off x="7369763" y="5946906"/>
            <a:ext cx="109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- 1</a:t>
            </a:r>
            <a:endParaRPr lang="pt-BR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19A1D35-7BA3-4523-A35F-20DFB5C23CF9}"/>
              </a:ext>
            </a:extLst>
          </p:cNvPr>
          <p:cNvSpPr txBox="1"/>
          <p:nvPr/>
        </p:nvSpPr>
        <p:spPr>
          <a:xfrm>
            <a:off x="7951406" y="521138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F7BB739-745B-401A-ACF5-C6BD42AA769E}"/>
              </a:ext>
            </a:extLst>
          </p:cNvPr>
          <p:cNvSpPr txBox="1"/>
          <p:nvPr/>
        </p:nvSpPr>
        <p:spPr>
          <a:xfrm>
            <a:off x="7951406" y="534188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06679F1-EDDD-4713-AB9D-F7CFF0C93866}"/>
              </a:ext>
            </a:extLst>
          </p:cNvPr>
          <p:cNvSpPr txBox="1"/>
          <p:nvPr/>
        </p:nvSpPr>
        <p:spPr>
          <a:xfrm>
            <a:off x="7951403" y="550644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75" name="Seta: para a Direita 74">
            <a:extLst>
              <a:ext uri="{FF2B5EF4-FFF2-40B4-BE49-F238E27FC236}">
                <a16:creationId xmlns:a16="http://schemas.microsoft.com/office/drawing/2014/main" id="{C48960E7-75F4-49C3-8140-DE84A6B0FDFC}"/>
              </a:ext>
            </a:extLst>
          </p:cNvPr>
          <p:cNvSpPr/>
          <p:nvPr/>
        </p:nvSpPr>
        <p:spPr>
          <a:xfrm>
            <a:off x="9378892" y="2114026"/>
            <a:ext cx="629174" cy="192946"/>
          </a:xfrm>
          <a:prstGeom prst="rightArrow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D338E29-6C9A-4618-940D-59D44F416E9B}"/>
              </a:ext>
            </a:extLst>
          </p:cNvPr>
          <p:cNvSpPr txBox="1"/>
          <p:nvPr/>
        </p:nvSpPr>
        <p:spPr>
          <a:xfrm>
            <a:off x="8578937" y="202035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‘7’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DD08FFE-E53E-4B5D-B8F2-1C92667C48AC}"/>
              </a:ext>
            </a:extLst>
          </p:cNvPr>
          <p:cNvSpPr txBox="1"/>
          <p:nvPr/>
        </p:nvSpPr>
        <p:spPr>
          <a:xfrm>
            <a:off x="10800125" y="201471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‘7’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A5D18F9-1850-4BA2-96D6-9900B44049EC}"/>
              </a:ext>
            </a:extLst>
          </p:cNvPr>
          <p:cNvSpPr txBox="1"/>
          <p:nvPr/>
        </p:nvSpPr>
        <p:spPr>
          <a:xfrm>
            <a:off x="10820263" y="254276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‘9’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372AEB3-BD4F-45DE-AC52-9AD84E17079E}"/>
              </a:ext>
            </a:extLst>
          </p:cNvPr>
          <p:cNvSpPr txBox="1"/>
          <p:nvPr/>
        </p:nvSpPr>
        <p:spPr>
          <a:xfrm>
            <a:off x="8582361" y="2561140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‘5’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ED4416F-3696-4458-ACB5-9577B919B665}"/>
              </a:ext>
            </a:extLst>
          </p:cNvPr>
          <p:cNvSpPr txBox="1"/>
          <p:nvPr/>
        </p:nvSpPr>
        <p:spPr>
          <a:xfrm>
            <a:off x="3787933" y="3781109"/>
            <a:ext cx="11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pt-BR" i="1" dirty="0"/>
              <a:t>pagados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67F3163C-F53B-4126-94FD-4BB69A3CDB04}"/>
              </a:ext>
            </a:extLst>
          </p:cNvPr>
          <p:cNvSpPr/>
          <p:nvPr/>
        </p:nvSpPr>
        <p:spPr>
          <a:xfrm>
            <a:off x="4954325" y="3689550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EC31340-2F23-45AD-9C0D-B9461323B3AD}"/>
              </a:ext>
            </a:extLst>
          </p:cNvPr>
          <p:cNvSpPr txBox="1"/>
          <p:nvPr/>
        </p:nvSpPr>
        <p:spPr>
          <a:xfrm>
            <a:off x="5140427" y="3776640"/>
            <a:ext cx="4690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  <p:sp>
        <p:nvSpPr>
          <p:cNvPr id="83" name="Seta: para a Direita 82">
            <a:extLst>
              <a:ext uri="{FF2B5EF4-FFF2-40B4-BE49-F238E27FC236}">
                <a16:creationId xmlns:a16="http://schemas.microsoft.com/office/drawing/2014/main" id="{D46E1B96-4B68-446E-8724-85B67E6B3BA1}"/>
              </a:ext>
            </a:extLst>
          </p:cNvPr>
          <p:cNvSpPr/>
          <p:nvPr/>
        </p:nvSpPr>
        <p:spPr>
          <a:xfrm>
            <a:off x="3108974" y="3870373"/>
            <a:ext cx="629174" cy="192946"/>
          </a:xfrm>
          <a:prstGeom prst="rightArrow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3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42ABDA68-C1CE-4840-B400-BD1F11035D8E}"/>
              </a:ext>
            </a:extLst>
          </p:cNvPr>
          <p:cNvSpPr/>
          <p:nvPr/>
        </p:nvSpPr>
        <p:spPr>
          <a:xfrm>
            <a:off x="1588125" y="3843183"/>
            <a:ext cx="2718032" cy="10139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B6FCB6-8F8D-474A-990D-7FF15690F175}"/>
              </a:ext>
            </a:extLst>
          </p:cNvPr>
          <p:cNvSpPr txBox="1"/>
          <p:nvPr/>
        </p:nvSpPr>
        <p:spPr>
          <a:xfrm>
            <a:off x="1066799" y="438150"/>
            <a:ext cx="502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Utilizando o conceito de pilha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6E2B55E-DFF3-44EF-9231-56007B547E41}"/>
              </a:ext>
            </a:extLst>
          </p:cNvPr>
          <p:cNvSpPr/>
          <p:nvPr/>
        </p:nvSpPr>
        <p:spPr>
          <a:xfrm>
            <a:off x="7487562" y="507248"/>
            <a:ext cx="923927" cy="456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40840D7-9498-4AD8-B4E0-F800E90026E5}"/>
              </a:ext>
            </a:extLst>
          </p:cNvPr>
          <p:cNvCxnSpPr/>
          <p:nvPr/>
        </p:nvCxnSpPr>
        <p:spPr>
          <a:xfrm>
            <a:off x="7487562" y="1065837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20F90A7-9EF3-4EBB-A407-FDA911A49F0E}"/>
              </a:ext>
            </a:extLst>
          </p:cNvPr>
          <p:cNvCxnSpPr/>
          <p:nvPr/>
        </p:nvCxnSpPr>
        <p:spPr>
          <a:xfrm>
            <a:off x="7487561" y="1620909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5A26C6E-2B11-46ED-82F4-A9AACFE228B5}"/>
              </a:ext>
            </a:extLst>
          </p:cNvPr>
          <p:cNvCxnSpPr/>
          <p:nvPr/>
        </p:nvCxnSpPr>
        <p:spPr>
          <a:xfrm>
            <a:off x="7487561" y="2216527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702D834-87B1-4200-8709-24C06BC9B242}"/>
              </a:ext>
            </a:extLst>
          </p:cNvPr>
          <p:cNvCxnSpPr/>
          <p:nvPr/>
        </p:nvCxnSpPr>
        <p:spPr>
          <a:xfrm>
            <a:off x="7487561" y="2798273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73E6EFF-FCBF-4466-8E3F-2C3D04793A9C}"/>
              </a:ext>
            </a:extLst>
          </p:cNvPr>
          <p:cNvCxnSpPr/>
          <p:nvPr/>
        </p:nvCxnSpPr>
        <p:spPr>
          <a:xfrm>
            <a:off x="7487560" y="3395730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2BC86EC-9E45-4C0D-BE8E-0516D6AE9002}"/>
              </a:ext>
            </a:extLst>
          </p:cNvPr>
          <p:cNvCxnSpPr/>
          <p:nvPr/>
        </p:nvCxnSpPr>
        <p:spPr>
          <a:xfrm>
            <a:off x="7487559" y="3969826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C4B3D86-6EDF-45AB-B5BA-94366697E38E}"/>
              </a:ext>
            </a:extLst>
          </p:cNvPr>
          <p:cNvCxnSpPr/>
          <p:nvPr/>
        </p:nvCxnSpPr>
        <p:spPr>
          <a:xfrm>
            <a:off x="7487559" y="4487686"/>
            <a:ext cx="92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2D42BE-1ED2-4183-9A02-9CFC76AD9DD6}"/>
              </a:ext>
            </a:extLst>
          </p:cNvPr>
          <p:cNvSpPr txBox="1"/>
          <p:nvPr/>
        </p:nvSpPr>
        <p:spPr>
          <a:xfrm>
            <a:off x="7076850" y="635985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86E8DAF-CF62-44EB-AB83-C803C55D7801}"/>
              </a:ext>
            </a:extLst>
          </p:cNvPr>
          <p:cNvSpPr txBox="1"/>
          <p:nvPr/>
        </p:nvSpPr>
        <p:spPr>
          <a:xfrm>
            <a:off x="7076850" y="1159324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5B8545-3C21-4109-8424-E83EEFB5A3AE}"/>
              </a:ext>
            </a:extLst>
          </p:cNvPr>
          <p:cNvSpPr txBox="1"/>
          <p:nvPr/>
        </p:nvSpPr>
        <p:spPr>
          <a:xfrm>
            <a:off x="7076850" y="175418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B94FB79-6378-4121-8884-96D1894DED3C}"/>
              </a:ext>
            </a:extLst>
          </p:cNvPr>
          <p:cNvSpPr txBox="1"/>
          <p:nvPr/>
        </p:nvSpPr>
        <p:spPr>
          <a:xfrm>
            <a:off x="7081091" y="234098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2320764-11D8-4E97-AEBC-D9D487D2CE9A}"/>
              </a:ext>
            </a:extLst>
          </p:cNvPr>
          <p:cNvSpPr txBox="1"/>
          <p:nvPr/>
        </p:nvSpPr>
        <p:spPr>
          <a:xfrm>
            <a:off x="7076850" y="2929797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FB4369-5A7B-4E2B-BB86-32B39993CB45}"/>
              </a:ext>
            </a:extLst>
          </p:cNvPr>
          <p:cNvSpPr txBox="1"/>
          <p:nvPr/>
        </p:nvSpPr>
        <p:spPr>
          <a:xfrm>
            <a:off x="7084891" y="3526231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6EBBCA5-1D0F-44AA-B9FC-AF644D3AD9C5}"/>
              </a:ext>
            </a:extLst>
          </p:cNvPr>
          <p:cNvSpPr txBox="1"/>
          <p:nvPr/>
        </p:nvSpPr>
        <p:spPr>
          <a:xfrm>
            <a:off x="6527719" y="4557810"/>
            <a:ext cx="109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- 1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B879EBF-9383-45C4-9545-4AD7A9A4991B}"/>
              </a:ext>
            </a:extLst>
          </p:cNvPr>
          <p:cNvSpPr txBox="1"/>
          <p:nvPr/>
        </p:nvSpPr>
        <p:spPr>
          <a:xfrm>
            <a:off x="7109362" y="3822292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A0E5B7D-F510-4B13-A270-DD3E709295E7}"/>
              </a:ext>
            </a:extLst>
          </p:cNvPr>
          <p:cNvSpPr txBox="1"/>
          <p:nvPr/>
        </p:nvSpPr>
        <p:spPr>
          <a:xfrm>
            <a:off x="7109362" y="3952792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2CBEFF4-807F-485F-9146-BCEB7C9B395D}"/>
              </a:ext>
            </a:extLst>
          </p:cNvPr>
          <p:cNvSpPr txBox="1"/>
          <p:nvPr/>
        </p:nvSpPr>
        <p:spPr>
          <a:xfrm>
            <a:off x="7109359" y="4117350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10BCAC-D660-4FFD-856D-BE2C57485433}"/>
              </a:ext>
            </a:extLst>
          </p:cNvPr>
          <p:cNvSpPr txBox="1"/>
          <p:nvPr/>
        </p:nvSpPr>
        <p:spPr>
          <a:xfrm>
            <a:off x="1066799" y="1213847"/>
            <a:ext cx="6090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A partir desse momento, a quantidade de dígitos apagados chega ao limite</a:t>
            </a:r>
          </a:p>
          <a:p>
            <a:pPr marL="285750" indent="-285750">
              <a:buFontTx/>
              <a:buChar char="-"/>
            </a:pPr>
            <a:r>
              <a:rPr lang="pt-BR" dirty="0"/>
              <a:t>Portanto, o valor máximo se encontra dentro da pilha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DD08FFE-E53E-4B5D-B8F2-1C92667C48AC}"/>
              </a:ext>
            </a:extLst>
          </p:cNvPr>
          <p:cNvSpPr txBox="1"/>
          <p:nvPr/>
        </p:nvSpPr>
        <p:spPr>
          <a:xfrm>
            <a:off x="7714065" y="625377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‘7’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A5D18F9-1850-4BA2-96D6-9900B44049EC}"/>
              </a:ext>
            </a:extLst>
          </p:cNvPr>
          <p:cNvSpPr txBox="1"/>
          <p:nvPr/>
        </p:nvSpPr>
        <p:spPr>
          <a:xfrm>
            <a:off x="7734203" y="1153432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‘9’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ED4416F-3696-4458-ACB5-9577B919B665}"/>
              </a:ext>
            </a:extLst>
          </p:cNvPr>
          <p:cNvSpPr txBox="1"/>
          <p:nvPr/>
        </p:nvSpPr>
        <p:spPr>
          <a:xfrm>
            <a:off x="6453039" y="5440128"/>
            <a:ext cx="118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pt-BR" i="1" dirty="0"/>
              <a:t>pagados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67F3163C-F53B-4126-94FD-4BB69A3CDB04}"/>
              </a:ext>
            </a:extLst>
          </p:cNvPr>
          <p:cNvSpPr/>
          <p:nvPr/>
        </p:nvSpPr>
        <p:spPr>
          <a:xfrm>
            <a:off x="7619431" y="5348569"/>
            <a:ext cx="714375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EC31340-2F23-45AD-9C0D-B9461323B3AD}"/>
              </a:ext>
            </a:extLst>
          </p:cNvPr>
          <p:cNvSpPr txBox="1"/>
          <p:nvPr/>
        </p:nvSpPr>
        <p:spPr>
          <a:xfrm>
            <a:off x="7805533" y="5435659"/>
            <a:ext cx="4690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181ED6-9A6E-46AC-A2C8-A938F978EB10}"/>
              </a:ext>
            </a:extLst>
          </p:cNvPr>
          <p:cNvSpPr txBox="1"/>
          <p:nvPr/>
        </p:nvSpPr>
        <p:spPr>
          <a:xfrm>
            <a:off x="1066799" y="2788486"/>
            <a:ext cx="38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Basta inserir o sinal nulo (‘</a:t>
            </a:r>
            <a:r>
              <a:rPr lang="en-US" dirty="0"/>
              <a:t>\0</a:t>
            </a:r>
            <a:r>
              <a:rPr lang="pt-BR" dirty="0"/>
              <a:t>’) e printar na tela como </a:t>
            </a:r>
            <a:r>
              <a:rPr lang="pt-BR" dirty="0" err="1"/>
              <a:t>String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82730A-0EF4-4365-8B44-9EEA9EB1C7CE}"/>
              </a:ext>
            </a:extLst>
          </p:cNvPr>
          <p:cNvSpPr txBox="1"/>
          <p:nvPr/>
        </p:nvSpPr>
        <p:spPr>
          <a:xfrm>
            <a:off x="1423838" y="3709697"/>
            <a:ext cx="314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	</a:t>
            </a:r>
            <a:r>
              <a:rPr lang="pt-BR" i="1" dirty="0"/>
              <a:t>pilha[++topo] = '\0’;</a:t>
            </a:r>
          </a:p>
          <a:p>
            <a:r>
              <a:rPr lang="pt-BR" i="1" dirty="0"/>
              <a:t>	</a:t>
            </a:r>
            <a:r>
              <a:rPr lang="pt-BR" i="1" dirty="0" err="1"/>
              <a:t>printf</a:t>
            </a:r>
            <a:r>
              <a:rPr lang="pt-BR" i="1" dirty="0"/>
              <a:t>("%s\n", pilha);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364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518D556-4C31-4897-9809-8BB7AE34063D}"/>
              </a:ext>
            </a:extLst>
          </p:cNvPr>
          <p:cNvSpPr/>
          <p:nvPr/>
        </p:nvSpPr>
        <p:spPr>
          <a:xfrm>
            <a:off x="1770077" y="201336"/>
            <a:ext cx="9504727" cy="6484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883172-7FBA-4D75-8121-F22034F0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582" y="344488"/>
            <a:ext cx="8825217" cy="6156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char pilha[MAX], num;</a:t>
            </a:r>
          </a:p>
          <a:p>
            <a:pPr marL="0" indent="0">
              <a:buNone/>
            </a:pPr>
            <a:r>
              <a:rPr lang="pt-BR" sz="1800" dirty="0" err="1"/>
              <a:t>int</a:t>
            </a:r>
            <a:r>
              <a:rPr lang="pt-BR" sz="1800" dirty="0"/>
              <a:t> topo, n, d, apagados, i;</a:t>
            </a:r>
          </a:p>
          <a:p>
            <a:pPr marL="0" indent="0">
              <a:buNone/>
            </a:pPr>
            <a:r>
              <a:rPr lang="pt-BR" sz="1800" dirty="0" err="1"/>
              <a:t>while</a:t>
            </a:r>
            <a:r>
              <a:rPr lang="pt-BR" sz="1800" dirty="0"/>
              <a:t>( </a:t>
            </a:r>
            <a:r>
              <a:rPr lang="pt-BR" sz="1800" dirty="0" err="1"/>
              <a:t>scanf</a:t>
            </a:r>
            <a:r>
              <a:rPr lang="pt-BR" sz="1800" dirty="0"/>
              <a:t>("%d %d", &amp;n, &amp;d)  &amp;&amp;  (n + d) ) {</a:t>
            </a:r>
          </a:p>
          <a:p>
            <a:pPr marL="0" indent="0">
              <a:buNone/>
            </a:pPr>
            <a:r>
              <a:rPr lang="pt-BR" sz="1800" dirty="0"/>
              <a:t>	apagados = 0;</a:t>
            </a:r>
          </a:p>
          <a:p>
            <a:pPr marL="0" indent="0">
              <a:buNone/>
            </a:pPr>
            <a:r>
              <a:rPr lang="nn-NO" sz="1800" dirty="0"/>
              <a:t>	for( i = 0, topo = -1; i &lt; n; i++ ) {</a:t>
            </a:r>
          </a:p>
          <a:p>
            <a:pPr marL="0" indent="0">
              <a:buNone/>
            </a:pPr>
            <a:r>
              <a:rPr lang="pt-BR" sz="1800" dirty="0"/>
              <a:t>		</a:t>
            </a:r>
            <a:r>
              <a:rPr lang="pt-BR" sz="1800" dirty="0" err="1"/>
              <a:t>scanf</a:t>
            </a:r>
            <a:r>
              <a:rPr lang="pt-BR" sz="1800" dirty="0"/>
              <a:t>(" %c", &amp;num);</a:t>
            </a:r>
          </a:p>
          <a:p>
            <a:pPr marL="0" indent="0">
              <a:buNone/>
            </a:pPr>
            <a:r>
              <a:rPr lang="pt-BR" sz="1800" dirty="0"/>
              <a:t>		</a:t>
            </a:r>
            <a:r>
              <a:rPr lang="pt-BR" sz="1800" dirty="0" err="1"/>
              <a:t>while</a:t>
            </a:r>
            <a:r>
              <a:rPr lang="pt-BR" sz="1800" dirty="0"/>
              <a:t>( (topo &gt; -1) &amp;&amp; (apagados &lt; d) &amp;&amp; (num &gt; pilha[topo]) ) {</a:t>
            </a:r>
          </a:p>
          <a:p>
            <a:pPr marL="0" indent="0">
              <a:buNone/>
            </a:pPr>
            <a:r>
              <a:rPr lang="pt-BR" sz="1800" dirty="0"/>
              <a:t>			topo--;</a:t>
            </a:r>
          </a:p>
          <a:p>
            <a:pPr marL="0" indent="0">
              <a:buNone/>
            </a:pPr>
            <a:r>
              <a:rPr lang="pt-BR" sz="1800" dirty="0"/>
              <a:t>			apagados++;</a:t>
            </a:r>
          </a:p>
          <a:p>
            <a:pPr marL="0" indent="0">
              <a:buNone/>
            </a:pPr>
            <a:r>
              <a:rPr lang="pt-BR" sz="1800" dirty="0"/>
              <a:t>		}</a:t>
            </a:r>
          </a:p>
          <a:p>
            <a:pPr marL="0" indent="0">
              <a:buNone/>
            </a:pPr>
            <a:r>
              <a:rPr lang="pt-BR" sz="1800" dirty="0"/>
              <a:t>		</a:t>
            </a:r>
            <a:r>
              <a:rPr lang="pt-BR" sz="1800" dirty="0" err="1"/>
              <a:t>if</a:t>
            </a:r>
            <a:r>
              <a:rPr lang="pt-BR" sz="1800" dirty="0"/>
              <a:t>( (topo + 1) &lt; (n – d) ) pilha[++topo] = num;</a:t>
            </a:r>
          </a:p>
          <a:p>
            <a:pPr marL="0" indent="0">
              <a:buNone/>
            </a:pPr>
            <a:r>
              <a:rPr lang="pt-BR" sz="1800" dirty="0"/>
              <a:t>	}</a:t>
            </a:r>
          </a:p>
          <a:p>
            <a:pPr marL="0" indent="0">
              <a:buNone/>
            </a:pPr>
            <a:r>
              <a:rPr lang="pt-BR" sz="1800" dirty="0"/>
              <a:t>	pilha[++topo] = '\0’;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err="1"/>
              <a:t>printf</a:t>
            </a:r>
            <a:r>
              <a:rPr lang="pt-BR" sz="1800" dirty="0"/>
              <a:t>("%s\n", pilha);</a:t>
            </a:r>
          </a:p>
          <a:p>
            <a:pPr marL="0" indent="0">
              <a:buNone/>
            </a:pPr>
            <a:r>
              <a:rPr lang="pt-BR" sz="1800" dirty="0"/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AE82BF-634B-4828-9309-A119A1C1A8D3}"/>
              </a:ext>
            </a:extLst>
          </p:cNvPr>
          <p:cNvSpPr txBox="1"/>
          <p:nvPr/>
        </p:nvSpPr>
        <p:spPr>
          <a:xfrm>
            <a:off x="8570753" y="344488"/>
            <a:ext cx="224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#define MAX 100100</a:t>
            </a:r>
          </a:p>
        </p:txBody>
      </p:sp>
    </p:spTree>
    <p:extLst>
      <p:ext uri="{BB962C8B-B14F-4D97-AF65-F5344CB8AC3E}">
        <p14:creationId xmlns:p14="http://schemas.microsoft.com/office/powerpoint/2010/main" val="372859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lipse 73">
            <a:extLst>
              <a:ext uri="{FF2B5EF4-FFF2-40B4-BE49-F238E27FC236}">
                <a16:creationId xmlns:a16="http://schemas.microsoft.com/office/drawing/2014/main" id="{73FCCA4F-7993-4D0F-AA85-16AF430EF2D2}"/>
              </a:ext>
            </a:extLst>
          </p:cNvPr>
          <p:cNvSpPr/>
          <p:nvPr/>
        </p:nvSpPr>
        <p:spPr>
          <a:xfrm>
            <a:off x="2139687" y="1042760"/>
            <a:ext cx="1150693" cy="5579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7F2E37B-FFE8-47C5-AFFE-FBB2C8B33BD4}"/>
              </a:ext>
            </a:extLst>
          </p:cNvPr>
          <p:cNvSpPr/>
          <p:nvPr/>
        </p:nvSpPr>
        <p:spPr>
          <a:xfrm>
            <a:off x="2115923" y="2296486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5F159D1-F978-4FA4-A3BE-8C319932EBB7}"/>
              </a:ext>
            </a:extLst>
          </p:cNvPr>
          <p:cNvSpPr txBox="1"/>
          <p:nvPr/>
        </p:nvSpPr>
        <p:spPr>
          <a:xfrm>
            <a:off x="2552151" y="2470341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05E58A84-B412-431E-B3A7-F1927CFF8D89}"/>
              </a:ext>
            </a:extLst>
          </p:cNvPr>
          <p:cNvSpPr/>
          <p:nvPr/>
        </p:nvSpPr>
        <p:spPr>
          <a:xfrm>
            <a:off x="3651109" y="2485130"/>
            <a:ext cx="637564" cy="3693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6A08C67-928E-42BD-B95C-CE66A61B157A}"/>
              </a:ext>
            </a:extLst>
          </p:cNvPr>
          <p:cNvSpPr/>
          <p:nvPr/>
        </p:nvSpPr>
        <p:spPr>
          <a:xfrm>
            <a:off x="4649400" y="2287989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AA91371-74B3-4558-8700-005108B6BD80}"/>
              </a:ext>
            </a:extLst>
          </p:cNvPr>
          <p:cNvSpPr txBox="1"/>
          <p:nvPr/>
        </p:nvSpPr>
        <p:spPr>
          <a:xfrm>
            <a:off x="5085628" y="2461844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039A6F7-581B-4486-BA12-C33558BA8509}"/>
              </a:ext>
            </a:extLst>
          </p:cNvPr>
          <p:cNvSpPr/>
          <p:nvPr/>
        </p:nvSpPr>
        <p:spPr>
          <a:xfrm>
            <a:off x="8645357" y="5874757"/>
            <a:ext cx="637564" cy="3693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7AE7CFE-0A36-448D-AE54-1104F6C7C932}"/>
              </a:ext>
            </a:extLst>
          </p:cNvPr>
          <p:cNvSpPr/>
          <p:nvPr/>
        </p:nvSpPr>
        <p:spPr>
          <a:xfrm>
            <a:off x="7110171" y="2296486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A5E08C1-DDE7-44D0-825D-277BAE7F744D}"/>
              </a:ext>
            </a:extLst>
          </p:cNvPr>
          <p:cNvSpPr txBox="1"/>
          <p:nvPr/>
        </p:nvSpPr>
        <p:spPr>
          <a:xfrm>
            <a:off x="7546399" y="2470341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D636E0A8-7C63-4993-A30F-B7050A32B09E}"/>
              </a:ext>
            </a:extLst>
          </p:cNvPr>
          <p:cNvSpPr/>
          <p:nvPr/>
        </p:nvSpPr>
        <p:spPr>
          <a:xfrm>
            <a:off x="8645357" y="2485130"/>
            <a:ext cx="637564" cy="3693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38E9D2E-4255-493E-85FB-407D8683B4A5}"/>
              </a:ext>
            </a:extLst>
          </p:cNvPr>
          <p:cNvSpPr/>
          <p:nvPr/>
        </p:nvSpPr>
        <p:spPr>
          <a:xfrm>
            <a:off x="9643648" y="2287881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509D446-5A4F-4D04-BDAE-D6246A1776F3}"/>
              </a:ext>
            </a:extLst>
          </p:cNvPr>
          <p:cNvSpPr txBox="1"/>
          <p:nvPr/>
        </p:nvSpPr>
        <p:spPr>
          <a:xfrm>
            <a:off x="10079876" y="2461736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3DB470E-12B7-4544-B865-7F3C5D5B12E0}"/>
              </a:ext>
            </a:extLst>
          </p:cNvPr>
          <p:cNvSpPr/>
          <p:nvPr/>
        </p:nvSpPr>
        <p:spPr>
          <a:xfrm>
            <a:off x="4649399" y="1568309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2307A37-CF3E-4F2A-B8B9-9A84CB87435D}"/>
              </a:ext>
            </a:extLst>
          </p:cNvPr>
          <p:cNvSpPr txBox="1"/>
          <p:nvPr/>
        </p:nvSpPr>
        <p:spPr>
          <a:xfrm>
            <a:off x="5085628" y="1716781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EBC0633-2325-4F09-8BAE-E46E669D3EE2}"/>
              </a:ext>
            </a:extLst>
          </p:cNvPr>
          <p:cNvSpPr/>
          <p:nvPr/>
        </p:nvSpPr>
        <p:spPr>
          <a:xfrm>
            <a:off x="7110171" y="1600736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F2F8E5A-E48A-40EF-8C64-63DBF7B8944B}"/>
              </a:ext>
            </a:extLst>
          </p:cNvPr>
          <p:cNvSpPr txBox="1"/>
          <p:nvPr/>
        </p:nvSpPr>
        <p:spPr>
          <a:xfrm>
            <a:off x="7546399" y="1742164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4E4C071-5886-4CCD-998C-B98958A3E990}"/>
              </a:ext>
            </a:extLst>
          </p:cNvPr>
          <p:cNvSpPr/>
          <p:nvPr/>
        </p:nvSpPr>
        <p:spPr>
          <a:xfrm>
            <a:off x="7110170" y="911278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9673750-FB00-45B4-A8D8-082C3E7965D1}"/>
              </a:ext>
            </a:extLst>
          </p:cNvPr>
          <p:cNvSpPr txBox="1"/>
          <p:nvPr/>
        </p:nvSpPr>
        <p:spPr>
          <a:xfrm>
            <a:off x="7546399" y="1048888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C3E2E92-868D-4F07-BBBA-C599EE1A7B7D}"/>
              </a:ext>
            </a:extLst>
          </p:cNvPr>
          <p:cNvSpPr/>
          <p:nvPr/>
        </p:nvSpPr>
        <p:spPr>
          <a:xfrm>
            <a:off x="9643649" y="1600736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09B4127-AB9E-45A9-AC15-94031E443180}"/>
              </a:ext>
            </a:extLst>
          </p:cNvPr>
          <p:cNvSpPr txBox="1"/>
          <p:nvPr/>
        </p:nvSpPr>
        <p:spPr>
          <a:xfrm>
            <a:off x="10079877" y="1742164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20A26E2-1D5B-4B77-896C-049886884D16}"/>
              </a:ext>
            </a:extLst>
          </p:cNvPr>
          <p:cNvSpPr/>
          <p:nvPr/>
        </p:nvSpPr>
        <p:spPr>
          <a:xfrm>
            <a:off x="9643648" y="911278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5652A61-8563-4C79-9E14-A56C5FB78C8C}"/>
              </a:ext>
            </a:extLst>
          </p:cNvPr>
          <p:cNvSpPr txBox="1"/>
          <p:nvPr/>
        </p:nvSpPr>
        <p:spPr>
          <a:xfrm>
            <a:off x="10079877" y="1048888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E9877E-F002-4839-A5B5-9CA277DAA44E}"/>
              </a:ext>
            </a:extLst>
          </p:cNvPr>
          <p:cNvSpPr/>
          <p:nvPr/>
        </p:nvSpPr>
        <p:spPr>
          <a:xfrm>
            <a:off x="9643647" y="233463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F11741D-99E6-4261-B319-13F2CEECFADE}"/>
              </a:ext>
            </a:extLst>
          </p:cNvPr>
          <p:cNvSpPr txBox="1"/>
          <p:nvPr/>
        </p:nvSpPr>
        <p:spPr>
          <a:xfrm>
            <a:off x="10079876" y="411427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0EDC640-2A87-4780-AA20-85518B4D6C7C}"/>
              </a:ext>
            </a:extLst>
          </p:cNvPr>
          <p:cNvSpPr/>
          <p:nvPr/>
        </p:nvSpPr>
        <p:spPr>
          <a:xfrm>
            <a:off x="2115922" y="5643740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8BB3175-BC10-48F2-A806-7E41E740AEC0}"/>
              </a:ext>
            </a:extLst>
          </p:cNvPr>
          <p:cNvSpPr txBox="1"/>
          <p:nvPr/>
        </p:nvSpPr>
        <p:spPr>
          <a:xfrm>
            <a:off x="2552150" y="581759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F1466AC-C766-4F37-B279-8A4DA0217D13}"/>
              </a:ext>
            </a:extLst>
          </p:cNvPr>
          <p:cNvSpPr/>
          <p:nvPr/>
        </p:nvSpPr>
        <p:spPr>
          <a:xfrm>
            <a:off x="2115923" y="4956595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04A750-0D0B-4124-B022-13C377D8CA7C}"/>
              </a:ext>
            </a:extLst>
          </p:cNvPr>
          <p:cNvSpPr txBox="1"/>
          <p:nvPr/>
        </p:nvSpPr>
        <p:spPr>
          <a:xfrm>
            <a:off x="2552151" y="5098023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3A7086DD-17FE-4DF4-83CA-1EFFB56818FC}"/>
              </a:ext>
            </a:extLst>
          </p:cNvPr>
          <p:cNvSpPr/>
          <p:nvPr/>
        </p:nvSpPr>
        <p:spPr>
          <a:xfrm>
            <a:off x="2115922" y="4267137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BF9C2CF-341F-4AB3-8EB8-E13B07FE56FF}"/>
              </a:ext>
            </a:extLst>
          </p:cNvPr>
          <p:cNvSpPr txBox="1"/>
          <p:nvPr/>
        </p:nvSpPr>
        <p:spPr>
          <a:xfrm>
            <a:off x="2552151" y="4404747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20E01F-DCB4-49A8-B047-32114B1CA5E6}"/>
              </a:ext>
            </a:extLst>
          </p:cNvPr>
          <p:cNvSpPr/>
          <p:nvPr/>
        </p:nvSpPr>
        <p:spPr>
          <a:xfrm>
            <a:off x="2115921" y="3589322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82CD0F2-49E4-4457-B102-1883B4897BCD}"/>
              </a:ext>
            </a:extLst>
          </p:cNvPr>
          <p:cNvSpPr txBox="1"/>
          <p:nvPr/>
        </p:nvSpPr>
        <p:spPr>
          <a:xfrm>
            <a:off x="2552150" y="3767286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57" name="Seta: para a Direita 56">
            <a:extLst>
              <a:ext uri="{FF2B5EF4-FFF2-40B4-BE49-F238E27FC236}">
                <a16:creationId xmlns:a16="http://schemas.microsoft.com/office/drawing/2014/main" id="{28B4331B-575E-4AD4-A0AC-A30790760466}"/>
              </a:ext>
            </a:extLst>
          </p:cNvPr>
          <p:cNvSpPr/>
          <p:nvPr/>
        </p:nvSpPr>
        <p:spPr>
          <a:xfrm>
            <a:off x="3723814" y="5881049"/>
            <a:ext cx="637564" cy="3693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A769390-7893-4A31-A097-1A787143809C}"/>
              </a:ext>
            </a:extLst>
          </p:cNvPr>
          <p:cNvSpPr/>
          <p:nvPr/>
        </p:nvSpPr>
        <p:spPr>
          <a:xfrm>
            <a:off x="4649399" y="5643740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CE372DB-06DF-49AC-9A0D-2D6F4F201C05}"/>
              </a:ext>
            </a:extLst>
          </p:cNvPr>
          <p:cNvSpPr txBox="1"/>
          <p:nvPr/>
        </p:nvSpPr>
        <p:spPr>
          <a:xfrm>
            <a:off x="5085627" y="581759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0A1BF745-07D4-4159-B94E-4FFA6FAC68EB}"/>
              </a:ext>
            </a:extLst>
          </p:cNvPr>
          <p:cNvSpPr/>
          <p:nvPr/>
        </p:nvSpPr>
        <p:spPr>
          <a:xfrm>
            <a:off x="4649399" y="4947990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57ACE89-9773-4EEA-A37E-7CA989C2E94F}"/>
              </a:ext>
            </a:extLst>
          </p:cNvPr>
          <p:cNvSpPr txBox="1"/>
          <p:nvPr/>
        </p:nvSpPr>
        <p:spPr>
          <a:xfrm>
            <a:off x="5085627" y="5089418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E6C0856-5E89-4873-9298-02C61FADF4C2}"/>
              </a:ext>
            </a:extLst>
          </p:cNvPr>
          <p:cNvSpPr/>
          <p:nvPr/>
        </p:nvSpPr>
        <p:spPr>
          <a:xfrm>
            <a:off x="4649398" y="4258532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E6446E58-81CD-4E55-A5A3-759305182B67}"/>
              </a:ext>
            </a:extLst>
          </p:cNvPr>
          <p:cNvSpPr txBox="1"/>
          <p:nvPr/>
        </p:nvSpPr>
        <p:spPr>
          <a:xfrm>
            <a:off x="5085627" y="4396142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4" name="Seta: para a Direita 63">
            <a:extLst>
              <a:ext uri="{FF2B5EF4-FFF2-40B4-BE49-F238E27FC236}">
                <a16:creationId xmlns:a16="http://schemas.microsoft.com/office/drawing/2014/main" id="{40ED5730-5CB9-4984-861F-8E9B931AABDF}"/>
              </a:ext>
            </a:extLst>
          </p:cNvPr>
          <p:cNvSpPr/>
          <p:nvPr/>
        </p:nvSpPr>
        <p:spPr>
          <a:xfrm>
            <a:off x="6111880" y="5862498"/>
            <a:ext cx="637564" cy="3693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A236078-4411-4F7B-8C85-424FA119BE01}"/>
              </a:ext>
            </a:extLst>
          </p:cNvPr>
          <p:cNvSpPr/>
          <p:nvPr/>
        </p:nvSpPr>
        <p:spPr>
          <a:xfrm>
            <a:off x="7110171" y="5665357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B57B8B9-2C8F-4EA5-B974-605433F6EED9}"/>
              </a:ext>
            </a:extLst>
          </p:cNvPr>
          <p:cNvSpPr txBox="1"/>
          <p:nvPr/>
        </p:nvSpPr>
        <p:spPr>
          <a:xfrm>
            <a:off x="7546399" y="5839212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08CCAAE0-3AD4-48A5-98EC-1EBB3D9EEBAC}"/>
              </a:ext>
            </a:extLst>
          </p:cNvPr>
          <p:cNvSpPr/>
          <p:nvPr/>
        </p:nvSpPr>
        <p:spPr>
          <a:xfrm>
            <a:off x="7110170" y="4945677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511F844-1333-4D66-823A-B7D5F5D5A61C}"/>
              </a:ext>
            </a:extLst>
          </p:cNvPr>
          <p:cNvSpPr txBox="1"/>
          <p:nvPr/>
        </p:nvSpPr>
        <p:spPr>
          <a:xfrm>
            <a:off x="7546399" y="5094149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9" name="Seta: para a Direita 68">
            <a:extLst>
              <a:ext uri="{FF2B5EF4-FFF2-40B4-BE49-F238E27FC236}">
                <a16:creationId xmlns:a16="http://schemas.microsoft.com/office/drawing/2014/main" id="{DF8E2FB2-9E43-4C5A-9246-9457369F2762}"/>
              </a:ext>
            </a:extLst>
          </p:cNvPr>
          <p:cNvSpPr/>
          <p:nvPr/>
        </p:nvSpPr>
        <p:spPr>
          <a:xfrm>
            <a:off x="6148233" y="2485130"/>
            <a:ext cx="637564" cy="3693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892CA3BB-7FBB-42EB-95EC-39C6D0AEB4CD}"/>
              </a:ext>
            </a:extLst>
          </p:cNvPr>
          <p:cNvSpPr/>
          <p:nvPr/>
        </p:nvSpPr>
        <p:spPr>
          <a:xfrm>
            <a:off x="9639850" y="5643740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49203EF-A93E-4475-97DE-E2E61767A4EF}"/>
              </a:ext>
            </a:extLst>
          </p:cNvPr>
          <p:cNvSpPr txBox="1"/>
          <p:nvPr/>
        </p:nvSpPr>
        <p:spPr>
          <a:xfrm>
            <a:off x="10081772" y="5834801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FDB2154F-A981-4247-9939-7DEB474CD404}"/>
              </a:ext>
            </a:extLst>
          </p:cNvPr>
          <p:cNvSpPr txBox="1"/>
          <p:nvPr/>
        </p:nvSpPr>
        <p:spPr>
          <a:xfrm>
            <a:off x="2313510" y="1141803"/>
            <a:ext cx="86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push</a:t>
            </a:r>
            <a:r>
              <a:rPr lang="pt-BR" i="1" dirty="0"/>
              <a:t>()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475E5E6C-3571-4481-83C5-2544795A8A4B}"/>
              </a:ext>
            </a:extLst>
          </p:cNvPr>
          <p:cNvSpPr/>
          <p:nvPr/>
        </p:nvSpPr>
        <p:spPr>
          <a:xfrm>
            <a:off x="9663616" y="4404747"/>
            <a:ext cx="1150693" cy="5579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D845435-ACC9-4AFD-AE49-B8DE5766FA5E}"/>
              </a:ext>
            </a:extLst>
          </p:cNvPr>
          <p:cNvSpPr txBox="1"/>
          <p:nvPr/>
        </p:nvSpPr>
        <p:spPr>
          <a:xfrm>
            <a:off x="9837439" y="4503790"/>
            <a:ext cx="86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391052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EAFAA-77B1-48FB-B126-92F0A8E5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A2CB88-5674-4CE3-A4ED-0A8DEC3A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Estrutura na qual ambas as extremidades são usadas: uma para adicionar novos elementos, outra para removê-los.</a:t>
            </a:r>
          </a:p>
          <a:p>
            <a:r>
              <a:rPr lang="pt-BR" sz="2400" dirty="0"/>
              <a:t>FIFO (first in</a:t>
            </a:r>
            <a:r>
              <a:rPr lang="en-US" sz="2400" dirty="0"/>
              <a:t>/first out)</a:t>
            </a:r>
            <a:endParaRPr lang="pt-BR" sz="2400" dirty="0"/>
          </a:p>
          <a:p>
            <a:r>
              <a:rPr lang="pt-BR" sz="2400" dirty="0"/>
              <a:t>Exemplo: fila de espera</a:t>
            </a:r>
          </a:p>
        </p:txBody>
      </p:sp>
    </p:spTree>
    <p:extLst>
      <p:ext uri="{BB962C8B-B14F-4D97-AF65-F5344CB8AC3E}">
        <p14:creationId xmlns:p14="http://schemas.microsoft.com/office/powerpoint/2010/main" val="213751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lipse 73">
            <a:extLst>
              <a:ext uri="{FF2B5EF4-FFF2-40B4-BE49-F238E27FC236}">
                <a16:creationId xmlns:a16="http://schemas.microsoft.com/office/drawing/2014/main" id="{73FCCA4F-7993-4D0F-AA85-16AF430EF2D2}"/>
              </a:ext>
            </a:extLst>
          </p:cNvPr>
          <p:cNvSpPr/>
          <p:nvPr/>
        </p:nvSpPr>
        <p:spPr>
          <a:xfrm>
            <a:off x="1938351" y="915019"/>
            <a:ext cx="1511422" cy="5579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7F2E37B-FFE8-47C5-AFFE-FBB2C8B33BD4}"/>
              </a:ext>
            </a:extLst>
          </p:cNvPr>
          <p:cNvSpPr/>
          <p:nvPr/>
        </p:nvSpPr>
        <p:spPr>
          <a:xfrm>
            <a:off x="2115923" y="2296486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5F159D1-F978-4FA4-A3BE-8C319932EBB7}"/>
              </a:ext>
            </a:extLst>
          </p:cNvPr>
          <p:cNvSpPr txBox="1"/>
          <p:nvPr/>
        </p:nvSpPr>
        <p:spPr>
          <a:xfrm>
            <a:off x="2552151" y="2470341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05E58A84-B412-431E-B3A7-F1927CFF8D89}"/>
              </a:ext>
            </a:extLst>
          </p:cNvPr>
          <p:cNvSpPr/>
          <p:nvPr/>
        </p:nvSpPr>
        <p:spPr>
          <a:xfrm>
            <a:off x="3661091" y="2489108"/>
            <a:ext cx="637564" cy="3693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6A08C67-928E-42BD-B95C-CE66A61B157A}"/>
              </a:ext>
            </a:extLst>
          </p:cNvPr>
          <p:cNvSpPr/>
          <p:nvPr/>
        </p:nvSpPr>
        <p:spPr>
          <a:xfrm>
            <a:off x="4649400" y="2287989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AA91371-74B3-4558-8700-005108B6BD80}"/>
              </a:ext>
            </a:extLst>
          </p:cNvPr>
          <p:cNvSpPr txBox="1"/>
          <p:nvPr/>
        </p:nvSpPr>
        <p:spPr>
          <a:xfrm>
            <a:off x="5085628" y="2461844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039A6F7-581B-4486-BA12-C33558BA8509}"/>
              </a:ext>
            </a:extLst>
          </p:cNvPr>
          <p:cNvSpPr/>
          <p:nvPr/>
        </p:nvSpPr>
        <p:spPr>
          <a:xfrm>
            <a:off x="8645356" y="3767286"/>
            <a:ext cx="637564" cy="3693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7AE7CFE-0A36-448D-AE54-1104F6C7C932}"/>
              </a:ext>
            </a:extLst>
          </p:cNvPr>
          <p:cNvSpPr/>
          <p:nvPr/>
        </p:nvSpPr>
        <p:spPr>
          <a:xfrm>
            <a:off x="7110171" y="2296486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A5E08C1-DDE7-44D0-825D-277BAE7F744D}"/>
              </a:ext>
            </a:extLst>
          </p:cNvPr>
          <p:cNvSpPr txBox="1"/>
          <p:nvPr/>
        </p:nvSpPr>
        <p:spPr>
          <a:xfrm>
            <a:off x="7546399" y="2470341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D636E0A8-7C63-4993-A30F-B7050A32B09E}"/>
              </a:ext>
            </a:extLst>
          </p:cNvPr>
          <p:cNvSpPr/>
          <p:nvPr/>
        </p:nvSpPr>
        <p:spPr>
          <a:xfrm>
            <a:off x="8645357" y="2485130"/>
            <a:ext cx="637564" cy="3693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38E9D2E-4255-493E-85FB-407D8683B4A5}"/>
              </a:ext>
            </a:extLst>
          </p:cNvPr>
          <p:cNvSpPr/>
          <p:nvPr/>
        </p:nvSpPr>
        <p:spPr>
          <a:xfrm>
            <a:off x="9643648" y="2287881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509D446-5A4F-4D04-BDAE-D6246A1776F3}"/>
              </a:ext>
            </a:extLst>
          </p:cNvPr>
          <p:cNvSpPr txBox="1"/>
          <p:nvPr/>
        </p:nvSpPr>
        <p:spPr>
          <a:xfrm>
            <a:off x="10079876" y="2461736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3DB470E-12B7-4544-B865-7F3C5D5B12E0}"/>
              </a:ext>
            </a:extLst>
          </p:cNvPr>
          <p:cNvSpPr/>
          <p:nvPr/>
        </p:nvSpPr>
        <p:spPr>
          <a:xfrm>
            <a:off x="4649399" y="1568309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2307A37-CF3E-4F2A-B8B9-9A84CB87435D}"/>
              </a:ext>
            </a:extLst>
          </p:cNvPr>
          <p:cNvSpPr txBox="1"/>
          <p:nvPr/>
        </p:nvSpPr>
        <p:spPr>
          <a:xfrm>
            <a:off x="5085628" y="1716781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EBC0633-2325-4F09-8BAE-E46E669D3EE2}"/>
              </a:ext>
            </a:extLst>
          </p:cNvPr>
          <p:cNvSpPr/>
          <p:nvPr/>
        </p:nvSpPr>
        <p:spPr>
          <a:xfrm>
            <a:off x="7110171" y="1600736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F2F8E5A-E48A-40EF-8C64-63DBF7B8944B}"/>
              </a:ext>
            </a:extLst>
          </p:cNvPr>
          <p:cNvSpPr txBox="1"/>
          <p:nvPr/>
        </p:nvSpPr>
        <p:spPr>
          <a:xfrm>
            <a:off x="7546399" y="1742164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4E4C071-5886-4CCD-998C-B98958A3E990}"/>
              </a:ext>
            </a:extLst>
          </p:cNvPr>
          <p:cNvSpPr/>
          <p:nvPr/>
        </p:nvSpPr>
        <p:spPr>
          <a:xfrm>
            <a:off x="7110170" y="911278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9673750-FB00-45B4-A8D8-082C3E7965D1}"/>
              </a:ext>
            </a:extLst>
          </p:cNvPr>
          <p:cNvSpPr txBox="1"/>
          <p:nvPr/>
        </p:nvSpPr>
        <p:spPr>
          <a:xfrm>
            <a:off x="7546399" y="1048888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C3E2E92-868D-4F07-BBBA-C599EE1A7B7D}"/>
              </a:ext>
            </a:extLst>
          </p:cNvPr>
          <p:cNvSpPr/>
          <p:nvPr/>
        </p:nvSpPr>
        <p:spPr>
          <a:xfrm>
            <a:off x="9643649" y="1600736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09B4127-AB9E-45A9-AC15-94031E443180}"/>
              </a:ext>
            </a:extLst>
          </p:cNvPr>
          <p:cNvSpPr txBox="1"/>
          <p:nvPr/>
        </p:nvSpPr>
        <p:spPr>
          <a:xfrm>
            <a:off x="10079877" y="1742164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20A26E2-1D5B-4B77-896C-049886884D16}"/>
              </a:ext>
            </a:extLst>
          </p:cNvPr>
          <p:cNvSpPr/>
          <p:nvPr/>
        </p:nvSpPr>
        <p:spPr>
          <a:xfrm>
            <a:off x="9643648" y="911278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5652A61-8563-4C79-9E14-A56C5FB78C8C}"/>
              </a:ext>
            </a:extLst>
          </p:cNvPr>
          <p:cNvSpPr txBox="1"/>
          <p:nvPr/>
        </p:nvSpPr>
        <p:spPr>
          <a:xfrm>
            <a:off x="10079877" y="1048888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E9877E-F002-4839-A5B5-9CA277DAA44E}"/>
              </a:ext>
            </a:extLst>
          </p:cNvPr>
          <p:cNvSpPr/>
          <p:nvPr/>
        </p:nvSpPr>
        <p:spPr>
          <a:xfrm>
            <a:off x="9643647" y="233463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F11741D-99E6-4261-B319-13F2CEECFADE}"/>
              </a:ext>
            </a:extLst>
          </p:cNvPr>
          <p:cNvSpPr txBox="1"/>
          <p:nvPr/>
        </p:nvSpPr>
        <p:spPr>
          <a:xfrm>
            <a:off x="10079876" y="411427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0EDC640-2A87-4780-AA20-85518B4D6C7C}"/>
              </a:ext>
            </a:extLst>
          </p:cNvPr>
          <p:cNvSpPr/>
          <p:nvPr/>
        </p:nvSpPr>
        <p:spPr>
          <a:xfrm>
            <a:off x="2115922" y="5643740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8BB3175-BC10-48F2-A806-7E41E740AEC0}"/>
              </a:ext>
            </a:extLst>
          </p:cNvPr>
          <p:cNvSpPr txBox="1"/>
          <p:nvPr/>
        </p:nvSpPr>
        <p:spPr>
          <a:xfrm>
            <a:off x="2552150" y="581759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F1466AC-C766-4F37-B279-8A4DA0217D13}"/>
              </a:ext>
            </a:extLst>
          </p:cNvPr>
          <p:cNvSpPr/>
          <p:nvPr/>
        </p:nvSpPr>
        <p:spPr>
          <a:xfrm>
            <a:off x="2115923" y="4956595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04A750-0D0B-4124-B022-13C377D8CA7C}"/>
              </a:ext>
            </a:extLst>
          </p:cNvPr>
          <p:cNvSpPr txBox="1"/>
          <p:nvPr/>
        </p:nvSpPr>
        <p:spPr>
          <a:xfrm>
            <a:off x="2552151" y="5098023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3A7086DD-17FE-4DF4-83CA-1EFFB56818FC}"/>
              </a:ext>
            </a:extLst>
          </p:cNvPr>
          <p:cNvSpPr/>
          <p:nvPr/>
        </p:nvSpPr>
        <p:spPr>
          <a:xfrm>
            <a:off x="2115922" y="4267137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BF9C2CF-341F-4AB3-8EB8-E13B07FE56FF}"/>
              </a:ext>
            </a:extLst>
          </p:cNvPr>
          <p:cNvSpPr txBox="1"/>
          <p:nvPr/>
        </p:nvSpPr>
        <p:spPr>
          <a:xfrm>
            <a:off x="2552151" y="4404747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20E01F-DCB4-49A8-B047-32114B1CA5E6}"/>
              </a:ext>
            </a:extLst>
          </p:cNvPr>
          <p:cNvSpPr/>
          <p:nvPr/>
        </p:nvSpPr>
        <p:spPr>
          <a:xfrm>
            <a:off x="2115921" y="3589322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82CD0F2-49E4-4457-B102-1883B4897BCD}"/>
              </a:ext>
            </a:extLst>
          </p:cNvPr>
          <p:cNvSpPr txBox="1"/>
          <p:nvPr/>
        </p:nvSpPr>
        <p:spPr>
          <a:xfrm>
            <a:off x="2552150" y="3767286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57" name="Seta: para a Direita 56">
            <a:extLst>
              <a:ext uri="{FF2B5EF4-FFF2-40B4-BE49-F238E27FC236}">
                <a16:creationId xmlns:a16="http://schemas.microsoft.com/office/drawing/2014/main" id="{28B4331B-575E-4AD4-A0AC-A30790760466}"/>
              </a:ext>
            </a:extLst>
          </p:cNvPr>
          <p:cNvSpPr/>
          <p:nvPr/>
        </p:nvSpPr>
        <p:spPr>
          <a:xfrm>
            <a:off x="3661091" y="3737794"/>
            <a:ext cx="637564" cy="3693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A769390-7893-4A31-A097-1A787143809C}"/>
              </a:ext>
            </a:extLst>
          </p:cNvPr>
          <p:cNvSpPr/>
          <p:nvPr/>
        </p:nvSpPr>
        <p:spPr>
          <a:xfrm>
            <a:off x="4669368" y="4974530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CE372DB-06DF-49AC-9A0D-2D6F4F201C05}"/>
              </a:ext>
            </a:extLst>
          </p:cNvPr>
          <p:cNvSpPr txBox="1"/>
          <p:nvPr/>
        </p:nvSpPr>
        <p:spPr>
          <a:xfrm>
            <a:off x="5105596" y="514838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0A1BF745-07D4-4159-B94E-4FFA6FAC68EB}"/>
              </a:ext>
            </a:extLst>
          </p:cNvPr>
          <p:cNvSpPr/>
          <p:nvPr/>
        </p:nvSpPr>
        <p:spPr>
          <a:xfrm>
            <a:off x="4669368" y="4278780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57ACE89-9773-4EEA-A37E-7CA989C2E94F}"/>
              </a:ext>
            </a:extLst>
          </p:cNvPr>
          <p:cNvSpPr txBox="1"/>
          <p:nvPr/>
        </p:nvSpPr>
        <p:spPr>
          <a:xfrm>
            <a:off x="5105596" y="4420208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E6C0856-5E89-4873-9298-02C61FADF4C2}"/>
              </a:ext>
            </a:extLst>
          </p:cNvPr>
          <p:cNvSpPr/>
          <p:nvPr/>
        </p:nvSpPr>
        <p:spPr>
          <a:xfrm>
            <a:off x="4669367" y="3589322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E6446E58-81CD-4E55-A5A3-759305182B67}"/>
              </a:ext>
            </a:extLst>
          </p:cNvPr>
          <p:cNvSpPr txBox="1"/>
          <p:nvPr/>
        </p:nvSpPr>
        <p:spPr>
          <a:xfrm>
            <a:off x="5105596" y="3726932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4" name="Seta: para a Direita 63">
            <a:extLst>
              <a:ext uri="{FF2B5EF4-FFF2-40B4-BE49-F238E27FC236}">
                <a16:creationId xmlns:a16="http://schemas.microsoft.com/office/drawing/2014/main" id="{40ED5730-5CB9-4984-861F-8E9B931AABDF}"/>
              </a:ext>
            </a:extLst>
          </p:cNvPr>
          <p:cNvSpPr/>
          <p:nvPr/>
        </p:nvSpPr>
        <p:spPr>
          <a:xfrm>
            <a:off x="6154522" y="3767286"/>
            <a:ext cx="637564" cy="3693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A236078-4411-4F7B-8C85-424FA119BE01}"/>
              </a:ext>
            </a:extLst>
          </p:cNvPr>
          <p:cNvSpPr/>
          <p:nvPr/>
        </p:nvSpPr>
        <p:spPr>
          <a:xfrm>
            <a:off x="7110171" y="4309002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B57B8B9-2C8F-4EA5-B974-605433F6EED9}"/>
              </a:ext>
            </a:extLst>
          </p:cNvPr>
          <p:cNvSpPr txBox="1"/>
          <p:nvPr/>
        </p:nvSpPr>
        <p:spPr>
          <a:xfrm>
            <a:off x="7546399" y="4482857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08CCAAE0-3AD4-48A5-98EC-1EBB3D9EEBAC}"/>
              </a:ext>
            </a:extLst>
          </p:cNvPr>
          <p:cNvSpPr/>
          <p:nvPr/>
        </p:nvSpPr>
        <p:spPr>
          <a:xfrm>
            <a:off x="7110170" y="3589322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511F844-1333-4D66-823A-B7D5F5D5A61C}"/>
              </a:ext>
            </a:extLst>
          </p:cNvPr>
          <p:cNvSpPr txBox="1"/>
          <p:nvPr/>
        </p:nvSpPr>
        <p:spPr>
          <a:xfrm>
            <a:off x="7546399" y="3737794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9" name="Seta: para a Direita 68">
            <a:extLst>
              <a:ext uri="{FF2B5EF4-FFF2-40B4-BE49-F238E27FC236}">
                <a16:creationId xmlns:a16="http://schemas.microsoft.com/office/drawing/2014/main" id="{DF8E2FB2-9E43-4C5A-9246-9457369F2762}"/>
              </a:ext>
            </a:extLst>
          </p:cNvPr>
          <p:cNvSpPr/>
          <p:nvPr/>
        </p:nvSpPr>
        <p:spPr>
          <a:xfrm>
            <a:off x="6148233" y="2488892"/>
            <a:ext cx="637564" cy="3693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892CA3BB-7FBB-42EB-95EC-39C6D0AEB4CD}"/>
              </a:ext>
            </a:extLst>
          </p:cNvPr>
          <p:cNvSpPr/>
          <p:nvPr/>
        </p:nvSpPr>
        <p:spPr>
          <a:xfrm>
            <a:off x="9643647" y="3589322"/>
            <a:ext cx="1174459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49203EF-A93E-4475-97DE-E2E61767A4EF}"/>
              </a:ext>
            </a:extLst>
          </p:cNvPr>
          <p:cNvSpPr txBox="1"/>
          <p:nvPr/>
        </p:nvSpPr>
        <p:spPr>
          <a:xfrm>
            <a:off x="10085569" y="3780383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FDB2154F-A981-4247-9939-7DEB474CD404}"/>
              </a:ext>
            </a:extLst>
          </p:cNvPr>
          <p:cNvSpPr txBox="1"/>
          <p:nvPr/>
        </p:nvSpPr>
        <p:spPr>
          <a:xfrm>
            <a:off x="2115921" y="995432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enqueue</a:t>
            </a:r>
            <a:r>
              <a:rPr lang="pt-BR" i="1" dirty="0"/>
              <a:t>()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6BE5C121-BA83-4BB7-A70A-AA719C8C90A2}"/>
              </a:ext>
            </a:extLst>
          </p:cNvPr>
          <p:cNvSpPr/>
          <p:nvPr/>
        </p:nvSpPr>
        <p:spPr>
          <a:xfrm>
            <a:off x="9548564" y="5148385"/>
            <a:ext cx="1511422" cy="5579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0DBCF4D-863B-4E6E-B4A8-318AA1FCA8BE}"/>
              </a:ext>
            </a:extLst>
          </p:cNvPr>
          <p:cNvSpPr txBox="1"/>
          <p:nvPr/>
        </p:nvSpPr>
        <p:spPr>
          <a:xfrm>
            <a:off x="9726134" y="5228798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dequeue</a:t>
            </a:r>
            <a:r>
              <a:rPr lang="pt-BR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234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0826-4A6F-4B3E-89A2-53574C96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712" y="685800"/>
            <a:ext cx="9601200" cy="799051"/>
          </a:xfrm>
        </p:spPr>
        <p:txBody>
          <a:bodyPr/>
          <a:lstStyle/>
          <a:p>
            <a:r>
              <a:rPr lang="pt-BR" dirty="0"/>
              <a:t>(OBI – 2010, fase 1) Copa do Mundo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EF07A-0E83-4F4E-941F-B1923213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851"/>
            <a:ext cx="9601200" cy="4382549"/>
          </a:xfrm>
        </p:spPr>
        <p:txBody>
          <a:bodyPr/>
          <a:lstStyle/>
          <a:p>
            <a:pPr algn="just"/>
            <a:r>
              <a:rPr lang="pt-BR" dirty="0"/>
              <a:t>Este ano tem Copa do Mundo! O país inteiro se prepara para torcer para a equipe canarinho conquistar mais um título, tornando-se hexacampeã.</a:t>
            </a:r>
          </a:p>
          <a:p>
            <a:pPr algn="just"/>
            <a:r>
              <a:rPr lang="pt-BR" dirty="0"/>
              <a:t>Na Copa do Mundo, depois de uma fase de grupos, dezesseis equipes disputam a Fase Final, composta de quinze jogos eliminatórios. A figura abaixo mostra a tabela de jogos da Fase Final: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D53776-B470-48C2-888D-DA3E1F31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31" y="3429000"/>
            <a:ext cx="7386737" cy="27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4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E19D740-9064-4EA9-9C43-3404AEF4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20725"/>
            <a:ext cx="9601200" cy="5146675"/>
          </a:xfrm>
        </p:spPr>
        <p:txBody>
          <a:bodyPr/>
          <a:lstStyle/>
          <a:p>
            <a:r>
              <a:rPr lang="pt-BR" b="1" dirty="0"/>
              <a:t>Tarefa</a:t>
            </a:r>
          </a:p>
          <a:p>
            <a:pPr algn="just">
              <a:buFontTx/>
              <a:buChar char="-"/>
            </a:pPr>
            <a:r>
              <a:rPr lang="pt-BR" dirty="0"/>
              <a:t>Dados os resultados dos quinze jogos da Fase Final, escreva um programa que determine a equipe campeã.</a:t>
            </a:r>
          </a:p>
          <a:p>
            <a:r>
              <a:rPr lang="pt-BR" b="1" dirty="0"/>
              <a:t>Entrada</a:t>
            </a:r>
          </a:p>
          <a:p>
            <a:pPr algn="just">
              <a:buFontTx/>
              <a:buChar char="-"/>
            </a:pPr>
            <a:r>
              <a:rPr lang="pt-BR" dirty="0"/>
              <a:t>A entrada é composta de quinze linhas, cada uma contendo o resultado de um jogo. A primeira linha contém o resultado do jogo de número 1, a segunda linha o resultado do jogo de número 2, e assim por diante. O resultado de um jogo é representado por dois números inteiros M e N separados por um espaço em branco, indicando respectivamente o número de gols da equipe representada à esquerda e à direita na tabela de jogos (0 ≤ M ≤ 20, 0 ≤ N ≤ 20 e M 6= N).</a:t>
            </a:r>
          </a:p>
          <a:p>
            <a:r>
              <a:rPr lang="pt-BR" b="1" dirty="0"/>
              <a:t>Saída</a:t>
            </a:r>
          </a:p>
          <a:p>
            <a:pPr algn="just">
              <a:buFontTx/>
              <a:buChar char="-"/>
            </a:pPr>
            <a:r>
              <a:rPr lang="pt-BR" dirty="0"/>
              <a:t>Seu programa deve imprimir uma única linha, contendo a letra identificadora da equipe campeã.</a:t>
            </a:r>
          </a:p>
          <a:p>
            <a:pPr marL="0" indent="0" algn="just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89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tângulo 90">
            <a:extLst>
              <a:ext uri="{FF2B5EF4-FFF2-40B4-BE49-F238E27FC236}">
                <a16:creationId xmlns:a16="http://schemas.microsoft.com/office/drawing/2014/main" id="{8855EF40-C801-4B8A-93AE-C0193D511E2B}"/>
              </a:ext>
            </a:extLst>
          </p:cNvPr>
          <p:cNvSpPr/>
          <p:nvPr/>
        </p:nvSpPr>
        <p:spPr>
          <a:xfrm>
            <a:off x="3543296" y="5341951"/>
            <a:ext cx="3095627" cy="6084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A2DF5A80-B9E2-4996-B517-9FB88DCC5606}"/>
              </a:ext>
            </a:extLst>
          </p:cNvPr>
          <p:cNvSpPr/>
          <p:nvPr/>
        </p:nvSpPr>
        <p:spPr>
          <a:xfrm>
            <a:off x="3343275" y="4812971"/>
            <a:ext cx="3514726" cy="6669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68379A3C-BA19-4512-8753-BE8C306FC245}"/>
              </a:ext>
            </a:extLst>
          </p:cNvPr>
          <p:cNvSpPr/>
          <p:nvPr/>
        </p:nvSpPr>
        <p:spPr>
          <a:xfrm>
            <a:off x="3428999" y="3467655"/>
            <a:ext cx="3333751" cy="1323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FCA2F296-5CA3-4168-B66C-AAFC8535E627}"/>
              </a:ext>
            </a:extLst>
          </p:cNvPr>
          <p:cNvSpPr/>
          <p:nvPr/>
        </p:nvSpPr>
        <p:spPr>
          <a:xfrm>
            <a:off x="3543296" y="690631"/>
            <a:ext cx="3095627" cy="2756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D7ED1374-CBC2-4C39-B7E1-E6F5DA594B80}"/>
              </a:ext>
            </a:extLst>
          </p:cNvPr>
          <p:cNvSpPr/>
          <p:nvPr/>
        </p:nvSpPr>
        <p:spPr>
          <a:xfrm>
            <a:off x="1704971" y="662377"/>
            <a:ext cx="952504" cy="52880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24D70-5EBF-441E-80EE-D17D8F67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53979"/>
            <a:ext cx="9601200" cy="511342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4 1</a:t>
            </a:r>
          </a:p>
          <a:p>
            <a:r>
              <a:rPr lang="pt-BR" dirty="0"/>
              <a:t>1 0</a:t>
            </a:r>
          </a:p>
          <a:p>
            <a:r>
              <a:rPr lang="pt-BR" dirty="0"/>
              <a:t>0 4</a:t>
            </a:r>
          </a:p>
          <a:p>
            <a:r>
              <a:rPr lang="pt-BR" dirty="0"/>
              <a:t>3 1</a:t>
            </a:r>
          </a:p>
          <a:p>
            <a:r>
              <a:rPr lang="pt-BR" dirty="0"/>
              <a:t>2 3</a:t>
            </a:r>
          </a:p>
          <a:p>
            <a:r>
              <a:rPr lang="pt-BR" dirty="0"/>
              <a:t>1 2</a:t>
            </a:r>
          </a:p>
          <a:p>
            <a:r>
              <a:rPr lang="pt-BR" dirty="0"/>
              <a:t>2 0</a:t>
            </a:r>
          </a:p>
          <a:p>
            <a:r>
              <a:rPr lang="pt-BR" dirty="0"/>
              <a:t>0 2</a:t>
            </a:r>
          </a:p>
          <a:p>
            <a:r>
              <a:rPr lang="pt-BR" dirty="0"/>
              <a:t>1 2</a:t>
            </a:r>
          </a:p>
          <a:p>
            <a:r>
              <a:rPr lang="pt-BR" dirty="0"/>
              <a:t>4 3</a:t>
            </a:r>
          </a:p>
          <a:p>
            <a:r>
              <a:rPr lang="pt-BR" dirty="0"/>
              <a:t>0 1</a:t>
            </a:r>
          </a:p>
          <a:p>
            <a:r>
              <a:rPr lang="pt-BR" dirty="0"/>
              <a:t>3 2</a:t>
            </a:r>
          </a:p>
          <a:p>
            <a:r>
              <a:rPr lang="pt-BR" dirty="0"/>
              <a:t>3 4</a:t>
            </a:r>
          </a:p>
          <a:p>
            <a:r>
              <a:rPr lang="pt-BR" dirty="0"/>
              <a:t>1 4</a:t>
            </a:r>
          </a:p>
          <a:p>
            <a:r>
              <a:rPr lang="pt-BR" dirty="0"/>
              <a:t>1 0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185C6E91-A394-4A64-B93D-CD7258025B3C}"/>
              </a:ext>
            </a:extLst>
          </p:cNvPr>
          <p:cNvSpPr/>
          <p:nvPr/>
        </p:nvSpPr>
        <p:spPr>
          <a:xfrm>
            <a:off x="2324100" y="771525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8D1855D-2501-4C83-9646-63DAC826EE14}"/>
              </a:ext>
            </a:extLst>
          </p:cNvPr>
          <p:cNvSpPr/>
          <p:nvPr/>
        </p:nvSpPr>
        <p:spPr>
          <a:xfrm>
            <a:off x="2324099" y="1085850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945BE8BF-0F74-42E5-A6EB-82F485709B62}"/>
              </a:ext>
            </a:extLst>
          </p:cNvPr>
          <p:cNvSpPr/>
          <p:nvPr/>
        </p:nvSpPr>
        <p:spPr>
          <a:xfrm>
            <a:off x="2324099" y="1417721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C36ED00D-6C3E-4AE3-B156-122264CC46AD}"/>
              </a:ext>
            </a:extLst>
          </p:cNvPr>
          <p:cNvSpPr/>
          <p:nvPr/>
        </p:nvSpPr>
        <p:spPr>
          <a:xfrm>
            <a:off x="2324099" y="1749592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EABD58C8-2426-4D17-A61B-2B1F723DB9D9}"/>
              </a:ext>
            </a:extLst>
          </p:cNvPr>
          <p:cNvSpPr/>
          <p:nvPr/>
        </p:nvSpPr>
        <p:spPr>
          <a:xfrm>
            <a:off x="2324099" y="2119312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FF326478-69F4-4848-B382-5424CD05D54F}"/>
              </a:ext>
            </a:extLst>
          </p:cNvPr>
          <p:cNvSpPr/>
          <p:nvPr/>
        </p:nvSpPr>
        <p:spPr>
          <a:xfrm>
            <a:off x="2324098" y="2433637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F0E911C2-F851-4CF4-BD96-9B3348F11DF3}"/>
              </a:ext>
            </a:extLst>
          </p:cNvPr>
          <p:cNvSpPr/>
          <p:nvPr/>
        </p:nvSpPr>
        <p:spPr>
          <a:xfrm>
            <a:off x="2324098" y="2802731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9168B36-2437-4CB7-BC17-2B15E19D51E3}"/>
              </a:ext>
            </a:extLst>
          </p:cNvPr>
          <p:cNvSpPr/>
          <p:nvPr/>
        </p:nvSpPr>
        <p:spPr>
          <a:xfrm>
            <a:off x="2324097" y="3171825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7DE54EC9-E3DC-43C5-8DFE-BFAE60531D35}"/>
              </a:ext>
            </a:extLst>
          </p:cNvPr>
          <p:cNvSpPr/>
          <p:nvPr/>
        </p:nvSpPr>
        <p:spPr>
          <a:xfrm>
            <a:off x="2324098" y="3504574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8D1854E8-3208-4112-91C9-3A8B6A48CBAC}"/>
              </a:ext>
            </a:extLst>
          </p:cNvPr>
          <p:cNvSpPr/>
          <p:nvPr/>
        </p:nvSpPr>
        <p:spPr>
          <a:xfrm>
            <a:off x="2324097" y="3818899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B9755695-2793-47E2-86D8-383712429ACE}"/>
              </a:ext>
            </a:extLst>
          </p:cNvPr>
          <p:cNvSpPr/>
          <p:nvPr/>
        </p:nvSpPr>
        <p:spPr>
          <a:xfrm>
            <a:off x="2324097" y="4194258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8F41B5DC-80CA-4F99-9DC4-56AB75E3C8B2}"/>
              </a:ext>
            </a:extLst>
          </p:cNvPr>
          <p:cNvSpPr/>
          <p:nvPr/>
        </p:nvSpPr>
        <p:spPr>
          <a:xfrm>
            <a:off x="2324096" y="4508583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C5056F8F-BF7E-4FF3-8062-D075647C1699}"/>
              </a:ext>
            </a:extLst>
          </p:cNvPr>
          <p:cNvSpPr/>
          <p:nvPr/>
        </p:nvSpPr>
        <p:spPr>
          <a:xfrm>
            <a:off x="2324097" y="4883942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CB7CE2F9-CCD8-48F8-9035-200BF07F7687}"/>
              </a:ext>
            </a:extLst>
          </p:cNvPr>
          <p:cNvSpPr/>
          <p:nvPr/>
        </p:nvSpPr>
        <p:spPr>
          <a:xfrm>
            <a:off x="2324096" y="5198267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C9F0BDF-A669-4E3E-A877-5A45AE4B9A05}"/>
              </a:ext>
            </a:extLst>
          </p:cNvPr>
          <p:cNvSpPr/>
          <p:nvPr/>
        </p:nvSpPr>
        <p:spPr>
          <a:xfrm>
            <a:off x="2324095" y="5572125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9B2AB0D-1D5F-4DAE-A9CC-4F45F678F640}"/>
              </a:ext>
            </a:extLst>
          </p:cNvPr>
          <p:cNvSpPr txBox="1"/>
          <p:nvPr/>
        </p:nvSpPr>
        <p:spPr>
          <a:xfrm flipH="1">
            <a:off x="3819515" y="691838"/>
            <a:ext cx="95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x B 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FCCE43D-6DC7-4944-AD05-F2F339C95070}"/>
              </a:ext>
            </a:extLst>
          </p:cNvPr>
          <p:cNvSpPr txBox="1"/>
          <p:nvPr/>
        </p:nvSpPr>
        <p:spPr>
          <a:xfrm flipH="1">
            <a:off x="3819519" y="1020872"/>
            <a:ext cx="9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x D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3F06E30-707D-42E4-97D4-CE193089A927}"/>
              </a:ext>
            </a:extLst>
          </p:cNvPr>
          <p:cNvSpPr txBox="1"/>
          <p:nvPr/>
        </p:nvSpPr>
        <p:spPr>
          <a:xfrm flipH="1">
            <a:off x="3819520" y="1341521"/>
            <a:ext cx="95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x F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5B8B0F-6580-491B-8FCC-840556D54058}"/>
              </a:ext>
            </a:extLst>
          </p:cNvPr>
          <p:cNvSpPr txBox="1"/>
          <p:nvPr/>
        </p:nvSpPr>
        <p:spPr>
          <a:xfrm flipH="1">
            <a:off x="3819520" y="1672596"/>
            <a:ext cx="95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x H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B3B3AA1-13A8-4605-A732-DF1E6BB9E6BA}"/>
              </a:ext>
            </a:extLst>
          </p:cNvPr>
          <p:cNvSpPr txBox="1"/>
          <p:nvPr/>
        </p:nvSpPr>
        <p:spPr>
          <a:xfrm flipH="1">
            <a:off x="3819515" y="2042948"/>
            <a:ext cx="9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x J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14971E3-C713-4A32-AD1C-B30441A2792D}"/>
              </a:ext>
            </a:extLst>
          </p:cNvPr>
          <p:cNvSpPr txBox="1"/>
          <p:nvPr/>
        </p:nvSpPr>
        <p:spPr>
          <a:xfrm flipH="1">
            <a:off x="3819520" y="2357199"/>
            <a:ext cx="9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x L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5470DD-DA25-4F49-A6A0-793DC5357E3F}"/>
              </a:ext>
            </a:extLst>
          </p:cNvPr>
          <p:cNvSpPr txBox="1"/>
          <p:nvPr/>
        </p:nvSpPr>
        <p:spPr>
          <a:xfrm flipH="1">
            <a:off x="3819520" y="2740512"/>
            <a:ext cx="9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x N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668F71D-C426-4B93-8169-8261366D798E}"/>
              </a:ext>
            </a:extLst>
          </p:cNvPr>
          <p:cNvSpPr txBox="1"/>
          <p:nvPr/>
        </p:nvSpPr>
        <p:spPr>
          <a:xfrm flipH="1">
            <a:off x="3819520" y="3094508"/>
            <a:ext cx="9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x P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F0903AF-4ABE-4305-80D3-E12ECCB33FF1}"/>
              </a:ext>
            </a:extLst>
          </p:cNvPr>
          <p:cNvSpPr txBox="1"/>
          <p:nvPr/>
        </p:nvSpPr>
        <p:spPr>
          <a:xfrm flipH="1">
            <a:off x="3819520" y="3427897"/>
            <a:ext cx="9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x C 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36460A1-5AE0-4562-B0B3-557943C2F1E0}"/>
              </a:ext>
            </a:extLst>
          </p:cNvPr>
          <p:cNvSpPr txBox="1"/>
          <p:nvPr/>
        </p:nvSpPr>
        <p:spPr>
          <a:xfrm flipH="1">
            <a:off x="3819520" y="3738442"/>
            <a:ext cx="9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 x G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FCF3CEC-058A-49A8-9730-B9758BF98786}"/>
              </a:ext>
            </a:extLst>
          </p:cNvPr>
          <p:cNvSpPr txBox="1"/>
          <p:nvPr/>
        </p:nvSpPr>
        <p:spPr>
          <a:xfrm flipH="1">
            <a:off x="3819520" y="4119129"/>
            <a:ext cx="9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x L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56E91CF-4838-454D-888F-06B0531660FB}"/>
              </a:ext>
            </a:extLst>
          </p:cNvPr>
          <p:cNvSpPr txBox="1"/>
          <p:nvPr/>
        </p:nvSpPr>
        <p:spPr>
          <a:xfrm flipH="1">
            <a:off x="3819520" y="4433454"/>
            <a:ext cx="9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x P</a:t>
            </a:r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824AD31-1590-413E-B7EA-F3237B0FC8C4}"/>
              </a:ext>
            </a:extLst>
          </p:cNvPr>
          <p:cNvSpPr txBox="1"/>
          <p:nvPr/>
        </p:nvSpPr>
        <p:spPr>
          <a:xfrm flipH="1">
            <a:off x="3819520" y="4814355"/>
            <a:ext cx="9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x F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F61FBA1-ECF9-4D9A-9CFC-17AB3F3E5B09}"/>
              </a:ext>
            </a:extLst>
          </p:cNvPr>
          <p:cNvSpPr txBox="1"/>
          <p:nvPr/>
        </p:nvSpPr>
        <p:spPr>
          <a:xfrm flipH="1">
            <a:off x="3819520" y="5117421"/>
            <a:ext cx="9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x M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5FF8B4A-A225-4005-87A9-96F6D3D1355F}"/>
              </a:ext>
            </a:extLst>
          </p:cNvPr>
          <p:cNvSpPr txBox="1"/>
          <p:nvPr/>
        </p:nvSpPr>
        <p:spPr>
          <a:xfrm flipH="1">
            <a:off x="3819520" y="5480951"/>
            <a:ext cx="9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x M</a:t>
            </a:r>
            <a:endParaRPr lang="pt-BR" dirty="0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B44483D-156C-4C25-9022-8C755519080D}"/>
              </a:ext>
            </a:extLst>
          </p:cNvPr>
          <p:cNvCxnSpPr/>
          <p:nvPr/>
        </p:nvCxnSpPr>
        <p:spPr>
          <a:xfrm flipV="1">
            <a:off x="1895475" y="247650"/>
            <a:ext cx="0" cy="43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5F39F53E-CAC5-46A4-A545-96208E98E00B}"/>
              </a:ext>
            </a:extLst>
          </p:cNvPr>
          <p:cNvCxnSpPr/>
          <p:nvPr/>
        </p:nvCxnSpPr>
        <p:spPr>
          <a:xfrm>
            <a:off x="1895475" y="247650"/>
            <a:ext cx="638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C21CB08-590B-437D-836E-9648D5888533}"/>
              </a:ext>
            </a:extLst>
          </p:cNvPr>
          <p:cNvSpPr txBox="1"/>
          <p:nvPr/>
        </p:nvSpPr>
        <p:spPr>
          <a:xfrm>
            <a:off x="2466968" y="56747"/>
            <a:ext cx="18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Entrada (</a:t>
            </a:r>
            <a:r>
              <a:rPr lang="en-US" dirty="0"/>
              <a:t>“jogos”</a:t>
            </a:r>
            <a:r>
              <a:rPr lang="pt-BR" dirty="0"/>
              <a:t>)</a:t>
            </a:r>
          </a:p>
        </p:txBody>
      </p:sp>
      <p:sp>
        <p:nvSpPr>
          <p:cNvPr id="53" name="Seta: para a Direita 52">
            <a:extLst>
              <a:ext uri="{FF2B5EF4-FFF2-40B4-BE49-F238E27FC236}">
                <a16:creationId xmlns:a16="http://schemas.microsoft.com/office/drawing/2014/main" id="{2ECBD2AE-988A-42CD-8011-41347B759BB0}"/>
              </a:ext>
            </a:extLst>
          </p:cNvPr>
          <p:cNvSpPr/>
          <p:nvPr/>
        </p:nvSpPr>
        <p:spPr>
          <a:xfrm>
            <a:off x="4572000" y="753979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: para a Direita 53">
            <a:extLst>
              <a:ext uri="{FF2B5EF4-FFF2-40B4-BE49-F238E27FC236}">
                <a16:creationId xmlns:a16="http://schemas.microsoft.com/office/drawing/2014/main" id="{2A71400B-A7C6-4F78-823C-A9D64A482523}"/>
              </a:ext>
            </a:extLst>
          </p:cNvPr>
          <p:cNvSpPr/>
          <p:nvPr/>
        </p:nvSpPr>
        <p:spPr>
          <a:xfrm>
            <a:off x="4562463" y="3516705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Seta: para a Direita 54">
            <a:extLst>
              <a:ext uri="{FF2B5EF4-FFF2-40B4-BE49-F238E27FC236}">
                <a16:creationId xmlns:a16="http://schemas.microsoft.com/office/drawing/2014/main" id="{494F3496-8788-4C0C-9CB8-1C59E6BFDA1A}"/>
              </a:ext>
            </a:extLst>
          </p:cNvPr>
          <p:cNvSpPr/>
          <p:nvPr/>
        </p:nvSpPr>
        <p:spPr>
          <a:xfrm>
            <a:off x="4571999" y="1422429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Seta: para a Direita 55">
            <a:extLst>
              <a:ext uri="{FF2B5EF4-FFF2-40B4-BE49-F238E27FC236}">
                <a16:creationId xmlns:a16="http://schemas.microsoft.com/office/drawing/2014/main" id="{324B9C8A-9BD8-4234-8678-DC739DDBF8D2}"/>
              </a:ext>
            </a:extLst>
          </p:cNvPr>
          <p:cNvSpPr/>
          <p:nvPr/>
        </p:nvSpPr>
        <p:spPr>
          <a:xfrm>
            <a:off x="4571999" y="1747449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: para a Direita 56">
            <a:extLst>
              <a:ext uri="{FF2B5EF4-FFF2-40B4-BE49-F238E27FC236}">
                <a16:creationId xmlns:a16="http://schemas.microsoft.com/office/drawing/2014/main" id="{DCC9311F-9CC5-42D1-8DF8-9D4EBAE53BC5}"/>
              </a:ext>
            </a:extLst>
          </p:cNvPr>
          <p:cNvSpPr/>
          <p:nvPr/>
        </p:nvSpPr>
        <p:spPr>
          <a:xfrm>
            <a:off x="4571998" y="2115393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: para a Direita 57">
            <a:extLst>
              <a:ext uri="{FF2B5EF4-FFF2-40B4-BE49-F238E27FC236}">
                <a16:creationId xmlns:a16="http://schemas.microsoft.com/office/drawing/2014/main" id="{6044538D-B784-4871-AD66-8E109D79C736}"/>
              </a:ext>
            </a:extLst>
          </p:cNvPr>
          <p:cNvSpPr/>
          <p:nvPr/>
        </p:nvSpPr>
        <p:spPr>
          <a:xfrm>
            <a:off x="4562466" y="2429967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Seta: para a Direita 58">
            <a:extLst>
              <a:ext uri="{FF2B5EF4-FFF2-40B4-BE49-F238E27FC236}">
                <a16:creationId xmlns:a16="http://schemas.microsoft.com/office/drawing/2014/main" id="{55F28303-0B15-4E2A-9DD7-86AA145B3690}"/>
              </a:ext>
            </a:extLst>
          </p:cNvPr>
          <p:cNvSpPr/>
          <p:nvPr/>
        </p:nvSpPr>
        <p:spPr>
          <a:xfrm>
            <a:off x="4571998" y="2810522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Seta: para a Direita 59">
            <a:extLst>
              <a:ext uri="{FF2B5EF4-FFF2-40B4-BE49-F238E27FC236}">
                <a16:creationId xmlns:a16="http://schemas.microsoft.com/office/drawing/2014/main" id="{C2DA0E72-8648-4388-BE36-59490528C152}"/>
              </a:ext>
            </a:extLst>
          </p:cNvPr>
          <p:cNvSpPr/>
          <p:nvPr/>
        </p:nvSpPr>
        <p:spPr>
          <a:xfrm>
            <a:off x="4562465" y="3163333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9FB5C943-0E8B-4130-8D55-CF9E68809BA1}"/>
              </a:ext>
            </a:extLst>
          </p:cNvPr>
          <p:cNvSpPr/>
          <p:nvPr/>
        </p:nvSpPr>
        <p:spPr>
          <a:xfrm>
            <a:off x="4562464" y="1096101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Direita 61">
            <a:extLst>
              <a:ext uri="{FF2B5EF4-FFF2-40B4-BE49-F238E27FC236}">
                <a16:creationId xmlns:a16="http://schemas.microsoft.com/office/drawing/2014/main" id="{57CA5F4C-69CD-40C0-ADE8-F90A910CA251}"/>
              </a:ext>
            </a:extLst>
          </p:cNvPr>
          <p:cNvSpPr/>
          <p:nvPr/>
        </p:nvSpPr>
        <p:spPr>
          <a:xfrm>
            <a:off x="4562465" y="3811226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Seta: para a Direita 62">
            <a:extLst>
              <a:ext uri="{FF2B5EF4-FFF2-40B4-BE49-F238E27FC236}">
                <a16:creationId xmlns:a16="http://schemas.microsoft.com/office/drawing/2014/main" id="{19B77D89-5D3E-4DCC-AC65-A6898C8A24C7}"/>
              </a:ext>
            </a:extLst>
          </p:cNvPr>
          <p:cNvSpPr/>
          <p:nvPr/>
        </p:nvSpPr>
        <p:spPr>
          <a:xfrm>
            <a:off x="4562463" y="4192314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Seta: para a Direita 63">
            <a:extLst>
              <a:ext uri="{FF2B5EF4-FFF2-40B4-BE49-F238E27FC236}">
                <a16:creationId xmlns:a16="http://schemas.microsoft.com/office/drawing/2014/main" id="{2DB1D6D2-2603-435B-BD99-A62FA71FC87F}"/>
              </a:ext>
            </a:extLst>
          </p:cNvPr>
          <p:cNvSpPr/>
          <p:nvPr/>
        </p:nvSpPr>
        <p:spPr>
          <a:xfrm>
            <a:off x="4562463" y="4506639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: para a Direita 64">
            <a:extLst>
              <a:ext uri="{FF2B5EF4-FFF2-40B4-BE49-F238E27FC236}">
                <a16:creationId xmlns:a16="http://schemas.microsoft.com/office/drawing/2014/main" id="{DCE4D484-7DC3-4E79-B38B-45083AEB22D4}"/>
              </a:ext>
            </a:extLst>
          </p:cNvPr>
          <p:cNvSpPr/>
          <p:nvPr/>
        </p:nvSpPr>
        <p:spPr>
          <a:xfrm>
            <a:off x="4562463" y="4888117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54B47E6-7F32-4902-9F51-200C11BED064}"/>
              </a:ext>
            </a:extLst>
          </p:cNvPr>
          <p:cNvSpPr txBox="1"/>
          <p:nvPr/>
        </p:nvSpPr>
        <p:spPr>
          <a:xfrm flipH="1">
            <a:off x="6124576" y="691838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endParaRPr lang="pt-BR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8B814B1F-A221-4470-B9A0-0D64FDDEAD6A}"/>
              </a:ext>
            </a:extLst>
          </p:cNvPr>
          <p:cNvSpPr txBox="1"/>
          <p:nvPr/>
        </p:nvSpPr>
        <p:spPr>
          <a:xfrm flipH="1">
            <a:off x="6096000" y="1020872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pt-BR" dirty="0"/>
          </a:p>
        </p:txBody>
      </p:sp>
      <p:sp>
        <p:nvSpPr>
          <p:cNvPr id="69" name="Seta: para a Direita 68">
            <a:extLst>
              <a:ext uri="{FF2B5EF4-FFF2-40B4-BE49-F238E27FC236}">
                <a16:creationId xmlns:a16="http://schemas.microsoft.com/office/drawing/2014/main" id="{C323F14D-4D24-40B4-AE39-59D64CE983C5}"/>
              </a:ext>
            </a:extLst>
          </p:cNvPr>
          <p:cNvSpPr/>
          <p:nvPr/>
        </p:nvSpPr>
        <p:spPr>
          <a:xfrm>
            <a:off x="4562462" y="5192549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Seta: para a Direita 69">
            <a:extLst>
              <a:ext uri="{FF2B5EF4-FFF2-40B4-BE49-F238E27FC236}">
                <a16:creationId xmlns:a16="http://schemas.microsoft.com/office/drawing/2014/main" id="{27D2B09D-F9C3-4FA9-9FBA-D2F3C6C59C88}"/>
              </a:ext>
            </a:extLst>
          </p:cNvPr>
          <p:cNvSpPr/>
          <p:nvPr/>
        </p:nvSpPr>
        <p:spPr>
          <a:xfrm>
            <a:off x="4562462" y="5539298"/>
            <a:ext cx="1495425" cy="219075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DD8B4C1-FFAF-4669-8EEA-38903612D290}"/>
              </a:ext>
            </a:extLst>
          </p:cNvPr>
          <p:cNvSpPr txBox="1"/>
          <p:nvPr/>
        </p:nvSpPr>
        <p:spPr>
          <a:xfrm flipH="1">
            <a:off x="6124575" y="1010721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7493EBB2-D0F9-498D-9E2A-77608BBD59E9}"/>
              </a:ext>
            </a:extLst>
          </p:cNvPr>
          <p:cNvSpPr txBox="1"/>
          <p:nvPr/>
        </p:nvSpPr>
        <p:spPr>
          <a:xfrm flipH="1">
            <a:off x="6124575" y="1348772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</a:t>
            </a:r>
            <a:endParaRPr lang="pt-BR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F244E48-91C9-4505-A450-0B372EDE3302}"/>
              </a:ext>
            </a:extLst>
          </p:cNvPr>
          <p:cNvSpPr txBox="1"/>
          <p:nvPr/>
        </p:nvSpPr>
        <p:spPr>
          <a:xfrm flipH="1">
            <a:off x="6124574" y="1677806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</a:t>
            </a:r>
            <a:endParaRPr lang="pt-BR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3CF1B0CE-741D-4818-A7B9-B14AB448AF08}"/>
              </a:ext>
            </a:extLst>
          </p:cNvPr>
          <p:cNvSpPr txBox="1"/>
          <p:nvPr/>
        </p:nvSpPr>
        <p:spPr>
          <a:xfrm flipH="1">
            <a:off x="6124574" y="2042948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</a:t>
            </a:r>
            <a:endParaRPr lang="pt-BR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80719E3-330A-4AF9-92C7-31708EB69188}"/>
              </a:ext>
            </a:extLst>
          </p:cNvPr>
          <p:cNvSpPr txBox="1"/>
          <p:nvPr/>
        </p:nvSpPr>
        <p:spPr>
          <a:xfrm flipH="1">
            <a:off x="6124570" y="2357199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</a:t>
            </a:r>
            <a:endParaRPr lang="pt-BR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C882C5F-BFFF-44DE-AE91-1FD84B80215A}"/>
              </a:ext>
            </a:extLst>
          </p:cNvPr>
          <p:cNvSpPr txBox="1"/>
          <p:nvPr/>
        </p:nvSpPr>
        <p:spPr>
          <a:xfrm flipH="1">
            <a:off x="6124574" y="2743770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7BDACF05-6CBE-4AC1-A03E-8CB55D4429A2}"/>
              </a:ext>
            </a:extLst>
          </p:cNvPr>
          <p:cNvSpPr txBox="1"/>
          <p:nvPr/>
        </p:nvSpPr>
        <p:spPr>
          <a:xfrm flipH="1">
            <a:off x="6134112" y="3094508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</a:t>
            </a:r>
            <a:endParaRPr lang="pt-BR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648FC72-70FF-4AB5-A5F4-B021ED1FE74B}"/>
              </a:ext>
            </a:extLst>
          </p:cNvPr>
          <p:cNvSpPr txBox="1"/>
          <p:nvPr/>
        </p:nvSpPr>
        <p:spPr>
          <a:xfrm flipH="1">
            <a:off x="6124573" y="3427897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endParaRPr lang="pt-BR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592B82E-E4F9-4392-B9A0-00ACB77A99C5}"/>
              </a:ext>
            </a:extLst>
          </p:cNvPr>
          <p:cNvSpPr txBox="1"/>
          <p:nvPr/>
        </p:nvSpPr>
        <p:spPr>
          <a:xfrm flipH="1">
            <a:off x="6134112" y="3732590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</a:t>
            </a:r>
            <a:endParaRPr lang="pt-BR" dirty="0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CA9F399-7CF3-4D13-9C18-474E3C71B611}"/>
              </a:ext>
            </a:extLst>
          </p:cNvPr>
          <p:cNvSpPr txBox="1"/>
          <p:nvPr/>
        </p:nvSpPr>
        <p:spPr>
          <a:xfrm flipH="1">
            <a:off x="6124563" y="4124006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</a:t>
            </a:r>
            <a:endParaRPr lang="pt-BR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5929CD1-7FC6-494A-8462-DE12F5FF2668}"/>
              </a:ext>
            </a:extLst>
          </p:cNvPr>
          <p:cNvSpPr txBox="1"/>
          <p:nvPr/>
        </p:nvSpPr>
        <p:spPr>
          <a:xfrm flipH="1">
            <a:off x="6134112" y="4437250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endParaRPr lang="pt-BR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A89465B-3BC7-4D7F-982F-A59A51E90D35}"/>
              </a:ext>
            </a:extLst>
          </p:cNvPr>
          <p:cNvSpPr txBox="1"/>
          <p:nvPr/>
        </p:nvSpPr>
        <p:spPr>
          <a:xfrm flipH="1">
            <a:off x="6134112" y="4818612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</a:t>
            </a:r>
            <a:endParaRPr lang="pt-BR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15ECC3F-7481-4DFC-A9A3-0CB300363222}"/>
              </a:ext>
            </a:extLst>
          </p:cNvPr>
          <p:cNvSpPr txBox="1"/>
          <p:nvPr/>
        </p:nvSpPr>
        <p:spPr>
          <a:xfrm flipH="1">
            <a:off x="6134112" y="5133601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endParaRPr lang="pt-BR" dirty="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A31120E9-E7F1-4047-AA2F-7BEE3B25922D}"/>
              </a:ext>
            </a:extLst>
          </p:cNvPr>
          <p:cNvSpPr txBox="1"/>
          <p:nvPr/>
        </p:nvSpPr>
        <p:spPr>
          <a:xfrm flipH="1">
            <a:off x="6124563" y="5465749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</a:t>
            </a:r>
            <a:endParaRPr lang="pt-BR" dirty="0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808A7F7-C5A8-4036-B7F5-FA505A723C24}"/>
              </a:ext>
            </a:extLst>
          </p:cNvPr>
          <p:cNvSpPr txBox="1"/>
          <p:nvPr/>
        </p:nvSpPr>
        <p:spPr>
          <a:xfrm>
            <a:off x="6638923" y="681271"/>
            <a:ext cx="9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Oitavas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35CCBCEE-3EC5-4E4A-938D-C8C4FECB1039}"/>
              </a:ext>
            </a:extLst>
          </p:cNvPr>
          <p:cNvSpPr txBox="1"/>
          <p:nvPr/>
        </p:nvSpPr>
        <p:spPr>
          <a:xfrm>
            <a:off x="6686545" y="3441576"/>
            <a:ext cx="97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Quartas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3A0FB64C-3F2C-4BB7-B312-2E5DA93A5A06}"/>
              </a:ext>
            </a:extLst>
          </p:cNvPr>
          <p:cNvSpPr txBox="1"/>
          <p:nvPr/>
        </p:nvSpPr>
        <p:spPr>
          <a:xfrm>
            <a:off x="6810375" y="4757990"/>
            <a:ext cx="110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Semifinal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B40CECF-0F6F-4DB0-9482-22F7293B8203}"/>
              </a:ext>
            </a:extLst>
          </p:cNvPr>
          <p:cNvSpPr txBox="1"/>
          <p:nvPr/>
        </p:nvSpPr>
        <p:spPr>
          <a:xfrm>
            <a:off x="6677035" y="5505864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Final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1493E21-927D-4678-8BAE-B48E9C11F029}"/>
              </a:ext>
            </a:extLst>
          </p:cNvPr>
          <p:cNvSpPr txBox="1"/>
          <p:nvPr/>
        </p:nvSpPr>
        <p:spPr>
          <a:xfrm>
            <a:off x="8239118" y="800847"/>
            <a:ext cx="3419480" cy="560153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-&gt; 30 números são inseridos, </a:t>
            </a:r>
            <a:r>
              <a:rPr lang="en-US" sz="2000" dirty="0" err="1"/>
              <a:t>cada</a:t>
            </a:r>
            <a:r>
              <a:rPr lang="en-US" sz="2000" dirty="0"/>
              <a:t> um </a:t>
            </a:r>
            <a:r>
              <a:rPr lang="en-US" sz="2000" dirty="0" err="1"/>
              <a:t>representando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letra</a:t>
            </a:r>
            <a:r>
              <a:rPr lang="en-US" sz="2000" dirty="0"/>
              <a:t> (</a:t>
            </a:r>
            <a:r>
              <a:rPr lang="en-US" sz="2000" dirty="0" err="1"/>
              <a:t>competidor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pt-BR" sz="2000" dirty="0"/>
              <a:t>-&gt; Sabe-se quem são os 16 primeiros números (representam A – P)</a:t>
            </a:r>
          </a:p>
          <a:p>
            <a:endParaRPr lang="pt-BR" sz="2000" dirty="0"/>
          </a:p>
          <a:p>
            <a:r>
              <a:rPr lang="pt-BR" sz="2000" dirty="0"/>
              <a:t>-&gt; O 17º representa o vencedor do primeiro jogo, logo, ou A ou B</a:t>
            </a:r>
          </a:p>
          <a:p>
            <a:endParaRPr lang="pt-BR" sz="2000" dirty="0"/>
          </a:p>
          <a:p>
            <a:r>
              <a:rPr lang="pt-BR" sz="2000" dirty="0"/>
              <a:t>-&gt; O 18º representa o vencedor do segundo jogo, logo, ou C ou D</a:t>
            </a:r>
          </a:p>
          <a:p>
            <a:endParaRPr lang="pt-BR" sz="2000" dirty="0"/>
          </a:p>
          <a:p>
            <a:r>
              <a:rPr lang="pt-BR" sz="2000" dirty="0"/>
              <a:t>-&gt; Percebe-se um padrão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939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Elipse 77">
            <a:extLst>
              <a:ext uri="{FF2B5EF4-FFF2-40B4-BE49-F238E27FC236}">
                <a16:creationId xmlns:a16="http://schemas.microsoft.com/office/drawing/2014/main" id="{C4C0126D-DC9A-4360-B5B2-33AEC6060B1C}"/>
              </a:ext>
            </a:extLst>
          </p:cNvPr>
          <p:cNvSpPr/>
          <p:nvPr/>
        </p:nvSpPr>
        <p:spPr>
          <a:xfrm>
            <a:off x="3028946" y="1974144"/>
            <a:ext cx="1733550" cy="53447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78B33B5-0B32-4A3A-BFBB-4DE035EC0525}"/>
              </a:ext>
            </a:extLst>
          </p:cNvPr>
          <p:cNvSpPr/>
          <p:nvPr/>
        </p:nvSpPr>
        <p:spPr>
          <a:xfrm>
            <a:off x="1162049" y="1226824"/>
            <a:ext cx="3771901" cy="4935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9C487-22C6-4736-8BB3-070BD8078746}"/>
              </a:ext>
            </a:extLst>
          </p:cNvPr>
          <p:cNvSpPr txBox="1"/>
          <p:nvPr/>
        </p:nvSpPr>
        <p:spPr>
          <a:xfrm>
            <a:off x="1066799" y="438150"/>
            <a:ext cx="502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Utilizando o conceito de fila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280A85-165F-4293-91F2-D253F9D345B3}"/>
              </a:ext>
            </a:extLst>
          </p:cNvPr>
          <p:cNvSpPr/>
          <p:nvPr/>
        </p:nvSpPr>
        <p:spPr>
          <a:xfrm>
            <a:off x="1847848" y="1915180"/>
            <a:ext cx="923927" cy="456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B729D2-D16F-484F-8741-414BC5F31775}"/>
              </a:ext>
            </a:extLst>
          </p:cNvPr>
          <p:cNvSpPr txBox="1"/>
          <p:nvPr/>
        </p:nvSpPr>
        <p:spPr>
          <a:xfrm>
            <a:off x="1247774" y="1253609"/>
            <a:ext cx="377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 Cria-se um vetor de 32 posições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27BF33-24F2-4400-AB9B-A499654CBA6F}"/>
              </a:ext>
            </a:extLst>
          </p:cNvPr>
          <p:cNvCxnSpPr/>
          <p:nvPr/>
        </p:nvCxnSpPr>
        <p:spPr>
          <a:xfrm>
            <a:off x="1862136" y="245745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8D1D05C-9F33-4637-883B-D992F884453D}"/>
              </a:ext>
            </a:extLst>
          </p:cNvPr>
          <p:cNvCxnSpPr/>
          <p:nvPr/>
        </p:nvCxnSpPr>
        <p:spPr>
          <a:xfrm>
            <a:off x="1876425" y="2981325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D4C45FD-DADD-4B73-89A1-5B0B4AE821CB}"/>
              </a:ext>
            </a:extLst>
          </p:cNvPr>
          <p:cNvCxnSpPr/>
          <p:nvPr/>
        </p:nvCxnSpPr>
        <p:spPr>
          <a:xfrm>
            <a:off x="1862136" y="3495675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3FCA97-4E07-4C51-B7E8-E012C7F9EE1B}"/>
              </a:ext>
            </a:extLst>
          </p:cNvPr>
          <p:cNvCxnSpPr/>
          <p:nvPr/>
        </p:nvCxnSpPr>
        <p:spPr>
          <a:xfrm>
            <a:off x="1876425" y="3990975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9F608F7-AD02-49C0-A7F9-14247C24F5E1}"/>
              </a:ext>
            </a:extLst>
          </p:cNvPr>
          <p:cNvCxnSpPr/>
          <p:nvPr/>
        </p:nvCxnSpPr>
        <p:spPr>
          <a:xfrm>
            <a:off x="1847848" y="451485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76621D9-8BF6-4495-B5F0-7BDF806895CF}"/>
              </a:ext>
            </a:extLst>
          </p:cNvPr>
          <p:cNvCxnSpPr/>
          <p:nvPr/>
        </p:nvCxnSpPr>
        <p:spPr>
          <a:xfrm>
            <a:off x="1847848" y="501015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D1F5ADD-4A2A-4D78-919A-C425E8C02372}"/>
              </a:ext>
            </a:extLst>
          </p:cNvPr>
          <p:cNvCxnSpPr/>
          <p:nvPr/>
        </p:nvCxnSpPr>
        <p:spPr>
          <a:xfrm>
            <a:off x="1847848" y="596265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5BDAD33-C037-4403-9972-BF9044EC93AE}"/>
              </a:ext>
            </a:extLst>
          </p:cNvPr>
          <p:cNvCxnSpPr/>
          <p:nvPr/>
        </p:nvCxnSpPr>
        <p:spPr>
          <a:xfrm>
            <a:off x="1847848" y="5486400"/>
            <a:ext cx="89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A4DB08-FEC3-4D8C-9B8A-22C42554680A}"/>
              </a:ext>
            </a:extLst>
          </p:cNvPr>
          <p:cNvSpPr txBox="1"/>
          <p:nvPr/>
        </p:nvSpPr>
        <p:spPr>
          <a:xfrm>
            <a:off x="1481137" y="2037992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716422D-2B7E-42D2-9BE1-AA825F8676B6}"/>
              </a:ext>
            </a:extLst>
          </p:cNvPr>
          <p:cNvSpPr txBox="1"/>
          <p:nvPr/>
        </p:nvSpPr>
        <p:spPr>
          <a:xfrm>
            <a:off x="1481137" y="2523767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AFBC98-5946-4880-9616-6E9FBB2DE0C5}"/>
              </a:ext>
            </a:extLst>
          </p:cNvPr>
          <p:cNvSpPr txBox="1"/>
          <p:nvPr/>
        </p:nvSpPr>
        <p:spPr>
          <a:xfrm>
            <a:off x="1481137" y="305966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81E6F1-9865-4109-9453-540E9AF895B1}"/>
              </a:ext>
            </a:extLst>
          </p:cNvPr>
          <p:cNvSpPr txBox="1"/>
          <p:nvPr/>
        </p:nvSpPr>
        <p:spPr>
          <a:xfrm>
            <a:off x="1481137" y="359556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0E8A511-92BD-4B9E-B27F-28B55203A06D}"/>
              </a:ext>
            </a:extLst>
          </p:cNvPr>
          <p:cNvSpPr txBox="1"/>
          <p:nvPr/>
        </p:nvSpPr>
        <p:spPr>
          <a:xfrm>
            <a:off x="1481137" y="4116585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364701-9CAE-422C-9A93-F56BA627227B}"/>
              </a:ext>
            </a:extLst>
          </p:cNvPr>
          <p:cNvSpPr txBox="1"/>
          <p:nvPr/>
        </p:nvSpPr>
        <p:spPr>
          <a:xfrm>
            <a:off x="1481137" y="4632064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EDC7752-75DC-43ED-BCBE-CF5E0C2CE454}"/>
              </a:ext>
            </a:extLst>
          </p:cNvPr>
          <p:cNvSpPr txBox="1"/>
          <p:nvPr/>
        </p:nvSpPr>
        <p:spPr>
          <a:xfrm>
            <a:off x="1521618" y="4816730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44592F-1356-44B1-9049-644646090D1B}"/>
              </a:ext>
            </a:extLst>
          </p:cNvPr>
          <p:cNvSpPr txBox="1"/>
          <p:nvPr/>
        </p:nvSpPr>
        <p:spPr>
          <a:xfrm>
            <a:off x="1328735" y="603444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7BF9058-11AF-4015-80A5-508E72009CDE}"/>
              </a:ext>
            </a:extLst>
          </p:cNvPr>
          <p:cNvSpPr txBox="1"/>
          <p:nvPr/>
        </p:nvSpPr>
        <p:spPr>
          <a:xfrm>
            <a:off x="1328738" y="5590397"/>
            <a:ext cx="51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026AE8E-8A0F-4EA0-A4CD-654425677B42}"/>
              </a:ext>
            </a:extLst>
          </p:cNvPr>
          <p:cNvSpPr txBox="1"/>
          <p:nvPr/>
        </p:nvSpPr>
        <p:spPr>
          <a:xfrm>
            <a:off x="1521618" y="498469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54CC424-2D0B-4DA0-9F8C-6856D4304FAE}"/>
              </a:ext>
            </a:extLst>
          </p:cNvPr>
          <p:cNvSpPr txBox="1"/>
          <p:nvPr/>
        </p:nvSpPr>
        <p:spPr>
          <a:xfrm>
            <a:off x="1521618" y="514051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A6784985-87E2-4F08-B383-C4A8D66960C8}"/>
              </a:ext>
            </a:extLst>
          </p:cNvPr>
          <p:cNvSpPr txBox="1"/>
          <p:nvPr/>
        </p:nvSpPr>
        <p:spPr>
          <a:xfrm>
            <a:off x="3200400" y="2037992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char fila[32];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76478285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674</TotalTime>
  <Words>1582</Words>
  <Application>Microsoft Office PowerPoint</Application>
  <PresentationFormat>Widescreen</PresentationFormat>
  <Paragraphs>450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5" baseType="lpstr">
      <vt:lpstr>Franklin Gothic Book</vt:lpstr>
      <vt:lpstr>Cortar</vt:lpstr>
      <vt:lpstr>TREINAMENTO – OBI 2019</vt:lpstr>
      <vt:lpstr>Pilha</vt:lpstr>
      <vt:lpstr>Apresentação do PowerPoint</vt:lpstr>
      <vt:lpstr>Fila</vt:lpstr>
      <vt:lpstr>Apresentação do PowerPoint</vt:lpstr>
      <vt:lpstr>(OBI – 2010, fase 1) Copa do Mundo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(SBC – 2008) Apagando e Ganhando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– OBI 2019</dc:title>
  <dc:creator>rony martins silva</dc:creator>
  <cp:lastModifiedBy>rony martins silva</cp:lastModifiedBy>
  <cp:revision>43</cp:revision>
  <dcterms:created xsi:type="dcterms:W3CDTF">2019-04-16T00:24:18Z</dcterms:created>
  <dcterms:modified xsi:type="dcterms:W3CDTF">2019-05-14T02:29:54Z</dcterms:modified>
</cp:coreProperties>
</file>