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9" r:id="rId4"/>
    <p:sldId id="290" r:id="rId5"/>
    <p:sldId id="258" r:id="rId6"/>
    <p:sldId id="295" r:id="rId7"/>
    <p:sldId id="318" r:id="rId8"/>
    <p:sldId id="265" r:id="rId9"/>
    <p:sldId id="267" r:id="rId10"/>
    <p:sldId id="296" r:id="rId11"/>
    <p:sldId id="297" r:id="rId12"/>
    <p:sldId id="298" r:id="rId13"/>
    <p:sldId id="299" r:id="rId14"/>
    <p:sldId id="301" r:id="rId15"/>
    <p:sldId id="319" r:id="rId16"/>
    <p:sldId id="320" r:id="rId17"/>
    <p:sldId id="321" r:id="rId18"/>
    <p:sldId id="322" r:id="rId19"/>
    <p:sldId id="323" r:id="rId20"/>
    <p:sldId id="272" r:id="rId21"/>
    <p:sldId id="302" r:id="rId22"/>
    <p:sldId id="271" r:id="rId23"/>
    <p:sldId id="303" r:id="rId24"/>
    <p:sldId id="273" r:id="rId25"/>
    <p:sldId id="304" r:id="rId26"/>
    <p:sldId id="305" r:id="rId27"/>
    <p:sldId id="306" r:id="rId28"/>
    <p:sldId id="313" r:id="rId29"/>
    <p:sldId id="314" r:id="rId30"/>
    <p:sldId id="315" r:id="rId31"/>
    <p:sldId id="316" r:id="rId32"/>
    <p:sldId id="324" r:id="rId33"/>
    <p:sldId id="325" r:id="rId34"/>
    <p:sldId id="326" r:id="rId35"/>
    <p:sldId id="317" r:id="rId36"/>
    <p:sldId id="279" r:id="rId37"/>
    <p:sldId id="312" r:id="rId38"/>
    <p:sldId id="308" r:id="rId39"/>
    <p:sldId id="309" r:id="rId40"/>
    <p:sldId id="310" r:id="rId41"/>
    <p:sldId id="311" r:id="rId42"/>
    <p:sldId id="285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398;&#20064;\&#36719;&#20214;&#24037;&#31243;\ZUCC-Lazy-Bone\&#20250;&#35758;&#35760;&#24405;\SE2019&#26149;-G11-20190522&#20250;&#35758;&#35760;&#24405;.doc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file:///D:\&#23398;&#20064;\&#36719;&#20214;&#24037;&#31243;\ZUCC-Lazy-Bone\&#20250;&#35758;&#35760;&#24405;\SE2019&#26149;-G11-20190531&#20250;&#35758;&#35760;&#24405;.doc" TargetMode="Externa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398;&#20064;\&#36719;&#20214;&#24037;&#31243;\ZUCC-Lazy-Bone\&#20219;&#21153;&#21450;&#32489;&#25928;&#35780;&#20215;\SE2019&#26149;-G11-&#31532;&#21313;&#20108;&#21608;&#20219;&#21153;&#20197;&#21450;&#32489;&#25928;&#35780;&#20215;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file:///D:\&#23398;&#20064;\&#36719;&#20214;&#24037;&#31243;\ZUCC-Lazy-Bone\&#20219;&#21153;&#21450;&#32489;&#25928;&#35780;&#20215;\SE2019&#26149;-G11-&#31532;&#21313;&#19977;&#21608;&#20219;&#21153;&#20197;&#21450;&#32489;&#25928;&#35780;&#20215;.xlsx" TargetMode="Externa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5" y="3115747"/>
            <a:ext cx="447333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  <a:endParaRPr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648808" y="2080866"/>
            <a:ext cx="2894380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 </a:t>
            </a:r>
            <a:r>
              <a:rPr lang="en-US" altLang="zh-CN" dirty="0"/>
              <a:t>&amp; </a:t>
            </a:r>
            <a:r>
              <a:rPr lang="zh-CN" altLang="en-US" dirty="0"/>
              <a:t>测试</a:t>
            </a:r>
            <a:endParaRPr dirty="0"/>
          </a:p>
        </p:txBody>
      </p:sp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2" grpId="1" animBg="1" advAuto="0"/>
      <p:bldP spid="213" grpId="3" animBg="1" advAuto="0"/>
      <p:bldP spid="214" grpId="6" animBg="1" advAuto="0"/>
      <p:bldP spid="215" grpId="8" animBg="1" advAuto="0"/>
      <p:bldP spid="216" grpId="7" animBg="1" advAuto="0"/>
      <p:bldP spid="217" grpId="5" animBg="1" advAuto="0"/>
      <p:bldP spid="219" grpId="9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/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411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代码注释采用</a:t>
            </a:r>
            <a:r>
              <a:rPr lang="en-US" altLang="zh-CN" sz="1600" dirty="0" err="1"/>
              <a:t>jsdoc</a:t>
            </a:r>
            <a:r>
              <a:rPr lang="zh-CN" altLang="en-US" sz="1600" dirty="0"/>
              <a:t>方式，需注明代码的依赖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代码缩进采用</a:t>
            </a:r>
            <a:r>
              <a:rPr lang="en-US" altLang="zh-CN" sz="1600" dirty="0"/>
              <a:t>4</a:t>
            </a:r>
            <a:r>
              <a:rPr lang="zh-CN" altLang="en-US" sz="1600" dirty="0"/>
              <a:t>个空格方式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操作符前后保留</a:t>
            </a:r>
            <a:r>
              <a:rPr lang="en-US" altLang="zh-CN" sz="1600" dirty="0"/>
              <a:t>1</a:t>
            </a:r>
            <a:r>
              <a:rPr lang="zh-CN" altLang="en-US" sz="1600" dirty="0"/>
              <a:t>个空格，例如：</a:t>
            </a:r>
            <a:r>
              <a:rPr lang="en-US" altLang="zh-CN" sz="1600" dirty="0"/>
              <a:t>1 + 1 = 2;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每行代码结束添加分号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程序块要采用缩进风格编写，缩进的空格以统一的开发工具为准。函数或过程的开始、结构的定义及循环、判断等语句中的代码都要采用缩进风格。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为了便于阅读每行字符建议小于数 </a:t>
            </a:r>
            <a:r>
              <a:rPr lang="en-US" altLang="zh-CN" sz="1600" dirty="0"/>
              <a:t>80 </a:t>
            </a:r>
            <a:r>
              <a:rPr lang="zh-CN" altLang="en-US" sz="1600" dirty="0"/>
              <a:t>个，如果一个 </a:t>
            </a:r>
            <a:r>
              <a:rPr lang="en-US" altLang="zh-CN" sz="1600" dirty="0"/>
              <a:t>JavaScript </a:t>
            </a:r>
            <a:r>
              <a:rPr lang="zh-CN" altLang="en-US" sz="1600" dirty="0"/>
              <a:t>语句超过了 </a:t>
            </a:r>
            <a:r>
              <a:rPr lang="en-US" altLang="zh-CN" sz="1600" dirty="0"/>
              <a:t>80 </a:t>
            </a:r>
            <a:r>
              <a:rPr lang="zh-CN" altLang="en-US" sz="1600" dirty="0"/>
              <a:t>个字符，建议在 运算符或者逗号后换行；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同功能代码写在一个区域，变量定义统一在顶部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格式规范：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4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/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2953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对于超过</a:t>
            </a:r>
            <a:r>
              <a:rPr lang="en-US" altLang="zh-CN" dirty="0"/>
              <a:t>1</a:t>
            </a:r>
            <a:r>
              <a:rPr lang="zh-CN" altLang="zh-CN" dirty="0"/>
              <a:t>次使用的</a:t>
            </a:r>
            <a:r>
              <a:rPr lang="en-US" altLang="zh-CN" dirty="0" err="1"/>
              <a:t>dom</a:t>
            </a:r>
            <a:r>
              <a:rPr lang="zh-CN" altLang="zh-CN" dirty="0"/>
              <a:t>或者</a:t>
            </a:r>
            <a:r>
              <a:rPr lang="en-US" altLang="zh-CN" dirty="0" err="1"/>
              <a:t>bom</a:t>
            </a:r>
            <a:r>
              <a:rPr lang="zh-CN" altLang="zh-CN" dirty="0"/>
              <a:t>对象，需要用变量缓存起来。例如：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回调中包含另外回调（匿名函数），尽量避免，影响可读性，例如：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多重循环，尽量避免，例如：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禁止直接用</a:t>
            </a:r>
            <a:r>
              <a:rPr lang="en-US" altLang="zh-CN" dirty="0" err="1"/>
              <a:t>onxxx</a:t>
            </a:r>
            <a:r>
              <a:rPr lang="zh-CN" altLang="zh-CN" dirty="0"/>
              <a:t>绑定事件，例如：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全局情况下，判断变量是否为存在，例如：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/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1707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altLang="zh-CN" dirty="0"/>
              <a:t>文件名与文件内的模块名保持一致，字母全小写，用</a:t>
            </a:r>
            <a:r>
              <a:rPr lang="en-US" altLang="zh-CN" dirty="0"/>
              <a:t>-</a:t>
            </a:r>
            <a:r>
              <a:rPr lang="zh-CN" altLang="zh-CN" dirty="0"/>
              <a:t>分割，例如：</a:t>
            </a:r>
            <a:r>
              <a:rPr lang="en-US" altLang="zh-CN" dirty="0"/>
              <a:t>mod-index.js </a:t>
            </a:r>
            <a:r>
              <a:rPr lang="zh-CN" altLang="zh-CN" dirty="0"/>
              <a:t>同页面或者同大模块的文件，放在一个独立文件夹中，例如：</a:t>
            </a:r>
            <a:r>
              <a:rPr lang="en-US" altLang="zh-CN" dirty="0"/>
              <a:t> index</a:t>
            </a:r>
            <a:r>
              <a:rPr lang="zh-CN" altLang="zh-CN" dirty="0"/>
              <a:t>文件夹</a:t>
            </a:r>
            <a:r>
              <a:rPr lang="en-US" altLang="zh-CN" dirty="0"/>
              <a:t> |--mod-index.js |--db-index.js </a:t>
            </a:r>
            <a:r>
              <a:rPr lang="en-US" altLang="zh-CN" dirty="0" err="1"/>
              <a:t>wxss</a:t>
            </a:r>
            <a:r>
              <a:rPr lang="zh-CN" altLang="zh-CN" dirty="0"/>
              <a:t>文件放</a:t>
            </a:r>
            <a:r>
              <a:rPr lang="en-US" altLang="zh-CN" dirty="0"/>
              <a:t>head</a:t>
            </a:r>
            <a:r>
              <a:rPr lang="zh-CN" altLang="zh-CN" dirty="0"/>
              <a:t>中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文件规范：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2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/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3" y="1433607"/>
            <a:ext cx="5538963" cy="305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减少改变</a:t>
            </a:r>
            <a:r>
              <a:rPr lang="en-US" altLang="zh-CN" dirty="0" err="1"/>
              <a:t>dom</a:t>
            </a:r>
            <a:r>
              <a:rPr lang="zh-CN" altLang="zh-CN" dirty="0"/>
              <a:t>结构的次数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减少选择器的层数，尽量使用</a:t>
            </a:r>
            <a:r>
              <a:rPr lang="en-US" altLang="zh-CN" dirty="0"/>
              <a:t>id,</a:t>
            </a:r>
            <a:r>
              <a:rPr lang="zh-CN" altLang="zh-CN" dirty="0"/>
              <a:t>或带</a:t>
            </a:r>
            <a:r>
              <a:rPr lang="en-US" altLang="zh-CN" dirty="0"/>
              <a:t>id</a:t>
            </a:r>
            <a:r>
              <a:rPr lang="zh-CN" altLang="zh-CN" dirty="0"/>
              <a:t>的选择器，如使用</a:t>
            </a:r>
            <a:r>
              <a:rPr lang="en-US" altLang="zh-CN" dirty="0"/>
              <a:t>$("#</a:t>
            </a:r>
            <a:r>
              <a:rPr lang="en-US" altLang="zh-CN" dirty="0" err="1"/>
              <a:t>ul_test</a:t>
            </a:r>
            <a:r>
              <a:rPr lang="en-US" altLang="zh-CN" dirty="0"/>
              <a:t> li")</a:t>
            </a:r>
            <a:r>
              <a:rPr lang="zh-CN" altLang="zh-CN" dirty="0"/>
              <a:t>而不要使用</a:t>
            </a:r>
            <a:r>
              <a:rPr lang="en-US" altLang="zh-CN" dirty="0"/>
              <a:t>$(".</a:t>
            </a:r>
            <a:r>
              <a:rPr lang="en-US" altLang="zh-CN" dirty="0" err="1"/>
              <a:t>ul_test</a:t>
            </a:r>
            <a:r>
              <a:rPr lang="en-US" altLang="zh-CN" dirty="0"/>
              <a:t> li")</a:t>
            </a:r>
            <a:endParaRPr lang="zh-CN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注意内存回收，特别是将</a:t>
            </a:r>
            <a:r>
              <a:rPr lang="en-US" altLang="zh-CN" dirty="0" err="1"/>
              <a:t>dom</a:t>
            </a:r>
            <a:r>
              <a:rPr lang="zh-CN" altLang="zh-CN" dirty="0"/>
              <a:t>节点或</a:t>
            </a:r>
            <a:r>
              <a:rPr lang="en-US" altLang="zh-CN" dirty="0" err="1"/>
              <a:t>dom</a:t>
            </a:r>
            <a:r>
              <a:rPr lang="zh-CN" altLang="zh-CN" dirty="0"/>
              <a:t>节点绑定的方法赋值给某个变量，要注意内容回收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使用面向对象开发模式，减少变量污染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减少绑定方法的次数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资源文件载入最小化，如选择合适的图片格式，减少图片大小，对</a:t>
            </a:r>
            <a:r>
              <a:rPr lang="en-US" altLang="zh-CN" dirty="0" err="1"/>
              <a:t>js</a:t>
            </a:r>
            <a:r>
              <a:rPr lang="zh-CN" altLang="zh-CN" dirty="0"/>
              <a:t>及</a:t>
            </a:r>
            <a:r>
              <a:rPr lang="en-US" altLang="zh-CN" dirty="0" err="1"/>
              <a:t>css</a:t>
            </a:r>
            <a:r>
              <a:rPr lang="zh-CN" altLang="zh-CN" dirty="0"/>
              <a:t>进行压缩等。</a:t>
            </a:r>
            <a:endParaRPr lang="en-US" altLang="zh-CN" dirty="0"/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关于性能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9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F53A48-D0BC-4688-BD9F-0EFCFDD8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505"/>
              </p:ext>
            </p:extLst>
          </p:nvPr>
        </p:nvGraphicFramePr>
        <p:xfrm>
          <a:off x="2031999" y="872439"/>
          <a:ext cx="8127999" cy="5936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528">
                  <a:extLst>
                    <a:ext uri="{9D8B030D-6E8A-4147-A177-3AD203B41FA5}">
                      <a16:colId xmlns:a16="http://schemas.microsoft.com/office/drawing/2014/main" val="795833641"/>
                    </a:ext>
                  </a:extLst>
                </a:gridCol>
                <a:gridCol w="4170138">
                  <a:extLst>
                    <a:ext uri="{9D8B030D-6E8A-4147-A177-3AD203B41FA5}">
                      <a16:colId xmlns:a16="http://schemas.microsoft.com/office/drawing/2014/main" val="30916014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7396063"/>
                    </a:ext>
                  </a:extLst>
                </a:gridCol>
              </a:tblGrid>
              <a:tr h="37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评审对象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代拿代寄部分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93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检查项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评审意见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66664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走查前准备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得到一份解释代码的最新的设计文档以及界面原型</a:t>
                      </a: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   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代码都已提交 ，版本统一</a:t>
                      </a: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5107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程序结构组织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50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所有代码的结构清晰，具有良好的结构外观和整齐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98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所有的模块（函数和外部接口）定义清晰，模块分解清楚</a:t>
                      </a: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所有的功能需求都明显的覆盖</a:t>
                      </a: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结构设计能够满足功能变更</a:t>
                      </a: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 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通过”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66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整个代码体系结构组合合理</a:t>
                      </a: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498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所有主要的数据构造描述清楚，合理</a:t>
                      </a: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95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模块中所有的数据结构都定义为局部的，并且通过定义好的函数进行访问</a:t>
                      </a: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87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所有的接口模块化，因此修改时不影响其他代码模块</a:t>
                      </a:r>
                      <a:r>
                        <a:rPr lang="en-US" sz="1100" kern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    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4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代码体系构架对空间和速度都已经进行考虑</a:t>
                      </a: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 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454545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sz="1100" kern="0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3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10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提供了处理数据的策略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921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F53A48-D0BC-4688-BD9F-0EFCFDD8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63941"/>
              </p:ext>
            </p:extLst>
          </p:nvPr>
        </p:nvGraphicFramePr>
        <p:xfrm>
          <a:off x="2026763" y="1711422"/>
          <a:ext cx="8133235" cy="3340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764">
                  <a:extLst>
                    <a:ext uri="{9D8B030D-6E8A-4147-A177-3AD203B41FA5}">
                      <a16:colId xmlns:a16="http://schemas.microsoft.com/office/drawing/2014/main" val="795833641"/>
                    </a:ext>
                  </a:extLst>
                </a:gridCol>
                <a:gridCol w="4170138">
                  <a:extLst>
                    <a:ext uri="{9D8B030D-6E8A-4147-A177-3AD203B41FA5}">
                      <a16:colId xmlns:a16="http://schemas.microsoft.com/office/drawing/2014/main" val="30916014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7396063"/>
                    </a:ext>
                  </a:extLst>
                </a:gridCol>
              </a:tblGrid>
              <a:tr h="37406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11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一个业务如果进行多次数据库更新、添加、删除是否正确添加事务。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93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12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进行逻辑与、逻辑或判断时是否使用短路与、短路或。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66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多处使用相同代码时，应定义唯一方法或变量以供使用。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检查代码和详细设计是否一致。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检查类中是否有无效的代码或者是无用的代码。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5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所有的文件名符合文件命名规范，见名知意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通过、小组成员看的清楚、了解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50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文件和模块分组清晰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98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所有的代码行在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80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字符以内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19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每个程序文件都小于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2000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行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45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F53A48-D0BC-4688-BD9F-0EFCFDD8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7620"/>
              </p:ext>
            </p:extLst>
          </p:nvPr>
        </p:nvGraphicFramePr>
        <p:xfrm>
          <a:off x="2036190" y="872439"/>
          <a:ext cx="8123808" cy="5565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337">
                  <a:extLst>
                    <a:ext uri="{9D8B030D-6E8A-4147-A177-3AD203B41FA5}">
                      <a16:colId xmlns:a16="http://schemas.microsoft.com/office/drawing/2014/main" val="795833641"/>
                    </a:ext>
                  </a:extLst>
                </a:gridCol>
                <a:gridCol w="4170138">
                  <a:extLst>
                    <a:ext uri="{9D8B030D-6E8A-4147-A177-3AD203B41FA5}">
                      <a16:colId xmlns:a16="http://schemas.microsoft.com/office/drawing/2014/main" val="30916014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7396063"/>
                    </a:ext>
                  </a:extLst>
                </a:gridCol>
              </a:tblGrid>
              <a:tr h="374069">
                <a:tc gridSpan="3"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代码组织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93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所有的变量名都小于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32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字符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66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每行代码都小于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80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字符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类名、方法名、变量名的命名是否规范。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有返回值的方法是否正确返回。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Return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语句应定义在方法结尾处。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5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代码排版是否规范。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50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6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所有的行每行最多只有一句代码或一个表达式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98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7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复杂的表达式具备可读性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8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续行缩进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括号在合适的位置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66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10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每个顺序的小块用空行隔开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498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11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注释和代码对齐或接续在代码之后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95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显示的文本无拼写和语法错误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87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代码与操作符的优先级无关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4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所有的表达式使用了正确的操作符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32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6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F53A48-D0BC-4688-BD9F-0EFCFDD8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968"/>
              </p:ext>
            </p:extLst>
          </p:nvPr>
        </p:nvGraphicFramePr>
        <p:xfrm>
          <a:off x="1900024" y="872440"/>
          <a:ext cx="8280924" cy="5914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01">
                  <a:extLst>
                    <a:ext uri="{9D8B030D-6E8A-4147-A177-3AD203B41FA5}">
                      <a16:colId xmlns:a16="http://schemas.microsoft.com/office/drawing/2014/main" val="795833641"/>
                    </a:ext>
                  </a:extLst>
                </a:gridCol>
                <a:gridCol w="4444726">
                  <a:extLst>
                    <a:ext uri="{9D8B030D-6E8A-4147-A177-3AD203B41FA5}">
                      <a16:colId xmlns:a16="http://schemas.microsoft.com/office/drawing/2014/main" val="3091601408"/>
                    </a:ext>
                  </a:extLst>
                </a:gridCol>
                <a:gridCol w="2601797">
                  <a:extLst>
                    <a:ext uri="{9D8B030D-6E8A-4147-A177-3AD203B41FA5}">
                      <a16:colId xmlns:a16="http://schemas.microsoft.com/office/drawing/2014/main" val="1317396063"/>
                    </a:ext>
                  </a:extLst>
                </a:gridCol>
              </a:tblGrid>
              <a:tr h="271453">
                <a:tc gridSpan="3"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函数组织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939695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所有的函数名都小于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64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个字符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666647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代码中有相关注解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41511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函数的名字清晰的定义了它的目标以及函数所做的事情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728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函数中所有的部分都合理的组成函数，相关独立的语句组组成函数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51070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函数高内聚 只做一件事情，并做好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503698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6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函数和其他代码松耦合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980362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7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参数遵循一个明显的顺序；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878277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8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所有的参数都被使用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452707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函数的参数接口关系清晰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666613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10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如果一个函数有返回值，在所有的出口都有返回值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4981237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11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函数使用了最少数目的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return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语句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957443"/>
                  </a:ext>
                </a:extLst>
              </a:tr>
              <a:tr h="261218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函数的参数个数小于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7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个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871637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13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使用的算法说明清楚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4375938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函数检查了输入数据的合法性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327574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函数异常处理清楚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9215832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16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函数设计已经考虑了将来的变化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8754943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17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调试信息存在于代码中并容易激活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9412251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代码检查调用函数的返回值，参数和调用匹配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0140670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19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函数确保了没有影响函数外代码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1114341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20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递归定义了出口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8372364"/>
                  </a:ext>
                </a:extLst>
              </a:tr>
              <a:tr h="269109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对接口的调用必须要有判断传入的参数不能为空和传入的参数正确。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524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F53A48-D0BC-4688-BD9F-0EFCFDD8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99229"/>
              </p:ext>
            </p:extLst>
          </p:nvPr>
        </p:nvGraphicFramePr>
        <p:xfrm>
          <a:off x="2036190" y="872440"/>
          <a:ext cx="8116477" cy="5848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795833641"/>
                    </a:ext>
                  </a:extLst>
                </a:gridCol>
                <a:gridCol w="4166375">
                  <a:extLst>
                    <a:ext uri="{9D8B030D-6E8A-4147-A177-3AD203B41FA5}">
                      <a16:colId xmlns:a16="http://schemas.microsoft.com/office/drawing/2014/main" val="3091601408"/>
                    </a:ext>
                  </a:extLst>
                </a:gridCol>
                <a:gridCol w="2706888">
                  <a:extLst>
                    <a:ext uri="{9D8B030D-6E8A-4147-A177-3AD203B41FA5}">
                      <a16:colId xmlns:a16="http://schemas.microsoft.com/office/drawing/2014/main" val="1317396063"/>
                    </a:ext>
                  </a:extLst>
                </a:gridCol>
              </a:tblGrid>
              <a:tr h="327608">
                <a:tc gridSpan="3"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数据类型与变量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939695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数据类型存在数据类型解释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666647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代码避免了重新定义预先定义的数据类型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41511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静态变量明确区分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728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每一个变量都初始化了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51070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命名和现实生活中的事务接近而不仅仅是一个程序类型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503698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6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所有的变量都有最小的活动范围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980362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7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所有的全局变量都描述清楚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878277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8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所有的变量都用到了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452707"/>
                  </a:ext>
                </a:extLst>
              </a:tr>
              <a:tr h="324780">
                <a:tc gridSpan="3"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条件判断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666613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条件检查和结果在代码中清晰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4981237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If/else 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使用正确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957443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判断的次数降到最小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871637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boolen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表达式表示清楚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4375938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最常用的情况最先判断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，所有的情况都考虑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327574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6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判断体足够短，以使得一次可以看清楚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，不要有臃肿的逻辑判断。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4654869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7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嵌套层次小于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次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242571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8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判断条件使用引用时，应先判断其是否为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null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。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464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F53A48-D0BC-4688-BD9F-0EFCFDD8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446"/>
              </p:ext>
            </p:extLst>
          </p:nvPr>
        </p:nvGraphicFramePr>
        <p:xfrm>
          <a:off x="2026763" y="872440"/>
          <a:ext cx="8135332" cy="5905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94">
                  <a:extLst>
                    <a:ext uri="{9D8B030D-6E8A-4147-A177-3AD203B41FA5}">
                      <a16:colId xmlns:a16="http://schemas.microsoft.com/office/drawing/2014/main" val="795833641"/>
                    </a:ext>
                  </a:extLst>
                </a:gridCol>
                <a:gridCol w="4171209">
                  <a:extLst>
                    <a:ext uri="{9D8B030D-6E8A-4147-A177-3AD203B41FA5}">
                      <a16:colId xmlns:a16="http://schemas.microsoft.com/office/drawing/2014/main" val="3091601408"/>
                    </a:ext>
                  </a:extLst>
                </a:gridCol>
                <a:gridCol w="2710029">
                  <a:extLst>
                    <a:ext uri="{9D8B030D-6E8A-4147-A177-3AD203B41FA5}">
                      <a16:colId xmlns:a16="http://schemas.microsoft.com/office/drawing/2014/main" val="1317396063"/>
                    </a:ext>
                  </a:extLst>
                </a:gridCol>
              </a:tblGrid>
              <a:tr h="297713">
                <a:tc gridSpan="3"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939695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不要出现三层以上的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for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循环。如有必要必须写清楚注释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666647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循环体不为空，循环体能够一次看清楚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41511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循环之前做好初始化代码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728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当有明确的多次循环操作，使用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For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51070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当有不明确的多次循环操作，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while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循环被使用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503698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6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代码中不存在无穷次循环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980362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7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循环的头部进行循环控制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878277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8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循环体内的循环变量起到指示作用。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452707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所有的循环边界是否正确；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666613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10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循环终止的条件清晰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4981237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11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循环条件、判断条件的边界值，数组、集合下标是否越界。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957443"/>
                  </a:ext>
                </a:extLst>
              </a:tr>
              <a:tr h="295143">
                <a:tc gridSpan="3"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总括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871637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代码直观</a:t>
                      </a: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4375938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2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无用的代码、注解已经删除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部分用于学习的官方注解未删除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327574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3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除非必要，不要再循环体内定义对象。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4654869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4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代码是否与详细设计一致。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242571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5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代码与操作系统无关，不需要任何假设条件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4644305"/>
                  </a:ext>
                </a:extLst>
              </a:tr>
              <a:tr h="295143">
                <a:tc gridSpan="3"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特殊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440705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1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所有的数组访问在它们的边界内</a:t>
                      </a:r>
                      <a:r>
                        <a:rPr lang="en-US" sz="1100" b="0" i="0" u="none" strike="noStrike" kern="0" cap="none" spc="0" baseline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                       </a:t>
                      </a:r>
                      <a:endParaRPr lang="zh-CN" altLang="en-US" sz="1100" b="0" i="0" u="none" strike="noStrike" kern="0" cap="none" spc="0" baseline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 </a:t>
                      </a:r>
                      <a:r>
                        <a:rPr lang="zh-CN" altLang="en-US" sz="1100" b="0" i="0" u="none" strike="noStrike" kern="0" cap="none" spc="0" baseline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等线 Light"/>
                        </a:rPr>
                        <a:t>通过</a:t>
                      </a:r>
                      <a:endParaRPr lang="zh-CN" altLang="en-US" sz="1100" b="0" i="0" u="none" strike="noStrike" kern="0" cap="none" spc="0" baseline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等线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357125"/>
                  </a:ext>
                </a:extLst>
              </a:tr>
            </a:tbl>
          </a:graphicData>
        </a:graphic>
      </p:graphicFrame>
      <p:grpSp>
        <p:nvGrpSpPr>
          <p:cNvPr id="5" name="组合 1">
            <a:extLst>
              <a:ext uri="{FF2B5EF4-FFF2-40B4-BE49-F238E27FC236}">
                <a16:creationId xmlns:a16="http://schemas.microsoft.com/office/drawing/2014/main" id="{9C42CDAC-1EDF-4EC2-8144-D4FD802B9B39}"/>
              </a:ext>
            </a:extLst>
          </p:cNvPr>
          <p:cNvGrpSpPr/>
          <p:nvPr/>
        </p:nvGrpSpPr>
        <p:grpSpPr>
          <a:xfrm>
            <a:off x="10353773" y="872439"/>
            <a:ext cx="1757929" cy="2079240"/>
            <a:chOff x="0" y="0"/>
            <a:chExt cx="2214390" cy="2722734"/>
          </a:xfrm>
        </p:grpSpPr>
        <p:sp>
          <p:nvSpPr>
            <p:cNvPr id="7" name="矩形 12">
              <a:extLst>
                <a:ext uri="{FF2B5EF4-FFF2-40B4-BE49-F238E27FC236}">
                  <a16:creationId xmlns:a16="http://schemas.microsoft.com/office/drawing/2014/main" id="{713765DC-C4AF-4D7B-A552-C41D9F59B922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" name="Group 17">
              <a:extLst>
                <a:ext uri="{FF2B5EF4-FFF2-40B4-BE49-F238E27FC236}">
                  <a16:creationId xmlns:a16="http://schemas.microsoft.com/office/drawing/2014/main" id="{D78B39E6-6ACF-40DF-B471-DBB4D54BE9BC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1B0ECBC8-FD99-4DC6-BE6D-C615E1A83738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Freeform 19">
                <a:extLst>
                  <a:ext uri="{FF2B5EF4-FFF2-40B4-BE49-F238E27FC236}">
                    <a16:creationId xmlns:a16="http://schemas.microsoft.com/office/drawing/2014/main" id="{5EC62474-77D5-4214-935F-B09633B88C37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20">
                <a:extLst>
                  <a:ext uri="{FF2B5EF4-FFF2-40B4-BE49-F238E27FC236}">
                    <a16:creationId xmlns:a16="http://schemas.microsoft.com/office/drawing/2014/main" id="{1862DCBF-847E-4FF4-A367-123E7FAA7D6E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2CF1AC8-8D34-49BA-A35C-62C6F0FDD36D}"/>
              </a:ext>
            </a:extLst>
          </p:cNvPr>
          <p:cNvSpPr txBox="1"/>
          <p:nvPr/>
        </p:nvSpPr>
        <p:spPr>
          <a:xfrm>
            <a:off x="10231225" y="3158470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</a:t>
            </a:r>
            <a:r>
              <a:rPr lang="zh-CN" altLang="en-US" dirty="0"/>
              <a:t>代码走查报告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8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06329" y="1090898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035004" y="883504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6608650" y="2499167"/>
            <a:ext cx="33239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编码规范及走查报告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035004" y="2235218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6662239" y="3907436"/>
            <a:ext cx="33239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测试计划及测试用例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035004" y="3586931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6856385" y="4979931"/>
            <a:ext cx="332398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用户反馈、文档修订</a:t>
            </a:r>
            <a:endParaRPr lang="en-US" altLang="zh-CN" dirty="0"/>
          </a:p>
          <a:p>
            <a:r>
              <a:rPr lang="zh-CN" altLang="en-US" dirty="0"/>
              <a:t>会议记录、绩效评价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035004" y="4938645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文本框 7"/>
          <p:cNvSpPr txBox="1"/>
          <p:nvPr/>
        </p:nvSpPr>
        <p:spPr>
          <a:xfrm>
            <a:off x="3740462" y="2751890"/>
            <a:ext cx="47089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测试计划及测试用例</a:t>
            </a:r>
          </a:p>
        </p:txBody>
      </p:sp>
      <p:sp>
        <p:nvSpPr>
          <p:cNvPr id="472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6" animBg="1" advAuto="0"/>
      <p:bldP spid="468" grpId="1" animBg="1" advAuto="0"/>
      <p:bldP spid="469" grpId="3" animBg="1" advAuto="0"/>
      <p:bldP spid="470" grpId="4" animBg="1" advAuto="0"/>
      <p:bldP spid="472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dirty="0"/>
          </a:p>
        </p:txBody>
      </p: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7789683" y="1114939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7636359" y="353305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本地测试计划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v0.4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04E90B-C490-4403-987E-4D867FE21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5" y="872439"/>
            <a:ext cx="5535465" cy="57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096000" y="233703"/>
            <a:ext cx="5924270" cy="6329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重点事项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各模块功能点的实现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各模块之间的关系耦合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异常处理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数据处理以及数据库处理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风险评估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输入数据可能会使数据库出现异常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测试与开发修改同时进行，会出现数据异常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输入数据可能网络无法及时响应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时间进度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测试开始时间：</a:t>
            </a:r>
            <a:r>
              <a:rPr lang="en-US" altLang="zh-CN" sz="1600" dirty="0"/>
              <a:t>2019-05-20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测试大概结束时间：</a:t>
            </a:r>
            <a:r>
              <a:rPr lang="en-US" altLang="zh-CN" sz="1600" dirty="0"/>
              <a:t>2019-06-02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测试目标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测试计划中所有测试方法和模块已经执行通过；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所有的测试案例已经执行过；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所有的重要等级为严重</a:t>
            </a:r>
            <a:r>
              <a:rPr lang="en-US" altLang="zh-CN" sz="1600" dirty="0"/>
              <a:t>/</a:t>
            </a:r>
            <a:r>
              <a:rPr lang="zh-CN" altLang="en-US" sz="1600" dirty="0"/>
              <a:t>重要的</a:t>
            </a:r>
            <a:r>
              <a:rPr lang="en-US" altLang="zh-CN" sz="1600" dirty="0"/>
              <a:t>Bug</a:t>
            </a:r>
            <a:r>
              <a:rPr lang="zh-CN" altLang="en-US" sz="1600" dirty="0"/>
              <a:t>已经解决并由测试验证。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301751" y="308958"/>
            <a:ext cx="1733806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测试摘要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4" animBg="1" advAuto="0"/>
      <p:bldP spid="436" grpId="1" animBg="1" advAuto="0"/>
      <p:bldP spid="456" grpId="3" animBg="1" advAuto="0"/>
      <p:bldP spid="457" grpId="6" animBg="1" advAuto="0"/>
      <p:bldP spid="465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058556" y="308958"/>
            <a:ext cx="5924270" cy="260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000" b="1" dirty="0"/>
              <a:t>测试范围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本计划涵盖的测试范围，功能测试、集成测试、系统测试。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）主要测试的是用户的功能模块。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）可能会有些数据的冗余以及重复造成功能的实现出现异常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）数据库网络连接异常等可能会影响测试设计、开发或实施。</a:t>
            </a:r>
          </a:p>
        </p:txBody>
      </p:sp>
    </p:spTree>
    <p:extLst>
      <p:ext uri="{BB962C8B-B14F-4D97-AF65-F5344CB8AC3E}">
        <p14:creationId xmlns:p14="http://schemas.microsoft.com/office/powerpoint/2010/main" val="3375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animBg="1" advAuto="0"/>
      <p:bldP spid="436" grpId="0" animBg="1" advAuto="0"/>
      <p:bldP spid="456" grpId="0" animBg="1" advAuto="0"/>
      <p:bldP spid="457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测试参考文档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B200AD-0A54-448F-8ED8-82F1DADCA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56706"/>
              </p:ext>
            </p:extLst>
          </p:nvPr>
        </p:nvGraphicFramePr>
        <p:xfrm>
          <a:off x="1504099" y="276607"/>
          <a:ext cx="8128000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25392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49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文档名称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文档版本号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标识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日期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2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《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软件工程导论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张海藩，清华大学出版社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65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《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计算机软件文档编制规范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GB8567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——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88 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620245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D916F7F-042B-4EA9-8CF2-409B5C84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53765"/>
              </p:ext>
            </p:extLst>
          </p:nvPr>
        </p:nvGraphicFramePr>
        <p:xfrm>
          <a:off x="1480008" y="1465645"/>
          <a:ext cx="8154186" cy="44738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46662">
                  <a:extLst>
                    <a:ext uri="{9D8B030D-6E8A-4147-A177-3AD203B41FA5}">
                      <a16:colId xmlns:a16="http://schemas.microsoft.com/office/drawing/2014/main" val="3717485464"/>
                    </a:ext>
                  </a:extLst>
                </a:gridCol>
                <a:gridCol w="2882857">
                  <a:extLst>
                    <a:ext uri="{9D8B030D-6E8A-4147-A177-3AD203B41FA5}">
                      <a16:colId xmlns:a16="http://schemas.microsoft.com/office/drawing/2014/main" val="2022097189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1946023449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文档</a:t>
                      </a:r>
                    </a:p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（版本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日期）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已创建或可用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已被接收或已经过复审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69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项目计划书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3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可行性分析报告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60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软件需求规格说明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6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软件总体设计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4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软件详细设计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测试计划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9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测试用例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22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91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测试分析报告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4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用户操作手册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00304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测试输出文档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0F3CA7-D0A7-48DD-BA4E-2C2F1C53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50128"/>
              </p:ext>
            </p:extLst>
          </p:nvPr>
        </p:nvGraphicFramePr>
        <p:xfrm>
          <a:off x="2032000" y="1898017"/>
          <a:ext cx="8128000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777975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750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文档说明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作者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3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《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测试计划</a:t>
                      </a:r>
                      <a:r>
                        <a:rPr kumimoji="0" lang="en-US" altLang="zh-CN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李帝江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3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测试用例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李帝江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0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308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质量目标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0C9662-CEBB-4EC2-98E7-F23629EA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60296"/>
              </p:ext>
            </p:extLst>
          </p:nvPr>
        </p:nvGraphicFramePr>
        <p:xfrm>
          <a:off x="2032000" y="1898017"/>
          <a:ext cx="8128000" cy="14297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05369">
                  <a:extLst>
                    <a:ext uri="{9D8B030D-6E8A-4147-A177-3AD203B41FA5}">
                      <a16:colId xmlns:a16="http://schemas.microsoft.com/office/drawing/2014/main" val="1477797534"/>
                    </a:ext>
                  </a:extLst>
                </a:gridCol>
                <a:gridCol w="2222631">
                  <a:extLst>
                    <a:ext uri="{9D8B030D-6E8A-4147-A177-3AD203B41FA5}">
                      <a16:colId xmlns:a16="http://schemas.microsoft.com/office/drawing/2014/main" val="355750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测试质量目标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3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测试已实现的产品是否达到设计的要求，包括：各个功能点是否以实现，业务流程是否正确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3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产品规定的操作和运行稳定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0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2053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测试质量目标表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6510932-0389-41D3-AFE2-EFFEB2D9A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72355"/>
              </p:ext>
            </p:extLst>
          </p:nvPr>
        </p:nvGraphicFramePr>
        <p:xfrm>
          <a:off x="1168924" y="719666"/>
          <a:ext cx="9766170" cy="365474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38886">
                  <a:extLst>
                    <a:ext uri="{9D8B030D-6E8A-4147-A177-3AD203B41FA5}">
                      <a16:colId xmlns:a16="http://schemas.microsoft.com/office/drawing/2014/main" val="2130871465"/>
                    </a:ext>
                  </a:extLst>
                </a:gridCol>
                <a:gridCol w="3827284">
                  <a:extLst>
                    <a:ext uri="{9D8B030D-6E8A-4147-A177-3AD203B41FA5}">
                      <a16:colId xmlns:a16="http://schemas.microsoft.com/office/drawing/2014/main" val="88393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测试质量目标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79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所设计的测试用例覆盖率应达到软件需求的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100%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5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所有的测试案例已经执行过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1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所有的严重、重要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已经解决并由测试验证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有一处样式问题暂无法解决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17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每一部分的测试已经被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Test Lead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确认完成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发现错误等级为严重、重要、一般的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的速率正在下降并接近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0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07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在最后的三天内没有发现错误等级为严重、重要的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9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量测统计数不能超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10%=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（问题总数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-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原问题总数）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/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问题总数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9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量测统计，应该无严重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，重要问题不能超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5%=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（总重要问题数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-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原重要问题数）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/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问题总数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58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495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功能测试用例</a:t>
            </a: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10107871" y="750286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985882" y="3107384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1E752C-C632-4E80-A397-58458E85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97433"/>
              </p:ext>
            </p:extLst>
          </p:nvPr>
        </p:nvGraphicFramePr>
        <p:xfrm>
          <a:off x="233642" y="184915"/>
          <a:ext cx="9780765" cy="5755385"/>
        </p:xfrm>
        <a:graphic>
          <a:graphicData uri="http://schemas.openxmlformats.org/drawingml/2006/table">
            <a:tbl>
              <a:tblPr/>
              <a:tblGrid>
                <a:gridCol w="574373">
                  <a:extLst>
                    <a:ext uri="{9D8B030D-6E8A-4147-A177-3AD203B41FA5}">
                      <a16:colId xmlns:a16="http://schemas.microsoft.com/office/drawing/2014/main" val="1837181399"/>
                    </a:ext>
                  </a:extLst>
                </a:gridCol>
                <a:gridCol w="648221">
                  <a:extLst>
                    <a:ext uri="{9D8B030D-6E8A-4147-A177-3AD203B41FA5}">
                      <a16:colId xmlns:a16="http://schemas.microsoft.com/office/drawing/2014/main" val="1829744758"/>
                    </a:ext>
                  </a:extLst>
                </a:gridCol>
                <a:gridCol w="1025667">
                  <a:extLst>
                    <a:ext uri="{9D8B030D-6E8A-4147-A177-3AD203B41FA5}">
                      <a16:colId xmlns:a16="http://schemas.microsoft.com/office/drawing/2014/main" val="2451950945"/>
                    </a:ext>
                  </a:extLst>
                </a:gridCol>
                <a:gridCol w="2182337">
                  <a:extLst>
                    <a:ext uri="{9D8B030D-6E8A-4147-A177-3AD203B41FA5}">
                      <a16:colId xmlns:a16="http://schemas.microsoft.com/office/drawing/2014/main" val="2228744356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2604931072"/>
                    </a:ext>
                  </a:extLst>
                </a:gridCol>
                <a:gridCol w="596384">
                  <a:extLst>
                    <a:ext uri="{9D8B030D-6E8A-4147-A177-3AD203B41FA5}">
                      <a16:colId xmlns:a16="http://schemas.microsoft.com/office/drawing/2014/main" val="2664131505"/>
                    </a:ext>
                  </a:extLst>
                </a:gridCol>
                <a:gridCol w="1764149">
                  <a:extLst>
                    <a:ext uri="{9D8B030D-6E8A-4147-A177-3AD203B41FA5}">
                      <a16:colId xmlns:a16="http://schemas.microsoft.com/office/drawing/2014/main" val="849438677"/>
                    </a:ext>
                  </a:extLst>
                </a:gridCol>
                <a:gridCol w="1764149">
                  <a:extLst>
                    <a:ext uri="{9D8B030D-6E8A-4147-A177-3AD203B41FA5}">
                      <a16:colId xmlns:a16="http://schemas.microsoft.com/office/drawing/2014/main" val="130391820"/>
                    </a:ext>
                  </a:extLst>
                </a:gridCol>
              </a:tblGrid>
              <a:tr h="194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用例编号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用例说明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39385"/>
                  </a:ext>
                </a:extLst>
              </a:tr>
              <a:tr h="49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快递点选择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能否正确选择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已登陆，点击代拿中的“快递点”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任意选择一个快递点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点击确定后，在表单中正确显示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15859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取件码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在输入框中有“请输入取件码”的灰色字体提示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999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已登陆，点击功能代拿中的“取件码”输入框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4632"/>
                  </a:ext>
                </a:extLst>
              </a:tr>
              <a:tr h="4949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收件人姓名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在输入框中有“请输入收件人姓名”的红色字体提示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42207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87021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输入字母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22449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2.3.4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输入七个汉字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3795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2.3.5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输入六个汉字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6540"/>
                  </a:ext>
                </a:extLst>
              </a:tr>
              <a:tr h="494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收件人号码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在输入框中有“输入的手机号码不能为空”的红色字体提示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44374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输入非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输入内容后红色字体提示消失，提示“您输入的手机号码有误”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15514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8712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红包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在输入框中有“请输入红包金额”的灰色字体提示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10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已登陆，点击功能代拿中的“红包”输入框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3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3618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单元测试（白盒）</a:t>
            </a:r>
          </a:p>
        </p:txBody>
      </p:sp>
      <p:pic>
        <p:nvPicPr>
          <p:cNvPr id="1026" name="Picture 2" descr="代拿">
            <a:extLst>
              <a:ext uri="{FF2B5EF4-FFF2-40B4-BE49-F238E27FC236}">
                <a16:creationId xmlns:a16="http://schemas.microsoft.com/office/drawing/2014/main" id="{B2A51924-FA21-46C8-A7FB-DFB4E284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924"/>
            <a:ext cx="5645228" cy="4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49989"/>
              </p:ext>
            </p:extLst>
          </p:nvPr>
        </p:nvGraphicFramePr>
        <p:xfrm>
          <a:off x="5844618" y="339365"/>
          <a:ext cx="6229943" cy="1693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85022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Odkmn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53380"/>
              </p:ext>
            </p:extLst>
          </p:nvPr>
        </p:nvGraphicFramePr>
        <p:xfrm>
          <a:off x="5844618" y="2532897"/>
          <a:ext cx="6229944" cy="118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972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3114972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39329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判定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8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输入字母数字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553304" y="2112350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6105"/>
              </p:ext>
            </p:extLst>
          </p:nvPr>
        </p:nvGraphicFramePr>
        <p:xfrm>
          <a:off x="5844618" y="4325105"/>
          <a:ext cx="6229944" cy="15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68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4165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条件组合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==0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无错误提示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个汉字以下及字母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个以下汉字及数字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553304" y="3779040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代拿模块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7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项目用途</a:t>
            </a:r>
            <a:r>
              <a:rPr lang="zh-CN" altLang="en-US" dirty="0"/>
              <a:t>：</a:t>
            </a:r>
            <a:r>
              <a:rPr lang="zh-CN" altLang="zh-CN" dirty="0"/>
              <a:t>针对“懒人”用户，提供快递代拿代寄、餐饮代买的服务。</a:t>
            </a:r>
          </a:p>
          <a:p>
            <a:r>
              <a:rPr lang="zh-CN" altLang="zh-CN" dirty="0"/>
              <a:t>项目投资方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  <a:p>
            <a:r>
              <a:rPr lang="zh-CN" altLang="zh-CN" dirty="0"/>
              <a:t>项目需方、用户</a:t>
            </a:r>
            <a:r>
              <a:rPr lang="zh-CN" altLang="en-US" dirty="0"/>
              <a:t>：杨枨老师、</a:t>
            </a:r>
            <a:r>
              <a:rPr lang="zh-CN" altLang="zh-CN" dirty="0"/>
              <a:t>浙江大学城市学院在校学生</a:t>
            </a:r>
          </a:p>
          <a:p>
            <a:r>
              <a:rPr lang="zh-CN" altLang="zh-CN" dirty="0"/>
              <a:t>项目开发方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1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2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单元测试（白盒）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3182"/>
              </p:ext>
            </p:extLst>
          </p:nvPr>
        </p:nvGraphicFramePr>
        <p:xfrm>
          <a:off x="5844618" y="339365"/>
          <a:ext cx="6229943" cy="1693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85022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oaj/oem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oaj/oem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oaj/oem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ock/odl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43081"/>
              </p:ext>
            </p:extLst>
          </p:nvPr>
        </p:nvGraphicFramePr>
        <p:xfrm>
          <a:off x="5844618" y="2532897"/>
          <a:ext cx="6229944" cy="118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972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3114972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393290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判定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姓名输入字母数字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553304" y="2112350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83122"/>
              </p:ext>
            </p:extLst>
          </p:nvPr>
        </p:nvGraphicFramePr>
        <p:xfrm>
          <a:off x="5844618" y="4325105"/>
          <a:ext cx="6229944" cy="15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68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4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条件组合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==0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无错误提示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个汉字以下及字母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个以下汉字及数字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不输入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553304" y="3779040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dirty="0"/>
          </a:p>
        </p:txBody>
      </p:sp>
      <p:pic>
        <p:nvPicPr>
          <p:cNvPr id="2050" name="Picture 2" descr="代寄">
            <a:extLst>
              <a:ext uri="{FF2B5EF4-FFF2-40B4-BE49-F238E27FC236}">
                <a16:creationId xmlns:a16="http://schemas.microsoft.com/office/drawing/2014/main" id="{66961322-4031-4A5F-8EA3-3532A3053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" r="5800"/>
          <a:stretch/>
        </p:blipFill>
        <p:spPr bwMode="auto">
          <a:xfrm>
            <a:off x="117438" y="2033180"/>
            <a:ext cx="5604632" cy="339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6046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单元测试（白盒）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89599"/>
              </p:ext>
            </p:extLst>
          </p:nvPr>
        </p:nvGraphicFramePr>
        <p:xfrm>
          <a:off x="5844618" y="339365"/>
          <a:ext cx="6229943" cy="1693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85022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54420"/>
              </p:ext>
            </p:extLst>
          </p:nvPr>
        </p:nvGraphicFramePr>
        <p:xfrm>
          <a:off x="5844618" y="2532897"/>
          <a:ext cx="6229944" cy="118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972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3114972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393290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判定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姓名输入字母数字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553304" y="2112350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06450"/>
              </p:ext>
            </p:extLst>
          </p:nvPr>
        </p:nvGraphicFramePr>
        <p:xfrm>
          <a:off x="5844618" y="4325105"/>
          <a:ext cx="6229944" cy="15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68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4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条件组合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==0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无错误提示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个汉字以下及字母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个以下汉字及数字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不输入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553304" y="3779040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买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dirty="0"/>
          </a:p>
        </p:txBody>
      </p:sp>
      <p:pic>
        <p:nvPicPr>
          <p:cNvPr id="3074" name="Picture 2" descr="代买">
            <a:extLst>
              <a:ext uri="{FF2B5EF4-FFF2-40B4-BE49-F238E27FC236}">
                <a16:creationId xmlns:a16="http://schemas.microsoft.com/office/drawing/2014/main" id="{53191333-6400-4B8A-9A93-EA04ACBD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8" y="1461730"/>
            <a:ext cx="526573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6891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03940D-5D8A-4E43-871D-9C7505F04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28903"/>
              </p:ext>
            </p:extLst>
          </p:nvPr>
        </p:nvGraphicFramePr>
        <p:xfrm>
          <a:off x="1038687" y="806025"/>
          <a:ext cx="9747316" cy="50304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0557">
                  <a:extLst>
                    <a:ext uri="{9D8B030D-6E8A-4147-A177-3AD203B41FA5}">
                      <a16:colId xmlns:a16="http://schemas.microsoft.com/office/drawing/2014/main" val="4132593227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49621919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99343615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1963162196"/>
                    </a:ext>
                  </a:extLst>
                </a:gridCol>
              </a:tblGrid>
              <a:tr h="349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测试模块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用例总数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执行用例数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88271742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051524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25333860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59468756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4385024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9844493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808003953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259890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5458967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027565064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6367488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128678196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6420241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9693534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1248234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1268141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0314246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9003472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75362311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20723103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0472105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72848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592810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8052444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602032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70" y="221250"/>
            <a:ext cx="1006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在本次测试中，测试人员共针对“</a:t>
            </a:r>
            <a:r>
              <a:rPr lang="en-US" altLang="zh-CN" sz="1600" dirty="0" err="1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ZUCCLazyBone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”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所包含的模块进行测试，预备用例共计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条，实际执行用例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条。具体各模块测试执行情况，请参见下方表格：</a:t>
            </a:r>
          </a:p>
        </p:txBody>
      </p:sp>
    </p:spTree>
    <p:extLst>
      <p:ext uri="{BB962C8B-B14F-4D97-AF65-F5344CB8AC3E}">
        <p14:creationId xmlns:p14="http://schemas.microsoft.com/office/powerpoint/2010/main" val="1743932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07" y="542323"/>
            <a:ext cx="78727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本次测试过程中，共验证了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 3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个。各级别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及最终状态，请参见下方表格：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238888-AD85-40EF-A75C-A4BEEFEC2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15288"/>
              </p:ext>
            </p:extLst>
          </p:nvPr>
        </p:nvGraphicFramePr>
        <p:xfrm>
          <a:off x="3056023" y="2007908"/>
          <a:ext cx="5712643" cy="222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356">
                  <a:extLst>
                    <a:ext uri="{9D8B030D-6E8A-4147-A177-3AD203B41FA5}">
                      <a16:colId xmlns:a16="http://schemas.microsoft.com/office/drawing/2014/main" val="3934568070"/>
                    </a:ext>
                  </a:extLst>
                </a:gridCol>
                <a:gridCol w="602376">
                  <a:extLst>
                    <a:ext uri="{9D8B030D-6E8A-4147-A177-3AD203B41FA5}">
                      <a16:colId xmlns:a16="http://schemas.microsoft.com/office/drawing/2014/main" val="1775988774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4140435726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1621152611"/>
                    </a:ext>
                  </a:extLst>
                </a:gridCol>
                <a:gridCol w="904271">
                  <a:extLst>
                    <a:ext uri="{9D8B030D-6E8A-4147-A177-3AD203B41FA5}">
                      <a16:colId xmlns:a16="http://schemas.microsoft.com/office/drawing/2014/main" val="2030673075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3656772284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3179580751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不做修改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73659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低级与建议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16413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1136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6859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致命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67480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24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33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5" y="183543"/>
            <a:ext cx="10774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本次测试主要分为七大模块：登录、首页展示、发布、帮忙、我、已下单、已接单。其中条件、高级搜索模块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分布相对比较集中，结合各模块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分布情况及测试力度，本报告对各模块稳定程度排了级别，请参见下方表格。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69FB91-BA8A-4212-9EB3-B583D5650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2440"/>
              </p:ext>
            </p:extLst>
          </p:nvPr>
        </p:nvGraphicFramePr>
        <p:xfrm>
          <a:off x="735291" y="837269"/>
          <a:ext cx="10642862" cy="5189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556">
                  <a:extLst>
                    <a:ext uri="{9D8B030D-6E8A-4147-A177-3AD203B41FA5}">
                      <a16:colId xmlns:a16="http://schemas.microsoft.com/office/drawing/2014/main" val="460148897"/>
                    </a:ext>
                  </a:extLst>
                </a:gridCol>
                <a:gridCol w="3230556">
                  <a:extLst>
                    <a:ext uri="{9D8B030D-6E8A-4147-A177-3AD203B41FA5}">
                      <a16:colId xmlns:a16="http://schemas.microsoft.com/office/drawing/2014/main" val="1777161489"/>
                    </a:ext>
                  </a:extLst>
                </a:gridCol>
                <a:gridCol w="1614072">
                  <a:extLst>
                    <a:ext uri="{9D8B030D-6E8A-4147-A177-3AD203B41FA5}">
                      <a16:colId xmlns:a16="http://schemas.microsoft.com/office/drawing/2014/main" val="3748479762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2471456367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955468956"/>
                    </a:ext>
                  </a:extLst>
                </a:gridCol>
              </a:tblGrid>
              <a:tr h="16630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稳定程度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1645732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37071535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16918404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38063301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轮播图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59101263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20245592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1601069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6150629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11016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37558746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93821784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5323198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02928575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16038511"/>
                  </a:ext>
                </a:extLst>
              </a:tr>
              <a:tr h="19256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94284610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68150876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8131293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7794853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49523027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34342523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58538861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545479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69075915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37584232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52191865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263625484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1683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831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88B1F-E261-4E46-858C-6BB3D13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" y="324980"/>
            <a:ext cx="4060407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357187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微信开发者工具自动化测试：性能测试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097" name="Picture 1" descr="1559289837(1)">
            <a:extLst>
              <a:ext uri="{FF2B5EF4-FFF2-40B4-BE49-F238E27FC236}">
                <a16:creationId xmlns:a16="http://schemas.microsoft.com/office/drawing/2014/main" id="{CB38AFEA-35E7-45EC-A44D-77E85857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5" y="1149619"/>
            <a:ext cx="10984739" cy="4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310713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文本框 7"/>
          <p:cNvSpPr txBox="1"/>
          <p:nvPr/>
        </p:nvSpPr>
        <p:spPr>
          <a:xfrm>
            <a:off x="3740462" y="2751890"/>
            <a:ext cx="470897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用户反馈、文档修订</a:t>
            </a:r>
            <a:endParaRPr lang="en-US" altLang="zh-CN" dirty="0"/>
          </a:p>
          <a:p>
            <a:r>
              <a:rPr lang="zh-CN" altLang="en-US" dirty="0"/>
              <a:t>会议记录、绩效评价</a:t>
            </a:r>
          </a:p>
        </p:txBody>
      </p:sp>
      <p:sp>
        <p:nvSpPr>
          <p:cNvPr id="621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 animBg="1" advAuto="0"/>
      <p:bldP spid="617" grpId="0" animBg="1" advAuto="0"/>
      <p:bldP spid="618" grpId="0" animBg="1" advAuto="0"/>
      <p:bldP spid="619" grpId="0" animBg="1" advAuto="0"/>
      <p:bldP spid="621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用户反馈</a:t>
            </a:r>
            <a:endParaRPr lang="en-US" altLang="zh-CN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9208961" y="737867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055637" y="3155979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用户反馈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465539-ED04-42F3-97FF-C5003DD82592}"/>
              </a:ext>
            </a:extLst>
          </p:cNvPr>
          <p:cNvSpPr txBox="1"/>
          <p:nvPr/>
        </p:nvSpPr>
        <p:spPr>
          <a:xfrm>
            <a:off x="650449" y="554951"/>
            <a:ext cx="7286920" cy="4862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zh-CN" sz="2000" b="1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反馈内容总结</a:t>
            </a:r>
          </a:p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sz="2000" b="1" dirty="0">
                <a:solidFill>
                  <a:srgbClr val="3F403E"/>
                </a:solidFill>
                <a:latin typeface="微软雅黑 Light"/>
                <a:ea typeface="微软雅黑 Light"/>
              </a:rPr>
              <a:t>采纳结果</a:t>
            </a:r>
          </a:p>
          <a:p>
            <a:r>
              <a:rPr lang="zh-CN" altLang="zh-CN" dirty="0"/>
              <a:t>表单的文本框设计不够精细——足够精致的表单需要合适的边框粗细和圆角度，我们目前没有找到合适的比例；</a:t>
            </a:r>
          </a:p>
          <a:p>
            <a:r>
              <a:rPr lang="zh-CN" altLang="zh-CN" dirty="0"/>
              <a:t>下方图标没有区分——可以更换，目前只是起到替代作用；</a:t>
            </a:r>
          </a:p>
          <a:p>
            <a:r>
              <a:rPr lang="zh-CN" altLang="zh-CN" dirty="0"/>
              <a:t>有两个按钮因技术原因不够美观——这个问题我们找了很久的</a:t>
            </a:r>
            <a:r>
              <a:rPr lang="en-US" altLang="zh-CN" dirty="0"/>
              <a:t>bug</a:t>
            </a:r>
            <a:r>
              <a:rPr lang="zh-CN" altLang="zh-CN" dirty="0"/>
              <a:t>也没解决到底问题出在哪里，暂时无法解决；</a:t>
            </a:r>
          </a:p>
          <a:p>
            <a:r>
              <a:rPr lang="zh-CN" altLang="zh-CN" dirty="0"/>
              <a:t>需要手动刷新——这受限于小程序依赖于微信，但手动刷新数据更新很快，应该不足以造成问题；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8863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文档修订</a:t>
            </a: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9825872" y="945257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672548" y="3363369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3A890E-15A0-4699-BE1E-A211A5044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71" y="175946"/>
            <a:ext cx="4054191" cy="5799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68BE6A-FE50-48FE-BF28-1365CC0F429A}"/>
              </a:ext>
            </a:extLst>
          </p:cNvPr>
          <p:cNvSpPr/>
          <p:nvPr/>
        </p:nvSpPr>
        <p:spPr>
          <a:xfrm>
            <a:off x="6240544" y="3261674"/>
            <a:ext cx="754145" cy="2678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5EC21B-4FBC-4C44-B898-4FAD5DD5E394}"/>
              </a:ext>
            </a:extLst>
          </p:cNvPr>
          <p:cNvSpPr/>
          <p:nvPr/>
        </p:nvSpPr>
        <p:spPr>
          <a:xfrm>
            <a:off x="5583039" y="2648416"/>
            <a:ext cx="1411650" cy="54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D95E03-510A-4986-9406-2805678CB2E6}"/>
              </a:ext>
            </a:extLst>
          </p:cNvPr>
          <p:cNvSpPr/>
          <p:nvPr/>
        </p:nvSpPr>
        <p:spPr>
          <a:xfrm>
            <a:off x="4684350" y="1634956"/>
            <a:ext cx="2016944" cy="43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7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会议记录</a:t>
            </a:r>
            <a:endParaRPr lang="en-US" altLang="zh-CN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99857" y="193095"/>
          <a:ext cx="4569551" cy="585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232672" imgH="7979842" progId="Word.Document.8">
                  <p:link updateAutomatic="1"/>
                </p:oleObj>
              </mc:Choice>
              <mc:Fallback>
                <p:oleObj name="Document" r:id="rId3" imgW="6232672" imgH="7979842" progId="Word.Document.8">
                  <p:link updateAutomatic="1"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857" y="193095"/>
                        <a:ext cx="4569551" cy="585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06350" y="135269"/>
          <a:ext cx="4659856" cy="596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5" imgW="6232672" imgH="7979842" progId="Word.Document.8">
                  <p:link updateAutomatic="1"/>
                </p:oleObj>
              </mc:Choice>
              <mc:Fallback>
                <p:oleObj name="Document" r:id="rId5" imgW="6232672" imgH="7979842" progId="Word.Document.8">
                  <p:link updateAutomatic="1"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6350" y="135269"/>
                        <a:ext cx="4659856" cy="596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3725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1957632" y="3089608"/>
            <a:ext cx="8276734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张海蕃</a:t>
            </a:r>
            <a:r>
              <a:rPr lang="en-US" altLang="zh-CN" dirty="0"/>
              <a:t>,</a:t>
            </a:r>
            <a:r>
              <a:rPr lang="zh-CN" altLang="zh-CN" dirty="0"/>
              <a:t>牟永敏</a:t>
            </a:r>
            <a:r>
              <a:rPr lang="en-US" altLang="zh-CN" dirty="0"/>
              <a:t>.</a:t>
            </a:r>
            <a:r>
              <a:rPr lang="zh-CN" altLang="zh-CN" dirty="0"/>
              <a:t>《软件工程导论》</a:t>
            </a:r>
            <a:r>
              <a:rPr lang="en-US" altLang="zh-CN" dirty="0"/>
              <a:t>(</a:t>
            </a:r>
            <a:r>
              <a:rPr lang="zh-CN" altLang="zh-CN" dirty="0"/>
              <a:t>第六版</a:t>
            </a:r>
            <a:r>
              <a:rPr lang="en-US" altLang="zh-CN" dirty="0"/>
              <a:t>). </a:t>
            </a:r>
            <a:r>
              <a:rPr lang="zh-CN" altLang="zh-CN" dirty="0"/>
              <a:t>北京</a:t>
            </a:r>
            <a:r>
              <a:rPr lang="en-US" altLang="zh-CN" dirty="0"/>
              <a:t>: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zh-CN" altLang="zh-CN" dirty="0"/>
              <a:t>本项目遵从以下标准：</a:t>
            </a:r>
          </a:p>
          <a:p>
            <a:r>
              <a:rPr lang="en-US" altLang="zh-CN" dirty="0"/>
              <a:t>GB/T-8567-2006  </a:t>
            </a:r>
            <a:r>
              <a:rPr lang="zh-CN" altLang="zh-CN" dirty="0"/>
              <a:t>计算机软件测试文档编制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0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引用文件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绩效评价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52685" y="314833"/>
          <a:ext cx="7286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工作表" r:id="rId3" imgW="7286492" imgH="2542968" progId="Excel.Sheet.12">
                  <p:link updateAutomatic="1"/>
                </p:oleObj>
              </mc:Choice>
              <mc:Fallback>
                <p:oleObj name="工作表" r:id="rId3" imgW="7286492" imgH="2542968" progId="Excel.Sheet.12">
                  <p:link updateAutomatic="1"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2685" y="314833"/>
                        <a:ext cx="7286625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52686" y="3223495"/>
          <a:ext cx="7286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工作表" r:id="rId5" imgW="7286492" imgH="2542968" progId="Excel.Sheet.12">
                  <p:link updateAutomatic="1"/>
                </p:oleObj>
              </mc:Choice>
              <mc:Fallback>
                <p:oleObj name="工作表" r:id="rId5" imgW="7286492" imgH="2542968" progId="Excel.Sheet.12">
                  <p:link updateAutomatic="1"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686" y="3223495"/>
                        <a:ext cx="7286625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09129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388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项目总结 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0" y="24280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这次项目的感想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、团队间做好沟通交流的工作，团队间需要互帮互助。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、对于技术的了解和学习最好先于项目，至少要先于设计实现阶段。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196674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7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60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PA_文本框 29"/>
          <p:cNvSpPr txBox="1"/>
          <p:nvPr/>
        </p:nvSpPr>
        <p:spPr>
          <a:xfrm>
            <a:off x="5117686" y="4883509"/>
            <a:ext cx="19566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400" dirty="0"/>
              <a:t>SE2019</a:t>
            </a:r>
            <a:r>
              <a:rPr lang="zh-CN" altLang="en-US" sz="2400" dirty="0"/>
              <a:t>春</a:t>
            </a:r>
            <a:r>
              <a:rPr lang="en-US" altLang="zh-CN" sz="2400" dirty="0"/>
              <a:t>-G11</a:t>
            </a:r>
            <a:endParaRPr sz="2400" dirty="0"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6" grpId="6" animBg="1" advAuto="0"/>
      <p:bldP spid="717" grpId="7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5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96B770-AFF6-477D-8C58-DD1290E4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13" y="3724216"/>
            <a:ext cx="6073666" cy="2011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BC3626-D55C-472A-81FD-A1D28E35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94" y="1038104"/>
            <a:ext cx="5524979" cy="10897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F4413D-03CF-4996-8BBE-C9F8B6C20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3" y="1001818"/>
            <a:ext cx="2659610" cy="485436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8296CB-2E3F-4418-96A5-8F89AF085583}"/>
              </a:ext>
            </a:extLst>
          </p:cNvPr>
          <p:cNvCxnSpPr>
            <a:cxnSpLocks/>
          </p:cNvCxnSpPr>
          <p:nvPr/>
        </p:nvCxnSpPr>
        <p:spPr>
          <a:xfrm flipV="1">
            <a:off x="1853938" y="1658395"/>
            <a:ext cx="1598978" cy="113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2DC7AE-7F57-4DE3-8584-CAF2D5F73BBA}"/>
              </a:ext>
            </a:extLst>
          </p:cNvPr>
          <p:cNvCxnSpPr>
            <a:cxnSpLocks/>
          </p:cNvCxnSpPr>
          <p:nvPr/>
        </p:nvCxnSpPr>
        <p:spPr>
          <a:xfrm>
            <a:off x="1941922" y="2460396"/>
            <a:ext cx="1607848" cy="1762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5AECF1-1A3C-49EF-8E7E-C3EC327233FF}"/>
              </a:ext>
            </a:extLst>
          </p:cNvPr>
          <p:cNvCxnSpPr/>
          <p:nvPr/>
        </p:nvCxnSpPr>
        <p:spPr>
          <a:xfrm>
            <a:off x="685014" y="2127858"/>
            <a:ext cx="23378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10146384" y="1001818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10044716" y="339193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本地代码</a:t>
            </a:r>
          </a:p>
        </p:txBody>
      </p:sp>
    </p:spTree>
    <p:extLst>
      <p:ext uri="{BB962C8B-B14F-4D97-AF65-F5344CB8AC3E}">
        <p14:creationId xmlns:p14="http://schemas.microsoft.com/office/powerpoint/2010/main" val="36507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F516E45-5FEE-4EF7-8FC0-1B2D4470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14967"/>
              </p:ext>
            </p:extLst>
          </p:nvPr>
        </p:nvGraphicFramePr>
        <p:xfrm>
          <a:off x="1739769" y="1615212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528812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1160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页面初始数据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3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授权登陆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“我的”页面模块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myInfo.js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myOrder.js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已下单页面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myReceive.js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已结单页面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reputation.js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1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cloudfunction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云函数库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4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文本框 7"/>
          <p:cNvSpPr txBox="1"/>
          <p:nvPr/>
        </p:nvSpPr>
        <p:spPr>
          <a:xfrm>
            <a:off x="3740472" y="2751890"/>
            <a:ext cx="47089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编码规范及走查报告</a:t>
            </a:r>
            <a:endParaRPr dirty="0"/>
          </a:p>
        </p:txBody>
      </p:sp>
      <p:sp>
        <p:nvSpPr>
          <p:cNvPr id="337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6" animBg="1" advAuto="0"/>
      <p:bldP spid="333" grpId="1" animBg="1" advAuto="0"/>
      <p:bldP spid="334" grpId="3" animBg="1" advAuto="0"/>
      <p:bldP spid="335" grpId="4" animBg="1" advAuto="0"/>
      <p:bldP spid="337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/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79487" y="1392463"/>
            <a:ext cx="5947556" cy="479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变量定义必须要用</a:t>
            </a:r>
            <a:r>
              <a:rPr lang="en-US" altLang="zh-CN" sz="1600" dirty="0"/>
              <a:t>var</a:t>
            </a:r>
            <a:r>
              <a:rPr lang="zh-CN" altLang="zh-CN" sz="1600" dirty="0"/>
              <a:t>（包括全局）；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多个变量定义用逗号分开，每个另起一行，逗号在最后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函数定义采用</a:t>
            </a:r>
            <a:r>
              <a:rPr lang="en-US" altLang="zh-CN" sz="1600" dirty="0"/>
              <a:t>function</a:t>
            </a:r>
            <a:r>
              <a:rPr lang="zh-CN" altLang="zh-CN" sz="1600" dirty="0"/>
              <a:t>开头定义（待定）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变量命名方式采用驼峰式，例如：</a:t>
            </a:r>
            <a:r>
              <a:rPr lang="en-US" altLang="zh-CN" sz="1600" dirty="0" err="1"/>
              <a:t>nowPageNum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尽量避免使用全局变量，如需要使用，带双下划线前缀，首页字母小写，例如：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cacheList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全局模块、单例变量、公共组件等首写字母大写，例如：</a:t>
            </a:r>
            <a:r>
              <a:rPr lang="en-US" altLang="zh-CN" sz="1600" dirty="0" err="1"/>
              <a:t>PageController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模块内全局变量，带下划线前缀，例如：</a:t>
            </a:r>
            <a:r>
              <a:rPr lang="en-US" altLang="zh-CN" sz="1600" dirty="0"/>
              <a:t>_</a:t>
            </a:r>
            <a:r>
              <a:rPr lang="en-US" altLang="zh-CN" sz="1600" dirty="0" err="1"/>
              <a:t>cacheList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模块内</a:t>
            </a:r>
            <a:r>
              <a:rPr lang="en-US" altLang="zh-CN" sz="1600" dirty="0" err="1"/>
              <a:t>dom</a:t>
            </a:r>
            <a:r>
              <a:rPr lang="zh-CN" altLang="zh-CN" sz="1600" dirty="0"/>
              <a:t>对象，带</a:t>
            </a:r>
            <a:r>
              <a:rPr lang="en-US" altLang="zh-CN" sz="1600" dirty="0"/>
              <a:t>$</a:t>
            </a:r>
            <a:r>
              <a:rPr lang="zh-CN" altLang="zh-CN" sz="1600" dirty="0"/>
              <a:t>符号前缀，例如：</a:t>
            </a:r>
            <a:r>
              <a:rPr lang="en-US" altLang="zh-CN" sz="1600" dirty="0"/>
              <a:t>$</a:t>
            </a:r>
            <a:r>
              <a:rPr lang="en-US" altLang="zh-CN" sz="1600" dirty="0" err="1"/>
              <a:t>dom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函数形参与内部私有变量，驼峰式就可以，例如：</a:t>
            </a:r>
            <a:r>
              <a:rPr lang="en-US" altLang="zh-CN" sz="1600" dirty="0" err="1"/>
              <a:t>pageIndex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常量采用全大写，用</a:t>
            </a:r>
            <a:r>
              <a:rPr lang="en-US" altLang="zh-CN" sz="1600" dirty="0"/>
              <a:t>_</a:t>
            </a:r>
            <a:r>
              <a:rPr lang="zh-CN" altLang="zh-CN" sz="1600" dirty="0"/>
              <a:t>分割，例如：</a:t>
            </a:r>
            <a:r>
              <a:rPr lang="en-US" altLang="zh-CN" sz="1600" dirty="0"/>
              <a:t>MAX_PAGE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使用简洁的格式载入</a:t>
            </a:r>
            <a:r>
              <a:rPr lang="en-US" altLang="zh-CN" sz="1600" dirty="0"/>
              <a:t> JavaScript </a:t>
            </a:r>
            <a:r>
              <a:rPr lang="zh-CN" altLang="zh-CN" sz="1600" dirty="0"/>
              <a:t>文件</a:t>
            </a:r>
            <a:r>
              <a:rPr lang="en-US" altLang="zh-CN" sz="1600" dirty="0"/>
              <a:t> ( type </a:t>
            </a:r>
            <a:r>
              <a:rPr lang="zh-CN" altLang="zh-CN" sz="1600" dirty="0"/>
              <a:t>属性不是必须的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尽管</a:t>
            </a:r>
            <a:r>
              <a:rPr lang="en-US" altLang="zh-CN" sz="1600" dirty="0"/>
              <a:t>JavaScript</a:t>
            </a:r>
            <a:r>
              <a:rPr lang="zh-CN" altLang="zh-CN" sz="1600" dirty="0"/>
              <a:t>中可以使用中文字符命名，在微信开发工具（版本：</a:t>
            </a:r>
            <a:r>
              <a:rPr lang="en-US" altLang="zh-CN" sz="1600" dirty="0"/>
              <a:t>0.10.102800</a:t>
            </a:r>
            <a:r>
              <a:rPr lang="zh-CN" altLang="zh-CN" sz="1600" dirty="0"/>
              <a:t>）和手机（微信版本：</a:t>
            </a:r>
            <a:r>
              <a:rPr lang="en-US" altLang="zh-CN" sz="1600" dirty="0"/>
              <a:t>6.3.30</a:t>
            </a:r>
            <a:r>
              <a:rPr lang="zh-CN" altLang="zh-CN" sz="1600" dirty="0"/>
              <a:t>）上运行不会报错，但是此处并不建议使用中文命名。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命名规范：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3" animBg="1" advAuto="0"/>
      <p:bldP spid="355" grpId="1" animBg="1" advAuto="0"/>
      <p:bldP spid="358" grpId="2" animBg="1" advAuto="0"/>
      <p:bldP spid="359" grpId="14" animBg="1" advAuto="0"/>
      <p:bldP spid="360" grpId="12" animBg="1" advAuto="0"/>
      <p:bldP spid="361" grpId="13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4219</Words>
  <Application>Microsoft Office PowerPoint</Application>
  <PresentationFormat>宽屏</PresentationFormat>
  <Paragraphs>1043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链接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Consolas</vt:lpstr>
      <vt:lpstr>Times New Roman</vt:lpstr>
      <vt:lpstr>Office 主题​​</vt:lpstr>
      <vt:lpstr>file:///D:\学习\软件工程\ZUCC-Lazy-Bone\会议记录\SE2019春-G11-20190522会议记录.doc</vt:lpstr>
      <vt:lpstr>file:///D:\学习\软件工程\ZUCC-Lazy-Bone\会议记录\SE2019春-G11-20190531会议记录.doc</vt:lpstr>
      <vt:lpstr>file:///D:\学习\软件工程\ZUCC-Lazy-Bone\任务及绩效评价\SE2019春-G11-第十二周任务以及绩效评价.xlsx</vt:lpstr>
      <vt:lpstr>file:///D:\学习\软件工程\ZUCC-Lazy-Bone\任务及绩效评价\SE2019春-G11-第十三周任务以及绩效评价.xlsx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lorenzo</cp:lastModifiedBy>
  <cp:revision>28</cp:revision>
  <dcterms:modified xsi:type="dcterms:W3CDTF">2019-06-09T07:16:26Z</dcterms:modified>
</cp:coreProperties>
</file>