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91" r:id="rId11"/>
    <p:sldId id="265" r:id="rId12"/>
    <p:sldId id="266" r:id="rId13"/>
    <p:sldId id="267" r:id="rId14"/>
    <p:sldId id="262" r:id="rId15"/>
    <p:sldId id="264" r:id="rId16"/>
    <p:sldId id="292" r:id="rId17"/>
    <p:sldId id="268" r:id="rId18"/>
    <p:sldId id="272" r:id="rId19"/>
    <p:sldId id="293" r:id="rId20"/>
    <p:sldId id="273" r:id="rId21"/>
    <p:sldId id="294" r:id="rId22"/>
    <p:sldId id="295" r:id="rId23"/>
    <p:sldId id="275" r:id="rId24"/>
    <p:sldId id="279" r:id="rId25"/>
    <p:sldId id="274" r:id="rId26"/>
    <p:sldId id="281" r:id="rId27"/>
    <p:sldId id="282" r:id="rId28"/>
    <p:sldId id="283" r:id="rId29"/>
    <p:sldId id="271" r:id="rId30"/>
    <p:sldId id="285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"/>
          <c:y val="6.8156802686624773E-2"/>
          <c:w val="0.96491000000000005"/>
          <c:h val="0.8474930000000000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25400"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0.17728</cdr:x>
      <cdr:y>0.14155</cdr:y>
    </cdr:from>
    <cdr:to>
      <cdr:x>0.8633</cdr:x>
      <cdr:y>0.90754</cdr:y>
    </cdr:to>
    <cdr:cxnSp macro="">
      <cdr:nvCxnSpPr>
        <cdr:cNvPr id="3" name="连接符: 曲线 2">
          <a:extLst xmlns:a="http://schemas.openxmlformats.org/drawingml/2006/main">
            <a:ext uri="{FF2B5EF4-FFF2-40B4-BE49-F238E27FC236}">
              <a16:creationId xmlns:a16="http://schemas.microsoft.com/office/drawing/2014/main" id="{88C733A8-F3F5-4C75-9895-B3B7D7659275}"/>
            </a:ext>
          </a:extLst>
        </cdr:cNvPr>
        <cdr:cNvCxnSpPr/>
      </cdr:nvCxnSpPr>
      <cdr:spPr>
        <a:xfrm xmlns:a="http://schemas.openxmlformats.org/drawingml/2006/main" rot="5400000" flipH="1" flipV="1">
          <a:off x="649976" y="669673"/>
          <a:ext cx="3091991" cy="2895429"/>
        </a:xfrm>
        <a:prstGeom xmlns:a="http://schemas.openxmlformats.org/drawingml/2006/main" prst="curvedConnector3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254468" y="2080866"/>
            <a:ext cx="368305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可行性分析报告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7" y="4295222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文本框 3"/>
          <p:cNvSpPr txBox="1"/>
          <p:nvPr/>
        </p:nvSpPr>
        <p:spPr>
          <a:xfrm>
            <a:off x="471298" y="512438"/>
            <a:ext cx="6002005" cy="640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项目环境</a:t>
            </a:r>
          </a:p>
          <a:p>
            <a:r>
              <a:rPr lang="zh-CN" altLang="zh-CN" dirty="0"/>
              <a:t>资金：资金充足</a:t>
            </a:r>
          </a:p>
          <a:p>
            <a:r>
              <a:rPr lang="zh-CN" altLang="zh-CN" dirty="0"/>
              <a:t>劳动力：劳动力充足并低廉</a:t>
            </a:r>
          </a:p>
          <a:p>
            <a:r>
              <a:rPr lang="zh-CN" altLang="zh-CN" dirty="0"/>
              <a:t>价格：项目投入大量人力，少量财力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项目条件</a:t>
            </a:r>
          </a:p>
          <a:p>
            <a:r>
              <a:rPr lang="zh-CN" altLang="zh-CN" dirty="0"/>
              <a:t>项目周期：</a:t>
            </a:r>
            <a:r>
              <a:rPr lang="en-US" altLang="zh-CN" dirty="0"/>
              <a:t>3</a:t>
            </a:r>
            <a:r>
              <a:rPr lang="zh-CN" altLang="zh-CN" dirty="0"/>
              <a:t>个月</a:t>
            </a:r>
          </a:p>
          <a:p>
            <a:r>
              <a:rPr lang="zh-CN" altLang="zh-CN" dirty="0"/>
              <a:t>性能规划：学生服务</a:t>
            </a:r>
          </a:p>
          <a:p>
            <a:r>
              <a:rPr lang="zh-CN" altLang="zh-CN" dirty="0"/>
              <a:t>成本预算：</a:t>
            </a:r>
          </a:p>
          <a:p>
            <a:r>
              <a:rPr lang="zh-CN" altLang="en-US" dirty="0"/>
              <a:t>依据群内得出的平均时薪的标准（</a:t>
            </a:r>
            <a:r>
              <a:rPr lang="en-US" altLang="zh-CN" dirty="0"/>
              <a:t>68.06</a:t>
            </a:r>
            <a:r>
              <a:rPr lang="zh-CN" altLang="en-US" dirty="0"/>
              <a:t>元</a:t>
            </a:r>
            <a:r>
              <a:rPr lang="en-US" altLang="zh-CN" dirty="0"/>
              <a:t>/h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每人一周花费</a:t>
            </a:r>
            <a:r>
              <a:rPr lang="en-US" altLang="zh-CN" dirty="0"/>
              <a:t>4h</a:t>
            </a:r>
            <a:r>
              <a:rPr lang="zh-CN" altLang="en-US" dirty="0"/>
              <a:t>，总共</a:t>
            </a:r>
            <a:r>
              <a:rPr lang="en-US" altLang="zh-CN" dirty="0"/>
              <a:t>8</a:t>
            </a:r>
            <a:r>
              <a:rPr lang="zh-CN" altLang="en-US" dirty="0"/>
              <a:t>周</a:t>
            </a:r>
          </a:p>
          <a:p>
            <a:r>
              <a:rPr lang="zh-CN" altLang="en-US" dirty="0"/>
              <a:t>则工资支出为 </a:t>
            </a:r>
            <a:r>
              <a:rPr lang="en-US" altLang="zh-CN" dirty="0"/>
              <a:t>68.06*4*8*3=6553.76</a:t>
            </a:r>
            <a:r>
              <a:rPr lang="zh-CN" altLang="en-US" dirty="0"/>
              <a:t>元</a:t>
            </a:r>
          </a:p>
          <a:p>
            <a:r>
              <a:rPr lang="zh-CN" altLang="en-US" dirty="0"/>
              <a:t>服务器 </a:t>
            </a:r>
            <a:r>
              <a:rPr lang="en-US" altLang="zh-CN" dirty="0"/>
              <a:t>0</a:t>
            </a:r>
            <a:r>
              <a:rPr lang="zh-CN" altLang="en-US" dirty="0"/>
              <a:t>元</a:t>
            </a:r>
          </a:p>
          <a:p>
            <a:r>
              <a:rPr lang="zh-CN" altLang="en-US" dirty="0"/>
              <a:t>总成本：</a:t>
            </a:r>
            <a:r>
              <a:rPr lang="en-US" altLang="zh-CN" dirty="0"/>
              <a:t>6553.76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项目假定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）项目前期规划过程中出现错误预估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）项目执行过程中出现执行失误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）项目结尾过程中因为前期失误导致预期功能无法实现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5710388" y="612007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项目的环境、条件、假定和限制</a:t>
            </a:r>
            <a:endParaRPr dirty="0"/>
          </a:p>
        </p:txBody>
      </p:sp>
      <p:sp>
        <p:nvSpPr>
          <p:cNvPr id="365" name="矩形 6"/>
          <p:cNvSpPr/>
          <p:nvPr/>
        </p:nvSpPr>
        <p:spPr>
          <a:xfrm>
            <a:off x="6473303" y="1835625"/>
            <a:ext cx="2702754" cy="38883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9" grpId="0" animBg="1" advAuto="0"/>
      <p:bldP spid="360" grpId="0" animBg="1" advAuto="0"/>
      <p:bldP spid="36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4766385" y="2751890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336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Alternative plans</a:t>
            </a:r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6" grpId="5" animBg="1" advAuto="0"/>
      <p:bldP spid="33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矩形 3"/>
          <p:cNvSpPr/>
          <p:nvPr/>
        </p:nvSpPr>
        <p:spPr>
          <a:xfrm>
            <a:off x="900967" y="1640605"/>
            <a:ext cx="4769052" cy="466812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4" name="图片 2"/>
          <p:cNvGrpSpPr/>
          <p:nvPr/>
        </p:nvGrpSpPr>
        <p:grpSpPr>
          <a:xfrm>
            <a:off x="1132321" y="1444742"/>
            <a:ext cx="4769052" cy="3576790"/>
            <a:chOff x="0" y="0"/>
            <a:chExt cx="4769051" cy="3576789"/>
          </a:xfrm>
        </p:grpSpPr>
        <p:sp>
          <p:nvSpPr>
            <p:cNvPr id="342" name="矩形"/>
            <p:cNvSpPr/>
            <p:nvPr/>
          </p:nvSpPr>
          <p:spPr>
            <a:xfrm>
              <a:off x="0" y="0"/>
              <a:ext cx="4769052" cy="3576790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848" r="5848"/>
            <a:stretch>
              <a:fillRect/>
            </a:stretch>
          </p:blipFill>
          <p:spPr>
            <a:xfrm>
              <a:off x="0" y="0"/>
              <a:ext cx="4769052" cy="35767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45" name="矩形 6"/>
          <p:cNvSpPr/>
          <p:nvPr/>
        </p:nvSpPr>
        <p:spPr>
          <a:xfrm>
            <a:off x="6570985" y="1444742"/>
            <a:ext cx="4710345" cy="486398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46" name="文本框 8"/>
          <p:cNvSpPr txBox="1"/>
          <p:nvPr/>
        </p:nvSpPr>
        <p:spPr>
          <a:xfrm>
            <a:off x="3450021" y="5254033"/>
            <a:ext cx="16937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BEFORE</a:t>
            </a:r>
            <a:endParaRPr dirty="0"/>
          </a:p>
        </p:txBody>
      </p:sp>
      <p:sp>
        <p:nvSpPr>
          <p:cNvPr id="348" name="文本框 10"/>
          <p:cNvSpPr txBox="1"/>
          <p:nvPr/>
        </p:nvSpPr>
        <p:spPr>
          <a:xfrm>
            <a:off x="6775432" y="3201578"/>
            <a:ext cx="4248169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/>
              <a:t>用</a:t>
            </a:r>
            <a:r>
              <a:rPr lang="en-US" altLang="zh-CN" sz="1600" dirty="0" err="1"/>
              <a:t>AxureRP</a:t>
            </a:r>
            <a:r>
              <a:rPr lang="zh-CN" altLang="zh-CN" sz="1600" dirty="0"/>
              <a:t>设计界面，用</a:t>
            </a:r>
            <a:r>
              <a:rPr lang="en-US" altLang="zh-CN" sz="1600" dirty="0"/>
              <a:t>Java</a:t>
            </a:r>
            <a:r>
              <a:rPr lang="zh-CN" altLang="zh-CN" sz="1600" dirty="0"/>
              <a:t>做后台，用</a:t>
            </a:r>
            <a:r>
              <a:rPr lang="en-US" altLang="zh-CN" sz="1600" dirty="0"/>
              <a:t>MySQL</a:t>
            </a:r>
            <a:r>
              <a:rPr lang="zh-CN" altLang="zh-CN" sz="1600" dirty="0"/>
              <a:t>做数据库，用</a:t>
            </a:r>
            <a:r>
              <a:rPr lang="en-US" altLang="zh-CN" sz="1600" dirty="0" err="1"/>
              <a:t>HTML+CSS+JavaScript</a:t>
            </a:r>
            <a:r>
              <a:rPr lang="zh-CN" altLang="zh-CN" sz="1600" dirty="0"/>
              <a:t>设计前端。</a:t>
            </a:r>
          </a:p>
          <a:p>
            <a:pPr lvl="0"/>
            <a:r>
              <a:rPr lang="zh-CN" altLang="zh-CN" sz="1600" dirty="0"/>
              <a:t>优点：</a:t>
            </a:r>
            <a:r>
              <a:rPr lang="x-none" altLang="zh-CN" sz="1600" dirty="0"/>
              <a:t>实现最丰富的功能和最华丽的交互</a:t>
            </a:r>
            <a:r>
              <a:rPr lang="zh-CN" altLang="zh-CN" sz="1600" dirty="0"/>
              <a:t>。</a:t>
            </a:r>
          </a:p>
          <a:p>
            <a:pPr lvl="0"/>
            <a:r>
              <a:rPr lang="zh-CN" altLang="zh-CN" sz="1600" dirty="0"/>
              <a:t>缺点：组员所需自学的科目过多，时间上可能来不及；</a:t>
            </a:r>
          </a:p>
          <a:p>
            <a:pPr lvl="0"/>
            <a:r>
              <a:rPr lang="zh-CN" altLang="zh-CN" sz="1600" dirty="0"/>
              <a:t>局限性及存在的问题：</a:t>
            </a:r>
          </a:p>
          <a:p>
            <a:r>
              <a:rPr lang="zh-CN" altLang="zh-CN" sz="1600" dirty="0"/>
              <a:t>大部分内容涉及到的技术都没有学过，需要自学</a:t>
            </a:r>
            <a:endParaRPr sz="1600" dirty="0"/>
          </a:p>
        </p:txBody>
      </p:sp>
      <p:sp>
        <p:nvSpPr>
          <p:cNvPr id="349" name="文本框 11"/>
          <p:cNvSpPr txBox="1"/>
          <p:nvPr/>
        </p:nvSpPr>
        <p:spPr>
          <a:xfrm>
            <a:off x="7793155" y="2389282"/>
            <a:ext cx="22660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原方案</a:t>
            </a:r>
            <a:r>
              <a:rPr lang="zh-CN" altLang="en-US" dirty="0"/>
              <a:t>：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</p:txBody>
      </p:sp>
      <p:sp>
        <p:nvSpPr>
          <p:cNvPr id="350" name="直接连接符 12"/>
          <p:cNvSpPr/>
          <p:nvPr/>
        </p:nvSpPr>
        <p:spPr>
          <a:xfrm flipH="1" flipV="1">
            <a:off x="6871910" y="303440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Freeform 125"/>
          <p:cNvSpPr/>
          <p:nvPr/>
        </p:nvSpPr>
        <p:spPr>
          <a:xfrm>
            <a:off x="8566401" y="1581060"/>
            <a:ext cx="719515" cy="648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37" y="0"/>
                </a:moveTo>
                <a:cubicBezTo>
                  <a:pt x="2663" y="0"/>
                  <a:pt x="2663" y="0"/>
                  <a:pt x="2663" y="0"/>
                </a:cubicBezTo>
                <a:cubicBezTo>
                  <a:pt x="1191" y="0"/>
                  <a:pt x="0" y="1327"/>
                  <a:pt x="0" y="2965"/>
                </a:cubicBezTo>
                <a:cubicBezTo>
                  <a:pt x="0" y="14452"/>
                  <a:pt x="0" y="14452"/>
                  <a:pt x="0" y="14452"/>
                </a:cubicBezTo>
                <a:cubicBezTo>
                  <a:pt x="0" y="16091"/>
                  <a:pt x="1191" y="17417"/>
                  <a:pt x="2663" y="17417"/>
                </a:cubicBezTo>
                <a:cubicBezTo>
                  <a:pt x="10190" y="17417"/>
                  <a:pt x="10190" y="17417"/>
                  <a:pt x="10190" y="17417"/>
                </a:cubicBezTo>
                <a:cubicBezTo>
                  <a:pt x="10190" y="20258"/>
                  <a:pt x="10190" y="20258"/>
                  <a:pt x="10190" y="20258"/>
                </a:cubicBezTo>
                <a:cubicBezTo>
                  <a:pt x="6448" y="20258"/>
                  <a:pt x="6448" y="20258"/>
                  <a:pt x="6448" y="20258"/>
                </a:cubicBezTo>
                <a:cubicBezTo>
                  <a:pt x="6111" y="20258"/>
                  <a:pt x="5831" y="20554"/>
                  <a:pt x="5831" y="20929"/>
                </a:cubicBezTo>
                <a:cubicBezTo>
                  <a:pt x="5831" y="21303"/>
                  <a:pt x="6111" y="21600"/>
                  <a:pt x="6448" y="21600"/>
                </a:cubicBezTo>
                <a:cubicBezTo>
                  <a:pt x="15166" y="21600"/>
                  <a:pt x="15166" y="21600"/>
                  <a:pt x="15166" y="21600"/>
                </a:cubicBezTo>
                <a:cubicBezTo>
                  <a:pt x="15503" y="21600"/>
                  <a:pt x="15769" y="21303"/>
                  <a:pt x="15769" y="20929"/>
                </a:cubicBezTo>
                <a:cubicBezTo>
                  <a:pt x="15769" y="20554"/>
                  <a:pt x="15503" y="20258"/>
                  <a:pt x="15166" y="20258"/>
                </a:cubicBezTo>
                <a:cubicBezTo>
                  <a:pt x="11410" y="20258"/>
                  <a:pt x="11410" y="20258"/>
                  <a:pt x="11410" y="20258"/>
                </a:cubicBezTo>
                <a:cubicBezTo>
                  <a:pt x="11410" y="17417"/>
                  <a:pt x="11410" y="17417"/>
                  <a:pt x="11410" y="17417"/>
                </a:cubicBezTo>
                <a:cubicBezTo>
                  <a:pt x="18937" y="17417"/>
                  <a:pt x="18937" y="17417"/>
                  <a:pt x="18937" y="17417"/>
                </a:cubicBezTo>
                <a:cubicBezTo>
                  <a:pt x="20409" y="17417"/>
                  <a:pt x="21600" y="16091"/>
                  <a:pt x="21600" y="14452"/>
                </a:cubicBezTo>
                <a:cubicBezTo>
                  <a:pt x="21600" y="2965"/>
                  <a:pt x="21600" y="2965"/>
                  <a:pt x="21600" y="2965"/>
                </a:cubicBezTo>
                <a:cubicBezTo>
                  <a:pt x="21600" y="1327"/>
                  <a:pt x="20409" y="0"/>
                  <a:pt x="18937" y="0"/>
                </a:cubicBezTo>
                <a:close/>
                <a:moveTo>
                  <a:pt x="2663" y="1342"/>
                </a:moveTo>
                <a:cubicBezTo>
                  <a:pt x="18937" y="1342"/>
                  <a:pt x="18937" y="1342"/>
                  <a:pt x="18937" y="1342"/>
                </a:cubicBezTo>
                <a:cubicBezTo>
                  <a:pt x="19736" y="1342"/>
                  <a:pt x="20395" y="2076"/>
                  <a:pt x="20395" y="2965"/>
                </a:cubicBezTo>
                <a:cubicBezTo>
                  <a:pt x="20395" y="12564"/>
                  <a:pt x="20395" y="12564"/>
                  <a:pt x="20395" y="12564"/>
                </a:cubicBezTo>
                <a:cubicBezTo>
                  <a:pt x="1205" y="12564"/>
                  <a:pt x="1205" y="12564"/>
                  <a:pt x="1205" y="12564"/>
                </a:cubicBezTo>
                <a:cubicBezTo>
                  <a:pt x="1205" y="2965"/>
                  <a:pt x="1205" y="2965"/>
                  <a:pt x="1205" y="2965"/>
                </a:cubicBezTo>
                <a:cubicBezTo>
                  <a:pt x="1205" y="2076"/>
                  <a:pt x="1864" y="1342"/>
                  <a:pt x="2663" y="1342"/>
                </a:cubicBezTo>
                <a:close/>
                <a:moveTo>
                  <a:pt x="18937" y="16075"/>
                </a:moveTo>
                <a:cubicBezTo>
                  <a:pt x="2663" y="16075"/>
                  <a:pt x="2663" y="16075"/>
                  <a:pt x="2663" y="16075"/>
                </a:cubicBezTo>
                <a:cubicBezTo>
                  <a:pt x="1864" y="16075"/>
                  <a:pt x="1205" y="15357"/>
                  <a:pt x="1205" y="14452"/>
                </a:cubicBezTo>
                <a:cubicBezTo>
                  <a:pt x="1205" y="13921"/>
                  <a:pt x="1205" y="13921"/>
                  <a:pt x="1205" y="13921"/>
                </a:cubicBezTo>
                <a:cubicBezTo>
                  <a:pt x="20395" y="13921"/>
                  <a:pt x="20395" y="13921"/>
                  <a:pt x="20395" y="13921"/>
                </a:cubicBezTo>
                <a:cubicBezTo>
                  <a:pt x="20395" y="14452"/>
                  <a:pt x="20395" y="14452"/>
                  <a:pt x="20395" y="14452"/>
                </a:cubicBezTo>
                <a:cubicBezTo>
                  <a:pt x="20395" y="15342"/>
                  <a:pt x="19736" y="16075"/>
                  <a:pt x="18937" y="16075"/>
                </a:cubicBezTo>
                <a:close/>
                <a:moveTo>
                  <a:pt x="18937" y="16075"/>
                </a:moveTo>
                <a:cubicBezTo>
                  <a:pt x="18937" y="16075"/>
                  <a:pt x="18937" y="16075"/>
                  <a:pt x="18937" y="16075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文本框 17"/>
          <p:cNvSpPr txBox="1"/>
          <p:nvPr/>
        </p:nvSpPr>
        <p:spPr>
          <a:xfrm>
            <a:off x="2356519" y="669598"/>
            <a:ext cx="74789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>
                    <a:alpha val="5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原有方案的优缺点、局限性及存在的问题</a:t>
            </a:r>
            <a:endParaRPr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9000">
        <p15:prstTrans prst="pageCurlDouble"/>
      </p:transition>
    </mc:Choice>
    <mc:Choice xmlns:p14="http://schemas.microsoft.com/office/powerpoint/2010/main" xmlns="" Requires="p14">
      <p:transition spd="slow" advClick="0" advTm="9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animBg="1" advAuto="0"/>
      <p:bldP spid="341" grpId="3" animBg="1" advAuto="0"/>
      <p:bldP spid="344" grpId="2" animBg="1" advAuto="0"/>
      <p:bldP spid="345" grpId="7" animBg="1" advAuto="0"/>
      <p:bldP spid="346" grpId="4" animBg="1" advAuto="0"/>
      <p:bldP spid="348" grpId="11" animBg="1" advAuto="0"/>
      <p:bldP spid="349" grpId="9" animBg="1" advAuto="0"/>
      <p:bldP spid="350" grpId="10" animBg="1" advAuto="0"/>
      <p:bldP spid="351" grpId="8" animBg="1" advAuto="0"/>
      <p:bldP spid="352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9389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可重用的系统</a:t>
            </a:r>
            <a:endParaRPr dirty="0"/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47037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pic>
        <p:nvPicPr>
          <p:cNvPr id="3075" name="Picture 3" descr="APP参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5" y="819400"/>
            <a:ext cx="2886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95963"/>
              </p:ext>
            </p:extLst>
          </p:nvPr>
        </p:nvGraphicFramePr>
        <p:xfrm>
          <a:off x="452884" y="2016513"/>
          <a:ext cx="6311598" cy="30958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91803">
                  <a:extLst>
                    <a:ext uri="{9D8B030D-6E8A-4147-A177-3AD203B41FA5}">
                      <a16:colId xmlns:a16="http://schemas.microsoft.com/office/drawing/2014/main" val="973793514"/>
                    </a:ext>
                  </a:extLst>
                </a:gridCol>
                <a:gridCol w="2291803">
                  <a:extLst>
                    <a:ext uri="{9D8B030D-6E8A-4147-A177-3AD203B41FA5}">
                      <a16:colId xmlns:a16="http://schemas.microsoft.com/office/drawing/2014/main" val="3775734842"/>
                    </a:ext>
                  </a:extLst>
                </a:gridCol>
                <a:gridCol w="1727992">
                  <a:extLst>
                    <a:ext uri="{9D8B030D-6E8A-4147-A177-3AD203B41FA5}">
                      <a16:colId xmlns:a16="http://schemas.microsoft.com/office/drawing/2014/main" val="2153100600"/>
                    </a:ext>
                  </a:extLst>
                </a:gridCol>
              </a:tblGrid>
              <a:tr h="527489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外部因素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优势（</a:t>
                      </a:r>
                      <a:r>
                        <a:rPr lang="en-US" sz="1050" kern="100" dirty="0">
                          <a:effectLst/>
                        </a:rPr>
                        <a:t>Strength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2170381"/>
                  </a:ext>
                </a:extLst>
              </a:tr>
              <a:tr h="687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原生</a:t>
                      </a:r>
                      <a:r>
                        <a:rPr lang="en-US" sz="1050" kern="100" dirty="0">
                          <a:effectLst/>
                        </a:rPr>
                        <a:t>APP</a:t>
                      </a:r>
                      <a:r>
                        <a:rPr lang="zh-CN" sz="1050" kern="100" dirty="0">
                          <a:effectLst/>
                        </a:rPr>
                        <a:t>实现最丰富的功能和最华丽的交互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合作学校多。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功能过多。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推送广告。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城院无法使用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3400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663660"/>
                  </a:ext>
                </a:extLst>
              </a:tr>
              <a:tr h="91673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．大学生在校内繁忙时或不在学校时需要快递代拿、代寄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．不想出寝室，繁忙时校内餐饮代买。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．充分实现代拿代寄、餐饮代买功能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．适用学校多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．适合我们针对城院推出类似工具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387990"/>
                  </a:ext>
                </a:extLst>
              </a:tr>
              <a:tr h="25283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426329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产生纠纷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．纠纷处理经验成熟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用户体验差，界面不简洁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816798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52884" y="2016513"/>
            <a:ext cx="2290316" cy="12046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60" grpId="12" animBg="1" advAuto="0"/>
      <p:bldP spid="361" grpId="1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文本框 5"/>
          <p:cNvSpPr txBox="1"/>
          <p:nvPr/>
        </p:nvSpPr>
        <p:spPr>
          <a:xfrm>
            <a:off x="4268011" y="688110"/>
            <a:ext cx="36093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选择的系统方案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40760"/>
              </p:ext>
            </p:extLst>
          </p:nvPr>
        </p:nvGraphicFramePr>
        <p:xfrm>
          <a:off x="2919847" y="1866846"/>
          <a:ext cx="6660514" cy="33413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18498">
                  <a:extLst>
                    <a:ext uri="{9D8B030D-6E8A-4147-A177-3AD203B41FA5}">
                      <a16:colId xmlns:a16="http://schemas.microsoft.com/office/drawing/2014/main" val="686713048"/>
                    </a:ext>
                  </a:extLst>
                </a:gridCol>
                <a:gridCol w="2418498">
                  <a:extLst>
                    <a:ext uri="{9D8B030D-6E8A-4147-A177-3AD203B41FA5}">
                      <a16:colId xmlns:a16="http://schemas.microsoft.com/office/drawing/2014/main" val="3992074723"/>
                    </a:ext>
                  </a:extLst>
                </a:gridCol>
                <a:gridCol w="1823518">
                  <a:extLst>
                    <a:ext uri="{9D8B030D-6E8A-4147-A177-3AD203B41FA5}">
                      <a16:colId xmlns:a16="http://schemas.microsoft.com/office/drawing/2014/main" val="3275551140"/>
                    </a:ext>
                  </a:extLst>
                </a:gridCol>
              </a:tblGrid>
              <a:tr h="569332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外部因素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优势（</a:t>
                      </a:r>
                      <a:r>
                        <a:rPr lang="en-US" sz="1050" kern="100" dirty="0">
                          <a:effectLst/>
                        </a:rPr>
                        <a:t>Strength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793532"/>
                  </a:ext>
                </a:extLst>
              </a:tr>
              <a:tr h="1236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1. 无需安装、随用随点 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2. 跨平台开发 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3. 丰富的组件和API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．</a:t>
                      </a:r>
                      <a:r>
                        <a:rPr lang="x-none" sz="1050" kern="100">
                          <a:effectLst/>
                        </a:rPr>
                        <a:t>小程序的大小受微信限制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．只能在微信中使用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．需要审核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x-none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．能力不如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729454"/>
                  </a:ext>
                </a:extLst>
              </a:tr>
              <a:tr h="27288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8534478"/>
                  </a:ext>
                </a:extLst>
              </a:tr>
              <a:tr h="49473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微信拥有庞大的用户量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技术较为成熟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方便推广，更容易让人们了解、使用到该小程序。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不用占用过多用户内存，带来流畅的体验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180938"/>
                  </a:ext>
                </a:extLst>
              </a:tr>
              <a:tr h="27288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218541"/>
                  </a:ext>
                </a:extLst>
              </a:tr>
              <a:tr h="49473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违规操作会被封号。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受限于微信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注意开发、设计符合微信小程序规则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开发、设计规则严格，受微信限制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556971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919845" y="1892629"/>
            <a:ext cx="2421082" cy="1775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2484843" y="1273808"/>
            <a:ext cx="7168312" cy="42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b="1" dirty="0"/>
              <a:t>1</a:t>
            </a:r>
            <a:r>
              <a:rPr lang="zh-CN" altLang="zh-CN" b="1" dirty="0"/>
              <a:t>．做微信小</a:t>
            </a:r>
            <a:r>
              <a:rPr lang="zh-CN" altLang="zh-CN" b="1" dirty="0" smtClean="0"/>
              <a:t>程序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2" animBg="1" advAuto="0"/>
      <p:bldP spid="296" grpId="1" animBg="1" advAuto="0"/>
      <p:bldP spid="297" grpId="3" animBg="1" advAuto="0"/>
      <p:bldP spid="299" grpId="4" animBg="1" advAuto="0"/>
      <p:bldP spid="1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矩形 11"/>
          <p:cNvSpPr/>
          <p:nvPr/>
        </p:nvSpPr>
        <p:spPr>
          <a:xfrm>
            <a:off x="695324" y="1744937"/>
            <a:ext cx="10801350" cy="352112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组合 1"/>
          <p:cNvGrpSpPr/>
          <p:nvPr/>
        </p:nvGrpSpPr>
        <p:grpSpPr>
          <a:xfrm>
            <a:off x="4988804" y="-1"/>
            <a:ext cx="2214391" cy="2722735"/>
            <a:chOff x="0" y="0"/>
            <a:chExt cx="2214390" cy="2722734"/>
          </a:xfrm>
        </p:grpSpPr>
        <p:sp>
          <p:nvSpPr>
            <p:cNvPr id="321" name="矩形 12"/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5" name="Group 17"/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22" name="Freeform 18"/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Freeform 19"/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4" name="Freeform 20"/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27" name="矩形 6"/>
          <p:cNvSpPr/>
          <p:nvPr/>
        </p:nvSpPr>
        <p:spPr>
          <a:xfrm>
            <a:off x="1836144" y="2722734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13"/>
          <p:cNvSpPr txBox="1"/>
          <p:nvPr/>
        </p:nvSpPr>
        <p:spPr>
          <a:xfrm>
            <a:off x="2545528" y="3527296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/>
              <a:t>1</a:t>
            </a:r>
            <a:r>
              <a:rPr lang="zh-CN" altLang="zh-CN" dirty="0"/>
              <a:t>．用</a:t>
            </a:r>
            <a:r>
              <a:rPr lang="x-none" altLang="zh-CN" b="1" dirty="0"/>
              <a:t>H5</a:t>
            </a:r>
            <a:r>
              <a:rPr lang="zh-CN" altLang="zh-CN" dirty="0"/>
              <a:t>实现手机端小浏览器访问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29" name="文本框 14"/>
          <p:cNvSpPr txBox="1"/>
          <p:nvPr/>
        </p:nvSpPr>
        <p:spPr>
          <a:xfrm>
            <a:off x="3994374" y="2910086"/>
            <a:ext cx="40709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可选择的系统方案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330" name="直接连接符 15"/>
          <p:cNvSpPr/>
          <p:nvPr/>
        </p:nvSpPr>
        <p:spPr>
          <a:xfrm flipH="1" flipV="1">
            <a:off x="3994374" y="3533673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0798"/>
              </p:ext>
            </p:extLst>
          </p:nvPr>
        </p:nvGraphicFramePr>
        <p:xfrm>
          <a:off x="3191138" y="3912777"/>
          <a:ext cx="5848952" cy="20931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3812">
                  <a:extLst>
                    <a:ext uri="{9D8B030D-6E8A-4147-A177-3AD203B41FA5}">
                      <a16:colId xmlns:a16="http://schemas.microsoft.com/office/drawing/2014/main" val="1337723056"/>
                    </a:ext>
                  </a:extLst>
                </a:gridCol>
                <a:gridCol w="2123812">
                  <a:extLst>
                    <a:ext uri="{9D8B030D-6E8A-4147-A177-3AD203B41FA5}">
                      <a16:colId xmlns:a16="http://schemas.microsoft.com/office/drawing/2014/main" val="2843887828"/>
                    </a:ext>
                  </a:extLst>
                </a:gridCol>
                <a:gridCol w="1601328">
                  <a:extLst>
                    <a:ext uri="{9D8B030D-6E8A-4147-A177-3AD203B41FA5}">
                      <a16:colId xmlns:a16="http://schemas.microsoft.com/office/drawing/2014/main" val="267340357"/>
                    </a:ext>
                  </a:extLst>
                </a:gridCol>
              </a:tblGrid>
              <a:tr h="389614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外部因素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优势（</a:t>
                      </a:r>
                      <a:r>
                        <a:rPr lang="en-US" sz="1050" kern="100">
                          <a:effectLst/>
                        </a:rPr>
                        <a:t>Strength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劣势（</a:t>
                      </a:r>
                      <a:r>
                        <a:rPr lang="en-US" sz="1050" kern="100">
                          <a:effectLst/>
                        </a:rPr>
                        <a:t>Weakness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848374"/>
                  </a:ext>
                </a:extLst>
              </a:tr>
              <a:tr h="652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用户可以</a:t>
                      </a:r>
                      <a:r>
                        <a:rPr lang="x-none" sz="1050" kern="100">
                          <a:effectLst/>
                        </a:rPr>
                        <a:t>即点即用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开发可以即做即发布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x-none" sz="1050" kern="100">
                          <a:effectLst/>
                        </a:rPr>
                        <a:t>运行速度慢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可调用的手机系统功能少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867992"/>
                  </a:ext>
                </a:extLst>
              </a:tr>
              <a:tr h="18674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WO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990103"/>
                  </a:ext>
                </a:extLst>
              </a:tr>
              <a:tr h="3385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技术较为成熟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开发难度不高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功能单一，应用场景简单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012355"/>
                  </a:ext>
                </a:extLst>
              </a:tr>
              <a:tr h="18674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014078"/>
                  </a:ext>
                </a:extLst>
              </a:tr>
              <a:tr h="3385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与小程序的竞争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可以做到即做即发布，不需要审核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用户体验差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181749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3191138" y="3912777"/>
            <a:ext cx="2154983" cy="10436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checker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3" animBg="1" advAuto="0"/>
      <p:bldP spid="326" grpId="2" animBg="1" advAuto="0"/>
      <p:bldP spid="327" grpId="4" animBg="1" advAuto="0"/>
      <p:bldP spid="328" grpId="7" animBg="1" advAuto="0"/>
      <p:bldP spid="329" grpId="5" animBg="1" advAuto="0"/>
      <p:bldP spid="33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64E38F-7D8E-46BC-819E-329A3CD1121A}"/>
              </a:ext>
            </a:extLst>
          </p:cNvPr>
          <p:cNvSpPr/>
          <p:nvPr/>
        </p:nvSpPr>
        <p:spPr>
          <a:xfrm>
            <a:off x="4526250" y="24724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选择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  <a:sym typeface="微软雅黑"/>
              </a:rPr>
              <a:t>最终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方案的准则</a:t>
            </a:r>
            <a:endParaRPr lang="zh-CN" altLang="en-US" sz="3600" b="1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92831"/>
              </p:ext>
            </p:extLst>
          </p:nvPr>
        </p:nvGraphicFramePr>
        <p:xfrm>
          <a:off x="2177414" y="1224121"/>
          <a:ext cx="8576311" cy="51290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14219">
                  <a:extLst>
                    <a:ext uri="{9D8B030D-6E8A-4147-A177-3AD203B41FA5}">
                      <a16:colId xmlns:a16="http://schemas.microsoft.com/office/drawing/2014/main" val="3237437110"/>
                    </a:ext>
                  </a:extLst>
                </a:gridCol>
                <a:gridCol w="3114219">
                  <a:extLst>
                    <a:ext uri="{9D8B030D-6E8A-4147-A177-3AD203B41FA5}">
                      <a16:colId xmlns:a16="http://schemas.microsoft.com/office/drawing/2014/main" val="1367726537"/>
                    </a:ext>
                  </a:extLst>
                </a:gridCol>
                <a:gridCol w="2347873">
                  <a:extLst>
                    <a:ext uri="{9D8B030D-6E8A-4147-A177-3AD203B41FA5}">
                      <a16:colId xmlns:a16="http://schemas.microsoft.com/office/drawing/2014/main" val="4009958615"/>
                    </a:ext>
                  </a:extLst>
                </a:gridCol>
              </a:tblGrid>
              <a:tr h="353963">
                <a:tc rowSpan="2">
                  <a:txBody>
                    <a:bodyPr/>
                    <a:lstStyle/>
                    <a:p>
                      <a:pPr indent="127000" algn="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内部能力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外部因素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优势（</a:t>
                      </a:r>
                      <a:r>
                        <a:rPr lang="en-US" sz="1050" kern="100">
                          <a:effectLst/>
                        </a:rPr>
                        <a:t>Strength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劣势（</a:t>
                      </a:r>
                      <a:r>
                        <a:rPr lang="en-US" sz="1050" kern="100" dirty="0">
                          <a:effectLst/>
                        </a:rPr>
                        <a:t>Weakness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883234"/>
                  </a:ext>
                </a:extLst>
              </a:tr>
              <a:tr h="2292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小程序即点即用，不占用手机内存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小程序运行速度快于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，接近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小程序可以调用比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多的手机系统功能，接近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小程序开发成本接近</a:t>
                      </a:r>
                      <a:r>
                        <a:rPr lang="en-US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，低于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小程序大小受限制，</a:t>
                      </a:r>
                      <a:r>
                        <a:rPr lang="x-none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不受限制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小程序不稳定，经常要升级维护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小程序不能跳转外链网址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只能运行在微信上，小程序不能分享朋友圈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小程序需要审核，接近</a:t>
                      </a:r>
                      <a:r>
                        <a:rPr lang="x-none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x-none" sz="1050" kern="100">
                          <a:effectLst/>
                        </a:rPr>
                        <a:t>H5</a:t>
                      </a:r>
                      <a:r>
                        <a:rPr lang="zh-CN" sz="1050" kern="100">
                          <a:effectLst/>
                        </a:rPr>
                        <a:t>不需审核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871935"/>
                  </a:ext>
                </a:extLst>
              </a:tr>
              <a:tr h="1910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机会（</a:t>
                      </a:r>
                      <a:r>
                        <a:rPr lang="en-US" sz="1050" kern="100">
                          <a:effectLst/>
                        </a:rPr>
                        <a:t>Opportunities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034384"/>
                  </a:ext>
                </a:extLst>
              </a:tr>
              <a:tr h="114602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新市场，新技术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小程序开发成本低，技术难度相对低，适合时间受限，技术受限的情况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要注意实时升级维护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支付功能受限，采用线下红包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新技术容易引起人们关注。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697024"/>
                  </a:ext>
                </a:extLst>
              </a:tr>
              <a:tr h="1910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风险（</a:t>
                      </a:r>
                      <a:r>
                        <a:rPr lang="en-US" sz="1050" kern="100">
                          <a:effectLst/>
                        </a:rPr>
                        <a:t>Threats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599730"/>
                  </a:ext>
                </a:extLst>
              </a:tr>
              <a:tr h="95501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功能丰富、交互更好的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产品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小程序开发成本比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低得多，能达到接近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的效果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做到接近</a:t>
                      </a:r>
                      <a:r>
                        <a:rPr lang="en-US" sz="1050" kern="100" dirty="0">
                          <a:effectLst/>
                        </a:rPr>
                        <a:t>APP</a:t>
                      </a:r>
                      <a:r>
                        <a:rPr lang="zh-CN" sz="1050" kern="100" dirty="0">
                          <a:effectLst/>
                        </a:rPr>
                        <a:t>的功能和交互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effectLst/>
                        </a:rPr>
                        <a:t>通过微信庞大的用户量依旧能进行推广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514015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181225" y="1219200"/>
            <a:ext cx="3113280" cy="26490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矩形 16"/>
          <p:cNvSpPr/>
          <p:nvPr/>
        </p:nvSpPr>
        <p:spPr>
          <a:xfrm>
            <a:off x="0" y="3434291"/>
            <a:ext cx="12192000" cy="3567947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矩形 34"/>
          <p:cNvSpPr/>
          <p:nvPr/>
        </p:nvSpPr>
        <p:spPr>
          <a:xfrm>
            <a:off x="982793" y="-1436838"/>
            <a:ext cx="10226414" cy="216577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矩形 2"/>
          <p:cNvSpPr/>
          <p:nvPr/>
        </p:nvSpPr>
        <p:spPr>
          <a:xfrm>
            <a:off x="4549305" y="1442130"/>
            <a:ext cx="3093390" cy="5415870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矩形 11"/>
          <p:cNvSpPr/>
          <p:nvPr/>
        </p:nvSpPr>
        <p:spPr>
          <a:xfrm>
            <a:off x="8022219" y="1810886"/>
            <a:ext cx="2558127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Freeform 95"/>
          <p:cNvSpPr/>
          <p:nvPr/>
        </p:nvSpPr>
        <p:spPr>
          <a:xfrm>
            <a:off x="8998532" y="2375139"/>
            <a:ext cx="605504" cy="5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02"/>
                </a:moveTo>
                <a:cubicBezTo>
                  <a:pt x="21600" y="7987"/>
                  <a:pt x="20473" y="5247"/>
                  <a:pt x="18436" y="3192"/>
                </a:cubicBezTo>
                <a:cubicBezTo>
                  <a:pt x="16399" y="1137"/>
                  <a:pt x="13682" y="0"/>
                  <a:pt x="10807" y="0"/>
                </a:cubicBezTo>
                <a:cubicBezTo>
                  <a:pt x="7918" y="0"/>
                  <a:pt x="5201" y="1137"/>
                  <a:pt x="3164" y="3192"/>
                </a:cubicBezTo>
                <a:cubicBezTo>
                  <a:pt x="1127" y="5247"/>
                  <a:pt x="0" y="7987"/>
                  <a:pt x="0" y="10902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0" y="18962"/>
                  <a:pt x="2355" y="21338"/>
                  <a:pt x="5245" y="21338"/>
                </a:cubicBezTo>
                <a:cubicBezTo>
                  <a:pt x="5591" y="21338"/>
                  <a:pt x="5866" y="21061"/>
                  <a:pt x="5866" y="20711"/>
                </a:cubicBezTo>
                <a:cubicBezTo>
                  <a:pt x="5866" y="11398"/>
                  <a:pt x="5866" y="11398"/>
                  <a:pt x="5866" y="11398"/>
                </a:cubicBezTo>
                <a:cubicBezTo>
                  <a:pt x="5866" y="11048"/>
                  <a:pt x="5591" y="10771"/>
                  <a:pt x="5245" y="10771"/>
                </a:cubicBezTo>
                <a:cubicBezTo>
                  <a:pt x="3641" y="10771"/>
                  <a:pt x="2211" y="11485"/>
                  <a:pt x="1243" y="12636"/>
                </a:cubicBezTo>
                <a:cubicBezTo>
                  <a:pt x="1243" y="10902"/>
                  <a:pt x="1243" y="10902"/>
                  <a:pt x="1243" y="10902"/>
                </a:cubicBezTo>
                <a:cubicBezTo>
                  <a:pt x="1243" y="5582"/>
                  <a:pt x="5534" y="1253"/>
                  <a:pt x="10807" y="1253"/>
                </a:cubicBezTo>
                <a:cubicBezTo>
                  <a:pt x="16066" y="1253"/>
                  <a:pt x="20357" y="5582"/>
                  <a:pt x="20357" y="10902"/>
                </a:cubicBezTo>
                <a:cubicBezTo>
                  <a:pt x="20357" y="10931"/>
                  <a:pt x="20357" y="10975"/>
                  <a:pt x="20372" y="11019"/>
                </a:cubicBezTo>
                <a:cubicBezTo>
                  <a:pt x="20357" y="11062"/>
                  <a:pt x="20357" y="11106"/>
                  <a:pt x="20357" y="11150"/>
                </a:cubicBezTo>
                <a:cubicBezTo>
                  <a:pt x="20357" y="12884"/>
                  <a:pt x="20357" y="12884"/>
                  <a:pt x="20357" y="12884"/>
                </a:cubicBezTo>
                <a:cubicBezTo>
                  <a:pt x="19389" y="11747"/>
                  <a:pt x="17959" y="11019"/>
                  <a:pt x="16355" y="11019"/>
                </a:cubicBezTo>
                <a:cubicBezTo>
                  <a:pt x="16009" y="11019"/>
                  <a:pt x="15734" y="11296"/>
                  <a:pt x="15734" y="11645"/>
                </a:cubicBezTo>
                <a:cubicBezTo>
                  <a:pt x="15734" y="20959"/>
                  <a:pt x="15734" y="20959"/>
                  <a:pt x="15734" y="20959"/>
                </a:cubicBezTo>
                <a:cubicBezTo>
                  <a:pt x="15734" y="21309"/>
                  <a:pt x="16009" y="21600"/>
                  <a:pt x="16355" y="21600"/>
                </a:cubicBezTo>
                <a:cubicBezTo>
                  <a:pt x="19245" y="21600"/>
                  <a:pt x="21600" y="19224"/>
                  <a:pt x="21600" y="16309"/>
                </a:cubicBezTo>
                <a:cubicBezTo>
                  <a:pt x="21600" y="11150"/>
                  <a:pt x="21600" y="11150"/>
                  <a:pt x="21600" y="11150"/>
                </a:cubicBezTo>
                <a:cubicBezTo>
                  <a:pt x="21600" y="11106"/>
                  <a:pt x="21600" y="11062"/>
                  <a:pt x="21586" y="11019"/>
                </a:cubicBezTo>
                <a:cubicBezTo>
                  <a:pt x="21600" y="10975"/>
                  <a:pt x="21600" y="10931"/>
                  <a:pt x="21600" y="10902"/>
                </a:cubicBezTo>
                <a:close/>
                <a:moveTo>
                  <a:pt x="4609" y="12068"/>
                </a:moveTo>
                <a:cubicBezTo>
                  <a:pt x="4609" y="20026"/>
                  <a:pt x="4609" y="20026"/>
                  <a:pt x="4609" y="20026"/>
                </a:cubicBezTo>
                <a:cubicBezTo>
                  <a:pt x="2716" y="19734"/>
                  <a:pt x="1243" y="18058"/>
                  <a:pt x="1243" y="16047"/>
                </a:cubicBezTo>
                <a:cubicBezTo>
                  <a:pt x="1243" y="14050"/>
                  <a:pt x="2716" y="12374"/>
                  <a:pt x="4609" y="12068"/>
                </a:cubicBezTo>
                <a:close/>
                <a:moveTo>
                  <a:pt x="16991" y="20288"/>
                </a:moveTo>
                <a:cubicBezTo>
                  <a:pt x="16991" y="12330"/>
                  <a:pt x="16991" y="12330"/>
                  <a:pt x="16991" y="12330"/>
                </a:cubicBezTo>
                <a:cubicBezTo>
                  <a:pt x="18898" y="12636"/>
                  <a:pt x="20357" y="14298"/>
                  <a:pt x="20357" y="16309"/>
                </a:cubicBezTo>
                <a:cubicBezTo>
                  <a:pt x="20357" y="18321"/>
                  <a:pt x="18898" y="19982"/>
                  <a:pt x="16991" y="20288"/>
                </a:cubicBezTo>
                <a:close/>
                <a:moveTo>
                  <a:pt x="16991" y="20288"/>
                </a:moveTo>
                <a:cubicBezTo>
                  <a:pt x="16991" y="20288"/>
                  <a:pt x="16991" y="20288"/>
                  <a:pt x="16991" y="2028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2" name="Group 155"/>
          <p:cNvGrpSpPr/>
          <p:nvPr/>
        </p:nvGrpSpPr>
        <p:grpSpPr>
          <a:xfrm>
            <a:off x="5682791" y="2118934"/>
            <a:ext cx="826419" cy="684607"/>
            <a:chOff x="0" y="0"/>
            <a:chExt cx="826417" cy="684605"/>
          </a:xfrm>
        </p:grpSpPr>
        <p:sp>
          <p:nvSpPr>
            <p:cNvPr id="379" name="Freeform 156"/>
            <p:cNvSpPr/>
            <p:nvPr/>
          </p:nvSpPr>
          <p:spPr>
            <a:xfrm>
              <a:off x="-1" y="-1"/>
              <a:ext cx="826419" cy="6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5996"/>
                  </a:moveTo>
                  <a:cubicBezTo>
                    <a:pt x="21185" y="5928"/>
                    <a:pt x="19109" y="4599"/>
                    <a:pt x="15664" y="3799"/>
                  </a:cubicBezTo>
                  <a:cubicBezTo>
                    <a:pt x="15525" y="3100"/>
                    <a:pt x="15525" y="3100"/>
                    <a:pt x="15525" y="3100"/>
                  </a:cubicBezTo>
                  <a:cubicBezTo>
                    <a:pt x="15180" y="1278"/>
                    <a:pt x="13879" y="0"/>
                    <a:pt x="12343" y="0"/>
                  </a:cubicBezTo>
                  <a:cubicBezTo>
                    <a:pt x="9243" y="0"/>
                    <a:pt x="9243" y="0"/>
                    <a:pt x="9243" y="0"/>
                  </a:cubicBezTo>
                  <a:cubicBezTo>
                    <a:pt x="7721" y="0"/>
                    <a:pt x="6420" y="1278"/>
                    <a:pt x="6061" y="3100"/>
                  </a:cubicBezTo>
                  <a:cubicBezTo>
                    <a:pt x="5936" y="3799"/>
                    <a:pt x="5936" y="3799"/>
                    <a:pt x="5936" y="3799"/>
                  </a:cubicBezTo>
                  <a:cubicBezTo>
                    <a:pt x="2477" y="4599"/>
                    <a:pt x="401" y="5928"/>
                    <a:pt x="318" y="5996"/>
                  </a:cubicBezTo>
                  <a:cubicBezTo>
                    <a:pt x="125" y="6115"/>
                    <a:pt x="0" y="6371"/>
                    <a:pt x="0" y="6644"/>
                  </a:cubicBezTo>
                  <a:cubicBezTo>
                    <a:pt x="0" y="15314"/>
                    <a:pt x="0" y="15314"/>
                    <a:pt x="0" y="15314"/>
                  </a:cubicBezTo>
                  <a:cubicBezTo>
                    <a:pt x="0" y="18772"/>
                    <a:pt x="2297" y="21600"/>
                    <a:pt x="5120" y="21600"/>
                  </a:cubicBezTo>
                  <a:cubicBezTo>
                    <a:pt x="5452" y="21600"/>
                    <a:pt x="5715" y="21276"/>
                    <a:pt x="5715" y="20868"/>
                  </a:cubicBezTo>
                  <a:cubicBezTo>
                    <a:pt x="5715" y="20459"/>
                    <a:pt x="5452" y="20135"/>
                    <a:pt x="5120" y="20135"/>
                  </a:cubicBezTo>
                  <a:cubicBezTo>
                    <a:pt x="2961" y="20135"/>
                    <a:pt x="1190" y="17972"/>
                    <a:pt x="1190" y="15314"/>
                  </a:cubicBezTo>
                  <a:cubicBezTo>
                    <a:pt x="1190" y="7103"/>
                    <a:pt x="1190" y="7103"/>
                    <a:pt x="1190" y="7103"/>
                  </a:cubicBezTo>
                  <a:cubicBezTo>
                    <a:pt x="1910" y="6695"/>
                    <a:pt x="3805" y="5741"/>
                    <a:pt x="6531" y="5162"/>
                  </a:cubicBezTo>
                  <a:cubicBezTo>
                    <a:pt x="6766" y="5110"/>
                    <a:pt x="6960" y="4889"/>
                    <a:pt x="7016" y="4616"/>
                  </a:cubicBezTo>
                  <a:cubicBezTo>
                    <a:pt x="7237" y="3441"/>
                    <a:pt x="7237" y="3441"/>
                    <a:pt x="7237" y="3441"/>
                  </a:cubicBezTo>
                  <a:cubicBezTo>
                    <a:pt x="7458" y="2283"/>
                    <a:pt x="8275" y="1465"/>
                    <a:pt x="9243" y="1465"/>
                  </a:cubicBezTo>
                  <a:cubicBezTo>
                    <a:pt x="12343" y="1465"/>
                    <a:pt x="12343" y="1465"/>
                    <a:pt x="12343" y="1465"/>
                  </a:cubicBezTo>
                  <a:cubicBezTo>
                    <a:pt x="13311" y="1465"/>
                    <a:pt x="14142" y="2283"/>
                    <a:pt x="14363" y="3441"/>
                  </a:cubicBezTo>
                  <a:cubicBezTo>
                    <a:pt x="14584" y="4616"/>
                    <a:pt x="14584" y="4616"/>
                    <a:pt x="14584" y="4616"/>
                  </a:cubicBezTo>
                  <a:cubicBezTo>
                    <a:pt x="14640" y="4906"/>
                    <a:pt x="14834" y="5110"/>
                    <a:pt x="15069" y="5162"/>
                  </a:cubicBezTo>
                  <a:cubicBezTo>
                    <a:pt x="17781" y="5741"/>
                    <a:pt x="19677" y="6695"/>
                    <a:pt x="20396" y="7103"/>
                  </a:cubicBezTo>
                  <a:cubicBezTo>
                    <a:pt x="20396" y="15314"/>
                    <a:pt x="20396" y="15314"/>
                    <a:pt x="20396" y="15314"/>
                  </a:cubicBezTo>
                  <a:cubicBezTo>
                    <a:pt x="20396" y="17972"/>
                    <a:pt x="18639" y="20135"/>
                    <a:pt x="16480" y="20135"/>
                  </a:cubicBezTo>
                  <a:cubicBezTo>
                    <a:pt x="16148" y="20135"/>
                    <a:pt x="15885" y="20459"/>
                    <a:pt x="15885" y="20868"/>
                  </a:cubicBezTo>
                  <a:cubicBezTo>
                    <a:pt x="15885" y="21276"/>
                    <a:pt x="16148" y="21600"/>
                    <a:pt x="16480" y="21600"/>
                  </a:cubicBezTo>
                  <a:cubicBezTo>
                    <a:pt x="19303" y="21600"/>
                    <a:pt x="21600" y="18789"/>
                    <a:pt x="21600" y="15314"/>
                  </a:cubicBezTo>
                  <a:cubicBezTo>
                    <a:pt x="21600" y="6644"/>
                    <a:pt x="21600" y="6644"/>
                    <a:pt x="21600" y="6644"/>
                  </a:cubicBezTo>
                  <a:cubicBezTo>
                    <a:pt x="21600" y="6371"/>
                    <a:pt x="21475" y="6115"/>
                    <a:pt x="21282" y="5996"/>
                  </a:cubicBezTo>
                  <a:close/>
                  <a:moveTo>
                    <a:pt x="21282" y="5996"/>
                  </a:moveTo>
                  <a:cubicBezTo>
                    <a:pt x="21282" y="5996"/>
                    <a:pt x="21282" y="5996"/>
                    <a:pt x="21282" y="5996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157"/>
            <p:cNvSpPr/>
            <p:nvPr/>
          </p:nvSpPr>
          <p:spPr>
            <a:xfrm>
              <a:off x="51544" y="72990"/>
              <a:ext cx="122394" cy="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0942" extrusionOk="0">
                  <a:moveTo>
                    <a:pt x="3853" y="20942"/>
                  </a:moveTo>
                  <a:cubicBezTo>
                    <a:pt x="4301" y="20942"/>
                    <a:pt x="4660" y="20942"/>
                    <a:pt x="5108" y="20612"/>
                  </a:cubicBezTo>
                  <a:cubicBezTo>
                    <a:pt x="9141" y="18139"/>
                    <a:pt x="13443" y="15995"/>
                    <a:pt x="17835" y="14017"/>
                  </a:cubicBezTo>
                  <a:cubicBezTo>
                    <a:pt x="19896" y="13192"/>
                    <a:pt x="21151" y="9235"/>
                    <a:pt x="20703" y="5443"/>
                  </a:cubicBezTo>
                  <a:cubicBezTo>
                    <a:pt x="20165" y="1650"/>
                    <a:pt x="18104" y="-658"/>
                    <a:pt x="16042" y="166"/>
                  </a:cubicBezTo>
                  <a:cubicBezTo>
                    <a:pt x="11471" y="2145"/>
                    <a:pt x="6990" y="4618"/>
                    <a:pt x="2688" y="7092"/>
                  </a:cubicBezTo>
                  <a:cubicBezTo>
                    <a:pt x="627" y="8411"/>
                    <a:pt x="-449" y="12368"/>
                    <a:pt x="178" y="16160"/>
                  </a:cubicBezTo>
                  <a:cubicBezTo>
                    <a:pt x="806" y="19128"/>
                    <a:pt x="2329" y="20942"/>
                    <a:pt x="3853" y="20942"/>
                  </a:cubicBezTo>
                  <a:close/>
                  <a:moveTo>
                    <a:pt x="3853" y="20942"/>
                  </a:moveTo>
                  <a:cubicBezTo>
                    <a:pt x="3853" y="20942"/>
                    <a:pt x="3853" y="20942"/>
                    <a:pt x="3853" y="20942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158"/>
            <p:cNvSpPr/>
            <p:nvPr/>
          </p:nvSpPr>
          <p:spPr>
            <a:xfrm>
              <a:off x="149146" y="158926"/>
              <a:ext cx="528126" cy="5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41" y="0"/>
                    <a:pt x="0" y="4846"/>
                    <a:pt x="0" y="10800"/>
                  </a:cubicBezTo>
                  <a:cubicBezTo>
                    <a:pt x="0" y="16754"/>
                    <a:pt x="4841" y="21600"/>
                    <a:pt x="10789" y="21600"/>
                  </a:cubicBezTo>
                  <a:cubicBezTo>
                    <a:pt x="16759" y="21600"/>
                    <a:pt x="21600" y="16754"/>
                    <a:pt x="21600" y="10800"/>
                  </a:cubicBezTo>
                  <a:cubicBezTo>
                    <a:pt x="21600" y="4846"/>
                    <a:pt x="16759" y="0"/>
                    <a:pt x="10789" y="0"/>
                  </a:cubicBezTo>
                  <a:close/>
                  <a:moveTo>
                    <a:pt x="10789" y="19731"/>
                  </a:moveTo>
                  <a:cubicBezTo>
                    <a:pt x="5883" y="19731"/>
                    <a:pt x="1889" y="15733"/>
                    <a:pt x="1889" y="10800"/>
                  </a:cubicBezTo>
                  <a:cubicBezTo>
                    <a:pt x="1889" y="5889"/>
                    <a:pt x="5883" y="1869"/>
                    <a:pt x="10789" y="1869"/>
                  </a:cubicBezTo>
                  <a:cubicBezTo>
                    <a:pt x="15717" y="1869"/>
                    <a:pt x="19711" y="5867"/>
                    <a:pt x="19711" y="10800"/>
                  </a:cubicBezTo>
                  <a:cubicBezTo>
                    <a:pt x="19711" y="15711"/>
                    <a:pt x="15717" y="19731"/>
                    <a:pt x="10789" y="19731"/>
                  </a:cubicBezTo>
                  <a:close/>
                  <a:moveTo>
                    <a:pt x="10789" y="19731"/>
                  </a:moveTo>
                  <a:cubicBezTo>
                    <a:pt x="10789" y="19731"/>
                    <a:pt x="10789" y="19731"/>
                    <a:pt x="10789" y="19731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3" name="矩形 12"/>
          <p:cNvSpPr/>
          <p:nvPr/>
        </p:nvSpPr>
        <p:spPr>
          <a:xfrm>
            <a:off x="1612094" y="1810886"/>
            <a:ext cx="2558128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Freeform 103"/>
          <p:cNvSpPr/>
          <p:nvPr/>
        </p:nvSpPr>
        <p:spPr>
          <a:xfrm>
            <a:off x="2564991" y="2367567"/>
            <a:ext cx="651267" cy="620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539" extrusionOk="0">
                <a:moveTo>
                  <a:pt x="21259" y="9716"/>
                </a:moveTo>
                <a:cubicBezTo>
                  <a:pt x="11163" y="229"/>
                  <a:pt x="11163" y="229"/>
                  <a:pt x="11163" y="229"/>
                </a:cubicBezTo>
                <a:cubicBezTo>
                  <a:pt x="11149" y="200"/>
                  <a:pt x="11135" y="186"/>
                  <a:pt x="11107" y="171"/>
                </a:cubicBezTo>
                <a:cubicBezTo>
                  <a:pt x="10887" y="-46"/>
                  <a:pt x="10542" y="-61"/>
                  <a:pt x="10307" y="157"/>
                </a:cubicBezTo>
                <a:cubicBezTo>
                  <a:pt x="197" y="9658"/>
                  <a:pt x="197" y="9658"/>
                  <a:pt x="197" y="9658"/>
                </a:cubicBezTo>
                <a:cubicBezTo>
                  <a:pt x="-51" y="9890"/>
                  <a:pt x="-65" y="10282"/>
                  <a:pt x="156" y="10543"/>
                </a:cubicBezTo>
                <a:cubicBezTo>
                  <a:pt x="280" y="10688"/>
                  <a:pt x="432" y="10761"/>
                  <a:pt x="597" y="10761"/>
                </a:cubicBezTo>
                <a:cubicBezTo>
                  <a:pt x="735" y="10761"/>
                  <a:pt x="887" y="10703"/>
                  <a:pt x="997" y="10601"/>
                </a:cubicBezTo>
                <a:cubicBezTo>
                  <a:pt x="2818" y="8889"/>
                  <a:pt x="2818" y="8889"/>
                  <a:pt x="2818" y="8889"/>
                </a:cubicBezTo>
                <a:cubicBezTo>
                  <a:pt x="2818" y="19958"/>
                  <a:pt x="2818" y="19958"/>
                  <a:pt x="2818" y="19958"/>
                </a:cubicBezTo>
                <a:cubicBezTo>
                  <a:pt x="2818" y="20828"/>
                  <a:pt x="3494" y="21539"/>
                  <a:pt x="4321" y="21539"/>
                </a:cubicBezTo>
                <a:cubicBezTo>
                  <a:pt x="7507" y="21539"/>
                  <a:pt x="7507" y="21539"/>
                  <a:pt x="7507" y="21539"/>
                </a:cubicBezTo>
                <a:cubicBezTo>
                  <a:pt x="8280" y="21539"/>
                  <a:pt x="8914" y="20872"/>
                  <a:pt x="8914" y="20059"/>
                </a:cubicBezTo>
                <a:cubicBezTo>
                  <a:pt x="8914" y="14431"/>
                  <a:pt x="8914" y="14431"/>
                  <a:pt x="8914" y="14431"/>
                </a:cubicBezTo>
                <a:cubicBezTo>
                  <a:pt x="8914" y="14300"/>
                  <a:pt x="9011" y="14199"/>
                  <a:pt x="9121" y="14199"/>
                </a:cubicBezTo>
                <a:cubicBezTo>
                  <a:pt x="12349" y="14199"/>
                  <a:pt x="12349" y="14199"/>
                  <a:pt x="12349" y="14199"/>
                </a:cubicBezTo>
                <a:cubicBezTo>
                  <a:pt x="12459" y="14199"/>
                  <a:pt x="12556" y="14300"/>
                  <a:pt x="12556" y="14431"/>
                </a:cubicBezTo>
                <a:cubicBezTo>
                  <a:pt x="12556" y="20059"/>
                  <a:pt x="12556" y="20059"/>
                  <a:pt x="12556" y="20059"/>
                </a:cubicBezTo>
                <a:cubicBezTo>
                  <a:pt x="12556" y="20872"/>
                  <a:pt x="13190" y="21539"/>
                  <a:pt x="13976" y="21539"/>
                </a:cubicBezTo>
                <a:cubicBezTo>
                  <a:pt x="17163" y="21539"/>
                  <a:pt x="17163" y="21539"/>
                  <a:pt x="17163" y="21539"/>
                </a:cubicBezTo>
                <a:cubicBezTo>
                  <a:pt x="17990" y="21539"/>
                  <a:pt x="18652" y="20669"/>
                  <a:pt x="18652" y="19566"/>
                </a:cubicBezTo>
                <a:cubicBezTo>
                  <a:pt x="18652" y="8947"/>
                  <a:pt x="18652" y="8947"/>
                  <a:pt x="18652" y="8947"/>
                </a:cubicBezTo>
                <a:cubicBezTo>
                  <a:pt x="20473" y="10659"/>
                  <a:pt x="20473" y="10659"/>
                  <a:pt x="20473" y="10659"/>
                </a:cubicBezTo>
                <a:cubicBezTo>
                  <a:pt x="20597" y="10761"/>
                  <a:pt x="20735" y="10819"/>
                  <a:pt x="20873" y="10819"/>
                </a:cubicBezTo>
                <a:cubicBezTo>
                  <a:pt x="21038" y="10819"/>
                  <a:pt x="21204" y="10746"/>
                  <a:pt x="21314" y="10601"/>
                </a:cubicBezTo>
                <a:cubicBezTo>
                  <a:pt x="21535" y="10340"/>
                  <a:pt x="21507" y="9948"/>
                  <a:pt x="21259" y="9716"/>
                </a:cubicBezTo>
                <a:close/>
                <a:moveTo>
                  <a:pt x="17466" y="12821"/>
                </a:moveTo>
                <a:cubicBezTo>
                  <a:pt x="17466" y="19552"/>
                  <a:pt x="17466" y="19552"/>
                  <a:pt x="17466" y="19552"/>
                </a:cubicBezTo>
                <a:cubicBezTo>
                  <a:pt x="17466" y="20001"/>
                  <a:pt x="17245" y="20277"/>
                  <a:pt x="17149" y="20277"/>
                </a:cubicBezTo>
                <a:cubicBezTo>
                  <a:pt x="13963" y="20277"/>
                  <a:pt x="13963" y="20277"/>
                  <a:pt x="13963" y="20277"/>
                </a:cubicBezTo>
                <a:cubicBezTo>
                  <a:pt x="13852" y="20277"/>
                  <a:pt x="13742" y="20175"/>
                  <a:pt x="13742" y="20045"/>
                </a:cubicBezTo>
                <a:cubicBezTo>
                  <a:pt x="13742" y="14431"/>
                  <a:pt x="13742" y="14431"/>
                  <a:pt x="13742" y="14431"/>
                </a:cubicBezTo>
                <a:cubicBezTo>
                  <a:pt x="13742" y="13604"/>
                  <a:pt x="13121" y="12951"/>
                  <a:pt x="12335" y="12951"/>
                </a:cubicBezTo>
                <a:cubicBezTo>
                  <a:pt x="9121" y="12951"/>
                  <a:pt x="9121" y="12951"/>
                  <a:pt x="9121" y="12951"/>
                </a:cubicBezTo>
                <a:cubicBezTo>
                  <a:pt x="8349" y="12951"/>
                  <a:pt x="7714" y="13604"/>
                  <a:pt x="7714" y="14431"/>
                </a:cubicBezTo>
                <a:cubicBezTo>
                  <a:pt x="7714" y="20059"/>
                  <a:pt x="7714" y="20059"/>
                  <a:pt x="7714" y="20059"/>
                </a:cubicBezTo>
                <a:cubicBezTo>
                  <a:pt x="7714" y="20190"/>
                  <a:pt x="7618" y="20291"/>
                  <a:pt x="7494" y="20291"/>
                </a:cubicBezTo>
                <a:cubicBezTo>
                  <a:pt x="4307" y="20291"/>
                  <a:pt x="4307" y="20291"/>
                  <a:pt x="4307" y="20291"/>
                </a:cubicBezTo>
                <a:cubicBezTo>
                  <a:pt x="4142" y="20291"/>
                  <a:pt x="4004" y="20146"/>
                  <a:pt x="4004" y="19958"/>
                </a:cubicBezTo>
                <a:cubicBezTo>
                  <a:pt x="4004" y="7758"/>
                  <a:pt x="4004" y="7758"/>
                  <a:pt x="4004" y="7758"/>
                </a:cubicBezTo>
                <a:cubicBezTo>
                  <a:pt x="10707" y="1462"/>
                  <a:pt x="10707" y="1462"/>
                  <a:pt x="10707" y="1462"/>
                </a:cubicBezTo>
                <a:cubicBezTo>
                  <a:pt x="17466" y="7816"/>
                  <a:pt x="17466" y="7816"/>
                  <a:pt x="17466" y="7816"/>
                </a:cubicBezTo>
                <a:lnTo>
                  <a:pt x="17466" y="12821"/>
                </a:lnTo>
                <a:close/>
                <a:moveTo>
                  <a:pt x="17466" y="12821"/>
                </a:moveTo>
                <a:cubicBezTo>
                  <a:pt x="17466" y="12821"/>
                  <a:pt x="17466" y="12821"/>
                  <a:pt x="17466" y="12821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文本框 17"/>
          <p:cNvSpPr txBox="1"/>
          <p:nvPr/>
        </p:nvSpPr>
        <p:spPr>
          <a:xfrm>
            <a:off x="4777764" y="3794716"/>
            <a:ext cx="2636471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>
                <a:solidFill>
                  <a:schemeClr val="bg2"/>
                </a:solidFill>
              </a:rPr>
              <a:t>小程序≈</a:t>
            </a:r>
            <a:r>
              <a:rPr lang="x-none" altLang="zh-CN" sz="1600" dirty="0">
                <a:solidFill>
                  <a:schemeClr val="bg2"/>
                </a:solidFill>
              </a:rPr>
              <a:t>H5&gt;APP</a:t>
            </a:r>
            <a:endParaRPr lang="zh-CN" altLang="zh-CN" sz="1600" dirty="0">
              <a:solidFill>
                <a:schemeClr val="bg2"/>
              </a:solidFill>
            </a:endParaRPr>
          </a:p>
          <a:p>
            <a:r>
              <a:rPr lang="zh-CN" altLang="zh-CN" sz="1600" dirty="0">
                <a:solidFill>
                  <a:schemeClr val="bg2"/>
                </a:solidFill>
              </a:rPr>
              <a:t>小程序：微信团队提供了开发者工具，并且规范了开发标准，开发者不需要考虑不同平台、设备的适配问题。所以三者中为简单。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H5</a:t>
            </a:r>
            <a:r>
              <a:rPr lang="zh-CN" altLang="zh-CN" sz="1600" dirty="0">
                <a:solidFill>
                  <a:schemeClr val="bg2"/>
                </a:solidFill>
              </a:rPr>
              <a:t>：开发形式比较标准，开发速度较快。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APP</a:t>
            </a:r>
            <a:r>
              <a:rPr lang="zh-CN" altLang="zh-CN" sz="1600" dirty="0">
                <a:solidFill>
                  <a:schemeClr val="bg2"/>
                </a:solidFill>
              </a:rPr>
              <a:t>：</a:t>
            </a:r>
            <a:r>
              <a:rPr lang="x-none" altLang="zh-CN" sz="1600" dirty="0">
                <a:solidFill>
                  <a:schemeClr val="bg2"/>
                </a:solidFill>
              </a:rPr>
              <a:t>多平台所需要的技术多，成本高</a:t>
            </a:r>
            <a:r>
              <a:rPr lang="zh-CN" altLang="zh-CN" sz="1600" dirty="0">
                <a:solidFill>
                  <a:schemeClr val="bg2"/>
                </a:solidFill>
              </a:rPr>
              <a:t>。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386" name="文本框 18"/>
          <p:cNvSpPr txBox="1"/>
          <p:nvPr/>
        </p:nvSpPr>
        <p:spPr>
          <a:xfrm>
            <a:off x="5280393" y="3237285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技术可行性</a:t>
            </a:r>
            <a:endParaRPr dirty="0"/>
          </a:p>
        </p:txBody>
      </p:sp>
      <p:sp>
        <p:nvSpPr>
          <p:cNvPr id="387" name="直接连接符 19"/>
          <p:cNvSpPr/>
          <p:nvPr/>
        </p:nvSpPr>
        <p:spPr>
          <a:xfrm flipH="1">
            <a:off x="4950245" y="375661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文本框 20"/>
          <p:cNvSpPr txBox="1"/>
          <p:nvPr/>
        </p:nvSpPr>
        <p:spPr>
          <a:xfrm>
            <a:off x="8023983" y="3794716"/>
            <a:ext cx="2554601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</a:t>
            </a:r>
            <a:r>
              <a:rPr lang="x-none" altLang="zh-CN" dirty="0">
                <a:solidFill>
                  <a:schemeClr val="bg2"/>
                </a:solidFill>
              </a:rPr>
              <a:t>&gt;H5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实现最丰富的功能和最华丽的交互</a:t>
            </a:r>
            <a:r>
              <a:rPr lang="zh-CN" altLang="zh-CN" dirty="0">
                <a:solidFill>
                  <a:schemeClr val="bg2"/>
                </a:solidFill>
              </a:rPr>
              <a:t>，虽然需要下载安装</a:t>
            </a:r>
            <a:r>
              <a:rPr lang="x-none" altLang="zh-CN" dirty="0">
                <a:solidFill>
                  <a:schemeClr val="bg2"/>
                </a:solidFill>
              </a:rPr>
              <a:t>。	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即点即用，用户使用成本低。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跨平台，即点即用，用户使用成本低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  <a:r>
              <a:rPr lang="x-none" altLang="zh-CN" dirty="0">
                <a:solidFill>
                  <a:schemeClr val="bg2"/>
                </a:solidFill>
              </a:rPr>
              <a:t>用户体验差，运行速度慢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89" name="文本框 21"/>
          <p:cNvSpPr txBox="1"/>
          <p:nvPr/>
        </p:nvSpPr>
        <p:spPr>
          <a:xfrm>
            <a:off x="8613918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操作可行性</a:t>
            </a:r>
            <a:endParaRPr dirty="0"/>
          </a:p>
        </p:txBody>
      </p:sp>
      <p:sp>
        <p:nvSpPr>
          <p:cNvPr id="390" name="直接连接符 22"/>
          <p:cNvSpPr/>
          <p:nvPr/>
        </p:nvSpPr>
        <p:spPr>
          <a:xfrm flipH="1">
            <a:off x="8459327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文本框 27"/>
          <p:cNvSpPr txBox="1"/>
          <p:nvPr/>
        </p:nvSpPr>
        <p:spPr>
          <a:xfrm>
            <a:off x="1613857" y="3794716"/>
            <a:ext cx="2554602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小程序≈</a:t>
            </a:r>
            <a:r>
              <a:rPr lang="x-none" altLang="zh-CN" dirty="0">
                <a:solidFill>
                  <a:schemeClr val="bg2"/>
                </a:solidFill>
              </a:rPr>
              <a:t>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：涉及多个平台的开发工具、语言，以及不同设备的适配。</a:t>
            </a: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开发、维护成本低。微信的用户量大，便于推广。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：与小程序开发成本差不多。</a:t>
            </a:r>
          </a:p>
        </p:txBody>
      </p:sp>
      <p:sp>
        <p:nvSpPr>
          <p:cNvPr id="392" name="文本框 28"/>
          <p:cNvSpPr txBox="1"/>
          <p:nvPr/>
        </p:nvSpPr>
        <p:spPr>
          <a:xfrm>
            <a:off x="2203792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经济可行性</a:t>
            </a:r>
            <a:endParaRPr dirty="0"/>
          </a:p>
        </p:txBody>
      </p:sp>
      <p:sp>
        <p:nvSpPr>
          <p:cNvPr id="393" name="文本框 32"/>
          <p:cNvSpPr txBox="1"/>
          <p:nvPr/>
        </p:nvSpPr>
        <p:spPr>
          <a:xfrm>
            <a:off x="3193466" y="451355"/>
            <a:ext cx="5805066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从上表可得</a:t>
            </a:r>
            <a:endParaRPr dirty="0"/>
          </a:p>
        </p:txBody>
      </p:sp>
      <p:sp>
        <p:nvSpPr>
          <p:cNvPr id="395" name="直接连接符 25"/>
          <p:cNvSpPr/>
          <p:nvPr/>
        </p:nvSpPr>
        <p:spPr>
          <a:xfrm flipH="1">
            <a:off x="2049203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check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3" animBg="1" advAuto="0"/>
      <p:bldP spid="375" grpId="2" animBg="1" advAuto="0"/>
      <p:bldP spid="376" grpId="4" animBg="1" advAuto="0"/>
      <p:bldP spid="377" grpId="14" animBg="1" advAuto="0"/>
      <p:bldP spid="378" grpId="15" animBg="1" advAuto="0"/>
      <p:bldP spid="382" grpId="5" animBg="1" advAuto="0"/>
      <p:bldP spid="383" grpId="9" animBg="1" advAuto="0"/>
      <p:bldP spid="384" grpId="10" animBg="1" advAuto="0"/>
      <p:bldP spid="385" grpId="6" animBg="1" advAuto="0"/>
      <p:bldP spid="386" grpId="7" animBg="1" advAuto="0"/>
      <p:bldP spid="387" grpId="8" animBg="1" advAuto="0"/>
      <p:bldP spid="388" grpId="16" animBg="1" advAuto="0"/>
      <p:bldP spid="389" grpId="17" animBg="1" advAuto="0"/>
      <p:bldP spid="390" grpId="18" animBg="1" advAuto="0"/>
      <p:bldP spid="391" grpId="11" animBg="1" advAuto="0"/>
      <p:bldP spid="392" grpId="12" animBg="1" advAuto="0"/>
      <p:bldP spid="393" grpId="1" animBg="1" advAuto="0"/>
      <p:bldP spid="395" grpId="1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4509903" y="2751890"/>
            <a:ext cx="317009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471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The proposed system 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1" grpId="5" animBg="1" advAuto="0"/>
      <p:bldP spid="47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2" y="3554359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选择微信小程序开发工具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3741516" y="2288543"/>
            <a:ext cx="47089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对所建议的系统的说明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6788181" y="1090898"/>
            <a:ext cx="296491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24" name="文本框 5"/>
          <p:cNvSpPr txBox="1"/>
          <p:nvPr/>
        </p:nvSpPr>
        <p:spPr>
          <a:xfrm>
            <a:off x="6112766" y="1512518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dirty="0"/>
              <a:t>Prerequisites for Feasibility Analysis </a:t>
            </a:r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326789" y="2499167"/>
            <a:ext cx="18876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228" name="文本框 19"/>
          <p:cNvSpPr txBox="1"/>
          <p:nvPr/>
        </p:nvSpPr>
        <p:spPr>
          <a:xfrm>
            <a:off x="6112766" y="2920787"/>
            <a:ext cx="4505898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Alternative plans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147253" y="3841455"/>
            <a:ext cx="22467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231" name="文本框 22"/>
          <p:cNvSpPr txBox="1"/>
          <p:nvPr/>
        </p:nvSpPr>
        <p:spPr>
          <a:xfrm>
            <a:off x="6112766" y="4263075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The proposed system 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5973055" y="5136612"/>
            <a:ext cx="45951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  <a:endParaRPr dirty="0"/>
          </a:p>
        </p:txBody>
      </p:sp>
      <p:sp>
        <p:nvSpPr>
          <p:cNvPr id="234" name="文本框 25"/>
          <p:cNvSpPr txBox="1"/>
          <p:nvPr/>
        </p:nvSpPr>
        <p:spPr>
          <a:xfrm>
            <a:off x="6112766" y="5558232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Economic, technical and legal feasibility 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200"/>
                            </p:stCondLst>
                            <p:childTnLst>
                              <p:par>
                                <p:cTn id="62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200"/>
                            </p:stCondLst>
                            <p:childTnLst>
                              <p:par>
                                <p:cTn id="70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4" grpId="11" animBg="1" advAuto="0"/>
      <p:bldP spid="225" grpId="5" animBg="1" advAuto="0"/>
      <p:bldP spid="226" grpId="9" animBg="1" advAuto="0"/>
      <p:bldP spid="227" grpId="12" animBg="1" advAuto="0"/>
      <p:bldP spid="228" grpId="13" animBg="1" advAuto="0"/>
      <p:bldP spid="229" grpId="6" animBg="1" advAuto="0"/>
      <p:bldP spid="230" grpId="14" animBg="1" advAuto="0"/>
      <p:bldP spid="231" grpId="15" animBg="1" advAuto="0"/>
      <p:bldP spid="232" grpId="7" animBg="1" advAuto="0"/>
      <p:bldP spid="233" grpId="16" animBg="1" advAuto="0"/>
      <p:bldP spid="234" grpId="17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5036998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处理</a:t>
            </a:r>
            <a:r>
              <a:rPr lang="zh-CN" altLang="zh-CN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流程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CC93E-CFAB-4FD9-AAD1-A86812D7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9" y="-6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6FA05B-9E9E-4CFD-A700-9E535A75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41902"/>
              </p:ext>
            </p:extLst>
          </p:nvPr>
        </p:nvGraphicFramePr>
        <p:xfrm>
          <a:off x="2969443" y="130346"/>
          <a:ext cx="6371620" cy="58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6296069" imgH="5810289" progId="Visio.Drawing.15">
                  <p:embed/>
                </p:oleObj>
              </mc:Choice>
              <mc:Fallback>
                <p:oleObj r:id="rId3" imgW="6296069" imgH="5810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43" y="130346"/>
                        <a:ext cx="6371620" cy="5879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885A0F-B464-4D4A-8AB5-8088029E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1" y="1008667"/>
            <a:ext cx="14175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52A7BFA-029C-4F9B-B37F-F34DCBA12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59502"/>
              </p:ext>
            </p:extLst>
          </p:nvPr>
        </p:nvGraphicFramePr>
        <p:xfrm>
          <a:off x="933279" y="160105"/>
          <a:ext cx="8511064" cy="578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6505390" imgH="4419736" progId="Visio.Drawing.15">
                  <p:embed/>
                </p:oleObj>
              </mc:Choice>
              <mc:Fallback>
                <p:oleObj name="Visio" r:id="rId3" imgW="6505390" imgH="44197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279" y="160105"/>
                        <a:ext cx="8511064" cy="5780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  <p:sp>
        <p:nvSpPr>
          <p:cNvPr id="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5036998" y="608017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处理流</a:t>
            </a:r>
            <a:r>
              <a:rPr lang="zh-CN" altLang="en-US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图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025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3695343" y="6080176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系统</a:t>
            </a:r>
            <a:r>
              <a:rPr lang="zh-CN" altLang="zh-CN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流程</a:t>
            </a:r>
            <a:r>
              <a:rPr lang="zh-CN" altLang="en-US" sz="4000" b="1" dirty="0" smtClean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和数据字典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88637"/>
              </p:ext>
            </p:extLst>
          </p:nvPr>
        </p:nvGraphicFramePr>
        <p:xfrm>
          <a:off x="2100262" y="320550"/>
          <a:ext cx="3095625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3095708" imgH="5619886" progId="Visio.Drawing.15">
                  <p:embed/>
                </p:oleObj>
              </mc:Choice>
              <mc:Fallback>
                <p:oleObj name="Visio" r:id="rId3" imgW="3095708" imgH="56198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0262" y="320550"/>
                        <a:ext cx="3095625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29092"/>
              </p:ext>
            </p:extLst>
          </p:nvPr>
        </p:nvGraphicFramePr>
        <p:xfrm>
          <a:off x="5481638" y="1222375"/>
          <a:ext cx="555307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5" imgW="5553273" imgH="4086225" progId="Visio.Drawing.15">
                  <p:embed/>
                </p:oleObj>
              </mc:Choice>
              <mc:Fallback>
                <p:oleObj name="Visio" r:id="rId5" imgW="5553273" imgH="40862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1638" y="1222375"/>
                        <a:ext cx="5553075" cy="408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286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35"/>
          <p:cNvSpPr/>
          <p:nvPr/>
        </p:nvSpPr>
        <p:spPr>
          <a:xfrm>
            <a:off x="6792687" y="3626808"/>
            <a:ext cx="5039428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矩形 36"/>
          <p:cNvSpPr/>
          <p:nvPr/>
        </p:nvSpPr>
        <p:spPr>
          <a:xfrm>
            <a:off x="390704" y="549273"/>
            <a:ext cx="5039427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矩形 37"/>
          <p:cNvSpPr/>
          <p:nvPr/>
        </p:nvSpPr>
        <p:spPr>
          <a:xfrm>
            <a:off x="390704" y="3626808"/>
            <a:ext cx="5039427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矩形 34"/>
          <p:cNvSpPr/>
          <p:nvPr/>
        </p:nvSpPr>
        <p:spPr>
          <a:xfrm>
            <a:off x="6792687" y="549273"/>
            <a:ext cx="5039428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任意多边形: 形状 5"/>
          <p:cNvSpPr/>
          <p:nvPr/>
        </p:nvSpPr>
        <p:spPr>
          <a:xfrm>
            <a:off x="4148770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任意多边形: 形状 6"/>
          <p:cNvSpPr/>
          <p:nvPr/>
        </p:nvSpPr>
        <p:spPr>
          <a:xfrm>
            <a:off x="6200795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任意多边形: 形状 7"/>
          <p:cNvSpPr/>
          <p:nvPr/>
        </p:nvSpPr>
        <p:spPr>
          <a:xfrm>
            <a:off x="6200795" y="3533794"/>
            <a:ext cx="1842436" cy="1842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任意多边形: 形状 8"/>
          <p:cNvSpPr/>
          <p:nvPr/>
        </p:nvSpPr>
        <p:spPr>
          <a:xfrm>
            <a:off x="4148770" y="3533793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30" name="Group 33"/>
          <p:cNvGrpSpPr/>
          <p:nvPr/>
        </p:nvGrpSpPr>
        <p:grpSpPr>
          <a:xfrm>
            <a:off x="4913361" y="2202669"/>
            <a:ext cx="701356" cy="697714"/>
            <a:chOff x="0" y="0"/>
            <a:chExt cx="701354" cy="697712"/>
          </a:xfrm>
        </p:grpSpPr>
        <p:sp>
          <p:nvSpPr>
            <p:cNvPr id="526" name="Freeform 34"/>
            <p:cNvSpPr/>
            <p:nvPr/>
          </p:nvSpPr>
          <p:spPr>
            <a:xfrm>
              <a:off x="0" y="0"/>
              <a:ext cx="701355" cy="6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600" extrusionOk="0">
                  <a:moveTo>
                    <a:pt x="17572" y="3166"/>
                  </a:moveTo>
                  <a:cubicBezTo>
                    <a:pt x="15631" y="1131"/>
                    <a:pt x="13044" y="0"/>
                    <a:pt x="10295" y="0"/>
                  </a:cubicBezTo>
                  <a:cubicBezTo>
                    <a:pt x="7546" y="0"/>
                    <a:pt x="4959" y="1131"/>
                    <a:pt x="3019" y="3166"/>
                  </a:cubicBezTo>
                  <a:cubicBezTo>
                    <a:pt x="-741" y="7096"/>
                    <a:pt x="-1010" y="13387"/>
                    <a:pt x="2332" y="17656"/>
                  </a:cubicBezTo>
                  <a:cubicBezTo>
                    <a:pt x="1874" y="18646"/>
                    <a:pt x="1321" y="19296"/>
                    <a:pt x="715" y="19621"/>
                  </a:cubicBezTo>
                  <a:cubicBezTo>
                    <a:pt x="337" y="19805"/>
                    <a:pt x="122" y="20243"/>
                    <a:pt x="189" y="20667"/>
                  </a:cubicBezTo>
                  <a:cubicBezTo>
                    <a:pt x="243" y="21105"/>
                    <a:pt x="567" y="21445"/>
                    <a:pt x="984" y="21515"/>
                  </a:cubicBezTo>
                  <a:cubicBezTo>
                    <a:pt x="1213" y="21558"/>
                    <a:pt x="1456" y="21572"/>
                    <a:pt x="1712" y="21572"/>
                  </a:cubicBezTo>
                  <a:cubicBezTo>
                    <a:pt x="2979" y="21572"/>
                    <a:pt x="4313" y="21119"/>
                    <a:pt x="5417" y="20314"/>
                  </a:cubicBezTo>
                  <a:cubicBezTo>
                    <a:pt x="6913" y="21162"/>
                    <a:pt x="8584" y="21600"/>
                    <a:pt x="10295" y="21600"/>
                  </a:cubicBezTo>
                  <a:cubicBezTo>
                    <a:pt x="13044" y="21600"/>
                    <a:pt x="15631" y="20483"/>
                    <a:pt x="17572" y="18448"/>
                  </a:cubicBezTo>
                  <a:cubicBezTo>
                    <a:pt x="19512" y="16398"/>
                    <a:pt x="20590" y="13684"/>
                    <a:pt x="20590" y="10800"/>
                  </a:cubicBezTo>
                  <a:cubicBezTo>
                    <a:pt x="20590" y="7930"/>
                    <a:pt x="19512" y="5202"/>
                    <a:pt x="17572" y="3166"/>
                  </a:cubicBezTo>
                  <a:close/>
                  <a:moveTo>
                    <a:pt x="16750" y="17571"/>
                  </a:moveTo>
                  <a:cubicBezTo>
                    <a:pt x="15025" y="19381"/>
                    <a:pt x="12734" y="20370"/>
                    <a:pt x="10295" y="20370"/>
                  </a:cubicBezTo>
                  <a:cubicBezTo>
                    <a:pt x="8665" y="20370"/>
                    <a:pt x="7061" y="19918"/>
                    <a:pt x="5673" y="19055"/>
                  </a:cubicBezTo>
                  <a:cubicBezTo>
                    <a:pt x="5579" y="19013"/>
                    <a:pt x="5471" y="18971"/>
                    <a:pt x="5377" y="18971"/>
                  </a:cubicBezTo>
                  <a:cubicBezTo>
                    <a:pt x="5256" y="18971"/>
                    <a:pt x="5121" y="19013"/>
                    <a:pt x="5013" y="19098"/>
                  </a:cubicBezTo>
                  <a:cubicBezTo>
                    <a:pt x="3693" y="20172"/>
                    <a:pt x="2372" y="20328"/>
                    <a:pt x="1793" y="20342"/>
                  </a:cubicBezTo>
                  <a:cubicBezTo>
                    <a:pt x="2480" y="19805"/>
                    <a:pt x="3059" y="18957"/>
                    <a:pt x="3558" y="17783"/>
                  </a:cubicBezTo>
                  <a:cubicBezTo>
                    <a:pt x="3639" y="17571"/>
                    <a:pt x="3598" y="17317"/>
                    <a:pt x="3450" y="17133"/>
                  </a:cubicBezTo>
                  <a:cubicBezTo>
                    <a:pt x="257" y="13359"/>
                    <a:pt x="432" y="7591"/>
                    <a:pt x="3841" y="4015"/>
                  </a:cubicBezTo>
                  <a:cubicBezTo>
                    <a:pt x="5566" y="2205"/>
                    <a:pt x="7856" y="1216"/>
                    <a:pt x="10295" y="1216"/>
                  </a:cubicBezTo>
                  <a:cubicBezTo>
                    <a:pt x="12734" y="1216"/>
                    <a:pt x="15025" y="2205"/>
                    <a:pt x="16750" y="4015"/>
                  </a:cubicBezTo>
                  <a:cubicBezTo>
                    <a:pt x="20307" y="7761"/>
                    <a:pt x="20307" y="13839"/>
                    <a:pt x="16750" y="17571"/>
                  </a:cubicBezTo>
                  <a:close/>
                  <a:moveTo>
                    <a:pt x="16750" y="17571"/>
                  </a:moveTo>
                  <a:cubicBezTo>
                    <a:pt x="16750" y="17571"/>
                    <a:pt x="16750" y="17571"/>
                    <a:pt x="16750" y="1757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7" name="Freeform 35"/>
            <p:cNvSpPr/>
            <p:nvPr/>
          </p:nvSpPr>
          <p:spPr>
            <a:xfrm>
              <a:off x="183355" y="232570"/>
              <a:ext cx="334057" cy="4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Freeform 36"/>
            <p:cNvSpPr/>
            <p:nvPr/>
          </p:nvSpPr>
          <p:spPr>
            <a:xfrm>
              <a:off x="183355" y="329827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Freeform 37"/>
            <p:cNvSpPr/>
            <p:nvPr/>
          </p:nvSpPr>
          <p:spPr>
            <a:xfrm>
              <a:off x="183355" y="424970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 70"/>
          <p:cNvGrpSpPr/>
          <p:nvPr/>
        </p:nvGrpSpPr>
        <p:grpSpPr>
          <a:xfrm>
            <a:off x="6632434" y="2202669"/>
            <a:ext cx="708284" cy="539142"/>
            <a:chOff x="0" y="0"/>
            <a:chExt cx="708282" cy="539140"/>
          </a:xfrm>
        </p:grpSpPr>
        <p:sp>
          <p:nvSpPr>
            <p:cNvPr id="531" name="Freeform 71"/>
            <p:cNvSpPr/>
            <p:nvPr/>
          </p:nvSpPr>
          <p:spPr>
            <a:xfrm>
              <a:off x="0" y="-1"/>
              <a:ext cx="708283" cy="53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cubicBezTo>
                    <a:pt x="2639" y="0"/>
                    <a:pt x="2639" y="0"/>
                    <a:pt x="2639" y="0"/>
                  </a:cubicBezTo>
                  <a:cubicBezTo>
                    <a:pt x="1187" y="0"/>
                    <a:pt x="0" y="1560"/>
                    <a:pt x="0" y="3468"/>
                  </a:cubicBezTo>
                  <a:cubicBezTo>
                    <a:pt x="0" y="18132"/>
                    <a:pt x="0" y="18132"/>
                    <a:pt x="0" y="18132"/>
                  </a:cubicBezTo>
                  <a:cubicBezTo>
                    <a:pt x="0" y="20040"/>
                    <a:pt x="1187" y="21600"/>
                    <a:pt x="2639" y="21600"/>
                  </a:cubicBezTo>
                  <a:cubicBezTo>
                    <a:pt x="18947" y="21600"/>
                    <a:pt x="18947" y="21600"/>
                    <a:pt x="18947" y="21600"/>
                  </a:cubicBezTo>
                  <a:cubicBezTo>
                    <a:pt x="20413" y="21600"/>
                    <a:pt x="21600" y="20040"/>
                    <a:pt x="21600" y="18132"/>
                  </a:cubicBezTo>
                  <a:cubicBezTo>
                    <a:pt x="21600" y="3468"/>
                    <a:pt x="21600" y="3468"/>
                    <a:pt x="21600" y="3468"/>
                  </a:cubicBezTo>
                  <a:cubicBezTo>
                    <a:pt x="21600" y="1560"/>
                    <a:pt x="20413" y="0"/>
                    <a:pt x="18961" y="0"/>
                  </a:cubicBezTo>
                  <a:close/>
                  <a:moveTo>
                    <a:pt x="20385" y="18132"/>
                  </a:moveTo>
                  <a:cubicBezTo>
                    <a:pt x="20385" y="19159"/>
                    <a:pt x="19743" y="20022"/>
                    <a:pt x="18961" y="20022"/>
                  </a:cubicBezTo>
                  <a:cubicBezTo>
                    <a:pt x="2639" y="20022"/>
                    <a:pt x="2639" y="20022"/>
                    <a:pt x="2639" y="20022"/>
                  </a:cubicBezTo>
                  <a:cubicBezTo>
                    <a:pt x="1843" y="20022"/>
                    <a:pt x="1201" y="19159"/>
                    <a:pt x="1201" y="18132"/>
                  </a:cubicBezTo>
                  <a:cubicBezTo>
                    <a:pt x="1201" y="3468"/>
                    <a:pt x="1201" y="3468"/>
                    <a:pt x="1201" y="3468"/>
                  </a:cubicBezTo>
                  <a:cubicBezTo>
                    <a:pt x="1201" y="2441"/>
                    <a:pt x="1843" y="1597"/>
                    <a:pt x="2639" y="1597"/>
                  </a:cubicBezTo>
                  <a:cubicBezTo>
                    <a:pt x="18947" y="1597"/>
                    <a:pt x="18947" y="1597"/>
                    <a:pt x="18947" y="1597"/>
                  </a:cubicBezTo>
                  <a:cubicBezTo>
                    <a:pt x="19743" y="1597"/>
                    <a:pt x="20385" y="2441"/>
                    <a:pt x="20385" y="3468"/>
                  </a:cubicBezTo>
                  <a:cubicBezTo>
                    <a:pt x="20385" y="18132"/>
                    <a:pt x="20385" y="18132"/>
                    <a:pt x="20385" y="18132"/>
                  </a:cubicBezTo>
                  <a:close/>
                  <a:moveTo>
                    <a:pt x="20385" y="18132"/>
                  </a:moveTo>
                  <a:cubicBezTo>
                    <a:pt x="20385" y="18132"/>
                    <a:pt x="20385" y="18132"/>
                    <a:pt x="20385" y="1813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Freeform 72"/>
            <p:cNvSpPr/>
            <p:nvPr/>
          </p:nvSpPr>
          <p:spPr>
            <a:xfrm>
              <a:off x="80587" y="76152"/>
              <a:ext cx="545247" cy="38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1" extrusionOk="0">
                  <a:moveTo>
                    <a:pt x="14343" y="10492"/>
                  </a:moveTo>
                  <a:cubicBezTo>
                    <a:pt x="21165" y="1902"/>
                    <a:pt x="21165" y="1902"/>
                    <a:pt x="21165" y="1902"/>
                  </a:cubicBezTo>
                  <a:cubicBezTo>
                    <a:pt x="21471" y="1498"/>
                    <a:pt x="21507" y="816"/>
                    <a:pt x="21219" y="361"/>
                  </a:cubicBezTo>
                  <a:cubicBezTo>
                    <a:pt x="20931" y="-68"/>
                    <a:pt x="20445" y="-119"/>
                    <a:pt x="20121" y="285"/>
                  </a:cubicBezTo>
                  <a:cubicBezTo>
                    <a:pt x="10725" y="12108"/>
                    <a:pt x="10725" y="12108"/>
                    <a:pt x="10725" y="12108"/>
                  </a:cubicBezTo>
                  <a:cubicBezTo>
                    <a:pt x="8889" y="9809"/>
                    <a:pt x="8889" y="9809"/>
                    <a:pt x="8889" y="9809"/>
                  </a:cubicBezTo>
                  <a:cubicBezTo>
                    <a:pt x="8889" y="9809"/>
                    <a:pt x="8889" y="9809"/>
                    <a:pt x="8889" y="9784"/>
                  </a:cubicBezTo>
                  <a:cubicBezTo>
                    <a:pt x="8835" y="9734"/>
                    <a:pt x="8799" y="9683"/>
                    <a:pt x="8763" y="9633"/>
                  </a:cubicBezTo>
                  <a:cubicBezTo>
                    <a:pt x="1311" y="285"/>
                    <a:pt x="1311" y="285"/>
                    <a:pt x="1311" y="285"/>
                  </a:cubicBezTo>
                  <a:cubicBezTo>
                    <a:pt x="987" y="-119"/>
                    <a:pt x="483" y="-94"/>
                    <a:pt x="195" y="361"/>
                  </a:cubicBezTo>
                  <a:cubicBezTo>
                    <a:pt x="-93" y="816"/>
                    <a:pt x="-57" y="1498"/>
                    <a:pt x="267" y="1902"/>
                  </a:cubicBezTo>
                  <a:cubicBezTo>
                    <a:pt x="7161" y="10542"/>
                    <a:pt x="7161" y="10542"/>
                    <a:pt x="7161" y="10542"/>
                  </a:cubicBezTo>
                  <a:cubicBezTo>
                    <a:pt x="303" y="19561"/>
                    <a:pt x="303" y="19561"/>
                    <a:pt x="303" y="19561"/>
                  </a:cubicBezTo>
                  <a:cubicBezTo>
                    <a:pt x="-21" y="19990"/>
                    <a:pt x="-39" y="20673"/>
                    <a:pt x="267" y="21102"/>
                  </a:cubicBezTo>
                  <a:cubicBezTo>
                    <a:pt x="411" y="21329"/>
                    <a:pt x="627" y="21456"/>
                    <a:pt x="825" y="21456"/>
                  </a:cubicBezTo>
                  <a:cubicBezTo>
                    <a:pt x="1023" y="21456"/>
                    <a:pt x="1203" y="21355"/>
                    <a:pt x="1365" y="21178"/>
                  </a:cubicBezTo>
                  <a:cubicBezTo>
                    <a:pt x="8331" y="12033"/>
                    <a:pt x="8331" y="12033"/>
                    <a:pt x="8331" y="12033"/>
                  </a:cubicBezTo>
                  <a:cubicBezTo>
                    <a:pt x="10221" y="14382"/>
                    <a:pt x="10221" y="14382"/>
                    <a:pt x="10221" y="14382"/>
                  </a:cubicBezTo>
                  <a:cubicBezTo>
                    <a:pt x="10365" y="14584"/>
                    <a:pt x="10545" y="14660"/>
                    <a:pt x="10725" y="14660"/>
                  </a:cubicBezTo>
                  <a:cubicBezTo>
                    <a:pt x="10923" y="14660"/>
                    <a:pt x="11103" y="14559"/>
                    <a:pt x="11247" y="14382"/>
                  </a:cubicBezTo>
                  <a:cubicBezTo>
                    <a:pt x="13191" y="11932"/>
                    <a:pt x="13191" y="11932"/>
                    <a:pt x="13191" y="11932"/>
                  </a:cubicBezTo>
                  <a:cubicBezTo>
                    <a:pt x="20121" y="21178"/>
                    <a:pt x="20121" y="21178"/>
                    <a:pt x="20121" y="21178"/>
                  </a:cubicBezTo>
                  <a:cubicBezTo>
                    <a:pt x="20265" y="21380"/>
                    <a:pt x="20463" y="21481"/>
                    <a:pt x="20643" y="21481"/>
                  </a:cubicBezTo>
                  <a:cubicBezTo>
                    <a:pt x="20859" y="21481"/>
                    <a:pt x="21057" y="21355"/>
                    <a:pt x="21219" y="21127"/>
                  </a:cubicBezTo>
                  <a:cubicBezTo>
                    <a:pt x="21507" y="20698"/>
                    <a:pt x="21489" y="20016"/>
                    <a:pt x="21183" y="19586"/>
                  </a:cubicBezTo>
                  <a:lnTo>
                    <a:pt x="14343" y="10492"/>
                  </a:lnTo>
                  <a:close/>
                  <a:moveTo>
                    <a:pt x="14343" y="10492"/>
                  </a:moveTo>
                  <a:cubicBezTo>
                    <a:pt x="14343" y="10492"/>
                    <a:pt x="14343" y="10492"/>
                    <a:pt x="14343" y="1049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6" name="Group 110"/>
          <p:cNvGrpSpPr/>
          <p:nvPr/>
        </p:nvGrpSpPr>
        <p:grpSpPr>
          <a:xfrm>
            <a:off x="4878947" y="3968087"/>
            <a:ext cx="706170" cy="658299"/>
            <a:chOff x="0" y="0"/>
            <a:chExt cx="706169" cy="658297"/>
          </a:xfrm>
        </p:grpSpPr>
        <p:sp>
          <p:nvSpPr>
            <p:cNvPr id="534" name="Freeform 111"/>
            <p:cNvSpPr/>
            <p:nvPr/>
          </p:nvSpPr>
          <p:spPr>
            <a:xfrm>
              <a:off x="0" y="252181"/>
              <a:ext cx="436462" cy="40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97" extrusionOk="0">
                  <a:moveTo>
                    <a:pt x="17989" y="1637"/>
                  </a:moveTo>
                  <a:cubicBezTo>
                    <a:pt x="17615" y="2047"/>
                    <a:pt x="17615" y="2700"/>
                    <a:pt x="17989" y="3110"/>
                  </a:cubicBezTo>
                  <a:cubicBezTo>
                    <a:pt x="19530" y="4802"/>
                    <a:pt x="19530" y="7556"/>
                    <a:pt x="17989" y="9247"/>
                  </a:cubicBezTo>
                  <a:cubicBezTo>
                    <a:pt x="9886" y="18139"/>
                    <a:pt x="9886" y="18139"/>
                    <a:pt x="9886" y="18139"/>
                  </a:cubicBezTo>
                  <a:cubicBezTo>
                    <a:pt x="8345" y="19830"/>
                    <a:pt x="5835" y="19830"/>
                    <a:pt x="4294" y="18139"/>
                  </a:cubicBezTo>
                  <a:cubicBezTo>
                    <a:pt x="3061" y="16810"/>
                    <a:pt x="3061" y="16810"/>
                    <a:pt x="3061" y="16810"/>
                  </a:cubicBezTo>
                  <a:cubicBezTo>
                    <a:pt x="1519" y="15118"/>
                    <a:pt x="1519" y="12364"/>
                    <a:pt x="3061" y="10673"/>
                  </a:cubicBezTo>
                  <a:cubicBezTo>
                    <a:pt x="11163" y="1782"/>
                    <a:pt x="11163" y="1782"/>
                    <a:pt x="11163" y="1782"/>
                  </a:cubicBezTo>
                  <a:cubicBezTo>
                    <a:pt x="11538" y="1371"/>
                    <a:pt x="11538" y="718"/>
                    <a:pt x="11163" y="308"/>
                  </a:cubicBezTo>
                  <a:cubicBezTo>
                    <a:pt x="10789" y="-103"/>
                    <a:pt x="10194" y="-103"/>
                    <a:pt x="9820" y="308"/>
                  </a:cubicBezTo>
                  <a:cubicBezTo>
                    <a:pt x="1717" y="9199"/>
                    <a:pt x="1717" y="9199"/>
                    <a:pt x="1717" y="9199"/>
                  </a:cubicBezTo>
                  <a:cubicBezTo>
                    <a:pt x="617" y="10407"/>
                    <a:pt x="0" y="12026"/>
                    <a:pt x="0" y="13741"/>
                  </a:cubicBezTo>
                  <a:cubicBezTo>
                    <a:pt x="0" y="15457"/>
                    <a:pt x="617" y="17076"/>
                    <a:pt x="1717" y="18284"/>
                  </a:cubicBezTo>
                  <a:cubicBezTo>
                    <a:pt x="2928" y="19612"/>
                    <a:pt x="2928" y="19612"/>
                    <a:pt x="2928" y="19612"/>
                  </a:cubicBezTo>
                  <a:cubicBezTo>
                    <a:pt x="4073" y="20869"/>
                    <a:pt x="5571" y="21497"/>
                    <a:pt x="7090" y="21497"/>
                  </a:cubicBezTo>
                  <a:cubicBezTo>
                    <a:pt x="8587" y="21497"/>
                    <a:pt x="10084" y="20869"/>
                    <a:pt x="11229" y="19612"/>
                  </a:cubicBezTo>
                  <a:cubicBezTo>
                    <a:pt x="19332" y="10721"/>
                    <a:pt x="19332" y="10721"/>
                    <a:pt x="19332" y="10721"/>
                  </a:cubicBezTo>
                  <a:cubicBezTo>
                    <a:pt x="21600" y="8233"/>
                    <a:pt x="21600" y="4149"/>
                    <a:pt x="19332" y="1637"/>
                  </a:cubicBezTo>
                  <a:cubicBezTo>
                    <a:pt x="18958" y="1226"/>
                    <a:pt x="18363" y="1226"/>
                    <a:pt x="17989" y="1637"/>
                  </a:cubicBezTo>
                  <a:close/>
                  <a:moveTo>
                    <a:pt x="17989" y="1637"/>
                  </a:moveTo>
                  <a:cubicBezTo>
                    <a:pt x="17989" y="1637"/>
                    <a:pt x="17989" y="1637"/>
                    <a:pt x="17989" y="163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Freeform 112"/>
            <p:cNvSpPr/>
            <p:nvPr/>
          </p:nvSpPr>
          <p:spPr>
            <a:xfrm>
              <a:off x="269821" y="0"/>
              <a:ext cx="436349" cy="4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988" extrusionOk="0">
                  <a:moveTo>
                    <a:pt x="19311" y="3133"/>
                  </a:moveTo>
                  <a:cubicBezTo>
                    <a:pt x="18100" y="1838"/>
                    <a:pt x="18100" y="1838"/>
                    <a:pt x="18100" y="1838"/>
                  </a:cubicBezTo>
                  <a:cubicBezTo>
                    <a:pt x="15810" y="-612"/>
                    <a:pt x="12089" y="-612"/>
                    <a:pt x="9821" y="1838"/>
                  </a:cubicBezTo>
                  <a:cubicBezTo>
                    <a:pt x="1718" y="10506"/>
                    <a:pt x="1718" y="10506"/>
                    <a:pt x="1718" y="10506"/>
                  </a:cubicBezTo>
                  <a:cubicBezTo>
                    <a:pt x="-572" y="12956"/>
                    <a:pt x="-572" y="16937"/>
                    <a:pt x="1718" y="19363"/>
                  </a:cubicBezTo>
                  <a:cubicBezTo>
                    <a:pt x="2070" y="19763"/>
                    <a:pt x="2687" y="19763"/>
                    <a:pt x="3061" y="19363"/>
                  </a:cubicBezTo>
                  <a:cubicBezTo>
                    <a:pt x="3435" y="18962"/>
                    <a:pt x="3435" y="18326"/>
                    <a:pt x="3061" y="17926"/>
                  </a:cubicBezTo>
                  <a:cubicBezTo>
                    <a:pt x="1520" y="16277"/>
                    <a:pt x="1520" y="13592"/>
                    <a:pt x="3061" y="11943"/>
                  </a:cubicBezTo>
                  <a:cubicBezTo>
                    <a:pt x="11164" y="3275"/>
                    <a:pt x="11164" y="3275"/>
                    <a:pt x="11164" y="3275"/>
                  </a:cubicBezTo>
                  <a:cubicBezTo>
                    <a:pt x="12705" y="1626"/>
                    <a:pt x="15215" y="1626"/>
                    <a:pt x="16756" y="3275"/>
                  </a:cubicBezTo>
                  <a:cubicBezTo>
                    <a:pt x="17967" y="4594"/>
                    <a:pt x="17967" y="4594"/>
                    <a:pt x="17967" y="4594"/>
                  </a:cubicBezTo>
                  <a:cubicBezTo>
                    <a:pt x="19509" y="6243"/>
                    <a:pt x="19509" y="8928"/>
                    <a:pt x="17967" y="10577"/>
                  </a:cubicBezTo>
                  <a:cubicBezTo>
                    <a:pt x="9865" y="19245"/>
                    <a:pt x="9865" y="19245"/>
                    <a:pt x="9865" y="19245"/>
                  </a:cubicBezTo>
                  <a:cubicBezTo>
                    <a:pt x="9490" y="19645"/>
                    <a:pt x="9490" y="20281"/>
                    <a:pt x="9865" y="20682"/>
                  </a:cubicBezTo>
                  <a:cubicBezTo>
                    <a:pt x="10041" y="20870"/>
                    <a:pt x="10305" y="20988"/>
                    <a:pt x="10525" y="20988"/>
                  </a:cubicBezTo>
                  <a:cubicBezTo>
                    <a:pt x="10767" y="20988"/>
                    <a:pt x="11032" y="20870"/>
                    <a:pt x="11208" y="20682"/>
                  </a:cubicBezTo>
                  <a:cubicBezTo>
                    <a:pt x="19311" y="12014"/>
                    <a:pt x="19311" y="12014"/>
                    <a:pt x="19311" y="12014"/>
                  </a:cubicBezTo>
                  <a:cubicBezTo>
                    <a:pt x="20411" y="10812"/>
                    <a:pt x="21028" y="9258"/>
                    <a:pt x="21028" y="7585"/>
                  </a:cubicBezTo>
                  <a:cubicBezTo>
                    <a:pt x="21028" y="5913"/>
                    <a:pt x="20411" y="4335"/>
                    <a:pt x="19311" y="3133"/>
                  </a:cubicBezTo>
                  <a:close/>
                  <a:moveTo>
                    <a:pt x="19311" y="3133"/>
                  </a:moveTo>
                  <a:cubicBezTo>
                    <a:pt x="19311" y="3133"/>
                    <a:pt x="19311" y="3133"/>
                    <a:pt x="19311" y="31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7" name="Freeform 199"/>
          <p:cNvSpPr/>
          <p:nvPr/>
        </p:nvSpPr>
        <p:spPr>
          <a:xfrm>
            <a:off x="6632434" y="3956158"/>
            <a:ext cx="666000" cy="7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7" y="13877"/>
                </a:moveTo>
                <a:cubicBezTo>
                  <a:pt x="16174" y="13877"/>
                  <a:pt x="15000" y="14465"/>
                  <a:pt x="14256" y="15391"/>
                </a:cubicBezTo>
                <a:cubicBezTo>
                  <a:pt x="7953" y="12069"/>
                  <a:pt x="7953" y="12069"/>
                  <a:pt x="7953" y="12069"/>
                </a:cubicBezTo>
                <a:cubicBezTo>
                  <a:pt x="8102" y="11676"/>
                  <a:pt x="8191" y="11242"/>
                  <a:pt x="8191" y="10793"/>
                </a:cubicBezTo>
                <a:cubicBezTo>
                  <a:pt x="8191" y="10344"/>
                  <a:pt x="8102" y="9924"/>
                  <a:pt x="7953" y="9517"/>
                </a:cubicBezTo>
                <a:cubicBezTo>
                  <a:pt x="14241" y="6209"/>
                  <a:pt x="14241" y="6209"/>
                  <a:pt x="14241" y="6209"/>
                </a:cubicBezTo>
                <a:cubicBezTo>
                  <a:pt x="14985" y="7121"/>
                  <a:pt x="16174" y="7723"/>
                  <a:pt x="17497" y="7723"/>
                </a:cubicBezTo>
                <a:cubicBezTo>
                  <a:pt x="19742" y="7723"/>
                  <a:pt x="21585" y="5999"/>
                  <a:pt x="21585" y="3869"/>
                </a:cubicBezTo>
                <a:cubicBezTo>
                  <a:pt x="21585" y="1738"/>
                  <a:pt x="19757" y="0"/>
                  <a:pt x="17497" y="0"/>
                </a:cubicBezTo>
                <a:cubicBezTo>
                  <a:pt x="15237" y="0"/>
                  <a:pt x="13394" y="1738"/>
                  <a:pt x="13394" y="3869"/>
                </a:cubicBezTo>
                <a:cubicBezTo>
                  <a:pt x="13394" y="4317"/>
                  <a:pt x="13483" y="4738"/>
                  <a:pt x="13632" y="5144"/>
                </a:cubicBezTo>
                <a:cubicBezTo>
                  <a:pt x="7344" y="8452"/>
                  <a:pt x="7344" y="8452"/>
                  <a:pt x="7344" y="8452"/>
                </a:cubicBezTo>
                <a:cubicBezTo>
                  <a:pt x="6600" y="7527"/>
                  <a:pt x="5411" y="6938"/>
                  <a:pt x="4103" y="6938"/>
                </a:cubicBezTo>
                <a:cubicBezTo>
                  <a:pt x="1843" y="6938"/>
                  <a:pt x="0" y="8662"/>
                  <a:pt x="0" y="10793"/>
                </a:cubicBezTo>
                <a:cubicBezTo>
                  <a:pt x="0" y="12924"/>
                  <a:pt x="1843" y="14662"/>
                  <a:pt x="4103" y="14662"/>
                </a:cubicBezTo>
                <a:cubicBezTo>
                  <a:pt x="5426" y="14662"/>
                  <a:pt x="6600" y="14059"/>
                  <a:pt x="7359" y="13134"/>
                </a:cubicBezTo>
                <a:cubicBezTo>
                  <a:pt x="13647" y="16456"/>
                  <a:pt x="13647" y="16456"/>
                  <a:pt x="13647" y="16456"/>
                </a:cubicBezTo>
                <a:cubicBezTo>
                  <a:pt x="13498" y="16862"/>
                  <a:pt x="13409" y="17297"/>
                  <a:pt x="13409" y="17745"/>
                </a:cubicBezTo>
                <a:cubicBezTo>
                  <a:pt x="13409" y="19862"/>
                  <a:pt x="15237" y="21600"/>
                  <a:pt x="17497" y="21600"/>
                </a:cubicBezTo>
                <a:cubicBezTo>
                  <a:pt x="19757" y="21600"/>
                  <a:pt x="21600" y="19876"/>
                  <a:pt x="21600" y="17745"/>
                </a:cubicBezTo>
                <a:cubicBezTo>
                  <a:pt x="21600" y="15615"/>
                  <a:pt x="19757" y="13877"/>
                  <a:pt x="17497" y="13877"/>
                </a:cubicBezTo>
                <a:close/>
                <a:moveTo>
                  <a:pt x="17497" y="1219"/>
                </a:moveTo>
                <a:cubicBezTo>
                  <a:pt x="19043" y="1219"/>
                  <a:pt x="20307" y="2411"/>
                  <a:pt x="20307" y="3869"/>
                </a:cubicBezTo>
                <a:cubicBezTo>
                  <a:pt x="20307" y="5326"/>
                  <a:pt x="19043" y="6518"/>
                  <a:pt x="17497" y="6518"/>
                </a:cubicBezTo>
                <a:cubicBezTo>
                  <a:pt x="15951" y="6518"/>
                  <a:pt x="14687" y="5326"/>
                  <a:pt x="14687" y="3869"/>
                </a:cubicBezTo>
                <a:cubicBezTo>
                  <a:pt x="14687" y="2411"/>
                  <a:pt x="15951" y="1219"/>
                  <a:pt x="17497" y="1219"/>
                </a:cubicBezTo>
                <a:close/>
                <a:moveTo>
                  <a:pt x="4103" y="13442"/>
                </a:moveTo>
                <a:cubicBezTo>
                  <a:pt x="2557" y="13442"/>
                  <a:pt x="1293" y="12265"/>
                  <a:pt x="1293" y="10793"/>
                </a:cubicBezTo>
                <a:cubicBezTo>
                  <a:pt x="1293" y="9335"/>
                  <a:pt x="2557" y="8144"/>
                  <a:pt x="4103" y="8144"/>
                </a:cubicBezTo>
                <a:cubicBezTo>
                  <a:pt x="5649" y="8144"/>
                  <a:pt x="6913" y="9335"/>
                  <a:pt x="6913" y="10793"/>
                </a:cubicBezTo>
                <a:cubicBezTo>
                  <a:pt x="6913" y="12265"/>
                  <a:pt x="5649" y="13442"/>
                  <a:pt x="4103" y="13442"/>
                </a:cubicBezTo>
                <a:close/>
                <a:moveTo>
                  <a:pt x="17497" y="20381"/>
                </a:moveTo>
                <a:cubicBezTo>
                  <a:pt x="15951" y="20381"/>
                  <a:pt x="14687" y="19203"/>
                  <a:pt x="14687" y="17731"/>
                </a:cubicBezTo>
                <a:cubicBezTo>
                  <a:pt x="14687" y="16274"/>
                  <a:pt x="15951" y="15082"/>
                  <a:pt x="17497" y="15082"/>
                </a:cubicBezTo>
                <a:cubicBezTo>
                  <a:pt x="19043" y="15082"/>
                  <a:pt x="20307" y="16274"/>
                  <a:pt x="20307" y="17731"/>
                </a:cubicBezTo>
                <a:cubicBezTo>
                  <a:pt x="20307" y="19203"/>
                  <a:pt x="19043" y="20381"/>
                  <a:pt x="17497" y="20381"/>
                </a:cubicBezTo>
                <a:close/>
                <a:moveTo>
                  <a:pt x="17497" y="20381"/>
                </a:moveTo>
                <a:cubicBezTo>
                  <a:pt x="17497" y="20381"/>
                  <a:pt x="17497" y="20381"/>
                  <a:pt x="17497" y="2038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27000" rotWithShape="0">
              <a:srgbClr val="969F98">
                <a:alpha val="2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38" name="文本框 21"/>
          <p:cNvSpPr txBox="1"/>
          <p:nvPr/>
        </p:nvSpPr>
        <p:spPr>
          <a:xfrm>
            <a:off x="550862" y="1268784"/>
            <a:ext cx="3183299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硬件环境：</a:t>
            </a:r>
            <a:r>
              <a:rPr lang="en-US" altLang="zh-CN" dirty="0"/>
              <a:t>PC</a:t>
            </a:r>
            <a:endParaRPr lang="zh-CN" altLang="zh-CN" dirty="0"/>
          </a:p>
          <a:p>
            <a:r>
              <a:rPr lang="zh-CN" altLang="zh-CN" dirty="0"/>
              <a:t>操作系统：</a:t>
            </a:r>
            <a:r>
              <a:rPr lang="en-US" altLang="zh-CN" dirty="0"/>
              <a:t>Windows </a:t>
            </a:r>
            <a:endParaRPr lang="zh-CN" altLang="zh-CN" dirty="0"/>
          </a:p>
          <a:p>
            <a:r>
              <a:rPr lang="zh-CN" altLang="zh-CN" dirty="0"/>
              <a:t>开发语言：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数据库、</a:t>
            </a:r>
            <a:r>
              <a:rPr lang="en-US" altLang="zh-CN" dirty="0" err="1"/>
              <a:t>WXML+WXSS+JavaScript</a:t>
            </a:r>
            <a:endParaRPr dirty="0"/>
          </a:p>
        </p:txBody>
      </p:sp>
      <p:sp>
        <p:nvSpPr>
          <p:cNvPr id="539" name="文本框 22"/>
          <p:cNvSpPr txBox="1"/>
          <p:nvPr/>
        </p:nvSpPr>
        <p:spPr>
          <a:xfrm>
            <a:off x="550863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设备</a:t>
            </a:r>
            <a:endParaRPr dirty="0"/>
          </a:p>
        </p:txBody>
      </p:sp>
      <p:sp>
        <p:nvSpPr>
          <p:cNvPr id="540" name="直接连接符 23"/>
          <p:cNvSpPr/>
          <p:nvPr/>
        </p:nvSpPr>
        <p:spPr>
          <a:xfrm flipH="1" flipV="1">
            <a:off x="694063" y="1189739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文本框 24"/>
          <p:cNvSpPr txBox="1"/>
          <p:nvPr/>
        </p:nvSpPr>
        <p:spPr>
          <a:xfrm>
            <a:off x="550862" y="3908726"/>
            <a:ext cx="2796387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用户可以在微信小程序中运行该小程序</a:t>
            </a:r>
            <a:endParaRPr lang="en-US" altLang="zh-CN" dirty="0"/>
          </a:p>
          <a:p>
            <a:endParaRPr lang="zh-CN" altLang="zh-CN" dirty="0"/>
          </a:p>
          <a:p>
            <a:r>
              <a:rPr lang="x-none" altLang="zh-CN" dirty="0"/>
              <a:t>Windows</a:t>
            </a:r>
            <a:r>
              <a:rPr lang="zh-CN" altLang="zh-CN" dirty="0"/>
              <a:t>环境下微信</a:t>
            </a:r>
            <a:r>
              <a:rPr lang="x-none" altLang="zh-CN" dirty="0"/>
              <a:t>web</a:t>
            </a:r>
            <a:r>
              <a:rPr lang="zh-CN" altLang="zh-CN" dirty="0"/>
              <a:t>开发者工具</a:t>
            </a:r>
          </a:p>
        </p:txBody>
      </p:sp>
      <p:sp>
        <p:nvSpPr>
          <p:cNvPr id="542" name="文本框 25"/>
          <p:cNvSpPr txBox="1"/>
          <p:nvPr/>
        </p:nvSpPr>
        <p:spPr>
          <a:xfrm>
            <a:off x="550863" y="5719057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运行与开发</a:t>
            </a:r>
            <a:endParaRPr dirty="0"/>
          </a:p>
        </p:txBody>
      </p:sp>
      <p:sp>
        <p:nvSpPr>
          <p:cNvPr id="543" name="直接连接符 26"/>
          <p:cNvSpPr/>
          <p:nvPr/>
        </p:nvSpPr>
        <p:spPr>
          <a:xfrm flipH="1">
            <a:off x="694063" y="5675788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文本框 27"/>
          <p:cNvSpPr txBox="1"/>
          <p:nvPr/>
        </p:nvSpPr>
        <p:spPr>
          <a:xfrm>
            <a:off x="8844753" y="1268784"/>
            <a:ext cx="2796386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Photoshop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Project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微信</a:t>
            </a:r>
            <a:r>
              <a:rPr lang="en-US" altLang="zh-CN" dirty="0"/>
              <a:t>web</a:t>
            </a:r>
            <a:r>
              <a:rPr lang="zh-CN" altLang="zh-CN" dirty="0"/>
              <a:t>开发者工具、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 err="1"/>
              <a:t>AxuerRP</a:t>
            </a:r>
            <a:endParaRPr dirty="0"/>
          </a:p>
        </p:txBody>
      </p:sp>
      <p:sp>
        <p:nvSpPr>
          <p:cNvPr id="545" name="文本框 28"/>
          <p:cNvSpPr txBox="1"/>
          <p:nvPr/>
        </p:nvSpPr>
        <p:spPr>
          <a:xfrm>
            <a:off x="10933254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软件</a:t>
            </a:r>
            <a:endParaRPr dirty="0"/>
          </a:p>
        </p:txBody>
      </p:sp>
      <p:sp>
        <p:nvSpPr>
          <p:cNvPr id="546" name="直接连接符 29"/>
          <p:cNvSpPr/>
          <p:nvPr/>
        </p:nvSpPr>
        <p:spPr>
          <a:xfrm flipH="1" flipV="1">
            <a:off x="9010974" y="1189739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文本框 30"/>
          <p:cNvSpPr txBox="1"/>
          <p:nvPr/>
        </p:nvSpPr>
        <p:spPr>
          <a:xfrm>
            <a:off x="8099915" y="3908726"/>
            <a:ext cx="354122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技术限制：专业技术的缺失，缺乏开发的经验，缺乏一些专业技术</a:t>
            </a:r>
          </a:p>
          <a:p>
            <a:r>
              <a:rPr lang="zh-CN" altLang="zh-CN" dirty="0"/>
              <a:t>金钱限制：金钱投入有限</a:t>
            </a:r>
          </a:p>
          <a:p>
            <a:r>
              <a:rPr lang="zh-CN" altLang="zh-CN" dirty="0"/>
              <a:t>时间限制：时间投入有限</a:t>
            </a:r>
            <a:endParaRPr dirty="0"/>
          </a:p>
        </p:txBody>
      </p:sp>
      <p:sp>
        <p:nvSpPr>
          <p:cNvPr id="548" name="文本框 31"/>
          <p:cNvSpPr txBox="1"/>
          <p:nvPr/>
        </p:nvSpPr>
        <p:spPr>
          <a:xfrm>
            <a:off x="10625476" y="5719057"/>
            <a:ext cx="10156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局限性</a:t>
            </a:r>
            <a:endParaRPr dirty="0"/>
          </a:p>
        </p:txBody>
      </p:sp>
      <p:sp>
        <p:nvSpPr>
          <p:cNvPr id="549" name="直接连接符 32"/>
          <p:cNvSpPr/>
          <p:nvPr/>
        </p:nvSpPr>
        <p:spPr>
          <a:xfrm flipH="1">
            <a:off x="9010974" y="5675788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47429" cy="54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22" presetClass="entr" presetSubtype="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2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2" presetClass="entr" presetSubtype="4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97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7" animBg="1" advAuto="0"/>
      <p:bldP spid="519" grpId="9" animBg="1" advAuto="0"/>
      <p:bldP spid="520" grpId="21" animBg="1" advAuto="0"/>
      <p:bldP spid="521" grpId="13" animBg="1" advAuto="0"/>
      <p:bldP spid="522" grpId="2" animBg="1" advAuto="0"/>
      <p:bldP spid="523" grpId="4" animBg="1" advAuto="0"/>
      <p:bldP spid="524" grpId="6" animBg="1" advAuto="0"/>
      <p:bldP spid="525" grpId="8" animBg="1" advAuto="0"/>
      <p:bldP spid="530" grpId="1" animBg="1" advAuto="0"/>
      <p:bldP spid="533" grpId="3" animBg="1" advAuto="0"/>
      <p:bldP spid="536" grpId="7" animBg="1" advAuto="0"/>
      <p:bldP spid="537" grpId="5" animBg="1" advAuto="0"/>
      <p:bldP spid="538" grpId="12" animBg="1" advAuto="0"/>
      <p:bldP spid="539" grpId="10" animBg="1" advAuto="0"/>
      <p:bldP spid="540" grpId="11" animBg="1" advAuto="0"/>
      <p:bldP spid="541" grpId="24" animBg="1" advAuto="0"/>
      <p:bldP spid="542" grpId="22" animBg="1" advAuto="0"/>
      <p:bldP spid="543" grpId="23" animBg="1" advAuto="0"/>
      <p:bldP spid="544" grpId="16" animBg="1" advAuto="0"/>
      <p:bldP spid="545" grpId="14" animBg="1" advAuto="0"/>
      <p:bldP spid="546" grpId="15" animBg="1" advAuto="0"/>
      <p:bldP spid="547" grpId="20" animBg="1" advAuto="0"/>
      <p:bldP spid="548" grpId="18" animBg="1" advAuto="0"/>
      <p:bldP spid="549" grpId="19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2833160" y="2751890"/>
            <a:ext cx="65235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</a:p>
        </p:txBody>
      </p:sp>
      <p:sp>
        <p:nvSpPr>
          <p:cNvPr id="620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Economic, technical and legal feasibility 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0" grpId="5" animBg="1" advAuto="0"/>
      <p:bldP spid="621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0" name="图片 5"/>
          <p:cNvGrpSpPr/>
          <p:nvPr/>
        </p:nvGrpSpPr>
        <p:grpSpPr>
          <a:xfrm>
            <a:off x="4904618" y="1589963"/>
            <a:ext cx="2366684" cy="4374777"/>
            <a:chOff x="0" y="0"/>
            <a:chExt cx="2366683" cy="4374775"/>
          </a:xfrm>
        </p:grpSpPr>
        <p:sp>
          <p:nvSpPr>
            <p:cNvPr id="498" name="矩形"/>
            <p:cNvSpPr/>
            <p:nvPr/>
          </p:nvSpPr>
          <p:spPr>
            <a:xfrm>
              <a:off x="0" y="0"/>
              <a:ext cx="2366684" cy="4374776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9" name="image11.jpeg" descr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195" t="3592" r="21494" b="4159"/>
            <a:stretch>
              <a:fillRect/>
            </a:stretch>
          </p:blipFill>
          <p:spPr>
            <a:xfrm>
              <a:off x="0" y="0"/>
              <a:ext cx="2366684" cy="4374776"/>
            </a:xfrm>
            <a:prstGeom prst="rect">
              <a:avLst/>
            </a:prstGeom>
            <a:ln w="63500" cap="flat">
              <a:solidFill>
                <a:srgbClr val="FFFFFF"/>
              </a:solidFill>
              <a:prstDash val="solid"/>
              <a:miter lim="8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501" name="文本框 7"/>
          <p:cNvSpPr txBox="1"/>
          <p:nvPr/>
        </p:nvSpPr>
        <p:spPr>
          <a:xfrm>
            <a:off x="763587" y="4269354"/>
            <a:ext cx="2752726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/>
            <a:r>
              <a:rPr lang="zh-CN" altLang="zh-CN" dirty="0"/>
              <a:t>基本建设投资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zh-CN" dirty="0"/>
              <a:t>开发所需软件以及小组成员每人一台电脑和相应的网络环境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时间成本</a:t>
            </a:r>
          </a:p>
        </p:txBody>
      </p:sp>
      <p:sp>
        <p:nvSpPr>
          <p:cNvPr id="502" name="文本框 8"/>
          <p:cNvSpPr txBox="1"/>
          <p:nvPr/>
        </p:nvSpPr>
        <p:spPr>
          <a:xfrm>
            <a:off x="1734713" y="3637241"/>
            <a:ext cx="81047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投资</a:t>
            </a:r>
            <a:endParaRPr dirty="0"/>
          </a:p>
        </p:txBody>
      </p:sp>
      <p:sp>
        <p:nvSpPr>
          <p:cNvPr id="503" name="文本框 9"/>
          <p:cNvSpPr txBox="1"/>
          <p:nvPr/>
        </p:nvSpPr>
        <p:spPr>
          <a:xfrm>
            <a:off x="8675686" y="4269354"/>
            <a:ext cx="2752727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按照小程序人数增加带来的一系列收益，包括但不限于：广告收入。</a:t>
            </a:r>
          </a:p>
        </p:txBody>
      </p:sp>
      <p:sp>
        <p:nvSpPr>
          <p:cNvPr id="504" name="文本框 10"/>
          <p:cNvSpPr txBox="1"/>
          <p:nvPr/>
        </p:nvSpPr>
        <p:spPr>
          <a:xfrm>
            <a:off x="8749130" y="3637241"/>
            <a:ext cx="2605841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>
                <a:effectLst/>
              </a:rPr>
              <a:t>预期的经济效益</a:t>
            </a:r>
            <a:endParaRPr dirty="0"/>
          </a:p>
        </p:txBody>
      </p:sp>
      <p:grpSp>
        <p:nvGrpSpPr>
          <p:cNvPr id="508" name="Group 17"/>
          <p:cNvGrpSpPr/>
          <p:nvPr/>
        </p:nvGrpSpPr>
        <p:grpSpPr>
          <a:xfrm>
            <a:off x="9550402" y="1844837"/>
            <a:ext cx="1003299" cy="1262581"/>
            <a:chOff x="0" y="0"/>
            <a:chExt cx="1003297" cy="1262580"/>
          </a:xfrm>
        </p:grpSpPr>
        <p:sp>
          <p:nvSpPr>
            <p:cNvPr id="505" name="Freeform 18"/>
            <p:cNvSpPr/>
            <p:nvPr/>
          </p:nvSpPr>
          <p:spPr>
            <a:xfrm>
              <a:off x="-1" y="0"/>
              <a:ext cx="1003299" cy="126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7" y="5615"/>
                  </a:moveTo>
                  <a:cubicBezTo>
                    <a:pt x="4271" y="5615"/>
                    <a:pt x="4271" y="5615"/>
                    <a:pt x="4271" y="5615"/>
                  </a:cubicBezTo>
                  <a:cubicBezTo>
                    <a:pt x="2748" y="5615"/>
                    <a:pt x="1488" y="4615"/>
                    <a:pt x="1488" y="3392"/>
                  </a:cubicBezTo>
                  <a:cubicBezTo>
                    <a:pt x="1488" y="2182"/>
                    <a:pt x="2731" y="1181"/>
                    <a:pt x="4271" y="1181"/>
                  </a:cubicBezTo>
                  <a:cubicBezTo>
                    <a:pt x="20847" y="1181"/>
                    <a:pt x="20847" y="1181"/>
                    <a:pt x="20847" y="1181"/>
                  </a:cubicBezTo>
                  <a:cubicBezTo>
                    <a:pt x="21267" y="1181"/>
                    <a:pt x="21600" y="917"/>
                    <a:pt x="21600" y="598"/>
                  </a:cubicBezTo>
                  <a:cubicBezTo>
                    <a:pt x="21600" y="264"/>
                    <a:pt x="21250" y="0"/>
                    <a:pt x="20847" y="0"/>
                  </a:cubicBezTo>
                  <a:cubicBezTo>
                    <a:pt x="4271" y="0"/>
                    <a:pt x="4271" y="0"/>
                    <a:pt x="4271" y="0"/>
                  </a:cubicBezTo>
                  <a:cubicBezTo>
                    <a:pt x="1925" y="0"/>
                    <a:pt x="0" y="1529"/>
                    <a:pt x="0" y="3392"/>
                  </a:cubicBezTo>
                  <a:cubicBezTo>
                    <a:pt x="0" y="18195"/>
                    <a:pt x="0" y="18195"/>
                    <a:pt x="0" y="18195"/>
                  </a:cubicBezTo>
                  <a:cubicBezTo>
                    <a:pt x="0" y="20071"/>
                    <a:pt x="1925" y="21600"/>
                    <a:pt x="4271" y="21600"/>
                  </a:cubicBezTo>
                  <a:cubicBezTo>
                    <a:pt x="20847" y="21600"/>
                    <a:pt x="20847" y="21600"/>
                    <a:pt x="20847" y="21600"/>
                  </a:cubicBezTo>
                  <a:cubicBezTo>
                    <a:pt x="21267" y="21600"/>
                    <a:pt x="21600" y="21322"/>
                    <a:pt x="21600" y="21002"/>
                  </a:cubicBezTo>
                  <a:cubicBezTo>
                    <a:pt x="21600" y="6199"/>
                    <a:pt x="21600" y="6199"/>
                    <a:pt x="21600" y="6199"/>
                  </a:cubicBezTo>
                  <a:cubicBezTo>
                    <a:pt x="21582" y="5880"/>
                    <a:pt x="21250" y="5615"/>
                    <a:pt x="20847" y="5615"/>
                  </a:cubicBezTo>
                  <a:close/>
                  <a:moveTo>
                    <a:pt x="20095" y="20405"/>
                  </a:moveTo>
                  <a:cubicBezTo>
                    <a:pt x="4271" y="20405"/>
                    <a:pt x="4271" y="20405"/>
                    <a:pt x="4271" y="20405"/>
                  </a:cubicBezTo>
                  <a:cubicBezTo>
                    <a:pt x="2748" y="20405"/>
                    <a:pt x="1488" y="19418"/>
                    <a:pt x="1488" y="18195"/>
                  </a:cubicBezTo>
                  <a:cubicBezTo>
                    <a:pt x="1488" y="5977"/>
                    <a:pt x="1488" y="5977"/>
                    <a:pt x="1488" y="5977"/>
                  </a:cubicBezTo>
                  <a:cubicBezTo>
                    <a:pt x="2241" y="6491"/>
                    <a:pt x="3221" y="6797"/>
                    <a:pt x="4271" y="6797"/>
                  </a:cubicBezTo>
                  <a:cubicBezTo>
                    <a:pt x="20095" y="6797"/>
                    <a:pt x="20095" y="6797"/>
                    <a:pt x="20095" y="6797"/>
                  </a:cubicBezTo>
                  <a:lnTo>
                    <a:pt x="20095" y="20405"/>
                  </a:lnTo>
                  <a:close/>
                  <a:moveTo>
                    <a:pt x="20095" y="20405"/>
                  </a:moveTo>
                  <a:cubicBezTo>
                    <a:pt x="20095" y="20405"/>
                    <a:pt x="20095" y="20405"/>
                    <a:pt x="20095" y="204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6" name="Freeform 19"/>
            <p:cNvSpPr/>
            <p:nvPr/>
          </p:nvSpPr>
          <p:spPr>
            <a:xfrm>
              <a:off x="172852" y="169095"/>
              <a:ext cx="721474" cy="6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" y="0"/>
                  </a:moveTo>
                  <a:cubicBezTo>
                    <a:pt x="464" y="0"/>
                    <a:pt x="0" y="4828"/>
                    <a:pt x="0" y="10673"/>
                  </a:cubicBezTo>
                  <a:cubicBezTo>
                    <a:pt x="0" y="16772"/>
                    <a:pt x="488" y="21600"/>
                    <a:pt x="1049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36" y="21600"/>
                    <a:pt x="21600" y="16772"/>
                    <a:pt x="21600" y="10673"/>
                  </a:cubicBezTo>
                  <a:cubicBezTo>
                    <a:pt x="21600" y="4828"/>
                    <a:pt x="21136" y="0"/>
                    <a:pt x="20551" y="0"/>
                  </a:cubicBezTo>
                  <a:lnTo>
                    <a:pt x="1049" y="0"/>
                  </a:lnTo>
                  <a:close/>
                  <a:moveTo>
                    <a:pt x="1049" y="0"/>
                  </a:moveTo>
                  <a:cubicBezTo>
                    <a:pt x="1049" y="0"/>
                    <a:pt x="1049" y="0"/>
                    <a:pt x="1049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7" name="Freeform 20"/>
            <p:cNvSpPr/>
            <p:nvPr/>
          </p:nvSpPr>
          <p:spPr>
            <a:xfrm>
              <a:off x="308443" y="533590"/>
              <a:ext cx="385999" cy="51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291" y="21497"/>
                  </a:moveTo>
                  <a:cubicBezTo>
                    <a:pt x="1469" y="21566"/>
                    <a:pt x="1692" y="21600"/>
                    <a:pt x="1915" y="21600"/>
                  </a:cubicBezTo>
                  <a:cubicBezTo>
                    <a:pt x="2716" y="21600"/>
                    <a:pt x="3429" y="21223"/>
                    <a:pt x="3696" y="20640"/>
                  </a:cubicBezTo>
                  <a:cubicBezTo>
                    <a:pt x="6012" y="15669"/>
                    <a:pt x="6012" y="15669"/>
                    <a:pt x="6012" y="15669"/>
                  </a:cubicBezTo>
                  <a:cubicBezTo>
                    <a:pt x="14919" y="15669"/>
                    <a:pt x="14919" y="15669"/>
                    <a:pt x="14919" y="15669"/>
                  </a:cubicBezTo>
                  <a:cubicBezTo>
                    <a:pt x="14964" y="15669"/>
                    <a:pt x="15053" y="15669"/>
                    <a:pt x="15142" y="15634"/>
                  </a:cubicBezTo>
                  <a:cubicBezTo>
                    <a:pt x="17458" y="20640"/>
                    <a:pt x="17458" y="20640"/>
                    <a:pt x="17458" y="20640"/>
                  </a:cubicBezTo>
                  <a:cubicBezTo>
                    <a:pt x="17725" y="21223"/>
                    <a:pt x="18438" y="21600"/>
                    <a:pt x="19239" y="21600"/>
                  </a:cubicBezTo>
                  <a:cubicBezTo>
                    <a:pt x="19417" y="21600"/>
                    <a:pt x="19640" y="21566"/>
                    <a:pt x="19863" y="21497"/>
                  </a:cubicBezTo>
                  <a:cubicBezTo>
                    <a:pt x="20843" y="21223"/>
                    <a:pt x="21377" y="20400"/>
                    <a:pt x="21021" y="19646"/>
                  </a:cubicBezTo>
                  <a:cubicBezTo>
                    <a:pt x="12381" y="994"/>
                    <a:pt x="12381" y="994"/>
                    <a:pt x="12381" y="994"/>
                  </a:cubicBezTo>
                  <a:cubicBezTo>
                    <a:pt x="12336" y="960"/>
                    <a:pt x="12336" y="926"/>
                    <a:pt x="12292" y="857"/>
                  </a:cubicBezTo>
                  <a:cubicBezTo>
                    <a:pt x="12247" y="789"/>
                    <a:pt x="12247" y="789"/>
                    <a:pt x="12247" y="789"/>
                  </a:cubicBezTo>
                  <a:cubicBezTo>
                    <a:pt x="12203" y="720"/>
                    <a:pt x="12203" y="720"/>
                    <a:pt x="12203" y="720"/>
                  </a:cubicBezTo>
                  <a:cubicBezTo>
                    <a:pt x="12203" y="720"/>
                    <a:pt x="12158" y="686"/>
                    <a:pt x="12158" y="651"/>
                  </a:cubicBezTo>
                  <a:cubicBezTo>
                    <a:pt x="12158" y="651"/>
                    <a:pt x="12113" y="617"/>
                    <a:pt x="12113" y="617"/>
                  </a:cubicBezTo>
                  <a:cubicBezTo>
                    <a:pt x="12113" y="583"/>
                    <a:pt x="12069" y="583"/>
                    <a:pt x="12024" y="549"/>
                  </a:cubicBezTo>
                  <a:cubicBezTo>
                    <a:pt x="12024" y="549"/>
                    <a:pt x="12024" y="514"/>
                    <a:pt x="11980" y="514"/>
                  </a:cubicBezTo>
                  <a:cubicBezTo>
                    <a:pt x="11980" y="480"/>
                    <a:pt x="11935" y="480"/>
                    <a:pt x="11891" y="446"/>
                  </a:cubicBezTo>
                  <a:cubicBezTo>
                    <a:pt x="11846" y="411"/>
                    <a:pt x="11846" y="411"/>
                    <a:pt x="11846" y="411"/>
                  </a:cubicBezTo>
                  <a:cubicBezTo>
                    <a:pt x="11802" y="377"/>
                    <a:pt x="11802" y="377"/>
                    <a:pt x="11802" y="343"/>
                  </a:cubicBezTo>
                  <a:cubicBezTo>
                    <a:pt x="11757" y="343"/>
                    <a:pt x="11713" y="309"/>
                    <a:pt x="11713" y="309"/>
                  </a:cubicBezTo>
                  <a:cubicBezTo>
                    <a:pt x="11668" y="274"/>
                    <a:pt x="11668" y="274"/>
                    <a:pt x="11624" y="274"/>
                  </a:cubicBezTo>
                  <a:cubicBezTo>
                    <a:pt x="11624" y="240"/>
                    <a:pt x="11579" y="240"/>
                    <a:pt x="11535" y="206"/>
                  </a:cubicBezTo>
                  <a:cubicBezTo>
                    <a:pt x="11445" y="171"/>
                    <a:pt x="11445" y="171"/>
                    <a:pt x="11445" y="171"/>
                  </a:cubicBezTo>
                  <a:cubicBezTo>
                    <a:pt x="11401" y="171"/>
                    <a:pt x="11401" y="171"/>
                    <a:pt x="11401" y="171"/>
                  </a:cubicBezTo>
                  <a:cubicBezTo>
                    <a:pt x="11312" y="137"/>
                    <a:pt x="11267" y="103"/>
                    <a:pt x="11223" y="103"/>
                  </a:cubicBezTo>
                  <a:cubicBezTo>
                    <a:pt x="11178" y="103"/>
                    <a:pt x="11178" y="103"/>
                    <a:pt x="11178" y="103"/>
                  </a:cubicBezTo>
                  <a:cubicBezTo>
                    <a:pt x="11045" y="69"/>
                    <a:pt x="11045" y="69"/>
                    <a:pt x="11045" y="69"/>
                  </a:cubicBezTo>
                  <a:cubicBezTo>
                    <a:pt x="11000" y="69"/>
                    <a:pt x="11000" y="69"/>
                    <a:pt x="10956" y="69"/>
                  </a:cubicBezTo>
                  <a:cubicBezTo>
                    <a:pt x="10911" y="34"/>
                    <a:pt x="10866" y="34"/>
                    <a:pt x="10822" y="34"/>
                  </a:cubicBezTo>
                  <a:cubicBezTo>
                    <a:pt x="10822" y="34"/>
                    <a:pt x="10777" y="34"/>
                    <a:pt x="10733" y="34"/>
                  </a:cubicBezTo>
                  <a:cubicBezTo>
                    <a:pt x="10733" y="34"/>
                    <a:pt x="10688" y="0"/>
                    <a:pt x="10644" y="0"/>
                  </a:cubicBezTo>
                  <a:cubicBezTo>
                    <a:pt x="10466" y="0"/>
                    <a:pt x="10466" y="0"/>
                    <a:pt x="10466" y="0"/>
                  </a:cubicBezTo>
                  <a:cubicBezTo>
                    <a:pt x="10421" y="0"/>
                    <a:pt x="10377" y="0"/>
                    <a:pt x="10377" y="34"/>
                  </a:cubicBezTo>
                  <a:cubicBezTo>
                    <a:pt x="10332" y="34"/>
                    <a:pt x="10332" y="34"/>
                    <a:pt x="10288" y="34"/>
                  </a:cubicBezTo>
                  <a:cubicBezTo>
                    <a:pt x="10243" y="34"/>
                    <a:pt x="10198" y="34"/>
                    <a:pt x="10154" y="69"/>
                  </a:cubicBezTo>
                  <a:cubicBezTo>
                    <a:pt x="10154" y="69"/>
                    <a:pt x="10109" y="69"/>
                    <a:pt x="10109" y="69"/>
                  </a:cubicBezTo>
                  <a:cubicBezTo>
                    <a:pt x="10020" y="69"/>
                    <a:pt x="9976" y="103"/>
                    <a:pt x="9931" y="103"/>
                  </a:cubicBezTo>
                  <a:cubicBezTo>
                    <a:pt x="9931" y="103"/>
                    <a:pt x="9931" y="103"/>
                    <a:pt x="9931" y="103"/>
                  </a:cubicBezTo>
                  <a:cubicBezTo>
                    <a:pt x="9887" y="103"/>
                    <a:pt x="9798" y="137"/>
                    <a:pt x="9753" y="171"/>
                  </a:cubicBezTo>
                  <a:cubicBezTo>
                    <a:pt x="9664" y="171"/>
                    <a:pt x="9664" y="171"/>
                    <a:pt x="9664" y="171"/>
                  </a:cubicBezTo>
                  <a:cubicBezTo>
                    <a:pt x="9575" y="206"/>
                    <a:pt x="9575" y="206"/>
                    <a:pt x="9575" y="206"/>
                  </a:cubicBezTo>
                  <a:cubicBezTo>
                    <a:pt x="9575" y="240"/>
                    <a:pt x="9530" y="240"/>
                    <a:pt x="9486" y="274"/>
                  </a:cubicBezTo>
                  <a:cubicBezTo>
                    <a:pt x="9486" y="274"/>
                    <a:pt x="9441" y="274"/>
                    <a:pt x="9441" y="309"/>
                  </a:cubicBezTo>
                  <a:cubicBezTo>
                    <a:pt x="9397" y="309"/>
                    <a:pt x="9352" y="343"/>
                    <a:pt x="9352" y="343"/>
                  </a:cubicBezTo>
                  <a:cubicBezTo>
                    <a:pt x="9308" y="377"/>
                    <a:pt x="9308" y="377"/>
                    <a:pt x="9308" y="411"/>
                  </a:cubicBezTo>
                  <a:cubicBezTo>
                    <a:pt x="9130" y="514"/>
                    <a:pt x="9130" y="514"/>
                    <a:pt x="9130" y="514"/>
                  </a:cubicBezTo>
                  <a:cubicBezTo>
                    <a:pt x="9130" y="514"/>
                    <a:pt x="9130" y="549"/>
                    <a:pt x="9085" y="549"/>
                  </a:cubicBezTo>
                  <a:cubicBezTo>
                    <a:pt x="9041" y="583"/>
                    <a:pt x="9041" y="583"/>
                    <a:pt x="8996" y="617"/>
                  </a:cubicBezTo>
                  <a:cubicBezTo>
                    <a:pt x="8996" y="617"/>
                    <a:pt x="8996" y="651"/>
                    <a:pt x="8951" y="651"/>
                  </a:cubicBezTo>
                  <a:cubicBezTo>
                    <a:pt x="8951" y="686"/>
                    <a:pt x="8951" y="720"/>
                    <a:pt x="8907" y="720"/>
                  </a:cubicBezTo>
                  <a:cubicBezTo>
                    <a:pt x="8862" y="789"/>
                    <a:pt x="8862" y="789"/>
                    <a:pt x="8862" y="789"/>
                  </a:cubicBezTo>
                  <a:cubicBezTo>
                    <a:pt x="8818" y="857"/>
                    <a:pt x="8818" y="857"/>
                    <a:pt x="8818" y="857"/>
                  </a:cubicBezTo>
                  <a:cubicBezTo>
                    <a:pt x="8818" y="891"/>
                    <a:pt x="8773" y="960"/>
                    <a:pt x="8773" y="994"/>
                  </a:cubicBezTo>
                  <a:cubicBezTo>
                    <a:pt x="89" y="19646"/>
                    <a:pt x="89" y="19646"/>
                    <a:pt x="89" y="19646"/>
                  </a:cubicBezTo>
                  <a:cubicBezTo>
                    <a:pt x="-223" y="20400"/>
                    <a:pt x="311" y="21223"/>
                    <a:pt x="1291" y="21497"/>
                  </a:cubicBezTo>
                  <a:close/>
                  <a:moveTo>
                    <a:pt x="10599" y="5829"/>
                  </a:moveTo>
                  <a:cubicBezTo>
                    <a:pt x="13806" y="12754"/>
                    <a:pt x="13806" y="12754"/>
                    <a:pt x="13806" y="12754"/>
                  </a:cubicBezTo>
                  <a:cubicBezTo>
                    <a:pt x="7348" y="12754"/>
                    <a:pt x="7348" y="12754"/>
                    <a:pt x="7348" y="12754"/>
                  </a:cubicBezTo>
                  <a:lnTo>
                    <a:pt x="10599" y="5829"/>
                  </a:lnTo>
                  <a:close/>
                  <a:moveTo>
                    <a:pt x="10599" y="5829"/>
                  </a:moveTo>
                  <a:cubicBezTo>
                    <a:pt x="10599" y="5829"/>
                    <a:pt x="10599" y="5829"/>
                    <a:pt x="10599" y="5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grpSp>
        <p:nvGrpSpPr>
          <p:cNvPr id="511" name="Group 56"/>
          <p:cNvGrpSpPr/>
          <p:nvPr/>
        </p:nvGrpSpPr>
        <p:grpSpPr>
          <a:xfrm>
            <a:off x="1563148" y="1855527"/>
            <a:ext cx="1153607" cy="1247551"/>
            <a:chOff x="0" y="0"/>
            <a:chExt cx="1153606" cy="1247549"/>
          </a:xfrm>
        </p:grpSpPr>
        <p:sp>
          <p:nvSpPr>
            <p:cNvPr id="509" name="Freeform 57"/>
            <p:cNvSpPr/>
            <p:nvPr/>
          </p:nvSpPr>
          <p:spPr>
            <a:xfrm>
              <a:off x="352929" y="0"/>
              <a:ext cx="443991" cy="7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extrusionOk="0">
                  <a:moveTo>
                    <a:pt x="498" y="14585"/>
                  </a:moveTo>
                  <a:cubicBezTo>
                    <a:pt x="-166" y="14979"/>
                    <a:pt x="-166" y="15604"/>
                    <a:pt x="498" y="15997"/>
                  </a:cubicBezTo>
                  <a:cubicBezTo>
                    <a:pt x="9443" y="21299"/>
                    <a:pt x="9443" y="21299"/>
                    <a:pt x="9443" y="21299"/>
                  </a:cubicBezTo>
                  <a:cubicBezTo>
                    <a:pt x="9794" y="21484"/>
                    <a:pt x="10224" y="21600"/>
                    <a:pt x="10654" y="21600"/>
                  </a:cubicBezTo>
                  <a:cubicBezTo>
                    <a:pt x="11083" y="21600"/>
                    <a:pt x="11513" y="21507"/>
                    <a:pt x="11825" y="21299"/>
                  </a:cubicBezTo>
                  <a:cubicBezTo>
                    <a:pt x="20770" y="15997"/>
                    <a:pt x="20770" y="15997"/>
                    <a:pt x="20770" y="15997"/>
                  </a:cubicBezTo>
                  <a:cubicBezTo>
                    <a:pt x="21434" y="15604"/>
                    <a:pt x="21434" y="14979"/>
                    <a:pt x="20770" y="14585"/>
                  </a:cubicBezTo>
                  <a:cubicBezTo>
                    <a:pt x="20106" y="14192"/>
                    <a:pt x="19051" y="14192"/>
                    <a:pt x="18387" y="14585"/>
                  </a:cubicBezTo>
                  <a:cubicBezTo>
                    <a:pt x="12333" y="18174"/>
                    <a:pt x="12333" y="18174"/>
                    <a:pt x="12333" y="18174"/>
                  </a:cubicBezTo>
                  <a:cubicBezTo>
                    <a:pt x="12333" y="995"/>
                    <a:pt x="12333" y="995"/>
                    <a:pt x="12333" y="995"/>
                  </a:cubicBezTo>
                  <a:cubicBezTo>
                    <a:pt x="12333" y="440"/>
                    <a:pt x="11591" y="0"/>
                    <a:pt x="10654" y="0"/>
                  </a:cubicBezTo>
                  <a:cubicBezTo>
                    <a:pt x="9716" y="0"/>
                    <a:pt x="8974" y="440"/>
                    <a:pt x="8974" y="995"/>
                  </a:cubicBezTo>
                  <a:cubicBezTo>
                    <a:pt x="8974" y="18174"/>
                    <a:pt x="8974" y="18174"/>
                    <a:pt x="8974" y="18174"/>
                  </a:cubicBezTo>
                  <a:cubicBezTo>
                    <a:pt x="2881" y="14585"/>
                    <a:pt x="2881" y="14585"/>
                    <a:pt x="2881" y="14585"/>
                  </a:cubicBezTo>
                  <a:cubicBezTo>
                    <a:pt x="2217" y="14192"/>
                    <a:pt x="1162" y="14192"/>
                    <a:pt x="498" y="14585"/>
                  </a:cubicBezTo>
                  <a:close/>
                  <a:moveTo>
                    <a:pt x="498" y="14585"/>
                  </a:moveTo>
                  <a:cubicBezTo>
                    <a:pt x="498" y="14585"/>
                    <a:pt x="498" y="14585"/>
                    <a:pt x="498" y="1458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10" name="Freeform 58"/>
            <p:cNvSpPr/>
            <p:nvPr/>
          </p:nvSpPr>
          <p:spPr>
            <a:xfrm>
              <a:off x="0" y="330675"/>
              <a:ext cx="1153607" cy="9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11087"/>
                  </a:moveTo>
                  <a:cubicBezTo>
                    <a:pt x="19281" y="670"/>
                    <a:pt x="19281" y="670"/>
                    <a:pt x="19281" y="670"/>
                  </a:cubicBezTo>
                  <a:cubicBezTo>
                    <a:pt x="19220" y="421"/>
                    <a:pt x="19098" y="230"/>
                    <a:pt x="18915" y="134"/>
                  </a:cubicBezTo>
                  <a:cubicBezTo>
                    <a:pt x="18854" y="96"/>
                    <a:pt x="18854" y="96"/>
                    <a:pt x="18854" y="96"/>
                  </a:cubicBezTo>
                  <a:cubicBezTo>
                    <a:pt x="18763" y="38"/>
                    <a:pt x="18671" y="19"/>
                    <a:pt x="18580" y="19"/>
                  </a:cubicBezTo>
                  <a:cubicBezTo>
                    <a:pt x="14446" y="19"/>
                    <a:pt x="14446" y="19"/>
                    <a:pt x="14446" y="19"/>
                  </a:cubicBezTo>
                  <a:cubicBezTo>
                    <a:pt x="14080" y="19"/>
                    <a:pt x="13790" y="383"/>
                    <a:pt x="13790" y="843"/>
                  </a:cubicBezTo>
                  <a:cubicBezTo>
                    <a:pt x="13790" y="1302"/>
                    <a:pt x="14080" y="1666"/>
                    <a:pt x="14446" y="1666"/>
                  </a:cubicBezTo>
                  <a:cubicBezTo>
                    <a:pt x="18137" y="1666"/>
                    <a:pt x="18137" y="1666"/>
                    <a:pt x="18137" y="1666"/>
                  </a:cubicBezTo>
                  <a:cubicBezTo>
                    <a:pt x="20075" y="10494"/>
                    <a:pt x="20075" y="10494"/>
                    <a:pt x="20075" y="10494"/>
                  </a:cubicBezTo>
                  <a:cubicBezTo>
                    <a:pt x="14949" y="10494"/>
                    <a:pt x="14949" y="10494"/>
                    <a:pt x="14949" y="10494"/>
                  </a:cubicBezTo>
                  <a:cubicBezTo>
                    <a:pt x="14583" y="10494"/>
                    <a:pt x="14293" y="10857"/>
                    <a:pt x="14293" y="11317"/>
                  </a:cubicBezTo>
                  <a:cubicBezTo>
                    <a:pt x="14293" y="12064"/>
                    <a:pt x="14293" y="12064"/>
                    <a:pt x="14293" y="12064"/>
                  </a:cubicBezTo>
                  <a:cubicBezTo>
                    <a:pt x="14293" y="13155"/>
                    <a:pt x="13576" y="14055"/>
                    <a:pt x="12707" y="14055"/>
                  </a:cubicBezTo>
                  <a:cubicBezTo>
                    <a:pt x="8680" y="14055"/>
                    <a:pt x="8680" y="14055"/>
                    <a:pt x="8680" y="14055"/>
                  </a:cubicBezTo>
                  <a:cubicBezTo>
                    <a:pt x="7810" y="14055"/>
                    <a:pt x="7108" y="13155"/>
                    <a:pt x="7108" y="12064"/>
                  </a:cubicBezTo>
                  <a:cubicBezTo>
                    <a:pt x="7108" y="11317"/>
                    <a:pt x="7108" y="11317"/>
                    <a:pt x="7108" y="11317"/>
                  </a:cubicBezTo>
                  <a:cubicBezTo>
                    <a:pt x="7108" y="10857"/>
                    <a:pt x="6803" y="10494"/>
                    <a:pt x="6437" y="10494"/>
                  </a:cubicBezTo>
                  <a:cubicBezTo>
                    <a:pt x="1525" y="10494"/>
                    <a:pt x="1525" y="10494"/>
                    <a:pt x="1525" y="10494"/>
                  </a:cubicBezTo>
                  <a:cubicBezTo>
                    <a:pt x="3463" y="1666"/>
                    <a:pt x="3463" y="1666"/>
                    <a:pt x="3463" y="1666"/>
                  </a:cubicBezTo>
                  <a:cubicBezTo>
                    <a:pt x="7154" y="1666"/>
                    <a:pt x="7154" y="1666"/>
                    <a:pt x="7154" y="1666"/>
                  </a:cubicBezTo>
                  <a:cubicBezTo>
                    <a:pt x="7520" y="1666"/>
                    <a:pt x="7810" y="1283"/>
                    <a:pt x="7810" y="823"/>
                  </a:cubicBezTo>
                  <a:cubicBezTo>
                    <a:pt x="7810" y="364"/>
                    <a:pt x="7520" y="0"/>
                    <a:pt x="7154" y="0"/>
                  </a:cubicBezTo>
                  <a:cubicBezTo>
                    <a:pt x="3020" y="0"/>
                    <a:pt x="3020" y="0"/>
                    <a:pt x="3020" y="0"/>
                  </a:cubicBezTo>
                  <a:cubicBezTo>
                    <a:pt x="2929" y="0"/>
                    <a:pt x="2837" y="19"/>
                    <a:pt x="2746" y="77"/>
                  </a:cubicBezTo>
                  <a:cubicBezTo>
                    <a:pt x="2685" y="115"/>
                    <a:pt x="2685" y="115"/>
                    <a:pt x="2685" y="115"/>
                  </a:cubicBezTo>
                  <a:cubicBezTo>
                    <a:pt x="2502" y="211"/>
                    <a:pt x="2364" y="402"/>
                    <a:pt x="2319" y="651"/>
                  </a:cubicBezTo>
                  <a:cubicBezTo>
                    <a:pt x="31" y="11068"/>
                    <a:pt x="31" y="11068"/>
                    <a:pt x="31" y="11068"/>
                  </a:cubicBezTo>
                  <a:cubicBezTo>
                    <a:pt x="15" y="11145"/>
                    <a:pt x="0" y="11202"/>
                    <a:pt x="0" y="11279"/>
                  </a:cubicBezTo>
                  <a:cubicBezTo>
                    <a:pt x="0" y="15626"/>
                    <a:pt x="0" y="15626"/>
                    <a:pt x="0" y="15626"/>
                  </a:cubicBezTo>
                  <a:cubicBezTo>
                    <a:pt x="0" y="18919"/>
                    <a:pt x="2136" y="21600"/>
                    <a:pt x="4759" y="21600"/>
                  </a:cubicBezTo>
                  <a:cubicBezTo>
                    <a:pt x="16841" y="21600"/>
                    <a:pt x="16841" y="21600"/>
                    <a:pt x="16841" y="21600"/>
                  </a:cubicBezTo>
                  <a:cubicBezTo>
                    <a:pt x="19464" y="21600"/>
                    <a:pt x="21600" y="18919"/>
                    <a:pt x="21600" y="15626"/>
                  </a:cubicBezTo>
                  <a:cubicBezTo>
                    <a:pt x="21600" y="11298"/>
                    <a:pt x="21600" y="11298"/>
                    <a:pt x="21600" y="11298"/>
                  </a:cubicBezTo>
                  <a:cubicBezTo>
                    <a:pt x="21600" y="11221"/>
                    <a:pt x="21585" y="11145"/>
                    <a:pt x="21569" y="11087"/>
                  </a:cubicBezTo>
                  <a:close/>
                  <a:moveTo>
                    <a:pt x="20273" y="15626"/>
                  </a:moveTo>
                  <a:cubicBezTo>
                    <a:pt x="20273" y="18000"/>
                    <a:pt x="18732" y="19934"/>
                    <a:pt x="16841" y="19934"/>
                  </a:cubicBezTo>
                  <a:cubicBezTo>
                    <a:pt x="4759" y="19934"/>
                    <a:pt x="4759" y="19934"/>
                    <a:pt x="4759" y="19934"/>
                  </a:cubicBezTo>
                  <a:cubicBezTo>
                    <a:pt x="2868" y="19934"/>
                    <a:pt x="1312" y="18000"/>
                    <a:pt x="1312" y="15626"/>
                  </a:cubicBezTo>
                  <a:cubicBezTo>
                    <a:pt x="1312" y="12140"/>
                    <a:pt x="1312" y="12140"/>
                    <a:pt x="1312" y="12140"/>
                  </a:cubicBezTo>
                  <a:cubicBezTo>
                    <a:pt x="5797" y="12140"/>
                    <a:pt x="5797" y="12140"/>
                    <a:pt x="5797" y="12140"/>
                  </a:cubicBezTo>
                  <a:cubicBezTo>
                    <a:pt x="5827" y="14113"/>
                    <a:pt x="7124" y="15702"/>
                    <a:pt x="8695" y="15702"/>
                  </a:cubicBezTo>
                  <a:cubicBezTo>
                    <a:pt x="12722" y="15702"/>
                    <a:pt x="12722" y="15702"/>
                    <a:pt x="12722" y="15702"/>
                  </a:cubicBezTo>
                  <a:cubicBezTo>
                    <a:pt x="14293" y="15702"/>
                    <a:pt x="15575" y="14113"/>
                    <a:pt x="15620" y="12140"/>
                  </a:cubicBezTo>
                  <a:cubicBezTo>
                    <a:pt x="20288" y="12140"/>
                    <a:pt x="20288" y="12140"/>
                    <a:pt x="20288" y="12140"/>
                  </a:cubicBezTo>
                  <a:cubicBezTo>
                    <a:pt x="20288" y="15626"/>
                    <a:pt x="20288" y="15626"/>
                    <a:pt x="20288" y="15626"/>
                  </a:cubicBezTo>
                  <a:lnTo>
                    <a:pt x="20273" y="15626"/>
                  </a:lnTo>
                  <a:close/>
                  <a:moveTo>
                    <a:pt x="20273" y="15626"/>
                  </a:moveTo>
                  <a:cubicBezTo>
                    <a:pt x="20273" y="15626"/>
                    <a:pt x="20273" y="15626"/>
                    <a:pt x="20273" y="156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sp>
        <p:nvSpPr>
          <p:cNvPr id="512" name="直接连接符 18"/>
          <p:cNvSpPr/>
          <p:nvPr/>
        </p:nvSpPr>
        <p:spPr>
          <a:xfrm flipH="1">
            <a:off x="9941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直接连接符 19"/>
          <p:cNvSpPr/>
          <p:nvPr/>
        </p:nvSpPr>
        <p:spPr>
          <a:xfrm flipH="1">
            <a:off x="89062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5" name="文本框 20"/>
          <p:cNvSpPr txBox="1"/>
          <p:nvPr/>
        </p:nvSpPr>
        <p:spPr>
          <a:xfrm>
            <a:off x="2582116" y="216833"/>
            <a:ext cx="7033334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dirty="0"/>
              <a:t>经济可行性(成本----效益分析)</a:t>
            </a:r>
            <a:endParaRPr lang="zh-CN" altLang="zh-CN" dirty="0"/>
          </a:p>
        </p:txBody>
      </p:sp>
      <p:sp>
        <p:nvSpPr>
          <p:cNvPr id="516" name="矩形 21"/>
          <p:cNvSpPr/>
          <p:nvPr/>
        </p:nvSpPr>
        <p:spPr>
          <a:xfrm>
            <a:off x="4629365" y="1322023"/>
            <a:ext cx="2917189" cy="491065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" y="1"/>
            <a:ext cx="570776" cy="57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4" animBg="1" advAuto="0"/>
      <p:bldP spid="501" grpId="11" animBg="1" advAuto="0"/>
      <p:bldP spid="502" grpId="7" animBg="1" advAuto="0"/>
      <p:bldP spid="503" grpId="12" animBg="1" advAuto="0"/>
      <p:bldP spid="504" grpId="8" animBg="1" advAuto="0"/>
      <p:bldP spid="508" grpId="6" animBg="1" advAuto="0"/>
      <p:bldP spid="511" grpId="5" animBg="1" advAuto="0"/>
      <p:bldP spid="512" grpId="9" animBg="1" advAuto="0"/>
      <p:bldP spid="513" grpId="10" animBg="1" advAuto="0"/>
      <p:bldP spid="514" grpId="2" animBg="1" advAuto="0"/>
      <p:bldP spid="515" grpId="1" animBg="1" advAuto="0"/>
      <p:bldP spid="516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A_矩形 43"/>
          <p:cNvSpPr/>
          <p:nvPr/>
        </p:nvSpPr>
        <p:spPr>
          <a:xfrm flipH="1">
            <a:off x="1125044" y="1425981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PA_矩形 43"/>
          <p:cNvSpPr/>
          <p:nvPr/>
        </p:nvSpPr>
        <p:spPr>
          <a:xfrm flipH="1">
            <a:off x="1125044" y="4237537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矩形: 圆角 16"/>
          <p:cNvSpPr/>
          <p:nvPr/>
        </p:nvSpPr>
        <p:spPr>
          <a:xfrm>
            <a:off x="7546554" y="0"/>
            <a:ext cx="2842353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矩形 6"/>
          <p:cNvSpPr/>
          <p:nvPr/>
        </p:nvSpPr>
        <p:spPr>
          <a:xfrm>
            <a:off x="907143" y="1239217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矩形 7"/>
          <p:cNvSpPr/>
          <p:nvPr/>
        </p:nvSpPr>
        <p:spPr>
          <a:xfrm>
            <a:off x="1396999" y="890937"/>
            <a:ext cx="2739773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矩形 8"/>
          <p:cNvSpPr/>
          <p:nvPr/>
        </p:nvSpPr>
        <p:spPr>
          <a:xfrm>
            <a:off x="907143" y="4044346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矩形 9"/>
          <p:cNvSpPr/>
          <p:nvPr/>
        </p:nvSpPr>
        <p:spPr>
          <a:xfrm>
            <a:off x="1397000" y="3651875"/>
            <a:ext cx="3956204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文本框 10"/>
          <p:cNvSpPr txBox="1"/>
          <p:nvPr/>
        </p:nvSpPr>
        <p:spPr>
          <a:xfrm>
            <a:off x="1276350" y="1690409"/>
            <a:ext cx="9639300" cy="139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1"/>
            <a:r>
              <a:rPr lang="zh-CN" altLang="zh-CN" sz="1600" dirty="0"/>
              <a:t>可能会出现人员技术不达标而无法在预期内完成任务的情况。</a:t>
            </a:r>
          </a:p>
          <a:p>
            <a:pPr lvl="1"/>
            <a:r>
              <a:rPr lang="zh-CN" altLang="zh-CN" sz="1600" dirty="0"/>
              <a:t>没有经费和硬件设施有限</a:t>
            </a:r>
          </a:p>
          <a:p>
            <a:pPr lvl="1"/>
            <a:r>
              <a:rPr lang="zh-CN" altLang="zh-CN" sz="1600" dirty="0"/>
              <a:t>第一次开发软件，开发人员没有实际经验</a:t>
            </a:r>
          </a:p>
          <a:p>
            <a:r>
              <a:rPr lang="zh-CN" altLang="zh-CN" sz="1600" dirty="0"/>
              <a:t>目前小组成员实力有限，预计开发过程会碰到许多瓶颈。为了将项目做得更加符合实际，本组人员都会在开发项目的基础上进行</a:t>
            </a:r>
            <a:r>
              <a:rPr lang="zh-CN" altLang="en-US" sz="1600" dirty="0"/>
              <a:t>进一步</a:t>
            </a:r>
            <a:r>
              <a:rPr lang="zh-CN" altLang="zh-CN" sz="1600" dirty="0"/>
              <a:t>学习。</a:t>
            </a:r>
          </a:p>
        </p:txBody>
      </p:sp>
      <p:sp>
        <p:nvSpPr>
          <p:cNvPr id="653" name="文本框 11"/>
          <p:cNvSpPr txBox="1"/>
          <p:nvPr/>
        </p:nvSpPr>
        <p:spPr>
          <a:xfrm>
            <a:off x="1482277" y="1028890"/>
            <a:ext cx="2554544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开发者的技术实力</a:t>
            </a:r>
          </a:p>
        </p:txBody>
      </p:sp>
      <p:sp>
        <p:nvSpPr>
          <p:cNvPr id="654" name="文本框 12"/>
          <p:cNvSpPr txBox="1"/>
          <p:nvPr/>
        </p:nvSpPr>
        <p:spPr>
          <a:xfrm>
            <a:off x="1482277" y="3774121"/>
            <a:ext cx="3785650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在特定条件下成功的可能性</a:t>
            </a:r>
            <a:endParaRPr dirty="0"/>
          </a:p>
        </p:txBody>
      </p:sp>
      <p:sp>
        <p:nvSpPr>
          <p:cNvPr id="655" name="文本框 13"/>
          <p:cNvSpPr txBox="1"/>
          <p:nvPr/>
        </p:nvSpPr>
        <p:spPr>
          <a:xfrm>
            <a:off x="1276350" y="4616213"/>
            <a:ext cx="9639300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需实现的功能涉及到多方面的技术，目前这些技术大多数还未学习。</a:t>
            </a:r>
          </a:p>
          <a:p>
            <a:r>
              <a:rPr lang="zh-CN" altLang="zh-CN" dirty="0"/>
              <a:t>虽然时间紧迫但是完成可能性较高。</a:t>
            </a:r>
          </a:p>
          <a:p>
            <a:r>
              <a:rPr lang="zh-CN" altLang="zh-CN" dirty="0"/>
              <a:t>费用对该项目没什么影响。</a:t>
            </a:r>
          </a:p>
        </p:txBody>
      </p:sp>
      <p:sp>
        <p:nvSpPr>
          <p:cNvPr id="656" name="文本框 17"/>
          <p:cNvSpPr txBox="1"/>
          <p:nvPr/>
        </p:nvSpPr>
        <p:spPr>
          <a:xfrm>
            <a:off x="7546554" y="151894"/>
            <a:ext cx="2875144" cy="1077218"/>
          </a:xfrm>
          <a:prstGeom prst="rect">
            <a:avLst/>
          </a:prstGeom>
          <a:noFill/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技术可行性</a:t>
            </a:r>
            <a:endParaRPr lang="en-US" altLang="zh-CN" sz="3200" dirty="0">
              <a:solidFill>
                <a:schemeClr val="bg1">
                  <a:alpha val="91000"/>
                </a:schemeClr>
              </a:solidFill>
            </a:endParaRPr>
          </a:p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(技术风险评价)</a:t>
            </a:r>
            <a:endParaRPr lang="zh-CN" altLang="zh-CN" sz="3200" dirty="0">
              <a:solidFill>
                <a:schemeClr val="bg1">
                  <a:alpha val="91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6" animBg="1" advAuto="0"/>
      <p:bldP spid="646" grpId="11" animBg="1" advAuto="0"/>
      <p:bldP spid="647" grpId="1" animBg="1" advAuto="0"/>
      <p:bldP spid="648" grpId="2" animBg="1" advAuto="0"/>
      <p:bldP spid="649" grpId="3" animBg="1" advAuto="0"/>
      <p:bldP spid="650" grpId="7" animBg="1" advAuto="0"/>
      <p:bldP spid="651" grpId="8" animBg="1" advAuto="0"/>
      <p:bldP spid="652" grpId="5" animBg="1" advAuto="0"/>
      <p:bldP spid="653" grpId="4" animBg="1" advAuto="0"/>
      <p:bldP spid="654" grpId="9" animBg="1" advAuto="0"/>
      <p:bldP spid="655" grpId="1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A_矩形 43"/>
          <p:cNvSpPr/>
          <p:nvPr/>
        </p:nvSpPr>
        <p:spPr>
          <a:xfrm flipH="1">
            <a:off x="1477062" y="1159563"/>
            <a:ext cx="4905377" cy="395605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矩形 7"/>
          <p:cNvSpPr/>
          <p:nvPr/>
        </p:nvSpPr>
        <p:spPr>
          <a:xfrm>
            <a:off x="7546554" y="0"/>
            <a:ext cx="2842353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矩形 8"/>
          <p:cNvSpPr/>
          <p:nvPr/>
        </p:nvSpPr>
        <p:spPr>
          <a:xfrm>
            <a:off x="1190624" y="873124"/>
            <a:ext cx="4905376" cy="3956050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1" name="矩形 10"/>
          <p:cNvSpPr/>
          <p:nvPr/>
        </p:nvSpPr>
        <p:spPr>
          <a:xfrm>
            <a:off x="6970406" y="3608260"/>
            <a:ext cx="3994647" cy="247604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624" y="873125"/>
            <a:ext cx="4905377" cy="324876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文本框 13"/>
          <p:cNvSpPr txBox="1"/>
          <p:nvPr/>
        </p:nvSpPr>
        <p:spPr>
          <a:xfrm>
            <a:off x="7074404" y="4241563"/>
            <a:ext cx="3707896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对交易过程进行监管。</a:t>
            </a:r>
          </a:p>
          <a:p>
            <a:r>
              <a:rPr lang="zh-CN" altLang="zh-CN" dirty="0"/>
              <a:t>对订单信息进行筛选、排序</a:t>
            </a:r>
          </a:p>
          <a:p>
            <a:r>
              <a:rPr lang="zh-CN" altLang="zh-CN" dirty="0"/>
              <a:t>增加订单双方会话系统</a:t>
            </a:r>
            <a:endParaRPr dirty="0"/>
          </a:p>
        </p:txBody>
      </p:sp>
      <p:sp>
        <p:nvSpPr>
          <p:cNvPr id="664" name="文本框 14"/>
          <p:cNvSpPr txBox="1"/>
          <p:nvPr/>
        </p:nvSpPr>
        <p:spPr>
          <a:xfrm>
            <a:off x="7074404" y="3691714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开发难点</a:t>
            </a:r>
          </a:p>
        </p:txBody>
      </p:sp>
      <p:sp>
        <p:nvSpPr>
          <p:cNvPr id="665" name="直接连接符 15"/>
          <p:cNvSpPr/>
          <p:nvPr/>
        </p:nvSpPr>
        <p:spPr>
          <a:xfrm flipH="1">
            <a:off x="7198466" y="4214934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文本框 16"/>
          <p:cNvSpPr txBox="1"/>
          <p:nvPr/>
        </p:nvSpPr>
        <p:spPr>
          <a:xfrm>
            <a:off x="3597112" y="4213919"/>
            <a:ext cx="9239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9B359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67" name="文本框 17"/>
          <p:cNvSpPr txBox="1"/>
          <p:nvPr/>
        </p:nvSpPr>
        <p:spPr>
          <a:xfrm>
            <a:off x="7661243" y="1276296"/>
            <a:ext cx="272766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一是交易监管；</a:t>
            </a:r>
          </a:p>
          <a:p>
            <a:r>
              <a:rPr lang="zh-CN" altLang="zh-CN" dirty="0"/>
              <a:t>二是信息搜索；</a:t>
            </a:r>
          </a:p>
          <a:p>
            <a:r>
              <a:rPr lang="zh-CN" altLang="zh-CN" dirty="0"/>
              <a:t>三是支付平台；</a:t>
            </a:r>
          </a:p>
          <a:p>
            <a:r>
              <a:rPr lang="zh-CN" altLang="zh-CN" dirty="0"/>
              <a:t>四是会话系统；</a:t>
            </a:r>
          </a:p>
        </p:txBody>
      </p:sp>
      <p:sp>
        <p:nvSpPr>
          <p:cNvPr id="668" name="文本框 18"/>
          <p:cNvSpPr txBox="1"/>
          <p:nvPr/>
        </p:nvSpPr>
        <p:spPr>
          <a:xfrm>
            <a:off x="7661243" y="726448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关键技术</a:t>
            </a:r>
          </a:p>
        </p:txBody>
      </p:sp>
      <p:sp>
        <p:nvSpPr>
          <p:cNvPr id="669" name="直接连接符 19"/>
          <p:cNvSpPr/>
          <p:nvPr/>
        </p:nvSpPr>
        <p:spPr>
          <a:xfrm flipH="1" flipV="1">
            <a:off x="7785304" y="1249668"/>
            <a:ext cx="2240045" cy="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4" animBg="1" advAuto="0"/>
      <p:bldP spid="660" grpId="1" animBg="1" advAuto="0"/>
      <p:bldP spid="661" grpId="8" animBg="1" advAuto="0"/>
      <p:bldP spid="662" grpId="2" animBg="1" advAuto="0"/>
      <p:bldP spid="663" grpId="11" animBg="1" advAuto="0"/>
      <p:bldP spid="664" grpId="9" animBg="1" advAuto="0"/>
      <p:bldP spid="665" grpId="10" animBg="1" advAuto="0"/>
      <p:bldP spid="666" grpId="3" animBg="1" advAuto="0"/>
      <p:bldP spid="667" grpId="7" animBg="1" advAuto="0"/>
      <p:bldP spid="668" grpId="5" animBg="1" advAuto="0"/>
      <p:bldP spid="669" grpId="6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任意多边形: 形状 3"/>
          <p:cNvSpPr/>
          <p:nvPr/>
        </p:nvSpPr>
        <p:spPr>
          <a:xfrm>
            <a:off x="0" y="-2"/>
            <a:ext cx="7488465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PA_矩形 43"/>
          <p:cNvSpPr/>
          <p:nvPr/>
        </p:nvSpPr>
        <p:spPr>
          <a:xfrm flipH="1">
            <a:off x="2875402" y="1553378"/>
            <a:ext cx="8125973" cy="375124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矩形 2"/>
          <p:cNvSpPr/>
          <p:nvPr/>
        </p:nvSpPr>
        <p:spPr>
          <a:xfrm>
            <a:off x="1190625" y="851053"/>
            <a:ext cx="4905375" cy="5155894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5" name="文本框 5"/>
          <p:cNvSpPr txBox="1"/>
          <p:nvPr/>
        </p:nvSpPr>
        <p:spPr>
          <a:xfrm>
            <a:off x="1584960" y="3181299"/>
            <a:ext cx="4226560" cy="2725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学生服务集合体工具为本组设计研发，未与市面上所有的类似网站有雷同之处，本组研发的此网站故不存在任何侵犯、妨碍和责任问题。本组研发人员所使用的开发软件均为正版授权软件，故不存在个人的侵权、妨碍和责任问题。</a:t>
            </a:r>
          </a:p>
          <a:p>
            <a:r>
              <a:rPr lang="zh-CN" altLang="zh-CN" dirty="0"/>
              <a:t>网站涉及的所有付费项目均是用户自愿的购买项目，没有任何强制以及捆绑消费。</a:t>
            </a:r>
          </a:p>
        </p:txBody>
      </p:sp>
      <p:sp>
        <p:nvSpPr>
          <p:cNvPr id="676" name="文本框 6"/>
          <p:cNvSpPr txBox="1"/>
          <p:nvPr/>
        </p:nvSpPr>
        <p:spPr>
          <a:xfrm>
            <a:off x="2827709" y="2589789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法律可行性</a:t>
            </a:r>
            <a:endParaRPr dirty="0"/>
          </a:p>
        </p:txBody>
      </p:sp>
      <p:sp>
        <p:nvSpPr>
          <p:cNvPr id="677" name="直接连接符 7"/>
          <p:cNvSpPr/>
          <p:nvPr/>
        </p:nvSpPr>
        <p:spPr>
          <a:xfrm flipH="1" flipV="1">
            <a:off x="1864412" y="3102255"/>
            <a:ext cx="3557802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rcRect l="9374" r="1737"/>
          <a:stretch>
            <a:fillRect/>
          </a:stretch>
        </p:blipFill>
        <p:spPr>
          <a:xfrm>
            <a:off x="6433201" y="1796450"/>
            <a:ext cx="4353466" cy="32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Freeform 87"/>
          <p:cNvSpPr/>
          <p:nvPr/>
        </p:nvSpPr>
        <p:spPr>
          <a:xfrm>
            <a:off x="2956993" y="1247448"/>
            <a:ext cx="1372637" cy="108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6" extrusionOk="0">
                <a:moveTo>
                  <a:pt x="21282" y="13486"/>
                </a:moveTo>
                <a:cubicBezTo>
                  <a:pt x="18417" y="2214"/>
                  <a:pt x="18417" y="2214"/>
                  <a:pt x="18417" y="2214"/>
                </a:cubicBezTo>
                <a:cubicBezTo>
                  <a:pt x="18016" y="564"/>
                  <a:pt x="16605" y="-364"/>
                  <a:pt x="15290" y="134"/>
                </a:cubicBezTo>
                <a:cubicBezTo>
                  <a:pt x="14972" y="255"/>
                  <a:pt x="14792" y="667"/>
                  <a:pt x="14889" y="1062"/>
                </a:cubicBezTo>
                <a:cubicBezTo>
                  <a:pt x="14986" y="1440"/>
                  <a:pt x="15318" y="1681"/>
                  <a:pt x="15636" y="1561"/>
                </a:cubicBezTo>
                <a:cubicBezTo>
                  <a:pt x="16328" y="1286"/>
                  <a:pt x="17061" y="1784"/>
                  <a:pt x="17269" y="2643"/>
                </a:cubicBezTo>
                <a:cubicBezTo>
                  <a:pt x="17269" y="2643"/>
                  <a:pt x="17269" y="2643"/>
                  <a:pt x="17269" y="2643"/>
                </a:cubicBezTo>
                <a:cubicBezTo>
                  <a:pt x="19317" y="10720"/>
                  <a:pt x="19317" y="10720"/>
                  <a:pt x="19317" y="10720"/>
                </a:cubicBezTo>
                <a:cubicBezTo>
                  <a:pt x="18666" y="10273"/>
                  <a:pt x="17919" y="10015"/>
                  <a:pt x="17117" y="10015"/>
                </a:cubicBezTo>
                <a:cubicBezTo>
                  <a:pt x="14834" y="10015"/>
                  <a:pt x="12938" y="12163"/>
                  <a:pt x="12675" y="14930"/>
                </a:cubicBezTo>
                <a:cubicBezTo>
                  <a:pt x="8911" y="14930"/>
                  <a:pt x="8911" y="14930"/>
                  <a:pt x="8911" y="14930"/>
                </a:cubicBezTo>
                <a:cubicBezTo>
                  <a:pt x="8621" y="12215"/>
                  <a:pt x="6739" y="10101"/>
                  <a:pt x="4483" y="10101"/>
                </a:cubicBezTo>
                <a:cubicBezTo>
                  <a:pt x="3681" y="10101"/>
                  <a:pt x="2920" y="10376"/>
                  <a:pt x="2269" y="1082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552" y="1784"/>
                  <a:pt x="5286" y="1286"/>
                  <a:pt x="5992" y="1561"/>
                </a:cubicBezTo>
                <a:cubicBezTo>
                  <a:pt x="6296" y="1681"/>
                  <a:pt x="6642" y="1440"/>
                  <a:pt x="6725" y="1062"/>
                </a:cubicBezTo>
                <a:cubicBezTo>
                  <a:pt x="6822" y="667"/>
                  <a:pt x="6642" y="255"/>
                  <a:pt x="6337" y="134"/>
                </a:cubicBezTo>
                <a:cubicBezTo>
                  <a:pt x="5009" y="-364"/>
                  <a:pt x="3598" y="564"/>
                  <a:pt x="3196" y="2214"/>
                </a:cubicBezTo>
                <a:cubicBezTo>
                  <a:pt x="346" y="13503"/>
                  <a:pt x="346" y="13503"/>
                  <a:pt x="346" y="13503"/>
                </a:cubicBezTo>
                <a:cubicBezTo>
                  <a:pt x="332" y="13538"/>
                  <a:pt x="332" y="13555"/>
                  <a:pt x="332" y="13589"/>
                </a:cubicBezTo>
                <a:cubicBezTo>
                  <a:pt x="125" y="14225"/>
                  <a:pt x="0" y="14930"/>
                  <a:pt x="0" y="15668"/>
                </a:cubicBezTo>
                <a:cubicBezTo>
                  <a:pt x="0" y="18727"/>
                  <a:pt x="2006" y="21236"/>
                  <a:pt x="4483" y="21236"/>
                </a:cubicBezTo>
                <a:cubicBezTo>
                  <a:pt x="6739" y="21236"/>
                  <a:pt x="8621" y="19122"/>
                  <a:pt x="8911" y="16407"/>
                </a:cubicBezTo>
                <a:cubicBezTo>
                  <a:pt x="12703" y="16407"/>
                  <a:pt x="12703" y="16407"/>
                  <a:pt x="12703" y="16407"/>
                </a:cubicBezTo>
                <a:cubicBezTo>
                  <a:pt x="13021" y="19071"/>
                  <a:pt x="14889" y="21133"/>
                  <a:pt x="17117" y="21133"/>
                </a:cubicBezTo>
                <a:cubicBezTo>
                  <a:pt x="19594" y="21133"/>
                  <a:pt x="21600" y="18624"/>
                  <a:pt x="21600" y="15565"/>
                </a:cubicBezTo>
                <a:cubicBezTo>
                  <a:pt x="21600" y="14826"/>
                  <a:pt x="21489" y="14122"/>
                  <a:pt x="21282" y="13486"/>
                </a:cubicBezTo>
                <a:close/>
                <a:moveTo>
                  <a:pt x="4483" y="19741"/>
                </a:moveTo>
                <a:cubicBezTo>
                  <a:pt x="2671" y="19741"/>
                  <a:pt x="1204" y="17920"/>
                  <a:pt x="1204" y="15668"/>
                </a:cubicBezTo>
                <a:cubicBezTo>
                  <a:pt x="1204" y="13417"/>
                  <a:pt x="2671" y="11596"/>
                  <a:pt x="4483" y="11596"/>
                </a:cubicBezTo>
                <a:cubicBezTo>
                  <a:pt x="6296" y="11596"/>
                  <a:pt x="7763" y="13417"/>
                  <a:pt x="7763" y="15668"/>
                </a:cubicBezTo>
                <a:cubicBezTo>
                  <a:pt x="7763" y="17920"/>
                  <a:pt x="6282" y="19741"/>
                  <a:pt x="4483" y="19741"/>
                </a:cubicBezTo>
                <a:close/>
                <a:moveTo>
                  <a:pt x="17131" y="19638"/>
                </a:moveTo>
                <a:cubicBezTo>
                  <a:pt x="15318" y="19638"/>
                  <a:pt x="13851" y="17816"/>
                  <a:pt x="13851" y="15565"/>
                </a:cubicBezTo>
                <a:cubicBezTo>
                  <a:pt x="13851" y="13314"/>
                  <a:pt x="15318" y="11493"/>
                  <a:pt x="17131" y="11493"/>
                </a:cubicBezTo>
                <a:cubicBezTo>
                  <a:pt x="18929" y="11493"/>
                  <a:pt x="20410" y="13314"/>
                  <a:pt x="20410" y="15565"/>
                </a:cubicBezTo>
                <a:cubicBezTo>
                  <a:pt x="20410" y="17816"/>
                  <a:pt x="18943" y="19638"/>
                  <a:pt x="17131" y="19638"/>
                </a:cubicBezTo>
                <a:close/>
                <a:moveTo>
                  <a:pt x="17131" y="19638"/>
                </a:moveTo>
                <a:cubicBezTo>
                  <a:pt x="17131" y="19638"/>
                  <a:pt x="17131" y="19638"/>
                  <a:pt x="17131" y="1963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1" animBg="1" advAuto="0"/>
      <p:bldP spid="673" grpId="7" animBg="1" advAuto="0"/>
      <p:bldP spid="674" grpId="2" animBg="1" advAuto="0"/>
      <p:bldP spid="675" grpId="6" animBg="1" advAuto="0"/>
      <p:bldP spid="676" grpId="4" animBg="1" advAuto="0"/>
      <p:bldP spid="677" grpId="5" animBg="1" advAuto="0"/>
      <p:bldP spid="678" grpId="8" animBg="1" advAuto="0"/>
      <p:bldP spid="679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142039" y="308958"/>
            <a:ext cx="5354638" cy="586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/>
              <a:t>对于客户端的使用会涉及到各种类型的人群，凭借其简洁明了的</a:t>
            </a:r>
            <a:r>
              <a:rPr lang="en-US" altLang="zh-CN" dirty="0"/>
              <a:t>UI </a:t>
            </a:r>
            <a:r>
              <a:rPr lang="zh-CN" altLang="zh-CN" dirty="0"/>
              <a:t>和快捷的操作特性，并不要求用户对其特别的熟悉，因此可以做到让使用方法简单易懂，操作方法尽量浅显明了，使用户能够在短时间内借助简易的说明快速上手。为了提高系统的实用性，要求具有较强的可靠性和较大的吞吐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对于服务端的操作人员，由于设计的提供给操作人员的接口仅仅会涉及到简单的文件新建、修改、复制、删除等操作，因此仅仅需要操作人员熟悉简单的电脑操作即可，不需要专门进行培训。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该产品操作简单快捷，功能大部分齐全，可以满足用户的基本需求，而且通俗易学，故可以使用该产品。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096567" y="308958"/>
            <a:ext cx="2144175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用户可行性</a:t>
            </a:r>
            <a:endParaRPr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19545" cy="51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08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标题：《可行性分析（研究）报告》</a:t>
            </a:r>
          </a:p>
          <a:p>
            <a:r>
              <a:rPr lang="zh-CN" altLang="zh-CN" dirty="0"/>
              <a:t>简称：</a:t>
            </a:r>
            <a:r>
              <a:rPr lang="en-US" altLang="zh-CN" dirty="0"/>
              <a:t>FAR</a:t>
            </a:r>
            <a:endParaRPr lang="zh-CN" altLang="zh-CN" dirty="0"/>
          </a:p>
          <a:p>
            <a:r>
              <a:rPr lang="zh-CN" altLang="zh-CN" dirty="0"/>
              <a:t>版本号</a:t>
            </a:r>
            <a:r>
              <a:rPr lang="zh-CN" altLang="zh-CN" dirty="0" smtClean="0"/>
              <a:t>：</a:t>
            </a:r>
            <a:r>
              <a:rPr lang="en-US" altLang="zh-CN" dirty="0" smtClean="0"/>
              <a:t>1.1</a:t>
            </a:r>
            <a:endParaRPr dirty="0"/>
          </a:p>
        </p:txBody>
      </p:sp>
      <p:sp>
        <p:nvSpPr>
          <p:cNvPr id="299" name="文本框 5"/>
          <p:cNvSpPr txBox="1"/>
          <p:nvPr/>
        </p:nvSpPr>
        <p:spPr>
          <a:xfrm>
            <a:off x="5588175" y="2288543"/>
            <a:ext cx="10156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标识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8" y="4814415"/>
            <a:ext cx="504307" cy="504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:p14="http://schemas.microsoft.com/office/powerpoint/2010/main" xmlns="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400" dirty="0"/>
              <a:t>1.</a:t>
            </a:r>
            <a:r>
              <a:rPr lang="zh-CN" altLang="zh-CN" sz="1400" dirty="0"/>
              <a:t>张海蕃</a:t>
            </a:r>
            <a:r>
              <a:rPr lang="en-US" altLang="zh-CN" sz="1400" dirty="0"/>
              <a:t>,</a:t>
            </a:r>
            <a:r>
              <a:rPr lang="zh-CN" altLang="zh-CN" sz="1400" dirty="0"/>
              <a:t>牟永敏</a:t>
            </a:r>
            <a:r>
              <a:rPr lang="en-US" altLang="zh-CN" sz="1400" dirty="0"/>
              <a:t>.</a:t>
            </a:r>
            <a:r>
              <a:rPr lang="zh-CN" altLang="zh-CN" sz="1400" dirty="0"/>
              <a:t>《软件工程导论》</a:t>
            </a:r>
            <a:r>
              <a:rPr lang="en-US" altLang="zh-CN" sz="1400" dirty="0"/>
              <a:t>(</a:t>
            </a:r>
            <a:r>
              <a:rPr lang="zh-CN" altLang="zh-CN" sz="1400" dirty="0"/>
              <a:t>第六版</a:t>
            </a:r>
            <a:r>
              <a:rPr lang="en-US" altLang="zh-CN" sz="1400" dirty="0"/>
              <a:t>). </a:t>
            </a:r>
            <a:r>
              <a:rPr lang="zh-CN" altLang="zh-CN" sz="1400" dirty="0"/>
              <a:t>北京</a:t>
            </a:r>
            <a:r>
              <a:rPr lang="en-US" altLang="zh-CN" sz="1400" dirty="0"/>
              <a:t>:</a:t>
            </a:r>
            <a:r>
              <a:rPr lang="zh-CN" altLang="zh-CN" sz="1400" dirty="0"/>
              <a:t>清华大学出版社</a:t>
            </a:r>
            <a:r>
              <a:rPr lang="en-US" altLang="zh-CN" sz="1400" dirty="0"/>
              <a:t>,2013</a:t>
            </a:r>
            <a:endParaRPr lang="zh-CN" altLang="zh-CN" sz="1400" dirty="0"/>
          </a:p>
          <a:p>
            <a:r>
              <a:rPr lang="en-US" altLang="zh-CN" sz="1400" dirty="0"/>
              <a:t>2.</a:t>
            </a:r>
            <a:r>
              <a:rPr lang="zh-CN" altLang="zh-CN" sz="1400" dirty="0"/>
              <a:t>做到</a:t>
            </a:r>
            <a:r>
              <a:rPr lang="en-US" altLang="zh-CN" sz="1400" dirty="0"/>
              <a:t>APP. </a:t>
            </a:r>
            <a:r>
              <a:rPr lang="zh-CN" altLang="zh-CN" sz="1400" dirty="0"/>
              <a:t>深圳有我行科技有限公司</a:t>
            </a:r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小程序竞品分析法：</a:t>
            </a:r>
            <a:r>
              <a:rPr lang="en-US" altLang="zh-CN" sz="1400" dirty="0"/>
              <a:t>SWOT</a:t>
            </a:r>
            <a:r>
              <a:rPr lang="zh-CN" altLang="en-US" sz="1400" dirty="0"/>
              <a:t>分析</a:t>
            </a:r>
            <a:r>
              <a:rPr lang="en-US" altLang="zh-CN" sz="1400" dirty="0"/>
              <a:t>+</a:t>
            </a:r>
            <a:r>
              <a:rPr lang="zh-CN" altLang="en-US" sz="1400" dirty="0"/>
              <a:t>各种表格</a:t>
            </a:r>
          </a:p>
          <a:p>
            <a:r>
              <a:rPr lang="en-US" altLang="zh-CN" sz="1400" dirty="0"/>
              <a:t>http://xcx.kuai8.com/news/2314.html</a:t>
            </a:r>
          </a:p>
          <a:p>
            <a:r>
              <a:rPr lang="zh-CN" altLang="zh-CN" sz="1400" dirty="0" smtClean="0"/>
              <a:t>本</a:t>
            </a:r>
            <a:r>
              <a:rPr lang="zh-CN" altLang="zh-CN" sz="1400" dirty="0"/>
              <a:t>项目遵从以下标准：</a:t>
            </a:r>
          </a:p>
          <a:p>
            <a:r>
              <a:rPr lang="en-US" altLang="zh-CN" sz="1400" dirty="0"/>
              <a:t>GB/T-8567-2006  </a:t>
            </a:r>
            <a:r>
              <a:rPr lang="zh-CN" altLang="zh-CN" sz="1400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3996940" y="2751890"/>
            <a:ext cx="41960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43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Prerequisites for Feasibility Analysis 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3" grpId="5" animBg="1" advAuto="0"/>
      <p:bldP spid="24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任意多边形: 形状 9"/>
          <p:cNvSpPr/>
          <p:nvPr/>
        </p:nvSpPr>
        <p:spPr>
          <a:xfrm>
            <a:off x="0" y="0"/>
            <a:ext cx="748846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矩形 39"/>
          <p:cNvSpPr/>
          <p:nvPr/>
        </p:nvSpPr>
        <p:spPr>
          <a:xfrm>
            <a:off x="1134736" y="1553378"/>
            <a:ext cx="9199459" cy="475534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文本框 38"/>
          <p:cNvSpPr txBox="1"/>
          <p:nvPr/>
        </p:nvSpPr>
        <p:spPr>
          <a:xfrm>
            <a:off x="649936" y="5740327"/>
            <a:ext cx="5045785" cy="110799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6600" b="1">
                <a:solidFill>
                  <a:srgbClr val="FFFFFF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50" name="矩形 3"/>
          <p:cNvSpPr/>
          <p:nvPr/>
        </p:nvSpPr>
        <p:spPr>
          <a:xfrm>
            <a:off x="1491281" y="1141496"/>
            <a:ext cx="9209438" cy="458915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矩形 26"/>
          <p:cNvSpPr/>
          <p:nvPr/>
        </p:nvSpPr>
        <p:spPr>
          <a:xfrm>
            <a:off x="7223759" y="478124"/>
            <a:ext cx="3293697" cy="409387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文本框 10"/>
          <p:cNvSpPr txBox="1"/>
          <p:nvPr/>
        </p:nvSpPr>
        <p:spPr>
          <a:xfrm>
            <a:off x="1836989" y="1341119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项目的要求</a:t>
            </a:r>
            <a:endParaRPr dirty="0"/>
          </a:p>
        </p:txBody>
      </p:sp>
      <p:sp>
        <p:nvSpPr>
          <p:cNvPr id="255" name="文本框 13"/>
          <p:cNvSpPr txBox="1"/>
          <p:nvPr/>
        </p:nvSpPr>
        <p:spPr>
          <a:xfrm>
            <a:off x="1836989" y="2132917"/>
            <a:ext cx="449877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功能需求</a:t>
            </a:r>
            <a:r>
              <a:rPr lang="zh-CN" altLang="en-US" dirty="0"/>
              <a:t>：</a:t>
            </a:r>
            <a:r>
              <a:rPr lang="zh-CN" altLang="zh-CN" dirty="0"/>
              <a:t>快递代拿代寄、餐饮代买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性能需求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）预计搜索内容能在短时间内呈现给用户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）订单发布后短时间内显示给他人，并实时更新订单状态。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）订单双方信息</a:t>
            </a:r>
            <a:r>
              <a:rPr lang="zh-CN" altLang="zh-CN" sz="2000" dirty="0"/>
              <a:t>保密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可靠性和可用性需求</a:t>
            </a:r>
            <a:r>
              <a:rPr lang="zh-CN" altLang="en-US" dirty="0"/>
              <a:t>：</a:t>
            </a:r>
            <a:r>
              <a:rPr lang="zh-CN" altLang="zh-CN" dirty="0"/>
              <a:t>该小程序能在任意一台手机上使用。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出错处理需求</a:t>
            </a:r>
            <a:r>
              <a:rPr lang="zh-CN" altLang="en-US" dirty="0"/>
              <a:t>：</a:t>
            </a:r>
            <a:r>
              <a:rPr lang="zh-CN" altLang="zh-CN" dirty="0"/>
              <a:t>用户可通过反馈窗口向管理员反应出错信息。</a:t>
            </a:r>
          </a:p>
        </p:txBody>
      </p:sp>
      <p:grpSp>
        <p:nvGrpSpPr>
          <p:cNvPr id="261" name="组合 37"/>
          <p:cNvGrpSpPr/>
          <p:nvPr/>
        </p:nvGrpSpPr>
        <p:grpSpPr>
          <a:xfrm>
            <a:off x="10334194" y="1283969"/>
            <a:ext cx="200457" cy="152401"/>
            <a:chOff x="0" y="0"/>
            <a:chExt cx="200456" cy="152400"/>
          </a:xfrm>
        </p:grpSpPr>
        <p:sp>
          <p:nvSpPr>
            <p:cNvPr id="258" name="直接连接符 34"/>
            <p:cNvSpPr/>
            <p:nvPr/>
          </p:nvSpPr>
          <p:spPr>
            <a:xfrm>
              <a:off x="-1" y="-1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直接连接符 35"/>
            <p:cNvSpPr/>
            <p:nvPr/>
          </p:nvSpPr>
          <p:spPr>
            <a:xfrm>
              <a:off x="-1" y="76200"/>
              <a:ext cx="200458" cy="0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直接连接符 36"/>
            <p:cNvSpPr/>
            <p:nvPr/>
          </p:nvSpPr>
          <p:spPr>
            <a:xfrm>
              <a:off x="-1" y="152400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4000">
        <p15:prstTrans prst="pageCurlDouble"/>
      </p:transition>
    </mc:Choice>
    <mc:Choice xmlns:p14="http://schemas.microsoft.com/office/powerpoint/2010/main" xmlns="" Requires="p14">
      <p:transition spd="slow" advClick="0" advTm="4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  <p:bldP spid="248" grpId="3" animBg="1" advAuto="0"/>
      <p:bldP spid="249" grpId="2" animBg="1" advAuto="0"/>
      <p:bldP spid="250" grpId="4" animBg="1" advAuto="0"/>
      <p:bldP spid="251" grpId="7" animBg="1" advAuto="0"/>
      <p:bldP spid="253" grpId="8" animBg="1" advAuto="0"/>
      <p:bldP spid="255" grpId="9" animBg="1" advAuto="0"/>
      <p:bldP spid="261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 36"/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矩形: 圆角 4"/>
          <p:cNvSpPr/>
          <p:nvPr/>
        </p:nvSpPr>
        <p:spPr>
          <a:xfrm>
            <a:off x="0" y="995207"/>
            <a:ext cx="12192000" cy="2105130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矩形 1"/>
          <p:cNvSpPr/>
          <p:nvPr/>
        </p:nvSpPr>
        <p:spPr>
          <a:xfrm>
            <a:off x="860425" y="1719569"/>
            <a:ext cx="3080718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矩形 2"/>
          <p:cNvSpPr/>
          <p:nvPr/>
        </p:nvSpPr>
        <p:spPr>
          <a:xfrm>
            <a:off x="4555640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矩形 3"/>
          <p:cNvSpPr/>
          <p:nvPr/>
        </p:nvSpPr>
        <p:spPr>
          <a:xfrm>
            <a:off x="8250856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文本框 19"/>
          <p:cNvSpPr txBox="1"/>
          <p:nvPr/>
        </p:nvSpPr>
        <p:spPr>
          <a:xfrm>
            <a:off x="1046930" y="2387418"/>
            <a:ext cx="2636472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600" dirty="0"/>
              <a:t>(1).</a:t>
            </a:r>
            <a:r>
              <a:rPr lang="zh-CN" altLang="zh-CN" sz="1600" dirty="0"/>
              <a:t>用户接口</a:t>
            </a:r>
          </a:p>
          <a:p>
            <a:r>
              <a:rPr lang="zh-CN" altLang="zh-CN" sz="1600" dirty="0"/>
              <a:t>界面风格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界面操作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界面消息</a:t>
            </a:r>
          </a:p>
          <a:p>
            <a:r>
              <a:rPr lang="en-US" altLang="zh-CN" sz="1600" dirty="0"/>
              <a:t>(2).</a:t>
            </a:r>
            <a:r>
              <a:rPr lang="zh-CN" altLang="zh-CN" sz="1600" dirty="0"/>
              <a:t>软件接口</a:t>
            </a:r>
          </a:p>
          <a:p>
            <a:r>
              <a:rPr lang="en-US" altLang="zh-CN" sz="1600" dirty="0" err="1"/>
              <a:t>mySQL</a:t>
            </a:r>
            <a:r>
              <a:rPr lang="zh-CN" altLang="zh-CN" sz="1600" dirty="0"/>
              <a:t>数据库</a:t>
            </a:r>
            <a:r>
              <a:rPr lang="zh-CN" altLang="en-US" sz="1600" dirty="0"/>
              <a:t>、</a:t>
            </a:r>
            <a:r>
              <a:rPr lang="en-US" altLang="zh-CN" sz="1600" dirty="0"/>
              <a:t>windows</a:t>
            </a:r>
            <a:r>
              <a:rPr lang="zh-CN" altLang="zh-CN" sz="1600" dirty="0"/>
              <a:t>操作系统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zh-CN" sz="1600" dirty="0"/>
              <a:t>工具：</a:t>
            </a:r>
            <a:r>
              <a:rPr lang="en-US" altLang="zh-CN" sz="1600" dirty="0"/>
              <a:t>Java</a:t>
            </a:r>
            <a:r>
              <a:rPr lang="zh-CN" altLang="zh-CN" sz="1600" dirty="0"/>
              <a:t>、</a:t>
            </a:r>
            <a:r>
              <a:rPr lang="en-US" altLang="zh-CN" sz="1600" dirty="0"/>
              <a:t>Photoshop</a:t>
            </a:r>
            <a:r>
              <a:rPr lang="zh-CN" altLang="zh-CN" sz="1600" dirty="0"/>
              <a:t>、</a:t>
            </a:r>
            <a:r>
              <a:rPr lang="en-US" altLang="zh-CN" sz="1600" dirty="0"/>
              <a:t>Git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WXML+WXSS+JavaScript</a:t>
            </a:r>
            <a:r>
              <a:rPr lang="zh-CN" altLang="zh-CN" sz="1600" dirty="0"/>
              <a:t>等。</a:t>
            </a:r>
          </a:p>
        </p:txBody>
      </p:sp>
      <p:sp>
        <p:nvSpPr>
          <p:cNvPr id="272" name="文本框 20"/>
          <p:cNvSpPr txBox="1"/>
          <p:nvPr/>
        </p:nvSpPr>
        <p:spPr>
          <a:xfrm>
            <a:off x="1739064" y="1816938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接口需求</a:t>
            </a:r>
            <a:endParaRPr dirty="0"/>
          </a:p>
        </p:txBody>
      </p:sp>
      <p:sp>
        <p:nvSpPr>
          <p:cNvPr id="273" name="直接连接符 21"/>
          <p:cNvSpPr/>
          <p:nvPr/>
        </p:nvSpPr>
        <p:spPr>
          <a:xfrm flipH="1">
            <a:off x="1082548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文本框 26"/>
          <p:cNvSpPr txBox="1"/>
          <p:nvPr/>
        </p:nvSpPr>
        <p:spPr>
          <a:xfrm>
            <a:off x="4777761" y="3035223"/>
            <a:ext cx="2636471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访问量限制在一定范围内</a:t>
            </a:r>
          </a:p>
          <a:p>
            <a:endParaRPr lang="en-US" altLang="zh-CN" dirty="0"/>
          </a:p>
          <a:p>
            <a:r>
              <a:rPr lang="zh-CN" altLang="zh-CN" dirty="0"/>
              <a:t>网络条件良好</a:t>
            </a:r>
          </a:p>
          <a:p>
            <a:endParaRPr lang="en-US" altLang="zh-CN" dirty="0"/>
          </a:p>
          <a:p>
            <a:r>
              <a:rPr lang="zh-CN" altLang="en-US" dirty="0"/>
              <a:t>时间紧张有限</a:t>
            </a:r>
            <a:endParaRPr lang="zh-CN" altLang="zh-CN" dirty="0"/>
          </a:p>
        </p:txBody>
      </p:sp>
      <p:sp>
        <p:nvSpPr>
          <p:cNvPr id="275" name="文本框 27"/>
          <p:cNvSpPr txBox="1"/>
          <p:nvPr/>
        </p:nvSpPr>
        <p:spPr>
          <a:xfrm>
            <a:off x="5742056" y="1816938"/>
            <a:ext cx="7078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约束</a:t>
            </a:r>
            <a:endParaRPr dirty="0"/>
          </a:p>
        </p:txBody>
      </p:sp>
      <p:sp>
        <p:nvSpPr>
          <p:cNvPr id="276" name="直接连接符 28"/>
          <p:cNvSpPr/>
          <p:nvPr/>
        </p:nvSpPr>
        <p:spPr>
          <a:xfrm flipH="1">
            <a:off x="4950243" y="2307352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文本框 29"/>
          <p:cNvSpPr txBox="1"/>
          <p:nvPr/>
        </p:nvSpPr>
        <p:spPr>
          <a:xfrm>
            <a:off x="8472978" y="2965604"/>
            <a:ext cx="2636471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不可重复接同一个订单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能够对用户进行学生信息实名认证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二手闲置交易市场</a:t>
            </a:r>
          </a:p>
        </p:txBody>
      </p:sp>
      <p:sp>
        <p:nvSpPr>
          <p:cNvPr id="279" name="文本框 30"/>
          <p:cNvSpPr txBox="1"/>
          <p:nvPr/>
        </p:nvSpPr>
        <p:spPr>
          <a:xfrm>
            <a:off x="8667831" y="1820512"/>
            <a:ext cx="2246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逆向需求与未来</a:t>
            </a:r>
            <a:endParaRPr dirty="0"/>
          </a:p>
        </p:txBody>
      </p:sp>
      <p:sp>
        <p:nvSpPr>
          <p:cNvPr id="280" name="直接连接符 31"/>
          <p:cNvSpPr/>
          <p:nvPr/>
        </p:nvSpPr>
        <p:spPr>
          <a:xfrm flipH="1">
            <a:off x="8660677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项目的要求</a:t>
            </a:r>
            <a:endParaRPr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4" animBg="1" advAuto="0"/>
      <p:bldP spid="264" grpId="3" animBg="1" advAuto="0"/>
      <p:bldP spid="265" grpId="10" animBg="1" advAuto="0"/>
      <p:bldP spid="266" grpId="5" animBg="1" advAuto="0"/>
      <p:bldP spid="267" grpId="15" animBg="1" advAuto="0"/>
      <p:bldP spid="271" grpId="12" animBg="1" advAuto="0"/>
      <p:bldP spid="272" grpId="13" animBg="1" advAuto="0"/>
      <p:bldP spid="273" grpId="14" animBg="1" advAuto="0"/>
      <p:bldP spid="274" grpId="7" animBg="1" advAuto="0"/>
      <p:bldP spid="275" grpId="8" animBg="1" advAuto="0"/>
      <p:bldP spid="276" grpId="9" animBg="1" advAuto="0"/>
      <p:bldP spid="277" grpId="2" animBg="1" advAuto="0"/>
      <p:bldP spid="278" grpId="17" animBg="1" advAuto="0"/>
      <p:bldP spid="279" grpId="18" animBg="1" advAuto="0"/>
      <p:bldP spid="280" grpId="19" animBg="1" advAuto="0"/>
      <p:bldP spid="28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矩形 23"/>
          <p:cNvSpPr/>
          <p:nvPr/>
        </p:nvSpPr>
        <p:spPr>
          <a:xfrm>
            <a:off x="296306" y="549275"/>
            <a:ext cx="3691801" cy="47806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矩形 2"/>
          <p:cNvSpPr/>
          <p:nvPr/>
        </p:nvSpPr>
        <p:spPr>
          <a:xfrm>
            <a:off x="695325" y="936432"/>
            <a:ext cx="10801350" cy="361353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文本框 6"/>
          <p:cNvSpPr txBox="1"/>
          <p:nvPr/>
        </p:nvSpPr>
        <p:spPr>
          <a:xfrm>
            <a:off x="6287678" y="1048215"/>
            <a:ext cx="4845378" cy="33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目标实现软件的基础功能、进阶功能。</a:t>
            </a:r>
          </a:p>
          <a:p>
            <a:r>
              <a:rPr lang="zh-CN" altLang="zh-CN" dirty="0"/>
              <a:t>主功能（基础功能）：</a:t>
            </a:r>
            <a:endParaRPr lang="en-US" altLang="zh-CN" dirty="0"/>
          </a:p>
          <a:p>
            <a:r>
              <a:rPr lang="zh-CN" altLang="zh-CN" dirty="0"/>
              <a:t>打开小程序后可以打开并使用代买和代拿界面，用户可输入关键字来获取所需要的信息。所得信息在搜索栏下滚出，用户会生成一个使用行为记录，并会按照完成程度获得称号。</a:t>
            </a:r>
          </a:p>
          <a:p>
            <a:r>
              <a:rPr lang="zh-CN" altLang="zh-CN" dirty="0"/>
              <a:t>进阶功能：</a:t>
            </a:r>
            <a:endParaRPr lang="en-US" altLang="zh-CN" dirty="0"/>
          </a:p>
          <a:p>
            <a:r>
              <a:rPr lang="zh-CN" altLang="zh-CN" dirty="0"/>
              <a:t>交易订单确认后，会由导航引向目的地。交易完成后由订单双方在线下完成红包收发。如出现纠纷，则提起申诉，并进行仲裁。</a:t>
            </a:r>
            <a:endParaRPr dirty="0"/>
          </a:p>
        </p:txBody>
      </p:sp>
      <p:sp>
        <p:nvSpPr>
          <p:cNvPr id="289" name="文本框 11"/>
          <p:cNvSpPr txBox="1"/>
          <p:nvPr/>
        </p:nvSpPr>
        <p:spPr>
          <a:xfrm>
            <a:off x="2067093" y="1262904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项目的目标</a:t>
            </a:r>
            <a:endParaRPr dirty="0"/>
          </a:p>
        </p:txBody>
      </p:sp>
      <p:sp>
        <p:nvSpPr>
          <p:cNvPr id="290" name="矩形 4"/>
          <p:cNvSpPr/>
          <p:nvPr/>
        </p:nvSpPr>
        <p:spPr>
          <a:xfrm>
            <a:off x="1183738" y="2308032"/>
            <a:ext cx="4423848" cy="4000692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91" name="图表 16"/>
          <p:cNvGraphicFramePr/>
          <p:nvPr>
            <p:extLst>
              <p:ext uri="{D42A27DB-BD31-4B8C-83A1-F6EECF244321}">
                <p14:modId xmlns:p14="http://schemas.microsoft.com/office/powerpoint/2010/main" val="2633195538"/>
              </p:ext>
            </p:extLst>
          </p:nvPr>
        </p:nvGraphicFramePr>
        <p:xfrm>
          <a:off x="1221838" y="2171806"/>
          <a:ext cx="4220647" cy="4036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blind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animBg="1" advAuto="0"/>
      <p:bldP spid="284" grpId="5" animBg="1" advAuto="0"/>
      <p:bldP spid="285" grpId="6" animBg="1" advAuto="0"/>
      <p:bldP spid="286" grpId="9" animBg="1" advAuto="0"/>
      <p:bldP spid="289" grpId="4" animBg="1" advAuto="0"/>
      <p:bldP spid="290" grpId="2" animBg="1" advAuto="0"/>
      <p:bldP spid="291" grpId="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1918</Words>
  <Application>Microsoft Office PowerPoint</Application>
  <PresentationFormat>宽屏</PresentationFormat>
  <Paragraphs>305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Microsoft Visio 绘图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18</cp:revision>
  <dcterms:modified xsi:type="dcterms:W3CDTF">2019-03-30T13:54:40Z</dcterms:modified>
</cp:coreProperties>
</file>