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88" r:id="rId4"/>
    <p:sldId id="289" r:id="rId5"/>
    <p:sldId id="290" r:id="rId6"/>
    <p:sldId id="258" r:id="rId7"/>
    <p:sldId id="259" r:id="rId8"/>
    <p:sldId id="261" r:id="rId9"/>
    <p:sldId id="291" r:id="rId10"/>
    <p:sldId id="260" r:id="rId11"/>
    <p:sldId id="311" r:id="rId12"/>
    <p:sldId id="266" r:id="rId13"/>
    <p:sldId id="295" r:id="rId14"/>
    <p:sldId id="296" r:id="rId15"/>
    <p:sldId id="297" r:id="rId16"/>
    <p:sldId id="298" r:id="rId17"/>
    <p:sldId id="299" r:id="rId18"/>
    <p:sldId id="262" r:id="rId19"/>
    <p:sldId id="300" r:id="rId20"/>
    <p:sldId id="301" r:id="rId21"/>
    <p:sldId id="264" r:id="rId22"/>
    <p:sldId id="268" r:id="rId23"/>
    <p:sldId id="267" r:id="rId24"/>
    <p:sldId id="293" r:id="rId25"/>
    <p:sldId id="302" r:id="rId26"/>
    <p:sldId id="309" r:id="rId27"/>
    <p:sldId id="310" r:id="rId28"/>
    <p:sldId id="272" r:id="rId29"/>
    <p:sldId id="303" r:id="rId30"/>
    <p:sldId id="304" r:id="rId31"/>
    <p:sldId id="308" r:id="rId32"/>
    <p:sldId id="305" r:id="rId33"/>
    <p:sldId id="306" r:id="rId34"/>
    <p:sldId id="285"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Light"/>
          <a:ea typeface="等线 Light"/>
          <a:cs typeface="等线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
          <a:latin typeface="等线 Light"/>
          <a:ea typeface="等线 Light"/>
          <a:cs typeface="等线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96"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j-lt"/>
                <a:ea typeface="+mj-ea"/>
                <a:cs typeface="+mj-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j-lt"/>
                <a:ea typeface="+mj-ea"/>
                <a:cs typeface="+mj-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png"/><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3.emf"/><Relationship Id="rId5" Type="http://schemas.openxmlformats.org/officeDocument/2006/relationships/oleObject" Target="../embeddings/oleObject8.bin"/><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5.emf"/><Relationship Id="rId5" Type="http://schemas.openxmlformats.org/officeDocument/2006/relationships/oleObject" Target="../embeddings/oleObject10.bin"/><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7.emf"/><Relationship Id="rId5" Type="http://schemas.openxmlformats.org/officeDocument/2006/relationships/oleObject" Target="../embeddings/oleObject12.bin"/><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SE2019&#26149;-G11-20190407&#20250;&#35758;&#35760;&#24405;.doc"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6.png"/><Relationship Id="rId4" Type="http://schemas.openxmlformats.org/officeDocument/2006/relationships/hyperlink" Target="&#31532;&#20116;&#27425;&#20250;&#35758;&#24037;&#20316;&#20998;&#37197;.m4a"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7.e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2" name="PA_文本框 34"/>
          <p:cNvSpPr txBox="1"/>
          <p:nvPr/>
        </p:nvSpPr>
        <p:spPr>
          <a:xfrm>
            <a:off x="2310026" y="-51764"/>
            <a:ext cx="7571943" cy="37702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213" name="PA_矩形 32"/>
          <p:cNvSpPr/>
          <p:nvPr/>
        </p:nvSpPr>
        <p:spPr>
          <a:xfrm>
            <a:off x="1329367" y="1354006"/>
            <a:ext cx="9533264" cy="4149987"/>
          </a:xfrm>
          <a:prstGeom prst="rect">
            <a:avLst/>
          </a:prstGeom>
          <a:solidFill>
            <a:srgbClr val="FCFCFD">
              <a:alpha val="48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dirty="0"/>
          </a:p>
        </p:txBody>
      </p:sp>
      <p:sp>
        <p:nvSpPr>
          <p:cNvPr id="214" name="PA_矩形 27"/>
          <p:cNvSpPr/>
          <p:nvPr/>
        </p:nvSpPr>
        <p:spPr>
          <a:xfrm>
            <a:off x="3114097" y="2396026"/>
            <a:ext cx="5963804" cy="103297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15" name="PA_矩形 33"/>
          <p:cNvSpPr/>
          <p:nvPr/>
        </p:nvSpPr>
        <p:spPr>
          <a:xfrm flipV="1">
            <a:off x="4979250" y="4471020"/>
            <a:ext cx="2233499" cy="38581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6" name="PA_文本框 29"/>
          <p:cNvSpPr txBox="1"/>
          <p:nvPr/>
        </p:nvSpPr>
        <p:spPr>
          <a:xfrm>
            <a:off x="4783462" y="4400356"/>
            <a:ext cx="2625076" cy="107721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800" dirty="0"/>
              <a:t>SE2019</a:t>
            </a:r>
            <a:r>
              <a:rPr lang="zh-CN" altLang="en-US" sz="2800" dirty="0"/>
              <a:t>春</a:t>
            </a:r>
            <a:r>
              <a:rPr lang="en-US" altLang="zh-CN" sz="2800" dirty="0"/>
              <a:t>-G11</a:t>
            </a:r>
            <a:r>
              <a:rPr lang="zh-CN" altLang="en-US" sz="2800" dirty="0"/>
              <a:t>组</a:t>
            </a:r>
            <a:endParaRPr lang="en-US" altLang="zh-CN" sz="2800" dirty="0"/>
          </a:p>
          <a:p>
            <a:pPr algn="ctr">
              <a:defRPr>
                <a:solidFill>
                  <a:srgbClr val="3F403E"/>
                </a:solidFill>
                <a:latin typeface="微软雅黑 Light"/>
                <a:ea typeface="微软雅黑 Light"/>
                <a:cs typeface="微软雅黑 Light"/>
                <a:sym typeface="微软雅黑 Light"/>
              </a:defRPr>
            </a:pPr>
            <a:r>
              <a:rPr lang="zh-CN" altLang="en-US" dirty="0"/>
              <a:t>组长：黄寅佐</a:t>
            </a:r>
            <a:endParaRPr lang="en-US" altLang="zh-CN" dirty="0"/>
          </a:p>
          <a:p>
            <a:pPr algn="ctr">
              <a:defRPr>
                <a:solidFill>
                  <a:srgbClr val="3F403E"/>
                </a:solidFill>
                <a:latin typeface="微软雅黑 Light"/>
                <a:ea typeface="微软雅黑 Light"/>
                <a:cs typeface="微软雅黑 Light"/>
                <a:sym typeface="微软雅黑 Light"/>
              </a:defRPr>
            </a:pPr>
            <a:r>
              <a:rPr lang="zh-CN" altLang="en-US" dirty="0"/>
              <a:t>组员：邓国灏、李帝江</a:t>
            </a:r>
            <a:endParaRPr lang="en-US" altLang="zh-CN" dirty="0"/>
          </a:p>
        </p:txBody>
      </p:sp>
      <p:sp>
        <p:nvSpPr>
          <p:cNvPr id="217" name="PA_文本框 26"/>
          <p:cNvSpPr txBox="1"/>
          <p:nvPr/>
        </p:nvSpPr>
        <p:spPr>
          <a:xfrm>
            <a:off x="3859337" y="3115747"/>
            <a:ext cx="4473337" cy="1200329"/>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en-US" dirty="0"/>
              <a:t>ZUCC LAZY BONE</a:t>
            </a:r>
          </a:p>
          <a:p>
            <a:r>
              <a:rPr lang="zh-CN" altLang="en-US" sz="3200" dirty="0"/>
              <a:t>城院学生懒人助手</a:t>
            </a:r>
            <a:endParaRPr sz="3200" dirty="0"/>
          </a:p>
        </p:txBody>
      </p:sp>
      <p:sp>
        <p:nvSpPr>
          <p:cNvPr id="219" name="PA_文本框 31"/>
          <p:cNvSpPr txBox="1"/>
          <p:nvPr/>
        </p:nvSpPr>
        <p:spPr>
          <a:xfrm>
            <a:off x="6049813" y="6020301"/>
            <a:ext cx="92395"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a:solidFill>
                  <a:srgbClr val="FFFFFF"/>
                </a:solidFill>
                <a:latin typeface="微软雅黑 Light"/>
                <a:ea typeface="微软雅黑 Light"/>
                <a:cs typeface="微软雅黑 Light"/>
                <a:sym typeface="微软雅黑 Light"/>
              </a:defRPr>
            </a:lvl1pPr>
          </a:lstStyle>
          <a:p>
            <a:endParaRPr dirty="0"/>
          </a:p>
        </p:txBody>
      </p:sp>
      <p:sp>
        <p:nvSpPr>
          <p:cNvPr id="11" name="PA_文本框 26">
            <a:extLst>
              <a:ext uri="{FF2B5EF4-FFF2-40B4-BE49-F238E27FC236}">
                <a16:creationId xmlns:a16="http://schemas.microsoft.com/office/drawing/2014/main" id="{A19656B2-6CD5-4EB7-9BC2-B41127EA17AF}"/>
              </a:ext>
            </a:extLst>
          </p:cNvPr>
          <p:cNvSpPr txBox="1"/>
          <p:nvPr/>
        </p:nvSpPr>
        <p:spPr>
          <a:xfrm>
            <a:off x="3997991" y="2080866"/>
            <a:ext cx="4196018" cy="707886"/>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zh-CN" altLang="en-US" dirty="0"/>
              <a:t>软件需求规格说明</a:t>
            </a:r>
            <a:endParaRPr dirty="0"/>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216" y="4471020"/>
            <a:ext cx="1053834" cy="1053834"/>
          </a:xfrm>
          <a:prstGeom prst="rect">
            <a:avLst/>
          </a:prstGeom>
        </p:spPr>
      </p:pic>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dissolve">
                                      <p:cBhvr>
                                        <p:cTn id="7" dur="1000"/>
                                        <p:tgtEl>
                                          <p:spTgt spid="2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211"/>
                                        </p:tgtEl>
                                        <p:attrNameLst>
                                          <p:attrName>style.visibility</p:attrName>
                                        </p:attrNameLst>
                                      </p:cBhvr>
                                      <p:to>
                                        <p:strVal val="visible"/>
                                      </p:to>
                                    </p:set>
                                    <p:anim calcmode="lin" valueType="num">
                                      <p:cBhvr>
                                        <p:cTn id="11" dur="1000" fill="hold"/>
                                        <p:tgtEl>
                                          <p:spTgt spid="211"/>
                                        </p:tgtEl>
                                        <p:attrNameLst>
                                          <p:attrName>ppt_x</p:attrName>
                                        </p:attrNameLst>
                                      </p:cBhvr>
                                      <p:tavLst>
                                        <p:tav tm="0">
                                          <p:val>
                                            <p:strVal val="#ppt_x"/>
                                          </p:val>
                                        </p:tav>
                                        <p:tav tm="100000">
                                          <p:val>
                                            <p:strVal val="#ppt_x"/>
                                          </p:val>
                                        </p:tav>
                                      </p:tavLst>
                                    </p:anim>
                                    <p:anim calcmode="lin" valueType="num">
                                      <p:cBhvr>
                                        <p:cTn id="12" dur="1000" fill="hold"/>
                                        <p:tgtEl>
                                          <p:spTgt spid="2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500"/>
                                  </p:stCondLst>
                                  <p:iterate>
                                    <p:tmAbs val="0"/>
                                  </p:iterate>
                                  <p:childTnLst>
                                    <p:set>
                                      <p:cBhvr>
                                        <p:cTn id="15" fill="hold"/>
                                        <p:tgtEl>
                                          <p:spTgt spid="213"/>
                                        </p:tgtEl>
                                        <p:attrNameLst>
                                          <p:attrName>style.visibility</p:attrName>
                                        </p:attrNameLst>
                                      </p:cBhvr>
                                      <p:to>
                                        <p:strVal val="visible"/>
                                      </p:to>
                                    </p:set>
                                    <p:anim calcmode="lin" valueType="num">
                                      <p:cBhvr>
                                        <p:cTn id="16" dur="1000" fill="hold"/>
                                        <p:tgtEl>
                                          <p:spTgt spid="213"/>
                                        </p:tgtEl>
                                        <p:attrNameLst>
                                          <p:attrName>ppt_x</p:attrName>
                                        </p:attrNameLst>
                                      </p:cBhvr>
                                      <p:tavLst>
                                        <p:tav tm="0">
                                          <p:val>
                                            <p:strVal val="#ppt_x"/>
                                          </p:val>
                                        </p:tav>
                                        <p:tav tm="100000">
                                          <p:val>
                                            <p:strVal val="#ppt_x"/>
                                          </p:val>
                                        </p:tav>
                                      </p:tavLst>
                                    </p:anim>
                                    <p:anim calcmode="lin" valueType="num">
                                      <p:cBhvr>
                                        <p:cTn id="17" dur="1000" fill="hold"/>
                                        <p:tgtEl>
                                          <p:spTgt spid="21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9" presetClass="entr" fill="hold" grpId="5" nodeType="afterEffect">
                                  <p:stCondLst>
                                    <p:cond delay="0"/>
                                  </p:stCondLst>
                                  <p:iterate>
                                    <p:tmAbs val="0"/>
                                  </p:iterate>
                                  <p:childTnLst>
                                    <p:set>
                                      <p:cBhvr>
                                        <p:cTn id="20" fill="hold"/>
                                        <p:tgtEl>
                                          <p:spTgt spid="217"/>
                                        </p:tgtEl>
                                        <p:attrNameLst>
                                          <p:attrName>style.visibility</p:attrName>
                                        </p:attrNameLst>
                                      </p:cBhvr>
                                      <p:to>
                                        <p:strVal val="visible"/>
                                      </p:to>
                                    </p:set>
                                    <p:animEffect transition="in" filter="dissolve">
                                      <p:cBhvr>
                                        <p:cTn id="21" dur="500"/>
                                        <p:tgtEl>
                                          <p:spTgt spid="217"/>
                                        </p:tgtEl>
                                      </p:cBhvr>
                                    </p:animEffect>
                                  </p:childTnLst>
                                </p:cTn>
                              </p:par>
                            </p:childTnLst>
                          </p:cTn>
                        </p:par>
                        <p:par>
                          <p:cTn id="22" fill="hold">
                            <p:stCondLst>
                              <p:cond delay="4000"/>
                            </p:stCondLst>
                            <p:childTnLst>
                              <p:par>
                                <p:cTn id="23" presetID="22" presetClass="entr" presetSubtype="8" fill="hold" grpId="6" nodeType="afterEffect">
                                  <p:stCondLst>
                                    <p:cond delay="0"/>
                                  </p:stCondLst>
                                  <p:iterate>
                                    <p:tmAbs val="0"/>
                                  </p:iterate>
                                  <p:childTnLst>
                                    <p:set>
                                      <p:cBhvr>
                                        <p:cTn id="24" fill="hold"/>
                                        <p:tgtEl>
                                          <p:spTgt spid="214"/>
                                        </p:tgtEl>
                                        <p:attrNameLst>
                                          <p:attrName>style.visibility</p:attrName>
                                        </p:attrNameLst>
                                      </p:cBhvr>
                                      <p:to>
                                        <p:strVal val="visible"/>
                                      </p:to>
                                    </p:set>
                                    <p:animEffect transition="in" filter="wipe(left)">
                                      <p:cBhvr>
                                        <p:cTn id="25" dur="500"/>
                                        <p:tgtEl>
                                          <p:spTgt spid="214"/>
                                        </p:tgtEl>
                                      </p:cBhvr>
                                    </p:animEffect>
                                  </p:childTnLst>
                                </p:cTn>
                              </p:par>
                            </p:childTnLst>
                          </p:cTn>
                        </p:par>
                        <p:par>
                          <p:cTn id="26" fill="hold">
                            <p:stCondLst>
                              <p:cond delay="4500"/>
                            </p:stCondLst>
                            <p:childTnLst>
                              <p:par>
                                <p:cTn id="27" presetID="2" presetClass="entr" presetSubtype="4" fill="hold" grpId="7" nodeType="afterEffect">
                                  <p:stCondLst>
                                    <p:cond delay="0"/>
                                  </p:stCondLst>
                                  <p:iterate>
                                    <p:tmAbs val="0"/>
                                  </p:iterate>
                                  <p:childTnLst>
                                    <p:set>
                                      <p:cBhvr>
                                        <p:cTn id="28" fill="hold"/>
                                        <p:tgtEl>
                                          <p:spTgt spid="216"/>
                                        </p:tgtEl>
                                        <p:attrNameLst>
                                          <p:attrName>style.visibility</p:attrName>
                                        </p:attrNameLst>
                                      </p:cBhvr>
                                      <p:to>
                                        <p:strVal val="visible"/>
                                      </p:to>
                                    </p:set>
                                    <p:anim calcmode="lin" valueType="num">
                                      <p:cBhvr>
                                        <p:cTn id="29" dur="500" fill="hold"/>
                                        <p:tgtEl>
                                          <p:spTgt spid="216"/>
                                        </p:tgtEl>
                                        <p:attrNameLst>
                                          <p:attrName>ppt_x</p:attrName>
                                        </p:attrNameLst>
                                      </p:cBhvr>
                                      <p:tavLst>
                                        <p:tav tm="0">
                                          <p:val>
                                            <p:strVal val="#ppt_x"/>
                                          </p:val>
                                        </p:tav>
                                        <p:tav tm="100000">
                                          <p:val>
                                            <p:strVal val="#ppt_x"/>
                                          </p:val>
                                        </p:tav>
                                      </p:tavLst>
                                    </p:anim>
                                    <p:anim calcmode="lin" valueType="num">
                                      <p:cBhvr>
                                        <p:cTn id="30" dur="500" fill="hold"/>
                                        <p:tgtEl>
                                          <p:spTgt spid="216"/>
                                        </p:tgtEl>
                                        <p:attrNameLst>
                                          <p:attrName>ppt_y</p:attrName>
                                        </p:attrNameLst>
                                      </p:cBhvr>
                                      <p:tavLst>
                                        <p:tav tm="0">
                                          <p:val>
                                            <p:strVal val="1+#ppt_h/2"/>
                                          </p:val>
                                        </p:tav>
                                        <p:tav tm="100000">
                                          <p:val>
                                            <p:strVal val="#ppt_y"/>
                                          </p:val>
                                        </p:tav>
                                      </p:tavLst>
                                    </p:anim>
                                  </p:childTnLst>
                                </p:cTn>
                              </p:par>
                            </p:childTnLst>
                          </p:cTn>
                        </p:par>
                        <p:par>
                          <p:cTn id="31" fill="hold">
                            <p:stCondLst>
                              <p:cond delay="5000"/>
                            </p:stCondLst>
                            <p:childTnLst>
                              <p:par>
                                <p:cTn id="32" presetID="22" presetClass="entr" presetSubtype="8" fill="hold" grpId="8" nodeType="afterEffect">
                                  <p:stCondLst>
                                    <p:cond delay="0"/>
                                  </p:stCondLst>
                                  <p:iterate>
                                    <p:tmAbs val="0"/>
                                  </p:iterate>
                                  <p:childTnLst>
                                    <p:set>
                                      <p:cBhvr>
                                        <p:cTn id="33" fill="hold"/>
                                        <p:tgtEl>
                                          <p:spTgt spid="215"/>
                                        </p:tgtEl>
                                        <p:attrNameLst>
                                          <p:attrName>style.visibility</p:attrName>
                                        </p:attrNameLst>
                                      </p:cBhvr>
                                      <p:to>
                                        <p:strVal val="visible"/>
                                      </p:to>
                                    </p:set>
                                    <p:animEffect transition="in" filter="wipe(left)">
                                      <p:cBhvr>
                                        <p:cTn id="34" dur="500"/>
                                        <p:tgtEl>
                                          <p:spTgt spid="215"/>
                                        </p:tgtEl>
                                      </p:cBhvr>
                                    </p:animEffect>
                                  </p:childTnLst>
                                </p:cTn>
                              </p:par>
                            </p:childTnLst>
                          </p:cTn>
                        </p:par>
                        <p:par>
                          <p:cTn id="35" fill="hold">
                            <p:stCondLst>
                              <p:cond delay="5500"/>
                            </p:stCondLst>
                            <p:childTnLst>
                              <p:par>
                                <p:cTn id="36" presetID="9" presetClass="entr" fill="hold" grpId="9" nodeType="afterEffect">
                                  <p:stCondLst>
                                    <p:cond delay="0"/>
                                  </p:stCondLst>
                                  <p:iterate>
                                    <p:tmAbs val="0"/>
                                  </p:iterate>
                                  <p:childTnLst>
                                    <p:set>
                                      <p:cBhvr>
                                        <p:cTn id="37" fill="hold"/>
                                        <p:tgtEl>
                                          <p:spTgt spid="219"/>
                                        </p:tgtEl>
                                        <p:attrNameLst>
                                          <p:attrName>style.visibility</p:attrName>
                                        </p:attrNameLst>
                                      </p:cBhvr>
                                      <p:to>
                                        <p:strVal val="visible"/>
                                      </p:to>
                                    </p:set>
                                    <p:animEffect transition="in" filter="dissolve">
                                      <p:cBhvr>
                                        <p:cTn id="38" dur="500"/>
                                        <p:tgtEl>
                                          <p:spTgt spid="219"/>
                                        </p:tgtEl>
                                      </p:cBhvr>
                                    </p:animEffect>
                                  </p:childTnLst>
                                </p:cTn>
                              </p:par>
                            </p:childTnLst>
                          </p:cTn>
                        </p:par>
                        <p:par>
                          <p:cTn id="39" fill="hold">
                            <p:stCondLst>
                              <p:cond delay="6000"/>
                            </p:stCondLst>
                            <p:childTnLst>
                              <p:par>
                                <p:cTn id="40" presetID="9" presetClass="entr" fill="hold" grpId="0" nodeType="afterEffect">
                                  <p:stCondLst>
                                    <p:cond delay="0"/>
                                  </p:stCondLst>
                                  <p:iterate>
                                    <p:tmAbs val="0"/>
                                  </p:iterate>
                                  <p:childTnLst>
                                    <p:set>
                                      <p:cBhvr>
                                        <p:cTn id="41" fill="hold"/>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2" animBg="1" advAuto="0"/>
      <p:bldP spid="212" grpId="1" animBg="1" advAuto="0"/>
      <p:bldP spid="213" grpId="3" animBg="1" advAuto="0"/>
      <p:bldP spid="214" grpId="6" animBg="1" advAuto="0"/>
      <p:bldP spid="215" grpId="8" animBg="1" advAuto="0"/>
      <p:bldP spid="216" grpId="7" animBg="1" advAuto="0"/>
      <p:bldP spid="217" grpId="5" animBg="1" advAuto="0"/>
      <p:bldP spid="219" grpId="9" animBg="1" advAuto="0"/>
      <p:bldP spid="1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矩形 36"/>
          <p:cNvSpPr/>
          <p:nvPr/>
        </p:nvSpPr>
        <p:spPr>
          <a:xfrm>
            <a:off x="304800" y="1553379"/>
            <a:ext cx="11582400" cy="3751242"/>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64" name="矩形: 圆角 4"/>
          <p:cNvSpPr/>
          <p:nvPr/>
        </p:nvSpPr>
        <p:spPr>
          <a:xfrm>
            <a:off x="0" y="995207"/>
            <a:ext cx="12192000" cy="2105130"/>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77"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281" name="文本框 5"/>
          <p:cNvSpPr txBox="1"/>
          <p:nvPr/>
        </p:nvSpPr>
        <p:spPr>
          <a:xfrm>
            <a:off x="4555640" y="226108"/>
            <a:ext cx="3080719"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zh-CN" dirty="0"/>
              <a:t>数据字典</a:t>
            </a:r>
            <a:endParaRPr dirty="0"/>
          </a:p>
        </p:txBody>
      </p:sp>
      <p:sp>
        <p:nvSpPr>
          <p:cNvPr id="2" name="Rectangle 2">
            <a:extLst>
              <a:ext uri="{FF2B5EF4-FFF2-40B4-BE49-F238E27FC236}">
                <a16:creationId xmlns:a16="http://schemas.microsoft.com/office/drawing/2014/main" id="{D374C087-9840-4D30-BFF0-258E91037392}"/>
              </a:ext>
            </a:extLst>
          </p:cNvPr>
          <p:cNvSpPr>
            <a:spLocks noChangeArrowheads="1"/>
          </p:cNvSpPr>
          <p:nvPr/>
        </p:nvSpPr>
        <p:spPr bwMode="auto">
          <a:xfrm>
            <a:off x="3403077" y="11074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BDA19DC8-0996-43AB-AFE6-FF400C5F98B2}"/>
              </a:ext>
            </a:extLst>
          </p:cNvPr>
          <p:cNvGraphicFramePr>
            <a:graphicFrameLocks noChangeAspect="1"/>
          </p:cNvGraphicFramePr>
          <p:nvPr>
            <p:extLst>
              <p:ext uri="{D42A27DB-BD31-4B8C-83A1-F6EECF244321}">
                <p14:modId xmlns:p14="http://schemas.microsoft.com/office/powerpoint/2010/main" val="2844393507"/>
              </p:ext>
            </p:extLst>
          </p:nvPr>
        </p:nvGraphicFramePr>
        <p:xfrm>
          <a:off x="3403077" y="1107448"/>
          <a:ext cx="5554663" cy="4084638"/>
        </p:xfrm>
        <a:graphic>
          <a:graphicData uri="http://schemas.openxmlformats.org/presentationml/2006/ole">
            <mc:AlternateContent xmlns:mc="http://schemas.openxmlformats.org/markup-compatibility/2006">
              <mc:Choice xmlns:v="urn:schemas-microsoft-com:vml" Requires="v">
                <p:oleObj spid="_x0000_s6177" r:id="rId3" imgW="5552853" imgH="4086018" progId="Visio.Drawing.15">
                  <p:embed/>
                </p:oleObj>
              </mc:Choice>
              <mc:Fallback>
                <p:oleObj r:id="rId3" imgW="5552853" imgH="408601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077" y="1107448"/>
                        <a:ext cx="5554663" cy="408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a:extLst>
              <a:ext uri="{FF2B5EF4-FFF2-40B4-BE49-F238E27FC236}">
                <a16:creationId xmlns:a16="http://schemas.microsoft.com/office/drawing/2014/main" id="{1D0D568A-D245-4DCE-8E36-3E2B0A8381F5}"/>
              </a:ext>
            </a:extLst>
          </p:cNvPr>
          <p:cNvSpPr/>
          <p:nvPr/>
        </p:nvSpPr>
        <p:spPr>
          <a:xfrm>
            <a:off x="3679596" y="5662394"/>
            <a:ext cx="6096000" cy="646331"/>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外部接口和数据流的系统高层次图：</a:t>
            </a:r>
            <a:r>
              <a:rPr lang="en-US" altLang="zh-CN" kern="100" dirty="0">
                <a:latin typeface="Calibri" panose="020F0502020204030204" pitchFamily="34" charset="0"/>
                <a:ea typeface="宋体" panose="02010600030101010101" pitchFamily="2" charset="-122"/>
                <a:cs typeface="Times New Roman" panose="02020603050405020304" pitchFamily="18" charset="0"/>
              </a:rPr>
              <a:t>TBD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kern="100" dirty="0">
                <a:latin typeface="Calibri" panose="020F0502020204030204" pitchFamily="34" charset="0"/>
                <a:ea typeface="宋体" panose="02010600030101010101" pitchFamily="2" charset="-122"/>
                <a:cs typeface="Times New Roman" panose="02020603050405020304" pitchFamily="18" charset="0"/>
              </a:rPr>
              <a:t>本系统与其他相关产品的关系：独立产品</a:t>
            </a:r>
            <a:endParaRPr lang="zh-CN" altLang="en-US" dirty="0"/>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7000">
        <p:blind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81"/>
                                        </p:tgtEl>
                                        <p:attrNameLst>
                                          <p:attrName>style.visibility</p:attrName>
                                        </p:attrNameLst>
                                      </p:cBhvr>
                                      <p:to>
                                        <p:strVal val="visible"/>
                                      </p:to>
                                    </p:set>
                                    <p:anim calcmode="lin" valueType="num">
                                      <p:cBhvr>
                                        <p:cTn id="7" dur="500" fill="hold"/>
                                        <p:tgtEl>
                                          <p:spTgt spid="281"/>
                                        </p:tgtEl>
                                        <p:attrNameLst>
                                          <p:attrName>ppt_x</p:attrName>
                                        </p:attrNameLst>
                                      </p:cBhvr>
                                      <p:tavLst>
                                        <p:tav tm="0">
                                          <p:val>
                                            <p:strVal val="#ppt_x"/>
                                          </p:val>
                                        </p:tav>
                                        <p:tav tm="100000">
                                          <p:val>
                                            <p:strVal val="#ppt_x"/>
                                          </p:val>
                                        </p:tav>
                                      </p:tavLst>
                                    </p:anim>
                                    <p:anim calcmode="lin" valueType="num">
                                      <p:cBhvr>
                                        <p:cTn id="8" dur="500" fill="hold"/>
                                        <p:tgtEl>
                                          <p:spTgt spid="28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2" nodeType="afterEffect">
                                  <p:stCondLst>
                                    <p:cond delay="0"/>
                                  </p:stCondLst>
                                  <p:iterate>
                                    <p:tmAbs val="0"/>
                                  </p:iterate>
                                  <p:childTnLst>
                                    <p:set>
                                      <p:cBhvr>
                                        <p:cTn id="11" fill="hold"/>
                                        <p:tgtEl>
                                          <p:spTgt spid="277"/>
                                        </p:tgtEl>
                                        <p:attrNameLst>
                                          <p:attrName>style.visibility</p:attrName>
                                        </p:attrNameLst>
                                      </p:cBhvr>
                                      <p:to>
                                        <p:strVal val="visible"/>
                                      </p:to>
                                    </p:set>
                                    <p:animEffect transition="in" filter="wipe(left)">
                                      <p:cBhvr>
                                        <p:cTn id="12" dur="1000"/>
                                        <p:tgtEl>
                                          <p:spTgt spid="277"/>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64"/>
                                        </p:tgtEl>
                                        <p:attrNameLst>
                                          <p:attrName>style.visibility</p:attrName>
                                        </p:attrNameLst>
                                      </p:cBhvr>
                                      <p:to>
                                        <p:strVal val="visible"/>
                                      </p:to>
                                    </p:set>
                                    <p:animEffect transition="in" filter="wipe(left)">
                                      <p:cBhvr>
                                        <p:cTn id="16" dur="1000"/>
                                        <p:tgtEl>
                                          <p:spTgt spid="264"/>
                                        </p:tgtEl>
                                      </p:cBhvr>
                                    </p:animEffect>
                                  </p:childTnLst>
                                </p:cTn>
                              </p:par>
                            </p:childTnLst>
                          </p:cTn>
                        </p:par>
                        <p:par>
                          <p:cTn id="17" fill="hold">
                            <p:stCondLst>
                              <p:cond delay="2500"/>
                            </p:stCondLst>
                            <p:childTnLst>
                              <p:par>
                                <p:cTn id="18" presetID="9" presetClass="entr" fill="hold" grpId="4" nodeType="afterEffect">
                                  <p:stCondLst>
                                    <p:cond delay="0"/>
                                  </p:stCondLst>
                                  <p:iterate>
                                    <p:tmAbs val="0"/>
                                  </p:iterate>
                                  <p:childTnLst>
                                    <p:set>
                                      <p:cBhvr>
                                        <p:cTn id="19" fill="hold"/>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4" animBg="1" advAuto="0"/>
      <p:bldP spid="264" grpId="3" animBg="1" advAuto="0"/>
      <p:bldP spid="277" grpId="2" animBg="1" advAuto="0"/>
      <p:bldP spid="281"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3" name="文本框 5"/>
          <p:cNvSpPr txBox="1"/>
          <p:nvPr/>
        </p:nvSpPr>
        <p:spPr>
          <a:xfrm>
            <a:off x="4555640" y="226108"/>
            <a:ext cx="3080719"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3600" b="1">
                <a:solidFill>
                  <a:srgbClr val="F9B359"/>
                </a:solidFill>
                <a:latin typeface="微软雅黑"/>
                <a:ea typeface="微软雅黑"/>
                <a:cs typeface="微软雅黑"/>
                <a:sym typeface="微软雅黑"/>
              </a:defRPr>
            </a:lvl1pPr>
          </a:lstStyle>
          <a:p>
            <a:r>
              <a:rPr lang="en-US" dirty="0" smtClean="0"/>
              <a:t>ER</a:t>
            </a:r>
            <a:r>
              <a:rPr lang="zh-CN" altLang="en-US" dirty="0" smtClean="0"/>
              <a:t>图</a:t>
            </a:r>
            <a:endParaRPr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725961676"/>
              </p:ext>
            </p:extLst>
          </p:nvPr>
        </p:nvGraphicFramePr>
        <p:xfrm>
          <a:off x="2933700" y="1846263"/>
          <a:ext cx="6324600" cy="3162300"/>
        </p:xfrm>
        <a:graphic>
          <a:graphicData uri="http://schemas.openxmlformats.org/presentationml/2006/ole">
            <mc:AlternateContent xmlns:mc="http://schemas.openxmlformats.org/markup-compatibility/2006">
              <mc:Choice xmlns:v="urn:schemas-microsoft-com:vml" Requires="v">
                <p:oleObj spid="_x0000_s12299" name="Visio" r:id="rId4" imgW="6324753" imgH="3162436" progId="Visio.Drawing.15">
                  <p:embed/>
                </p:oleObj>
              </mc:Choice>
              <mc:Fallback>
                <p:oleObj name="Visio" r:id="rId4" imgW="6324753" imgH="3162436" progId="Visio.Drawing.15">
                  <p:embed/>
                  <p:pic>
                    <p:nvPicPr>
                      <p:cNvPr id="0" name=""/>
                      <p:cNvPicPr/>
                      <p:nvPr/>
                    </p:nvPicPr>
                    <p:blipFill>
                      <a:blip r:embed="rId5"/>
                      <a:stretch>
                        <a:fillRect/>
                      </a:stretch>
                    </p:blipFill>
                    <p:spPr>
                      <a:xfrm>
                        <a:off x="2933700" y="1846263"/>
                        <a:ext cx="6324600" cy="3162300"/>
                      </a:xfrm>
                      <a:prstGeom prst="rect">
                        <a:avLst/>
                      </a:prstGeom>
                    </p:spPr>
                  </p:pic>
                </p:oleObj>
              </mc:Fallback>
            </mc:AlternateContent>
          </a:graphicData>
        </a:graphic>
      </p:graphicFrame>
    </p:spTree>
    <p:extLst>
      <p:ext uri="{BB962C8B-B14F-4D97-AF65-F5344CB8AC3E}">
        <p14:creationId xmlns:p14="http://schemas.microsoft.com/office/powerpoint/2010/main" val="39369250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5"/>
          <p:cNvSpPr/>
          <p:nvPr/>
        </p:nvSpPr>
        <p:spPr>
          <a:xfrm>
            <a:off x="0" y="549275"/>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41" name="矩形 3"/>
          <p:cNvSpPr/>
          <p:nvPr/>
        </p:nvSpPr>
        <p:spPr>
          <a:xfrm>
            <a:off x="900967" y="1640605"/>
            <a:ext cx="4769052" cy="4668120"/>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44" name="图片 2"/>
          <p:cNvGrpSpPr/>
          <p:nvPr/>
        </p:nvGrpSpPr>
        <p:grpSpPr>
          <a:xfrm>
            <a:off x="1132321" y="1444742"/>
            <a:ext cx="4769052" cy="3576790"/>
            <a:chOff x="0" y="0"/>
            <a:chExt cx="4769051" cy="3576789"/>
          </a:xfrm>
        </p:grpSpPr>
        <p:sp>
          <p:nvSpPr>
            <p:cNvPr id="342" name="矩形"/>
            <p:cNvSpPr/>
            <p:nvPr/>
          </p:nvSpPr>
          <p:spPr>
            <a:xfrm>
              <a:off x="0" y="0"/>
              <a:ext cx="4769052" cy="3576790"/>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43" name="image5.jpeg" descr="image5.jpeg"/>
            <p:cNvPicPr>
              <a:picLocks noChangeAspect="1"/>
            </p:cNvPicPr>
            <p:nvPr/>
          </p:nvPicPr>
          <p:blipFill>
            <a:blip r:embed="rId2">
              <a:extLst/>
            </a:blip>
            <a:srcRect l="5848" r="5848"/>
            <a:stretch>
              <a:fillRect/>
            </a:stretch>
          </p:blipFill>
          <p:spPr>
            <a:xfrm>
              <a:off x="0" y="0"/>
              <a:ext cx="4769052" cy="3576790"/>
            </a:xfrm>
            <a:prstGeom prst="rect">
              <a:avLst/>
            </a:prstGeom>
            <a:ln w="12700" cap="flat">
              <a:noFill/>
              <a:miter lim="400000"/>
            </a:ln>
            <a:effectLst>
              <a:outerShdw blurRad="254000" dist="38100" dir="5400000" rotWithShape="0">
                <a:srgbClr val="969F98">
                  <a:alpha val="40000"/>
                </a:srgbClr>
              </a:outerShdw>
            </a:effectLst>
          </p:spPr>
        </p:pic>
      </p:grpSp>
      <p:sp>
        <p:nvSpPr>
          <p:cNvPr id="345" name="矩形 6"/>
          <p:cNvSpPr/>
          <p:nvPr/>
        </p:nvSpPr>
        <p:spPr>
          <a:xfrm>
            <a:off x="6570985" y="1444742"/>
            <a:ext cx="4710345" cy="4863984"/>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sz="1600"/>
          </a:p>
        </p:txBody>
      </p:sp>
      <p:sp>
        <p:nvSpPr>
          <p:cNvPr id="348" name="文本框 10"/>
          <p:cNvSpPr txBox="1"/>
          <p:nvPr/>
        </p:nvSpPr>
        <p:spPr>
          <a:xfrm>
            <a:off x="6775432" y="3201578"/>
            <a:ext cx="4248169" cy="106317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运行环境：手机端微信</a:t>
            </a:r>
          </a:p>
          <a:p>
            <a:r>
              <a:rPr lang="zh-CN" altLang="zh-CN" dirty="0"/>
              <a:t>硬件环境：智能手机</a:t>
            </a:r>
          </a:p>
          <a:p>
            <a:r>
              <a:rPr lang="zh-CN" altLang="zh-CN" dirty="0"/>
              <a:t>支持环境：微信</a:t>
            </a:r>
            <a:r>
              <a:rPr lang="en-US" altLang="zh-CN" dirty="0"/>
              <a:t>APP</a:t>
            </a:r>
            <a:endParaRPr lang="zh-CN" altLang="zh-CN" dirty="0"/>
          </a:p>
        </p:txBody>
      </p:sp>
      <p:sp>
        <p:nvSpPr>
          <p:cNvPr id="349" name="文本框 11"/>
          <p:cNvSpPr txBox="1"/>
          <p:nvPr/>
        </p:nvSpPr>
        <p:spPr>
          <a:xfrm>
            <a:off x="8237797" y="2425493"/>
            <a:ext cx="1323437"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b="1">
                <a:solidFill>
                  <a:srgbClr val="3F403E"/>
                </a:solidFill>
                <a:latin typeface="微软雅黑"/>
                <a:ea typeface="微软雅黑"/>
                <a:cs typeface="微软雅黑"/>
                <a:sym typeface="微软雅黑"/>
              </a:defRPr>
            </a:lvl1pPr>
          </a:lstStyle>
          <a:p>
            <a:pPr lvl="0"/>
            <a:r>
              <a:rPr lang="zh-CN" altLang="en-US" dirty="0"/>
              <a:t>运行环境</a:t>
            </a:r>
            <a:endParaRPr lang="zh-CN" altLang="zh-CN" dirty="0"/>
          </a:p>
        </p:txBody>
      </p:sp>
      <p:sp>
        <p:nvSpPr>
          <p:cNvPr id="350" name="直接连接符 12"/>
          <p:cNvSpPr/>
          <p:nvPr/>
        </p:nvSpPr>
        <p:spPr>
          <a:xfrm flipH="1" flipV="1">
            <a:off x="6871910" y="3034401"/>
            <a:ext cx="4000016" cy="1"/>
          </a:xfrm>
          <a:prstGeom prst="line">
            <a:avLst/>
          </a:prstGeom>
          <a:ln w="6350">
            <a:solidFill>
              <a:srgbClr val="969F98">
                <a:alpha val="50000"/>
              </a:srgbClr>
            </a:solidFill>
            <a:miter/>
          </a:ln>
        </p:spPr>
        <p:txBody>
          <a:bodyPr lIns="45719" rIns="45719"/>
          <a:lstStyle/>
          <a:p>
            <a:endParaRPr/>
          </a:p>
        </p:txBody>
      </p:sp>
      <p:sp>
        <p:nvSpPr>
          <p:cNvPr id="351" name="Freeform 125"/>
          <p:cNvSpPr/>
          <p:nvPr/>
        </p:nvSpPr>
        <p:spPr>
          <a:xfrm>
            <a:off x="8566401" y="1581060"/>
            <a:ext cx="719515" cy="648211"/>
          </a:xfrm>
          <a:custGeom>
            <a:avLst/>
            <a:gdLst/>
            <a:ahLst/>
            <a:cxnLst>
              <a:cxn ang="0">
                <a:pos x="wd2" y="hd2"/>
              </a:cxn>
              <a:cxn ang="5400000">
                <a:pos x="wd2" y="hd2"/>
              </a:cxn>
              <a:cxn ang="10800000">
                <a:pos x="wd2" y="hd2"/>
              </a:cxn>
              <a:cxn ang="16200000">
                <a:pos x="wd2" y="hd2"/>
              </a:cxn>
            </a:cxnLst>
            <a:rect l="0" t="0" r="r" b="b"/>
            <a:pathLst>
              <a:path w="21600" h="21600" extrusionOk="0">
                <a:moveTo>
                  <a:pt x="18937" y="0"/>
                </a:moveTo>
                <a:cubicBezTo>
                  <a:pt x="2663" y="0"/>
                  <a:pt x="2663" y="0"/>
                  <a:pt x="2663" y="0"/>
                </a:cubicBezTo>
                <a:cubicBezTo>
                  <a:pt x="1191" y="0"/>
                  <a:pt x="0" y="1327"/>
                  <a:pt x="0" y="2965"/>
                </a:cubicBezTo>
                <a:cubicBezTo>
                  <a:pt x="0" y="14452"/>
                  <a:pt x="0" y="14452"/>
                  <a:pt x="0" y="14452"/>
                </a:cubicBezTo>
                <a:cubicBezTo>
                  <a:pt x="0" y="16091"/>
                  <a:pt x="1191" y="17417"/>
                  <a:pt x="2663" y="17417"/>
                </a:cubicBezTo>
                <a:cubicBezTo>
                  <a:pt x="10190" y="17417"/>
                  <a:pt x="10190" y="17417"/>
                  <a:pt x="10190" y="17417"/>
                </a:cubicBezTo>
                <a:cubicBezTo>
                  <a:pt x="10190" y="20258"/>
                  <a:pt x="10190" y="20258"/>
                  <a:pt x="10190" y="20258"/>
                </a:cubicBezTo>
                <a:cubicBezTo>
                  <a:pt x="6448" y="20258"/>
                  <a:pt x="6448" y="20258"/>
                  <a:pt x="6448" y="20258"/>
                </a:cubicBezTo>
                <a:cubicBezTo>
                  <a:pt x="6111" y="20258"/>
                  <a:pt x="5831" y="20554"/>
                  <a:pt x="5831" y="20929"/>
                </a:cubicBezTo>
                <a:cubicBezTo>
                  <a:pt x="5831" y="21303"/>
                  <a:pt x="6111" y="21600"/>
                  <a:pt x="6448" y="21600"/>
                </a:cubicBezTo>
                <a:cubicBezTo>
                  <a:pt x="15166" y="21600"/>
                  <a:pt x="15166" y="21600"/>
                  <a:pt x="15166" y="21600"/>
                </a:cubicBezTo>
                <a:cubicBezTo>
                  <a:pt x="15503" y="21600"/>
                  <a:pt x="15769" y="21303"/>
                  <a:pt x="15769" y="20929"/>
                </a:cubicBezTo>
                <a:cubicBezTo>
                  <a:pt x="15769" y="20554"/>
                  <a:pt x="15503" y="20258"/>
                  <a:pt x="15166" y="20258"/>
                </a:cubicBezTo>
                <a:cubicBezTo>
                  <a:pt x="11410" y="20258"/>
                  <a:pt x="11410" y="20258"/>
                  <a:pt x="11410" y="20258"/>
                </a:cubicBezTo>
                <a:cubicBezTo>
                  <a:pt x="11410" y="17417"/>
                  <a:pt x="11410" y="17417"/>
                  <a:pt x="11410" y="17417"/>
                </a:cubicBezTo>
                <a:cubicBezTo>
                  <a:pt x="18937" y="17417"/>
                  <a:pt x="18937" y="17417"/>
                  <a:pt x="18937" y="17417"/>
                </a:cubicBezTo>
                <a:cubicBezTo>
                  <a:pt x="20409" y="17417"/>
                  <a:pt x="21600" y="16091"/>
                  <a:pt x="21600" y="14452"/>
                </a:cubicBezTo>
                <a:cubicBezTo>
                  <a:pt x="21600" y="2965"/>
                  <a:pt x="21600" y="2965"/>
                  <a:pt x="21600" y="2965"/>
                </a:cubicBezTo>
                <a:cubicBezTo>
                  <a:pt x="21600" y="1327"/>
                  <a:pt x="20409" y="0"/>
                  <a:pt x="18937" y="0"/>
                </a:cubicBezTo>
                <a:close/>
                <a:moveTo>
                  <a:pt x="2663" y="1342"/>
                </a:moveTo>
                <a:cubicBezTo>
                  <a:pt x="18937" y="1342"/>
                  <a:pt x="18937" y="1342"/>
                  <a:pt x="18937" y="1342"/>
                </a:cubicBezTo>
                <a:cubicBezTo>
                  <a:pt x="19736" y="1342"/>
                  <a:pt x="20395" y="2076"/>
                  <a:pt x="20395" y="2965"/>
                </a:cubicBezTo>
                <a:cubicBezTo>
                  <a:pt x="20395" y="12564"/>
                  <a:pt x="20395" y="12564"/>
                  <a:pt x="20395" y="12564"/>
                </a:cubicBezTo>
                <a:cubicBezTo>
                  <a:pt x="1205" y="12564"/>
                  <a:pt x="1205" y="12564"/>
                  <a:pt x="1205" y="12564"/>
                </a:cubicBezTo>
                <a:cubicBezTo>
                  <a:pt x="1205" y="2965"/>
                  <a:pt x="1205" y="2965"/>
                  <a:pt x="1205" y="2965"/>
                </a:cubicBezTo>
                <a:cubicBezTo>
                  <a:pt x="1205" y="2076"/>
                  <a:pt x="1864" y="1342"/>
                  <a:pt x="2663" y="1342"/>
                </a:cubicBezTo>
                <a:close/>
                <a:moveTo>
                  <a:pt x="18937" y="16075"/>
                </a:moveTo>
                <a:cubicBezTo>
                  <a:pt x="2663" y="16075"/>
                  <a:pt x="2663" y="16075"/>
                  <a:pt x="2663" y="16075"/>
                </a:cubicBezTo>
                <a:cubicBezTo>
                  <a:pt x="1864" y="16075"/>
                  <a:pt x="1205" y="15357"/>
                  <a:pt x="1205" y="14452"/>
                </a:cubicBezTo>
                <a:cubicBezTo>
                  <a:pt x="1205" y="13921"/>
                  <a:pt x="1205" y="13921"/>
                  <a:pt x="1205" y="13921"/>
                </a:cubicBezTo>
                <a:cubicBezTo>
                  <a:pt x="20395" y="13921"/>
                  <a:pt x="20395" y="13921"/>
                  <a:pt x="20395" y="13921"/>
                </a:cubicBezTo>
                <a:cubicBezTo>
                  <a:pt x="20395" y="14452"/>
                  <a:pt x="20395" y="14452"/>
                  <a:pt x="20395" y="14452"/>
                </a:cubicBezTo>
                <a:cubicBezTo>
                  <a:pt x="20395" y="15342"/>
                  <a:pt x="19736" y="16075"/>
                  <a:pt x="18937" y="16075"/>
                </a:cubicBezTo>
                <a:close/>
                <a:moveTo>
                  <a:pt x="18937" y="16075"/>
                </a:moveTo>
                <a:cubicBezTo>
                  <a:pt x="18937" y="16075"/>
                  <a:pt x="18937" y="16075"/>
                  <a:pt x="18937" y="16075"/>
                </a:cubicBezTo>
              </a:path>
            </a:pathLst>
          </a:custGeom>
          <a:solidFill>
            <a:srgbClr val="F9B359"/>
          </a:solidFill>
          <a:ln w="12700">
            <a:miter lim="400000"/>
          </a:ln>
        </p:spPr>
        <p:txBody>
          <a:bodyPr lIns="45719" rIns="45719" anchor="ctr"/>
          <a:lstStyle/>
          <a:p>
            <a:pPr algn="ctr">
              <a:defRPr>
                <a:solidFill>
                  <a:srgbClr val="FFFFFF"/>
                </a:solidFill>
              </a:defRPr>
            </a:pPr>
            <a:endParaRPr/>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9000">
        <p15:prstTrans prst="pageCurlDouble"/>
      </p:transition>
    </mc:Choice>
    <mc:Choice xmlns:p14="http://schemas.microsoft.com/office/powerpoint/2010/main" xmlns="" Requires="p14">
      <p:transition spd="slow" advClick="0" advTm="9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40"/>
                                        </p:tgtEl>
                                        <p:attrNameLst>
                                          <p:attrName>style.visibility</p:attrName>
                                        </p:attrNameLst>
                                      </p:cBhvr>
                                      <p:to>
                                        <p:strVal val="visible"/>
                                      </p:to>
                                    </p:set>
                                    <p:animEffect transition="in" filter="wipe(left)">
                                      <p:cBhvr>
                                        <p:cTn id="7" dur="1000"/>
                                        <p:tgtEl>
                                          <p:spTgt spid="340"/>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344"/>
                                        </p:tgtEl>
                                        <p:attrNameLst>
                                          <p:attrName>style.visibility</p:attrName>
                                        </p:attrNameLst>
                                      </p:cBhvr>
                                      <p:to>
                                        <p:strVal val="visible"/>
                                      </p:to>
                                    </p:set>
                                    <p:anim calcmode="lin" valueType="num">
                                      <p:cBhvr>
                                        <p:cTn id="11" dur="1000" fill="hold"/>
                                        <p:tgtEl>
                                          <p:spTgt spid="344"/>
                                        </p:tgtEl>
                                        <p:attrNameLst>
                                          <p:attrName>ppt_x</p:attrName>
                                        </p:attrNameLst>
                                      </p:cBhvr>
                                      <p:tavLst>
                                        <p:tav tm="0">
                                          <p:val>
                                            <p:strVal val="#ppt_x"/>
                                          </p:val>
                                        </p:tav>
                                        <p:tav tm="100000">
                                          <p:val>
                                            <p:strVal val="#ppt_x"/>
                                          </p:val>
                                        </p:tav>
                                      </p:tavLst>
                                    </p:anim>
                                    <p:anim calcmode="lin" valueType="num">
                                      <p:cBhvr>
                                        <p:cTn id="12" dur="1000" fill="hold"/>
                                        <p:tgtEl>
                                          <p:spTgt spid="34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9" presetClass="entr" fill="hold" grpId="3" nodeType="afterEffect">
                                  <p:stCondLst>
                                    <p:cond delay="0"/>
                                  </p:stCondLst>
                                  <p:iterate>
                                    <p:tmAbs val="0"/>
                                  </p:iterate>
                                  <p:childTnLst>
                                    <p:set>
                                      <p:cBhvr>
                                        <p:cTn id="15" fill="hold"/>
                                        <p:tgtEl>
                                          <p:spTgt spid="341"/>
                                        </p:tgtEl>
                                        <p:attrNameLst>
                                          <p:attrName>style.visibility</p:attrName>
                                        </p:attrNameLst>
                                      </p:cBhvr>
                                      <p:to>
                                        <p:strVal val="visible"/>
                                      </p:to>
                                    </p:set>
                                    <p:animEffect transition="in" filter="dissolve">
                                      <p:cBhvr>
                                        <p:cTn id="16" dur="2000"/>
                                        <p:tgtEl>
                                          <p:spTgt spid="341"/>
                                        </p:tgtEl>
                                      </p:cBhvr>
                                    </p:animEffect>
                                  </p:childTnLst>
                                </p:cTn>
                              </p:par>
                            </p:childTnLst>
                          </p:cTn>
                        </p:par>
                        <p:par>
                          <p:cTn id="17" fill="hold">
                            <p:stCondLst>
                              <p:cond delay="4000"/>
                            </p:stCondLst>
                            <p:childTnLst>
                              <p:par>
                                <p:cTn id="18" presetID="2" presetClass="entr" presetSubtype="4" fill="hold" grpId="7"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500" fill="hold"/>
                                        <p:tgtEl>
                                          <p:spTgt spid="345"/>
                                        </p:tgtEl>
                                        <p:attrNameLst>
                                          <p:attrName>ppt_x</p:attrName>
                                        </p:attrNameLst>
                                      </p:cBhvr>
                                      <p:tavLst>
                                        <p:tav tm="0">
                                          <p:val>
                                            <p:strVal val="#ppt_x"/>
                                          </p:val>
                                        </p:tav>
                                        <p:tav tm="100000">
                                          <p:val>
                                            <p:strVal val="#ppt_x"/>
                                          </p:val>
                                        </p:tav>
                                      </p:tavLst>
                                    </p:anim>
                                    <p:anim calcmode="lin" valueType="num">
                                      <p:cBhvr>
                                        <p:cTn id="21" dur="500" fill="hold"/>
                                        <p:tgtEl>
                                          <p:spTgt spid="34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9" presetClass="entr" fill="hold" grpId="8" nodeType="afterEffect">
                                  <p:stCondLst>
                                    <p:cond delay="0"/>
                                  </p:stCondLst>
                                  <p:iterate>
                                    <p:tmAbs val="0"/>
                                  </p:iterate>
                                  <p:childTnLst>
                                    <p:set>
                                      <p:cBhvr>
                                        <p:cTn id="24" fill="hold"/>
                                        <p:tgtEl>
                                          <p:spTgt spid="351"/>
                                        </p:tgtEl>
                                        <p:attrNameLst>
                                          <p:attrName>style.visibility</p:attrName>
                                        </p:attrNameLst>
                                      </p:cBhvr>
                                      <p:to>
                                        <p:strVal val="visible"/>
                                      </p:to>
                                    </p:set>
                                    <p:animEffect transition="in" filter="dissolve">
                                      <p:cBhvr>
                                        <p:cTn id="25" dur="500"/>
                                        <p:tgtEl>
                                          <p:spTgt spid="351"/>
                                        </p:tgtEl>
                                      </p:cBhvr>
                                    </p:animEffect>
                                  </p:childTnLst>
                                </p:cTn>
                              </p:par>
                            </p:childTnLst>
                          </p:cTn>
                        </p:par>
                        <p:par>
                          <p:cTn id="26" fill="hold">
                            <p:stCondLst>
                              <p:cond delay="5000"/>
                            </p:stCondLst>
                            <p:childTnLst>
                              <p:par>
                                <p:cTn id="27" presetID="22" presetClass="entr" presetSubtype="8" fill="hold" grpId="9" nodeType="afterEffect">
                                  <p:stCondLst>
                                    <p:cond delay="0"/>
                                  </p:stCondLst>
                                  <p:iterate>
                                    <p:tmAbs val="0"/>
                                  </p:iterate>
                                  <p:childTnLst>
                                    <p:set>
                                      <p:cBhvr>
                                        <p:cTn id="28" fill="hold"/>
                                        <p:tgtEl>
                                          <p:spTgt spid="349"/>
                                        </p:tgtEl>
                                        <p:attrNameLst>
                                          <p:attrName>style.visibility</p:attrName>
                                        </p:attrNameLst>
                                      </p:cBhvr>
                                      <p:to>
                                        <p:strVal val="visible"/>
                                      </p:to>
                                    </p:set>
                                    <p:animEffect transition="in" filter="wipe(left)">
                                      <p:cBhvr>
                                        <p:cTn id="29" dur="1000"/>
                                        <p:tgtEl>
                                          <p:spTgt spid="349"/>
                                        </p:tgtEl>
                                      </p:cBhvr>
                                    </p:animEffect>
                                  </p:childTnLst>
                                </p:cTn>
                              </p:par>
                            </p:childTnLst>
                          </p:cTn>
                        </p:par>
                        <p:par>
                          <p:cTn id="30" fill="hold">
                            <p:stCondLst>
                              <p:cond delay="6000"/>
                            </p:stCondLst>
                            <p:childTnLst>
                              <p:par>
                                <p:cTn id="31" presetID="22" presetClass="entr" presetSubtype="8" fill="hold" grpId="10" nodeType="afterEffect">
                                  <p:stCondLst>
                                    <p:cond delay="0"/>
                                  </p:stCondLst>
                                  <p:iterate>
                                    <p:tmAbs val="0"/>
                                  </p:iterate>
                                  <p:childTnLst>
                                    <p:set>
                                      <p:cBhvr>
                                        <p:cTn id="32" fill="hold"/>
                                        <p:tgtEl>
                                          <p:spTgt spid="350"/>
                                        </p:tgtEl>
                                        <p:attrNameLst>
                                          <p:attrName>style.visibility</p:attrName>
                                        </p:attrNameLst>
                                      </p:cBhvr>
                                      <p:to>
                                        <p:strVal val="visible"/>
                                      </p:to>
                                    </p:set>
                                    <p:animEffect transition="in" filter="wipe(left)">
                                      <p:cBhvr>
                                        <p:cTn id="33" dur="500"/>
                                        <p:tgtEl>
                                          <p:spTgt spid="350"/>
                                        </p:tgtEl>
                                      </p:cBhvr>
                                    </p:animEffect>
                                  </p:childTnLst>
                                </p:cTn>
                              </p:par>
                            </p:childTnLst>
                          </p:cTn>
                        </p:par>
                        <p:par>
                          <p:cTn id="34" fill="hold">
                            <p:stCondLst>
                              <p:cond delay="6500"/>
                            </p:stCondLst>
                            <p:childTnLst>
                              <p:par>
                                <p:cTn id="35" presetID="22" presetClass="entr" presetSubtype="1" fill="hold" grpId="11" nodeType="afterEffect">
                                  <p:stCondLst>
                                    <p:cond delay="0"/>
                                  </p:stCondLst>
                                  <p:iterate>
                                    <p:tmAbs val="0"/>
                                  </p:iterate>
                                  <p:childTnLst>
                                    <p:set>
                                      <p:cBhvr>
                                        <p:cTn id="36" fill="hold"/>
                                        <p:tgtEl>
                                          <p:spTgt spid="348"/>
                                        </p:tgtEl>
                                        <p:attrNameLst>
                                          <p:attrName>style.visibility</p:attrName>
                                        </p:attrNameLst>
                                      </p:cBhvr>
                                      <p:to>
                                        <p:strVal val="visible"/>
                                      </p:to>
                                    </p:set>
                                    <p:animEffect transition="in" filter="wipe(up)">
                                      <p:cBhvr>
                                        <p:cTn id="37" dur="1000"/>
                                        <p:tgtEl>
                                          <p:spTgt spid="34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3" animBg="1" advAuto="0"/>
      <p:bldP spid="344" grpId="2" animBg="1" advAuto="0"/>
      <p:bldP spid="345" grpId="7" animBg="1" advAuto="0"/>
      <p:bldP spid="348" grpId="11" animBg="1" advAuto="0"/>
      <p:bldP spid="349" grpId="9" animBg="1" advAuto="0"/>
      <p:bldP spid="350" grpId="10" animBg="1" advAuto="0"/>
      <p:bldP spid="351" grpId="8"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9934C3A-6128-4C95-AA83-B4C972DE4CB8}"/>
              </a:ext>
            </a:extLst>
          </p:cNvPr>
          <p:cNvSpPr/>
          <p:nvPr/>
        </p:nvSpPr>
        <p:spPr>
          <a:xfrm>
            <a:off x="4084071" y="388012"/>
            <a:ext cx="4023858" cy="461665"/>
          </a:xfrm>
          <a:prstGeom prst="rect">
            <a:avLst/>
          </a:prstGeom>
        </p:spPr>
        <p:txBody>
          <a:bodyPr wrap="none">
            <a:spAutoFit/>
          </a:bodyPr>
          <a:lstStyle/>
          <a:p>
            <a:r>
              <a:rPr lang="zh-CN" altLang="zh-CN" sz="2400" b="1" dirty="0">
                <a:solidFill>
                  <a:srgbClr val="3F403E"/>
                </a:solidFill>
                <a:latin typeface="微软雅黑"/>
                <a:ea typeface="微软雅黑"/>
                <a:sym typeface="微软雅黑"/>
              </a:rPr>
              <a:t>软件系统总体功能</a:t>
            </a:r>
            <a:r>
              <a:rPr lang="en-US" altLang="zh-CN" sz="2400" b="1" dirty="0">
                <a:solidFill>
                  <a:srgbClr val="3F403E"/>
                </a:solidFill>
                <a:latin typeface="微软雅黑"/>
                <a:ea typeface="微软雅黑"/>
                <a:sym typeface="微软雅黑"/>
              </a:rPr>
              <a:t>/</a:t>
            </a:r>
            <a:r>
              <a:rPr lang="zh-CN" altLang="zh-CN" sz="2400" b="1" dirty="0">
                <a:solidFill>
                  <a:srgbClr val="3F403E"/>
                </a:solidFill>
                <a:latin typeface="微软雅黑"/>
                <a:ea typeface="微软雅黑"/>
                <a:sym typeface="微软雅黑"/>
              </a:rPr>
              <a:t>对象结构</a:t>
            </a:r>
            <a:endParaRPr lang="zh-CN" altLang="en-US" sz="2400" b="1" dirty="0">
              <a:solidFill>
                <a:srgbClr val="3F403E"/>
              </a:solidFill>
              <a:latin typeface="微软雅黑"/>
              <a:ea typeface="微软雅黑"/>
              <a:sym typeface="微软雅黑"/>
            </a:endParaRPr>
          </a:p>
        </p:txBody>
      </p:sp>
      <p:graphicFrame>
        <p:nvGraphicFramePr>
          <p:cNvPr id="10" name="对象 9">
            <a:extLst>
              <a:ext uri="{FF2B5EF4-FFF2-40B4-BE49-F238E27FC236}">
                <a16:creationId xmlns:a16="http://schemas.microsoft.com/office/drawing/2014/main" id="{AF68424B-8BB3-4358-8B58-C4B751F251F7}"/>
              </a:ext>
            </a:extLst>
          </p:cNvPr>
          <p:cNvGraphicFramePr>
            <a:graphicFrameLocks noChangeAspect="1"/>
          </p:cNvGraphicFramePr>
          <p:nvPr>
            <p:extLst>
              <p:ext uri="{D42A27DB-BD31-4B8C-83A1-F6EECF244321}">
                <p14:modId xmlns:p14="http://schemas.microsoft.com/office/powerpoint/2010/main" val="3798726536"/>
              </p:ext>
            </p:extLst>
          </p:nvPr>
        </p:nvGraphicFramePr>
        <p:xfrm>
          <a:off x="2079571" y="1567987"/>
          <a:ext cx="8032856" cy="2940862"/>
        </p:xfrm>
        <a:graphic>
          <a:graphicData uri="http://schemas.openxmlformats.org/presentationml/2006/ole">
            <mc:AlternateContent xmlns:mc="http://schemas.openxmlformats.org/markup-compatibility/2006">
              <mc:Choice xmlns:v="urn:schemas-microsoft-com:vml" Requires="v">
                <p:oleObj spid="_x0000_s7208" r:id="rId3" imgW="4324261" imgH="1580893" progId="Visio.Drawing.15">
                  <p:embed/>
                </p:oleObj>
              </mc:Choice>
              <mc:Fallback>
                <p:oleObj r:id="rId3" imgW="4324261" imgH="1580893" progId="Visio.Drawing.15">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571" y="1567987"/>
                        <a:ext cx="8032856" cy="2940862"/>
                      </a:xfrm>
                      <a:prstGeom prst="rect">
                        <a:avLst/>
                      </a:prstGeom>
                      <a:noFill/>
                    </p:spPr>
                  </p:pic>
                </p:oleObj>
              </mc:Fallback>
            </mc:AlternateContent>
          </a:graphicData>
        </a:graphic>
      </p:graphicFrame>
      <p:sp>
        <p:nvSpPr>
          <p:cNvPr id="11" name="文本框 10">
            <a:extLst>
              <a:ext uri="{FF2B5EF4-FFF2-40B4-BE49-F238E27FC236}">
                <a16:creationId xmlns:a16="http://schemas.microsoft.com/office/drawing/2014/main" id="{A895F396-AE3F-4F8B-8B36-3C822FE1C798}"/>
              </a:ext>
            </a:extLst>
          </p:cNvPr>
          <p:cNvSpPr txBox="1"/>
          <p:nvPr/>
        </p:nvSpPr>
        <p:spPr>
          <a:xfrm>
            <a:off x="4393659" y="5227160"/>
            <a:ext cx="340468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结构图</a:t>
            </a:r>
          </a:p>
        </p:txBody>
      </p:sp>
      <p:sp>
        <p:nvSpPr>
          <p:cNvPr id="12" name="矩形 20">
            <a:extLst>
              <a:ext uri="{FF2B5EF4-FFF2-40B4-BE49-F238E27FC236}">
                <a16:creationId xmlns:a16="http://schemas.microsoft.com/office/drawing/2014/main" id="{EB6C92A2-07AA-4E9D-914C-6EE023E9477F}"/>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8396343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EF65F5EB-040E-4650-9C7C-6B94C39B033E}"/>
              </a:ext>
            </a:extLst>
          </p:cNvPr>
          <p:cNvGraphicFramePr>
            <a:graphicFrameLocks noChangeAspect="1"/>
          </p:cNvGraphicFramePr>
          <p:nvPr>
            <p:extLst>
              <p:ext uri="{D42A27DB-BD31-4B8C-83A1-F6EECF244321}">
                <p14:modId xmlns:p14="http://schemas.microsoft.com/office/powerpoint/2010/main" val="4292585200"/>
              </p:ext>
            </p:extLst>
          </p:nvPr>
        </p:nvGraphicFramePr>
        <p:xfrm>
          <a:off x="3143812" y="686378"/>
          <a:ext cx="5368729" cy="5104822"/>
        </p:xfrm>
        <a:graphic>
          <a:graphicData uri="http://schemas.openxmlformats.org/presentationml/2006/ole">
            <mc:AlternateContent xmlns:mc="http://schemas.openxmlformats.org/markup-compatibility/2006">
              <mc:Choice xmlns:v="urn:schemas-microsoft-com:vml" Requires="v">
                <p:oleObj spid="_x0000_s8226" r:id="rId3" imgW="4324261" imgH="4114800" progId="Visio.Drawing.15">
                  <p:embed/>
                </p:oleObj>
              </mc:Choice>
              <mc:Fallback>
                <p:oleObj r:id="rId3" imgW="4324261" imgH="411480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812" y="686378"/>
                        <a:ext cx="5368729" cy="5104822"/>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C133528-91D2-4B31-B89E-FD64DDA51D95}"/>
              </a:ext>
            </a:extLst>
          </p:cNvPr>
          <p:cNvSpPr txBox="1"/>
          <p:nvPr/>
        </p:nvSpPr>
        <p:spPr>
          <a:xfrm>
            <a:off x="4004456" y="6197600"/>
            <a:ext cx="36474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en-US" dirty="0">
                <a:solidFill>
                  <a:srgbClr val="3F403E"/>
                </a:solidFill>
                <a:latin typeface="微软雅黑 Light"/>
                <a:ea typeface="微软雅黑 Light"/>
              </a:rPr>
              <a:t>流程图</a:t>
            </a:r>
          </a:p>
        </p:txBody>
      </p:sp>
      <p:sp>
        <p:nvSpPr>
          <p:cNvPr id="5" name="矩形 20">
            <a:extLst>
              <a:ext uri="{FF2B5EF4-FFF2-40B4-BE49-F238E27FC236}">
                <a16:creationId xmlns:a16="http://schemas.microsoft.com/office/drawing/2014/main" id="{8F748AEC-98AC-423B-A0F9-570B7364E5A4}"/>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3913599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18F9BE82-CDCB-4D9C-8DDA-10C6FC61A43A}"/>
              </a:ext>
            </a:extLst>
          </p:cNvPr>
          <p:cNvGraphicFramePr>
            <a:graphicFrameLocks noChangeAspect="1"/>
          </p:cNvGraphicFramePr>
          <p:nvPr>
            <p:extLst>
              <p:ext uri="{D42A27DB-BD31-4B8C-83A1-F6EECF244321}">
                <p14:modId xmlns:p14="http://schemas.microsoft.com/office/powerpoint/2010/main" val="946158784"/>
              </p:ext>
            </p:extLst>
          </p:nvPr>
        </p:nvGraphicFramePr>
        <p:xfrm>
          <a:off x="1798320" y="165992"/>
          <a:ext cx="3159760" cy="6526015"/>
        </p:xfrm>
        <a:graphic>
          <a:graphicData uri="http://schemas.openxmlformats.org/presentationml/2006/ole">
            <mc:AlternateContent xmlns:mc="http://schemas.openxmlformats.org/markup-compatibility/2006">
              <mc:Choice xmlns:v="urn:schemas-microsoft-com:vml" Requires="v">
                <p:oleObj spid="_x0000_s9283"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320" y="165992"/>
                        <a:ext cx="3159760" cy="6526015"/>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DC71025-DE56-4C09-9FAC-7667009A2C04}"/>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smtClean="0">
                <a:solidFill>
                  <a:srgbClr val="3F403E"/>
                </a:solidFill>
                <a:latin typeface="微软雅黑 Light"/>
                <a:ea typeface="微软雅黑 Light"/>
              </a:rPr>
              <a:t>快递</a:t>
            </a:r>
            <a:r>
              <a:rPr lang="zh-CN" altLang="en-US" sz="2800" dirty="0">
                <a:solidFill>
                  <a:srgbClr val="F9B359"/>
                </a:solidFill>
                <a:latin typeface="微软雅黑"/>
                <a:ea typeface="微软雅黑"/>
                <a:sym typeface="微软雅黑"/>
              </a:rPr>
              <a:t>代拿</a:t>
            </a:r>
            <a:r>
              <a:rPr lang="zh-CN" altLang="en-US" sz="2800" dirty="0" smtClean="0">
                <a:solidFill>
                  <a:srgbClr val="3F403E"/>
                </a:solidFill>
                <a:latin typeface="微软雅黑 Light"/>
                <a:ea typeface="微软雅黑 Light"/>
              </a:rPr>
              <a:t>流程图</a:t>
            </a:r>
            <a:r>
              <a:rPr lang="zh-CN" altLang="en-US" sz="2800" dirty="0">
                <a:solidFill>
                  <a:srgbClr val="3F403E"/>
                </a:solidFill>
                <a:latin typeface="微软雅黑 Light"/>
                <a:ea typeface="微软雅黑 Light"/>
              </a:rPr>
              <a:t>及数据字典</a:t>
            </a:r>
          </a:p>
        </p:txBody>
      </p:sp>
      <p:graphicFrame>
        <p:nvGraphicFramePr>
          <p:cNvPr id="6" name="对象 5">
            <a:extLst>
              <a:ext uri="{FF2B5EF4-FFF2-40B4-BE49-F238E27FC236}">
                <a16:creationId xmlns:a16="http://schemas.microsoft.com/office/drawing/2014/main" id="{DA335201-4ED5-40BA-9907-CA45D1F31CB7}"/>
              </a:ext>
            </a:extLst>
          </p:cNvPr>
          <p:cNvGraphicFramePr>
            <a:graphicFrameLocks noChangeAspect="1"/>
          </p:cNvGraphicFramePr>
          <p:nvPr>
            <p:extLst>
              <p:ext uri="{D42A27DB-BD31-4B8C-83A1-F6EECF244321}">
                <p14:modId xmlns:p14="http://schemas.microsoft.com/office/powerpoint/2010/main" val="3189815875"/>
              </p:ext>
            </p:extLst>
          </p:nvPr>
        </p:nvGraphicFramePr>
        <p:xfrm>
          <a:off x="5806495" y="3901440"/>
          <a:ext cx="6126591" cy="2067878"/>
        </p:xfrm>
        <a:graphic>
          <a:graphicData uri="http://schemas.openxmlformats.org/presentationml/2006/ole">
            <mc:AlternateContent xmlns:mc="http://schemas.openxmlformats.org/markup-compatibility/2006">
              <mc:Choice xmlns:v="urn:schemas-microsoft-com:vml" Requires="v">
                <p:oleObj spid="_x0000_s9284" r:id="rId5" imgW="5552853" imgH="1876178" progId="Visio.Drawing.15">
                  <p:embed/>
                </p:oleObj>
              </mc:Choice>
              <mc:Fallback>
                <p:oleObj r:id="rId5" imgW="5552853" imgH="1876178"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6495" y="3901440"/>
                        <a:ext cx="6126591" cy="2067878"/>
                      </a:xfrm>
                      <a:prstGeom prst="rect">
                        <a:avLst/>
                      </a:prstGeom>
                      <a:noFill/>
                    </p:spPr>
                  </p:pic>
                </p:oleObj>
              </mc:Fallback>
            </mc:AlternateContent>
          </a:graphicData>
        </a:graphic>
      </p:graphicFrame>
      <p:sp>
        <p:nvSpPr>
          <p:cNvPr id="7" name="矩形 20">
            <a:extLst>
              <a:ext uri="{FF2B5EF4-FFF2-40B4-BE49-F238E27FC236}">
                <a16:creationId xmlns:a16="http://schemas.microsoft.com/office/drawing/2014/main" id="{75D5409E-CCAA-4C17-84C7-4430D2A06272}"/>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0692377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2EEA3C72-D253-4FC7-9F93-18FD5ADAC73B}"/>
              </a:ext>
            </a:extLst>
          </p:cNvPr>
          <p:cNvGraphicFramePr>
            <a:graphicFrameLocks noChangeAspect="1"/>
          </p:cNvGraphicFramePr>
          <p:nvPr>
            <p:extLst>
              <p:ext uri="{D42A27DB-BD31-4B8C-83A1-F6EECF244321}">
                <p14:modId xmlns:p14="http://schemas.microsoft.com/office/powerpoint/2010/main" val="2915466784"/>
              </p:ext>
            </p:extLst>
          </p:nvPr>
        </p:nvGraphicFramePr>
        <p:xfrm>
          <a:off x="1899920" y="113533"/>
          <a:ext cx="3210560" cy="6630934"/>
        </p:xfrm>
        <a:graphic>
          <a:graphicData uri="http://schemas.openxmlformats.org/presentationml/2006/ole">
            <mc:AlternateContent xmlns:mc="http://schemas.openxmlformats.org/markup-compatibility/2006">
              <mc:Choice xmlns:v="urn:schemas-microsoft-com:vml" Requires="v">
                <p:oleObj spid="_x0000_s10305"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920" y="113533"/>
                        <a:ext cx="3210560" cy="6630934"/>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23FAFD8-14C7-4207-A706-2C3A1B4E2BAA}"/>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800" dirty="0">
                <a:solidFill>
                  <a:srgbClr val="3F403E"/>
                </a:solidFill>
                <a:latin typeface="微软雅黑 Light"/>
                <a:ea typeface="微软雅黑 Light"/>
              </a:rPr>
              <a:t>快递</a:t>
            </a:r>
            <a:r>
              <a:rPr lang="zh-CN" altLang="en-US" sz="2800" dirty="0">
                <a:solidFill>
                  <a:srgbClr val="F9B359"/>
                </a:solidFill>
                <a:latin typeface="微软雅黑"/>
                <a:ea typeface="微软雅黑"/>
              </a:rPr>
              <a:t>代寄</a:t>
            </a:r>
            <a:r>
              <a:rPr lang="zh-CN" altLang="en-US" sz="2800" dirty="0">
                <a:solidFill>
                  <a:srgbClr val="3F403E"/>
                </a:solidFill>
                <a:latin typeface="微软雅黑 Light"/>
                <a:ea typeface="微软雅黑 Light"/>
              </a:rPr>
              <a:t>流程图及数据字典</a:t>
            </a:r>
          </a:p>
        </p:txBody>
      </p:sp>
      <p:graphicFrame>
        <p:nvGraphicFramePr>
          <p:cNvPr id="6" name="对象 5">
            <a:extLst>
              <a:ext uri="{FF2B5EF4-FFF2-40B4-BE49-F238E27FC236}">
                <a16:creationId xmlns:a16="http://schemas.microsoft.com/office/drawing/2014/main" id="{E45ABFF9-A233-4761-A41D-E4869129D553}"/>
              </a:ext>
            </a:extLst>
          </p:cNvPr>
          <p:cNvGraphicFramePr>
            <a:graphicFrameLocks noChangeAspect="1"/>
          </p:cNvGraphicFramePr>
          <p:nvPr>
            <p:extLst>
              <p:ext uri="{D42A27DB-BD31-4B8C-83A1-F6EECF244321}">
                <p14:modId xmlns:p14="http://schemas.microsoft.com/office/powerpoint/2010/main" val="4062594771"/>
              </p:ext>
            </p:extLst>
          </p:nvPr>
        </p:nvGraphicFramePr>
        <p:xfrm>
          <a:off x="5689599" y="3982720"/>
          <a:ext cx="6151067" cy="2076139"/>
        </p:xfrm>
        <a:graphic>
          <a:graphicData uri="http://schemas.openxmlformats.org/presentationml/2006/ole">
            <mc:AlternateContent xmlns:mc="http://schemas.openxmlformats.org/markup-compatibility/2006">
              <mc:Choice xmlns:v="urn:schemas-microsoft-com:vml" Requires="v">
                <p:oleObj spid="_x0000_s10306" r:id="rId5" imgW="5552853" imgH="1876178" progId="Visio.Drawing.15">
                  <p:embed/>
                </p:oleObj>
              </mc:Choice>
              <mc:Fallback>
                <p:oleObj r:id="rId5" imgW="5552853" imgH="1876178"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9599" y="3982720"/>
                        <a:ext cx="6151067" cy="2076139"/>
                      </a:xfrm>
                      <a:prstGeom prst="rect">
                        <a:avLst/>
                      </a:prstGeom>
                      <a:noFill/>
                    </p:spPr>
                  </p:pic>
                </p:oleObj>
              </mc:Fallback>
            </mc:AlternateContent>
          </a:graphicData>
        </a:graphic>
      </p:graphicFrame>
      <p:sp>
        <p:nvSpPr>
          <p:cNvPr id="7" name="矩形 20">
            <a:extLst>
              <a:ext uri="{FF2B5EF4-FFF2-40B4-BE49-F238E27FC236}">
                <a16:creationId xmlns:a16="http://schemas.microsoft.com/office/drawing/2014/main" id="{570B80F1-32CC-48BD-ABAC-5768D7398CDF}"/>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9973727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23FAFD8-14C7-4207-A706-2C3A1B4E2BAA}"/>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800" dirty="0">
                <a:solidFill>
                  <a:srgbClr val="3F403E"/>
                </a:solidFill>
                <a:latin typeface="微软雅黑 Light"/>
                <a:ea typeface="微软雅黑 Light"/>
              </a:rPr>
              <a:t>餐饮</a:t>
            </a:r>
            <a:r>
              <a:rPr lang="zh-CN" altLang="en-US" sz="2800" dirty="0">
                <a:solidFill>
                  <a:srgbClr val="F9B359"/>
                </a:solidFill>
                <a:latin typeface="微软雅黑"/>
                <a:ea typeface="微软雅黑"/>
              </a:rPr>
              <a:t>代买</a:t>
            </a:r>
            <a:r>
              <a:rPr lang="zh-CN" altLang="en-US" sz="2800" dirty="0">
                <a:solidFill>
                  <a:srgbClr val="3F403E"/>
                </a:solidFill>
                <a:latin typeface="微软雅黑 Light"/>
                <a:ea typeface="微软雅黑 Light"/>
              </a:rPr>
              <a:t>流程图及数据字典</a:t>
            </a:r>
          </a:p>
        </p:txBody>
      </p:sp>
      <p:graphicFrame>
        <p:nvGraphicFramePr>
          <p:cNvPr id="5" name="对象 4">
            <a:extLst>
              <a:ext uri="{FF2B5EF4-FFF2-40B4-BE49-F238E27FC236}">
                <a16:creationId xmlns:a16="http://schemas.microsoft.com/office/drawing/2014/main" id="{D33820FF-6C26-49CB-B1C2-7D9859E5516A}"/>
              </a:ext>
            </a:extLst>
          </p:cNvPr>
          <p:cNvGraphicFramePr>
            <a:graphicFrameLocks noChangeAspect="1"/>
          </p:cNvGraphicFramePr>
          <p:nvPr>
            <p:extLst>
              <p:ext uri="{D42A27DB-BD31-4B8C-83A1-F6EECF244321}">
                <p14:modId xmlns:p14="http://schemas.microsoft.com/office/powerpoint/2010/main" val="3391345881"/>
              </p:ext>
            </p:extLst>
          </p:nvPr>
        </p:nvGraphicFramePr>
        <p:xfrm>
          <a:off x="1849120" y="302388"/>
          <a:ext cx="3027680" cy="6253224"/>
        </p:xfrm>
        <a:graphic>
          <a:graphicData uri="http://schemas.openxmlformats.org/presentationml/2006/ole">
            <mc:AlternateContent xmlns:mc="http://schemas.openxmlformats.org/markup-compatibility/2006">
              <mc:Choice xmlns:v="urn:schemas-microsoft-com:vml" Requires="v">
                <p:oleObj spid="_x0000_s11331"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120" y="302388"/>
                        <a:ext cx="3027680" cy="6253224"/>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6187A0C2-A28C-4CA5-86B6-81ACFB3386C6}"/>
              </a:ext>
            </a:extLst>
          </p:cNvPr>
          <p:cNvGraphicFramePr>
            <a:graphicFrameLocks noChangeAspect="1"/>
          </p:cNvGraphicFramePr>
          <p:nvPr>
            <p:extLst>
              <p:ext uri="{D42A27DB-BD31-4B8C-83A1-F6EECF244321}">
                <p14:modId xmlns:p14="http://schemas.microsoft.com/office/powerpoint/2010/main" val="2215327357"/>
              </p:ext>
            </p:extLst>
          </p:nvPr>
        </p:nvGraphicFramePr>
        <p:xfrm>
          <a:off x="5700871" y="4013200"/>
          <a:ext cx="6193108" cy="2113280"/>
        </p:xfrm>
        <a:graphic>
          <a:graphicData uri="http://schemas.openxmlformats.org/presentationml/2006/ole">
            <mc:AlternateContent xmlns:mc="http://schemas.openxmlformats.org/markup-compatibility/2006">
              <mc:Choice xmlns:v="urn:schemas-microsoft-com:vml" Requires="v">
                <p:oleObj spid="_x0000_s11332" r:id="rId5" imgW="5495969" imgH="1876178" progId="Visio.Drawing.15">
                  <p:embed/>
                </p:oleObj>
              </mc:Choice>
              <mc:Fallback>
                <p:oleObj r:id="rId5" imgW="5495969" imgH="1876178" progId="Visio.Drawing.15">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0871" y="4013200"/>
                        <a:ext cx="6193108" cy="2113280"/>
                      </a:xfrm>
                      <a:prstGeom prst="rect">
                        <a:avLst/>
                      </a:prstGeom>
                      <a:noFill/>
                    </p:spPr>
                  </p:pic>
                </p:oleObj>
              </mc:Fallback>
            </mc:AlternateContent>
          </a:graphicData>
        </a:graphic>
      </p:graphicFrame>
      <p:sp>
        <p:nvSpPr>
          <p:cNvPr id="11" name="矩形 20">
            <a:extLst>
              <a:ext uri="{FF2B5EF4-FFF2-40B4-BE49-F238E27FC236}">
                <a16:creationId xmlns:a16="http://schemas.microsoft.com/office/drawing/2014/main" id="{F855D54D-7107-4E50-961D-169E0D8A4071}"/>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5348406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1+#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813039" cy="471956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目标：</a:t>
            </a:r>
            <a:r>
              <a:rPr lang="zh-CN" altLang="zh-CN" dirty="0"/>
              <a:t>用户发布订单后能在寝室楼下拿到快递。</a:t>
            </a:r>
          </a:p>
          <a:p>
            <a:pPr algn="l"/>
            <a:r>
              <a:rPr lang="zh-CN" altLang="zh-CN" b="1" dirty="0"/>
              <a:t>方法和技术： </a:t>
            </a:r>
            <a:r>
              <a:rPr lang="zh-CN" altLang="zh-CN" dirty="0"/>
              <a:t>用户发布订单，其他用户接单后在规定时间内送到寝室楼下</a:t>
            </a:r>
          </a:p>
          <a:p>
            <a:pPr algn="l"/>
            <a:r>
              <a:rPr lang="zh-CN" altLang="zh-CN" b="1" dirty="0"/>
              <a:t>背景：</a:t>
            </a:r>
            <a:r>
              <a:rPr lang="zh-CN" altLang="zh-CN" dirty="0"/>
              <a:t>没课的时候不想出门，但又想拿快递，这时候就需要有同学帮你代拿</a:t>
            </a:r>
            <a:r>
              <a:rPr lang="zh-CN" altLang="zh-CN" b="1" dirty="0"/>
              <a:t>输入数据：</a:t>
            </a:r>
          </a:p>
          <a:p>
            <a:pPr algn="l"/>
            <a:r>
              <a:rPr lang="en-US" altLang="zh-CN" dirty="0"/>
              <a:t>1</a:t>
            </a:r>
            <a:r>
              <a:rPr lang="zh-CN" altLang="zh-CN" dirty="0"/>
              <a:t>、收件人姓名必须输入全名。</a:t>
            </a:r>
          </a:p>
          <a:p>
            <a:pPr algn="l"/>
            <a:r>
              <a:rPr lang="en-US" altLang="zh-CN" dirty="0"/>
              <a:t>2</a:t>
            </a:r>
            <a:r>
              <a:rPr lang="zh-CN" altLang="zh-CN" dirty="0"/>
              <a:t>、电话号码输入完整的</a:t>
            </a:r>
            <a:r>
              <a:rPr lang="en-US" altLang="zh-CN" dirty="0"/>
              <a:t>11</a:t>
            </a:r>
            <a:r>
              <a:rPr lang="zh-CN" altLang="zh-CN" dirty="0"/>
              <a:t>位数。</a:t>
            </a:r>
          </a:p>
          <a:p>
            <a:pPr algn="l"/>
            <a:r>
              <a:rPr lang="en-US" altLang="zh-CN" dirty="0"/>
              <a:t>3</a:t>
            </a:r>
            <a:r>
              <a:rPr lang="zh-CN" altLang="zh-CN" dirty="0"/>
              <a:t>、快递点地址由系统提供选择。输入红包金额。</a:t>
            </a:r>
          </a:p>
          <a:p>
            <a:pPr algn="l"/>
            <a:r>
              <a:rPr lang="zh-CN" altLang="zh-CN" b="1" dirty="0"/>
              <a:t>参考资料：</a:t>
            </a:r>
            <a:r>
              <a:rPr lang="zh-CN" altLang="zh-CN" dirty="0"/>
              <a:t>快递代拿订单数据字典</a:t>
            </a:r>
          </a:p>
          <a:p>
            <a:pPr lvl="0" algn="l"/>
            <a:r>
              <a:rPr lang="zh-CN" altLang="zh-CN" b="1" dirty="0"/>
              <a:t>处理</a:t>
            </a:r>
            <a:r>
              <a:rPr lang="zh-CN" altLang="en-US" b="1" dirty="0"/>
              <a:t>：</a:t>
            </a:r>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lvl="0" algn="l"/>
            <a:r>
              <a:rPr lang="zh-CN" altLang="zh-CN" dirty="0"/>
              <a:t>生成订单信息即订单号</a:t>
            </a:r>
            <a:r>
              <a:rPr lang="en-US" altLang="zh-CN" dirty="0"/>
              <a:t>+</a:t>
            </a:r>
            <a:r>
              <a:rPr lang="zh-CN" altLang="zh-CN" dirty="0"/>
              <a:t>订单类型</a:t>
            </a:r>
            <a:r>
              <a:rPr lang="en-US" altLang="zh-CN" dirty="0"/>
              <a:t>+</a:t>
            </a:r>
            <a:r>
              <a:rPr lang="zh-CN" altLang="zh-CN" dirty="0"/>
              <a:t>收件人姓名</a:t>
            </a:r>
            <a:r>
              <a:rPr lang="en-US" altLang="zh-CN" dirty="0"/>
              <a:t>+</a:t>
            </a:r>
            <a:r>
              <a:rPr lang="zh-CN" altLang="zh-CN" dirty="0"/>
              <a:t>手机号码</a:t>
            </a:r>
            <a:r>
              <a:rPr lang="en-US" altLang="zh-CN" dirty="0"/>
              <a:t>+</a:t>
            </a:r>
            <a:r>
              <a:rPr lang="zh-CN" altLang="zh-CN" dirty="0"/>
              <a:t>快递点地址</a:t>
            </a:r>
            <a:r>
              <a:rPr lang="en-US" altLang="zh-CN" dirty="0"/>
              <a:t>+</a:t>
            </a:r>
            <a:r>
              <a:rPr lang="zh-CN" altLang="zh-CN" dirty="0"/>
              <a:t>红包金额。</a:t>
            </a:r>
          </a:p>
        </p:txBody>
      </p:sp>
      <p:sp>
        <p:nvSpPr>
          <p:cNvPr id="299" name="文本框 5"/>
          <p:cNvSpPr txBox="1"/>
          <p:nvPr/>
        </p:nvSpPr>
        <p:spPr>
          <a:xfrm>
            <a:off x="5103174" y="364254"/>
            <a:ext cx="1938990" cy="1200329"/>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zh-CN" sz="2400" dirty="0"/>
              <a:t>快递代拿功能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4"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6"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2" animBg="1" advAuto="0"/>
      <p:bldP spid="296" grpId="1" animBg="1" advAuto="0"/>
      <p:bldP spid="297" grpId="3" animBg="1" advAuto="0"/>
      <p:bldP spid="298" grpId="6" animBg="1" advAuto="0"/>
      <p:bldP spid="299" grpId="4"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813039" cy="4054764"/>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输入数据：</a:t>
            </a:r>
          </a:p>
          <a:p>
            <a:pPr lvl="0" algn="l"/>
            <a:r>
              <a:rPr lang="zh-CN" altLang="zh-CN" dirty="0"/>
              <a:t>收件人姓名必须全名，电话号码</a:t>
            </a:r>
            <a:r>
              <a:rPr lang="en-US" altLang="zh-CN" dirty="0"/>
              <a:t>11</a:t>
            </a:r>
            <a:r>
              <a:rPr lang="zh-CN" altLang="zh-CN" dirty="0"/>
              <a:t>位，地址由系统给出选择，邮编</a:t>
            </a:r>
            <a:r>
              <a:rPr lang="en-US" altLang="zh-CN" dirty="0"/>
              <a:t>6</a:t>
            </a:r>
            <a:r>
              <a:rPr lang="zh-CN" altLang="zh-CN" dirty="0"/>
              <a:t>位。</a:t>
            </a:r>
          </a:p>
          <a:p>
            <a:pPr lvl="0" algn="l"/>
            <a:r>
              <a:rPr lang="zh-CN" altLang="zh-CN" dirty="0"/>
              <a:t>发件人姓名必须全名，需实名制，不得随便写。电话号码</a:t>
            </a:r>
            <a:r>
              <a:rPr lang="en-US" altLang="zh-CN" dirty="0"/>
              <a:t>11</a:t>
            </a:r>
            <a:r>
              <a:rPr lang="zh-CN" altLang="zh-CN" dirty="0"/>
              <a:t>位，地址由系统给出选择，邮编</a:t>
            </a:r>
            <a:r>
              <a:rPr lang="en-US" altLang="zh-CN" dirty="0"/>
              <a:t>6</a:t>
            </a:r>
            <a:r>
              <a:rPr lang="zh-CN" altLang="zh-CN" dirty="0"/>
              <a:t>位。</a:t>
            </a:r>
          </a:p>
          <a:p>
            <a:pPr algn="l"/>
            <a:r>
              <a:rPr lang="zh-CN" altLang="zh-CN" b="1" dirty="0"/>
              <a:t>参考资料：</a:t>
            </a:r>
            <a:r>
              <a:rPr lang="zh-CN" altLang="zh-CN" dirty="0"/>
              <a:t>快递代寄订单数据字典</a:t>
            </a:r>
          </a:p>
          <a:p>
            <a:pPr lvl="0" algn="l"/>
            <a:r>
              <a:rPr lang="zh-CN" altLang="zh-CN" b="1" dirty="0"/>
              <a:t>处理</a:t>
            </a:r>
            <a:r>
              <a:rPr lang="zh-CN" altLang="en-US" b="1" dirty="0"/>
              <a:t>：</a:t>
            </a:r>
            <a:endParaRPr lang="zh-CN" altLang="zh-CN" b="1" dirty="0"/>
          </a:p>
          <a:p>
            <a:pPr lvl="0" algn="l"/>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algn="l"/>
            <a:r>
              <a:rPr lang="en-US" altLang="zh-CN" dirty="0"/>
              <a:t>1</a:t>
            </a:r>
            <a:r>
              <a:rPr lang="zh-CN" altLang="zh-CN" dirty="0"/>
              <a:t>、生成订单信息即订单号</a:t>
            </a:r>
            <a:r>
              <a:rPr lang="en-US" altLang="zh-CN" dirty="0"/>
              <a:t>+</a:t>
            </a:r>
            <a:r>
              <a:rPr lang="zh-CN" altLang="zh-CN" dirty="0"/>
              <a:t>订单类型</a:t>
            </a:r>
            <a:r>
              <a:rPr lang="en-US" altLang="zh-CN" dirty="0"/>
              <a:t>+</a:t>
            </a:r>
            <a:r>
              <a:rPr lang="zh-CN" altLang="zh-CN" dirty="0"/>
              <a:t>收件人姓名</a:t>
            </a:r>
            <a:r>
              <a:rPr lang="en-US" altLang="zh-CN" dirty="0"/>
              <a:t>+</a:t>
            </a:r>
            <a:r>
              <a:rPr lang="zh-CN" altLang="zh-CN" dirty="0"/>
              <a:t>收件人电话号码</a:t>
            </a:r>
            <a:r>
              <a:rPr lang="en-US" altLang="zh-CN" dirty="0"/>
              <a:t>+</a:t>
            </a:r>
            <a:r>
              <a:rPr lang="zh-CN" altLang="zh-CN" dirty="0"/>
              <a:t>收件人邮编</a:t>
            </a:r>
            <a:r>
              <a:rPr lang="en-US" altLang="zh-CN" dirty="0"/>
              <a:t>+</a:t>
            </a:r>
            <a:r>
              <a:rPr lang="zh-CN" altLang="zh-CN" dirty="0"/>
              <a:t>发件人姓名</a:t>
            </a:r>
            <a:r>
              <a:rPr lang="en-US" altLang="zh-CN" dirty="0"/>
              <a:t>+</a:t>
            </a:r>
            <a:r>
              <a:rPr lang="zh-CN" altLang="zh-CN" dirty="0"/>
              <a:t>发件人电话</a:t>
            </a:r>
            <a:r>
              <a:rPr lang="en-US" altLang="zh-CN" dirty="0"/>
              <a:t>+</a:t>
            </a:r>
            <a:r>
              <a:rPr lang="zh-CN" altLang="zh-CN" dirty="0"/>
              <a:t>发件人地址</a:t>
            </a:r>
            <a:r>
              <a:rPr lang="en-US" altLang="zh-CN" dirty="0"/>
              <a:t>+</a:t>
            </a:r>
            <a:r>
              <a:rPr lang="zh-CN" altLang="zh-CN" dirty="0"/>
              <a:t>发件人邮编</a:t>
            </a:r>
          </a:p>
        </p:txBody>
      </p:sp>
      <p:sp>
        <p:nvSpPr>
          <p:cNvPr id="299" name="文本框 5"/>
          <p:cNvSpPr txBox="1"/>
          <p:nvPr/>
        </p:nvSpPr>
        <p:spPr>
          <a:xfrm>
            <a:off x="5103174" y="364254"/>
            <a:ext cx="1938991" cy="1200329"/>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zh-CN" sz="2400" dirty="0"/>
              <a:t>快递代</a:t>
            </a:r>
            <a:r>
              <a:rPr lang="zh-CN" altLang="en-US" sz="2400" dirty="0"/>
              <a:t>寄</a:t>
            </a:r>
            <a:r>
              <a:rPr lang="zh-CN" altLang="zh-CN" sz="2400" dirty="0"/>
              <a:t>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997621414"/>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0"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矩形 37"/>
          <p:cNvSpPr/>
          <p:nvPr/>
        </p:nvSpPr>
        <p:spPr>
          <a:xfrm>
            <a:off x="2324558" y="286438"/>
            <a:ext cx="6874900" cy="628512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22" name="矩形 2"/>
          <p:cNvSpPr/>
          <p:nvPr/>
        </p:nvSpPr>
        <p:spPr>
          <a:xfrm>
            <a:off x="2290264" y="635794"/>
            <a:ext cx="9348563" cy="575945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23" name="文本框 4"/>
          <p:cNvSpPr txBox="1"/>
          <p:nvPr/>
        </p:nvSpPr>
        <p:spPr>
          <a:xfrm>
            <a:off x="7960477" y="1112490"/>
            <a:ext cx="810476" cy="52322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需求</a:t>
            </a:r>
            <a:endParaRPr dirty="0"/>
          </a:p>
        </p:txBody>
      </p:sp>
      <p:sp>
        <p:nvSpPr>
          <p:cNvPr id="225" name="文本框 6"/>
          <p:cNvSpPr txBox="1"/>
          <p:nvPr/>
        </p:nvSpPr>
        <p:spPr>
          <a:xfrm>
            <a:off x="5035004" y="883504"/>
            <a:ext cx="574587" cy="1183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t>1</a:t>
            </a:r>
          </a:p>
        </p:txBody>
      </p:sp>
      <p:sp>
        <p:nvSpPr>
          <p:cNvPr id="226" name="直接连接符 8"/>
          <p:cNvSpPr/>
          <p:nvPr/>
        </p:nvSpPr>
        <p:spPr>
          <a:xfrm flipH="1">
            <a:off x="5917974" y="973141"/>
            <a:ext cx="1" cy="5084759"/>
          </a:xfrm>
          <a:prstGeom prst="line">
            <a:avLst/>
          </a:prstGeom>
          <a:ln w="6350">
            <a:solidFill>
              <a:srgbClr val="969F98">
                <a:alpha val="40000"/>
              </a:srgbClr>
            </a:solidFill>
            <a:miter/>
          </a:ln>
        </p:spPr>
        <p:txBody>
          <a:bodyPr lIns="45719" rIns="45719"/>
          <a:lstStyle/>
          <a:p>
            <a:endParaRPr/>
          </a:p>
        </p:txBody>
      </p:sp>
      <p:sp>
        <p:nvSpPr>
          <p:cNvPr id="227" name="文本框 18"/>
          <p:cNvSpPr txBox="1"/>
          <p:nvPr/>
        </p:nvSpPr>
        <p:spPr>
          <a:xfrm>
            <a:off x="7326792" y="2499167"/>
            <a:ext cx="1887694" cy="52322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合格性规定</a:t>
            </a:r>
            <a:endParaRPr dirty="0"/>
          </a:p>
        </p:txBody>
      </p:sp>
      <p:sp>
        <p:nvSpPr>
          <p:cNvPr id="229" name="文本框 20"/>
          <p:cNvSpPr txBox="1"/>
          <p:nvPr/>
        </p:nvSpPr>
        <p:spPr>
          <a:xfrm>
            <a:off x="5035004" y="2235218"/>
            <a:ext cx="574587" cy="1183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dirty="0"/>
              <a:t>2</a:t>
            </a:r>
          </a:p>
        </p:txBody>
      </p:sp>
      <p:sp>
        <p:nvSpPr>
          <p:cNvPr id="230" name="文本框 21"/>
          <p:cNvSpPr txBox="1"/>
          <p:nvPr/>
        </p:nvSpPr>
        <p:spPr>
          <a:xfrm>
            <a:off x="6563432" y="3917141"/>
            <a:ext cx="3683058" cy="52322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会议记录及项目甘特图</a:t>
            </a:r>
            <a:endParaRPr dirty="0"/>
          </a:p>
        </p:txBody>
      </p:sp>
      <p:sp>
        <p:nvSpPr>
          <p:cNvPr id="232" name="文本框 23"/>
          <p:cNvSpPr txBox="1"/>
          <p:nvPr/>
        </p:nvSpPr>
        <p:spPr>
          <a:xfrm>
            <a:off x="5035004" y="3586931"/>
            <a:ext cx="574587" cy="1183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dirty="0"/>
              <a:t>3</a:t>
            </a:r>
          </a:p>
        </p:txBody>
      </p:sp>
      <p:sp>
        <p:nvSpPr>
          <p:cNvPr id="233" name="文本框 24"/>
          <p:cNvSpPr txBox="1"/>
          <p:nvPr/>
        </p:nvSpPr>
        <p:spPr>
          <a:xfrm>
            <a:off x="7601404" y="5270872"/>
            <a:ext cx="1528622" cy="52322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绩效评价</a:t>
            </a:r>
            <a:endParaRPr dirty="0"/>
          </a:p>
        </p:txBody>
      </p:sp>
      <p:sp>
        <p:nvSpPr>
          <p:cNvPr id="235" name="文本框 26"/>
          <p:cNvSpPr txBox="1"/>
          <p:nvPr/>
        </p:nvSpPr>
        <p:spPr>
          <a:xfrm>
            <a:off x="5035004" y="4938645"/>
            <a:ext cx="574587" cy="1183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t>4</a:t>
            </a:r>
          </a:p>
        </p:txBody>
      </p:sp>
      <p:sp>
        <p:nvSpPr>
          <p:cNvPr id="236" name="矩形 1"/>
          <p:cNvSpPr/>
          <p:nvPr/>
        </p:nvSpPr>
        <p:spPr>
          <a:xfrm>
            <a:off x="695325" y="1"/>
            <a:ext cx="3325132" cy="6858001"/>
          </a:xfrm>
          <a:prstGeom prst="rect">
            <a:avLst/>
          </a:prstGeom>
          <a:solidFill>
            <a:srgbClr val="F9B359"/>
          </a:solidFill>
          <a:ln w="12700">
            <a:miter lim="400000"/>
          </a:ln>
          <a:effectLst>
            <a:outerShdw blurRad="127000" rotWithShape="0">
              <a:srgbClr val="969F98">
                <a:alpha val="40000"/>
              </a:srgbClr>
            </a:outerShdw>
          </a:effectLst>
        </p:spPr>
        <p:txBody>
          <a:bodyPr lIns="45719" rIns="45719" anchor="ctr"/>
          <a:lstStyle/>
          <a:p>
            <a:pPr algn="ctr">
              <a:defRPr>
                <a:solidFill>
                  <a:srgbClr val="FFFFFF"/>
                </a:solidFill>
              </a:defRPr>
            </a:pPr>
            <a:endParaRPr/>
          </a:p>
        </p:txBody>
      </p:sp>
      <p:sp>
        <p:nvSpPr>
          <p:cNvPr id="237" name="文本框 3"/>
          <p:cNvSpPr txBox="1"/>
          <p:nvPr/>
        </p:nvSpPr>
        <p:spPr>
          <a:xfrm rot="5400000">
            <a:off x="7398" y="2782891"/>
            <a:ext cx="4714241"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6600" b="1">
                <a:solidFill>
                  <a:srgbClr val="FFFFFF"/>
                </a:solidFill>
                <a:latin typeface="微软雅黑"/>
                <a:ea typeface="微软雅黑"/>
                <a:cs typeface="微软雅黑"/>
                <a:sym typeface="微软雅黑"/>
              </a:defRPr>
            </a:lvl1pPr>
          </a:lstStyle>
          <a:p>
            <a:r>
              <a:t>CONTENTS</a:t>
            </a:r>
          </a:p>
        </p:txBody>
      </p:sp>
      <p:pic>
        <p:nvPicPr>
          <p:cNvPr id="15" name="图片 14">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5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1" fill="hold" grpId="2" nodeType="afterEffect">
                                  <p:stCondLst>
                                    <p:cond delay="500"/>
                                  </p:stCondLst>
                                  <p:iterate>
                                    <p:tmAbs val="0"/>
                                  </p:iterate>
                                  <p:childTnLst>
                                    <p:set>
                                      <p:cBhvr>
                                        <p:cTn id="11" fill="hold"/>
                                        <p:tgtEl>
                                          <p:spTgt spid="237"/>
                                        </p:tgtEl>
                                        <p:attrNameLst>
                                          <p:attrName>style.visibility</p:attrName>
                                        </p:attrNameLst>
                                      </p:cBhvr>
                                      <p:to>
                                        <p:strVal val="visible"/>
                                      </p:to>
                                    </p:set>
                                    <p:animEffect transition="in" filter="wipe(up)">
                                      <p:cBhvr>
                                        <p:cTn id="12" dur="1000"/>
                                        <p:tgtEl>
                                          <p:spTgt spid="237"/>
                                        </p:tgtEl>
                                      </p:cBhvr>
                                    </p:animEffect>
                                  </p:childTnLst>
                                </p:cTn>
                              </p:par>
                            </p:childTnLst>
                          </p:cTn>
                        </p:par>
                        <p:par>
                          <p:cTn id="13" fill="hold">
                            <p:stCondLst>
                              <p:cond delay="2500"/>
                            </p:stCondLst>
                            <p:childTnLst>
                              <p:par>
                                <p:cTn id="14" presetID="22" presetClass="entr" presetSubtype="8" fill="hold" grpId="3" nodeType="afterEffect">
                                  <p:stCondLst>
                                    <p:cond delay="0"/>
                                  </p:stCondLst>
                                  <p:iterate>
                                    <p:tmAbs val="0"/>
                                  </p:iterate>
                                  <p:childTnLst>
                                    <p:set>
                                      <p:cBhvr>
                                        <p:cTn id="15" fill="hold"/>
                                        <p:tgtEl>
                                          <p:spTgt spid="221"/>
                                        </p:tgtEl>
                                        <p:attrNameLst>
                                          <p:attrName>style.visibility</p:attrName>
                                        </p:attrNameLst>
                                      </p:cBhvr>
                                      <p:to>
                                        <p:strVal val="visible"/>
                                      </p:to>
                                    </p:set>
                                    <p:animEffect transition="in" filter="wipe(left)">
                                      <p:cBhvr>
                                        <p:cTn id="16" dur="1000"/>
                                        <p:tgtEl>
                                          <p:spTgt spid="221"/>
                                        </p:tgtEl>
                                      </p:cBhvr>
                                    </p:animEffect>
                                  </p:childTnLst>
                                </p:cTn>
                              </p:par>
                            </p:childTnLst>
                          </p:cTn>
                        </p:par>
                        <p:par>
                          <p:cTn id="17" fill="hold">
                            <p:stCondLst>
                              <p:cond delay="350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000"/>
                                        <p:tgtEl>
                                          <p:spTgt spid="222"/>
                                        </p:tgtEl>
                                      </p:cBhvr>
                                    </p:animEffect>
                                  </p:childTnLst>
                                </p:cTn>
                              </p:par>
                            </p:childTnLst>
                          </p:cTn>
                        </p:par>
                        <p:par>
                          <p:cTn id="21" fill="hold">
                            <p:stCondLst>
                              <p:cond delay="4500"/>
                            </p:stCondLst>
                            <p:childTnLst>
                              <p:par>
                                <p:cTn id="22" presetID="9" presetClass="entr" fill="hold" grpId="5" nodeType="afterEffect">
                                  <p:stCondLst>
                                    <p:cond delay="0"/>
                                  </p:stCondLst>
                                  <p:iterate>
                                    <p:tmAbs val="0"/>
                                  </p:iterate>
                                  <p:childTnLst>
                                    <p:set>
                                      <p:cBhvr>
                                        <p:cTn id="23" fill="hold"/>
                                        <p:tgtEl>
                                          <p:spTgt spid="225"/>
                                        </p:tgtEl>
                                        <p:attrNameLst>
                                          <p:attrName>style.visibility</p:attrName>
                                        </p:attrNameLst>
                                      </p:cBhvr>
                                      <p:to>
                                        <p:strVal val="visible"/>
                                      </p:to>
                                    </p:set>
                                    <p:animEffect transition="in" filter="dissolve">
                                      <p:cBhvr>
                                        <p:cTn id="24" dur="500"/>
                                        <p:tgtEl>
                                          <p:spTgt spid="225"/>
                                        </p:tgtEl>
                                      </p:cBhvr>
                                    </p:animEffect>
                                  </p:childTnLst>
                                </p:cTn>
                              </p:par>
                            </p:childTnLst>
                          </p:cTn>
                        </p:par>
                        <p:par>
                          <p:cTn id="25" fill="hold">
                            <p:stCondLst>
                              <p:cond delay="5000"/>
                            </p:stCondLst>
                            <p:childTnLst>
                              <p:par>
                                <p:cTn id="26" presetID="9" presetClass="entr" fill="hold" grpId="6" nodeType="afterEffect">
                                  <p:stCondLst>
                                    <p:cond delay="200"/>
                                  </p:stCondLst>
                                  <p:iterate>
                                    <p:tmAbs val="0"/>
                                  </p:iterate>
                                  <p:childTnLst>
                                    <p:set>
                                      <p:cBhvr>
                                        <p:cTn id="27" fill="hold"/>
                                        <p:tgtEl>
                                          <p:spTgt spid="229"/>
                                        </p:tgtEl>
                                        <p:attrNameLst>
                                          <p:attrName>style.visibility</p:attrName>
                                        </p:attrNameLst>
                                      </p:cBhvr>
                                      <p:to>
                                        <p:strVal val="visible"/>
                                      </p:to>
                                    </p:set>
                                    <p:animEffect transition="in" filter="dissolve">
                                      <p:cBhvr>
                                        <p:cTn id="28" dur="500"/>
                                        <p:tgtEl>
                                          <p:spTgt spid="229"/>
                                        </p:tgtEl>
                                      </p:cBhvr>
                                    </p:animEffect>
                                  </p:childTnLst>
                                </p:cTn>
                              </p:par>
                            </p:childTnLst>
                          </p:cTn>
                        </p:par>
                        <p:par>
                          <p:cTn id="29" fill="hold">
                            <p:stCondLst>
                              <p:cond delay="5700"/>
                            </p:stCondLst>
                            <p:childTnLst>
                              <p:par>
                                <p:cTn id="30" presetID="9" presetClass="entr" fill="hold" grpId="7" nodeType="afterEffect">
                                  <p:stCondLst>
                                    <p:cond delay="400"/>
                                  </p:stCondLst>
                                  <p:iterate>
                                    <p:tmAbs val="0"/>
                                  </p:iterate>
                                  <p:childTnLst>
                                    <p:set>
                                      <p:cBhvr>
                                        <p:cTn id="31" fill="hold"/>
                                        <p:tgtEl>
                                          <p:spTgt spid="232"/>
                                        </p:tgtEl>
                                        <p:attrNameLst>
                                          <p:attrName>style.visibility</p:attrName>
                                        </p:attrNameLst>
                                      </p:cBhvr>
                                      <p:to>
                                        <p:strVal val="visible"/>
                                      </p:to>
                                    </p:set>
                                    <p:animEffect transition="in" filter="dissolve">
                                      <p:cBhvr>
                                        <p:cTn id="32" dur="500"/>
                                        <p:tgtEl>
                                          <p:spTgt spid="232"/>
                                        </p:tgtEl>
                                      </p:cBhvr>
                                    </p:animEffect>
                                  </p:childTnLst>
                                </p:cTn>
                              </p:par>
                            </p:childTnLst>
                          </p:cTn>
                        </p:par>
                        <p:par>
                          <p:cTn id="33" fill="hold">
                            <p:stCondLst>
                              <p:cond delay="6600"/>
                            </p:stCondLst>
                            <p:childTnLst>
                              <p:par>
                                <p:cTn id="34" presetID="9" presetClass="entr" fill="hold" grpId="8" nodeType="afterEffect">
                                  <p:stCondLst>
                                    <p:cond delay="600"/>
                                  </p:stCondLst>
                                  <p:iterate>
                                    <p:tmAbs val="0"/>
                                  </p:iterate>
                                  <p:childTnLst>
                                    <p:set>
                                      <p:cBhvr>
                                        <p:cTn id="35" fill="hold"/>
                                        <p:tgtEl>
                                          <p:spTgt spid="235"/>
                                        </p:tgtEl>
                                        <p:attrNameLst>
                                          <p:attrName>style.visibility</p:attrName>
                                        </p:attrNameLst>
                                      </p:cBhvr>
                                      <p:to>
                                        <p:strVal val="visible"/>
                                      </p:to>
                                    </p:set>
                                    <p:animEffect transition="in" filter="dissolve">
                                      <p:cBhvr>
                                        <p:cTn id="36" dur="500"/>
                                        <p:tgtEl>
                                          <p:spTgt spid="235"/>
                                        </p:tgtEl>
                                      </p:cBhvr>
                                    </p:animEffect>
                                  </p:childTnLst>
                                </p:cTn>
                              </p:par>
                            </p:childTnLst>
                          </p:cTn>
                        </p:par>
                        <p:par>
                          <p:cTn id="37" fill="hold">
                            <p:stCondLst>
                              <p:cond delay="7700"/>
                            </p:stCondLst>
                            <p:childTnLst>
                              <p:par>
                                <p:cTn id="38" presetID="22" presetClass="entr" presetSubtype="1" fill="hold" grpId="9" nodeType="afterEffect">
                                  <p:stCondLst>
                                    <p:cond delay="0"/>
                                  </p:stCondLst>
                                  <p:iterate>
                                    <p:tmAbs val="0"/>
                                  </p:iterate>
                                  <p:childTnLst>
                                    <p:set>
                                      <p:cBhvr>
                                        <p:cTn id="39" fill="hold"/>
                                        <p:tgtEl>
                                          <p:spTgt spid="226"/>
                                        </p:tgtEl>
                                        <p:attrNameLst>
                                          <p:attrName>style.visibility</p:attrName>
                                        </p:attrNameLst>
                                      </p:cBhvr>
                                      <p:to>
                                        <p:strVal val="visible"/>
                                      </p:to>
                                    </p:set>
                                    <p:animEffect transition="in" filter="wipe(up)">
                                      <p:cBhvr>
                                        <p:cTn id="40" dur="1000"/>
                                        <p:tgtEl>
                                          <p:spTgt spid="226"/>
                                        </p:tgtEl>
                                      </p:cBhvr>
                                    </p:animEffect>
                                  </p:childTnLst>
                                </p:cTn>
                              </p:par>
                            </p:childTnLst>
                          </p:cTn>
                        </p:par>
                        <p:par>
                          <p:cTn id="41" fill="hold">
                            <p:stCondLst>
                              <p:cond delay="8700"/>
                            </p:stCondLst>
                            <p:childTnLst>
                              <p:par>
                                <p:cTn id="42" presetID="9" presetClass="entr" fill="hold" grpId="10" nodeType="afterEffect">
                                  <p:stCondLst>
                                    <p:cond delay="0"/>
                                  </p:stCondLst>
                                  <p:iterate>
                                    <p:tmAbs val="0"/>
                                  </p:iterate>
                                  <p:childTnLst>
                                    <p:set>
                                      <p:cBhvr>
                                        <p:cTn id="43" fill="hold"/>
                                        <p:tgtEl>
                                          <p:spTgt spid="223"/>
                                        </p:tgtEl>
                                        <p:attrNameLst>
                                          <p:attrName>style.visibility</p:attrName>
                                        </p:attrNameLst>
                                      </p:cBhvr>
                                      <p:to>
                                        <p:strVal val="visible"/>
                                      </p:to>
                                    </p:set>
                                    <p:animEffect transition="in" filter="dissolve">
                                      <p:cBhvr>
                                        <p:cTn id="44" dur="500"/>
                                        <p:tgtEl>
                                          <p:spTgt spid="223"/>
                                        </p:tgtEl>
                                      </p:cBhvr>
                                    </p:animEffect>
                                  </p:childTnLst>
                                </p:cTn>
                              </p:par>
                            </p:childTnLst>
                          </p:cTn>
                        </p:par>
                        <p:par>
                          <p:cTn id="45" fill="hold">
                            <p:stCondLst>
                              <p:cond delay="9200"/>
                            </p:stCondLst>
                            <p:childTnLst>
                              <p:par>
                                <p:cTn id="46" presetID="9" presetClass="entr" fill="hold" grpId="12" nodeType="afterEffect">
                                  <p:stCondLst>
                                    <p:cond delay="0"/>
                                  </p:stCondLst>
                                  <p:iterate>
                                    <p:tmAbs val="0"/>
                                  </p:iterate>
                                  <p:childTnLst>
                                    <p:set>
                                      <p:cBhvr>
                                        <p:cTn id="47" fill="hold"/>
                                        <p:tgtEl>
                                          <p:spTgt spid="227"/>
                                        </p:tgtEl>
                                        <p:attrNameLst>
                                          <p:attrName>style.visibility</p:attrName>
                                        </p:attrNameLst>
                                      </p:cBhvr>
                                      <p:to>
                                        <p:strVal val="visible"/>
                                      </p:to>
                                    </p:set>
                                    <p:animEffect transition="in" filter="dissolve">
                                      <p:cBhvr>
                                        <p:cTn id="48" dur="500"/>
                                        <p:tgtEl>
                                          <p:spTgt spid="227"/>
                                        </p:tgtEl>
                                      </p:cBhvr>
                                    </p:animEffect>
                                  </p:childTnLst>
                                </p:cTn>
                              </p:par>
                            </p:childTnLst>
                          </p:cTn>
                        </p:par>
                        <p:par>
                          <p:cTn id="49" fill="hold">
                            <p:stCondLst>
                              <p:cond delay="9700"/>
                            </p:stCondLst>
                            <p:childTnLst>
                              <p:par>
                                <p:cTn id="50" presetID="9" presetClass="entr" fill="hold" grpId="14" nodeType="afterEffect">
                                  <p:stCondLst>
                                    <p:cond delay="0"/>
                                  </p:stCondLst>
                                  <p:iterate>
                                    <p:tmAbs val="0"/>
                                  </p:iterate>
                                  <p:childTnLst>
                                    <p:set>
                                      <p:cBhvr>
                                        <p:cTn id="51" fill="hold"/>
                                        <p:tgtEl>
                                          <p:spTgt spid="230"/>
                                        </p:tgtEl>
                                        <p:attrNameLst>
                                          <p:attrName>style.visibility</p:attrName>
                                        </p:attrNameLst>
                                      </p:cBhvr>
                                      <p:to>
                                        <p:strVal val="visible"/>
                                      </p:to>
                                    </p:set>
                                    <p:animEffect transition="in" filter="dissolve">
                                      <p:cBhvr>
                                        <p:cTn id="52" dur="500"/>
                                        <p:tgtEl>
                                          <p:spTgt spid="230"/>
                                        </p:tgtEl>
                                      </p:cBhvr>
                                    </p:animEffect>
                                  </p:childTnLst>
                                </p:cTn>
                              </p:par>
                            </p:childTnLst>
                          </p:cTn>
                        </p:par>
                        <p:par>
                          <p:cTn id="53" fill="hold">
                            <p:stCondLst>
                              <p:cond delay="10200"/>
                            </p:stCondLst>
                            <p:childTnLst>
                              <p:par>
                                <p:cTn id="54" presetID="9" presetClass="entr" fill="hold" grpId="16" nodeType="afterEffect">
                                  <p:stCondLst>
                                    <p:cond delay="0"/>
                                  </p:stCondLst>
                                  <p:iterate>
                                    <p:tmAbs val="0"/>
                                  </p:iterate>
                                  <p:childTnLst>
                                    <p:set>
                                      <p:cBhvr>
                                        <p:cTn id="55" fill="hold"/>
                                        <p:tgtEl>
                                          <p:spTgt spid="233"/>
                                        </p:tgtEl>
                                        <p:attrNameLst>
                                          <p:attrName>style.visibility</p:attrName>
                                        </p:attrNameLst>
                                      </p:cBhvr>
                                      <p:to>
                                        <p:strVal val="visible"/>
                                      </p:to>
                                    </p:set>
                                    <p:animEffect transition="in" filter="dissolve">
                                      <p:cBhvr>
                                        <p:cTn id="56" dur="500"/>
                                        <p:tgtEl>
                                          <p:spTgt spid="233"/>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4" animBg="1" advAuto="0"/>
      <p:bldP spid="223" grpId="10" animBg="1" advAuto="0"/>
      <p:bldP spid="225" grpId="5" animBg="1" advAuto="0"/>
      <p:bldP spid="226" grpId="9" animBg="1" advAuto="0"/>
      <p:bldP spid="227" grpId="12" animBg="1" advAuto="0"/>
      <p:bldP spid="229" grpId="6" animBg="1" advAuto="0"/>
      <p:bldP spid="230" grpId="14" animBg="1" advAuto="0"/>
      <p:bldP spid="232" grpId="7" animBg="1" advAuto="0"/>
      <p:bldP spid="233" grpId="16" animBg="1" advAuto="0"/>
      <p:bldP spid="235" grpId="8" animBg="1" advAuto="0"/>
      <p:bldP spid="236" grpId="1" animBg="1" advAuto="0"/>
      <p:bldP spid="237" grpId="2"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932890" cy="471956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目标：</a:t>
            </a:r>
            <a:r>
              <a:rPr lang="zh-CN" altLang="zh-CN" dirty="0"/>
              <a:t>用户发布订单后能在寝室吃到校内食堂饭菜，而不用吃不卫生的外卖。</a:t>
            </a:r>
          </a:p>
          <a:p>
            <a:pPr algn="l"/>
            <a:r>
              <a:rPr lang="zh-CN" altLang="zh-CN" b="1" dirty="0"/>
              <a:t>方法和技术：</a:t>
            </a:r>
            <a:r>
              <a:rPr lang="zh-CN" altLang="zh-CN" dirty="0"/>
              <a:t>用户发布订单，其他用户接单后在规定时间内送到寝室楼下</a:t>
            </a:r>
          </a:p>
          <a:p>
            <a:pPr algn="l"/>
            <a:r>
              <a:rPr lang="zh-CN" altLang="zh-CN" b="1" dirty="0"/>
              <a:t>背景：</a:t>
            </a:r>
            <a:r>
              <a:rPr lang="zh-CN" altLang="zh-CN" dirty="0"/>
              <a:t>没课的时候不想出门，但吃外卖又不健康，这时候需要同学帮你代买食堂的饭菜。</a:t>
            </a:r>
          </a:p>
          <a:p>
            <a:pPr algn="l"/>
            <a:r>
              <a:rPr lang="zh-CN" altLang="zh-CN" b="1" dirty="0"/>
              <a:t>输入数据：</a:t>
            </a:r>
          </a:p>
          <a:p>
            <a:pPr lvl="0" algn="l"/>
            <a:r>
              <a:rPr lang="zh-CN" altLang="zh-CN" dirty="0"/>
              <a:t>收件人姓名必须全名，电话号码</a:t>
            </a:r>
            <a:r>
              <a:rPr lang="en-US" altLang="zh-CN" dirty="0"/>
              <a:t>11</a:t>
            </a:r>
            <a:r>
              <a:rPr lang="zh-CN" altLang="zh-CN" dirty="0"/>
              <a:t>位，目的寝室楼由系统给出选择。</a:t>
            </a:r>
          </a:p>
          <a:p>
            <a:pPr lvl="0" algn="l"/>
            <a:r>
              <a:rPr lang="zh-CN" altLang="zh-CN" dirty="0"/>
              <a:t>口味要求需填写清晰，全称。</a:t>
            </a:r>
          </a:p>
          <a:p>
            <a:pPr algn="l"/>
            <a:r>
              <a:rPr lang="zh-CN" altLang="zh-CN" b="1" dirty="0"/>
              <a:t>参考资料：</a:t>
            </a:r>
            <a:r>
              <a:rPr lang="zh-CN" altLang="zh-CN" dirty="0"/>
              <a:t>餐饮代买订单数据字典</a:t>
            </a:r>
          </a:p>
          <a:p>
            <a:pPr lvl="0" algn="l"/>
            <a:r>
              <a:rPr lang="zh-CN" altLang="zh-CN" b="1" dirty="0"/>
              <a:t>处理</a:t>
            </a:r>
            <a:r>
              <a:rPr lang="zh-CN" altLang="en-US" b="1" dirty="0"/>
              <a:t>：</a:t>
            </a:r>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algn="l"/>
            <a:r>
              <a:rPr lang="en-US" altLang="zh-CN" dirty="0"/>
              <a:t>1</a:t>
            </a:r>
            <a:r>
              <a:rPr lang="zh-CN" altLang="zh-CN" dirty="0"/>
              <a:t>、生存订单信息即订单号</a:t>
            </a:r>
            <a:r>
              <a:rPr lang="en-US" altLang="zh-CN" dirty="0"/>
              <a:t>+</a:t>
            </a:r>
            <a:r>
              <a:rPr lang="zh-CN" altLang="zh-CN" dirty="0"/>
              <a:t>餐饮售卖地</a:t>
            </a:r>
            <a:r>
              <a:rPr lang="en-US" altLang="zh-CN" dirty="0"/>
              <a:t>+</a:t>
            </a:r>
            <a:r>
              <a:rPr lang="zh-CN" altLang="zh-CN" dirty="0"/>
              <a:t>餐饮名称</a:t>
            </a:r>
            <a:r>
              <a:rPr lang="en-US" altLang="zh-CN" dirty="0"/>
              <a:t>+</a:t>
            </a:r>
            <a:r>
              <a:rPr lang="zh-CN" altLang="zh-CN" dirty="0"/>
              <a:t>口味要求</a:t>
            </a:r>
            <a:r>
              <a:rPr lang="en-US" altLang="zh-CN" dirty="0"/>
              <a:t>+</a:t>
            </a:r>
            <a:r>
              <a:rPr lang="zh-CN" altLang="zh-CN" dirty="0"/>
              <a:t>收货人</a:t>
            </a:r>
            <a:r>
              <a:rPr lang="en-US" altLang="zh-CN" dirty="0"/>
              <a:t>+</a:t>
            </a:r>
            <a:r>
              <a:rPr lang="zh-CN" altLang="zh-CN" dirty="0"/>
              <a:t>收货人寝室楼</a:t>
            </a:r>
            <a:r>
              <a:rPr lang="en-US" altLang="zh-CN" dirty="0"/>
              <a:t>+</a:t>
            </a:r>
            <a:r>
              <a:rPr lang="zh-CN" altLang="zh-CN" dirty="0"/>
              <a:t>电话号码</a:t>
            </a:r>
          </a:p>
        </p:txBody>
      </p:sp>
      <p:sp>
        <p:nvSpPr>
          <p:cNvPr id="299" name="文本框 5"/>
          <p:cNvSpPr txBox="1"/>
          <p:nvPr/>
        </p:nvSpPr>
        <p:spPr>
          <a:xfrm>
            <a:off x="5103177" y="364254"/>
            <a:ext cx="1938990" cy="1200329"/>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en-US" sz="2400" dirty="0"/>
              <a:t>餐饮代买</a:t>
            </a:r>
            <a:r>
              <a:rPr lang="zh-CN" altLang="zh-CN" sz="2400" dirty="0"/>
              <a:t>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43527942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0"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矩形 3"/>
          <p:cNvSpPr/>
          <p:nvPr/>
        </p:nvSpPr>
        <p:spPr>
          <a:xfrm>
            <a:off x="0" y="0"/>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20" name="矩形 11"/>
          <p:cNvSpPr/>
          <p:nvPr/>
        </p:nvSpPr>
        <p:spPr>
          <a:xfrm>
            <a:off x="695324" y="1744937"/>
            <a:ext cx="10801350" cy="3521126"/>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26" name="组合 1"/>
          <p:cNvGrpSpPr/>
          <p:nvPr/>
        </p:nvGrpSpPr>
        <p:grpSpPr>
          <a:xfrm>
            <a:off x="4988804" y="-1"/>
            <a:ext cx="2214391" cy="2722735"/>
            <a:chOff x="0" y="0"/>
            <a:chExt cx="2214390" cy="2722734"/>
          </a:xfrm>
        </p:grpSpPr>
        <p:sp>
          <p:nvSpPr>
            <p:cNvPr id="321" name="矩形 12"/>
            <p:cNvSpPr/>
            <p:nvPr/>
          </p:nvSpPr>
          <p:spPr>
            <a:xfrm>
              <a:off x="-1" y="0"/>
              <a:ext cx="2214392" cy="2722735"/>
            </a:xfrm>
            <a:prstGeom prst="rect">
              <a:avLst/>
            </a:prstGeom>
            <a:solidFill>
              <a:srgbClr val="F9B3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25" name="Group 17"/>
            <p:cNvGrpSpPr/>
            <p:nvPr/>
          </p:nvGrpSpPr>
          <p:grpSpPr>
            <a:xfrm>
              <a:off x="357317" y="549275"/>
              <a:ext cx="1499759" cy="1887334"/>
              <a:chOff x="0" y="0"/>
              <a:chExt cx="1499758" cy="1887333"/>
            </a:xfrm>
          </p:grpSpPr>
          <p:sp>
            <p:nvSpPr>
              <p:cNvPr id="322" name="Freeform 18"/>
              <p:cNvSpPr/>
              <p:nvPr/>
            </p:nvSpPr>
            <p:spPr>
              <a:xfrm>
                <a:off x="0" y="-1"/>
                <a:ext cx="1499759" cy="1887335"/>
              </a:xfrm>
              <a:custGeom>
                <a:avLst/>
                <a:gdLst/>
                <a:ahLst/>
                <a:cxnLst>
                  <a:cxn ang="0">
                    <a:pos x="wd2" y="hd2"/>
                  </a:cxn>
                  <a:cxn ang="5400000">
                    <a:pos x="wd2" y="hd2"/>
                  </a:cxn>
                  <a:cxn ang="10800000">
                    <a:pos x="wd2" y="hd2"/>
                  </a:cxn>
                  <a:cxn ang="16200000">
                    <a:pos x="wd2" y="hd2"/>
                  </a:cxn>
                </a:cxnLst>
                <a:rect l="0" t="0" r="r" b="b"/>
                <a:pathLst>
                  <a:path w="21600" h="21600" extrusionOk="0">
                    <a:moveTo>
                      <a:pt x="20847" y="5615"/>
                    </a:moveTo>
                    <a:cubicBezTo>
                      <a:pt x="4271" y="5615"/>
                      <a:pt x="4271" y="5615"/>
                      <a:pt x="4271" y="5615"/>
                    </a:cubicBezTo>
                    <a:cubicBezTo>
                      <a:pt x="2748" y="5615"/>
                      <a:pt x="1488" y="4615"/>
                      <a:pt x="1488" y="3392"/>
                    </a:cubicBezTo>
                    <a:cubicBezTo>
                      <a:pt x="1488" y="2182"/>
                      <a:pt x="2731" y="1181"/>
                      <a:pt x="4271" y="1181"/>
                    </a:cubicBezTo>
                    <a:cubicBezTo>
                      <a:pt x="20847" y="1181"/>
                      <a:pt x="20847" y="1181"/>
                      <a:pt x="20847" y="1181"/>
                    </a:cubicBezTo>
                    <a:cubicBezTo>
                      <a:pt x="21267" y="1181"/>
                      <a:pt x="21600" y="917"/>
                      <a:pt x="21600" y="598"/>
                    </a:cubicBezTo>
                    <a:cubicBezTo>
                      <a:pt x="21600" y="264"/>
                      <a:pt x="21250" y="0"/>
                      <a:pt x="20847" y="0"/>
                    </a:cubicBezTo>
                    <a:cubicBezTo>
                      <a:pt x="4271" y="0"/>
                      <a:pt x="4271" y="0"/>
                      <a:pt x="4271" y="0"/>
                    </a:cubicBezTo>
                    <a:cubicBezTo>
                      <a:pt x="1925" y="0"/>
                      <a:pt x="0" y="1529"/>
                      <a:pt x="0" y="3392"/>
                    </a:cubicBezTo>
                    <a:cubicBezTo>
                      <a:pt x="0" y="18195"/>
                      <a:pt x="0" y="18195"/>
                      <a:pt x="0" y="18195"/>
                    </a:cubicBezTo>
                    <a:cubicBezTo>
                      <a:pt x="0" y="20071"/>
                      <a:pt x="1925" y="21600"/>
                      <a:pt x="4271" y="21600"/>
                    </a:cubicBezTo>
                    <a:cubicBezTo>
                      <a:pt x="20847" y="21600"/>
                      <a:pt x="20847" y="21600"/>
                      <a:pt x="20847" y="21600"/>
                    </a:cubicBezTo>
                    <a:cubicBezTo>
                      <a:pt x="21267" y="21600"/>
                      <a:pt x="21600" y="21322"/>
                      <a:pt x="21600" y="21002"/>
                    </a:cubicBezTo>
                    <a:cubicBezTo>
                      <a:pt x="21600" y="6199"/>
                      <a:pt x="21600" y="6199"/>
                      <a:pt x="21600" y="6199"/>
                    </a:cubicBezTo>
                    <a:cubicBezTo>
                      <a:pt x="21582" y="5880"/>
                      <a:pt x="21250" y="5615"/>
                      <a:pt x="20847" y="5615"/>
                    </a:cubicBezTo>
                    <a:close/>
                    <a:moveTo>
                      <a:pt x="20095" y="20405"/>
                    </a:moveTo>
                    <a:cubicBezTo>
                      <a:pt x="4271" y="20405"/>
                      <a:pt x="4271" y="20405"/>
                      <a:pt x="4271" y="20405"/>
                    </a:cubicBezTo>
                    <a:cubicBezTo>
                      <a:pt x="2748" y="20405"/>
                      <a:pt x="1488" y="19418"/>
                      <a:pt x="1488" y="18195"/>
                    </a:cubicBezTo>
                    <a:cubicBezTo>
                      <a:pt x="1488" y="5977"/>
                      <a:pt x="1488" y="5977"/>
                      <a:pt x="1488" y="5977"/>
                    </a:cubicBezTo>
                    <a:cubicBezTo>
                      <a:pt x="2241" y="6491"/>
                      <a:pt x="3221" y="6797"/>
                      <a:pt x="4271" y="6797"/>
                    </a:cubicBezTo>
                    <a:cubicBezTo>
                      <a:pt x="20095" y="6797"/>
                      <a:pt x="20095" y="6797"/>
                      <a:pt x="20095" y="6797"/>
                    </a:cubicBezTo>
                    <a:lnTo>
                      <a:pt x="20095" y="20405"/>
                    </a:lnTo>
                    <a:close/>
                    <a:moveTo>
                      <a:pt x="20095" y="20405"/>
                    </a:moveTo>
                    <a:cubicBezTo>
                      <a:pt x="20095" y="20405"/>
                      <a:pt x="20095" y="20405"/>
                      <a:pt x="20095" y="20405"/>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23" name="Freeform 19"/>
              <p:cNvSpPr/>
              <p:nvPr/>
            </p:nvSpPr>
            <p:spPr>
              <a:xfrm>
                <a:off x="258385" y="252767"/>
                <a:ext cx="1078479" cy="101108"/>
              </a:xfrm>
              <a:custGeom>
                <a:avLst/>
                <a:gdLst/>
                <a:ahLst/>
                <a:cxnLst>
                  <a:cxn ang="0">
                    <a:pos x="wd2" y="hd2"/>
                  </a:cxn>
                  <a:cxn ang="5400000">
                    <a:pos x="wd2" y="hd2"/>
                  </a:cxn>
                  <a:cxn ang="10800000">
                    <a:pos x="wd2" y="hd2"/>
                  </a:cxn>
                  <a:cxn ang="16200000">
                    <a:pos x="wd2" y="hd2"/>
                  </a:cxn>
                </a:cxnLst>
                <a:rect l="0" t="0" r="r" b="b"/>
                <a:pathLst>
                  <a:path w="21600" h="21600" extrusionOk="0">
                    <a:moveTo>
                      <a:pt x="1049" y="0"/>
                    </a:moveTo>
                    <a:cubicBezTo>
                      <a:pt x="464" y="0"/>
                      <a:pt x="0" y="4828"/>
                      <a:pt x="0" y="10673"/>
                    </a:cubicBezTo>
                    <a:cubicBezTo>
                      <a:pt x="0" y="16772"/>
                      <a:pt x="488" y="21600"/>
                      <a:pt x="1049" y="21600"/>
                    </a:cubicBezTo>
                    <a:cubicBezTo>
                      <a:pt x="20551" y="21600"/>
                      <a:pt x="20551" y="21600"/>
                      <a:pt x="20551" y="21600"/>
                    </a:cubicBezTo>
                    <a:cubicBezTo>
                      <a:pt x="21136" y="21600"/>
                      <a:pt x="21600" y="16772"/>
                      <a:pt x="21600" y="10673"/>
                    </a:cubicBezTo>
                    <a:cubicBezTo>
                      <a:pt x="21600" y="4828"/>
                      <a:pt x="21136" y="0"/>
                      <a:pt x="20551" y="0"/>
                    </a:cubicBezTo>
                    <a:lnTo>
                      <a:pt x="1049" y="0"/>
                    </a:lnTo>
                    <a:close/>
                    <a:moveTo>
                      <a:pt x="1049" y="0"/>
                    </a:moveTo>
                    <a:cubicBezTo>
                      <a:pt x="1049" y="0"/>
                      <a:pt x="1049" y="0"/>
                      <a:pt x="1049" y="0"/>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24" name="Freeform 20"/>
              <p:cNvSpPr/>
              <p:nvPr/>
            </p:nvSpPr>
            <p:spPr>
              <a:xfrm>
                <a:off x="461069" y="797622"/>
                <a:ext cx="577002" cy="763922"/>
              </a:xfrm>
              <a:custGeom>
                <a:avLst/>
                <a:gdLst/>
                <a:ahLst/>
                <a:cxnLst>
                  <a:cxn ang="0">
                    <a:pos x="wd2" y="hd2"/>
                  </a:cxn>
                  <a:cxn ang="5400000">
                    <a:pos x="wd2" y="hd2"/>
                  </a:cxn>
                  <a:cxn ang="10800000">
                    <a:pos x="wd2" y="hd2"/>
                  </a:cxn>
                  <a:cxn ang="16200000">
                    <a:pos x="wd2" y="hd2"/>
                  </a:cxn>
                </a:cxnLst>
                <a:rect l="0" t="0" r="r" b="b"/>
                <a:pathLst>
                  <a:path w="21132" h="21600" extrusionOk="0">
                    <a:moveTo>
                      <a:pt x="1291" y="21497"/>
                    </a:moveTo>
                    <a:cubicBezTo>
                      <a:pt x="1469" y="21566"/>
                      <a:pt x="1692" y="21600"/>
                      <a:pt x="1915" y="21600"/>
                    </a:cubicBezTo>
                    <a:cubicBezTo>
                      <a:pt x="2716" y="21600"/>
                      <a:pt x="3429" y="21223"/>
                      <a:pt x="3696" y="20640"/>
                    </a:cubicBezTo>
                    <a:cubicBezTo>
                      <a:pt x="6012" y="15669"/>
                      <a:pt x="6012" y="15669"/>
                      <a:pt x="6012" y="15669"/>
                    </a:cubicBezTo>
                    <a:cubicBezTo>
                      <a:pt x="14919" y="15669"/>
                      <a:pt x="14919" y="15669"/>
                      <a:pt x="14919" y="15669"/>
                    </a:cubicBezTo>
                    <a:cubicBezTo>
                      <a:pt x="14964" y="15669"/>
                      <a:pt x="15053" y="15669"/>
                      <a:pt x="15142" y="15634"/>
                    </a:cubicBezTo>
                    <a:cubicBezTo>
                      <a:pt x="17458" y="20640"/>
                      <a:pt x="17458" y="20640"/>
                      <a:pt x="17458" y="20640"/>
                    </a:cubicBezTo>
                    <a:cubicBezTo>
                      <a:pt x="17725" y="21223"/>
                      <a:pt x="18438" y="21600"/>
                      <a:pt x="19239" y="21600"/>
                    </a:cubicBezTo>
                    <a:cubicBezTo>
                      <a:pt x="19417" y="21600"/>
                      <a:pt x="19640" y="21566"/>
                      <a:pt x="19863" y="21497"/>
                    </a:cubicBezTo>
                    <a:cubicBezTo>
                      <a:pt x="20843" y="21223"/>
                      <a:pt x="21377" y="20400"/>
                      <a:pt x="21021" y="19646"/>
                    </a:cubicBezTo>
                    <a:cubicBezTo>
                      <a:pt x="12381" y="994"/>
                      <a:pt x="12381" y="994"/>
                      <a:pt x="12381" y="994"/>
                    </a:cubicBezTo>
                    <a:cubicBezTo>
                      <a:pt x="12336" y="960"/>
                      <a:pt x="12336" y="926"/>
                      <a:pt x="12292" y="857"/>
                    </a:cubicBezTo>
                    <a:cubicBezTo>
                      <a:pt x="12247" y="789"/>
                      <a:pt x="12247" y="789"/>
                      <a:pt x="12247" y="789"/>
                    </a:cubicBezTo>
                    <a:cubicBezTo>
                      <a:pt x="12203" y="720"/>
                      <a:pt x="12203" y="720"/>
                      <a:pt x="12203" y="720"/>
                    </a:cubicBezTo>
                    <a:cubicBezTo>
                      <a:pt x="12203" y="720"/>
                      <a:pt x="12158" y="686"/>
                      <a:pt x="12158" y="651"/>
                    </a:cubicBezTo>
                    <a:cubicBezTo>
                      <a:pt x="12158" y="651"/>
                      <a:pt x="12113" y="617"/>
                      <a:pt x="12113" y="617"/>
                    </a:cubicBezTo>
                    <a:cubicBezTo>
                      <a:pt x="12113" y="583"/>
                      <a:pt x="12069" y="583"/>
                      <a:pt x="12024" y="549"/>
                    </a:cubicBezTo>
                    <a:cubicBezTo>
                      <a:pt x="12024" y="549"/>
                      <a:pt x="12024" y="514"/>
                      <a:pt x="11980" y="514"/>
                    </a:cubicBezTo>
                    <a:cubicBezTo>
                      <a:pt x="11980" y="480"/>
                      <a:pt x="11935" y="480"/>
                      <a:pt x="11891" y="446"/>
                    </a:cubicBezTo>
                    <a:cubicBezTo>
                      <a:pt x="11846" y="411"/>
                      <a:pt x="11846" y="411"/>
                      <a:pt x="11846" y="411"/>
                    </a:cubicBezTo>
                    <a:cubicBezTo>
                      <a:pt x="11802" y="377"/>
                      <a:pt x="11802" y="377"/>
                      <a:pt x="11802" y="343"/>
                    </a:cubicBezTo>
                    <a:cubicBezTo>
                      <a:pt x="11757" y="343"/>
                      <a:pt x="11713" y="309"/>
                      <a:pt x="11713" y="309"/>
                    </a:cubicBezTo>
                    <a:cubicBezTo>
                      <a:pt x="11668" y="274"/>
                      <a:pt x="11668" y="274"/>
                      <a:pt x="11624" y="274"/>
                    </a:cubicBezTo>
                    <a:cubicBezTo>
                      <a:pt x="11624" y="240"/>
                      <a:pt x="11579" y="240"/>
                      <a:pt x="11535" y="206"/>
                    </a:cubicBezTo>
                    <a:cubicBezTo>
                      <a:pt x="11445" y="171"/>
                      <a:pt x="11445" y="171"/>
                      <a:pt x="11445" y="171"/>
                    </a:cubicBezTo>
                    <a:cubicBezTo>
                      <a:pt x="11401" y="171"/>
                      <a:pt x="11401" y="171"/>
                      <a:pt x="11401" y="171"/>
                    </a:cubicBezTo>
                    <a:cubicBezTo>
                      <a:pt x="11312" y="137"/>
                      <a:pt x="11267" y="103"/>
                      <a:pt x="11223" y="103"/>
                    </a:cubicBezTo>
                    <a:cubicBezTo>
                      <a:pt x="11178" y="103"/>
                      <a:pt x="11178" y="103"/>
                      <a:pt x="11178" y="103"/>
                    </a:cubicBezTo>
                    <a:cubicBezTo>
                      <a:pt x="11045" y="69"/>
                      <a:pt x="11045" y="69"/>
                      <a:pt x="11045" y="69"/>
                    </a:cubicBezTo>
                    <a:cubicBezTo>
                      <a:pt x="11000" y="69"/>
                      <a:pt x="11000" y="69"/>
                      <a:pt x="10956" y="69"/>
                    </a:cubicBezTo>
                    <a:cubicBezTo>
                      <a:pt x="10911" y="34"/>
                      <a:pt x="10866" y="34"/>
                      <a:pt x="10822" y="34"/>
                    </a:cubicBezTo>
                    <a:cubicBezTo>
                      <a:pt x="10822" y="34"/>
                      <a:pt x="10777" y="34"/>
                      <a:pt x="10733" y="34"/>
                    </a:cubicBezTo>
                    <a:cubicBezTo>
                      <a:pt x="10733" y="34"/>
                      <a:pt x="10688" y="0"/>
                      <a:pt x="10644" y="0"/>
                    </a:cubicBezTo>
                    <a:cubicBezTo>
                      <a:pt x="10466" y="0"/>
                      <a:pt x="10466" y="0"/>
                      <a:pt x="10466" y="0"/>
                    </a:cubicBezTo>
                    <a:cubicBezTo>
                      <a:pt x="10421" y="0"/>
                      <a:pt x="10377" y="0"/>
                      <a:pt x="10377" y="34"/>
                    </a:cubicBezTo>
                    <a:cubicBezTo>
                      <a:pt x="10332" y="34"/>
                      <a:pt x="10332" y="34"/>
                      <a:pt x="10288" y="34"/>
                    </a:cubicBezTo>
                    <a:cubicBezTo>
                      <a:pt x="10243" y="34"/>
                      <a:pt x="10198" y="34"/>
                      <a:pt x="10154" y="69"/>
                    </a:cubicBezTo>
                    <a:cubicBezTo>
                      <a:pt x="10154" y="69"/>
                      <a:pt x="10109" y="69"/>
                      <a:pt x="10109" y="69"/>
                    </a:cubicBezTo>
                    <a:cubicBezTo>
                      <a:pt x="10020" y="69"/>
                      <a:pt x="9976" y="103"/>
                      <a:pt x="9931" y="103"/>
                    </a:cubicBezTo>
                    <a:cubicBezTo>
                      <a:pt x="9931" y="103"/>
                      <a:pt x="9931" y="103"/>
                      <a:pt x="9931" y="103"/>
                    </a:cubicBezTo>
                    <a:cubicBezTo>
                      <a:pt x="9887" y="103"/>
                      <a:pt x="9798" y="137"/>
                      <a:pt x="9753" y="171"/>
                    </a:cubicBezTo>
                    <a:cubicBezTo>
                      <a:pt x="9664" y="171"/>
                      <a:pt x="9664" y="171"/>
                      <a:pt x="9664" y="171"/>
                    </a:cubicBezTo>
                    <a:cubicBezTo>
                      <a:pt x="9575" y="206"/>
                      <a:pt x="9575" y="206"/>
                      <a:pt x="9575" y="206"/>
                    </a:cubicBezTo>
                    <a:cubicBezTo>
                      <a:pt x="9575" y="240"/>
                      <a:pt x="9530" y="240"/>
                      <a:pt x="9486" y="274"/>
                    </a:cubicBezTo>
                    <a:cubicBezTo>
                      <a:pt x="9486" y="274"/>
                      <a:pt x="9441" y="274"/>
                      <a:pt x="9441" y="309"/>
                    </a:cubicBezTo>
                    <a:cubicBezTo>
                      <a:pt x="9397" y="309"/>
                      <a:pt x="9352" y="343"/>
                      <a:pt x="9352" y="343"/>
                    </a:cubicBezTo>
                    <a:cubicBezTo>
                      <a:pt x="9308" y="377"/>
                      <a:pt x="9308" y="377"/>
                      <a:pt x="9308" y="411"/>
                    </a:cubicBezTo>
                    <a:cubicBezTo>
                      <a:pt x="9130" y="514"/>
                      <a:pt x="9130" y="514"/>
                      <a:pt x="9130" y="514"/>
                    </a:cubicBezTo>
                    <a:cubicBezTo>
                      <a:pt x="9130" y="514"/>
                      <a:pt x="9130" y="549"/>
                      <a:pt x="9085" y="549"/>
                    </a:cubicBezTo>
                    <a:cubicBezTo>
                      <a:pt x="9041" y="583"/>
                      <a:pt x="9041" y="583"/>
                      <a:pt x="8996" y="617"/>
                    </a:cubicBezTo>
                    <a:cubicBezTo>
                      <a:pt x="8996" y="617"/>
                      <a:pt x="8996" y="651"/>
                      <a:pt x="8951" y="651"/>
                    </a:cubicBezTo>
                    <a:cubicBezTo>
                      <a:pt x="8951" y="686"/>
                      <a:pt x="8951" y="720"/>
                      <a:pt x="8907" y="720"/>
                    </a:cubicBezTo>
                    <a:cubicBezTo>
                      <a:pt x="8862" y="789"/>
                      <a:pt x="8862" y="789"/>
                      <a:pt x="8862" y="789"/>
                    </a:cubicBezTo>
                    <a:cubicBezTo>
                      <a:pt x="8818" y="857"/>
                      <a:pt x="8818" y="857"/>
                      <a:pt x="8818" y="857"/>
                    </a:cubicBezTo>
                    <a:cubicBezTo>
                      <a:pt x="8818" y="891"/>
                      <a:pt x="8773" y="960"/>
                      <a:pt x="8773" y="994"/>
                    </a:cubicBezTo>
                    <a:cubicBezTo>
                      <a:pt x="89" y="19646"/>
                      <a:pt x="89" y="19646"/>
                      <a:pt x="89" y="19646"/>
                    </a:cubicBezTo>
                    <a:cubicBezTo>
                      <a:pt x="-223" y="20400"/>
                      <a:pt x="311" y="21223"/>
                      <a:pt x="1291" y="21497"/>
                    </a:cubicBezTo>
                    <a:close/>
                    <a:moveTo>
                      <a:pt x="10599" y="5829"/>
                    </a:moveTo>
                    <a:cubicBezTo>
                      <a:pt x="13806" y="12754"/>
                      <a:pt x="13806" y="12754"/>
                      <a:pt x="13806" y="12754"/>
                    </a:cubicBezTo>
                    <a:cubicBezTo>
                      <a:pt x="7348" y="12754"/>
                      <a:pt x="7348" y="12754"/>
                      <a:pt x="7348" y="12754"/>
                    </a:cubicBezTo>
                    <a:lnTo>
                      <a:pt x="10599" y="5829"/>
                    </a:lnTo>
                    <a:close/>
                    <a:moveTo>
                      <a:pt x="10599" y="5829"/>
                    </a:moveTo>
                    <a:cubicBezTo>
                      <a:pt x="10599" y="5829"/>
                      <a:pt x="10599" y="5829"/>
                      <a:pt x="10599" y="5829"/>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grpSp>
      </p:grpSp>
      <p:sp>
        <p:nvSpPr>
          <p:cNvPr id="327" name="矩形 6"/>
          <p:cNvSpPr/>
          <p:nvPr/>
        </p:nvSpPr>
        <p:spPr>
          <a:xfrm>
            <a:off x="1836144" y="2722734"/>
            <a:ext cx="8519712" cy="441974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328" name="文本框 13"/>
          <p:cNvSpPr txBox="1"/>
          <p:nvPr/>
        </p:nvSpPr>
        <p:spPr>
          <a:xfrm>
            <a:off x="2508172" y="4270788"/>
            <a:ext cx="7407987" cy="239277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dirty="0"/>
              <a:t>用户接口</a:t>
            </a:r>
          </a:p>
          <a:p>
            <a:pPr algn="l"/>
            <a:r>
              <a:rPr lang="zh-CN" altLang="zh-CN" dirty="0"/>
              <a:t>界面风格：采用图形界面。</a:t>
            </a:r>
          </a:p>
          <a:p>
            <a:pPr algn="l"/>
            <a:r>
              <a:rPr lang="zh-CN" altLang="zh-CN" dirty="0"/>
              <a:t>界面操作：界面上的每个按钮都是经过精心设计，以求客户使用方便。</a:t>
            </a:r>
          </a:p>
          <a:p>
            <a:pPr algn="l"/>
            <a:r>
              <a:rPr lang="zh-CN" altLang="zh-CN" dirty="0"/>
              <a:t>软件接口</a:t>
            </a:r>
          </a:p>
          <a:p>
            <a:pPr algn="l"/>
            <a:r>
              <a:rPr lang="zh-CN" altLang="zh-CN" dirty="0"/>
              <a:t>数据库：采用数据库</a:t>
            </a:r>
            <a:r>
              <a:rPr lang="en-US" altLang="zh-CN" dirty="0" err="1"/>
              <a:t>mySQL</a:t>
            </a:r>
            <a:r>
              <a:rPr lang="zh-CN" altLang="zh-CN" dirty="0"/>
              <a:t>开发。</a:t>
            </a:r>
          </a:p>
          <a:p>
            <a:pPr algn="l"/>
            <a:r>
              <a:rPr lang="zh-CN" altLang="zh-CN" dirty="0"/>
              <a:t>操作系统：开发系统为</a:t>
            </a:r>
            <a:r>
              <a:rPr lang="en-US" altLang="zh-CN" dirty="0"/>
              <a:t>windows</a:t>
            </a:r>
            <a:r>
              <a:rPr lang="zh-CN" altLang="zh-CN" dirty="0"/>
              <a:t>。</a:t>
            </a:r>
          </a:p>
          <a:p>
            <a:pPr algn="l"/>
            <a:r>
              <a:rPr lang="zh-CN" altLang="zh-CN" dirty="0"/>
              <a:t>工具：</a:t>
            </a:r>
            <a:r>
              <a:rPr lang="en-US" altLang="zh-CN" dirty="0"/>
              <a:t>Java</a:t>
            </a:r>
            <a:r>
              <a:rPr lang="zh-CN" altLang="zh-CN" dirty="0"/>
              <a:t>、</a:t>
            </a:r>
            <a:r>
              <a:rPr lang="en-US" altLang="zh-CN" dirty="0"/>
              <a:t>Photoshop</a:t>
            </a:r>
            <a:r>
              <a:rPr lang="zh-CN" altLang="zh-CN" dirty="0"/>
              <a:t>、</a:t>
            </a:r>
            <a:r>
              <a:rPr lang="en-US" altLang="zh-CN" dirty="0"/>
              <a:t>Git</a:t>
            </a:r>
            <a:r>
              <a:rPr lang="zh-CN" altLang="zh-CN" dirty="0"/>
              <a:t>、</a:t>
            </a:r>
            <a:r>
              <a:rPr lang="en-US" altLang="zh-CN" dirty="0" err="1"/>
              <a:t>WXML+WXSS+JavaScript</a:t>
            </a:r>
            <a:r>
              <a:rPr lang="zh-CN" altLang="zh-CN" dirty="0"/>
              <a:t>等。</a:t>
            </a:r>
          </a:p>
        </p:txBody>
      </p:sp>
      <p:sp>
        <p:nvSpPr>
          <p:cNvPr id="329" name="文本框 14"/>
          <p:cNvSpPr txBox="1"/>
          <p:nvPr/>
        </p:nvSpPr>
        <p:spPr>
          <a:xfrm>
            <a:off x="4664843" y="3338743"/>
            <a:ext cx="286232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外部接口需求</a:t>
            </a:r>
            <a:endParaRPr dirty="0"/>
          </a:p>
        </p:txBody>
      </p:sp>
      <p:sp>
        <p:nvSpPr>
          <p:cNvPr id="330" name="直接连接符 15"/>
          <p:cNvSpPr/>
          <p:nvPr/>
        </p:nvSpPr>
        <p:spPr>
          <a:xfrm flipH="1" flipV="1">
            <a:off x="4095991" y="4115537"/>
            <a:ext cx="4000016" cy="1"/>
          </a:xfrm>
          <a:prstGeom prst="line">
            <a:avLst/>
          </a:prstGeom>
          <a:ln w="6350">
            <a:solidFill>
              <a:srgbClr val="969F98">
                <a:alpha val="50000"/>
              </a:srgbClr>
            </a:solidFill>
            <a:miter/>
          </a:ln>
        </p:spPr>
        <p:txBody>
          <a:bodyPr lIns="45719" rIns="45719"/>
          <a:lstStyle/>
          <a:p>
            <a:endParaRPr/>
          </a:p>
        </p:txBody>
      </p:sp>
      <p:pic>
        <p:nvPicPr>
          <p:cNvPr id="14" name="图片 1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5000">
        <p:checker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319"/>
                                        </p:tgtEl>
                                        <p:attrNameLst>
                                          <p:attrName>style.visibility</p:attrName>
                                        </p:attrNameLst>
                                      </p:cBhvr>
                                      <p:to>
                                        <p:strVal val="visible"/>
                                      </p:to>
                                    </p:set>
                                    <p:anim calcmode="lin" valueType="num">
                                      <p:cBhvr>
                                        <p:cTn id="7" dur="1000" fill="hold"/>
                                        <p:tgtEl>
                                          <p:spTgt spid="319"/>
                                        </p:tgtEl>
                                        <p:attrNameLst>
                                          <p:attrName>ppt_x</p:attrName>
                                        </p:attrNameLst>
                                      </p:cBhvr>
                                      <p:tavLst>
                                        <p:tav tm="0">
                                          <p:val>
                                            <p:strVal val="#ppt_x"/>
                                          </p:val>
                                        </p:tav>
                                        <p:tav tm="100000">
                                          <p:val>
                                            <p:strVal val="#ppt_x"/>
                                          </p:val>
                                        </p:tav>
                                      </p:tavLst>
                                    </p:anim>
                                    <p:anim calcmode="lin" valueType="num">
                                      <p:cBhvr>
                                        <p:cTn id="8" dur="1000" fill="hold"/>
                                        <p:tgtEl>
                                          <p:spTgt spid="319"/>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326"/>
                                        </p:tgtEl>
                                        <p:attrNameLst>
                                          <p:attrName>style.visibility</p:attrName>
                                        </p:attrNameLst>
                                      </p:cBhvr>
                                      <p:to>
                                        <p:strVal val="visible"/>
                                      </p:to>
                                    </p:set>
                                    <p:animEffect transition="in" filter="dissolve">
                                      <p:cBhvr>
                                        <p:cTn id="12" dur="500"/>
                                        <p:tgtEl>
                                          <p:spTgt spid="326"/>
                                        </p:tgtEl>
                                      </p:cBhvr>
                                    </p:animEffect>
                                  </p:childTnLst>
                                </p:cTn>
                              </p:par>
                            </p:childTnLst>
                          </p:cTn>
                        </p:par>
                        <p:par>
                          <p:cTn id="13" fill="hold">
                            <p:stCondLst>
                              <p:cond delay="1500"/>
                            </p:stCondLst>
                            <p:childTnLst>
                              <p:par>
                                <p:cTn id="14" presetID="9" presetClass="entr" fill="hold" grpId="3" nodeType="afterEffect">
                                  <p:stCondLst>
                                    <p:cond delay="0"/>
                                  </p:stCondLst>
                                  <p:iterate>
                                    <p:tmAbs val="0"/>
                                  </p:iterate>
                                  <p:childTnLst>
                                    <p:set>
                                      <p:cBhvr>
                                        <p:cTn id="15" fill="hold"/>
                                        <p:tgtEl>
                                          <p:spTgt spid="320"/>
                                        </p:tgtEl>
                                        <p:attrNameLst>
                                          <p:attrName>style.visibility</p:attrName>
                                        </p:attrNameLst>
                                      </p:cBhvr>
                                      <p:to>
                                        <p:strVal val="visible"/>
                                      </p:to>
                                    </p:set>
                                    <p:animEffect transition="in" filter="dissolve">
                                      <p:cBhvr>
                                        <p:cTn id="16" dur="1000"/>
                                        <p:tgtEl>
                                          <p:spTgt spid="320"/>
                                        </p:tgtEl>
                                      </p:cBhvr>
                                    </p:animEffect>
                                  </p:childTnLst>
                                </p:cTn>
                              </p:par>
                            </p:childTnLst>
                          </p:cTn>
                        </p:par>
                        <p:par>
                          <p:cTn id="17" fill="hold">
                            <p:stCondLst>
                              <p:cond delay="2500"/>
                            </p:stCondLst>
                            <p:childTnLst>
                              <p:par>
                                <p:cTn id="18" presetID="2" presetClass="entr" presetSubtype="4" fill="hold" grpId="4" nodeType="afterEffect">
                                  <p:stCondLst>
                                    <p:cond delay="0"/>
                                  </p:stCondLst>
                                  <p:iterate>
                                    <p:tmAbs val="0"/>
                                  </p:iterate>
                                  <p:childTnLst>
                                    <p:set>
                                      <p:cBhvr>
                                        <p:cTn id="19" fill="hold"/>
                                        <p:tgtEl>
                                          <p:spTgt spid="327"/>
                                        </p:tgtEl>
                                        <p:attrNameLst>
                                          <p:attrName>style.visibility</p:attrName>
                                        </p:attrNameLst>
                                      </p:cBhvr>
                                      <p:to>
                                        <p:strVal val="visible"/>
                                      </p:to>
                                    </p:set>
                                    <p:anim calcmode="lin" valueType="num">
                                      <p:cBhvr>
                                        <p:cTn id="20" dur="1000" fill="hold"/>
                                        <p:tgtEl>
                                          <p:spTgt spid="327"/>
                                        </p:tgtEl>
                                        <p:attrNameLst>
                                          <p:attrName>ppt_x</p:attrName>
                                        </p:attrNameLst>
                                      </p:cBhvr>
                                      <p:tavLst>
                                        <p:tav tm="0">
                                          <p:val>
                                            <p:strVal val="#ppt_x"/>
                                          </p:val>
                                        </p:tav>
                                        <p:tav tm="100000">
                                          <p:val>
                                            <p:strVal val="#ppt_x"/>
                                          </p:val>
                                        </p:tav>
                                      </p:tavLst>
                                    </p:anim>
                                    <p:anim calcmode="lin" valueType="num">
                                      <p:cBhvr>
                                        <p:cTn id="21" dur="1000" fill="hold"/>
                                        <p:tgtEl>
                                          <p:spTgt spid="327"/>
                                        </p:tgtEl>
                                        <p:attrNameLst>
                                          <p:attrName>ppt_y</p:attrName>
                                        </p:attrNameLst>
                                      </p:cBhvr>
                                      <p:tavLst>
                                        <p:tav tm="0">
                                          <p:val>
                                            <p:strVal val="1+#ppt_h/2"/>
                                          </p:val>
                                        </p:tav>
                                        <p:tav tm="100000">
                                          <p:val>
                                            <p:strVal val="#ppt_y"/>
                                          </p:val>
                                        </p:tav>
                                      </p:tavLst>
                                    </p:anim>
                                  </p:childTnLst>
                                </p:cTn>
                              </p:par>
                            </p:childTnLst>
                          </p:cTn>
                        </p:par>
                        <p:par>
                          <p:cTn id="22" fill="hold">
                            <p:stCondLst>
                              <p:cond delay="3500"/>
                            </p:stCondLst>
                            <p:childTnLst>
                              <p:par>
                                <p:cTn id="23" presetID="9" presetClass="entr" fill="hold" grpId="5" nodeType="afterEffect">
                                  <p:stCondLst>
                                    <p:cond delay="0"/>
                                  </p:stCondLst>
                                  <p:iterate>
                                    <p:tmAbs val="0"/>
                                  </p:iterate>
                                  <p:childTnLst>
                                    <p:set>
                                      <p:cBhvr>
                                        <p:cTn id="24" fill="hold"/>
                                        <p:tgtEl>
                                          <p:spTgt spid="329"/>
                                        </p:tgtEl>
                                        <p:attrNameLst>
                                          <p:attrName>style.visibility</p:attrName>
                                        </p:attrNameLst>
                                      </p:cBhvr>
                                      <p:to>
                                        <p:strVal val="visible"/>
                                      </p:to>
                                    </p:set>
                                    <p:animEffect transition="in" filter="dissolve">
                                      <p:cBhvr>
                                        <p:cTn id="25" dur="500"/>
                                        <p:tgtEl>
                                          <p:spTgt spid="329"/>
                                        </p:tgtEl>
                                      </p:cBhvr>
                                    </p:animEffect>
                                  </p:childTnLst>
                                </p:cTn>
                              </p:par>
                            </p:childTnLst>
                          </p:cTn>
                        </p:par>
                        <p:par>
                          <p:cTn id="26" fill="hold">
                            <p:stCondLst>
                              <p:cond delay="4000"/>
                            </p:stCondLst>
                            <p:childTnLst>
                              <p:par>
                                <p:cTn id="27" presetID="22" presetClass="entr" presetSubtype="8" fill="hold" grpId="6" nodeType="afterEffect">
                                  <p:stCondLst>
                                    <p:cond delay="0"/>
                                  </p:stCondLst>
                                  <p:iterate>
                                    <p:tmAbs val="0"/>
                                  </p:iterate>
                                  <p:childTnLst>
                                    <p:set>
                                      <p:cBhvr>
                                        <p:cTn id="28" fill="hold"/>
                                        <p:tgtEl>
                                          <p:spTgt spid="330"/>
                                        </p:tgtEl>
                                        <p:attrNameLst>
                                          <p:attrName>style.visibility</p:attrName>
                                        </p:attrNameLst>
                                      </p:cBhvr>
                                      <p:to>
                                        <p:strVal val="visible"/>
                                      </p:to>
                                    </p:set>
                                    <p:animEffect transition="in" filter="wipe(left)">
                                      <p:cBhvr>
                                        <p:cTn id="29" dur="500"/>
                                        <p:tgtEl>
                                          <p:spTgt spid="330"/>
                                        </p:tgtEl>
                                      </p:cBhvr>
                                    </p:animEffect>
                                  </p:childTnLst>
                                </p:cTn>
                              </p:par>
                            </p:childTnLst>
                          </p:cTn>
                        </p:par>
                        <p:par>
                          <p:cTn id="30" fill="hold">
                            <p:stCondLst>
                              <p:cond delay="4500"/>
                            </p:stCondLst>
                            <p:childTnLst>
                              <p:par>
                                <p:cTn id="31" presetID="22" presetClass="entr" presetSubtype="1" fill="hold" grpId="7" nodeType="afterEffect">
                                  <p:stCondLst>
                                    <p:cond delay="0"/>
                                  </p:stCondLst>
                                  <p:iterate>
                                    <p:tmAbs val="0"/>
                                  </p:iterate>
                                  <p:childTnLst>
                                    <p:set>
                                      <p:cBhvr>
                                        <p:cTn id="32" fill="hold"/>
                                        <p:tgtEl>
                                          <p:spTgt spid="328"/>
                                        </p:tgtEl>
                                        <p:attrNameLst>
                                          <p:attrName>style.visibility</p:attrName>
                                        </p:attrNameLst>
                                      </p:cBhvr>
                                      <p:to>
                                        <p:strVal val="visible"/>
                                      </p:to>
                                    </p:set>
                                    <p:animEffect transition="in" filter="wipe(up)">
                                      <p:cBhvr>
                                        <p:cTn id="33" dur="1000"/>
                                        <p:tgtEl>
                                          <p:spTgt spid="328"/>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1" animBg="1" advAuto="0"/>
      <p:bldP spid="320" grpId="3" animBg="1" advAuto="0"/>
      <p:bldP spid="326" grpId="2" animBg="1" advAuto="0"/>
      <p:bldP spid="327" grpId="4" animBg="1" advAuto="0"/>
      <p:bldP spid="328" grpId="7" animBg="1" advAuto="0"/>
      <p:bldP spid="329" grpId="5" animBg="1" advAuto="0"/>
      <p:bldP spid="330" grpId="6"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矩形 16"/>
          <p:cNvSpPr/>
          <p:nvPr/>
        </p:nvSpPr>
        <p:spPr>
          <a:xfrm>
            <a:off x="0" y="3434291"/>
            <a:ext cx="12192000" cy="3567947"/>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75" name="矩形 34"/>
          <p:cNvSpPr/>
          <p:nvPr/>
        </p:nvSpPr>
        <p:spPr>
          <a:xfrm>
            <a:off x="982793" y="-1436838"/>
            <a:ext cx="10226414" cy="216577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76" name="矩形 2"/>
          <p:cNvSpPr/>
          <p:nvPr/>
        </p:nvSpPr>
        <p:spPr>
          <a:xfrm>
            <a:off x="4549305" y="1442130"/>
            <a:ext cx="3093390" cy="4964515"/>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377" name="矩形 11"/>
          <p:cNvSpPr/>
          <p:nvPr/>
        </p:nvSpPr>
        <p:spPr>
          <a:xfrm>
            <a:off x="8022219" y="1810886"/>
            <a:ext cx="2558127" cy="3705994"/>
          </a:xfrm>
          <a:prstGeom prst="rect">
            <a:avLst/>
          </a:prstGeom>
          <a:solidFill>
            <a:srgbClr val="F9FAFB"/>
          </a:solidFill>
          <a:ln w="12700">
            <a:miter lim="400000"/>
          </a:ln>
          <a:effectLst>
            <a:outerShdw blurRad="254000" dist="38100" dir="5400000" rotWithShape="0">
              <a:srgbClr val="969F98">
                <a:alpha val="40000"/>
              </a:srgbClr>
            </a:outerShdw>
          </a:effectLst>
        </p:spPr>
        <p:txBody>
          <a:bodyPr lIns="45719" rIns="45719" anchor="ctr"/>
          <a:lstStyle/>
          <a:p>
            <a:pPr algn="ctr">
              <a:defRPr>
                <a:solidFill>
                  <a:srgbClr val="FFFFFF"/>
                </a:solidFill>
              </a:defRPr>
            </a:pPr>
            <a:endParaRPr/>
          </a:p>
        </p:txBody>
      </p:sp>
      <p:sp>
        <p:nvSpPr>
          <p:cNvPr id="378" name="Freeform 95"/>
          <p:cNvSpPr/>
          <p:nvPr/>
        </p:nvSpPr>
        <p:spPr>
          <a:xfrm>
            <a:off x="8998532" y="2375139"/>
            <a:ext cx="605504" cy="599898"/>
          </a:xfrm>
          <a:custGeom>
            <a:avLst/>
            <a:gdLst/>
            <a:ahLst/>
            <a:cxnLst>
              <a:cxn ang="0">
                <a:pos x="wd2" y="hd2"/>
              </a:cxn>
              <a:cxn ang="5400000">
                <a:pos x="wd2" y="hd2"/>
              </a:cxn>
              <a:cxn ang="10800000">
                <a:pos x="wd2" y="hd2"/>
              </a:cxn>
              <a:cxn ang="16200000">
                <a:pos x="wd2" y="hd2"/>
              </a:cxn>
            </a:cxnLst>
            <a:rect l="0" t="0" r="r" b="b"/>
            <a:pathLst>
              <a:path w="21600" h="21600" extrusionOk="0">
                <a:moveTo>
                  <a:pt x="21600" y="10902"/>
                </a:moveTo>
                <a:cubicBezTo>
                  <a:pt x="21600" y="7987"/>
                  <a:pt x="20473" y="5247"/>
                  <a:pt x="18436" y="3192"/>
                </a:cubicBezTo>
                <a:cubicBezTo>
                  <a:pt x="16399" y="1137"/>
                  <a:pt x="13682" y="0"/>
                  <a:pt x="10807" y="0"/>
                </a:cubicBezTo>
                <a:cubicBezTo>
                  <a:pt x="7918" y="0"/>
                  <a:pt x="5201" y="1137"/>
                  <a:pt x="3164" y="3192"/>
                </a:cubicBezTo>
                <a:cubicBezTo>
                  <a:pt x="1127" y="5247"/>
                  <a:pt x="0" y="7987"/>
                  <a:pt x="0" y="10902"/>
                </a:cubicBezTo>
                <a:cubicBezTo>
                  <a:pt x="0" y="16047"/>
                  <a:pt x="0" y="16047"/>
                  <a:pt x="0" y="16047"/>
                </a:cubicBezTo>
                <a:cubicBezTo>
                  <a:pt x="0" y="18962"/>
                  <a:pt x="2355" y="21338"/>
                  <a:pt x="5245" y="21338"/>
                </a:cubicBezTo>
                <a:cubicBezTo>
                  <a:pt x="5591" y="21338"/>
                  <a:pt x="5866" y="21061"/>
                  <a:pt x="5866" y="20711"/>
                </a:cubicBezTo>
                <a:cubicBezTo>
                  <a:pt x="5866" y="11398"/>
                  <a:pt x="5866" y="11398"/>
                  <a:pt x="5866" y="11398"/>
                </a:cubicBezTo>
                <a:cubicBezTo>
                  <a:pt x="5866" y="11048"/>
                  <a:pt x="5591" y="10771"/>
                  <a:pt x="5245" y="10771"/>
                </a:cubicBezTo>
                <a:cubicBezTo>
                  <a:pt x="3641" y="10771"/>
                  <a:pt x="2211" y="11485"/>
                  <a:pt x="1243" y="12636"/>
                </a:cubicBezTo>
                <a:cubicBezTo>
                  <a:pt x="1243" y="10902"/>
                  <a:pt x="1243" y="10902"/>
                  <a:pt x="1243" y="10902"/>
                </a:cubicBezTo>
                <a:cubicBezTo>
                  <a:pt x="1243" y="5582"/>
                  <a:pt x="5534" y="1253"/>
                  <a:pt x="10807" y="1253"/>
                </a:cubicBezTo>
                <a:cubicBezTo>
                  <a:pt x="16066" y="1253"/>
                  <a:pt x="20357" y="5582"/>
                  <a:pt x="20357" y="10902"/>
                </a:cubicBezTo>
                <a:cubicBezTo>
                  <a:pt x="20357" y="10931"/>
                  <a:pt x="20357" y="10975"/>
                  <a:pt x="20372" y="11019"/>
                </a:cubicBezTo>
                <a:cubicBezTo>
                  <a:pt x="20357" y="11062"/>
                  <a:pt x="20357" y="11106"/>
                  <a:pt x="20357" y="11150"/>
                </a:cubicBezTo>
                <a:cubicBezTo>
                  <a:pt x="20357" y="12884"/>
                  <a:pt x="20357" y="12884"/>
                  <a:pt x="20357" y="12884"/>
                </a:cubicBezTo>
                <a:cubicBezTo>
                  <a:pt x="19389" y="11747"/>
                  <a:pt x="17959" y="11019"/>
                  <a:pt x="16355" y="11019"/>
                </a:cubicBezTo>
                <a:cubicBezTo>
                  <a:pt x="16009" y="11019"/>
                  <a:pt x="15734" y="11296"/>
                  <a:pt x="15734" y="11645"/>
                </a:cubicBezTo>
                <a:cubicBezTo>
                  <a:pt x="15734" y="20959"/>
                  <a:pt x="15734" y="20959"/>
                  <a:pt x="15734" y="20959"/>
                </a:cubicBezTo>
                <a:cubicBezTo>
                  <a:pt x="15734" y="21309"/>
                  <a:pt x="16009" y="21600"/>
                  <a:pt x="16355" y="21600"/>
                </a:cubicBezTo>
                <a:cubicBezTo>
                  <a:pt x="19245" y="21600"/>
                  <a:pt x="21600" y="19224"/>
                  <a:pt x="21600" y="16309"/>
                </a:cubicBezTo>
                <a:cubicBezTo>
                  <a:pt x="21600" y="11150"/>
                  <a:pt x="21600" y="11150"/>
                  <a:pt x="21600" y="11150"/>
                </a:cubicBezTo>
                <a:cubicBezTo>
                  <a:pt x="21600" y="11106"/>
                  <a:pt x="21600" y="11062"/>
                  <a:pt x="21586" y="11019"/>
                </a:cubicBezTo>
                <a:cubicBezTo>
                  <a:pt x="21600" y="10975"/>
                  <a:pt x="21600" y="10931"/>
                  <a:pt x="21600" y="10902"/>
                </a:cubicBezTo>
                <a:close/>
                <a:moveTo>
                  <a:pt x="4609" y="12068"/>
                </a:moveTo>
                <a:cubicBezTo>
                  <a:pt x="4609" y="20026"/>
                  <a:pt x="4609" y="20026"/>
                  <a:pt x="4609" y="20026"/>
                </a:cubicBezTo>
                <a:cubicBezTo>
                  <a:pt x="2716" y="19734"/>
                  <a:pt x="1243" y="18058"/>
                  <a:pt x="1243" y="16047"/>
                </a:cubicBezTo>
                <a:cubicBezTo>
                  <a:pt x="1243" y="14050"/>
                  <a:pt x="2716" y="12374"/>
                  <a:pt x="4609" y="12068"/>
                </a:cubicBezTo>
                <a:close/>
                <a:moveTo>
                  <a:pt x="16991" y="20288"/>
                </a:moveTo>
                <a:cubicBezTo>
                  <a:pt x="16991" y="12330"/>
                  <a:pt x="16991" y="12330"/>
                  <a:pt x="16991" y="12330"/>
                </a:cubicBezTo>
                <a:cubicBezTo>
                  <a:pt x="18898" y="12636"/>
                  <a:pt x="20357" y="14298"/>
                  <a:pt x="20357" y="16309"/>
                </a:cubicBezTo>
                <a:cubicBezTo>
                  <a:pt x="20357" y="18321"/>
                  <a:pt x="18898" y="19982"/>
                  <a:pt x="16991" y="20288"/>
                </a:cubicBezTo>
                <a:close/>
                <a:moveTo>
                  <a:pt x="16991" y="20288"/>
                </a:moveTo>
                <a:cubicBezTo>
                  <a:pt x="16991" y="20288"/>
                  <a:pt x="16991" y="20288"/>
                  <a:pt x="16991" y="20288"/>
                </a:cubicBezTo>
              </a:path>
            </a:pathLst>
          </a:custGeom>
          <a:solidFill>
            <a:srgbClr val="F9B359"/>
          </a:solidFill>
          <a:ln w="12700">
            <a:miter lim="400000"/>
          </a:ln>
        </p:spPr>
        <p:txBody>
          <a:bodyPr lIns="45719" rIns="45719"/>
          <a:lstStyle/>
          <a:p>
            <a:endParaRPr/>
          </a:p>
        </p:txBody>
      </p:sp>
      <p:grpSp>
        <p:nvGrpSpPr>
          <p:cNvPr id="382" name="Group 155"/>
          <p:cNvGrpSpPr/>
          <p:nvPr/>
        </p:nvGrpSpPr>
        <p:grpSpPr>
          <a:xfrm>
            <a:off x="5682791" y="2118934"/>
            <a:ext cx="826419" cy="684607"/>
            <a:chOff x="0" y="0"/>
            <a:chExt cx="826417" cy="684605"/>
          </a:xfrm>
        </p:grpSpPr>
        <p:sp>
          <p:nvSpPr>
            <p:cNvPr id="379" name="Freeform 156"/>
            <p:cNvSpPr/>
            <p:nvPr/>
          </p:nvSpPr>
          <p:spPr>
            <a:xfrm>
              <a:off x="-1" y="-1"/>
              <a:ext cx="826419" cy="672381"/>
            </a:xfrm>
            <a:custGeom>
              <a:avLst/>
              <a:gdLst/>
              <a:ahLst/>
              <a:cxnLst>
                <a:cxn ang="0">
                  <a:pos x="wd2" y="hd2"/>
                </a:cxn>
                <a:cxn ang="5400000">
                  <a:pos x="wd2" y="hd2"/>
                </a:cxn>
                <a:cxn ang="10800000">
                  <a:pos x="wd2" y="hd2"/>
                </a:cxn>
                <a:cxn ang="16200000">
                  <a:pos x="wd2" y="hd2"/>
                </a:cxn>
              </a:cxnLst>
              <a:rect l="0" t="0" r="r" b="b"/>
              <a:pathLst>
                <a:path w="21600" h="21600" extrusionOk="0">
                  <a:moveTo>
                    <a:pt x="21282" y="5996"/>
                  </a:moveTo>
                  <a:cubicBezTo>
                    <a:pt x="21185" y="5928"/>
                    <a:pt x="19109" y="4599"/>
                    <a:pt x="15664" y="3799"/>
                  </a:cubicBezTo>
                  <a:cubicBezTo>
                    <a:pt x="15525" y="3100"/>
                    <a:pt x="15525" y="3100"/>
                    <a:pt x="15525" y="3100"/>
                  </a:cubicBezTo>
                  <a:cubicBezTo>
                    <a:pt x="15180" y="1278"/>
                    <a:pt x="13879" y="0"/>
                    <a:pt x="12343" y="0"/>
                  </a:cubicBezTo>
                  <a:cubicBezTo>
                    <a:pt x="9243" y="0"/>
                    <a:pt x="9243" y="0"/>
                    <a:pt x="9243" y="0"/>
                  </a:cubicBezTo>
                  <a:cubicBezTo>
                    <a:pt x="7721" y="0"/>
                    <a:pt x="6420" y="1278"/>
                    <a:pt x="6061" y="3100"/>
                  </a:cubicBezTo>
                  <a:cubicBezTo>
                    <a:pt x="5936" y="3799"/>
                    <a:pt x="5936" y="3799"/>
                    <a:pt x="5936" y="3799"/>
                  </a:cubicBezTo>
                  <a:cubicBezTo>
                    <a:pt x="2477" y="4599"/>
                    <a:pt x="401" y="5928"/>
                    <a:pt x="318" y="5996"/>
                  </a:cubicBezTo>
                  <a:cubicBezTo>
                    <a:pt x="125" y="6115"/>
                    <a:pt x="0" y="6371"/>
                    <a:pt x="0" y="6644"/>
                  </a:cubicBezTo>
                  <a:cubicBezTo>
                    <a:pt x="0" y="15314"/>
                    <a:pt x="0" y="15314"/>
                    <a:pt x="0" y="15314"/>
                  </a:cubicBezTo>
                  <a:cubicBezTo>
                    <a:pt x="0" y="18772"/>
                    <a:pt x="2297" y="21600"/>
                    <a:pt x="5120" y="21600"/>
                  </a:cubicBezTo>
                  <a:cubicBezTo>
                    <a:pt x="5452" y="21600"/>
                    <a:pt x="5715" y="21276"/>
                    <a:pt x="5715" y="20868"/>
                  </a:cubicBezTo>
                  <a:cubicBezTo>
                    <a:pt x="5715" y="20459"/>
                    <a:pt x="5452" y="20135"/>
                    <a:pt x="5120" y="20135"/>
                  </a:cubicBezTo>
                  <a:cubicBezTo>
                    <a:pt x="2961" y="20135"/>
                    <a:pt x="1190" y="17972"/>
                    <a:pt x="1190" y="15314"/>
                  </a:cubicBezTo>
                  <a:cubicBezTo>
                    <a:pt x="1190" y="7103"/>
                    <a:pt x="1190" y="7103"/>
                    <a:pt x="1190" y="7103"/>
                  </a:cubicBezTo>
                  <a:cubicBezTo>
                    <a:pt x="1910" y="6695"/>
                    <a:pt x="3805" y="5741"/>
                    <a:pt x="6531" y="5162"/>
                  </a:cubicBezTo>
                  <a:cubicBezTo>
                    <a:pt x="6766" y="5110"/>
                    <a:pt x="6960" y="4889"/>
                    <a:pt x="7016" y="4616"/>
                  </a:cubicBezTo>
                  <a:cubicBezTo>
                    <a:pt x="7237" y="3441"/>
                    <a:pt x="7237" y="3441"/>
                    <a:pt x="7237" y="3441"/>
                  </a:cubicBezTo>
                  <a:cubicBezTo>
                    <a:pt x="7458" y="2283"/>
                    <a:pt x="8275" y="1465"/>
                    <a:pt x="9243" y="1465"/>
                  </a:cubicBezTo>
                  <a:cubicBezTo>
                    <a:pt x="12343" y="1465"/>
                    <a:pt x="12343" y="1465"/>
                    <a:pt x="12343" y="1465"/>
                  </a:cubicBezTo>
                  <a:cubicBezTo>
                    <a:pt x="13311" y="1465"/>
                    <a:pt x="14142" y="2283"/>
                    <a:pt x="14363" y="3441"/>
                  </a:cubicBezTo>
                  <a:cubicBezTo>
                    <a:pt x="14584" y="4616"/>
                    <a:pt x="14584" y="4616"/>
                    <a:pt x="14584" y="4616"/>
                  </a:cubicBezTo>
                  <a:cubicBezTo>
                    <a:pt x="14640" y="4906"/>
                    <a:pt x="14834" y="5110"/>
                    <a:pt x="15069" y="5162"/>
                  </a:cubicBezTo>
                  <a:cubicBezTo>
                    <a:pt x="17781" y="5741"/>
                    <a:pt x="19677" y="6695"/>
                    <a:pt x="20396" y="7103"/>
                  </a:cubicBezTo>
                  <a:cubicBezTo>
                    <a:pt x="20396" y="15314"/>
                    <a:pt x="20396" y="15314"/>
                    <a:pt x="20396" y="15314"/>
                  </a:cubicBezTo>
                  <a:cubicBezTo>
                    <a:pt x="20396" y="17972"/>
                    <a:pt x="18639" y="20135"/>
                    <a:pt x="16480" y="20135"/>
                  </a:cubicBezTo>
                  <a:cubicBezTo>
                    <a:pt x="16148" y="20135"/>
                    <a:pt x="15885" y="20459"/>
                    <a:pt x="15885" y="20868"/>
                  </a:cubicBezTo>
                  <a:cubicBezTo>
                    <a:pt x="15885" y="21276"/>
                    <a:pt x="16148" y="21600"/>
                    <a:pt x="16480" y="21600"/>
                  </a:cubicBezTo>
                  <a:cubicBezTo>
                    <a:pt x="19303" y="21600"/>
                    <a:pt x="21600" y="18789"/>
                    <a:pt x="21600" y="15314"/>
                  </a:cubicBezTo>
                  <a:cubicBezTo>
                    <a:pt x="21600" y="6644"/>
                    <a:pt x="21600" y="6644"/>
                    <a:pt x="21600" y="6644"/>
                  </a:cubicBezTo>
                  <a:cubicBezTo>
                    <a:pt x="21600" y="6371"/>
                    <a:pt x="21475" y="6115"/>
                    <a:pt x="21282" y="5996"/>
                  </a:cubicBezTo>
                  <a:close/>
                  <a:moveTo>
                    <a:pt x="21282" y="5996"/>
                  </a:moveTo>
                  <a:cubicBezTo>
                    <a:pt x="21282" y="5996"/>
                    <a:pt x="21282" y="5996"/>
                    <a:pt x="21282" y="5996"/>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sp>
          <p:nvSpPr>
            <p:cNvPr id="380" name="Freeform 157"/>
            <p:cNvSpPr/>
            <p:nvPr/>
          </p:nvSpPr>
          <p:spPr>
            <a:xfrm>
              <a:off x="51544" y="72990"/>
              <a:ext cx="122394" cy="66377"/>
            </a:xfrm>
            <a:custGeom>
              <a:avLst/>
              <a:gdLst/>
              <a:ahLst/>
              <a:cxnLst>
                <a:cxn ang="0">
                  <a:pos x="wd2" y="hd2"/>
                </a:cxn>
                <a:cxn ang="5400000">
                  <a:pos x="wd2" y="hd2"/>
                </a:cxn>
                <a:cxn ang="10800000">
                  <a:pos x="wd2" y="hd2"/>
                </a:cxn>
                <a:cxn ang="16200000">
                  <a:pos x="wd2" y="hd2"/>
                </a:cxn>
              </a:cxnLst>
              <a:rect l="0" t="0" r="r" b="b"/>
              <a:pathLst>
                <a:path w="20793" h="20942" extrusionOk="0">
                  <a:moveTo>
                    <a:pt x="3853" y="20942"/>
                  </a:moveTo>
                  <a:cubicBezTo>
                    <a:pt x="4301" y="20942"/>
                    <a:pt x="4660" y="20942"/>
                    <a:pt x="5108" y="20612"/>
                  </a:cubicBezTo>
                  <a:cubicBezTo>
                    <a:pt x="9141" y="18139"/>
                    <a:pt x="13443" y="15995"/>
                    <a:pt x="17835" y="14017"/>
                  </a:cubicBezTo>
                  <a:cubicBezTo>
                    <a:pt x="19896" y="13192"/>
                    <a:pt x="21151" y="9235"/>
                    <a:pt x="20703" y="5443"/>
                  </a:cubicBezTo>
                  <a:cubicBezTo>
                    <a:pt x="20165" y="1650"/>
                    <a:pt x="18104" y="-658"/>
                    <a:pt x="16042" y="166"/>
                  </a:cubicBezTo>
                  <a:cubicBezTo>
                    <a:pt x="11471" y="2145"/>
                    <a:pt x="6990" y="4618"/>
                    <a:pt x="2688" y="7092"/>
                  </a:cubicBezTo>
                  <a:cubicBezTo>
                    <a:pt x="627" y="8411"/>
                    <a:pt x="-449" y="12368"/>
                    <a:pt x="178" y="16160"/>
                  </a:cubicBezTo>
                  <a:cubicBezTo>
                    <a:pt x="806" y="19128"/>
                    <a:pt x="2329" y="20942"/>
                    <a:pt x="3853" y="20942"/>
                  </a:cubicBezTo>
                  <a:close/>
                  <a:moveTo>
                    <a:pt x="3853" y="20942"/>
                  </a:moveTo>
                  <a:cubicBezTo>
                    <a:pt x="3853" y="20942"/>
                    <a:pt x="3853" y="20942"/>
                    <a:pt x="3853" y="20942"/>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sp>
          <p:nvSpPr>
            <p:cNvPr id="381" name="Freeform 158"/>
            <p:cNvSpPr/>
            <p:nvPr/>
          </p:nvSpPr>
          <p:spPr>
            <a:xfrm>
              <a:off x="149146" y="158926"/>
              <a:ext cx="528126" cy="525680"/>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41" y="0"/>
                    <a:pt x="0" y="4846"/>
                    <a:pt x="0" y="10800"/>
                  </a:cubicBezTo>
                  <a:cubicBezTo>
                    <a:pt x="0" y="16754"/>
                    <a:pt x="4841" y="21600"/>
                    <a:pt x="10789" y="21600"/>
                  </a:cubicBezTo>
                  <a:cubicBezTo>
                    <a:pt x="16759" y="21600"/>
                    <a:pt x="21600" y="16754"/>
                    <a:pt x="21600" y="10800"/>
                  </a:cubicBezTo>
                  <a:cubicBezTo>
                    <a:pt x="21600" y="4846"/>
                    <a:pt x="16759" y="0"/>
                    <a:pt x="10789" y="0"/>
                  </a:cubicBezTo>
                  <a:close/>
                  <a:moveTo>
                    <a:pt x="10789" y="19731"/>
                  </a:moveTo>
                  <a:cubicBezTo>
                    <a:pt x="5883" y="19731"/>
                    <a:pt x="1889" y="15733"/>
                    <a:pt x="1889" y="10800"/>
                  </a:cubicBezTo>
                  <a:cubicBezTo>
                    <a:pt x="1889" y="5889"/>
                    <a:pt x="5883" y="1869"/>
                    <a:pt x="10789" y="1869"/>
                  </a:cubicBezTo>
                  <a:cubicBezTo>
                    <a:pt x="15717" y="1869"/>
                    <a:pt x="19711" y="5867"/>
                    <a:pt x="19711" y="10800"/>
                  </a:cubicBezTo>
                  <a:cubicBezTo>
                    <a:pt x="19711" y="15711"/>
                    <a:pt x="15717" y="19731"/>
                    <a:pt x="10789" y="19731"/>
                  </a:cubicBezTo>
                  <a:close/>
                  <a:moveTo>
                    <a:pt x="10789" y="19731"/>
                  </a:moveTo>
                  <a:cubicBezTo>
                    <a:pt x="10789" y="19731"/>
                    <a:pt x="10789" y="19731"/>
                    <a:pt x="10789" y="19731"/>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grpSp>
      <p:sp>
        <p:nvSpPr>
          <p:cNvPr id="383" name="矩形 12"/>
          <p:cNvSpPr/>
          <p:nvPr/>
        </p:nvSpPr>
        <p:spPr>
          <a:xfrm>
            <a:off x="1612094" y="1810886"/>
            <a:ext cx="2558128" cy="3705994"/>
          </a:xfrm>
          <a:prstGeom prst="rect">
            <a:avLst/>
          </a:prstGeom>
          <a:solidFill>
            <a:srgbClr val="F9FAFB"/>
          </a:solidFill>
          <a:ln w="12700">
            <a:miter lim="400000"/>
          </a:ln>
          <a:effectLst>
            <a:outerShdw blurRad="254000" dist="38100" dir="5400000" rotWithShape="0">
              <a:srgbClr val="969F98">
                <a:alpha val="40000"/>
              </a:srgbClr>
            </a:outerShdw>
          </a:effectLst>
        </p:spPr>
        <p:txBody>
          <a:bodyPr lIns="45719" rIns="45719" anchor="ctr"/>
          <a:lstStyle/>
          <a:p>
            <a:pPr algn="ctr">
              <a:defRPr>
                <a:solidFill>
                  <a:srgbClr val="FFFFFF"/>
                </a:solidFill>
              </a:defRPr>
            </a:pPr>
            <a:endParaRPr/>
          </a:p>
        </p:txBody>
      </p:sp>
      <p:sp>
        <p:nvSpPr>
          <p:cNvPr id="384" name="Freeform 103"/>
          <p:cNvSpPr/>
          <p:nvPr/>
        </p:nvSpPr>
        <p:spPr>
          <a:xfrm>
            <a:off x="2564991" y="2367567"/>
            <a:ext cx="651267" cy="620753"/>
          </a:xfrm>
          <a:custGeom>
            <a:avLst/>
            <a:gdLst/>
            <a:ahLst/>
            <a:cxnLst>
              <a:cxn ang="0">
                <a:pos x="wd2" y="hd2"/>
              </a:cxn>
              <a:cxn ang="5400000">
                <a:pos x="wd2" y="hd2"/>
              </a:cxn>
              <a:cxn ang="10800000">
                <a:pos x="wd2" y="hd2"/>
              </a:cxn>
              <a:cxn ang="16200000">
                <a:pos x="wd2" y="hd2"/>
              </a:cxn>
            </a:cxnLst>
            <a:rect l="0" t="0" r="r" b="b"/>
            <a:pathLst>
              <a:path w="21464" h="21539" extrusionOk="0">
                <a:moveTo>
                  <a:pt x="21259" y="9716"/>
                </a:moveTo>
                <a:cubicBezTo>
                  <a:pt x="11163" y="229"/>
                  <a:pt x="11163" y="229"/>
                  <a:pt x="11163" y="229"/>
                </a:cubicBezTo>
                <a:cubicBezTo>
                  <a:pt x="11149" y="200"/>
                  <a:pt x="11135" y="186"/>
                  <a:pt x="11107" y="171"/>
                </a:cubicBezTo>
                <a:cubicBezTo>
                  <a:pt x="10887" y="-46"/>
                  <a:pt x="10542" y="-61"/>
                  <a:pt x="10307" y="157"/>
                </a:cubicBezTo>
                <a:cubicBezTo>
                  <a:pt x="197" y="9658"/>
                  <a:pt x="197" y="9658"/>
                  <a:pt x="197" y="9658"/>
                </a:cubicBezTo>
                <a:cubicBezTo>
                  <a:pt x="-51" y="9890"/>
                  <a:pt x="-65" y="10282"/>
                  <a:pt x="156" y="10543"/>
                </a:cubicBezTo>
                <a:cubicBezTo>
                  <a:pt x="280" y="10688"/>
                  <a:pt x="432" y="10761"/>
                  <a:pt x="597" y="10761"/>
                </a:cubicBezTo>
                <a:cubicBezTo>
                  <a:pt x="735" y="10761"/>
                  <a:pt x="887" y="10703"/>
                  <a:pt x="997" y="10601"/>
                </a:cubicBezTo>
                <a:cubicBezTo>
                  <a:pt x="2818" y="8889"/>
                  <a:pt x="2818" y="8889"/>
                  <a:pt x="2818" y="8889"/>
                </a:cubicBezTo>
                <a:cubicBezTo>
                  <a:pt x="2818" y="19958"/>
                  <a:pt x="2818" y="19958"/>
                  <a:pt x="2818" y="19958"/>
                </a:cubicBezTo>
                <a:cubicBezTo>
                  <a:pt x="2818" y="20828"/>
                  <a:pt x="3494" y="21539"/>
                  <a:pt x="4321" y="21539"/>
                </a:cubicBezTo>
                <a:cubicBezTo>
                  <a:pt x="7507" y="21539"/>
                  <a:pt x="7507" y="21539"/>
                  <a:pt x="7507" y="21539"/>
                </a:cubicBezTo>
                <a:cubicBezTo>
                  <a:pt x="8280" y="21539"/>
                  <a:pt x="8914" y="20872"/>
                  <a:pt x="8914" y="20059"/>
                </a:cubicBezTo>
                <a:cubicBezTo>
                  <a:pt x="8914" y="14431"/>
                  <a:pt x="8914" y="14431"/>
                  <a:pt x="8914" y="14431"/>
                </a:cubicBezTo>
                <a:cubicBezTo>
                  <a:pt x="8914" y="14300"/>
                  <a:pt x="9011" y="14199"/>
                  <a:pt x="9121" y="14199"/>
                </a:cubicBezTo>
                <a:cubicBezTo>
                  <a:pt x="12349" y="14199"/>
                  <a:pt x="12349" y="14199"/>
                  <a:pt x="12349" y="14199"/>
                </a:cubicBezTo>
                <a:cubicBezTo>
                  <a:pt x="12459" y="14199"/>
                  <a:pt x="12556" y="14300"/>
                  <a:pt x="12556" y="14431"/>
                </a:cubicBezTo>
                <a:cubicBezTo>
                  <a:pt x="12556" y="20059"/>
                  <a:pt x="12556" y="20059"/>
                  <a:pt x="12556" y="20059"/>
                </a:cubicBezTo>
                <a:cubicBezTo>
                  <a:pt x="12556" y="20872"/>
                  <a:pt x="13190" y="21539"/>
                  <a:pt x="13976" y="21539"/>
                </a:cubicBezTo>
                <a:cubicBezTo>
                  <a:pt x="17163" y="21539"/>
                  <a:pt x="17163" y="21539"/>
                  <a:pt x="17163" y="21539"/>
                </a:cubicBezTo>
                <a:cubicBezTo>
                  <a:pt x="17990" y="21539"/>
                  <a:pt x="18652" y="20669"/>
                  <a:pt x="18652" y="19566"/>
                </a:cubicBezTo>
                <a:cubicBezTo>
                  <a:pt x="18652" y="8947"/>
                  <a:pt x="18652" y="8947"/>
                  <a:pt x="18652" y="8947"/>
                </a:cubicBezTo>
                <a:cubicBezTo>
                  <a:pt x="20473" y="10659"/>
                  <a:pt x="20473" y="10659"/>
                  <a:pt x="20473" y="10659"/>
                </a:cubicBezTo>
                <a:cubicBezTo>
                  <a:pt x="20597" y="10761"/>
                  <a:pt x="20735" y="10819"/>
                  <a:pt x="20873" y="10819"/>
                </a:cubicBezTo>
                <a:cubicBezTo>
                  <a:pt x="21038" y="10819"/>
                  <a:pt x="21204" y="10746"/>
                  <a:pt x="21314" y="10601"/>
                </a:cubicBezTo>
                <a:cubicBezTo>
                  <a:pt x="21535" y="10340"/>
                  <a:pt x="21507" y="9948"/>
                  <a:pt x="21259" y="9716"/>
                </a:cubicBezTo>
                <a:close/>
                <a:moveTo>
                  <a:pt x="17466" y="12821"/>
                </a:moveTo>
                <a:cubicBezTo>
                  <a:pt x="17466" y="19552"/>
                  <a:pt x="17466" y="19552"/>
                  <a:pt x="17466" y="19552"/>
                </a:cubicBezTo>
                <a:cubicBezTo>
                  <a:pt x="17466" y="20001"/>
                  <a:pt x="17245" y="20277"/>
                  <a:pt x="17149" y="20277"/>
                </a:cubicBezTo>
                <a:cubicBezTo>
                  <a:pt x="13963" y="20277"/>
                  <a:pt x="13963" y="20277"/>
                  <a:pt x="13963" y="20277"/>
                </a:cubicBezTo>
                <a:cubicBezTo>
                  <a:pt x="13852" y="20277"/>
                  <a:pt x="13742" y="20175"/>
                  <a:pt x="13742" y="20045"/>
                </a:cubicBezTo>
                <a:cubicBezTo>
                  <a:pt x="13742" y="14431"/>
                  <a:pt x="13742" y="14431"/>
                  <a:pt x="13742" y="14431"/>
                </a:cubicBezTo>
                <a:cubicBezTo>
                  <a:pt x="13742" y="13604"/>
                  <a:pt x="13121" y="12951"/>
                  <a:pt x="12335" y="12951"/>
                </a:cubicBezTo>
                <a:cubicBezTo>
                  <a:pt x="9121" y="12951"/>
                  <a:pt x="9121" y="12951"/>
                  <a:pt x="9121" y="12951"/>
                </a:cubicBezTo>
                <a:cubicBezTo>
                  <a:pt x="8349" y="12951"/>
                  <a:pt x="7714" y="13604"/>
                  <a:pt x="7714" y="14431"/>
                </a:cubicBezTo>
                <a:cubicBezTo>
                  <a:pt x="7714" y="20059"/>
                  <a:pt x="7714" y="20059"/>
                  <a:pt x="7714" y="20059"/>
                </a:cubicBezTo>
                <a:cubicBezTo>
                  <a:pt x="7714" y="20190"/>
                  <a:pt x="7618" y="20291"/>
                  <a:pt x="7494" y="20291"/>
                </a:cubicBezTo>
                <a:cubicBezTo>
                  <a:pt x="4307" y="20291"/>
                  <a:pt x="4307" y="20291"/>
                  <a:pt x="4307" y="20291"/>
                </a:cubicBezTo>
                <a:cubicBezTo>
                  <a:pt x="4142" y="20291"/>
                  <a:pt x="4004" y="20146"/>
                  <a:pt x="4004" y="19958"/>
                </a:cubicBezTo>
                <a:cubicBezTo>
                  <a:pt x="4004" y="7758"/>
                  <a:pt x="4004" y="7758"/>
                  <a:pt x="4004" y="7758"/>
                </a:cubicBezTo>
                <a:cubicBezTo>
                  <a:pt x="10707" y="1462"/>
                  <a:pt x="10707" y="1462"/>
                  <a:pt x="10707" y="1462"/>
                </a:cubicBezTo>
                <a:cubicBezTo>
                  <a:pt x="17466" y="7816"/>
                  <a:pt x="17466" y="7816"/>
                  <a:pt x="17466" y="7816"/>
                </a:cubicBezTo>
                <a:lnTo>
                  <a:pt x="17466" y="12821"/>
                </a:lnTo>
                <a:close/>
                <a:moveTo>
                  <a:pt x="17466" y="12821"/>
                </a:moveTo>
                <a:cubicBezTo>
                  <a:pt x="17466" y="12821"/>
                  <a:pt x="17466" y="12821"/>
                  <a:pt x="17466" y="12821"/>
                </a:cubicBezTo>
              </a:path>
            </a:pathLst>
          </a:custGeom>
          <a:solidFill>
            <a:srgbClr val="F9B359"/>
          </a:solidFill>
          <a:ln w="12700">
            <a:miter lim="400000"/>
          </a:ln>
        </p:spPr>
        <p:txBody>
          <a:bodyPr lIns="45719" rIns="45719"/>
          <a:lstStyle/>
          <a:p>
            <a:endParaRPr/>
          </a:p>
        </p:txBody>
      </p:sp>
      <p:sp>
        <p:nvSpPr>
          <p:cNvPr id="385" name="文本框 17"/>
          <p:cNvSpPr txBox="1"/>
          <p:nvPr/>
        </p:nvSpPr>
        <p:spPr>
          <a:xfrm>
            <a:off x="4777764" y="3794716"/>
            <a:ext cx="2636471" cy="23927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969F98"/>
                </a:solidFill>
                <a:latin typeface="微软雅黑 Light"/>
                <a:ea typeface="微软雅黑 Light"/>
                <a:cs typeface="微软雅黑 Light"/>
                <a:sym typeface="微软雅黑 Light"/>
              </a:defRPr>
            </a:lvl1pPr>
          </a:lstStyle>
          <a:p>
            <a:r>
              <a:rPr lang="en-US" altLang="zh-CN" dirty="0"/>
              <a:t>Photoshop</a:t>
            </a:r>
            <a:r>
              <a:rPr lang="zh-CN" altLang="zh-CN" dirty="0"/>
              <a:t>、</a:t>
            </a:r>
            <a:r>
              <a:rPr lang="en-US" altLang="zh-CN" dirty="0"/>
              <a:t>MySQL</a:t>
            </a:r>
            <a:r>
              <a:rPr lang="zh-CN" altLang="zh-CN" dirty="0"/>
              <a:t>、</a:t>
            </a:r>
            <a:r>
              <a:rPr lang="en-US" altLang="zh-CN" dirty="0"/>
              <a:t>Git</a:t>
            </a:r>
            <a:r>
              <a:rPr lang="zh-CN" altLang="zh-CN" dirty="0"/>
              <a:t>、</a:t>
            </a:r>
            <a:r>
              <a:rPr lang="en-US" altLang="zh-CN" dirty="0"/>
              <a:t>Project</a:t>
            </a:r>
            <a:r>
              <a:rPr lang="zh-CN" altLang="zh-CN" dirty="0"/>
              <a:t>、</a:t>
            </a:r>
            <a:endParaRPr lang="en-US" altLang="zh-CN" dirty="0"/>
          </a:p>
          <a:p>
            <a:r>
              <a:rPr lang="zh-CN" altLang="zh-CN" dirty="0"/>
              <a:t>微信</a:t>
            </a:r>
            <a:r>
              <a:rPr lang="en-US" altLang="zh-CN" dirty="0"/>
              <a:t>web</a:t>
            </a:r>
            <a:r>
              <a:rPr lang="zh-CN" altLang="zh-CN" dirty="0"/>
              <a:t>开发者工具、</a:t>
            </a:r>
            <a:r>
              <a:rPr lang="en-US" altLang="zh-CN" dirty="0"/>
              <a:t>Eclipse</a:t>
            </a:r>
            <a:r>
              <a:rPr lang="zh-CN" altLang="zh-CN" dirty="0"/>
              <a:t>、</a:t>
            </a:r>
            <a:endParaRPr lang="en-US" altLang="zh-CN" dirty="0"/>
          </a:p>
          <a:p>
            <a:r>
              <a:rPr lang="en-US" altLang="zh-CN" dirty="0"/>
              <a:t>Microsoft Visio2016</a:t>
            </a:r>
            <a:r>
              <a:rPr lang="zh-CN" altLang="zh-CN" dirty="0"/>
              <a:t>、</a:t>
            </a:r>
            <a:r>
              <a:rPr lang="en-US" altLang="zh-CN" dirty="0" err="1"/>
              <a:t>PowerDesigner</a:t>
            </a:r>
            <a:r>
              <a:rPr lang="zh-CN" altLang="zh-CN" dirty="0"/>
              <a:t>、</a:t>
            </a:r>
            <a:endParaRPr lang="en-US" altLang="zh-CN" dirty="0"/>
          </a:p>
          <a:p>
            <a:r>
              <a:rPr lang="en-US" altLang="zh-CN" dirty="0"/>
              <a:t>Axure RP</a:t>
            </a:r>
            <a:endParaRPr lang="zh-CN" altLang="zh-CN" dirty="0"/>
          </a:p>
        </p:txBody>
      </p:sp>
      <p:sp>
        <p:nvSpPr>
          <p:cNvPr id="386" name="文本框 18"/>
          <p:cNvSpPr txBox="1"/>
          <p:nvPr/>
        </p:nvSpPr>
        <p:spPr>
          <a:xfrm>
            <a:off x="5434283" y="3237285"/>
            <a:ext cx="1323437"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400" b="1">
                <a:solidFill>
                  <a:srgbClr val="3F403E"/>
                </a:solidFill>
                <a:latin typeface="微软雅黑"/>
                <a:ea typeface="微软雅黑"/>
                <a:cs typeface="微软雅黑"/>
                <a:sym typeface="微软雅黑"/>
              </a:defRPr>
            </a:lvl1pPr>
          </a:lstStyle>
          <a:p>
            <a:r>
              <a:rPr lang="zh-CN" altLang="en-US" dirty="0"/>
              <a:t>软件需求</a:t>
            </a:r>
            <a:endParaRPr dirty="0"/>
          </a:p>
        </p:txBody>
      </p:sp>
      <p:sp>
        <p:nvSpPr>
          <p:cNvPr id="387" name="直接连接符 19"/>
          <p:cNvSpPr/>
          <p:nvPr/>
        </p:nvSpPr>
        <p:spPr>
          <a:xfrm flipH="1">
            <a:off x="4950245" y="3756616"/>
            <a:ext cx="2291509" cy="1"/>
          </a:xfrm>
          <a:prstGeom prst="line">
            <a:avLst/>
          </a:prstGeom>
          <a:ln w="6350">
            <a:solidFill>
              <a:srgbClr val="969F98">
                <a:alpha val="50000"/>
              </a:srgbClr>
            </a:solidFill>
            <a:miter/>
          </a:ln>
        </p:spPr>
        <p:txBody>
          <a:bodyPr lIns="45719" rIns="45719"/>
          <a:lstStyle/>
          <a:p>
            <a:endParaRPr/>
          </a:p>
        </p:txBody>
      </p:sp>
      <p:sp>
        <p:nvSpPr>
          <p:cNvPr id="388" name="文本框 20"/>
          <p:cNvSpPr txBox="1"/>
          <p:nvPr/>
        </p:nvSpPr>
        <p:spPr>
          <a:xfrm>
            <a:off x="8023983" y="3794716"/>
            <a:ext cx="2554601" cy="6598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sz="1600">
                <a:solidFill>
                  <a:srgbClr val="969F98"/>
                </a:solidFill>
                <a:latin typeface="微软雅黑 Light"/>
                <a:ea typeface="微软雅黑 Light"/>
                <a:cs typeface="微软雅黑 Light"/>
                <a:sym typeface="微软雅黑 Light"/>
              </a:defRPr>
            </a:lvl1pPr>
          </a:lstStyle>
          <a:p>
            <a:r>
              <a:rPr lang="zh-CN" altLang="zh-CN" dirty="0"/>
              <a:t>用户连接的地理位置，</a:t>
            </a:r>
            <a:endParaRPr lang="en-US" altLang="zh-CN" dirty="0"/>
          </a:p>
          <a:p>
            <a:r>
              <a:rPr lang="zh-CN" altLang="zh-CN" dirty="0"/>
              <a:t>校内相关地点的地理位置。</a:t>
            </a:r>
          </a:p>
        </p:txBody>
      </p:sp>
      <p:sp>
        <p:nvSpPr>
          <p:cNvPr id="389" name="文本框 21"/>
          <p:cNvSpPr txBox="1"/>
          <p:nvPr/>
        </p:nvSpPr>
        <p:spPr>
          <a:xfrm>
            <a:off x="8742161" y="3237285"/>
            <a:ext cx="1118253" cy="40011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a:solidFill>
                  <a:srgbClr val="3F403E"/>
                </a:solidFill>
                <a:latin typeface="微软雅黑"/>
                <a:ea typeface="微软雅黑"/>
                <a:cs typeface="微软雅黑"/>
                <a:sym typeface="微软雅黑"/>
              </a:defRPr>
            </a:lvl1pPr>
          </a:lstStyle>
          <a:p>
            <a:r>
              <a:rPr lang="zh-CN" altLang="en-US" dirty="0"/>
              <a:t>通信需求</a:t>
            </a:r>
            <a:endParaRPr dirty="0"/>
          </a:p>
        </p:txBody>
      </p:sp>
      <p:sp>
        <p:nvSpPr>
          <p:cNvPr id="390" name="直接连接符 22"/>
          <p:cNvSpPr/>
          <p:nvPr/>
        </p:nvSpPr>
        <p:spPr>
          <a:xfrm flipH="1">
            <a:off x="8459327" y="3756616"/>
            <a:ext cx="1683911" cy="1"/>
          </a:xfrm>
          <a:prstGeom prst="line">
            <a:avLst/>
          </a:prstGeom>
          <a:ln w="6350">
            <a:solidFill>
              <a:srgbClr val="969F98">
                <a:alpha val="50000"/>
              </a:srgbClr>
            </a:solidFill>
            <a:miter/>
          </a:ln>
        </p:spPr>
        <p:txBody>
          <a:bodyPr lIns="45719" rIns="45719"/>
          <a:lstStyle/>
          <a:p>
            <a:endParaRPr/>
          </a:p>
        </p:txBody>
      </p:sp>
      <p:sp>
        <p:nvSpPr>
          <p:cNvPr id="391" name="文本框 27"/>
          <p:cNvSpPr txBox="1"/>
          <p:nvPr/>
        </p:nvSpPr>
        <p:spPr>
          <a:xfrm>
            <a:off x="1613857" y="3794716"/>
            <a:ext cx="2554602" cy="154625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sz="1600">
                <a:solidFill>
                  <a:srgbClr val="969F98"/>
                </a:solidFill>
                <a:latin typeface="微软雅黑 Light"/>
                <a:ea typeface="微软雅黑 Light"/>
                <a:cs typeface="微软雅黑 Light"/>
                <a:sym typeface="微软雅黑 Light"/>
              </a:defRPr>
            </a:lvl1pPr>
          </a:lstStyle>
          <a:p>
            <a:r>
              <a:rPr lang="zh-CN" altLang="zh-CN" dirty="0"/>
              <a:t>组员一人一台手机一台电脑。</a:t>
            </a:r>
          </a:p>
          <a:p>
            <a:r>
              <a:rPr lang="en-US" altLang="zh-CN" dirty="0"/>
              <a:t>CPU:I7</a:t>
            </a:r>
            <a:r>
              <a:rPr lang="zh-CN" altLang="zh-CN" dirty="0"/>
              <a:t>系列</a:t>
            </a:r>
          </a:p>
          <a:p>
            <a:r>
              <a:rPr lang="zh-CN" altLang="zh-CN" dirty="0"/>
              <a:t>存储器：固态硬盘加机械硬盘</a:t>
            </a:r>
          </a:p>
        </p:txBody>
      </p:sp>
      <p:sp>
        <p:nvSpPr>
          <p:cNvPr id="392" name="文本框 28"/>
          <p:cNvSpPr txBox="1"/>
          <p:nvPr/>
        </p:nvSpPr>
        <p:spPr>
          <a:xfrm>
            <a:off x="2332034" y="3237285"/>
            <a:ext cx="1118253" cy="40011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000" b="1">
                <a:solidFill>
                  <a:srgbClr val="3F403E"/>
                </a:solidFill>
                <a:latin typeface="微软雅黑"/>
                <a:ea typeface="微软雅黑"/>
                <a:cs typeface="微软雅黑"/>
                <a:sym typeface="微软雅黑"/>
              </a:defRPr>
            </a:lvl1pPr>
          </a:lstStyle>
          <a:p>
            <a:r>
              <a:rPr lang="zh-CN" altLang="en-US" dirty="0"/>
              <a:t>硬件需求</a:t>
            </a:r>
            <a:endParaRPr dirty="0"/>
          </a:p>
        </p:txBody>
      </p:sp>
      <p:sp>
        <p:nvSpPr>
          <p:cNvPr id="393" name="文本框 32"/>
          <p:cNvSpPr txBox="1"/>
          <p:nvPr/>
        </p:nvSpPr>
        <p:spPr>
          <a:xfrm>
            <a:off x="3193466" y="451355"/>
            <a:ext cx="5805066"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en-US" dirty="0"/>
              <a:t>计算机需求</a:t>
            </a:r>
            <a:endParaRPr dirty="0"/>
          </a:p>
        </p:txBody>
      </p:sp>
      <p:sp>
        <p:nvSpPr>
          <p:cNvPr id="395" name="直接连接符 25"/>
          <p:cNvSpPr/>
          <p:nvPr/>
        </p:nvSpPr>
        <p:spPr>
          <a:xfrm flipH="1">
            <a:off x="2049203" y="3756616"/>
            <a:ext cx="1683911" cy="1"/>
          </a:xfrm>
          <a:prstGeom prst="line">
            <a:avLst/>
          </a:prstGeom>
          <a:ln w="6350">
            <a:solidFill>
              <a:srgbClr val="969F98">
                <a:alpha val="50000"/>
              </a:srgbClr>
            </a:solidFill>
            <a:miter/>
          </a:ln>
        </p:spPr>
        <p:txBody>
          <a:bodyPr lIns="45719" rIns="45719"/>
          <a:lstStyle/>
          <a:p>
            <a:endParaRPr/>
          </a:p>
        </p:txBody>
      </p:sp>
      <p:pic>
        <p:nvPicPr>
          <p:cNvPr id="23" name="图片 22">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7000">
        <p:checker/>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393"/>
                                        </p:tgtEl>
                                        <p:attrNameLst>
                                          <p:attrName>style.visibility</p:attrName>
                                        </p:attrNameLst>
                                      </p:cBhvr>
                                      <p:to>
                                        <p:strVal val="visible"/>
                                      </p:to>
                                    </p:set>
                                    <p:anim calcmode="lin" valueType="num">
                                      <p:cBhvr>
                                        <p:cTn id="7" dur="1000" fill="hold"/>
                                        <p:tgtEl>
                                          <p:spTgt spid="393"/>
                                        </p:tgtEl>
                                        <p:attrNameLst>
                                          <p:attrName>ppt_x</p:attrName>
                                        </p:attrNameLst>
                                      </p:cBhvr>
                                      <p:tavLst>
                                        <p:tav tm="0">
                                          <p:val>
                                            <p:strVal val="#ppt_x"/>
                                          </p:val>
                                        </p:tav>
                                        <p:tav tm="100000">
                                          <p:val>
                                            <p:strVal val="#ppt_x"/>
                                          </p:val>
                                        </p:tav>
                                      </p:tavLst>
                                    </p:anim>
                                    <p:anim calcmode="lin" valueType="num">
                                      <p:cBhvr>
                                        <p:cTn id="8" dur="1000" fill="hold"/>
                                        <p:tgtEl>
                                          <p:spTgt spid="39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grpId="2" nodeType="afterEffect">
                                  <p:stCondLst>
                                    <p:cond delay="0"/>
                                  </p:stCondLst>
                                  <p:iterate>
                                    <p:tmAbs val="0"/>
                                  </p:iterate>
                                  <p:childTnLst>
                                    <p:set>
                                      <p:cBhvr>
                                        <p:cTn id="11" fill="hold"/>
                                        <p:tgtEl>
                                          <p:spTgt spid="375"/>
                                        </p:tgtEl>
                                        <p:attrNameLst>
                                          <p:attrName>style.visibility</p:attrName>
                                        </p:attrNameLst>
                                      </p:cBhvr>
                                      <p:to>
                                        <p:strVal val="visible"/>
                                      </p:to>
                                    </p:set>
                                    <p:animEffect transition="in" filter="wipe(left)">
                                      <p:cBhvr>
                                        <p:cTn id="12" dur="1000"/>
                                        <p:tgtEl>
                                          <p:spTgt spid="37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374"/>
                                        </p:tgtEl>
                                        <p:attrNameLst>
                                          <p:attrName>style.visibility</p:attrName>
                                        </p:attrNameLst>
                                      </p:cBhvr>
                                      <p:to>
                                        <p:strVal val="visible"/>
                                      </p:to>
                                    </p:set>
                                    <p:anim calcmode="lin" valueType="num">
                                      <p:cBhvr>
                                        <p:cTn id="16" dur="1000" fill="hold"/>
                                        <p:tgtEl>
                                          <p:spTgt spid="374"/>
                                        </p:tgtEl>
                                        <p:attrNameLst>
                                          <p:attrName>ppt_x</p:attrName>
                                        </p:attrNameLst>
                                      </p:cBhvr>
                                      <p:tavLst>
                                        <p:tav tm="0">
                                          <p:val>
                                            <p:strVal val="#ppt_x"/>
                                          </p:val>
                                        </p:tav>
                                        <p:tav tm="100000">
                                          <p:val>
                                            <p:strVal val="#ppt_x"/>
                                          </p:val>
                                        </p:tav>
                                      </p:tavLst>
                                    </p:anim>
                                    <p:anim calcmode="lin" valueType="num">
                                      <p:cBhvr>
                                        <p:cTn id="17" dur="1000" fill="hold"/>
                                        <p:tgtEl>
                                          <p:spTgt spid="374"/>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376"/>
                                        </p:tgtEl>
                                        <p:attrNameLst>
                                          <p:attrName>style.visibility</p:attrName>
                                        </p:attrNameLst>
                                      </p:cBhvr>
                                      <p:to>
                                        <p:strVal val="visible"/>
                                      </p:to>
                                    </p:set>
                                    <p:anim calcmode="lin" valueType="num">
                                      <p:cBhvr>
                                        <p:cTn id="21" dur="1000" fill="hold"/>
                                        <p:tgtEl>
                                          <p:spTgt spid="376"/>
                                        </p:tgtEl>
                                        <p:attrNameLst>
                                          <p:attrName>ppt_x</p:attrName>
                                        </p:attrNameLst>
                                      </p:cBhvr>
                                      <p:tavLst>
                                        <p:tav tm="0">
                                          <p:val>
                                            <p:strVal val="#ppt_x"/>
                                          </p:val>
                                        </p:tav>
                                        <p:tav tm="100000">
                                          <p:val>
                                            <p:strVal val="#ppt_x"/>
                                          </p:val>
                                        </p:tav>
                                      </p:tavLst>
                                    </p:anim>
                                    <p:anim calcmode="lin" valueType="num">
                                      <p:cBhvr>
                                        <p:cTn id="22" dur="1000" fill="hold"/>
                                        <p:tgtEl>
                                          <p:spTgt spid="376"/>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382"/>
                                        </p:tgtEl>
                                        <p:attrNameLst>
                                          <p:attrName>style.visibility</p:attrName>
                                        </p:attrNameLst>
                                      </p:cBhvr>
                                      <p:to>
                                        <p:strVal val="visible"/>
                                      </p:to>
                                    </p:set>
                                    <p:anim calcmode="lin" valueType="num">
                                      <p:cBhvr>
                                        <p:cTn id="26" dur="1000" fill="hold"/>
                                        <p:tgtEl>
                                          <p:spTgt spid="382"/>
                                        </p:tgtEl>
                                        <p:attrNameLst>
                                          <p:attrName>ppt_x</p:attrName>
                                        </p:attrNameLst>
                                      </p:cBhvr>
                                      <p:tavLst>
                                        <p:tav tm="0">
                                          <p:val>
                                            <p:strVal val="#ppt_x"/>
                                          </p:val>
                                        </p:tav>
                                        <p:tav tm="100000">
                                          <p:val>
                                            <p:strVal val="#ppt_x"/>
                                          </p:val>
                                        </p:tav>
                                      </p:tavLst>
                                    </p:anim>
                                    <p:anim calcmode="lin" valueType="num">
                                      <p:cBhvr>
                                        <p:cTn id="27" dur="1000" fill="hold"/>
                                        <p:tgtEl>
                                          <p:spTgt spid="382"/>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385"/>
                                        </p:tgtEl>
                                        <p:attrNameLst>
                                          <p:attrName>style.visibility</p:attrName>
                                        </p:attrNameLst>
                                      </p:cBhvr>
                                      <p:to>
                                        <p:strVal val="visible"/>
                                      </p:to>
                                    </p:set>
                                    <p:anim calcmode="lin" valueType="num">
                                      <p:cBhvr>
                                        <p:cTn id="31" dur="1000" fill="hold"/>
                                        <p:tgtEl>
                                          <p:spTgt spid="385"/>
                                        </p:tgtEl>
                                        <p:attrNameLst>
                                          <p:attrName>ppt_x</p:attrName>
                                        </p:attrNameLst>
                                      </p:cBhvr>
                                      <p:tavLst>
                                        <p:tav tm="0">
                                          <p:val>
                                            <p:strVal val="#ppt_x"/>
                                          </p:val>
                                        </p:tav>
                                        <p:tav tm="100000">
                                          <p:val>
                                            <p:strVal val="#ppt_x"/>
                                          </p:val>
                                        </p:tav>
                                      </p:tavLst>
                                    </p:anim>
                                    <p:anim calcmode="lin" valueType="num">
                                      <p:cBhvr>
                                        <p:cTn id="32" dur="1000" fill="hold"/>
                                        <p:tgtEl>
                                          <p:spTgt spid="385"/>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386"/>
                                        </p:tgtEl>
                                        <p:attrNameLst>
                                          <p:attrName>style.visibility</p:attrName>
                                        </p:attrNameLst>
                                      </p:cBhvr>
                                      <p:to>
                                        <p:strVal val="visible"/>
                                      </p:to>
                                    </p:set>
                                    <p:anim calcmode="lin" valueType="num">
                                      <p:cBhvr>
                                        <p:cTn id="36" dur="1000" fill="hold"/>
                                        <p:tgtEl>
                                          <p:spTgt spid="386"/>
                                        </p:tgtEl>
                                        <p:attrNameLst>
                                          <p:attrName>ppt_x</p:attrName>
                                        </p:attrNameLst>
                                      </p:cBhvr>
                                      <p:tavLst>
                                        <p:tav tm="0">
                                          <p:val>
                                            <p:strVal val="#ppt_x"/>
                                          </p:val>
                                        </p:tav>
                                        <p:tav tm="100000">
                                          <p:val>
                                            <p:strVal val="#ppt_x"/>
                                          </p:val>
                                        </p:tav>
                                      </p:tavLst>
                                    </p:anim>
                                    <p:anim calcmode="lin" valueType="num">
                                      <p:cBhvr>
                                        <p:cTn id="37" dur="1000" fill="hold"/>
                                        <p:tgtEl>
                                          <p:spTgt spid="386"/>
                                        </p:tgtEl>
                                        <p:attrNameLst>
                                          <p:attrName>ppt_y</p:attrName>
                                        </p:attrNameLst>
                                      </p:cBhvr>
                                      <p:tavLst>
                                        <p:tav tm="0">
                                          <p:val>
                                            <p:strVal val="1+#ppt_h/2"/>
                                          </p:val>
                                        </p:tav>
                                        <p:tav tm="100000">
                                          <p:val>
                                            <p:strVal val="#ppt_y"/>
                                          </p:val>
                                        </p:tav>
                                      </p:tavLst>
                                    </p:anim>
                                  </p:childTnLst>
                                </p:cTn>
                              </p:par>
                            </p:childTnLst>
                          </p:cTn>
                        </p:par>
                        <p:par>
                          <p:cTn id="38" fill="hold">
                            <p:stCondLst>
                              <p:cond delay="7000"/>
                            </p:stCondLst>
                            <p:childTnLst>
                              <p:par>
                                <p:cTn id="39" presetID="2" presetClass="entr" presetSubtype="4" fill="hold" grpId="8" nodeType="afterEffect">
                                  <p:stCondLst>
                                    <p:cond delay="0"/>
                                  </p:stCondLst>
                                  <p:iterate>
                                    <p:tmAbs val="0"/>
                                  </p:iterate>
                                  <p:childTnLst>
                                    <p:set>
                                      <p:cBhvr>
                                        <p:cTn id="40" fill="hold"/>
                                        <p:tgtEl>
                                          <p:spTgt spid="387"/>
                                        </p:tgtEl>
                                        <p:attrNameLst>
                                          <p:attrName>style.visibility</p:attrName>
                                        </p:attrNameLst>
                                      </p:cBhvr>
                                      <p:to>
                                        <p:strVal val="visible"/>
                                      </p:to>
                                    </p:set>
                                    <p:anim calcmode="lin" valueType="num">
                                      <p:cBhvr>
                                        <p:cTn id="41" dur="1000" fill="hold"/>
                                        <p:tgtEl>
                                          <p:spTgt spid="387"/>
                                        </p:tgtEl>
                                        <p:attrNameLst>
                                          <p:attrName>ppt_x</p:attrName>
                                        </p:attrNameLst>
                                      </p:cBhvr>
                                      <p:tavLst>
                                        <p:tav tm="0">
                                          <p:val>
                                            <p:strVal val="#ppt_x"/>
                                          </p:val>
                                        </p:tav>
                                        <p:tav tm="100000">
                                          <p:val>
                                            <p:strVal val="#ppt_x"/>
                                          </p:val>
                                        </p:tav>
                                      </p:tavLst>
                                    </p:anim>
                                    <p:anim calcmode="lin" valueType="num">
                                      <p:cBhvr>
                                        <p:cTn id="42" dur="1000" fill="hold"/>
                                        <p:tgtEl>
                                          <p:spTgt spid="387"/>
                                        </p:tgtEl>
                                        <p:attrNameLst>
                                          <p:attrName>ppt_y</p:attrName>
                                        </p:attrNameLst>
                                      </p:cBhvr>
                                      <p:tavLst>
                                        <p:tav tm="0">
                                          <p:val>
                                            <p:strVal val="1+#ppt_h/2"/>
                                          </p:val>
                                        </p:tav>
                                        <p:tav tm="100000">
                                          <p:val>
                                            <p:strVal val="#ppt_y"/>
                                          </p:val>
                                        </p:tav>
                                      </p:tavLst>
                                    </p:anim>
                                  </p:childTnLst>
                                </p:cTn>
                              </p:par>
                            </p:childTnLst>
                          </p:cTn>
                        </p:par>
                        <p:par>
                          <p:cTn id="43" fill="hold">
                            <p:stCondLst>
                              <p:cond delay="8000"/>
                            </p:stCondLst>
                            <p:childTnLst>
                              <p:par>
                                <p:cTn id="44" presetID="2" presetClass="entr" presetSubtype="4" fill="hold" grpId="9" nodeType="afterEffect">
                                  <p:stCondLst>
                                    <p:cond delay="0"/>
                                  </p:stCondLst>
                                  <p:iterate>
                                    <p:tmAbs val="0"/>
                                  </p:iterate>
                                  <p:childTnLst>
                                    <p:set>
                                      <p:cBhvr>
                                        <p:cTn id="45" fill="hold"/>
                                        <p:tgtEl>
                                          <p:spTgt spid="383"/>
                                        </p:tgtEl>
                                        <p:attrNameLst>
                                          <p:attrName>style.visibility</p:attrName>
                                        </p:attrNameLst>
                                      </p:cBhvr>
                                      <p:to>
                                        <p:strVal val="visible"/>
                                      </p:to>
                                    </p:set>
                                    <p:anim calcmode="lin" valueType="num">
                                      <p:cBhvr>
                                        <p:cTn id="46" dur="1000" fill="hold"/>
                                        <p:tgtEl>
                                          <p:spTgt spid="383"/>
                                        </p:tgtEl>
                                        <p:attrNameLst>
                                          <p:attrName>ppt_x</p:attrName>
                                        </p:attrNameLst>
                                      </p:cBhvr>
                                      <p:tavLst>
                                        <p:tav tm="0">
                                          <p:val>
                                            <p:strVal val="#ppt_x"/>
                                          </p:val>
                                        </p:tav>
                                        <p:tav tm="100000">
                                          <p:val>
                                            <p:strVal val="#ppt_x"/>
                                          </p:val>
                                        </p:tav>
                                      </p:tavLst>
                                    </p:anim>
                                    <p:anim calcmode="lin" valueType="num">
                                      <p:cBhvr>
                                        <p:cTn id="47" dur="1000" fill="hold"/>
                                        <p:tgtEl>
                                          <p:spTgt spid="383"/>
                                        </p:tgtEl>
                                        <p:attrNameLst>
                                          <p:attrName>ppt_y</p:attrName>
                                        </p:attrNameLst>
                                      </p:cBhvr>
                                      <p:tavLst>
                                        <p:tav tm="0">
                                          <p:val>
                                            <p:strVal val="1+#ppt_h/2"/>
                                          </p:val>
                                        </p:tav>
                                        <p:tav tm="100000">
                                          <p:val>
                                            <p:strVal val="#ppt_y"/>
                                          </p:val>
                                        </p:tav>
                                      </p:tavLst>
                                    </p:anim>
                                  </p:childTnLst>
                                </p:cTn>
                              </p:par>
                            </p:childTnLst>
                          </p:cTn>
                        </p:par>
                        <p:par>
                          <p:cTn id="48" fill="hold">
                            <p:stCondLst>
                              <p:cond delay="9000"/>
                            </p:stCondLst>
                            <p:childTnLst>
                              <p:par>
                                <p:cTn id="49" presetID="2" presetClass="entr" presetSubtype="4" fill="hold" grpId="10" nodeType="afterEffect">
                                  <p:stCondLst>
                                    <p:cond delay="0"/>
                                  </p:stCondLst>
                                  <p:iterate>
                                    <p:tmAbs val="0"/>
                                  </p:iterate>
                                  <p:childTnLst>
                                    <p:set>
                                      <p:cBhvr>
                                        <p:cTn id="50" fill="hold"/>
                                        <p:tgtEl>
                                          <p:spTgt spid="384"/>
                                        </p:tgtEl>
                                        <p:attrNameLst>
                                          <p:attrName>style.visibility</p:attrName>
                                        </p:attrNameLst>
                                      </p:cBhvr>
                                      <p:to>
                                        <p:strVal val="visible"/>
                                      </p:to>
                                    </p:set>
                                    <p:anim calcmode="lin" valueType="num">
                                      <p:cBhvr>
                                        <p:cTn id="51" dur="1000" fill="hold"/>
                                        <p:tgtEl>
                                          <p:spTgt spid="384"/>
                                        </p:tgtEl>
                                        <p:attrNameLst>
                                          <p:attrName>ppt_x</p:attrName>
                                        </p:attrNameLst>
                                      </p:cBhvr>
                                      <p:tavLst>
                                        <p:tav tm="0">
                                          <p:val>
                                            <p:strVal val="#ppt_x"/>
                                          </p:val>
                                        </p:tav>
                                        <p:tav tm="100000">
                                          <p:val>
                                            <p:strVal val="#ppt_x"/>
                                          </p:val>
                                        </p:tav>
                                      </p:tavLst>
                                    </p:anim>
                                    <p:anim calcmode="lin" valueType="num">
                                      <p:cBhvr>
                                        <p:cTn id="52" dur="1000" fill="hold"/>
                                        <p:tgtEl>
                                          <p:spTgt spid="384"/>
                                        </p:tgtEl>
                                        <p:attrNameLst>
                                          <p:attrName>ppt_y</p:attrName>
                                        </p:attrNameLst>
                                      </p:cBhvr>
                                      <p:tavLst>
                                        <p:tav tm="0">
                                          <p:val>
                                            <p:strVal val="1+#ppt_h/2"/>
                                          </p:val>
                                        </p:tav>
                                        <p:tav tm="100000">
                                          <p:val>
                                            <p:strVal val="#ppt_y"/>
                                          </p:val>
                                        </p:tav>
                                      </p:tavLst>
                                    </p:anim>
                                  </p:childTnLst>
                                </p:cTn>
                              </p:par>
                            </p:childTnLst>
                          </p:cTn>
                        </p:par>
                        <p:par>
                          <p:cTn id="53" fill="hold">
                            <p:stCondLst>
                              <p:cond delay="10000"/>
                            </p:stCondLst>
                            <p:childTnLst>
                              <p:par>
                                <p:cTn id="54" presetID="2" presetClass="entr" presetSubtype="4" fill="hold" grpId="11" nodeType="afterEffect">
                                  <p:stCondLst>
                                    <p:cond delay="0"/>
                                  </p:stCondLst>
                                  <p:iterate>
                                    <p:tmAbs val="0"/>
                                  </p:iterate>
                                  <p:childTnLst>
                                    <p:set>
                                      <p:cBhvr>
                                        <p:cTn id="55" fill="hold"/>
                                        <p:tgtEl>
                                          <p:spTgt spid="391"/>
                                        </p:tgtEl>
                                        <p:attrNameLst>
                                          <p:attrName>style.visibility</p:attrName>
                                        </p:attrNameLst>
                                      </p:cBhvr>
                                      <p:to>
                                        <p:strVal val="visible"/>
                                      </p:to>
                                    </p:set>
                                    <p:anim calcmode="lin" valueType="num">
                                      <p:cBhvr>
                                        <p:cTn id="56" dur="1000" fill="hold"/>
                                        <p:tgtEl>
                                          <p:spTgt spid="391"/>
                                        </p:tgtEl>
                                        <p:attrNameLst>
                                          <p:attrName>ppt_x</p:attrName>
                                        </p:attrNameLst>
                                      </p:cBhvr>
                                      <p:tavLst>
                                        <p:tav tm="0">
                                          <p:val>
                                            <p:strVal val="#ppt_x"/>
                                          </p:val>
                                        </p:tav>
                                        <p:tav tm="100000">
                                          <p:val>
                                            <p:strVal val="#ppt_x"/>
                                          </p:val>
                                        </p:tav>
                                      </p:tavLst>
                                    </p:anim>
                                    <p:anim calcmode="lin" valueType="num">
                                      <p:cBhvr>
                                        <p:cTn id="57" dur="1000" fill="hold"/>
                                        <p:tgtEl>
                                          <p:spTgt spid="391"/>
                                        </p:tgtEl>
                                        <p:attrNameLst>
                                          <p:attrName>ppt_y</p:attrName>
                                        </p:attrNameLst>
                                      </p:cBhvr>
                                      <p:tavLst>
                                        <p:tav tm="0">
                                          <p:val>
                                            <p:strVal val="1+#ppt_h/2"/>
                                          </p:val>
                                        </p:tav>
                                        <p:tav tm="100000">
                                          <p:val>
                                            <p:strVal val="#ppt_y"/>
                                          </p:val>
                                        </p:tav>
                                      </p:tavLst>
                                    </p:anim>
                                  </p:childTnLst>
                                </p:cTn>
                              </p:par>
                            </p:childTnLst>
                          </p:cTn>
                        </p:par>
                        <p:par>
                          <p:cTn id="58" fill="hold">
                            <p:stCondLst>
                              <p:cond delay="11000"/>
                            </p:stCondLst>
                            <p:childTnLst>
                              <p:par>
                                <p:cTn id="59" presetID="2" presetClass="entr" presetSubtype="4" fill="hold" grpId="12" nodeType="afterEffect">
                                  <p:stCondLst>
                                    <p:cond delay="0"/>
                                  </p:stCondLst>
                                  <p:iterate>
                                    <p:tmAbs val="0"/>
                                  </p:iterate>
                                  <p:childTnLst>
                                    <p:set>
                                      <p:cBhvr>
                                        <p:cTn id="60" fill="hold"/>
                                        <p:tgtEl>
                                          <p:spTgt spid="392"/>
                                        </p:tgtEl>
                                        <p:attrNameLst>
                                          <p:attrName>style.visibility</p:attrName>
                                        </p:attrNameLst>
                                      </p:cBhvr>
                                      <p:to>
                                        <p:strVal val="visible"/>
                                      </p:to>
                                    </p:set>
                                    <p:anim calcmode="lin" valueType="num">
                                      <p:cBhvr>
                                        <p:cTn id="61" dur="1000" fill="hold"/>
                                        <p:tgtEl>
                                          <p:spTgt spid="392"/>
                                        </p:tgtEl>
                                        <p:attrNameLst>
                                          <p:attrName>ppt_x</p:attrName>
                                        </p:attrNameLst>
                                      </p:cBhvr>
                                      <p:tavLst>
                                        <p:tav tm="0">
                                          <p:val>
                                            <p:strVal val="#ppt_x"/>
                                          </p:val>
                                        </p:tav>
                                        <p:tav tm="100000">
                                          <p:val>
                                            <p:strVal val="#ppt_x"/>
                                          </p:val>
                                        </p:tav>
                                      </p:tavLst>
                                    </p:anim>
                                    <p:anim calcmode="lin" valueType="num">
                                      <p:cBhvr>
                                        <p:cTn id="62" dur="1000" fill="hold"/>
                                        <p:tgtEl>
                                          <p:spTgt spid="392"/>
                                        </p:tgtEl>
                                        <p:attrNameLst>
                                          <p:attrName>ppt_y</p:attrName>
                                        </p:attrNameLst>
                                      </p:cBhvr>
                                      <p:tavLst>
                                        <p:tav tm="0">
                                          <p:val>
                                            <p:strVal val="1+#ppt_h/2"/>
                                          </p:val>
                                        </p:tav>
                                        <p:tav tm="100000">
                                          <p:val>
                                            <p:strVal val="#ppt_y"/>
                                          </p:val>
                                        </p:tav>
                                      </p:tavLst>
                                    </p:anim>
                                  </p:childTnLst>
                                </p:cTn>
                              </p:par>
                            </p:childTnLst>
                          </p:cTn>
                        </p:par>
                        <p:par>
                          <p:cTn id="63" fill="hold">
                            <p:stCondLst>
                              <p:cond delay="12000"/>
                            </p:stCondLst>
                            <p:childTnLst>
                              <p:par>
                                <p:cTn id="64" presetID="2" presetClass="entr" presetSubtype="4" fill="hold" grpId="13" nodeType="afterEffect">
                                  <p:stCondLst>
                                    <p:cond delay="0"/>
                                  </p:stCondLst>
                                  <p:iterate>
                                    <p:tmAbs val="0"/>
                                  </p:iterate>
                                  <p:childTnLst>
                                    <p:set>
                                      <p:cBhvr>
                                        <p:cTn id="65" fill="hold"/>
                                        <p:tgtEl>
                                          <p:spTgt spid="395"/>
                                        </p:tgtEl>
                                        <p:attrNameLst>
                                          <p:attrName>style.visibility</p:attrName>
                                        </p:attrNameLst>
                                      </p:cBhvr>
                                      <p:to>
                                        <p:strVal val="visible"/>
                                      </p:to>
                                    </p:set>
                                    <p:anim calcmode="lin" valueType="num">
                                      <p:cBhvr>
                                        <p:cTn id="66" dur="1000" fill="hold"/>
                                        <p:tgtEl>
                                          <p:spTgt spid="395"/>
                                        </p:tgtEl>
                                        <p:attrNameLst>
                                          <p:attrName>ppt_x</p:attrName>
                                        </p:attrNameLst>
                                      </p:cBhvr>
                                      <p:tavLst>
                                        <p:tav tm="0">
                                          <p:val>
                                            <p:strVal val="#ppt_x"/>
                                          </p:val>
                                        </p:tav>
                                        <p:tav tm="100000">
                                          <p:val>
                                            <p:strVal val="#ppt_x"/>
                                          </p:val>
                                        </p:tav>
                                      </p:tavLst>
                                    </p:anim>
                                    <p:anim calcmode="lin" valueType="num">
                                      <p:cBhvr>
                                        <p:cTn id="67" dur="1000" fill="hold"/>
                                        <p:tgtEl>
                                          <p:spTgt spid="395"/>
                                        </p:tgtEl>
                                        <p:attrNameLst>
                                          <p:attrName>ppt_y</p:attrName>
                                        </p:attrNameLst>
                                      </p:cBhvr>
                                      <p:tavLst>
                                        <p:tav tm="0">
                                          <p:val>
                                            <p:strVal val="1+#ppt_h/2"/>
                                          </p:val>
                                        </p:tav>
                                        <p:tav tm="100000">
                                          <p:val>
                                            <p:strVal val="#ppt_y"/>
                                          </p:val>
                                        </p:tav>
                                      </p:tavLst>
                                    </p:anim>
                                  </p:childTnLst>
                                </p:cTn>
                              </p:par>
                            </p:childTnLst>
                          </p:cTn>
                        </p:par>
                        <p:par>
                          <p:cTn id="68" fill="hold">
                            <p:stCondLst>
                              <p:cond delay="13000"/>
                            </p:stCondLst>
                            <p:childTnLst>
                              <p:par>
                                <p:cTn id="69" presetID="2" presetClass="entr" presetSubtype="4" fill="hold" grpId="14" nodeType="afterEffect">
                                  <p:stCondLst>
                                    <p:cond delay="0"/>
                                  </p:stCondLst>
                                  <p:iterate>
                                    <p:tmAbs val="0"/>
                                  </p:iterate>
                                  <p:childTnLst>
                                    <p:set>
                                      <p:cBhvr>
                                        <p:cTn id="70" fill="hold"/>
                                        <p:tgtEl>
                                          <p:spTgt spid="377"/>
                                        </p:tgtEl>
                                        <p:attrNameLst>
                                          <p:attrName>style.visibility</p:attrName>
                                        </p:attrNameLst>
                                      </p:cBhvr>
                                      <p:to>
                                        <p:strVal val="visible"/>
                                      </p:to>
                                    </p:set>
                                    <p:anim calcmode="lin" valueType="num">
                                      <p:cBhvr>
                                        <p:cTn id="71" dur="1000" fill="hold"/>
                                        <p:tgtEl>
                                          <p:spTgt spid="377"/>
                                        </p:tgtEl>
                                        <p:attrNameLst>
                                          <p:attrName>ppt_x</p:attrName>
                                        </p:attrNameLst>
                                      </p:cBhvr>
                                      <p:tavLst>
                                        <p:tav tm="0">
                                          <p:val>
                                            <p:strVal val="#ppt_x"/>
                                          </p:val>
                                        </p:tav>
                                        <p:tav tm="100000">
                                          <p:val>
                                            <p:strVal val="#ppt_x"/>
                                          </p:val>
                                        </p:tav>
                                      </p:tavLst>
                                    </p:anim>
                                    <p:anim calcmode="lin" valueType="num">
                                      <p:cBhvr>
                                        <p:cTn id="72" dur="1000" fill="hold"/>
                                        <p:tgtEl>
                                          <p:spTgt spid="377"/>
                                        </p:tgtEl>
                                        <p:attrNameLst>
                                          <p:attrName>ppt_y</p:attrName>
                                        </p:attrNameLst>
                                      </p:cBhvr>
                                      <p:tavLst>
                                        <p:tav tm="0">
                                          <p:val>
                                            <p:strVal val="1+#ppt_h/2"/>
                                          </p:val>
                                        </p:tav>
                                        <p:tav tm="100000">
                                          <p:val>
                                            <p:strVal val="#ppt_y"/>
                                          </p:val>
                                        </p:tav>
                                      </p:tavLst>
                                    </p:anim>
                                  </p:childTnLst>
                                </p:cTn>
                              </p:par>
                            </p:childTnLst>
                          </p:cTn>
                        </p:par>
                        <p:par>
                          <p:cTn id="73" fill="hold">
                            <p:stCondLst>
                              <p:cond delay="14000"/>
                            </p:stCondLst>
                            <p:childTnLst>
                              <p:par>
                                <p:cTn id="74" presetID="2" presetClass="entr" presetSubtype="4" fill="hold" grpId="15" nodeType="afterEffect">
                                  <p:stCondLst>
                                    <p:cond delay="0"/>
                                  </p:stCondLst>
                                  <p:iterate>
                                    <p:tmAbs val="0"/>
                                  </p:iterate>
                                  <p:childTnLst>
                                    <p:set>
                                      <p:cBhvr>
                                        <p:cTn id="75" fill="hold"/>
                                        <p:tgtEl>
                                          <p:spTgt spid="378"/>
                                        </p:tgtEl>
                                        <p:attrNameLst>
                                          <p:attrName>style.visibility</p:attrName>
                                        </p:attrNameLst>
                                      </p:cBhvr>
                                      <p:to>
                                        <p:strVal val="visible"/>
                                      </p:to>
                                    </p:set>
                                    <p:anim calcmode="lin" valueType="num">
                                      <p:cBhvr>
                                        <p:cTn id="76" dur="1000" fill="hold"/>
                                        <p:tgtEl>
                                          <p:spTgt spid="378"/>
                                        </p:tgtEl>
                                        <p:attrNameLst>
                                          <p:attrName>ppt_x</p:attrName>
                                        </p:attrNameLst>
                                      </p:cBhvr>
                                      <p:tavLst>
                                        <p:tav tm="0">
                                          <p:val>
                                            <p:strVal val="#ppt_x"/>
                                          </p:val>
                                        </p:tav>
                                        <p:tav tm="100000">
                                          <p:val>
                                            <p:strVal val="#ppt_x"/>
                                          </p:val>
                                        </p:tav>
                                      </p:tavLst>
                                    </p:anim>
                                    <p:anim calcmode="lin" valueType="num">
                                      <p:cBhvr>
                                        <p:cTn id="77" dur="1000" fill="hold"/>
                                        <p:tgtEl>
                                          <p:spTgt spid="378"/>
                                        </p:tgtEl>
                                        <p:attrNameLst>
                                          <p:attrName>ppt_y</p:attrName>
                                        </p:attrNameLst>
                                      </p:cBhvr>
                                      <p:tavLst>
                                        <p:tav tm="0">
                                          <p:val>
                                            <p:strVal val="1+#ppt_h/2"/>
                                          </p:val>
                                        </p:tav>
                                        <p:tav tm="100000">
                                          <p:val>
                                            <p:strVal val="#ppt_y"/>
                                          </p:val>
                                        </p:tav>
                                      </p:tavLst>
                                    </p:anim>
                                  </p:childTnLst>
                                </p:cTn>
                              </p:par>
                            </p:childTnLst>
                          </p:cTn>
                        </p:par>
                        <p:par>
                          <p:cTn id="78" fill="hold">
                            <p:stCondLst>
                              <p:cond delay="15000"/>
                            </p:stCondLst>
                            <p:childTnLst>
                              <p:par>
                                <p:cTn id="79" presetID="2" presetClass="entr" presetSubtype="4" fill="hold" grpId="16" nodeType="afterEffect">
                                  <p:stCondLst>
                                    <p:cond delay="0"/>
                                  </p:stCondLst>
                                  <p:iterate>
                                    <p:tmAbs val="0"/>
                                  </p:iterate>
                                  <p:childTnLst>
                                    <p:set>
                                      <p:cBhvr>
                                        <p:cTn id="80" fill="hold"/>
                                        <p:tgtEl>
                                          <p:spTgt spid="388"/>
                                        </p:tgtEl>
                                        <p:attrNameLst>
                                          <p:attrName>style.visibility</p:attrName>
                                        </p:attrNameLst>
                                      </p:cBhvr>
                                      <p:to>
                                        <p:strVal val="visible"/>
                                      </p:to>
                                    </p:set>
                                    <p:anim calcmode="lin" valueType="num">
                                      <p:cBhvr>
                                        <p:cTn id="81" dur="1000" fill="hold"/>
                                        <p:tgtEl>
                                          <p:spTgt spid="388"/>
                                        </p:tgtEl>
                                        <p:attrNameLst>
                                          <p:attrName>ppt_x</p:attrName>
                                        </p:attrNameLst>
                                      </p:cBhvr>
                                      <p:tavLst>
                                        <p:tav tm="0">
                                          <p:val>
                                            <p:strVal val="#ppt_x"/>
                                          </p:val>
                                        </p:tav>
                                        <p:tav tm="100000">
                                          <p:val>
                                            <p:strVal val="#ppt_x"/>
                                          </p:val>
                                        </p:tav>
                                      </p:tavLst>
                                    </p:anim>
                                    <p:anim calcmode="lin" valueType="num">
                                      <p:cBhvr>
                                        <p:cTn id="82" dur="1000" fill="hold"/>
                                        <p:tgtEl>
                                          <p:spTgt spid="388"/>
                                        </p:tgtEl>
                                        <p:attrNameLst>
                                          <p:attrName>ppt_y</p:attrName>
                                        </p:attrNameLst>
                                      </p:cBhvr>
                                      <p:tavLst>
                                        <p:tav tm="0">
                                          <p:val>
                                            <p:strVal val="1+#ppt_h/2"/>
                                          </p:val>
                                        </p:tav>
                                        <p:tav tm="100000">
                                          <p:val>
                                            <p:strVal val="#ppt_y"/>
                                          </p:val>
                                        </p:tav>
                                      </p:tavLst>
                                    </p:anim>
                                  </p:childTnLst>
                                </p:cTn>
                              </p:par>
                            </p:childTnLst>
                          </p:cTn>
                        </p:par>
                        <p:par>
                          <p:cTn id="83" fill="hold">
                            <p:stCondLst>
                              <p:cond delay="16000"/>
                            </p:stCondLst>
                            <p:childTnLst>
                              <p:par>
                                <p:cTn id="84" presetID="2" presetClass="entr" presetSubtype="4" fill="hold" grpId="17" nodeType="afterEffect">
                                  <p:stCondLst>
                                    <p:cond delay="0"/>
                                  </p:stCondLst>
                                  <p:iterate>
                                    <p:tmAbs val="0"/>
                                  </p:iterate>
                                  <p:childTnLst>
                                    <p:set>
                                      <p:cBhvr>
                                        <p:cTn id="85" fill="hold"/>
                                        <p:tgtEl>
                                          <p:spTgt spid="389"/>
                                        </p:tgtEl>
                                        <p:attrNameLst>
                                          <p:attrName>style.visibility</p:attrName>
                                        </p:attrNameLst>
                                      </p:cBhvr>
                                      <p:to>
                                        <p:strVal val="visible"/>
                                      </p:to>
                                    </p:set>
                                    <p:anim calcmode="lin" valueType="num">
                                      <p:cBhvr>
                                        <p:cTn id="86" dur="1000" fill="hold"/>
                                        <p:tgtEl>
                                          <p:spTgt spid="389"/>
                                        </p:tgtEl>
                                        <p:attrNameLst>
                                          <p:attrName>ppt_x</p:attrName>
                                        </p:attrNameLst>
                                      </p:cBhvr>
                                      <p:tavLst>
                                        <p:tav tm="0">
                                          <p:val>
                                            <p:strVal val="#ppt_x"/>
                                          </p:val>
                                        </p:tav>
                                        <p:tav tm="100000">
                                          <p:val>
                                            <p:strVal val="#ppt_x"/>
                                          </p:val>
                                        </p:tav>
                                      </p:tavLst>
                                    </p:anim>
                                    <p:anim calcmode="lin" valueType="num">
                                      <p:cBhvr>
                                        <p:cTn id="87" dur="1000" fill="hold"/>
                                        <p:tgtEl>
                                          <p:spTgt spid="389"/>
                                        </p:tgtEl>
                                        <p:attrNameLst>
                                          <p:attrName>ppt_y</p:attrName>
                                        </p:attrNameLst>
                                      </p:cBhvr>
                                      <p:tavLst>
                                        <p:tav tm="0">
                                          <p:val>
                                            <p:strVal val="1+#ppt_h/2"/>
                                          </p:val>
                                        </p:tav>
                                        <p:tav tm="100000">
                                          <p:val>
                                            <p:strVal val="#ppt_y"/>
                                          </p:val>
                                        </p:tav>
                                      </p:tavLst>
                                    </p:anim>
                                  </p:childTnLst>
                                </p:cTn>
                              </p:par>
                            </p:childTnLst>
                          </p:cTn>
                        </p:par>
                        <p:par>
                          <p:cTn id="88" fill="hold">
                            <p:stCondLst>
                              <p:cond delay="17000"/>
                            </p:stCondLst>
                            <p:childTnLst>
                              <p:par>
                                <p:cTn id="89" presetID="2" presetClass="entr" presetSubtype="4" fill="hold" grpId="18" nodeType="afterEffect">
                                  <p:stCondLst>
                                    <p:cond delay="0"/>
                                  </p:stCondLst>
                                  <p:iterate>
                                    <p:tmAbs val="0"/>
                                  </p:iterate>
                                  <p:childTnLst>
                                    <p:set>
                                      <p:cBhvr>
                                        <p:cTn id="90" fill="hold"/>
                                        <p:tgtEl>
                                          <p:spTgt spid="390"/>
                                        </p:tgtEl>
                                        <p:attrNameLst>
                                          <p:attrName>style.visibility</p:attrName>
                                        </p:attrNameLst>
                                      </p:cBhvr>
                                      <p:to>
                                        <p:strVal val="visible"/>
                                      </p:to>
                                    </p:set>
                                    <p:anim calcmode="lin" valueType="num">
                                      <p:cBhvr>
                                        <p:cTn id="91" dur="1000" fill="hold"/>
                                        <p:tgtEl>
                                          <p:spTgt spid="390"/>
                                        </p:tgtEl>
                                        <p:attrNameLst>
                                          <p:attrName>ppt_x</p:attrName>
                                        </p:attrNameLst>
                                      </p:cBhvr>
                                      <p:tavLst>
                                        <p:tav tm="0">
                                          <p:val>
                                            <p:strVal val="#ppt_x"/>
                                          </p:val>
                                        </p:tav>
                                        <p:tav tm="100000">
                                          <p:val>
                                            <p:strVal val="#ppt_x"/>
                                          </p:val>
                                        </p:tav>
                                      </p:tavLst>
                                    </p:anim>
                                    <p:anim calcmode="lin" valueType="num">
                                      <p:cBhvr>
                                        <p:cTn id="92" dur="1000" fill="hold"/>
                                        <p:tgtEl>
                                          <p:spTgt spid="390"/>
                                        </p:tgtEl>
                                        <p:attrNameLst>
                                          <p:attrName>ppt_y</p:attrName>
                                        </p:attrNameLst>
                                      </p:cBhvr>
                                      <p:tavLst>
                                        <p:tav tm="0">
                                          <p:val>
                                            <p:strVal val="1+#ppt_h/2"/>
                                          </p:val>
                                        </p:tav>
                                        <p:tav tm="100000">
                                          <p:val>
                                            <p:strVal val="#ppt_y"/>
                                          </p:val>
                                        </p:tav>
                                      </p:tavLst>
                                    </p:anim>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 grpId="3" animBg="1" advAuto="0"/>
      <p:bldP spid="375" grpId="2" animBg="1" advAuto="0"/>
      <p:bldP spid="376" grpId="4" animBg="1" advAuto="0"/>
      <p:bldP spid="377" grpId="14" animBg="1" advAuto="0"/>
      <p:bldP spid="378" grpId="15" animBg="1" advAuto="0"/>
      <p:bldP spid="382" grpId="5" animBg="1" advAuto="0"/>
      <p:bldP spid="383" grpId="9" animBg="1" advAuto="0"/>
      <p:bldP spid="384" grpId="10" animBg="1" advAuto="0"/>
      <p:bldP spid="385" grpId="6" animBg="1" advAuto="0"/>
      <p:bldP spid="386" grpId="7" animBg="1" advAuto="0"/>
      <p:bldP spid="387" grpId="8" animBg="1" advAuto="0"/>
      <p:bldP spid="388" grpId="16" animBg="1" advAuto="0"/>
      <p:bldP spid="389" grpId="17" animBg="1" advAuto="0"/>
      <p:bldP spid="390" grpId="18" animBg="1" advAuto="0"/>
      <p:bldP spid="391" grpId="11" animBg="1" advAuto="0"/>
      <p:bldP spid="392" grpId="12" animBg="1" advAuto="0"/>
      <p:bldP spid="393" grpId="1" animBg="1" advAuto="0"/>
      <p:bldP spid="395" grpId="13"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矩形 7"/>
          <p:cNvSpPr/>
          <p:nvPr/>
        </p:nvSpPr>
        <p:spPr>
          <a:xfrm>
            <a:off x="6929610" y="1445739"/>
            <a:ext cx="3855904" cy="4668119"/>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grpSp>
        <p:nvGrpSpPr>
          <p:cNvPr id="358" name="图片 2"/>
          <p:cNvGrpSpPr/>
          <p:nvPr/>
        </p:nvGrpSpPr>
        <p:grpSpPr>
          <a:xfrm>
            <a:off x="7200900" y="549273"/>
            <a:ext cx="4295775" cy="5369718"/>
            <a:chOff x="0" y="0"/>
            <a:chExt cx="4295773" cy="5369716"/>
          </a:xfrm>
        </p:grpSpPr>
        <p:sp>
          <p:nvSpPr>
            <p:cNvPr id="356" name="矩形"/>
            <p:cNvSpPr/>
            <p:nvPr/>
          </p:nvSpPr>
          <p:spPr>
            <a:xfrm>
              <a:off x="0" y="0"/>
              <a:ext cx="4295774" cy="5369717"/>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57" name="image6.jpeg" descr="image6.jpeg"/>
            <p:cNvPicPr>
              <a:picLocks noChangeAspect="1"/>
            </p:cNvPicPr>
            <p:nvPr/>
          </p:nvPicPr>
          <p:blipFill>
            <a:blip r:embed="rId2">
              <a:extLst/>
            </a:blip>
            <a:srcRect l="14134" r="32532"/>
            <a:stretch>
              <a:fillRect/>
            </a:stretch>
          </p:blipFill>
          <p:spPr>
            <a:xfrm>
              <a:off x="-1" y="0"/>
              <a:ext cx="4295775" cy="5369717"/>
            </a:xfrm>
            <a:prstGeom prst="rect">
              <a:avLst/>
            </a:prstGeom>
            <a:ln w="12700" cap="flat">
              <a:noFill/>
              <a:miter lim="400000"/>
            </a:ln>
            <a:effectLst>
              <a:outerShdw blurRad="127000" dist="38100" dir="5400000" rotWithShape="0">
                <a:srgbClr val="969F98">
                  <a:alpha val="40000"/>
                </a:srgbClr>
              </a:outerShdw>
            </a:effectLst>
          </p:spPr>
        </p:pic>
      </p:grpSp>
      <p:sp>
        <p:nvSpPr>
          <p:cNvPr id="359" name="文本框 3"/>
          <p:cNvSpPr txBox="1"/>
          <p:nvPr/>
        </p:nvSpPr>
        <p:spPr>
          <a:xfrm>
            <a:off x="679487" y="1776093"/>
            <a:ext cx="5538961" cy="461568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pPr>
              <a:lnSpc>
                <a:spcPct val="150000"/>
              </a:lnSpc>
            </a:pPr>
            <a:r>
              <a:rPr lang="zh-CN" altLang="zh-CN" dirty="0"/>
              <a:t>可靠性：判断所有数据的数据类型和长度是否正确。</a:t>
            </a:r>
          </a:p>
          <a:p>
            <a:pPr>
              <a:lnSpc>
                <a:spcPct val="150000"/>
              </a:lnSpc>
            </a:pPr>
            <a:r>
              <a:rPr lang="zh-CN" altLang="zh-CN" dirty="0"/>
              <a:t>可维护性：微信小程序需要经常维护更新</a:t>
            </a:r>
          </a:p>
          <a:p>
            <a:pPr>
              <a:lnSpc>
                <a:spcPct val="150000"/>
              </a:lnSpc>
            </a:pPr>
            <a:r>
              <a:rPr lang="zh-CN" altLang="zh-CN" dirty="0"/>
              <a:t>可用性：小程序用户交互体验好，使用流畅。</a:t>
            </a:r>
          </a:p>
          <a:p>
            <a:pPr>
              <a:lnSpc>
                <a:spcPct val="150000"/>
              </a:lnSpc>
            </a:pPr>
            <a:r>
              <a:rPr lang="zh-CN" altLang="zh-CN" dirty="0"/>
              <a:t>灵活性：易于根据实际快递点地址或者食堂餐饮变动更改内置选项。</a:t>
            </a:r>
          </a:p>
          <a:p>
            <a:pPr>
              <a:lnSpc>
                <a:spcPct val="150000"/>
              </a:lnSpc>
            </a:pPr>
            <a:r>
              <a:rPr lang="zh-CN" altLang="zh-CN" dirty="0"/>
              <a:t>可移植性：受限于微信不易移植</a:t>
            </a:r>
          </a:p>
          <a:p>
            <a:pPr>
              <a:lnSpc>
                <a:spcPct val="150000"/>
              </a:lnSpc>
            </a:pPr>
            <a:r>
              <a:rPr lang="zh-CN" altLang="zh-CN" dirty="0"/>
              <a:t>可重用性：不易于被小程序以外的系统重用</a:t>
            </a:r>
          </a:p>
          <a:p>
            <a:pPr>
              <a:lnSpc>
                <a:spcPct val="150000"/>
              </a:lnSpc>
            </a:pPr>
            <a:r>
              <a:rPr lang="zh-CN" altLang="zh-CN" dirty="0"/>
              <a:t>可测试性：受限于微信规则，可提供给</a:t>
            </a:r>
            <a:r>
              <a:rPr lang="en-US" altLang="zh-CN" dirty="0"/>
              <a:t>15</a:t>
            </a:r>
            <a:r>
              <a:rPr lang="zh-CN" altLang="zh-CN" dirty="0"/>
              <a:t>个人测试。</a:t>
            </a:r>
          </a:p>
          <a:p>
            <a:pPr>
              <a:lnSpc>
                <a:spcPct val="150000"/>
              </a:lnSpc>
            </a:pPr>
            <a:r>
              <a:rPr lang="zh-CN" altLang="zh-CN" dirty="0"/>
              <a:t>易用性：基于微信庞大的用户量以及简明的界面和适当的提示，大部分的用户无需学习成本即能使用本小程序。</a:t>
            </a:r>
          </a:p>
        </p:txBody>
      </p:sp>
      <p:sp>
        <p:nvSpPr>
          <p:cNvPr id="360" name="文本框 4"/>
          <p:cNvSpPr txBox="1"/>
          <p:nvPr/>
        </p:nvSpPr>
        <p:spPr>
          <a:xfrm>
            <a:off x="695324" y="819400"/>
            <a:ext cx="1938990"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b="1">
                <a:solidFill>
                  <a:srgbClr val="F9B359"/>
                </a:solidFill>
                <a:latin typeface="微软雅黑"/>
                <a:ea typeface="微软雅黑"/>
                <a:cs typeface="微软雅黑"/>
                <a:sym typeface="微软雅黑"/>
              </a:defRPr>
            </a:lvl1pPr>
          </a:lstStyle>
          <a:p>
            <a:r>
              <a:rPr lang="zh-CN" altLang="en-US" dirty="0"/>
              <a:t>软件质量因素</a:t>
            </a:r>
            <a:endParaRPr dirty="0"/>
          </a:p>
        </p:txBody>
      </p:sp>
      <p:sp>
        <p:nvSpPr>
          <p:cNvPr id="361" name="直接连接符 5"/>
          <p:cNvSpPr/>
          <p:nvPr/>
        </p:nvSpPr>
        <p:spPr>
          <a:xfrm flipH="1" flipV="1">
            <a:off x="791804" y="1470371"/>
            <a:ext cx="4000016" cy="1"/>
          </a:xfrm>
          <a:prstGeom prst="line">
            <a:avLst/>
          </a:prstGeom>
          <a:ln w="6350">
            <a:solidFill>
              <a:srgbClr val="969F98">
                <a:alpha val="50000"/>
              </a:srgbClr>
            </a:solidFill>
            <a:miter/>
          </a:ln>
        </p:spPr>
        <p:txBody>
          <a:bodyPr lIns="45719" rIns="45719"/>
          <a:lstStyle/>
          <a:p>
            <a:endParaRPr/>
          </a:p>
        </p:txBody>
      </p:sp>
      <p:pic>
        <p:nvPicPr>
          <p:cNvPr id="10" name="图片 9">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1"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2" nodeType="afterEffect">
                                  <p:stCondLst>
                                    <p:cond delay="0"/>
                                  </p:stCondLst>
                                  <p:iterate>
                                    <p:tmAbs val="0"/>
                                  </p:iterate>
                                  <p:childTnLst>
                                    <p:set>
                                      <p:cBhvr>
                                        <p:cTn id="11" fill="hold"/>
                                        <p:tgtEl>
                                          <p:spTgt spid="358"/>
                                        </p:tgtEl>
                                        <p:attrNameLst>
                                          <p:attrName>style.visibility</p:attrName>
                                        </p:attrNameLst>
                                      </p:cBhvr>
                                      <p:to>
                                        <p:strVal val="visible"/>
                                      </p:to>
                                    </p:set>
                                    <p:anim calcmode="lin" valueType="num">
                                      <p:cBhvr>
                                        <p:cTn id="12" dur="1000" fill="hold"/>
                                        <p:tgtEl>
                                          <p:spTgt spid="358"/>
                                        </p:tgtEl>
                                        <p:attrNameLst>
                                          <p:attrName>ppt_x</p:attrName>
                                        </p:attrNameLst>
                                      </p:cBhvr>
                                      <p:tavLst>
                                        <p:tav tm="0">
                                          <p:val>
                                            <p:strVal val="#ppt_x"/>
                                          </p:val>
                                        </p:tav>
                                        <p:tav tm="100000">
                                          <p:val>
                                            <p:strVal val="#ppt_x"/>
                                          </p:val>
                                        </p:tav>
                                      </p:tavLst>
                                    </p:anim>
                                    <p:anim calcmode="lin" valueType="num">
                                      <p:cBhvr>
                                        <p:cTn id="13" dur="1000" fill="hold"/>
                                        <p:tgtEl>
                                          <p:spTgt spid="358"/>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9" presetClass="entr" fill="hold" grpId="3" nodeType="afterEffect">
                                  <p:stCondLst>
                                    <p:cond delay="0"/>
                                  </p:stCondLst>
                                  <p:iterate>
                                    <p:tmAbs val="0"/>
                                  </p:iterate>
                                  <p:childTnLst>
                                    <p:set>
                                      <p:cBhvr>
                                        <p:cTn id="16" fill="hold"/>
                                        <p:tgtEl>
                                          <p:spTgt spid="354"/>
                                        </p:tgtEl>
                                        <p:attrNameLst>
                                          <p:attrName>style.visibility</p:attrName>
                                        </p:attrNameLst>
                                      </p:cBhvr>
                                      <p:to>
                                        <p:strVal val="visible"/>
                                      </p:to>
                                    </p:set>
                                    <p:animEffect transition="in" filter="dissolve">
                                      <p:cBhvr>
                                        <p:cTn id="17" dur="2000"/>
                                        <p:tgtEl>
                                          <p:spTgt spid="354"/>
                                        </p:tgtEl>
                                      </p:cBhvr>
                                    </p:animEffect>
                                  </p:childTnLst>
                                </p:cTn>
                              </p:par>
                            </p:childTnLst>
                          </p:cTn>
                        </p:par>
                        <p:par>
                          <p:cTn id="18" fill="hold">
                            <p:stCondLst>
                              <p:cond delay="3500"/>
                            </p:stCondLst>
                            <p:childTnLst>
                              <p:par>
                                <p:cTn id="19" presetID="9" presetClass="entr" fill="hold" grpId="12" nodeType="afterEffect">
                                  <p:stCondLst>
                                    <p:cond delay="0"/>
                                  </p:stCondLst>
                                  <p:iterate>
                                    <p:tmAbs val="0"/>
                                  </p:iterate>
                                  <p:childTnLst>
                                    <p:set>
                                      <p:cBhvr>
                                        <p:cTn id="20" fill="hold"/>
                                        <p:tgtEl>
                                          <p:spTgt spid="360"/>
                                        </p:tgtEl>
                                        <p:attrNameLst>
                                          <p:attrName>style.visibility</p:attrName>
                                        </p:attrNameLst>
                                      </p:cBhvr>
                                      <p:to>
                                        <p:strVal val="visible"/>
                                      </p:to>
                                    </p:set>
                                    <p:animEffect transition="in" filter="dissolve">
                                      <p:cBhvr>
                                        <p:cTn id="21" dur="500"/>
                                        <p:tgtEl>
                                          <p:spTgt spid="360"/>
                                        </p:tgtEl>
                                      </p:cBhvr>
                                    </p:animEffect>
                                  </p:childTnLst>
                                </p:cTn>
                              </p:par>
                            </p:childTnLst>
                          </p:cTn>
                        </p:par>
                        <p:par>
                          <p:cTn id="22" fill="hold">
                            <p:stCondLst>
                              <p:cond delay="4000"/>
                            </p:stCondLst>
                            <p:childTnLst>
                              <p:par>
                                <p:cTn id="23" presetID="22" presetClass="entr" presetSubtype="8" fill="hold" grpId="13" nodeType="afterEffect">
                                  <p:stCondLst>
                                    <p:cond delay="0"/>
                                  </p:stCondLst>
                                  <p:iterate>
                                    <p:tmAbs val="0"/>
                                  </p:iterate>
                                  <p:childTnLst>
                                    <p:set>
                                      <p:cBhvr>
                                        <p:cTn id="24" fill="hold"/>
                                        <p:tgtEl>
                                          <p:spTgt spid="361"/>
                                        </p:tgtEl>
                                        <p:attrNameLst>
                                          <p:attrName>style.visibility</p:attrName>
                                        </p:attrNameLst>
                                      </p:cBhvr>
                                      <p:to>
                                        <p:strVal val="visible"/>
                                      </p:to>
                                    </p:set>
                                    <p:animEffect transition="in" filter="wipe(left)">
                                      <p:cBhvr>
                                        <p:cTn id="25" dur="500"/>
                                        <p:tgtEl>
                                          <p:spTgt spid="361"/>
                                        </p:tgtEl>
                                      </p:cBhvr>
                                    </p:animEffect>
                                  </p:childTnLst>
                                </p:cTn>
                              </p:par>
                            </p:childTnLst>
                          </p:cTn>
                        </p:par>
                        <p:par>
                          <p:cTn id="26" fill="hold">
                            <p:stCondLst>
                              <p:cond delay="4500"/>
                            </p:stCondLst>
                            <p:childTnLst>
                              <p:par>
                                <p:cTn id="27" presetID="22" presetClass="entr" presetSubtype="1" fill="hold" grpId="14" nodeType="afterEffect">
                                  <p:stCondLst>
                                    <p:cond delay="0"/>
                                  </p:stCondLst>
                                  <p:iterate>
                                    <p:tmAbs val="0"/>
                                  </p:iterate>
                                  <p:childTnLst>
                                    <p:set>
                                      <p:cBhvr>
                                        <p:cTn id="28" fill="hold"/>
                                        <p:tgtEl>
                                          <p:spTgt spid="359"/>
                                        </p:tgtEl>
                                        <p:attrNameLst>
                                          <p:attrName>style.visibility</p:attrName>
                                        </p:attrNameLst>
                                      </p:cBhvr>
                                      <p:to>
                                        <p:strVal val="visible"/>
                                      </p:to>
                                    </p:set>
                                    <p:animEffect transition="in" filter="wipe(up)">
                                      <p:cBhvr>
                                        <p:cTn id="29" dur="1000"/>
                                        <p:tgtEl>
                                          <p:spTgt spid="35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3" animBg="1" advAuto="0"/>
      <p:bldP spid="355" grpId="1" animBg="1" advAuto="0"/>
      <p:bldP spid="358" grpId="2" animBg="1" advAuto="0"/>
      <p:bldP spid="359" grpId="14" animBg="1" advAuto="0"/>
      <p:bldP spid="360" grpId="12" animBg="1" advAuto="0"/>
      <p:bldP spid="361" grpId="13"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2" y="3554359"/>
            <a:ext cx="7175654" cy="106317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lvl="0"/>
            <a:r>
              <a:rPr lang="zh-CN" altLang="zh-CN" dirty="0"/>
              <a:t>提示小程序出现了错误</a:t>
            </a:r>
          </a:p>
          <a:p>
            <a:pPr lvl="0"/>
            <a:r>
              <a:rPr lang="zh-CN" altLang="zh-CN" dirty="0"/>
              <a:t>显示错误信息，并请稍后重试</a:t>
            </a:r>
          </a:p>
          <a:p>
            <a:pPr lvl="0"/>
            <a:r>
              <a:rPr lang="zh-CN" altLang="zh-CN" dirty="0"/>
              <a:t>发生错误后用户可通过反馈向管理员反馈错误情况。</a:t>
            </a:r>
          </a:p>
        </p:txBody>
      </p:sp>
      <p:sp>
        <p:nvSpPr>
          <p:cNvPr id="299" name="文本框 5"/>
          <p:cNvSpPr txBox="1"/>
          <p:nvPr/>
        </p:nvSpPr>
        <p:spPr>
          <a:xfrm>
            <a:off x="5126513" y="2288543"/>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故障处理</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319769686"/>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416732" y="3178148"/>
            <a:ext cx="7175654" cy="20603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总共</a:t>
            </a:r>
            <a:r>
              <a:rPr lang="en-US" altLang="zh-CN" dirty="0"/>
              <a:t>3</a:t>
            </a:r>
            <a:r>
              <a:rPr lang="zh-CN" altLang="zh-CN" dirty="0"/>
              <a:t>名组员，任期为一个学期</a:t>
            </a:r>
          </a:p>
          <a:p>
            <a:r>
              <a:rPr lang="zh-CN" altLang="zh-CN" dirty="0"/>
              <a:t>所有组员需要小程序开发语言以及教程</a:t>
            </a:r>
            <a:endParaRPr lang="en-US" altLang="zh-CN" dirty="0"/>
          </a:p>
          <a:p>
            <a:endParaRPr lang="en-US" altLang="zh-CN" dirty="0"/>
          </a:p>
          <a:p>
            <a:r>
              <a:rPr lang="zh-CN" altLang="zh-CN" dirty="0"/>
              <a:t>所有组员学习小程序开发教程。</a:t>
            </a:r>
            <a:endParaRPr lang="en-US" altLang="zh-CN" dirty="0"/>
          </a:p>
          <a:p>
            <a:endParaRPr lang="zh-CN" altLang="zh-CN" dirty="0"/>
          </a:p>
          <a:p>
            <a:r>
              <a:rPr lang="zh-CN" altLang="zh-CN" dirty="0"/>
              <a:t>完成小程序开发后维持对小程序的维护工作。</a:t>
            </a:r>
          </a:p>
        </p:txBody>
      </p:sp>
      <p:sp>
        <p:nvSpPr>
          <p:cNvPr id="299" name="文本框 5"/>
          <p:cNvSpPr txBox="1"/>
          <p:nvPr/>
        </p:nvSpPr>
        <p:spPr>
          <a:xfrm>
            <a:off x="3279863" y="2288543"/>
            <a:ext cx="5632309"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有关人员、培训、后勤需求</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5896353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p:nvPr/>
        </p:nvSpPr>
        <p:spPr>
          <a:xfrm>
            <a:off x="3742063" y="0"/>
            <a:ext cx="4707874" cy="185156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8" name="文本框 5"/>
          <p:cNvSpPr txBox="1"/>
          <p:nvPr/>
        </p:nvSpPr>
        <p:spPr>
          <a:xfrm>
            <a:off x="5434281" y="694947"/>
            <a:ext cx="1323437"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界面</a:t>
            </a:r>
            <a:r>
              <a:rPr lang="zh-CN" altLang="en-US" sz="2400" dirty="0" smtClean="0"/>
              <a:t>原型</a:t>
            </a:r>
            <a:endParaRPr lang="zh-CN" altLang="en-US" sz="2400"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2053" y="1887855"/>
            <a:ext cx="2196463" cy="4949363"/>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516" y="1887855"/>
            <a:ext cx="2782625" cy="4949363"/>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0080" y="1884053"/>
            <a:ext cx="2784764" cy="4953166"/>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53782" y="1887857"/>
            <a:ext cx="2782625" cy="4949361"/>
          </a:xfrm>
          <a:prstGeom prst="rect">
            <a:avLst/>
          </a:prstGeom>
        </p:spPr>
      </p:pic>
    </p:spTree>
    <p:extLst>
      <p:ext uri="{BB962C8B-B14F-4D97-AF65-F5344CB8AC3E}">
        <p14:creationId xmlns:p14="http://schemas.microsoft.com/office/powerpoint/2010/main" val="14571044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
                                          </p:val>
                                        </p:tav>
                                        <p:tav tm="100000">
                                          <p:val>
                                            <p:strVal val="#ppt_x"/>
                                          </p:val>
                                        </p:tav>
                                      </p:tavLst>
                                    </p:anim>
                                    <p:anim calcmode="lin" valueType="num">
                                      <p:cBhvr>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8"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
          <p:cNvSpPr/>
          <p:nvPr/>
        </p:nvSpPr>
        <p:spPr>
          <a:xfrm>
            <a:off x="3742063" y="0"/>
            <a:ext cx="4434118" cy="1156355"/>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C3A567D-34D7-4A71-9B07-22774C85FC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5466" y="1298934"/>
            <a:ext cx="1857866" cy="1857866"/>
          </a:xfrm>
          <a:prstGeom prst="rect">
            <a:avLst/>
          </a:prstGeom>
        </p:spPr>
      </p:pic>
      <p:sp>
        <p:nvSpPr>
          <p:cNvPr id="7" name="文本框 6">
            <a:extLst>
              <a:ext uri="{FF2B5EF4-FFF2-40B4-BE49-F238E27FC236}">
                <a16:creationId xmlns:a16="http://schemas.microsoft.com/office/drawing/2014/main" id="{A4805F7E-826B-420C-B2E0-1197BB98024B}"/>
              </a:ext>
            </a:extLst>
          </p:cNvPr>
          <p:cNvSpPr txBox="1"/>
          <p:nvPr/>
        </p:nvSpPr>
        <p:spPr>
          <a:xfrm>
            <a:off x="3847518" y="255012"/>
            <a:ext cx="422320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en-US" sz="3600" b="1" dirty="0" smtClean="0">
                <a:solidFill>
                  <a:srgbClr val="3F403E"/>
                </a:solidFill>
                <a:latin typeface="微软雅黑"/>
                <a:ea typeface="微软雅黑"/>
              </a:rPr>
              <a:t>用户代表</a:t>
            </a:r>
            <a:endParaRPr lang="zh-CN" altLang="en-US" sz="3600" b="1" dirty="0">
              <a:solidFill>
                <a:srgbClr val="3F403E"/>
              </a:solidFill>
              <a:latin typeface="微软雅黑"/>
              <a:ea typeface="微软雅黑"/>
            </a:endParaRPr>
          </a:p>
        </p:txBody>
      </p:sp>
      <p:sp>
        <p:nvSpPr>
          <p:cNvPr id="8" name="文本框 7">
            <a:extLst>
              <a:ext uri="{FF2B5EF4-FFF2-40B4-BE49-F238E27FC236}">
                <a16:creationId xmlns:a16="http://schemas.microsoft.com/office/drawing/2014/main" id="{68D6E53A-7FCB-440A-9416-F80080B60747}"/>
              </a:ext>
            </a:extLst>
          </p:cNvPr>
          <p:cNvSpPr txBox="1"/>
          <p:nvPr/>
        </p:nvSpPr>
        <p:spPr>
          <a:xfrm>
            <a:off x="1705466" y="3299381"/>
            <a:ext cx="3465922"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昵称：柯基</a:t>
            </a:r>
            <a:endParaRPr lang="en-US" altLang="zh-CN" dirty="0">
              <a:solidFill>
                <a:srgbClr val="3F403E"/>
              </a:solidFill>
              <a:latin typeface="微软雅黑 Light"/>
              <a:ea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sym typeface="微软雅黑 Light"/>
              </a:rPr>
              <a:t>专业：法学</a:t>
            </a:r>
            <a:endParaRPr lang="en-US" altLang="zh-CN" dirty="0">
              <a:solidFill>
                <a:srgbClr val="3F403E"/>
              </a:solidFill>
              <a:latin typeface="微软雅黑 Light"/>
              <a:ea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需求：宿舍楼离快递点较远，大件常常又搬不动，常需要找代拿帮忙取快递。对交互要求不高，实用就好。</a:t>
            </a:r>
          </a:p>
        </p:txBody>
      </p:sp>
      <p:pic>
        <p:nvPicPr>
          <p:cNvPr id="10" name="图片 9">
            <a:extLst>
              <a:ext uri="{FF2B5EF4-FFF2-40B4-BE49-F238E27FC236}">
                <a16:creationId xmlns:a16="http://schemas.microsoft.com/office/drawing/2014/main" id="{0AD3FA24-0D5F-4283-9C8F-F3ACDD37B6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6181" y="1298934"/>
            <a:ext cx="1857867" cy="1857867"/>
          </a:xfrm>
          <a:prstGeom prst="rect">
            <a:avLst/>
          </a:prstGeom>
        </p:spPr>
      </p:pic>
      <p:sp>
        <p:nvSpPr>
          <p:cNvPr id="11" name="文本框 10">
            <a:extLst>
              <a:ext uri="{FF2B5EF4-FFF2-40B4-BE49-F238E27FC236}">
                <a16:creationId xmlns:a16="http://schemas.microsoft.com/office/drawing/2014/main" id="{625303BD-DB0F-4413-9ABA-4A7BD4C6C00E}"/>
              </a:ext>
            </a:extLst>
          </p:cNvPr>
          <p:cNvSpPr txBox="1"/>
          <p:nvPr/>
        </p:nvSpPr>
        <p:spPr>
          <a:xfrm>
            <a:off x="8176181" y="3429000"/>
            <a:ext cx="3465922"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昵称：素素</a:t>
            </a:r>
            <a:endParaRPr lang="en-US" altLang="zh-CN" dirty="0">
              <a:solidFill>
                <a:srgbClr val="3F403E"/>
              </a:solidFill>
              <a:latin typeface="微软雅黑 Light"/>
              <a:ea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sym typeface="微软雅黑 Light"/>
              </a:rPr>
              <a:t>专业：金融学</a:t>
            </a:r>
            <a:endParaRPr lang="en-US" altLang="zh-CN" dirty="0">
              <a:solidFill>
                <a:srgbClr val="3F403E"/>
              </a:solidFill>
              <a:latin typeface="微软雅黑 Light"/>
              <a:ea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需求：学生工作较忙，经常没有时间取快递，有时会没时间去买饭（否则只能点外卖）。希望产品体验较好，用起来舒服。</a:t>
            </a:r>
          </a:p>
        </p:txBody>
      </p:sp>
    </p:spTree>
    <p:extLst>
      <p:ext uri="{BB962C8B-B14F-4D97-AF65-F5344CB8AC3E}">
        <p14:creationId xmlns:p14="http://schemas.microsoft.com/office/powerpoint/2010/main" val="42650582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
                                          </p:val>
                                        </p:tav>
                                        <p:tav tm="100000">
                                          <p:val>
                                            <p:strVal val="#ppt_x"/>
                                          </p:val>
                                        </p:tav>
                                      </p:tavLst>
                                    </p:anim>
                                    <p:anim calcmode="lin" valueType="num">
                                      <p:cBhvr>
                                        <p:cTn id="8"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4766377" y="3098260"/>
            <a:ext cx="2657136"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合格性规定</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2</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6" animBg="1" advAuto="0"/>
      <p:bldP spid="468" grpId="1" animBg="1" advAuto="0"/>
      <p:bldP spid="469" grpId="3" animBg="1" advAuto="0"/>
      <p:bldP spid="470" grpId="4" animBg="1" advAuto="0"/>
      <p:bldP spid="472" grpId="2"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676E07E2-E8A9-4E95-91E2-C5E9FB5E5E2C}"/>
              </a:ext>
            </a:extLst>
          </p:cNvPr>
          <p:cNvGraphicFramePr>
            <a:graphicFrameLocks noGrp="1"/>
          </p:cNvGraphicFramePr>
          <p:nvPr>
            <p:extLst>
              <p:ext uri="{D42A27DB-BD31-4B8C-83A1-F6EECF244321}">
                <p14:modId xmlns:p14="http://schemas.microsoft.com/office/powerpoint/2010/main" val="4086246171"/>
              </p:ext>
            </p:extLst>
          </p:nvPr>
        </p:nvGraphicFramePr>
        <p:xfrm>
          <a:off x="2032000" y="1816946"/>
          <a:ext cx="8127999" cy="2595880"/>
        </p:xfrm>
        <a:graphic>
          <a:graphicData uri="http://schemas.openxmlformats.org/drawingml/2006/table">
            <a:tbl>
              <a:tblPr firstRow="1" bandRow="1">
                <a:tableStyleId>{4C3C2611-4C71-4FC5-86AE-919BDF0F9419}</a:tableStyleId>
              </a:tblPr>
              <a:tblGrid>
                <a:gridCol w="2709333">
                  <a:extLst>
                    <a:ext uri="{9D8B030D-6E8A-4147-A177-3AD203B41FA5}">
                      <a16:colId xmlns:a16="http://schemas.microsoft.com/office/drawing/2014/main" val="3669035328"/>
                    </a:ext>
                  </a:extLst>
                </a:gridCol>
                <a:gridCol w="2709333">
                  <a:extLst>
                    <a:ext uri="{9D8B030D-6E8A-4147-A177-3AD203B41FA5}">
                      <a16:colId xmlns:a16="http://schemas.microsoft.com/office/drawing/2014/main" val="2752785520"/>
                    </a:ext>
                  </a:extLst>
                </a:gridCol>
                <a:gridCol w="2709333">
                  <a:extLst>
                    <a:ext uri="{9D8B030D-6E8A-4147-A177-3AD203B41FA5}">
                      <a16:colId xmlns:a16="http://schemas.microsoft.com/office/drawing/2014/main" val="4002447542"/>
                    </a:ext>
                  </a:extLst>
                </a:gridCol>
              </a:tblGrid>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需求</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方法</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具体描述</a:t>
                      </a:r>
                    </a:p>
                  </a:txBody>
                  <a:tcPr marL="7620" marR="7620" marT="7620" marB="0" anchor="ctr"/>
                </a:tc>
                <a:extLst>
                  <a:ext uri="{0D108BD9-81ED-4DB2-BD59-A6C34878D82A}">
                    <a16:rowId xmlns:a16="http://schemas.microsoft.com/office/drawing/2014/main" val="288316912"/>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各个界面响应正常</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演示</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872697013"/>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用户搜索响应时间</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60992172"/>
                  </a:ext>
                </a:extLst>
              </a:tr>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用户搜索准确性</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458406687"/>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用户与用户间通讯及时性</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3362418101"/>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后端数据库检索响应时间</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961606025"/>
                  </a:ext>
                </a:extLst>
              </a:tr>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地图接口定位准确性</a:t>
                      </a:r>
                    </a:p>
                  </a:txBody>
                  <a:tcPr marL="7620" marR="7620" marT="7620" marB="0" anchor="ctr"/>
                </a:tc>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dirty="0">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479523029"/>
                  </a:ext>
                </a:extLst>
              </a:tr>
            </a:tbl>
          </a:graphicData>
        </a:graphic>
      </p:graphicFrame>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7110264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106317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标题：《软件需求规格说明》</a:t>
            </a:r>
          </a:p>
          <a:p>
            <a:r>
              <a:rPr lang="zh-CN" altLang="zh-CN" dirty="0"/>
              <a:t>简称：</a:t>
            </a:r>
            <a:r>
              <a:rPr lang="en-US" altLang="zh-CN" dirty="0"/>
              <a:t>SAS</a:t>
            </a:r>
            <a:endParaRPr lang="zh-CN" altLang="zh-CN" dirty="0"/>
          </a:p>
          <a:p>
            <a:r>
              <a:rPr lang="zh-CN" altLang="zh-CN" dirty="0"/>
              <a:t>版本号：</a:t>
            </a:r>
            <a:r>
              <a:rPr lang="en-US" altLang="zh-CN" dirty="0"/>
              <a:t>v0.5</a:t>
            </a:r>
            <a:endParaRPr lang="zh-CN" altLang="zh-CN" dirty="0"/>
          </a:p>
        </p:txBody>
      </p:sp>
      <p:sp>
        <p:nvSpPr>
          <p:cNvPr id="299" name="文本框 5"/>
          <p:cNvSpPr txBox="1"/>
          <p:nvPr/>
        </p:nvSpPr>
        <p:spPr>
          <a:xfrm>
            <a:off x="5588175" y="2288543"/>
            <a:ext cx="1015661"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标识</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5623893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3483981" y="3098260"/>
            <a:ext cx="5221940"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会议记录及项目甘特图</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3</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823333850"/>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
            <a:extLst>
              <a:ext uri="{FF2B5EF4-FFF2-40B4-BE49-F238E27FC236}">
                <a16:creationId xmlns:a16="http://schemas.microsoft.com/office/drawing/2014/main" id="{D6609833-48B4-4D9E-9635-7FD0E19CC485}"/>
              </a:ext>
            </a:extLst>
          </p:cNvPr>
          <p:cNvGrpSpPr/>
          <p:nvPr/>
        </p:nvGrpSpPr>
        <p:grpSpPr>
          <a:xfrm>
            <a:off x="1735331" y="1923353"/>
            <a:ext cx="1914863" cy="2086875"/>
            <a:chOff x="2938584" y="2242373"/>
            <a:chExt cx="2319215" cy="2319215"/>
          </a:xfrm>
        </p:grpSpPr>
        <p:pic>
          <p:nvPicPr>
            <p:cNvPr id="3" name="图片 2">
              <a:hlinkClick r:id="rId2"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4" name="文本框 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5" name="文本框 4">
            <a:extLst>
              <a:ext uri="{FF2B5EF4-FFF2-40B4-BE49-F238E27FC236}">
                <a16:creationId xmlns:a16="http://schemas.microsoft.com/office/drawing/2014/main" id="{C1BC540B-86E2-4153-B235-8EC807389912}"/>
              </a:ext>
            </a:extLst>
          </p:cNvPr>
          <p:cNvSpPr txBox="1"/>
          <p:nvPr/>
        </p:nvSpPr>
        <p:spPr>
          <a:xfrm>
            <a:off x="1622599" y="4259668"/>
            <a:ext cx="2140326" cy="923330"/>
          </a:xfrm>
          <a:prstGeom prst="rect">
            <a:avLst/>
          </a:prstGeom>
          <a:noFill/>
        </p:spPr>
        <p:txBody>
          <a:bodyPr wrap="square" rtlCol="0">
            <a:spAutoFit/>
          </a:bodyPr>
          <a:lstStyle/>
          <a:p>
            <a:pPr algn="ctr"/>
            <a:r>
              <a:rPr lang="en-US" altLang="zh-CN" dirty="0"/>
              <a:t>20190407</a:t>
            </a:r>
          </a:p>
          <a:p>
            <a:pPr algn="ctr"/>
            <a:r>
              <a:rPr lang="zh-CN" altLang="en-US" dirty="0"/>
              <a:t>会议记录</a:t>
            </a:r>
            <a:endParaRPr lang="en-US" altLang="zh-CN" dirty="0"/>
          </a:p>
          <a:p>
            <a:pPr algn="ctr"/>
            <a:r>
              <a:rPr lang="zh-CN" altLang="en-US" dirty="0">
                <a:hlinkClick r:id="rId4" action="ppaction://hlinkfile"/>
              </a:rPr>
              <a:t>录音</a:t>
            </a:r>
            <a:endParaRPr lang="zh-CN" altLang="en-US" dirty="0"/>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104" y="1537840"/>
            <a:ext cx="6096851" cy="2857899"/>
          </a:xfrm>
          <a:prstGeom prst="rect">
            <a:avLst/>
          </a:prstGeom>
        </p:spPr>
      </p:pic>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7029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1" y="309826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绩效评价</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4</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91776254"/>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1578423349"/>
              </p:ext>
            </p:extLst>
          </p:nvPr>
        </p:nvGraphicFramePr>
        <p:xfrm>
          <a:off x="2521113" y="1787655"/>
          <a:ext cx="7286625" cy="3267075"/>
        </p:xfrm>
        <a:graphic>
          <a:graphicData uri="http://schemas.openxmlformats.org/presentationml/2006/ole">
            <mc:AlternateContent xmlns:mc="http://schemas.openxmlformats.org/markup-compatibility/2006">
              <mc:Choice xmlns:v="urn:schemas-microsoft-com:vml" Requires="v">
                <p:oleObj spid="_x0000_s13322" name="工作表" r:id="rId4" imgW="7286657" imgH="3266939" progId="Excel.Sheet.12">
                  <p:embed/>
                </p:oleObj>
              </mc:Choice>
              <mc:Fallback>
                <p:oleObj name="工作表" r:id="rId4" imgW="7286657" imgH="3266939" progId="Excel.Sheet.12">
                  <p:embed/>
                  <p:pic>
                    <p:nvPicPr>
                      <p:cNvPr id="0" name=""/>
                      <p:cNvPicPr/>
                      <p:nvPr/>
                    </p:nvPicPr>
                    <p:blipFill>
                      <a:blip r:embed="rId5"/>
                      <a:stretch>
                        <a:fillRect/>
                      </a:stretch>
                    </p:blipFill>
                    <p:spPr>
                      <a:xfrm>
                        <a:off x="2521113" y="1787655"/>
                        <a:ext cx="7286625" cy="3267075"/>
                      </a:xfrm>
                      <a:prstGeom prst="rect">
                        <a:avLst/>
                      </a:prstGeom>
                    </p:spPr>
                  </p:pic>
                </p:oleObj>
              </mc:Fallback>
            </mc:AlternateContent>
          </a:graphicData>
        </a:graphic>
      </p:graphicFrame>
    </p:spTree>
    <p:extLst>
      <p:ext uri="{BB962C8B-B14F-4D97-AF65-F5344CB8AC3E}">
        <p14:creationId xmlns:p14="http://schemas.microsoft.com/office/powerpoint/2010/main" val="965787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2" name="PA_文本框 34"/>
          <p:cNvSpPr txBox="1"/>
          <p:nvPr/>
        </p:nvSpPr>
        <p:spPr>
          <a:xfrm>
            <a:off x="2310027" y="-51764"/>
            <a:ext cx="7571943" cy="37702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713" name="PA_矩形 32"/>
          <p:cNvSpPr/>
          <p:nvPr/>
        </p:nvSpPr>
        <p:spPr>
          <a:xfrm>
            <a:off x="1329367" y="1354006"/>
            <a:ext cx="9533264" cy="4149987"/>
          </a:xfrm>
          <a:prstGeom prst="rect">
            <a:avLst/>
          </a:prstGeom>
          <a:solidFill>
            <a:srgbClr val="FCFCFD">
              <a:alpha val="60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714" name="PA_矩形 27"/>
          <p:cNvSpPr/>
          <p:nvPr/>
        </p:nvSpPr>
        <p:spPr>
          <a:xfrm>
            <a:off x="2351313" y="2153796"/>
            <a:ext cx="7489375" cy="2280496"/>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715" name="PA_矩形 33"/>
          <p:cNvSpPr/>
          <p:nvPr/>
        </p:nvSpPr>
        <p:spPr>
          <a:xfrm flipV="1">
            <a:off x="5034567" y="4973403"/>
            <a:ext cx="2067271" cy="18954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6" name="PA_文本框 29"/>
          <p:cNvSpPr txBox="1"/>
          <p:nvPr/>
        </p:nvSpPr>
        <p:spPr>
          <a:xfrm>
            <a:off x="5117686" y="4883509"/>
            <a:ext cx="1956624"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400" dirty="0"/>
              <a:t>SE2019</a:t>
            </a:r>
            <a:r>
              <a:rPr lang="zh-CN" altLang="en-US" sz="2400" dirty="0"/>
              <a:t>春</a:t>
            </a:r>
            <a:r>
              <a:rPr lang="en-US" altLang="zh-CN" sz="2400" dirty="0"/>
              <a:t>-G11</a:t>
            </a:r>
            <a:endParaRPr sz="2400" dirty="0"/>
          </a:p>
        </p:txBody>
      </p:sp>
      <p:sp>
        <p:nvSpPr>
          <p:cNvPr id="717" name="PA_文本框 20"/>
          <p:cNvSpPr txBox="1"/>
          <p:nvPr/>
        </p:nvSpPr>
        <p:spPr>
          <a:xfrm>
            <a:off x="3571299" y="2509212"/>
            <a:ext cx="5049401" cy="1551941"/>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9600">
                <a:solidFill>
                  <a:srgbClr val="F9B359"/>
                </a:solidFill>
                <a:latin typeface="微软雅黑"/>
                <a:ea typeface="微软雅黑"/>
                <a:cs typeface="微软雅黑"/>
                <a:sym typeface="微软雅黑"/>
              </a:defRPr>
            </a:lvl1pPr>
          </a:lstStyle>
          <a:p>
            <a:r>
              <a:t>THANKS</a:t>
            </a:r>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Choice xmlns:p14="http://schemas.microsoft.com/office/powerpoint/2010/main" xmlns="" Requires="p14">
      <p:transition spd="slow" advClick="1" p14:dur="1200">
        <p14:prism dir="d"/>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12"/>
                                        </p:tgtEl>
                                        <p:attrNameLst>
                                          <p:attrName>style.visibility</p:attrName>
                                        </p:attrNameLst>
                                      </p:cBhvr>
                                      <p:to>
                                        <p:strVal val="visible"/>
                                      </p:to>
                                    </p:set>
                                    <p:animEffect transition="in" filter="dissolve">
                                      <p:cBhvr>
                                        <p:cTn id="7" dur="1000"/>
                                        <p:tgtEl>
                                          <p:spTgt spid="7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711"/>
                                        </p:tgtEl>
                                        <p:attrNameLst>
                                          <p:attrName>style.visibility</p:attrName>
                                        </p:attrNameLst>
                                      </p:cBhvr>
                                      <p:to>
                                        <p:strVal val="visible"/>
                                      </p:to>
                                    </p:set>
                                    <p:anim calcmode="lin" valueType="num">
                                      <p:cBhvr>
                                        <p:cTn id="11" dur="1000" fill="hold"/>
                                        <p:tgtEl>
                                          <p:spTgt spid="711"/>
                                        </p:tgtEl>
                                        <p:attrNameLst>
                                          <p:attrName>ppt_x</p:attrName>
                                        </p:attrNameLst>
                                      </p:cBhvr>
                                      <p:tavLst>
                                        <p:tav tm="0">
                                          <p:val>
                                            <p:strVal val="#ppt_x"/>
                                          </p:val>
                                        </p:tav>
                                        <p:tav tm="100000">
                                          <p:val>
                                            <p:strVal val="#ppt_x"/>
                                          </p:val>
                                        </p:tav>
                                      </p:tavLst>
                                    </p:anim>
                                    <p:anim calcmode="lin" valueType="num">
                                      <p:cBhvr>
                                        <p:cTn id="12" dur="1000" fill="hold"/>
                                        <p:tgtEl>
                                          <p:spTgt spid="7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713"/>
                                        </p:tgtEl>
                                        <p:attrNameLst>
                                          <p:attrName>style.visibility</p:attrName>
                                        </p:attrNameLst>
                                      </p:cBhvr>
                                      <p:to>
                                        <p:strVal val="visible"/>
                                      </p:to>
                                    </p:set>
                                    <p:anim calcmode="lin" valueType="num">
                                      <p:cBhvr>
                                        <p:cTn id="16" dur="1000" fill="hold"/>
                                        <p:tgtEl>
                                          <p:spTgt spid="713"/>
                                        </p:tgtEl>
                                        <p:attrNameLst>
                                          <p:attrName>ppt_x</p:attrName>
                                        </p:attrNameLst>
                                      </p:cBhvr>
                                      <p:tavLst>
                                        <p:tav tm="0">
                                          <p:val>
                                            <p:strVal val="#ppt_x"/>
                                          </p:val>
                                        </p:tav>
                                        <p:tav tm="100000">
                                          <p:val>
                                            <p:strVal val="#ppt_x"/>
                                          </p:val>
                                        </p:tav>
                                      </p:tavLst>
                                    </p:anim>
                                    <p:anim calcmode="lin" valueType="num">
                                      <p:cBhvr>
                                        <p:cTn id="17" dur="1000" fill="hold"/>
                                        <p:tgtEl>
                                          <p:spTgt spid="713"/>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714"/>
                                        </p:tgtEl>
                                        <p:attrNameLst>
                                          <p:attrName>style.visibility</p:attrName>
                                        </p:attrNameLst>
                                      </p:cBhvr>
                                      <p:to>
                                        <p:strVal val="visible"/>
                                      </p:to>
                                    </p:set>
                                    <p:anim calcmode="lin" valueType="num">
                                      <p:cBhvr>
                                        <p:cTn id="21" dur="1000" fill="hold"/>
                                        <p:tgtEl>
                                          <p:spTgt spid="714"/>
                                        </p:tgtEl>
                                        <p:attrNameLst>
                                          <p:attrName>ppt_x</p:attrName>
                                        </p:attrNameLst>
                                      </p:cBhvr>
                                      <p:tavLst>
                                        <p:tav tm="0">
                                          <p:val>
                                            <p:strVal val="#ppt_x"/>
                                          </p:val>
                                        </p:tav>
                                        <p:tav tm="100000">
                                          <p:val>
                                            <p:strVal val="#ppt_x"/>
                                          </p:val>
                                        </p:tav>
                                      </p:tavLst>
                                    </p:anim>
                                    <p:anim calcmode="lin" valueType="num">
                                      <p:cBhvr>
                                        <p:cTn id="22" dur="1000" fill="hold"/>
                                        <p:tgtEl>
                                          <p:spTgt spid="714"/>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715"/>
                                        </p:tgtEl>
                                        <p:attrNameLst>
                                          <p:attrName>style.visibility</p:attrName>
                                        </p:attrNameLst>
                                      </p:cBhvr>
                                      <p:to>
                                        <p:strVal val="visible"/>
                                      </p:to>
                                    </p:set>
                                    <p:anim calcmode="lin" valueType="num">
                                      <p:cBhvr>
                                        <p:cTn id="26" dur="1000" fill="hold"/>
                                        <p:tgtEl>
                                          <p:spTgt spid="715"/>
                                        </p:tgtEl>
                                        <p:attrNameLst>
                                          <p:attrName>ppt_x</p:attrName>
                                        </p:attrNameLst>
                                      </p:cBhvr>
                                      <p:tavLst>
                                        <p:tav tm="0">
                                          <p:val>
                                            <p:strVal val="#ppt_x"/>
                                          </p:val>
                                        </p:tav>
                                        <p:tav tm="100000">
                                          <p:val>
                                            <p:strVal val="#ppt_x"/>
                                          </p:val>
                                        </p:tav>
                                      </p:tavLst>
                                    </p:anim>
                                    <p:anim calcmode="lin" valueType="num">
                                      <p:cBhvr>
                                        <p:cTn id="27" dur="1000" fill="hold"/>
                                        <p:tgtEl>
                                          <p:spTgt spid="715"/>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716"/>
                                        </p:tgtEl>
                                        <p:attrNameLst>
                                          <p:attrName>style.visibility</p:attrName>
                                        </p:attrNameLst>
                                      </p:cBhvr>
                                      <p:to>
                                        <p:strVal val="visible"/>
                                      </p:to>
                                    </p:set>
                                    <p:anim calcmode="lin" valueType="num">
                                      <p:cBhvr>
                                        <p:cTn id="31" dur="1000" fill="hold"/>
                                        <p:tgtEl>
                                          <p:spTgt spid="716"/>
                                        </p:tgtEl>
                                        <p:attrNameLst>
                                          <p:attrName>ppt_x</p:attrName>
                                        </p:attrNameLst>
                                      </p:cBhvr>
                                      <p:tavLst>
                                        <p:tav tm="0">
                                          <p:val>
                                            <p:strVal val="#ppt_x"/>
                                          </p:val>
                                        </p:tav>
                                        <p:tav tm="100000">
                                          <p:val>
                                            <p:strVal val="#ppt_x"/>
                                          </p:val>
                                        </p:tav>
                                      </p:tavLst>
                                    </p:anim>
                                    <p:anim calcmode="lin" valueType="num">
                                      <p:cBhvr>
                                        <p:cTn id="32" dur="1000" fill="hold"/>
                                        <p:tgtEl>
                                          <p:spTgt spid="716"/>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1+#ppt_h/2"/>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2" animBg="1" advAuto="0"/>
      <p:bldP spid="712" grpId="1" animBg="1" advAuto="0"/>
      <p:bldP spid="713" grpId="3" animBg="1" advAuto="0"/>
      <p:bldP spid="714" grpId="4" animBg="1" advAuto="0"/>
      <p:bldP spid="715" grpId="5" animBg="1" advAuto="0"/>
      <p:bldP spid="716" grpId="6" animBg="1" advAuto="0"/>
      <p:bldP spid="717" grpId="7"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13955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此需求规格说明书对“城院学生懒人助手”做了全面细致的用户需求分析，明确所要开发的小程序应具有的功能、性能与用户界面，使系统分析人员及开发人员能清楚地了解用户的需求，并在此基础上进一步提出概要设计说明书和完成后续设计与开发工作。</a:t>
            </a:r>
          </a:p>
        </p:txBody>
      </p:sp>
      <p:sp>
        <p:nvSpPr>
          <p:cNvPr id="299" name="文本框 5"/>
          <p:cNvSpPr txBox="1"/>
          <p:nvPr/>
        </p:nvSpPr>
        <p:spPr>
          <a:xfrm>
            <a:off x="5126512" y="2288543"/>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系统概述</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39925828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1957632" y="3089608"/>
            <a:ext cx="8276734" cy="175432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参考资料：</a:t>
            </a:r>
          </a:p>
          <a:p>
            <a:r>
              <a:rPr lang="en-US" altLang="zh-CN" dirty="0"/>
              <a:t>1.</a:t>
            </a:r>
            <a:r>
              <a:rPr lang="zh-CN" altLang="zh-CN" dirty="0"/>
              <a:t>张海蕃</a:t>
            </a:r>
            <a:r>
              <a:rPr lang="en-US" altLang="zh-CN" dirty="0"/>
              <a:t>,</a:t>
            </a:r>
            <a:r>
              <a:rPr lang="zh-CN" altLang="zh-CN" dirty="0"/>
              <a:t>牟永敏</a:t>
            </a:r>
            <a:r>
              <a:rPr lang="en-US" altLang="zh-CN" dirty="0"/>
              <a:t>.</a:t>
            </a:r>
            <a:r>
              <a:rPr lang="zh-CN" altLang="zh-CN" dirty="0"/>
              <a:t>《软件工程导论》</a:t>
            </a:r>
            <a:r>
              <a:rPr lang="en-US" altLang="zh-CN" dirty="0"/>
              <a:t>(</a:t>
            </a:r>
            <a:r>
              <a:rPr lang="zh-CN" altLang="zh-CN" dirty="0"/>
              <a:t>第六版</a:t>
            </a:r>
            <a:r>
              <a:rPr lang="en-US" altLang="zh-CN" dirty="0"/>
              <a:t>). </a:t>
            </a:r>
            <a:r>
              <a:rPr lang="zh-CN" altLang="zh-CN" dirty="0"/>
              <a:t>北京</a:t>
            </a:r>
            <a:r>
              <a:rPr lang="en-US" altLang="zh-CN" dirty="0"/>
              <a:t>:</a:t>
            </a:r>
            <a:r>
              <a:rPr lang="zh-CN" altLang="zh-CN" dirty="0"/>
              <a:t>清华大学出版社</a:t>
            </a:r>
            <a:r>
              <a:rPr lang="en-US" altLang="zh-CN" dirty="0"/>
              <a:t>,2013</a:t>
            </a:r>
            <a:endParaRPr lang="zh-CN" altLang="zh-CN" dirty="0"/>
          </a:p>
          <a:p>
            <a:r>
              <a:rPr lang="en-US" altLang="zh-CN" dirty="0"/>
              <a:t>2.</a:t>
            </a:r>
            <a:r>
              <a:rPr lang="zh-CN" altLang="zh-CN" dirty="0"/>
              <a:t>做到</a:t>
            </a:r>
            <a:r>
              <a:rPr lang="en-US" altLang="zh-CN" dirty="0"/>
              <a:t>APP. </a:t>
            </a:r>
            <a:r>
              <a:rPr lang="zh-CN" altLang="zh-CN" dirty="0"/>
              <a:t>深圳有我行科技</a:t>
            </a:r>
            <a:r>
              <a:rPr lang="zh-CN" altLang="zh-CN" dirty="0" smtClean="0"/>
              <a:t>有限公司</a:t>
            </a:r>
            <a:endParaRPr lang="en-US" altLang="zh-CN" dirty="0" smtClean="0"/>
          </a:p>
          <a:p>
            <a:r>
              <a:rPr lang="en-US" altLang="zh-CN" dirty="0"/>
              <a:t>3. SE2019</a:t>
            </a:r>
            <a:r>
              <a:rPr lang="zh-CN" altLang="en-US" dirty="0"/>
              <a:t>春</a:t>
            </a:r>
            <a:r>
              <a:rPr lang="en-US" altLang="zh-CN" dirty="0"/>
              <a:t>-G11-</a:t>
            </a:r>
            <a:r>
              <a:rPr lang="zh-CN" altLang="en-US" dirty="0"/>
              <a:t>软件需求规格说明</a:t>
            </a:r>
            <a:r>
              <a:rPr lang="en-US" altLang="zh-CN" dirty="0"/>
              <a:t>(SRS)v0.5</a:t>
            </a:r>
          </a:p>
          <a:p>
            <a:r>
              <a:rPr lang="en-US" altLang="zh-CN" dirty="0"/>
              <a:t>4. GB/T-8567-2006</a:t>
            </a:r>
            <a:r>
              <a:rPr lang="zh-CN" altLang="zh-CN" dirty="0"/>
              <a:t>软件需求规格说明</a:t>
            </a:r>
            <a:r>
              <a:rPr lang="en-US" altLang="zh-CN" dirty="0"/>
              <a:t>(SRS</a:t>
            </a:r>
            <a:r>
              <a:rPr lang="en-US" altLang="zh-CN" dirty="0" smtClean="0"/>
              <a:t>)</a:t>
            </a:r>
            <a:endParaRPr lang="zh-CN" altLang="zh-CN" dirty="0"/>
          </a:p>
        </p:txBody>
      </p:sp>
      <p:sp>
        <p:nvSpPr>
          <p:cNvPr id="299" name="文本框 5"/>
          <p:cNvSpPr txBox="1"/>
          <p:nvPr/>
        </p:nvSpPr>
        <p:spPr>
          <a:xfrm>
            <a:off x="5126510" y="2288543"/>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引用文件</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579910441"/>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535823" y="2751890"/>
            <a:ext cx="1118253"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需求</a:t>
            </a:r>
            <a:endParaRPr dirty="0"/>
          </a:p>
        </p:txBody>
      </p:sp>
      <p:sp>
        <p:nvSpPr>
          <p:cNvPr id="244" name="文本框 4"/>
          <p:cNvSpPr txBox="1"/>
          <p:nvPr/>
        </p:nvSpPr>
        <p:spPr>
          <a:xfrm>
            <a:off x="4621250" y="1046742"/>
            <a:ext cx="2947390"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t>PART 1</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6" animBg="1" advAuto="0"/>
      <p:bldP spid="240" grpId="1" animBg="1" advAuto="0"/>
      <p:bldP spid="241" grpId="3" animBg="1" advAuto="0"/>
      <p:bldP spid="242" grpId="4" animBg="1" advAuto="0"/>
      <p:bldP spid="244"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任意多边形: 形状 9"/>
          <p:cNvSpPr/>
          <p:nvPr/>
        </p:nvSpPr>
        <p:spPr>
          <a:xfrm>
            <a:off x="0" y="0"/>
            <a:ext cx="7488465"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16" y="0"/>
                </a:lnTo>
                <a:lnTo>
                  <a:pt x="21600" y="21600"/>
                </a:lnTo>
                <a:lnTo>
                  <a:pt x="0" y="21600"/>
                </a:lnTo>
                <a:close/>
              </a:path>
            </a:pathLst>
          </a:cu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8" name="矩形 39"/>
          <p:cNvSpPr/>
          <p:nvPr/>
        </p:nvSpPr>
        <p:spPr>
          <a:xfrm>
            <a:off x="1134736" y="1553378"/>
            <a:ext cx="9199459" cy="475534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9" name="文本框 38"/>
          <p:cNvSpPr txBox="1"/>
          <p:nvPr/>
        </p:nvSpPr>
        <p:spPr>
          <a:xfrm>
            <a:off x="649936" y="5740327"/>
            <a:ext cx="5045785" cy="1107996"/>
          </a:xfrm>
          <a:prstGeom prst="rect">
            <a:avLst/>
          </a:prstGeom>
          <a:solidFill>
            <a:srgbClr val="F9B359"/>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6600" b="1">
                <a:solidFill>
                  <a:srgbClr val="FFFFFF">
                    <a:alpha val="30000"/>
                  </a:srgbClr>
                </a:solidFill>
                <a:latin typeface="微软雅黑"/>
                <a:ea typeface="微软雅黑"/>
                <a:cs typeface="微软雅黑"/>
                <a:sym typeface="微软雅黑"/>
              </a:defRPr>
            </a:lvl1pPr>
          </a:lstStyle>
          <a:p>
            <a:endParaRPr dirty="0"/>
          </a:p>
        </p:txBody>
      </p:sp>
      <p:sp>
        <p:nvSpPr>
          <p:cNvPr id="250" name="矩形 3"/>
          <p:cNvSpPr/>
          <p:nvPr/>
        </p:nvSpPr>
        <p:spPr>
          <a:xfrm>
            <a:off x="1491281" y="1141496"/>
            <a:ext cx="9209438" cy="458915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53" name="文本框 10"/>
          <p:cNvSpPr txBox="1"/>
          <p:nvPr/>
        </p:nvSpPr>
        <p:spPr>
          <a:xfrm>
            <a:off x="1836989" y="1341119"/>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en-US" dirty="0"/>
              <a:t>开发意图</a:t>
            </a:r>
            <a:endParaRPr dirty="0"/>
          </a:p>
        </p:txBody>
      </p:sp>
      <p:sp>
        <p:nvSpPr>
          <p:cNvPr id="255" name="文本框 13"/>
          <p:cNvSpPr txBox="1"/>
          <p:nvPr/>
        </p:nvSpPr>
        <p:spPr>
          <a:xfrm>
            <a:off x="1797075" y="1959957"/>
            <a:ext cx="5500227" cy="397031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a:solidFill>
                  <a:srgbClr val="969F98"/>
                </a:solidFill>
                <a:latin typeface="微软雅黑 Light"/>
                <a:ea typeface="微软雅黑 Light"/>
                <a:cs typeface="微软雅黑 Light"/>
                <a:sym typeface="微软雅黑 Light"/>
              </a:defRPr>
            </a:lvl1pPr>
          </a:lstStyle>
          <a:p>
            <a:r>
              <a:rPr lang="zh-CN" altLang="zh-CN" dirty="0"/>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endParaRPr lang="en-US" altLang="zh-CN" dirty="0"/>
          </a:p>
          <a:p>
            <a:endParaRPr lang="en-US" altLang="zh-CN" dirty="0"/>
          </a:p>
          <a:p>
            <a:r>
              <a:rPr lang="zh-CN" altLang="en-US" dirty="0"/>
              <a:t>应用目标：浙江大学城市学院在校学生、杨枨老师</a:t>
            </a:r>
          </a:p>
          <a:p>
            <a:r>
              <a:rPr lang="zh-CN" altLang="en-US" dirty="0"/>
              <a:t>现有参考产品：“做到”</a:t>
            </a:r>
            <a:r>
              <a:rPr lang="en-US" altLang="zh-CN" dirty="0"/>
              <a:t>APP</a:t>
            </a:r>
            <a:r>
              <a:rPr lang="zh-CN" altLang="en-US" dirty="0"/>
              <a:t>。</a:t>
            </a:r>
          </a:p>
          <a:p>
            <a:r>
              <a:rPr lang="zh-CN" altLang="en-US" dirty="0"/>
              <a:t>存在的问题：功能过于繁杂；存在广告；未运营在浙江大学城市学院内。</a:t>
            </a:r>
          </a:p>
          <a:p>
            <a:r>
              <a:rPr lang="zh-CN" altLang="en-US" dirty="0"/>
              <a:t>建议产品要解决的问题：针对浙江大学城市学院推出适用的工具；简化功能，保留必要功能；纠纷处理，仲裁机制。</a:t>
            </a:r>
          </a:p>
          <a:p>
            <a:endParaRPr lang="zh-CN" altLang="zh-CN" dirty="0"/>
          </a:p>
        </p:txBody>
      </p:sp>
      <p:grpSp>
        <p:nvGrpSpPr>
          <p:cNvPr id="261" name="组合 37"/>
          <p:cNvGrpSpPr/>
          <p:nvPr/>
        </p:nvGrpSpPr>
        <p:grpSpPr>
          <a:xfrm>
            <a:off x="10334194" y="1283969"/>
            <a:ext cx="200457" cy="152401"/>
            <a:chOff x="0" y="0"/>
            <a:chExt cx="200456" cy="152400"/>
          </a:xfrm>
        </p:grpSpPr>
        <p:sp>
          <p:nvSpPr>
            <p:cNvPr id="258" name="直接连接符 34"/>
            <p:cNvSpPr/>
            <p:nvPr/>
          </p:nvSpPr>
          <p:spPr>
            <a:xfrm>
              <a:off x="-1" y="-1"/>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59" name="直接连接符 35"/>
            <p:cNvSpPr/>
            <p:nvPr/>
          </p:nvSpPr>
          <p:spPr>
            <a:xfrm>
              <a:off x="-1" y="76200"/>
              <a:ext cx="200458" cy="0"/>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60" name="直接连接符 36"/>
            <p:cNvSpPr/>
            <p:nvPr/>
          </p:nvSpPr>
          <p:spPr>
            <a:xfrm>
              <a:off x="-1" y="152400"/>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grpSp>
      <p:pic>
        <p:nvPicPr>
          <p:cNvPr id="3076" name="Picture 4" descr="APP参考">
            <a:extLst>
              <a:ext uri="{FF2B5EF4-FFF2-40B4-BE49-F238E27FC236}">
                <a16:creationId xmlns:a16="http://schemas.microsoft.com/office/drawing/2014/main" id="{97077BD3-4171-464F-BE2A-D994D00C9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096" y="283942"/>
            <a:ext cx="2630451" cy="47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4000">
        <p15:prstTrans prst="pageCurlDouble"/>
      </p:transition>
    </mc:Choice>
    <mc:Choice xmlns:p14="http://schemas.microsoft.com/office/powerpoint/2010/main" xmlns="" Requires="p14">
      <p:transition spd="slow" advClick="0" advTm="4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7"/>
                                        </p:tgtEl>
                                        <p:attrNameLst>
                                          <p:attrName>style.visibility</p:attrName>
                                        </p:attrNameLst>
                                      </p:cBhvr>
                                      <p:to>
                                        <p:strVal val="visible"/>
                                      </p:to>
                                    </p:set>
                                    <p:anim calcmode="lin" valueType="num">
                                      <p:cBhvr>
                                        <p:cTn id="7" dur="1000" fill="hold"/>
                                        <p:tgtEl>
                                          <p:spTgt spid="247"/>
                                        </p:tgtEl>
                                        <p:attrNameLst>
                                          <p:attrName>ppt_x</p:attrName>
                                        </p:attrNameLst>
                                      </p:cBhvr>
                                      <p:tavLst>
                                        <p:tav tm="0">
                                          <p:val>
                                            <p:strVal val="0-#ppt_w/2"/>
                                          </p:val>
                                        </p:tav>
                                        <p:tav tm="100000">
                                          <p:val>
                                            <p:strVal val="#ppt_x"/>
                                          </p:val>
                                        </p:tav>
                                      </p:tavLst>
                                    </p:anim>
                                    <p:anim calcmode="lin" valueType="num">
                                      <p:cBhvr>
                                        <p:cTn id="8" dur="1000" fill="hold"/>
                                        <p:tgtEl>
                                          <p:spTgt spid="2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9"/>
                                        </p:tgtEl>
                                        <p:attrNameLst>
                                          <p:attrName>style.visibility</p:attrName>
                                        </p:attrNameLst>
                                      </p:cBhvr>
                                      <p:to>
                                        <p:strVal val="visible"/>
                                      </p:to>
                                    </p:set>
                                    <p:animEffect transition="in" filter="dissolve">
                                      <p:cBhvr>
                                        <p:cTn id="12" dur="500"/>
                                        <p:tgtEl>
                                          <p:spTgt spid="249"/>
                                        </p:tgtEl>
                                      </p:cBhvr>
                                    </p:animEffect>
                                  </p:childTnLst>
                                </p:cTn>
                              </p:par>
                            </p:childTnLst>
                          </p:cTn>
                        </p:par>
                        <p:par>
                          <p:cTn id="13" fill="hold">
                            <p:stCondLst>
                              <p:cond delay="1500"/>
                            </p:stCondLst>
                            <p:childTnLst>
                              <p:par>
                                <p:cTn id="14" presetID="2" presetClass="entr" presetSubtype="4" fill="hold" grpId="3" nodeType="afterEffect">
                                  <p:stCondLst>
                                    <p:cond delay="0"/>
                                  </p:stCondLst>
                                  <p:iterate>
                                    <p:tmAbs val="0"/>
                                  </p:iterate>
                                  <p:childTnLst>
                                    <p:set>
                                      <p:cBhvr>
                                        <p:cTn id="15" fill="hold"/>
                                        <p:tgtEl>
                                          <p:spTgt spid="248"/>
                                        </p:tgtEl>
                                        <p:attrNameLst>
                                          <p:attrName>style.visibility</p:attrName>
                                        </p:attrNameLst>
                                      </p:cBhvr>
                                      <p:to>
                                        <p:strVal val="visible"/>
                                      </p:to>
                                    </p:set>
                                    <p:anim calcmode="lin" valueType="num">
                                      <p:cBhvr>
                                        <p:cTn id="16" dur="1000" fill="hold"/>
                                        <p:tgtEl>
                                          <p:spTgt spid="248"/>
                                        </p:tgtEl>
                                        <p:attrNameLst>
                                          <p:attrName>ppt_x</p:attrName>
                                        </p:attrNameLst>
                                      </p:cBhvr>
                                      <p:tavLst>
                                        <p:tav tm="0">
                                          <p:val>
                                            <p:strVal val="#ppt_x"/>
                                          </p:val>
                                        </p:tav>
                                        <p:tav tm="100000">
                                          <p:val>
                                            <p:strVal val="#ppt_x"/>
                                          </p:val>
                                        </p:tav>
                                      </p:tavLst>
                                    </p:anim>
                                    <p:anim calcmode="lin" valueType="num">
                                      <p:cBhvr>
                                        <p:cTn id="17" dur="1000" fill="hold"/>
                                        <p:tgtEl>
                                          <p:spTgt spid="248"/>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4" nodeType="afterEffect">
                                  <p:stCondLst>
                                    <p:cond delay="0"/>
                                  </p:stCondLst>
                                  <p:iterate>
                                    <p:tmAbs val="0"/>
                                  </p:iterate>
                                  <p:childTnLst>
                                    <p:set>
                                      <p:cBhvr>
                                        <p:cTn id="20" fill="hold"/>
                                        <p:tgtEl>
                                          <p:spTgt spid="250"/>
                                        </p:tgtEl>
                                        <p:attrNameLst>
                                          <p:attrName>style.visibility</p:attrName>
                                        </p:attrNameLst>
                                      </p:cBhvr>
                                      <p:to>
                                        <p:strVal val="visible"/>
                                      </p:to>
                                    </p:set>
                                    <p:anim calcmode="lin" valueType="num">
                                      <p:cBhvr>
                                        <p:cTn id="21" dur="1000" fill="hold"/>
                                        <p:tgtEl>
                                          <p:spTgt spid="250"/>
                                        </p:tgtEl>
                                        <p:attrNameLst>
                                          <p:attrName>ppt_x</p:attrName>
                                        </p:attrNameLst>
                                      </p:cBhvr>
                                      <p:tavLst>
                                        <p:tav tm="0">
                                          <p:val>
                                            <p:strVal val="#ppt_x"/>
                                          </p:val>
                                        </p:tav>
                                        <p:tav tm="100000">
                                          <p:val>
                                            <p:strVal val="#ppt_x"/>
                                          </p:val>
                                        </p:tav>
                                      </p:tavLst>
                                    </p:anim>
                                    <p:anim calcmode="lin" valueType="num">
                                      <p:cBhvr>
                                        <p:cTn id="22" dur="1000" fill="hold"/>
                                        <p:tgtEl>
                                          <p:spTgt spid="25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5" nodeType="afterEffect">
                                  <p:stCondLst>
                                    <p:cond delay="0"/>
                                  </p:stCondLst>
                                  <p:iterate>
                                    <p:tmAbs val="0"/>
                                  </p:iterate>
                                  <p:childTnLst>
                                    <p:set>
                                      <p:cBhvr>
                                        <p:cTn id="25" fill="hold"/>
                                        <p:tgtEl>
                                          <p:spTgt spid="261"/>
                                        </p:tgtEl>
                                        <p:attrNameLst>
                                          <p:attrName>style.visibility</p:attrName>
                                        </p:attrNameLst>
                                      </p:cBhvr>
                                      <p:to>
                                        <p:strVal val="visible"/>
                                      </p:to>
                                    </p:set>
                                    <p:anim calcmode="lin" valueType="num">
                                      <p:cBhvr>
                                        <p:cTn id="26" dur="1000" fill="hold"/>
                                        <p:tgtEl>
                                          <p:spTgt spid="261"/>
                                        </p:tgtEl>
                                        <p:attrNameLst>
                                          <p:attrName>ppt_x</p:attrName>
                                        </p:attrNameLst>
                                      </p:cBhvr>
                                      <p:tavLst>
                                        <p:tav tm="0">
                                          <p:val>
                                            <p:strVal val="#ppt_x"/>
                                          </p:val>
                                        </p:tav>
                                        <p:tav tm="100000">
                                          <p:val>
                                            <p:strVal val="#ppt_x"/>
                                          </p:val>
                                        </p:tav>
                                      </p:tavLst>
                                    </p:anim>
                                    <p:anim calcmode="lin" valueType="num">
                                      <p:cBhvr>
                                        <p:cTn id="27" dur="1000" fill="hold"/>
                                        <p:tgtEl>
                                          <p:spTgt spid="261"/>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9" presetClass="entr" fill="hold" grpId="8" nodeType="afterEffect">
                                  <p:stCondLst>
                                    <p:cond delay="0"/>
                                  </p:stCondLst>
                                  <p:iterate>
                                    <p:tmAbs val="0"/>
                                  </p:iterate>
                                  <p:childTnLst>
                                    <p:set>
                                      <p:cBhvr>
                                        <p:cTn id="30" fill="hold"/>
                                        <p:tgtEl>
                                          <p:spTgt spid="253"/>
                                        </p:tgtEl>
                                        <p:attrNameLst>
                                          <p:attrName>style.visibility</p:attrName>
                                        </p:attrNameLst>
                                      </p:cBhvr>
                                      <p:to>
                                        <p:strVal val="visible"/>
                                      </p:to>
                                    </p:set>
                                    <p:animEffect transition="in" filter="dissolve">
                                      <p:cBhvr>
                                        <p:cTn id="31" dur="500"/>
                                        <p:tgtEl>
                                          <p:spTgt spid="253"/>
                                        </p:tgtEl>
                                      </p:cBhvr>
                                    </p:animEffect>
                                  </p:childTnLst>
                                </p:cTn>
                              </p:par>
                            </p:childTnLst>
                          </p:cTn>
                        </p:par>
                        <p:par>
                          <p:cTn id="32" fill="hold">
                            <p:stCondLst>
                              <p:cond delay="5000"/>
                            </p:stCondLst>
                            <p:childTnLst>
                              <p:par>
                                <p:cTn id="33" presetID="22" presetClass="entr" presetSubtype="8" fill="hold" grpId="9" nodeType="afterEffect">
                                  <p:stCondLst>
                                    <p:cond delay="0"/>
                                  </p:stCondLst>
                                  <p:iterate>
                                    <p:tmAbs val="0"/>
                                  </p:iterate>
                                  <p:childTnLst>
                                    <p:set>
                                      <p:cBhvr>
                                        <p:cTn id="34" fill="hold"/>
                                        <p:tgtEl>
                                          <p:spTgt spid="255"/>
                                        </p:tgtEl>
                                        <p:attrNameLst>
                                          <p:attrName>style.visibility</p:attrName>
                                        </p:attrNameLst>
                                      </p:cBhvr>
                                      <p:to>
                                        <p:strVal val="visible"/>
                                      </p:to>
                                    </p:set>
                                    <p:animEffect transition="in" filter="wipe(left)">
                                      <p:cBhvr>
                                        <p:cTn id="35" dur="500"/>
                                        <p:tgtEl>
                                          <p:spTgt spid="255"/>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3" animBg="1" advAuto="0"/>
      <p:bldP spid="249" grpId="2" animBg="1" advAuto="0"/>
      <p:bldP spid="250" grpId="4" animBg="1" advAuto="0"/>
      <p:bldP spid="253" grpId="8" animBg="1" advAuto="0"/>
      <p:bldP spid="255" grpId="9" animBg="1" advAuto="0"/>
      <p:bldP spid="261" grpId="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矩形 1"/>
          <p:cNvSpPr/>
          <p:nvPr/>
        </p:nvSpPr>
        <p:spPr>
          <a:xfrm>
            <a:off x="0" y="0"/>
            <a:ext cx="6096000" cy="6858000"/>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84" name="矩形 23"/>
          <p:cNvSpPr/>
          <p:nvPr/>
        </p:nvSpPr>
        <p:spPr>
          <a:xfrm>
            <a:off x="296306" y="549275"/>
            <a:ext cx="3691801" cy="4780611"/>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85" name="矩形 2"/>
          <p:cNvSpPr/>
          <p:nvPr/>
        </p:nvSpPr>
        <p:spPr>
          <a:xfrm>
            <a:off x="695325" y="936431"/>
            <a:ext cx="10801350" cy="3974933"/>
          </a:xfrm>
          <a:prstGeom prst="rect">
            <a:avLst/>
          </a:prstGeom>
          <a:solidFill>
            <a:srgbClr val="FCFCFD">
              <a:alpha val="71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86" name="文本框 6"/>
          <p:cNvSpPr txBox="1"/>
          <p:nvPr/>
        </p:nvSpPr>
        <p:spPr>
          <a:xfrm>
            <a:off x="859381" y="1218254"/>
            <a:ext cx="2949047" cy="338996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本系统的主要功能：校内快递代拿代寄、校内食堂餐饮代买</a:t>
            </a:r>
          </a:p>
          <a:p>
            <a:r>
              <a:rPr lang="zh-CN" altLang="zh-CN" dirty="0"/>
              <a:t>处理流程：用户根据快递信息或餐饮信息填写订单并确定红包金额最终发布订单，另外的用户接单后取到对应的物品并送到用户手中，双方在线下完成红包的收发，最终完成订单，相互评价。</a:t>
            </a:r>
          </a:p>
        </p:txBody>
      </p:sp>
      <p:sp>
        <p:nvSpPr>
          <p:cNvPr id="2" name="Rectangle 2">
            <a:extLst>
              <a:ext uri="{FF2B5EF4-FFF2-40B4-BE49-F238E27FC236}">
                <a16:creationId xmlns:a16="http://schemas.microsoft.com/office/drawing/2014/main" id="{5DB7A8DA-3FF3-454B-BCB5-C3CBE08F10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F1366CD4-C519-46A6-852D-7D42925FC181}"/>
              </a:ext>
            </a:extLst>
          </p:cNvPr>
          <p:cNvGraphicFramePr>
            <a:graphicFrameLocks noChangeAspect="1"/>
          </p:cNvGraphicFramePr>
          <p:nvPr>
            <p:extLst>
              <p:ext uri="{D42A27DB-BD31-4B8C-83A1-F6EECF244321}">
                <p14:modId xmlns:p14="http://schemas.microsoft.com/office/powerpoint/2010/main" val="2771044388"/>
              </p:ext>
            </p:extLst>
          </p:nvPr>
        </p:nvGraphicFramePr>
        <p:xfrm>
          <a:off x="7596740" y="113715"/>
          <a:ext cx="3394914" cy="6554674"/>
        </p:xfrm>
        <a:graphic>
          <a:graphicData uri="http://schemas.openxmlformats.org/presentationml/2006/ole">
            <mc:AlternateContent xmlns:mc="http://schemas.openxmlformats.org/markup-compatibility/2006">
              <mc:Choice xmlns:v="urn:schemas-microsoft-com:vml" Requires="v">
                <p:oleObj spid="_x0000_s4130" r:id="rId3" imgW="3095669" imgH="5972323" progId="Visio.Drawing.15">
                  <p:embed/>
                </p:oleObj>
              </mc:Choice>
              <mc:Fallback>
                <p:oleObj r:id="rId3" imgW="3095669" imgH="597232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740" y="113715"/>
                        <a:ext cx="3394914" cy="6554674"/>
                      </a:xfrm>
                      <a:prstGeom prst="rect">
                        <a:avLst/>
                      </a:prstGeom>
                      <a:noFill/>
                    </p:spPr>
                  </p:pic>
                </p:oleObj>
              </mc:Fallback>
            </mc:AlternateContent>
          </a:graphicData>
        </a:graphic>
      </p:graphicFrame>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549274" cy="5492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6000">
        <p:blind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5"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8" fill="hold" grpId="6" nodeType="afterEffect">
                                  <p:stCondLst>
                                    <p:cond delay="0"/>
                                  </p:stCondLst>
                                  <p:iterate>
                                    <p:tmAbs val="0"/>
                                  </p:iterate>
                                  <p:childTnLst>
                                    <p:set>
                                      <p:cBhvr>
                                        <p:cTn id="16" fill="hold"/>
                                        <p:tgtEl>
                                          <p:spTgt spid="285"/>
                                        </p:tgtEl>
                                        <p:attrNameLst>
                                          <p:attrName>style.visibility</p:attrName>
                                        </p:attrNameLst>
                                      </p:cBhvr>
                                      <p:to>
                                        <p:strVal val="visible"/>
                                      </p:to>
                                    </p:set>
                                    <p:animEffect transition="in" filter="wipe(left)">
                                      <p:cBhvr>
                                        <p:cTn id="17" dur="1000"/>
                                        <p:tgtEl>
                                          <p:spTgt spid="285"/>
                                        </p:tgtEl>
                                      </p:cBhvr>
                                    </p:animEffect>
                                  </p:childTnLst>
                                </p:cTn>
                              </p:par>
                            </p:childTnLst>
                          </p:cTn>
                        </p:par>
                        <p:par>
                          <p:cTn id="18" fill="hold">
                            <p:stCondLst>
                              <p:cond delay="2500"/>
                            </p:stCondLst>
                            <p:childTnLst>
                              <p:par>
                                <p:cTn id="19" presetID="22" presetClass="entr" presetSubtype="1" fill="hold" grpId="9" nodeType="afterEffect">
                                  <p:stCondLst>
                                    <p:cond delay="0"/>
                                  </p:stCondLst>
                                  <p:iterate>
                                    <p:tmAbs val="0"/>
                                  </p:iterate>
                                  <p:childTnLst>
                                    <p:set>
                                      <p:cBhvr>
                                        <p:cTn id="20" fill="hold"/>
                                        <p:tgtEl>
                                          <p:spTgt spid="286"/>
                                        </p:tgtEl>
                                        <p:attrNameLst>
                                          <p:attrName>style.visibility</p:attrName>
                                        </p:attrNameLst>
                                      </p:cBhvr>
                                      <p:to>
                                        <p:strVal val="visible"/>
                                      </p:to>
                                    </p:set>
                                    <p:animEffect transition="in" filter="wipe(up)">
                                      <p:cBhvr>
                                        <p:cTn id="21" dur="1000"/>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5" animBg="1" advAuto="0"/>
      <p:bldP spid="285" grpId="6" animBg="1" advAuto="0"/>
      <p:bldP spid="286" grpId="9"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矩形 7"/>
          <p:cNvSpPr/>
          <p:nvPr/>
        </p:nvSpPr>
        <p:spPr>
          <a:xfrm>
            <a:off x="8182551" y="1460601"/>
            <a:ext cx="3855904" cy="4668119"/>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60" name="文本框 4"/>
          <p:cNvSpPr txBox="1"/>
          <p:nvPr/>
        </p:nvSpPr>
        <p:spPr>
          <a:xfrm>
            <a:off x="8563958" y="729280"/>
            <a:ext cx="1323437"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b="1">
                <a:solidFill>
                  <a:srgbClr val="F9B359"/>
                </a:solidFill>
                <a:latin typeface="微软雅黑"/>
                <a:ea typeface="微软雅黑"/>
                <a:cs typeface="微软雅黑"/>
                <a:sym typeface="微软雅黑"/>
              </a:defRPr>
            </a:lvl1pPr>
          </a:lstStyle>
          <a:p>
            <a:r>
              <a:rPr lang="zh-CN" altLang="zh-CN" dirty="0"/>
              <a:t>数据流程</a:t>
            </a:r>
          </a:p>
        </p:txBody>
      </p:sp>
      <p:sp>
        <p:nvSpPr>
          <p:cNvPr id="2" name="Rectangle 2">
            <a:extLst>
              <a:ext uri="{FF2B5EF4-FFF2-40B4-BE49-F238E27FC236}">
                <a16:creationId xmlns:a16="http://schemas.microsoft.com/office/drawing/2014/main" id="{61280D2C-136B-483C-896D-A25D3EE07C75}"/>
              </a:ext>
            </a:extLst>
          </p:cNvPr>
          <p:cNvSpPr>
            <a:spLocks noChangeArrowheads="1"/>
          </p:cNvSpPr>
          <p:nvPr/>
        </p:nvSpPr>
        <p:spPr bwMode="auto">
          <a:xfrm>
            <a:off x="682579" y="14606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DF33570F-4C1A-4B7C-BEEE-264EC4D66079}"/>
              </a:ext>
            </a:extLst>
          </p:cNvPr>
          <p:cNvGraphicFramePr>
            <a:graphicFrameLocks noChangeAspect="1"/>
          </p:cNvGraphicFramePr>
          <p:nvPr>
            <p:extLst>
              <p:ext uri="{D42A27DB-BD31-4B8C-83A1-F6EECF244321}">
                <p14:modId xmlns:p14="http://schemas.microsoft.com/office/powerpoint/2010/main" val="3343388570"/>
              </p:ext>
            </p:extLst>
          </p:nvPr>
        </p:nvGraphicFramePr>
        <p:xfrm>
          <a:off x="375322" y="1009307"/>
          <a:ext cx="7124650" cy="4839385"/>
        </p:xfrm>
        <a:graphic>
          <a:graphicData uri="http://schemas.openxmlformats.org/presentationml/2006/ole">
            <mc:AlternateContent xmlns:mc="http://schemas.openxmlformats.org/markup-compatibility/2006">
              <mc:Choice xmlns:v="urn:schemas-microsoft-com:vml" Requires="v">
                <p:oleObj spid="_x0000_s5154" name="Visio" r:id="rId3" imgW="6505390" imgH="4419736" progId="Visio.Drawing.15">
                  <p:embed/>
                </p:oleObj>
              </mc:Choice>
              <mc:Fallback>
                <p:oleObj name="Visio" r:id="rId3" imgW="6505390" imgH="4419736" progId="Visio.Drawing.15">
                  <p:embed/>
                  <p:pic>
                    <p:nvPicPr>
                      <p:cNvPr id="0" name="Object 1"/>
                      <p:cNvPicPr>
                        <a:picLocks noChangeAspect="1" noChangeArrowheads="1"/>
                      </p:cNvPicPr>
                      <p:nvPr/>
                    </p:nvPicPr>
                    <p:blipFill>
                      <a:blip r:embed="rId4"/>
                      <a:srcRect/>
                      <a:stretch>
                        <a:fillRect/>
                      </a:stretch>
                    </p:blipFill>
                    <p:spPr bwMode="auto">
                      <a:xfrm>
                        <a:off x="375322" y="1009307"/>
                        <a:ext cx="7124650" cy="4839385"/>
                      </a:xfrm>
                      <a:prstGeom prst="rect">
                        <a:avLst/>
                      </a:prstGeom>
                      <a:noFill/>
                    </p:spPr>
                  </p:pic>
                </p:oleObj>
              </mc:Fallback>
            </mc:AlternateContent>
          </a:graphicData>
        </a:graphic>
      </p:graphicFrame>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775058292"/>
      </p:ext>
    </p:extLst>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fill="hold" grpId="0" nodeType="afterEffect">
                                  <p:stCondLst>
                                    <p:cond delay="0"/>
                                  </p:stCondLst>
                                  <p:iterate>
                                    <p:tmAbs val="0"/>
                                  </p:iterate>
                                  <p:childTnLst>
                                    <p:set>
                                      <p:cBhvr>
                                        <p:cTn id="11" fill="hold"/>
                                        <p:tgtEl>
                                          <p:spTgt spid="354"/>
                                        </p:tgtEl>
                                        <p:attrNameLst>
                                          <p:attrName>style.visibility</p:attrName>
                                        </p:attrNameLst>
                                      </p:cBhvr>
                                      <p:to>
                                        <p:strVal val="visible"/>
                                      </p:to>
                                    </p:set>
                                    <p:animEffect transition="in" filter="dissolve">
                                      <p:cBhvr>
                                        <p:cTn id="12" dur="2000"/>
                                        <p:tgtEl>
                                          <p:spTgt spid="354"/>
                                        </p:tgtEl>
                                      </p:cBhvr>
                                    </p:animEffect>
                                  </p:childTnLst>
                                </p:cTn>
                              </p:par>
                            </p:childTnLst>
                          </p:cTn>
                        </p:par>
                        <p:par>
                          <p:cTn id="13" fill="hold">
                            <p:stCondLst>
                              <p:cond delay="2500"/>
                            </p:stCondLst>
                            <p:childTnLst>
                              <p:par>
                                <p:cTn id="14" presetID="9" presetClass="entr" fill="hold" grpId="0" nodeType="afterEffect">
                                  <p:stCondLst>
                                    <p:cond delay="0"/>
                                  </p:stCondLst>
                                  <p:iterate>
                                    <p:tmAbs val="0"/>
                                  </p:iterate>
                                  <p:childTnLst>
                                    <p:set>
                                      <p:cBhvr>
                                        <p:cTn id="15" fill="hold"/>
                                        <p:tgtEl>
                                          <p:spTgt spid="360"/>
                                        </p:tgtEl>
                                        <p:attrNameLst>
                                          <p:attrName>style.visibility</p:attrName>
                                        </p:attrNameLst>
                                      </p:cBhvr>
                                      <p:to>
                                        <p:strVal val="visible"/>
                                      </p:to>
                                    </p:set>
                                    <p:animEffect transition="in" filter="dissolve">
                                      <p:cBhvr>
                                        <p:cTn id="16" dur="500"/>
                                        <p:tgtEl>
                                          <p:spTgt spid="360"/>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0" animBg="1" advAuto="0"/>
      <p:bldP spid="355" grpId="0" animBg="1" advAuto="0"/>
      <p:bldP spid="360" grpId="0" animBg="1" advAuto="0"/>
    </p:bldLst>
  </p:timing>
</p:sld>
</file>

<file path=ppt/theme/theme1.xml><?xml version="1.0" encoding="utf-8"?>
<a:theme xmlns:a="http://schemas.openxmlformats.org/drawingml/2006/main" name="Office 主题​​">
  <a:themeElements>
    <a:clrScheme name="Office 主题​​">
      <a:dk1>
        <a:srgbClr val="000000"/>
      </a:dk1>
      <a:lt1>
        <a:srgbClr val="F9FAFB"/>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163</TotalTime>
  <Words>1429</Words>
  <Application>Microsoft Office PowerPoint</Application>
  <PresentationFormat>宽屏</PresentationFormat>
  <Paragraphs>180</Paragraphs>
  <Slides>34</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34</vt:i4>
      </vt:variant>
    </vt:vector>
  </HeadingPairs>
  <TitlesOfParts>
    <vt:vector size="47" baseType="lpstr">
      <vt:lpstr>Microsoft YaHei Light</vt:lpstr>
      <vt:lpstr>等线 Light</vt:lpstr>
      <vt:lpstr>宋体</vt:lpstr>
      <vt:lpstr>微软雅黑</vt:lpstr>
      <vt:lpstr>微软雅黑 Light</vt:lpstr>
      <vt:lpstr>Arial</vt:lpstr>
      <vt:lpstr>Calibri</vt:lpstr>
      <vt:lpstr>Calibri Light</vt:lpstr>
      <vt:lpstr>Times New Roman</vt:lpstr>
      <vt:lpstr>Office 主题​​</vt:lpstr>
      <vt:lpstr>Microsoft Visio 绘图</vt:lpstr>
      <vt:lpstr>Visio</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黄 寅佐</cp:lastModifiedBy>
  <cp:revision>33</cp:revision>
  <dcterms:modified xsi:type="dcterms:W3CDTF">2019-04-15T07:16:18Z</dcterms:modified>
</cp:coreProperties>
</file>