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1"/>
  </p:notesMasterIdLst>
  <p:handoutMasterIdLst>
    <p:handoutMasterId r:id="rId42"/>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93" r:id="rId14"/>
    <p:sldId id="3395" r:id="rId15"/>
    <p:sldId id="3369" r:id="rId16"/>
    <p:sldId id="3371" r:id="rId17"/>
    <p:sldId id="3372" r:id="rId18"/>
    <p:sldId id="3391" r:id="rId19"/>
    <p:sldId id="3373" r:id="rId20"/>
    <p:sldId id="3374" r:id="rId21"/>
    <p:sldId id="3387" r:id="rId22"/>
    <p:sldId id="3375" r:id="rId23"/>
    <p:sldId id="3376" r:id="rId24"/>
    <p:sldId id="3377" r:id="rId25"/>
    <p:sldId id="3390" r:id="rId26"/>
    <p:sldId id="3378" r:id="rId27"/>
    <p:sldId id="3388" r:id="rId28"/>
    <p:sldId id="3379" r:id="rId29"/>
    <p:sldId id="3398" r:id="rId30"/>
    <p:sldId id="3380" r:id="rId31"/>
    <p:sldId id="3381" r:id="rId32"/>
    <p:sldId id="3382" r:id="rId33"/>
    <p:sldId id="3386" r:id="rId34"/>
    <p:sldId id="3389" r:id="rId35"/>
    <p:sldId id="3397" r:id="rId36"/>
    <p:sldId id="3384" r:id="rId37"/>
    <p:sldId id="3385" r:id="rId38"/>
    <p:sldId id="3396" r:id="rId39"/>
    <p:sldId id="3346" r:id="rId40"/>
  </p:sldIdLst>
  <p:sldSz cx="9145588" cy="5145088"/>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97" d="100"/>
          <a:sy n="197" d="100"/>
        </p:scale>
        <p:origin x="162" y="468"/>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39</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2019/4/14</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2019/4/14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2019/4/14</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SE2019&#26149;-G11-&#21487;&#34892;&#24615;&#20998;&#26512;(&#30740;&#31350;)&#25253;&#21578;(FAR)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SE2019&#26149;-G11-&#21487;&#34892;&#24615;&#20998;&#26512;(&#30740;&#31350;)&#25253;&#21578;(FAR)v1.1.doc"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SE2019&#26149;-G11_ZUCCLazyBone_&#39033;&#30446;&#35745;&#21010;&#20070;v0.7.doc"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_ZUCCLazyBone_&#39033;&#30446;&#35745;&#21010;&#20070;v0.9.doc" TargetMode="External"/><Relationship Id="rId5" Type="http://schemas.openxmlformats.org/officeDocument/2006/relationships/hyperlink" Target="SE2019&#26149;-G11_ZUCCLazyBone_&#39033;&#30446;&#35745;&#21010;&#20070;v0.8.doc"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hyperlink" Target="SE2019&#26149;-G11-20190323&#20250;&#35758;&#35760;&#24405;.doc" TargetMode="External"/><Relationship Id="rId3" Type="http://schemas.openxmlformats.org/officeDocument/2006/relationships/hyperlink" Target="SE2019&#26149;-G11-20190314&#20250;&#35758;&#35760;&#24405;.doc" TargetMode="External"/><Relationship Id="rId7" Type="http://schemas.openxmlformats.org/officeDocument/2006/relationships/hyperlink" Target="&#31532;&#19968;&#27425;&#20250;&#35758;&#35760;&#24405;&#24494;&#20449;&#25130;&#22270;.jpg"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20190302&#20250;&#35758;&#35760;&#24405;%20.doc" TargetMode="External"/><Relationship Id="rId11" Type="http://schemas.openxmlformats.org/officeDocument/2006/relationships/hyperlink" Target="CC&#31532;&#22235;&#27425;&#20250;&#35758;&#35760;&#24405;.m4a" TargetMode="External"/><Relationship Id="rId5" Type="http://schemas.openxmlformats.org/officeDocument/2006/relationships/hyperlink" Target="&#31532;&#20108;&#27425;&#20250;&#35758;&#35760;&#24405;&#24494;&#20449;&#25130;&#22270;.jpg" TargetMode="External"/><Relationship Id="rId10" Type="http://schemas.openxmlformats.org/officeDocument/2006/relationships/hyperlink" Target="SE2019&#26149;-G11-20190328&#20250;&#35758;&#35760;&#24405;.doc" TargetMode="External"/><Relationship Id="rId4" Type="http://schemas.openxmlformats.org/officeDocument/2006/relationships/image" Target="../media/image19.png"/><Relationship Id="rId9" Type="http://schemas.openxmlformats.org/officeDocument/2006/relationships/hyperlink" Target="&#31532;&#19977;&#27425;&#20250;&#35758;&#24405;&#38899;.m4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20250;&#35758;&#35760;&#24405;/SE2019&#26149;-G11-20190407&#20250;&#35758;&#35760;&#24405;.doc"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20250;&#35758;&#35760;&#24405;/&#31532;&#20116;&#27425;&#20250;&#35758;&#24037;&#20316;&#20998;&#37197;.m4a" TargetMode="Externa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26.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8.emf"/><Relationship Id="rId5" Type="http://schemas.openxmlformats.org/officeDocument/2006/relationships/image" Target="../media/image25.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2124522"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2988855"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2715545" y="4259844"/>
            <a:ext cx="102624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2019.3.5</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4487532" y="1051155"/>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5351865" y="3715451"/>
            <a:ext cx="59824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1.1</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5078555" y="4250623"/>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73592351"/>
      </p:ext>
    </p:extLst>
  </p:cSld>
  <p:clrMapOvr>
    <a:masterClrMapping/>
  </p:clrMapOvr>
  <p:transition spd="med" advClick="0" advTm="0">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676425489"/>
              </p:ext>
            </p:extLst>
          </p:nvPr>
        </p:nvGraphicFramePr>
        <p:xfrm>
          <a:off x="1548458" y="1204392"/>
          <a:ext cx="6480720" cy="3716437"/>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3631250241"/>
                    </a:ext>
                  </a:extLst>
                </a:gridCol>
                <a:gridCol w="2304256">
                  <a:extLst>
                    <a:ext uri="{9D8B030D-6E8A-4147-A177-3AD203B41FA5}">
                      <a16:colId xmlns:a16="http://schemas.microsoft.com/office/drawing/2014/main" val="3904259205"/>
                    </a:ext>
                  </a:extLst>
                </a:gridCol>
                <a:gridCol w="2520280">
                  <a:extLst>
                    <a:ext uri="{9D8B030D-6E8A-4147-A177-3AD203B41FA5}">
                      <a16:colId xmlns:a16="http://schemas.microsoft.com/office/drawing/2014/main" val="3333025871"/>
                    </a:ext>
                  </a:extLst>
                </a:gridCol>
              </a:tblGrid>
              <a:tr h="246560">
                <a:tc rowSpan="2">
                  <a:txBody>
                    <a:bodyPr/>
                    <a:lstStyle/>
                    <a:p>
                      <a:pPr indent="127000" algn="r">
                        <a:spcAft>
                          <a:spcPts val="0"/>
                        </a:spcAft>
                      </a:pPr>
                      <a:r>
                        <a:rPr lang="zh-CN" sz="800" kern="100" dirty="0">
                          <a:effectLst/>
                        </a:rPr>
                        <a:t>内部能力</a:t>
                      </a: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zh-CN" sz="800" kern="100" dirty="0">
                          <a:effectLst/>
                        </a:rPr>
                        <a:t>外部因素</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优势（</a:t>
                      </a:r>
                      <a:r>
                        <a:rPr lang="en-US" sz="800" kern="100">
                          <a:effectLst/>
                        </a:rPr>
                        <a:t>Strength</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劣势（</a:t>
                      </a:r>
                      <a:r>
                        <a:rPr lang="en-US" sz="800" kern="100">
                          <a:effectLst/>
                        </a:rPr>
                        <a:t>Weakness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448333772"/>
                  </a:ext>
                </a:extLst>
              </a:tr>
              <a:tr h="1734938">
                <a:tc vMerge="1">
                  <a:txBody>
                    <a:bodyPr/>
                    <a:lstStyle/>
                    <a:p>
                      <a:endParaRPr lang="zh-CN" altLang="en-US"/>
                    </a:p>
                  </a:txBody>
                  <a:tcPr/>
                </a:tc>
                <a:tc>
                  <a:txBody>
                    <a:bodyPr/>
                    <a:lstStyle/>
                    <a:p>
                      <a:pPr marL="342900" lvl="0" indent="-342900" algn="l">
                        <a:spcAft>
                          <a:spcPts val="0"/>
                        </a:spcAft>
                        <a:buFont typeface="+mj-lt"/>
                        <a:buAutoNum type="arabicPeriod"/>
                      </a:pPr>
                      <a:r>
                        <a:rPr lang="zh-CN" sz="800" kern="100" dirty="0">
                          <a:effectLst/>
                        </a:rPr>
                        <a:t>小程序即点即用，不占用手机内存</a:t>
                      </a:r>
                    </a:p>
                    <a:p>
                      <a:pPr marL="342900" lvl="0" indent="-342900" algn="l">
                        <a:spcAft>
                          <a:spcPts val="0"/>
                        </a:spcAft>
                        <a:buFont typeface="+mj-lt"/>
                        <a:buAutoNum type="arabicPeriod"/>
                      </a:pPr>
                      <a:r>
                        <a:rPr lang="zh-CN" sz="800" kern="100" dirty="0">
                          <a:effectLst/>
                        </a:rPr>
                        <a:t>小程序运行速度快于</a:t>
                      </a:r>
                      <a:r>
                        <a:rPr lang="en-US" sz="800" kern="100" dirty="0">
                          <a:effectLst/>
                        </a:rPr>
                        <a:t>H5</a:t>
                      </a:r>
                      <a:r>
                        <a:rPr lang="zh-CN" sz="800" kern="100" dirty="0">
                          <a:effectLst/>
                        </a:rPr>
                        <a:t>，接近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小程序可以调用比</a:t>
                      </a:r>
                      <a:r>
                        <a:rPr lang="en-US" sz="800" kern="100" dirty="0">
                          <a:effectLst/>
                        </a:rPr>
                        <a:t>H5</a:t>
                      </a:r>
                      <a:r>
                        <a:rPr lang="zh-CN" sz="800" kern="100" dirty="0">
                          <a:effectLst/>
                        </a:rPr>
                        <a:t>多的手机系统功能，接近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小程序开发成本接近</a:t>
                      </a:r>
                      <a:r>
                        <a:rPr lang="en-US" sz="800" kern="100" dirty="0">
                          <a:effectLst/>
                        </a:rPr>
                        <a:t>H5</a:t>
                      </a:r>
                      <a:r>
                        <a:rPr lang="zh-CN" sz="800" kern="100" dirty="0">
                          <a:effectLst/>
                        </a:rPr>
                        <a:t>，低于</a:t>
                      </a:r>
                      <a:r>
                        <a:rPr lang="en-US" sz="800" kern="100" dirty="0">
                          <a:effectLst/>
                        </a:rPr>
                        <a:t>APP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小程序大小受限制，</a:t>
                      </a:r>
                      <a:r>
                        <a:rPr lang="x-none" sz="800" kern="100" dirty="0">
                          <a:effectLst/>
                        </a:rPr>
                        <a:t>H5</a:t>
                      </a:r>
                      <a:r>
                        <a:rPr lang="zh-CN" sz="800" kern="100" dirty="0">
                          <a:effectLst/>
                        </a:rPr>
                        <a:t>和</a:t>
                      </a:r>
                      <a:r>
                        <a:rPr lang="x-none" sz="800" kern="100" dirty="0">
                          <a:effectLst/>
                        </a:rPr>
                        <a:t>APP</a:t>
                      </a:r>
                      <a:r>
                        <a:rPr lang="zh-CN" sz="800" kern="100" dirty="0">
                          <a:effectLst/>
                        </a:rPr>
                        <a:t>不受限制</a:t>
                      </a:r>
                    </a:p>
                    <a:p>
                      <a:pPr marL="342900" lvl="0" indent="-342900" algn="just">
                        <a:spcAft>
                          <a:spcPts val="0"/>
                        </a:spcAft>
                        <a:buFont typeface="+mj-lt"/>
                        <a:buAutoNum type="arabicPeriod"/>
                      </a:pPr>
                      <a:r>
                        <a:rPr lang="zh-CN" sz="800" kern="100" dirty="0">
                          <a:effectLst/>
                        </a:rPr>
                        <a:t>小程序不稳定，经常要升级维护</a:t>
                      </a:r>
                    </a:p>
                    <a:p>
                      <a:pPr marL="342900" lvl="0" indent="-342900" algn="just">
                        <a:spcAft>
                          <a:spcPts val="0"/>
                        </a:spcAft>
                        <a:buFont typeface="+mj-lt"/>
                        <a:buAutoNum type="arabicPeriod"/>
                      </a:pPr>
                      <a:r>
                        <a:rPr lang="zh-CN" sz="800" kern="100" dirty="0">
                          <a:effectLst/>
                        </a:rPr>
                        <a:t>小程序不能跳转外链网址</a:t>
                      </a:r>
                    </a:p>
                    <a:p>
                      <a:pPr marL="342900" lvl="0" indent="-342900" algn="just">
                        <a:spcAft>
                          <a:spcPts val="0"/>
                        </a:spcAft>
                        <a:buFont typeface="+mj-lt"/>
                        <a:buAutoNum type="arabicPeriod"/>
                      </a:pPr>
                      <a:r>
                        <a:rPr lang="zh-CN" sz="800" kern="100" dirty="0">
                          <a:effectLst/>
                        </a:rPr>
                        <a:t>只能运行在微信上，小程序不能分享朋友圈</a:t>
                      </a:r>
                    </a:p>
                    <a:p>
                      <a:pPr marL="342900" lvl="0" indent="-342900" algn="just">
                        <a:spcAft>
                          <a:spcPts val="0"/>
                        </a:spcAft>
                        <a:buFont typeface="+mj-lt"/>
                        <a:buAutoNum type="arabicPeriod"/>
                      </a:pPr>
                      <a:r>
                        <a:rPr lang="zh-CN" sz="800" kern="100" dirty="0">
                          <a:effectLst/>
                        </a:rPr>
                        <a:t>小程序需要审核，接近</a:t>
                      </a:r>
                      <a:r>
                        <a:rPr lang="x-none" sz="800" kern="100" dirty="0">
                          <a:effectLst/>
                        </a:rPr>
                        <a:t>APP</a:t>
                      </a:r>
                      <a:r>
                        <a:rPr lang="zh-CN" sz="800" kern="100" dirty="0">
                          <a:effectLst/>
                        </a:rPr>
                        <a:t>，</a:t>
                      </a:r>
                      <a:r>
                        <a:rPr lang="x-none" sz="800" kern="100" dirty="0">
                          <a:effectLst/>
                        </a:rPr>
                        <a:t>H5</a:t>
                      </a:r>
                      <a:r>
                        <a:rPr lang="zh-CN" sz="800" kern="100" dirty="0">
                          <a:effectLst/>
                        </a:rPr>
                        <a:t>不需审核</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2790662205"/>
                  </a:ext>
                </a:extLst>
              </a:tr>
              <a:tr h="133457">
                <a:tc>
                  <a:txBody>
                    <a:bodyPr/>
                    <a:lstStyle/>
                    <a:p>
                      <a:pPr indent="127000" algn="just">
                        <a:spcAft>
                          <a:spcPts val="0"/>
                        </a:spcAft>
                      </a:pPr>
                      <a:r>
                        <a:rPr lang="zh-CN" sz="800" kern="100">
                          <a:effectLst/>
                        </a:rPr>
                        <a:t>机会（</a:t>
                      </a:r>
                      <a:r>
                        <a:rPr lang="en-US" sz="800" kern="100">
                          <a:effectLst/>
                        </a:rPr>
                        <a:t>Opportunities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32763603"/>
                  </a:ext>
                </a:extLst>
              </a:tr>
              <a:tr h="800741">
                <a:tc>
                  <a:txBody>
                    <a:bodyPr/>
                    <a:lstStyle/>
                    <a:p>
                      <a:pPr marL="342900" lvl="0" indent="-342900" algn="just">
                        <a:spcAft>
                          <a:spcPts val="0"/>
                        </a:spcAft>
                        <a:buFont typeface="+mj-lt"/>
                        <a:buAutoNum type="arabicPeriod"/>
                      </a:pPr>
                      <a:r>
                        <a:rPr lang="zh-CN" sz="800" kern="100">
                          <a:effectLst/>
                        </a:rPr>
                        <a:t>新市场，新技术</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小程序开发成本低，技术难度相对低，适合时间受限，技术受限的情况</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a:effectLst/>
                        </a:rPr>
                        <a:t>要注意实时升级维护</a:t>
                      </a:r>
                    </a:p>
                    <a:p>
                      <a:pPr marL="342900" lvl="0" indent="-342900" algn="just">
                        <a:spcAft>
                          <a:spcPts val="0"/>
                        </a:spcAft>
                        <a:buFont typeface="+mj-lt"/>
                        <a:buAutoNum type="arabicPeriod"/>
                      </a:pPr>
                      <a:r>
                        <a:rPr lang="zh-CN" sz="800" kern="100">
                          <a:effectLst/>
                        </a:rPr>
                        <a:t>支付功能受限，采用线下红包</a:t>
                      </a:r>
                    </a:p>
                    <a:p>
                      <a:pPr marL="342900" lvl="0" indent="-342900" algn="just">
                        <a:spcAft>
                          <a:spcPts val="0"/>
                        </a:spcAft>
                        <a:buFont typeface="+mj-lt"/>
                        <a:buAutoNum type="arabicPeriod"/>
                      </a:pPr>
                      <a:r>
                        <a:rPr lang="zh-CN" sz="800" kern="100">
                          <a:effectLst/>
                        </a:rPr>
                        <a:t>新技术容易引起人们关注。</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1092384864"/>
                  </a:ext>
                </a:extLst>
              </a:tr>
              <a:tr h="133457">
                <a:tc>
                  <a:txBody>
                    <a:bodyPr/>
                    <a:lstStyle/>
                    <a:p>
                      <a:pPr indent="127000" algn="just">
                        <a:spcAft>
                          <a:spcPts val="0"/>
                        </a:spcAft>
                      </a:pPr>
                      <a:r>
                        <a:rPr lang="zh-CN" sz="800" kern="100">
                          <a:effectLst/>
                        </a:rPr>
                        <a:t>风险（</a:t>
                      </a:r>
                      <a:r>
                        <a:rPr lang="en-US" sz="800" kern="100">
                          <a:effectLst/>
                        </a:rPr>
                        <a:t>Threats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76275613"/>
                  </a:ext>
                </a:extLst>
              </a:tr>
              <a:tr h="667284">
                <a:tc>
                  <a:txBody>
                    <a:bodyPr/>
                    <a:lstStyle/>
                    <a:p>
                      <a:pPr marL="342900" lvl="0" indent="-342900" algn="just">
                        <a:spcAft>
                          <a:spcPts val="0"/>
                        </a:spcAft>
                        <a:buFont typeface="+mj-lt"/>
                        <a:buAutoNum type="arabicPeriod"/>
                      </a:pPr>
                      <a:r>
                        <a:rPr lang="zh-CN" sz="800" kern="100">
                          <a:effectLst/>
                        </a:rPr>
                        <a:t>功能丰富、交互更好的</a:t>
                      </a:r>
                      <a:r>
                        <a:rPr lang="en-US" sz="800" kern="100">
                          <a:effectLst/>
                        </a:rPr>
                        <a:t>APP</a:t>
                      </a:r>
                      <a:r>
                        <a:rPr lang="zh-CN" sz="800" kern="100">
                          <a:effectLst/>
                        </a:rPr>
                        <a:t>产品</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小程序开发成本比</a:t>
                      </a:r>
                      <a:r>
                        <a:rPr lang="en-US" sz="800" kern="100">
                          <a:effectLst/>
                        </a:rPr>
                        <a:t>APP</a:t>
                      </a:r>
                      <a:r>
                        <a:rPr lang="zh-CN" sz="800" kern="100">
                          <a:effectLst/>
                        </a:rPr>
                        <a:t>低得多，能达到接近</a:t>
                      </a:r>
                      <a:r>
                        <a:rPr lang="en-US" sz="800" kern="100">
                          <a:effectLst/>
                        </a:rPr>
                        <a:t>APP</a:t>
                      </a:r>
                      <a:r>
                        <a:rPr lang="zh-CN" sz="800" kern="100">
                          <a:effectLst/>
                        </a:rPr>
                        <a:t>的效果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做到接近</a:t>
                      </a:r>
                      <a:r>
                        <a:rPr lang="en-US" sz="800" kern="100" dirty="0">
                          <a:effectLst/>
                        </a:rPr>
                        <a:t>APP</a:t>
                      </a:r>
                      <a:r>
                        <a:rPr lang="zh-CN" sz="800" kern="100" dirty="0">
                          <a:effectLst/>
                        </a:rPr>
                        <a:t>的功能和交互</a:t>
                      </a:r>
                    </a:p>
                    <a:p>
                      <a:pPr marL="342900" lvl="0" indent="-342900" algn="just">
                        <a:spcAft>
                          <a:spcPts val="0"/>
                        </a:spcAft>
                        <a:buFont typeface="+mj-lt"/>
                        <a:buAutoNum type="arabicPeriod"/>
                      </a:pPr>
                      <a:r>
                        <a:rPr lang="zh-CN" sz="800" kern="100" dirty="0">
                          <a:effectLst/>
                        </a:rPr>
                        <a:t>通过微信庞大的用户量依旧能进行推广</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3016680340"/>
                  </a:ext>
                </a:extLst>
              </a:tr>
            </a:tbl>
          </a:graphicData>
        </a:graphic>
      </p:graphicFrame>
      <p:cxnSp>
        <p:nvCxnSpPr>
          <p:cNvPr id="7" name="直接连接符 6"/>
          <p:cNvCxnSpPr/>
          <p:nvPr/>
        </p:nvCxnSpPr>
        <p:spPr>
          <a:xfrm>
            <a:off x="1548458" y="1204392"/>
            <a:ext cx="1584176" cy="1944216"/>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700586" y="484312"/>
            <a:ext cx="3689664" cy="369332"/>
          </a:xfrm>
          <a:prstGeom prst="rect">
            <a:avLst/>
          </a:prstGeom>
          <a:noFill/>
        </p:spPr>
        <p:txBody>
          <a:bodyPr wrap="none" rtlCol="0">
            <a:spAutoFit/>
          </a:bodyPr>
          <a:lstStyle/>
          <a:p>
            <a:r>
              <a:rPr lang="zh-CN" altLang="en-US" dirty="0"/>
              <a:t>小</a:t>
            </a:r>
            <a:r>
              <a:rPr lang="zh-CN" altLang="en-US" dirty="0" smtClean="0"/>
              <a:t>程序相比较</a:t>
            </a:r>
            <a:r>
              <a:rPr lang="en-US" altLang="zh-CN" dirty="0" smtClean="0"/>
              <a:t>APP</a:t>
            </a:r>
            <a:r>
              <a:rPr lang="zh-CN" altLang="en-US" dirty="0" smtClean="0"/>
              <a:t>与</a:t>
            </a:r>
            <a:r>
              <a:rPr lang="en-US" altLang="zh-CN" dirty="0" smtClean="0"/>
              <a:t>H5</a:t>
            </a:r>
            <a:r>
              <a:rPr lang="zh-CN" altLang="en-US" dirty="0" smtClean="0"/>
              <a:t>的</a:t>
            </a:r>
            <a:r>
              <a:rPr lang="en-US" altLang="zh-CN" dirty="0" smtClean="0"/>
              <a:t>SWOT</a:t>
            </a:r>
            <a:r>
              <a:rPr lang="zh-CN" altLang="en-US" dirty="0" smtClean="0"/>
              <a:t>分析</a:t>
            </a:r>
            <a:endParaRPr lang="zh-CN" altLang="en-US" dirty="0"/>
          </a:p>
        </p:txBody>
      </p:sp>
    </p:spTree>
    <p:extLst>
      <p:ext uri="{BB962C8B-B14F-4D97-AF65-F5344CB8AC3E}">
        <p14:creationId xmlns:p14="http://schemas.microsoft.com/office/powerpoint/2010/main" val="259982656"/>
      </p:ext>
    </p:extLst>
  </p:cSld>
  <p:clrMapOvr>
    <a:masterClrMapping/>
  </p:clrMapOvr>
  <p:transition spd="med" advClick="0" advTm="0">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依据群内得出的平均时薪的标准（</a:t>
            </a:r>
            <a:r>
              <a:rPr lang="en-US" altLang="zh-CN" sz="2000" b="1" dirty="0">
                <a:solidFill>
                  <a:prstClr val="white">
                    <a:lumMod val="50000"/>
                  </a:prstClr>
                </a:solidFill>
                <a:latin typeface="微软雅黑" pitchFamily="34" charset="-122"/>
                <a:ea typeface="微软雅黑" pitchFamily="34" charset="-122"/>
              </a:rPr>
              <a:t>68.06</a:t>
            </a:r>
            <a:r>
              <a:rPr lang="zh-CN" altLang="en-US" sz="2000" b="1" dirty="0">
                <a:solidFill>
                  <a:prstClr val="white">
                    <a:lumMod val="50000"/>
                  </a:prstClr>
                </a:solidFill>
                <a:latin typeface="微软雅黑" pitchFamily="34" charset="-122"/>
                <a:ea typeface="微软雅黑" pitchFamily="34" charset="-122"/>
              </a:rPr>
              <a:t>元</a:t>
            </a:r>
            <a:r>
              <a:rPr lang="en-US" altLang="zh-CN" sz="2000" b="1" dirty="0">
                <a:solidFill>
                  <a:prstClr val="white">
                    <a:lumMod val="50000"/>
                  </a:prstClr>
                </a:solidFill>
                <a:latin typeface="微软雅黑" pitchFamily="34" charset="-122"/>
                <a:ea typeface="微软雅黑" pitchFamily="34" charset="-122"/>
              </a:rPr>
              <a:t>/h</a:t>
            </a:r>
            <a:r>
              <a:rPr lang="zh-CN" altLang="en-US" sz="2000" b="1" dirty="0">
                <a:solidFill>
                  <a:prstClr val="white">
                    <a:lumMod val="50000"/>
                  </a:prstClr>
                </a:solidFill>
                <a:latin typeface="微软雅黑" pitchFamily="34" charset="-122"/>
                <a:ea typeface="微软雅黑" pitchFamily="34" charset="-122"/>
              </a:rPr>
              <a:t>）</a:t>
            </a:r>
            <a:r>
              <a:rPr lang="en-US" altLang="zh-CN" sz="2000" b="1" dirty="0">
                <a:solidFill>
                  <a:prstClr val="white">
                    <a:lumMod val="50000"/>
                  </a:prstClr>
                </a:solidFill>
                <a:latin typeface="微软雅黑" pitchFamily="34" charset="-122"/>
                <a:ea typeface="微软雅黑" pitchFamily="34" charset="-122"/>
              </a:rPr>
              <a:t>,</a:t>
            </a:r>
            <a:r>
              <a:rPr lang="zh-CN" altLang="en-US" sz="2000" b="1" dirty="0">
                <a:solidFill>
                  <a:prstClr val="white">
                    <a:lumMod val="50000"/>
                  </a:prstClr>
                </a:solidFill>
                <a:latin typeface="微软雅黑" pitchFamily="34" charset="-122"/>
                <a:ea typeface="微软雅黑" pitchFamily="34" charset="-122"/>
              </a:rPr>
              <a:t>每人一周花费</a:t>
            </a:r>
            <a:r>
              <a:rPr lang="en-US" altLang="zh-CN" sz="2000" b="1" dirty="0">
                <a:solidFill>
                  <a:prstClr val="white">
                    <a:lumMod val="50000"/>
                  </a:prstClr>
                </a:solidFill>
                <a:latin typeface="微软雅黑" pitchFamily="34" charset="-122"/>
                <a:ea typeface="微软雅黑" pitchFamily="34" charset="-122"/>
              </a:rPr>
              <a:t>4h</a:t>
            </a:r>
            <a:r>
              <a:rPr lang="zh-CN" altLang="en-US" sz="2000" b="1" dirty="0">
                <a:solidFill>
                  <a:prstClr val="white">
                    <a:lumMod val="50000"/>
                  </a:prstClr>
                </a:solidFill>
                <a:latin typeface="微软雅黑" pitchFamily="34" charset="-122"/>
                <a:ea typeface="微软雅黑" pitchFamily="34" charset="-122"/>
              </a:rPr>
              <a:t>，总共</a:t>
            </a:r>
            <a:r>
              <a:rPr lang="en-US" altLang="zh-CN" sz="2000" b="1" dirty="0">
                <a:solidFill>
                  <a:prstClr val="white">
                    <a:lumMod val="50000"/>
                  </a:prstClr>
                </a:solidFill>
                <a:latin typeface="微软雅黑" pitchFamily="34" charset="-122"/>
                <a:ea typeface="微软雅黑" pitchFamily="34" charset="-122"/>
              </a:rPr>
              <a:t>8</a:t>
            </a:r>
            <a:r>
              <a:rPr lang="zh-CN" altLang="en-US" sz="2000" b="1" dirty="0">
                <a:solidFill>
                  <a:prstClr val="white">
                    <a:lumMod val="50000"/>
                  </a:prstClr>
                </a:solidFill>
                <a:latin typeface="微软雅黑" pitchFamily="34" charset="-122"/>
                <a:ea typeface="微软雅黑" pitchFamily="34" charset="-122"/>
              </a:rPr>
              <a:t>周</a:t>
            </a:r>
          </a:p>
          <a:p>
            <a:pPr lvl="0"/>
            <a:r>
              <a:rPr lang="zh-CN" altLang="en-US" sz="2000" b="1" dirty="0">
                <a:solidFill>
                  <a:prstClr val="white">
                    <a:lumMod val="50000"/>
                  </a:prstClr>
                </a:solidFill>
                <a:latin typeface="微软雅黑" pitchFamily="34" charset="-122"/>
                <a:ea typeface="微软雅黑" pitchFamily="34" charset="-122"/>
              </a:rPr>
              <a:t>则工资支出为 </a:t>
            </a:r>
            <a:r>
              <a:rPr lang="en-US" altLang="zh-CN" sz="2000" b="1" dirty="0">
                <a:solidFill>
                  <a:prstClr val="white">
                    <a:lumMod val="50000"/>
                  </a:prstClr>
                </a:solidFill>
                <a:latin typeface="微软雅黑" pitchFamily="34" charset="-122"/>
                <a:ea typeface="微软雅黑" pitchFamily="34" charset="-122"/>
              </a:rPr>
              <a:t>68.06*4*8*3=6553.76</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r>
              <a:rPr lang="en-US" altLang="zh-CN" sz="2000" b="1" dirty="0">
                <a:solidFill>
                  <a:prstClr val="white">
                    <a:lumMod val="50000"/>
                  </a:prstClr>
                </a:solidFill>
                <a:latin typeface="微软雅黑" pitchFamily="34" charset="-122"/>
                <a:ea typeface="微软雅黑" pitchFamily="34" charset="-122"/>
              </a:rPr>
              <a:t>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6553.76</a:t>
            </a:r>
            <a:r>
              <a:rPr lang="zh-CN" altLang="en-US" sz="2000" b="1" dirty="0">
                <a:solidFill>
                  <a:prstClr val="white">
                    <a:lumMod val="50000"/>
                  </a:prstClr>
                </a:solidFill>
                <a:latin typeface="微软雅黑" pitchFamily="34" charset="-122"/>
                <a:ea typeface="微软雅黑" pitchFamily="34" charset="-122"/>
              </a:rPr>
              <a:t>元</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1116410"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1980743" y="3724672"/>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0.7</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1707433" y="4259844"/>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2019.3.23</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3291609" y="1060376"/>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4155942"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0.8</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3882632" y="4259844"/>
            <a:ext cx="1151277"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2019.3.27</a:t>
            </a:r>
            <a:endParaRPr kumimoji="1" lang="zh-CN" altLang="en-US" dirty="0">
              <a:latin typeface="Microsoft YaHei Light" charset="-122"/>
              <a:ea typeface="Microsoft YaHei Light" charset="-122"/>
              <a:cs typeface="Microsoft YaHei Light" charset="-122"/>
            </a:endParaRPr>
          </a:p>
        </p:txBody>
      </p:sp>
      <p:grpSp>
        <p:nvGrpSpPr>
          <p:cNvPr id="30" name="组 5">
            <a:extLst>
              <a:ext uri="{FF2B5EF4-FFF2-40B4-BE49-F238E27FC236}">
                <a16:creationId xmlns:a16="http://schemas.microsoft.com/office/drawing/2014/main" id="{A9A0BBB3-828B-4766-8BC5-B31EA2759671}"/>
              </a:ext>
            </a:extLst>
          </p:cNvPr>
          <p:cNvGrpSpPr/>
          <p:nvPr/>
        </p:nvGrpSpPr>
        <p:grpSpPr>
          <a:xfrm>
            <a:off x="5610824" y="1078630"/>
            <a:ext cx="2319215" cy="2319215"/>
            <a:chOff x="2938584" y="2242373"/>
            <a:chExt cx="2319215" cy="2319215"/>
          </a:xfrm>
        </p:grpSpPr>
        <p:pic>
          <p:nvPicPr>
            <p:cNvPr id="31" name="图片 30">
              <a:hlinkClick r:id="rId6"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32" name="文本框 31">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33" name="文本框 32">
            <a:extLst>
              <a:ext uri="{FF2B5EF4-FFF2-40B4-BE49-F238E27FC236}">
                <a16:creationId xmlns:a16="http://schemas.microsoft.com/office/drawing/2014/main" id="{2256045D-CFC8-46F6-9ADA-27ED91B9DE1C}"/>
              </a:ext>
            </a:extLst>
          </p:cNvPr>
          <p:cNvSpPr txBox="1"/>
          <p:nvPr/>
        </p:nvSpPr>
        <p:spPr>
          <a:xfrm>
            <a:off x="6475157" y="3742926"/>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0.9</a:t>
            </a:r>
            <a:endParaRPr kumimoji="1" lang="zh-CN" altLang="en-US" dirty="0">
              <a:latin typeface="Microsoft YaHei Light" charset="-122"/>
              <a:ea typeface="Microsoft YaHei Light" charset="-122"/>
              <a:cs typeface="Microsoft YaHei Light" charset="-122"/>
            </a:endParaRPr>
          </a:p>
        </p:txBody>
      </p:sp>
      <p:sp>
        <p:nvSpPr>
          <p:cNvPr id="34" name="文本框 33">
            <a:extLst>
              <a:ext uri="{FF2B5EF4-FFF2-40B4-BE49-F238E27FC236}">
                <a16:creationId xmlns:a16="http://schemas.microsoft.com/office/drawing/2014/main" id="{8E73911A-57F7-4E2C-B71D-8E19FBC8094E}"/>
              </a:ext>
            </a:extLst>
          </p:cNvPr>
          <p:cNvSpPr txBox="1"/>
          <p:nvPr/>
        </p:nvSpPr>
        <p:spPr>
          <a:xfrm>
            <a:off x="6201847" y="4278098"/>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38" y="1204392"/>
            <a:ext cx="7911821" cy="3024336"/>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634" y="114597"/>
            <a:ext cx="4392488" cy="4967287"/>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368" y="1143594"/>
            <a:ext cx="6096851" cy="2857899"/>
          </a:xfrm>
          <a:prstGeom prst="rect">
            <a:avLst/>
          </a:prstGeom>
        </p:spPr>
      </p:pic>
    </p:spTree>
    <p:extLst>
      <p:ext uri="{BB962C8B-B14F-4D97-AF65-F5344CB8AC3E}">
        <p14:creationId xmlns:p14="http://schemas.microsoft.com/office/powerpoint/2010/main" val="146734998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127504" y="1492424"/>
            <a:ext cx="1335528" cy="1651830"/>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188708" y="3015591"/>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8" name="文本框 7">
            <a:extLst>
              <a:ext uri="{FF2B5EF4-FFF2-40B4-BE49-F238E27FC236}">
                <a16:creationId xmlns:a16="http://schemas.microsoft.com/office/drawing/2014/main" id="{C1BC540B-86E2-4153-B235-8EC807389912}"/>
              </a:ext>
            </a:extLst>
          </p:cNvPr>
          <p:cNvSpPr txBox="1"/>
          <p:nvPr/>
        </p:nvSpPr>
        <p:spPr>
          <a:xfrm>
            <a:off x="3106790" y="3795443"/>
            <a:ext cx="1492778" cy="923330"/>
          </a:xfrm>
          <a:prstGeom prst="rect">
            <a:avLst/>
          </a:prstGeom>
          <a:noFill/>
        </p:spPr>
        <p:txBody>
          <a:bodyPr wrap="square" rtlCol="0">
            <a:spAutoFit/>
          </a:bodyPr>
          <a:lstStyle/>
          <a:p>
            <a:pPr algn="ctr"/>
            <a:r>
              <a:rPr lang="en-US" altLang="zh-CN" dirty="0"/>
              <a:t>20190314</a:t>
            </a:r>
          </a:p>
          <a:p>
            <a:pPr algn="ctr"/>
            <a:r>
              <a:rPr lang="zh-CN" altLang="en-US" dirty="0" smtClean="0"/>
              <a:t>会议记录</a:t>
            </a:r>
            <a:endParaRPr lang="en-US" altLang="zh-CN" dirty="0" smtClean="0"/>
          </a:p>
          <a:p>
            <a:pPr algn="ctr"/>
            <a:r>
              <a:rPr lang="zh-CN" altLang="en-US" dirty="0">
                <a:hlinkClick r:id="rId5" action="ppaction://hlinkfile"/>
              </a:rPr>
              <a:t>截图</a:t>
            </a:r>
            <a:endParaRPr lang="zh-CN" altLang="en-US" dirty="0"/>
          </a:p>
        </p:txBody>
      </p:sp>
      <p:grpSp>
        <p:nvGrpSpPr>
          <p:cNvPr id="9" name="组 5">
            <a:extLst>
              <a:ext uri="{FF2B5EF4-FFF2-40B4-BE49-F238E27FC236}">
                <a16:creationId xmlns:a16="http://schemas.microsoft.com/office/drawing/2014/main" id="{D6609833-48B4-4D9E-9635-7FD0E19CC485}"/>
              </a:ext>
            </a:extLst>
          </p:cNvPr>
          <p:cNvGrpSpPr/>
          <p:nvPr/>
        </p:nvGrpSpPr>
        <p:grpSpPr>
          <a:xfrm>
            <a:off x="1569161" y="1507717"/>
            <a:ext cx="1335528" cy="1651830"/>
            <a:chOff x="2938584" y="2242373"/>
            <a:chExt cx="2319215" cy="2319215"/>
          </a:xfrm>
        </p:grpSpPr>
        <p:pic>
          <p:nvPicPr>
            <p:cNvPr id="10" name="图片 9">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143815" y="3007965"/>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548447" y="3810736"/>
            <a:ext cx="1492778" cy="923330"/>
          </a:xfrm>
          <a:prstGeom prst="rect">
            <a:avLst/>
          </a:prstGeom>
          <a:noFill/>
        </p:spPr>
        <p:txBody>
          <a:bodyPr wrap="square" rtlCol="0">
            <a:spAutoFit/>
          </a:bodyPr>
          <a:lstStyle/>
          <a:p>
            <a:pPr algn="ctr"/>
            <a:r>
              <a:rPr lang="en-US" altLang="zh-CN" dirty="0" smtClean="0"/>
              <a:t>20190302</a:t>
            </a:r>
            <a:endParaRPr lang="en-US" altLang="zh-CN" dirty="0"/>
          </a:p>
          <a:p>
            <a:pPr algn="ctr"/>
            <a:r>
              <a:rPr lang="zh-CN" altLang="en-US" dirty="0" smtClean="0"/>
              <a:t>会议记录</a:t>
            </a:r>
            <a:endParaRPr lang="en-US" altLang="zh-CN" dirty="0" smtClean="0"/>
          </a:p>
          <a:p>
            <a:pPr algn="ctr"/>
            <a:r>
              <a:rPr lang="zh-CN" altLang="en-US" dirty="0">
                <a:hlinkClick r:id="rId7" action="ppaction://hlinkfile"/>
              </a:rPr>
              <a:t>截图</a:t>
            </a:r>
            <a:endParaRPr lang="zh-CN" altLang="en-US" dirty="0"/>
          </a:p>
        </p:txBody>
      </p:sp>
      <p:grpSp>
        <p:nvGrpSpPr>
          <p:cNvPr id="13" name="组 5">
            <a:extLst>
              <a:ext uri="{FF2B5EF4-FFF2-40B4-BE49-F238E27FC236}">
                <a16:creationId xmlns:a16="http://schemas.microsoft.com/office/drawing/2014/main" id="{D6609833-48B4-4D9E-9635-7FD0E19CC485}"/>
              </a:ext>
            </a:extLst>
          </p:cNvPr>
          <p:cNvGrpSpPr/>
          <p:nvPr/>
        </p:nvGrpSpPr>
        <p:grpSpPr>
          <a:xfrm>
            <a:off x="4783688" y="1473127"/>
            <a:ext cx="1335528" cy="1651830"/>
            <a:chOff x="2938584" y="2242373"/>
            <a:chExt cx="2319215" cy="2319215"/>
          </a:xfrm>
        </p:grpSpPr>
        <p:pic>
          <p:nvPicPr>
            <p:cNvPr id="14" name="图片 13">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5" name="文本框 14">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6" name="文本框 15">
            <a:extLst>
              <a:ext uri="{FF2B5EF4-FFF2-40B4-BE49-F238E27FC236}">
                <a16:creationId xmlns:a16="http://schemas.microsoft.com/office/drawing/2014/main" id="{C1BC540B-86E2-4153-B235-8EC807389912}"/>
              </a:ext>
            </a:extLst>
          </p:cNvPr>
          <p:cNvSpPr txBox="1"/>
          <p:nvPr/>
        </p:nvSpPr>
        <p:spPr>
          <a:xfrm>
            <a:off x="4762974" y="3776146"/>
            <a:ext cx="1492778" cy="923330"/>
          </a:xfrm>
          <a:prstGeom prst="rect">
            <a:avLst/>
          </a:prstGeom>
          <a:noFill/>
        </p:spPr>
        <p:txBody>
          <a:bodyPr wrap="square" rtlCol="0">
            <a:spAutoFit/>
          </a:bodyPr>
          <a:lstStyle/>
          <a:p>
            <a:pPr algn="ctr"/>
            <a:r>
              <a:rPr lang="en-US" altLang="zh-CN" dirty="0" smtClean="0"/>
              <a:t>20190323</a:t>
            </a:r>
            <a:endParaRPr lang="en-US" altLang="zh-CN" dirty="0"/>
          </a:p>
          <a:p>
            <a:pPr algn="ctr"/>
            <a:r>
              <a:rPr lang="zh-CN" altLang="en-US" dirty="0" smtClean="0"/>
              <a:t>会议记录</a:t>
            </a:r>
            <a:endParaRPr lang="en-US" altLang="zh-CN" dirty="0" smtClean="0"/>
          </a:p>
          <a:p>
            <a:pPr algn="ctr"/>
            <a:r>
              <a:rPr lang="zh-CN" altLang="en-US" dirty="0" smtClean="0">
                <a:hlinkClick r:id="rId9" action="ppaction://hlinkfile"/>
              </a:rPr>
              <a:t>录音</a:t>
            </a:r>
            <a:endParaRPr lang="zh-CN" altLang="en-US" dirty="0"/>
          </a:p>
        </p:txBody>
      </p:sp>
      <p:grpSp>
        <p:nvGrpSpPr>
          <p:cNvPr id="17" name="组 5">
            <a:extLst>
              <a:ext uri="{FF2B5EF4-FFF2-40B4-BE49-F238E27FC236}">
                <a16:creationId xmlns:a16="http://schemas.microsoft.com/office/drawing/2014/main" id="{D6609833-48B4-4D9E-9635-7FD0E19CC485}"/>
              </a:ext>
            </a:extLst>
          </p:cNvPr>
          <p:cNvGrpSpPr/>
          <p:nvPr/>
        </p:nvGrpSpPr>
        <p:grpSpPr>
          <a:xfrm>
            <a:off x="6278954" y="1473127"/>
            <a:ext cx="1335528" cy="1651830"/>
            <a:chOff x="2938584" y="2242373"/>
            <a:chExt cx="2319215" cy="2319215"/>
          </a:xfrm>
        </p:grpSpPr>
        <p:pic>
          <p:nvPicPr>
            <p:cNvPr id="18" name="图片 17">
              <a:hlinkClick r:id="rId10"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9" name="文本框 18">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20" name="文本框 19">
            <a:extLst>
              <a:ext uri="{FF2B5EF4-FFF2-40B4-BE49-F238E27FC236}">
                <a16:creationId xmlns:a16="http://schemas.microsoft.com/office/drawing/2014/main" id="{C1BC540B-86E2-4153-B235-8EC807389912}"/>
              </a:ext>
            </a:extLst>
          </p:cNvPr>
          <p:cNvSpPr txBox="1"/>
          <p:nvPr/>
        </p:nvSpPr>
        <p:spPr>
          <a:xfrm>
            <a:off x="6258240" y="3776146"/>
            <a:ext cx="1492778" cy="923330"/>
          </a:xfrm>
          <a:prstGeom prst="rect">
            <a:avLst/>
          </a:prstGeom>
          <a:noFill/>
        </p:spPr>
        <p:txBody>
          <a:bodyPr wrap="square" rtlCol="0">
            <a:spAutoFit/>
          </a:bodyPr>
          <a:lstStyle/>
          <a:p>
            <a:pPr algn="ctr"/>
            <a:r>
              <a:rPr lang="en-US" altLang="zh-CN" dirty="0" smtClean="0"/>
              <a:t>20190328</a:t>
            </a:r>
            <a:endParaRPr lang="en-US" altLang="zh-CN" dirty="0"/>
          </a:p>
          <a:p>
            <a:pPr algn="ctr"/>
            <a:r>
              <a:rPr lang="zh-CN" altLang="en-US" dirty="0" smtClean="0"/>
              <a:t>会议记录</a:t>
            </a:r>
            <a:endParaRPr lang="en-US" altLang="zh-CN" dirty="0" smtClean="0"/>
          </a:p>
          <a:p>
            <a:pPr algn="ctr"/>
            <a:r>
              <a:rPr lang="zh-CN" altLang="en-US" dirty="0" smtClean="0">
                <a:hlinkClick r:id="rId11" action="ppaction://hlinkfile"/>
              </a:rPr>
              <a:t>录音</a:t>
            </a:r>
            <a:endParaRPr lang="zh-CN" altLang="en-US" dirty="0"/>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9" name="组 5">
            <a:extLst>
              <a:ext uri="{FF2B5EF4-FFF2-40B4-BE49-F238E27FC236}">
                <a16:creationId xmlns:a16="http://schemas.microsoft.com/office/drawing/2014/main" id="{D6609833-48B4-4D9E-9635-7FD0E19CC485}"/>
              </a:ext>
            </a:extLst>
          </p:cNvPr>
          <p:cNvGrpSpPr/>
          <p:nvPr/>
        </p:nvGrpSpPr>
        <p:grpSpPr>
          <a:xfrm>
            <a:off x="1569161" y="1507717"/>
            <a:ext cx="1335528" cy="1651830"/>
            <a:chOff x="2938584" y="2242373"/>
            <a:chExt cx="2319215" cy="2319215"/>
          </a:xfrm>
        </p:grpSpPr>
        <p:pic>
          <p:nvPicPr>
            <p:cNvPr id="10" name="图片 9">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143815" y="3007965"/>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548447" y="3810736"/>
            <a:ext cx="1492778" cy="923330"/>
          </a:xfrm>
          <a:prstGeom prst="rect">
            <a:avLst/>
          </a:prstGeom>
          <a:noFill/>
        </p:spPr>
        <p:txBody>
          <a:bodyPr wrap="square" rtlCol="0">
            <a:spAutoFit/>
          </a:bodyPr>
          <a:lstStyle/>
          <a:p>
            <a:pPr algn="ctr"/>
            <a:r>
              <a:rPr lang="en-US" altLang="zh-CN" dirty="0" smtClean="0"/>
              <a:t>20190407</a:t>
            </a:r>
            <a:endParaRPr lang="en-US" altLang="zh-CN" dirty="0"/>
          </a:p>
          <a:p>
            <a:pPr algn="ctr"/>
            <a:r>
              <a:rPr lang="zh-CN" altLang="en-US" dirty="0" smtClean="0"/>
              <a:t>会议记录</a:t>
            </a:r>
            <a:endParaRPr lang="en-US" altLang="zh-CN" dirty="0" smtClean="0"/>
          </a:p>
          <a:p>
            <a:pPr algn="ctr"/>
            <a:r>
              <a:rPr lang="zh-CN" altLang="en-US" dirty="0">
                <a:hlinkClick r:id="rId5" action="ppaction://hlinkfile"/>
              </a:rPr>
              <a:t>录音</a:t>
            </a:r>
            <a:endParaRPr lang="zh-CN" altLang="en-US" dirty="0"/>
          </a:p>
        </p:txBody>
      </p:sp>
    </p:spTree>
    <p:extLst>
      <p:ext uri="{BB962C8B-B14F-4D97-AF65-F5344CB8AC3E}">
        <p14:creationId xmlns:p14="http://schemas.microsoft.com/office/powerpoint/2010/main" val="254691912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83597588"/>
              </p:ext>
            </p:extLst>
          </p:nvPr>
        </p:nvGraphicFramePr>
        <p:xfrm>
          <a:off x="1764482" y="844352"/>
          <a:ext cx="7037958" cy="2281586"/>
        </p:xfrm>
        <a:graphic>
          <a:graphicData uri="http://schemas.openxmlformats.org/presentationml/2006/ole">
            <mc:AlternateContent xmlns:mc="http://schemas.openxmlformats.org/markup-compatibility/2006">
              <mc:Choice xmlns:v="urn:schemas-microsoft-com:vml" Requires="v">
                <p:oleObj spid="_x0000_s1047" name="工作表" r:id="rId4" imgW="7286657" imgH="2362336" progId="Excel.Sheet.12">
                  <p:embed/>
                </p:oleObj>
              </mc:Choice>
              <mc:Fallback>
                <p:oleObj name="工作表" r:id="rId4" imgW="7286657" imgH="2362336" progId="Excel.Sheet.12">
                  <p:embed/>
                  <p:pic>
                    <p:nvPicPr>
                      <p:cNvPr id="0" name=""/>
                      <p:cNvPicPr/>
                      <p:nvPr/>
                    </p:nvPicPr>
                    <p:blipFill>
                      <a:blip r:embed="rId5"/>
                      <a:stretch>
                        <a:fillRect/>
                      </a:stretch>
                    </p:blipFill>
                    <p:spPr>
                      <a:xfrm>
                        <a:off x="1764482" y="844352"/>
                        <a:ext cx="7037958" cy="2281586"/>
                      </a:xfrm>
                      <a:prstGeom prst="rect">
                        <a:avLst/>
                      </a:prstGeom>
                      <a:solidFill>
                        <a:schemeClr val="bg1"/>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1410556"/>
              </p:ext>
            </p:extLst>
          </p:nvPr>
        </p:nvGraphicFramePr>
        <p:xfrm>
          <a:off x="1868129" y="1194602"/>
          <a:ext cx="6698567" cy="2171562"/>
        </p:xfrm>
        <a:graphic>
          <a:graphicData uri="http://schemas.openxmlformats.org/presentationml/2006/ole">
            <mc:AlternateContent xmlns:mc="http://schemas.openxmlformats.org/markup-compatibility/2006">
              <mc:Choice xmlns:v="urn:schemas-microsoft-com:vml" Requires="v">
                <p:oleObj spid="_x0000_s1048" name="工作表" r:id="rId6" imgW="7286657" imgH="2362336" progId="Excel.Sheet.12">
                  <p:embed/>
                </p:oleObj>
              </mc:Choice>
              <mc:Fallback>
                <p:oleObj name="工作表" r:id="rId6" imgW="7286657" imgH="2362336" progId="Excel.Sheet.12">
                  <p:embed/>
                  <p:pic>
                    <p:nvPicPr>
                      <p:cNvPr id="0" name=""/>
                      <p:cNvPicPr/>
                      <p:nvPr/>
                    </p:nvPicPr>
                    <p:blipFill>
                      <a:blip r:embed="rId7"/>
                      <a:stretch>
                        <a:fillRect/>
                      </a:stretch>
                    </p:blipFill>
                    <p:spPr>
                      <a:xfrm>
                        <a:off x="1868129" y="1194602"/>
                        <a:ext cx="6698567" cy="2171562"/>
                      </a:xfrm>
                      <a:prstGeom prst="rect">
                        <a:avLst/>
                      </a:prstGeom>
                      <a:solidFill>
                        <a:schemeClr val="bg1"/>
                      </a:solid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8400978"/>
              </p:ext>
            </p:extLst>
          </p:nvPr>
        </p:nvGraphicFramePr>
        <p:xfrm>
          <a:off x="1060641" y="1573848"/>
          <a:ext cx="7286625" cy="2543175"/>
        </p:xfrm>
        <a:graphic>
          <a:graphicData uri="http://schemas.openxmlformats.org/presentationml/2006/ole">
            <mc:AlternateContent xmlns:mc="http://schemas.openxmlformats.org/markup-compatibility/2006">
              <mc:Choice xmlns:v="urn:schemas-microsoft-com:vml" Requires="v">
                <p:oleObj spid="_x0000_s1049" name="工作表" r:id="rId8" imgW="7286657" imgH="2543175" progId="Excel.Sheet.12">
                  <p:embed/>
                </p:oleObj>
              </mc:Choice>
              <mc:Fallback>
                <p:oleObj name="工作表" r:id="rId8" imgW="7286657" imgH="2543175" progId="Excel.Sheet.12">
                  <p:embed/>
                  <p:pic>
                    <p:nvPicPr>
                      <p:cNvPr id="0" name=""/>
                      <p:cNvPicPr/>
                      <p:nvPr/>
                    </p:nvPicPr>
                    <p:blipFill>
                      <a:blip r:embed="rId9"/>
                      <a:stretch>
                        <a:fillRect/>
                      </a:stretch>
                    </p:blipFill>
                    <p:spPr>
                      <a:xfrm>
                        <a:off x="1060641" y="1573848"/>
                        <a:ext cx="7286625" cy="2543175"/>
                      </a:xfrm>
                      <a:prstGeom prst="rect">
                        <a:avLst/>
                      </a:prstGeom>
                      <a:solidFill>
                        <a:schemeClr val="bg1"/>
                      </a:solid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74533437"/>
              </p:ext>
            </p:extLst>
          </p:nvPr>
        </p:nvGraphicFramePr>
        <p:xfrm>
          <a:off x="841211" y="1966936"/>
          <a:ext cx="7286625" cy="2362200"/>
        </p:xfrm>
        <a:graphic>
          <a:graphicData uri="http://schemas.openxmlformats.org/presentationml/2006/ole">
            <mc:AlternateContent xmlns:mc="http://schemas.openxmlformats.org/markup-compatibility/2006">
              <mc:Choice xmlns:v="urn:schemas-microsoft-com:vml" Requires="v">
                <p:oleObj spid="_x0000_s1050" name="工作表" r:id="rId10" imgW="7286657" imgH="2362336" progId="Excel.Sheet.12">
                  <p:embed/>
                </p:oleObj>
              </mc:Choice>
              <mc:Fallback>
                <p:oleObj name="工作表" r:id="rId10" imgW="7286657" imgH="2362336" progId="Excel.Sheet.12">
                  <p:embed/>
                  <p:pic>
                    <p:nvPicPr>
                      <p:cNvPr id="0" name=""/>
                      <p:cNvPicPr/>
                      <p:nvPr/>
                    </p:nvPicPr>
                    <p:blipFill>
                      <a:blip r:embed="rId11"/>
                      <a:stretch>
                        <a:fillRect/>
                      </a:stretch>
                    </p:blipFill>
                    <p:spPr>
                      <a:xfrm>
                        <a:off x="841211" y="1966936"/>
                        <a:ext cx="7286625" cy="2362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664793831"/>
              </p:ext>
            </p:extLst>
          </p:nvPr>
        </p:nvGraphicFramePr>
        <p:xfrm>
          <a:off x="1727374" y="916360"/>
          <a:ext cx="6237546" cy="2796704"/>
        </p:xfrm>
        <a:graphic>
          <a:graphicData uri="http://schemas.openxmlformats.org/presentationml/2006/ole">
            <mc:AlternateContent xmlns:mc="http://schemas.openxmlformats.org/markup-compatibility/2006">
              <mc:Choice xmlns:v="urn:schemas-microsoft-com:vml" Requires="v">
                <p:oleObj spid="_x0000_s2053" name="工作表" r:id="rId4" imgW="7286657" imgH="3266939" progId="Excel.Sheet.12">
                  <p:embed/>
                </p:oleObj>
              </mc:Choice>
              <mc:Fallback>
                <p:oleObj name="工作表" r:id="rId4" imgW="7286657" imgH="3266939" progId="Excel.Sheet.12">
                  <p:embed/>
                  <p:pic>
                    <p:nvPicPr>
                      <p:cNvPr id="13" name="对象 12"/>
                      <p:cNvPicPr/>
                      <p:nvPr/>
                    </p:nvPicPr>
                    <p:blipFill>
                      <a:blip r:embed="rId5"/>
                      <a:stretch>
                        <a:fillRect/>
                      </a:stretch>
                    </p:blipFill>
                    <p:spPr>
                      <a:xfrm>
                        <a:off x="1727374" y="916360"/>
                        <a:ext cx="6237546" cy="279670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98724339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677656"/>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r>
              <a:rPr lang="zh-CN" altLang="en-US" sz="1600" dirty="0" smtClean="0">
                <a:solidFill>
                  <a:schemeClr val="bg1">
                    <a:lumMod val="50000"/>
                  </a:schemeClr>
                </a:solidFill>
                <a:latin typeface="微软雅黑" pitchFamily="34" charset="-122"/>
                <a:ea typeface="微软雅黑" pitchFamily="34" charset="-122"/>
              </a:rPr>
              <a:t>。</a:t>
            </a:r>
            <a:endParaRPr lang="en-US" altLang="zh-CN" sz="1600" dirty="0" smtClean="0">
              <a:solidFill>
                <a:schemeClr val="bg1">
                  <a:lumMod val="50000"/>
                </a:schemeClr>
              </a:solidFill>
              <a:latin typeface="微软雅黑" pitchFamily="34" charset="-122"/>
              <a:ea typeface="微软雅黑" pitchFamily="34" charset="-122"/>
            </a:endParaRPr>
          </a:p>
          <a:p>
            <a:pPr>
              <a:lnSpc>
                <a:spcPct val="150000"/>
              </a:lnSpc>
            </a:pPr>
            <a:r>
              <a:rPr lang="en-US" altLang="zh-CN" sz="1600" dirty="0" smtClean="0">
                <a:solidFill>
                  <a:schemeClr val="bg1">
                    <a:lumMod val="50000"/>
                  </a:schemeClr>
                </a:solidFill>
                <a:latin typeface="微软雅黑" pitchFamily="34" charset="-122"/>
                <a:ea typeface="微软雅黑" pitchFamily="34" charset="-122"/>
              </a:rPr>
              <a:t>(4)</a:t>
            </a:r>
            <a:r>
              <a:rPr lang="zh-CN" altLang="en-US" sz="1600" dirty="0" smtClean="0">
                <a:solidFill>
                  <a:schemeClr val="bg1">
                    <a:lumMod val="50000"/>
                  </a:schemeClr>
                </a:solidFill>
                <a:latin typeface="微软雅黑" pitchFamily="34" charset="-122"/>
                <a:ea typeface="微软雅黑" pitchFamily="34" charset="-122"/>
              </a:rPr>
              <a:t>出现纠纷会有仲裁功能</a:t>
            </a:r>
            <a:endParaRPr lang="zh-CN" altLang="en-US" sz="1600" dirty="0">
              <a:solidFill>
                <a:schemeClr val="bg1">
                  <a:lumMod val="50000"/>
                </a:schemeClr>
              </a:solidFill>
              <a:latin typeface="微软雅黑" pitchFamily="34" charset="-122"/>
              <a:ea typeface="微软雅黑" pitchFamily="34" charset="-122"/>
            </a:endParaRP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9386" y="1379965"/>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68538" y="1435862"/>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9195" y="2142864"/>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28601" y="228576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61542" y="2807014"/>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16041" y="304866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3349" y="3569648"/>
            <a:ext cx="772692" cy="772692"/>
          </a:xfrm>
          <a:prstGeom prst="rect">
            <a:avLst/>
          </a:prstGeom>
        </p:spPr>
      </p:pic>
      <p:sp>
        <p:nvSpPr>
          <p:cNvPr id="3" name="文本框 2"/>
          <p:cNvSpPr txBox="1"/>
          <p:nvPr/>
        </p:nvSpPr>
        <p:spPr>
          <a:xfrm>
            <a:off x="2328601" y="3771328"/>
            <a:ext cx="3467616" cy="338554"/>
          </a:xfrm>
          <a:prstGeom prst="rect">
            <a:avLst/>
          </a:prstGeom>
          <a:noFill/>
        </p:spPr>
        <p:txBody>
          <a:bodyPr wrap="none" rtlCol="0">
            <a:spAutoFit/>
          </a:bodyPr>
          <a:lstStyle/>
          <a:p>
            <a:r>
              <a:rPr lang="zh-CN" altLang="en-US" sz="1600" dirty="0">
                <a:solidFill>
                  <a:schemeClr val="bg1">
                    <a:lumMod val="50000"/>
                  </a:schemeClr>
                </a:solidFill>
                <a:latin typeface="微软雅黑" pitchFamily="34" charset="-122"/>
                <a:ea typeface="微软雅黑" pitchFamily="34" charset="-122"/>
              </a:rPr>
              <a:t>墨刀：</a:t>
            </a:r>
            <a:r>
              <a:rPr lang="zh-CN" altLang="en-US" sz="1600" dirty="0">
                <a:solidFill>
                  <a:schemeClr val="bg1">
                    <a:lumMod val="50000"/>
                  </a:schemeClr>
                </a:solidFill>
                <a:latin typeface="微软雅黑" pitchFamily="34" charset="-122"/>
                <a:ea typeface="微软雅黑" pitchFamily="34" charset="-122"/>
              </a:rPr>
              <a:t>墨刀是一款在线原型</a:t>
            </a:r>
            <a:r>
              <a:rPr lang="zh-CN" altLang="en-US" sz="1600" dirty="0">
                <a:solidFill>
                  <a:schemeClr val="bg1">
                    <a:lumMod val="50000"/>
                  </a:schemeClr>
                </a:solidFill>
                <a:latin typeface="微软雅黑" pitchFamily="34" charset="-122"/>
                <a:ea typeface="微软雅黑" pitchFamily="34" charset="-122"/>
              </a:rPr>
              <a:t>设计工具</a:t>
            </a:r>
            <a:endParaRPr lang="zh-CN" altLang="en-US"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1487</Words>
  <Application>Microsoft Office PowerPoint</Application>
  <PresentationFormat>自定义</PresentationFormat>
  <Paragraphs>279</Paragraphs>
  <Slides>39</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2"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Microsoft Excel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2019-04-14T11:04:58Z</dcterms:modified>
</cp:coreProperties>
</file>