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4" r:id="rId9"/>
    <p:sldId id="270" r:id="rId10"/>
    <p:sldId id="265" r:id="rId11"/>
    <p:sldId id="271" r:id="rId12"/>
    <p:sldId id="266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AF1D6-2468-4113-B43D-164614CE6472}" v="2" dt="2022-08-29T05:18:0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/>
    <p:restoredTop sz="94643"/>
  </p:normalViewPr>
  <p:slideViewPr>
    <p:cSldViewPr snapToGrid="0" snapToObjects="1">
      <p:cViewPr>
        <p:scale>
          <a:sx n="127" d="100"/>
          <a:sy n="127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Powell" userId="25d764850ba07cfb" providerId="LiveId" clId="{051AF1D6-2468-4113-B43D-164614CE6472}"/>
    <pc:docChg chg="undo custSel addSld delSld modSld sldOrd">
      <pc:chgData name="Lorenzo Powell" userId="25d764850ba07cfb" providerId="LiveId" clId="{051AF1D6-2468-4113-B43D-164614CE6472}" dt="2022-08-29T06:54:49.458" v="1721" actId="20577"/>
      <pc:docMkLst>
        <pc:docMk/>
      </pc:docMkLst>
      <pc:sldChg chg="modSp mod">
        <pc:chgData name="Lorenzo Powell" userId="25d764850ba07cfb" providerId="LiveId" clId="{051AF1D6-2468-4113-B43D-164614CE6472}" dt="2022-08-29T04:35:27.067" v="500" actId="20577"/>
        <pc:sldMkLst>
          <pc:docMk/>
          <pc:sldMk cId="1446960452" sldId="257"/>
        </pc:sldMkLst>
        <pc:spChg chg="mod">
          <ac:chgData name="Lorenzo Powell" userId="25d764850ba07cfb" providerId="LiveId" clId="{051AF1D6-2468-4113-B43D-164614CE6472}" dt="2022-08-29T04:35:27.067" v="500" actId="20577"/>
          <ac:spMkLst>
            <pc:docMk/>
            <pc:sldMk cId="1446960452" sldId="257"/>
            <ac:spMk id="3" creationId="{8496BC7E-3C1D-7DB2-0160-76E6CD8545A5}"/>
          </ac:spMkLst>
        </pc:spChg>
      </pc:sldChg>
      <pc:sldChg chg="modSp mod ord">
        <pc:chgData name="Lorenzo Powell" userId="25d764850ba07cfb" providerId="LiveId" clId="{051AF1D6-2468-4113-B43D-164614CE6472}" dt="2022-08-29T04:36:41.614" v="503"/>
        <pc:sldMkLst>
          <pc:docMk/>
          <pc:sldMk cId="3656780679" sldId="258"/>
        </pc:sldMkLst>
        <pc:spChg chg="mod">
          <ac:chgData name="Lorenzo Powell" userId="25d764850ba07cfb" providerId="LiveId" clId="{051AF1D6-2468-4113-B43D-164614CE6472}" dt="2022-08-29T04:36:25.263" v="501" actId="33524"/>
          <ac:spMkLst>
            <pc:docMk/>
            <pc:sldMk cId="3656780679" sldId="258"/>
            <ac:spMk id="3" creationId="{831658A1-7A8F-7AE6-CD8A-86D7320BDF91}"/>
          </ac:spMkLst>
        </pc:spChg>
      </pc:sldChg>
      <pc:sldChg chg="modSp mod">
        <pc:chgData name="Lorenzo Powell" userId="25d764850ba07cfb" providerId="LiveId" clId="{051AF1D6-2468-4113-B43D-164614CE6472}" dt="2022-08-29T05:23:28.648" v="837" actId="20577"/>
        <pc:sldMkLst>
          <pc:docMk/>
          <pc:sldMk cId="4104563718" sldId="260"/>
        </pc:sldMkLst>
        <pc:spChg chg="mod">
          <ac:chgData name="Lorenzo Powell" userId="25d764850ba07cfb" providerId="LiveId" clId="{051AF1D6-2468-4113-B43D-164614CE6472}" dt="2022-08-29T04:39:58.977" v="519" actId="122"/>
          <ac:spMkLst>
            <pc:docMk/>
            <pc:sldMk cId="4104563718" sldId="260"/>
            <ac:spMk id="2" creationId="{8F5CC83E-7795-C72A-67AD-0AEE5713FD3B}"/>
          </ac:spMkLst>
        </pc:spChg>
        <pc:spChg chg="mod">
          <ac:chgData name="Lorenzo Powell" userId="25d764850ba07cfb" providerId="LiveId" clId="{051AF1D6-2468-4113-B43D-164614CE6472}" dt="2022-08-29T05:23:28.648" v="837" actId="20577"/>
          <ac:spMkLst>
            <pc:docMk/>
            <pc:sldMk cId="4104563718" sldId="260"/>
            <ac:spMk id="3" creationId="{B7A456CF-E26C-359E-8869-E0A4C45908A6}"/>
          </ac:spMkLst>
        </pc:spChg>
      </pc:sldChg>
      <pc:sldChg chg="new del">
        <pc:chgData name="Lorenzo Powell" userId="25d764850ba07cfb" providerId="LiveId" clId="{051AF1D6-2468-4113-B43D-164614CE6472}" dt="2022-08-29T03:54:15.391" v="1" actId="47"/>
        <pc:sldMkLst>
          <pc:docMk/>
          <pc:sldMk cId="4008818600" sldId="261"/>
        </pc:sldMkLst>
      </pc:sldChg>
      <pc:sldChg chg="addSp delSp modSp new del mod">
        <pc:chgData name="Lorenzo Powell" userId="25d764850ba07cfb" providerId="LiveId" clId="{051AF1D6-2468-4113-B43D-164614CE6472}" dt="2022-08-29T05:32:55.224" v="929" actId="47"/>
        <pc:sldMkLst>
          <pc:docMk/>
          <pc:sldMk cId="4292459630" sldId="261"/>
        </pc:sldMkLst>
        <pc:spChg chg="mod">
          <ac:chgData name="Lorenzo Powell" userId="25d764850ba07cfb" providerId="LiveId" clId="{051AF1D6-2468-4113-B43D-164614CE6472}" dt="2022-08-29T04:50:57.915" v="636" actId="1076"/>
          <ac:spMkLst>
            <pc:docMk/>
            <pc:sldMk cId="4292459630" sldId="261"/>
            <ac:spMk id="2" creationId="{967C9EE1-D62F-ABA3-D8F5-A7AE016A72FA}"/>
          </ac:spMkLst>
        </pc:spChg>
        <pc:spChg chg="add del mod">
          <ac:chgData name="Lorenzo Powell" userId="25d764850ba07cfb" providerId="LiveId" clId="{051AF1D6-2468-4113-B43D-164614CE6472}" dt="2022-08-29T05:32:48.215" v="926"/>
          <ac:spMkLst>
            <pc:docMk/>
            <pc:sldMk cId="4292459630" sldId="261"/>
            <ac:spMk id="3" creationId="{E30C526F-C418-3123-AA29-7C11B3B9E4B0}"/>
          </ac:spMkLst>
        </pc:spChg>
      </pc:sldChg>
      <pc:sldChg chg="addSp delSp modSp new del mod">
        <pc:chgData name="Lorenzo Powell" userId="25d764850ba07cfb" providerId="LiveId" clId="{051AF1D6-2468-4113-B43D-164614CE6472}" dt="2022-08-29T05:34:09.881" v="936" actId="47"/>
        <pc:sldMkLst>
          <pc:docMk/>
          <pc:sldMk cId="3567154760" sldId="262"/>
        </pc:sldMkLst>
        <pc:spChg chg="mod">
          <ac:chgData name="Lorenzo Powell" userId="25d764850ba07cfb" providerId="LiveId" clId="{051AF1D6-2468-4113-B43D-164614CE6472}" dt="2022-08-29T05:27:55.628" v="894" actId="1076"/>
          <ac:spMkLst>
            <pc:docMk/>
            <pc:sldMk cId="3567154760" sldId="262"/>
            <ac:spMk id="2" creationId="{3D0EE8B9-107E-45C2-39B8-6B6A451B18EB}"/>
          </ac:spMkLst>
        </pc:spChg>
        <pc:spChg chg="add del mod">
          <ac:chgData name="Lorenzo Powell" userId="25d764850ba07cfb" providerId="LiveId" clId="{051AF1D6-2468-4113-B43D-164614CE6472}" dt="2022-08-29T05:22:55.399" v="833" actId="2711"/>
          <ac:spMkLst>
            <pc:docMk/>
            <pc:sldMk cId="3567154760" sldId="262"/>
            <ac:spMk id="3" creationId="{23717364-D0B4-6815-572F-77FF663ED0DC}"/>
          </ac:spMkLst>
        </pc:spChg>
      </pc:sldChg>
      <pc:sldChg chg="modSp new mod">
        <pc:chgData name="Lorenzo Powell" userId="25d764850ba07cfb" providerId="LiveId" clId="{051AF1D6-2468-4113-B43D-164614CE6472}" dt="2022-08-29T06:29:05.426" v="1129" actId="20577"/>
        <pc:sldMkLst>
          <pc:docMk/>
          <pc:sldMk cId="3185306136" sldId="263"/>
        </pc:sldMkLst>
        <pc:spChg chg="mod">
          <ac:chgData name="Lorenzo Powell" userId="25d764850ba07cfb" providerId="LiveId" clId="{051AF1D6-2468-4113-B43D-164614CE6472}" dt="2022-08-29T05:33:19.963" v="931" actId="1076"/>
          <ac:spMkLst>
            <pc:docMk/>
            <pc:sldMk cId="3185306136" sldId="263"/>
            <ac:spMk id="2" creationId="{18B6764B-D9BE-4011-075C-054858EA1570}"/>
          </ac:spMkLst>
        </pc:spChg>
        <pc:spChg chg="mod">
          <ac:chgData name="Lorenzo Powell" userId="25d764850ba07cfb" providerId="LiveId" clId="{051AF1D6-2468-4113-B43D-164614CE6472}" dt="2022-08-29T06:29:05.426" v="1129" actId="20577"/>
          <ac:spMkLst>
            <pc:docMk/>
            <pc:sldMk cId="3185306136" sldId="263"/>
            <ac:spMk id="3" creationId="{211098B0-76A0-F165-7F85-EC5EAD2337AA}"/>
          </ac:spMkLst>
        </pc:spChg>
      </pc:sldChg>
      <pc:sldChg chg="modSp new mod">
        <pc:chgData name="Lorenzo Powell" userId="25d764850ba07cfb" providerId="LiveId" clId="{051AF1D6-2468-4113-B43D-164614CE6472}" dt="2022-08-29T06:43:45.630" v="1532" actId="20577"/>
        <pc:sldMkLst>
          <pc:docMk/>
          <pc:sldMk cId="3639743084" sldId="264"/>
        </pc:sldMkLst>
        <pc:spChg chg="mod">
          <ac:chgData name="Lorenzo Powell" userId="25d764850ba07cfb" providerId="LiveId" clId="{051AF1D6-2468-4113-B43D-164614CE6472}" dt="2022-08-29T05:34:24.800" v="938" actId="1076"/>
          <ac:spMkLst>
            <pc:docMk/>
            <pc:sldMk cId="3639743084" sldId="264"/>
            <ac:spMk id="2" creationId="{257DFFBE-BB75-B327-7F6A-C4698A433D34}"/>
          </ac:spMkLst>
        </pc:spChg>
        <pc:spChg chg="mod">
          <ac:chgData name="Lorenzo Powell" userId="25d764850ba07cfb" providerId="LiveId" clId="{051AF1D6-2468-4113-B43D-164614CE6472}" dt="2022-08-29T06:43:45.630" v="1532" actId="20577"/>
          <ac:spMkLst>
            <pc:docMk/>
            <pc:sldMk cId="3639743084" sldId="264"/>
            <ac:spMk id="3" creationId="{21312017-ED45-E334-182B-F684249A0E48}"/>
          </ac:spMkLst>
        </pc:spChg>
      </pc:sldChg>
      <pc:sldChg chg="modSp new mod">
        <pc:chgData name="Lorenzo Powell" userId="25d764850ba07cfb" providerId="LiveId" clId="{051AF1D6-2468-4113-B43D-164614CE6472}" dt="2022-08-29T06:54:49.458" v="1721" actId="20577"/>
        <pc:sldMkLst>
          <pc:docMk/>
          <pc:sldMk cId="802707706" sldId="265"/>
        </pc:sldMkLst>
        <pc:spChg chg="mod">
          <ac:chgData name="Lorenzo Powell" userId="25d764850ba07cfb" providerId="LiveId" clId="{051AF1D6-2468-4113-B43D-164614CE6472}" dt="2022-08-29T05:42:05.023" v="1029" actId="1076"/>
          <ac:spMkLst>
            <pc:docMk/>
            <pc:sldMk cId="802707706" sldId="265"/>
            <ac:spMk id="2" creationId="{07251BE5-6B18-2EDA-A220-3491D696CB67}"/>
          </ac:spMkLst>
        </pc:spChg>
        <pc:spChg chg="mod">
          <ac:chgData name="Lorenzo Powell" userId="25d764850ba07cfb" providerId="LiveId" clId="{051AF1D6-2468-4113-B43D-164614CE6472}" dt="2022-08-29T06:54:49.458" v="1721" actId="20577"/>
          <ac:spMkLst>
            <pc:docMk/>
            <pc:sldMk cId="802707706" sldId="265"/>
            <ac:spMk id="3" creationId="{35CCBF09-2379-0BC5-C6F4-84CCF519BC43}"/>
          </ac:spMkLst>
        </pc:spChg>
      </pc:sldChg>
      <pc:sldChg chg="modSp new mod">
        <pc:chgData name="Lorenzo Powell" userId="25d764850ba07cfb" providerId="LiveId" clId="{051AF1D6-2468-4113-B43D-164614CE6472}" dt="2022-08-29T05:51:03.318" v="1128" actId="20577"/>
        <pc:sldMkLst>
          <pc:docMk/>
          <pc:sldMk cId="4219064348" sldId="266"/>
        </pc:sldMkLst>
        <pc:spChg chg="mod">
          <ac:chgData name="Lorenzo Powell" userId="25d764850ba07cfb" providerId="LiveId" clId="{051AF1D6-2468-4113-B43D-164614CE6472}" dt="2022-08-29T05:44:15.142" v="1098" actId="1076"/>
          <ac:spMkLst>
            <pc:docMk/>
            <pc:sldMk cId="4219064348" sldId="266"/>
            <ac:spMk id="2" creationId="{BD3F6030-1DEF-53BC-34C0-4147D55B8C63}"/>
          </ac:spMkLst>
        </pc:spChg>
        <pc:spChg chg="mod">
          <ac:chgData name="Lorenzo Powell" userId="25d764850ba07cfb" providerId="LiveId" clId="{051AF1D6-2468-4113-B43D-164614CE6472}" dt="2022-08-29T05:51:03.318" v="1128" actId="20577"/>
          <ac:spMkLst>
            <pc:docMk/>
            <pc:sldMk cId="4219064348" sldId="266"/>
            <ac:spMk id="3" creationId="{309C7587-C003-0277-FEB4-6600264AE401}"/>
          </ac:spMkLst>
        </pc:spChg>
      </pc:sldChg>
      <pc:sldChg chg="new del">
        <pc:chgData name="Lorenzo Powell" userId="25d764850ba07cfb" providerId="LiveId" clId="{051AF1D6-2468-4113-B43D-164614CE6472}" dt="2022-08-29T06:34:07.472" v="1131" actId="680"/>
        <pc:sldMkLst>
          <pc:docMk/>
          <pc:sldMk cId="253233043" sldId="267"/>
        </pc:sldMkLst>
      </pc:sldChg>
      <pc:sldChg chg="modSp new mod">
        <pc:chgData name="Lorenzo Powell" userId="25d764850ba07cfb" providerId="LiveId" clId="{051AF1D6-2468-4113-B43D-164614CE6472}" dt="2022-08-29T06:48:09.623" v="1590" actId="20577"/>
        <pc:sldMkLst>
          <pc:docMk/>
          <pc:sldMk cId="2056325649" sldId="267"/>
        </pc:sldMkLst>
        <pc:spChg chg="mod">
          <ac:chgData name="Lorenzo Powell" userId="25d764850ba07cfb" providerId="LiveId" clId="{051AF1D6-2468-4113-B43D-164614CE6472}" dt="2022-08-29T06:34:19.159" v="1142" actId="20577"/>
          <ac:spMkLst>
            <pc:docMk/>
            <pc:sldMk cId="2056325649" sldId="267"/>
            <ac:spMk id="2" creationId="{10C9C502-7547-F689-059E-E72C39B57C3C}"/>
          </ac:spMkLst>
        </pc:spChg>
        <pc:spChg chg="mod">
          <ac:chgData name="Lorenzo Powell" userId="25d764850ba07cfb" providerId="LiveId" clId="{051AF1D6-2468-4113-B43D-164614CE6472}" dt="2022-08-29T06:48:09.623" v="1590" actId="20577"/>
          <ac:spMkLst>
            <pc:docMk/>
            <pc:sldMk cId="2056325649" sldId="267"/>
            <ac:spMk id="3" creationId="{FA50718E-1D44-C18A-0AF7-D2EA0C2D48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3BB7C-EDDE-47FD-9AD8-07F51946934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8B58-415C-46E2-9116-780F1566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A8B58-415C-46E2-9116-780F156627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9132-1D6F-6F4F-F81D-FFA5C7BE7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7C37-645B-CD45-5B62-7E44E2F9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7C81-8058-D624-86F7-49E921EE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BB46-B10D-0D2B-8A1B-E19EA4AC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63A0-18C3-F353-6547-3EC0E5F8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4A5E-3E70-FF2C-132F-FDB15EA1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9844F-F197-B10A-D030-69250AE52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E0A6-FA13-57DB-17E9-804FA09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3BF1-45D2-F7C0-B2DE-6560BEAE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939C-1CD0-AE1D-D2B9-437179AA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9A3FA-30EF-1C47-0899-4D3A13B6D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1A1AF-EE9E-F176-7071-545C8D80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B9DA-44CA-22B4-18C3-C80914E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7D74-8CAC-D2A2-9758-DD391631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EA83A-3F55-AB84-17A6-E455A1C9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9E71-15A4-D2AC-ABF2-364B9F1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FE08-8F7B-06BE-4479-7B3F4037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3F35-8BD8-D7CC-8650-4AF1AC84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1599-B877-E636-213F-556697E5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C7FB-17D7-7D87-8C15-DD3653E6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4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E583-83AE-6EEA-EE0F-6A151BFE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9B4EB-684F-8113-03F4-BDC57930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B0D3-B031-D527-33CE-9A32FE9A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CFBD-89CD-1480-3F3B-42D1E55E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32D6-085C-AD7C-2B2E-49B77E9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3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2F1C-E519-4281-98AE-7D30D483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F965-87A7-FFF6-BBFD-EC90BCCA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6BA8-8509-7F73-273F-834FC086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D603A-C8CA-C3AA-FBB0-344587A3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C93D4-9ACD-56D3-F997-0B2B2284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3E5BA-AC0B-D84B-0011-65F782A7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E052-DB5B-2280-2A37-AFCE9E0F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A36B4-EB4B-2991-D791-5012CCEF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895B0-7FE5-68AF-5364-29CAC2A8E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61F26-F399-71F9-DB47-B5297F1F6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F6AB-A7B2-B460-3152-E4D50238B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787CD-AF74-7020-F67E-FDC50314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0FE5C-EDA6-2616-9851-E0B71B52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54938-81F7-E94B-C57C-6AFB2FA8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0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3D72-153E-F0D3-A072-D8237627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41BE0-00C4-68D9-EBC1-83334661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7F778-A509-34F8-9FB8-3FD11DD2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7940B-BC6C-6738-518C-E1DD1CF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67859-74B0-936F-E3D2-46CC326A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02271-4A9F-D5AE-5393-E2B93FE9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5BD23-34D9-ED43-4139-A01BC507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FA44-64F1-CDD1-22A7-2E6CF7BD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8E29-C0FF-E746-B948-E96422C7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8912-0809-EA10-5A20-1A3C24969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4E52E-A9DE-610A-892E-1B9C6FD5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4036A-0446-CFD2-3461-560AB9BF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D22E5-FE09-91D3-7FF8-49F2198E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6113-B4F2-26B6-1F95-D855CFD1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2BC18-85DF-308A-2145-FD8FC29C8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0C05A-88B9-CC93-2A9A-D040E76A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999AF-B142-A9F4-767F-16CECD2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7727-5769-A740-8C0F-5CF216D0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D4353-6A71-206D-A7D3-46CB9866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99974-6839-4713-F7F9-4DDB8469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E638-3178-8DF4-2CB1-367A77F7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B7EB-D883-5AF6-1E8D-46529C456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2DA1-3E72-9E4E-A326-7020467963E7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A68D-CF43-2F5D-775A-793FF161B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5B4D-D837-6463-1D43-A9DDA1B2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32E1-3F0D-7D4C-850F-9EAA1AF9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67A8-CF19-5D19-6B7A-1B3EB88CB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Translation Challenge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9A8B-FD3E-96D0-9BF4-276D674F5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Lorenzo Powell – solo project</a:t>
            </a:r>
          </a:p>
        </p:txBody>
      </p:sp>
    </p:spTree>
    <p:extLst>
      <p:ext uri="{BB962C8B-B14F-4D97-AF65-F5344CB8AC3E}">
        <p14:creationId xmlns:p14="http://schemas.microsoft.com/office/powerpoint/2010/main" val="347547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BE5-6B18-2EDA-A220-3491D696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446" y="242296"/>
            <a:ext cx="7041107" cy="1325563"/>
          </a:xfrm>
        </p:spPr>
        <p:txBody>
          <a:bodyPr/>
          <a:lstStyle/>
          <a:p>
            <a:r>
              <a:rPr lang="en-US" dirty="0"/>
              <a:t>Education and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BF09-2379-0BC5-C6F4-84CCF51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333333"/>
                </a:solidFill>
                <a:latin typeface="Helvetica Neue"/>
              </a:rPr>
              <a:t>For 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espondents with degrees, there is a 0.0001 unit increase in unemployment in the same year of earning that degree when controlling for age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/>
              </a:rPr>
              <a:t>Not a substantial change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Likely because of the graduation rate being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Age is negatively associated with unemployment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-0.0007 unit change in age while controlling for recency of degree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Unfortunately, my regression design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left only 279,139 observations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after excluding NA values.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T-test analysis should be considered under the setting of more time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EBF4-EB5E-2D83-CF98-CC732AB9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Chunk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FA01F5D-7B0E-ED24-E5AF-52EA90BC7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85" y="1690688"/>
            <a:ext cx="9173230" cy="4286556"/>
          </a:xfrm>
        </p:spPr>
      </p:pic>
    </p:spTree>
    <p:extLst>
      <p:ext uri="{BB962C8B-B14F-4D97-AF65-F5344CB8AC3E}">
        <p14:creationId xmlns:p14="http://schemas.microsoft.com/office/powerpoint/2010/main" val="428251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030-1DEF-53BC-34C0-4147D55B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34" y="324182"/>
            <a:ext cx="11086531" cy="1325563"/>
          </a:xfrm>
        </p:spPr>
        <p:txBody>
          <a:bodyPr/>
          <a:lstStyle/>
          <a:p>
            <a:r>
              <a:rPr lang="en-US" dirty="0"/>
              <a:t>Retail Employee Absenteeism and Hours Worked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587-C003-0277-FEB4-6600264A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last cluster investigates retail employee absenteeism and average weekly hours worked in the setting of the pandemic.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First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regression model can be understood as a potential incentive for staff to continue unreliable behavior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ithout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consideration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 the pandemic staff payment if absent is associated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with a 1.37 unit increase staff absenteeism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second model regresses average hours worked on payment for absenteeism additionally controls for an employees FTE/PTE status and age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While controlling for FTE/PTE status and age,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payment for absenteeism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associated with a -48.57 unit change in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hours worked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at the 1% significance level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Paid absenteeism is strongly correlated with reduced workplace attendance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last model regresses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average weekly hours worked on the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pandemics presence in the retail industry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/>
              </a:rPr>
              <a:t>The joint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effect was not statistically significant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Controlling for retail industry employment, the presence of the pandemic is associated with a 14.09 unit increase in average hours worked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controlling for the pandemic, retail industry employees see a -219.9 unit decrease in working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9409-1842-F3B2-CDAA-FF6A47E2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Chunk 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1CEF65D-198A-84BB-6B52-FCB33D1BF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61" y="1690688"/>
            <a:ext cx="9979078" cy="4328275"/>
          </a:xfrm>
        </p:spPr>
      </p:pic>
    </p:spTree>
    <p:extLst>
      <p:ext uri="{BB962C8B-B14F-4D97-AF65-F5344CB8AC3E}">
        <p14:creationId xmlns:p14="http://schemas.microsoft.com/office/powerpoint/2010/main" val="13954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C502-7547-F689-059E-E72C39B5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718E-1D44-C18A-0AF7-D2EA0C2D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pandemic has had greater negative impact in retail as compared to other industries</a:t>
            </a:r>
          </a:p>
          <a:p>
            <a:pPr lvl="1"/>
            <a:r>
              <a:rPr lang="en-US" dirty="0"/>
              <a:t>Employee Hours</a:t>
            </a:r>
          </a:p>
          <a:p>
            <a:pPr lvl="1"/>
            <a:r>
              <a:rPr lang="en-US" dirty="0"/>
              <a:t>Staffing</a:t>
            </a:r>
          </a:p>
          <a:p>
            <a:r>
              <a:rPr lang="en-US" dirty="0"/>
              <a:t>Employee age was as impactful as expected </a:t>
            </a:r>
          </a:p>
          <a:p>
            <a:r>
              <a:rPr lang="en-US" dirty="0"/>
              <a:t>Nor education </a:t>
            </a:r>
          </a:p>
        </p:txBody>
      </p:sp>
    </p:spTree>
    <p:extLst>
      <p:ext uri="{BB962C8B-B14F-4D97-AF65-F5344CB8AC3E}">
        <p14:creationId xmlns:p14="http://schemas.microsoft.com/office/powerpoint/2010/main" val="205632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6530-4ABE-8064-405E-AFD0416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Shortcomings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0B21-A2BE-B9EB-D49F-88B2CA05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Skill deficiency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Data/variable groupings</a:t>
            </a:r>
          </a:p>
          <a:p>
            <a:r>
              <a:rPr lang="en-US" dirty="0"/>
              <a:t>‘Not In Labor Force’ confounds</a:t>
            </a:r>
          </a:p>
          <a:p>
            <a:r>
              <a:rPr lang="en-US" dirty="0"/>
              <a:t>Education variable design</a:t>
            </a:r>
          </a:p>
          <a:p>
            <a:r>
              <a:rPr lang="en-US" dirty="0"/>
              <a:t>‘Not In Retail Industry design</a:t>
            </a:r>
          </a:p>
        </p:txBody>
      </p:sp>
    </p:spTree>
    <p:extLst>
      <p:ext uri="{BB962C8B-B14F-4D97-AF65-F5344CB8AC3E}">
        <p14:creationId xmlns:p14="http://schemas.microsoft.com/office/powerpoint/2010/main" val="42373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CA8D-6631-3289-D263-EC08A466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COVID-19 and the Evolved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BC7E-3C1D-7DB2-0160-76E6CD85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emerged in the US early 2020</a:t>
            </a:r>
          </a:p>
          <a:p>
            <a:pPr lvl="1"/>
            <a:r>
              <a:rPr lang="en-US" dirty="0"/>
              <a:t> first reports were right before the new year</a:t>
            </a:r>
          </a:p>
          <a:p>
            <a:r>
              <a:rPr lang="en-US" dirty="0"/>
              <a:t>By March</a:t>
            </a:r>
          </a:p>
          <a:p>
            <a:pPr lvl="1"/>
            <a:r>
              <a:rPr lang="en-US" dirty="0"/>
              <a:t>The CDC formally acknowledged the pandemic</a:t>
            </a:r>
          </a:p>
          <a:p>
            <a:pPr lvl="1"/>
            <a:r>
              <a:rPr lang="en-US" dirty="0"/>
              <a:t>The US calls for a nationwide state of emergency </a:t>
            </a:r>
          </a:p>
          <a:p>
            <a:pPr lvl="1"/>
            <a:r>
              <a:rPr lang="en-US" dirty="0"/>
              <a:t>States begin implementing lockdown protocols</a:t>
            </a:r>
          </a:p>
          <a:p>
            <a:pPr lvl="1"/>
            <a:r>
              <a:rPr lang="en-US" dirty="0"/>
              <a:t>Essential businesses were the only vendors to remain open for business</a:t>
            </a:r>
          </a:p>
          <a:p>
            <a:pPr lvl="2"/>
            <a:r>
              <a:rPr lang="en-US" dirty="0"/>
              <a:t>Some businesses begin taking advantage of e-commerce strategies during these early stages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9B07-B493-377D-D4F2-A9F5ED55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Retailers Woes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58A1-7A8F-7AE6-CD8A-86D7320B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Pandemic mitigation lockdowns either eliminate or reduce store hours</a:t>
            </a:r>
          </a:p>
          <a:p>
            <a:r>
              <a:rPr lang="en-US" dirty="0"/>
              <a:t>Staffing shortages</a:t>
            </a:r>
          </a:p>
          <a:p>
            <a:pPr lvl="1"/>
            <a:r>
              <a:rPr lang="en-US" dirty="0"/>
              <a:t>Result of overhead management or business-model restructuring</a:t>
            </a:r>
          </a:p>
          <a:p>
            <a:pPr lvl="1"/>
            <a:r>
              <a:rPr lang="en-US" dirty="0"/>
              <a:t>Result of employee decision</a:t>
            </a:r>
          </a:p>
          <a:p>
            <a:pPr lvl="2"/>
            <a:r>
              <a:rPr lang="en-US" dirty="0"/>
              <a:t>Hour reduction</a:t>
            </a:r>
          </a:p>
          <a:p>
            <a:pPr lvl="3"/>
            <a:r>
              <a:rPr lang="en-US" dirty="0"/>
              <a:t>External factors (</a:t>
            </a:r>
            <a:r>
              <a:rPr lang="en-US" dirty="0" err="1"/>
              <a:t>ie</a:t>
            </a:r>
            <a:r>
              <a:rPr lang="en-US" dirty="0"/>
              <a:t>. Childcare, significant health risk/complications, etc.)</a:t>
            </a:r>
          </a:p>
          <a:p>
            <a:pPr lvl="3"/>
            <a:r>
              <a:rPr lang="en-US" dirty="0"/>
              <a:t>Undesirable attendance behavior (potentially with financial incentive)</a:t>
            </a:r>
          </a:p>
          <a:p>
            <a:pPr lvl="2"/>
            <a:r>
              <a:rPr lang="en-US" dirty="0"/>
              <a:t>Flight from workforce</a:t>
            </a:r>
          </a:p>
          <a:p>
            <a:pPr lvl="3"/>
            <a:r>
              <a:rPr lang="en-US" dirty="0"/>
              <a:t>External factors (see above)</a:t>
            </a:r>
          </a:p>
          <a:p>
            <a:pPr lvl="3"/>
            <a:r>
              <a:rPr lang="en-US" dirty="0"/>
              <a:t>Able to reap financial support benefits from offered public services</a:t>
            </a:r>
          </a:p>
        </p:txBody>
      </p:sp>
    </p:spTree>
    <p:extLst>
      <p:ext uri="{BB962C8B-B14F-4D97-AF65-F5344CB8AC3E}">
        <p14:creationId xmlns:p14="http://schemas.microsoft.com/office/powerpoint/2010/main" val="36567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5A2D-DADA-C311-4BE0-DAF09ECD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Investigation Foci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0F1C-A4D3-F732-A3BD-D950519E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insights do employment trends offer about the health of the retail industry? *</a:t>
            </a:r>
          </a:p>
          <a:p>
            <a:r>
              <a:rPr lang="en-US" dirty="0"/>
              <a:t>How has retail fared relative to other industries? *</a:t>
            </a:r>
          </a:p>
          <a:p>
            <a:r>
              <a:rPr lang="en-US" dirty="0"/>
              <a:t>Who is working and earning money? What changes can be observed and predicted?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C83E-7795-C72A-67AD-0AEE5713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IPUMS_CPS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56CF-E26C-359E-8869-E0A4C459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ummy </a:t>
            </a: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v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ariables relating to the unemployment &amp; other labor-force status, retail industry, and pre/post COVID-19 pandemic presence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I’ve restricted observations to 17 to 64 years old</a:t>
            </a:r>
          </a:p>
          <a:p>
            <a:pPr lvl="1"/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his should should most working age adults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Medicare </a:t>
            </a: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enefits start at 65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Data is grouped by year and employment status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not the created dummy-variables</a:t>
            </a:r>
            <a:endParaRPr lang="en-US" dirty="0">
              <a:cs typeface="Calibri Light" panose="020F030202020403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6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764B-D9BE-4011-075C-054858E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440" y="365125"/>
            <a:ext cx="5576248" cy="1131579"/>
          </a:xfrm>
        </p:spPr>
        <p:txBody>
          <a:bodyPr/>
          <a:lstStyle/>
          <a:p>
            <a:r>
              <a:rPr lang="en-US" dirty="0"/>
              <a:t>Pandemic Retail Staffing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98B0-76A0-F165-7F85-EC5EAD23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Not In Labor Force category is not included 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The first 2 regression models included below regress:***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Unemployment on t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he presence of the pandemic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Unemployment on the presence of the pandemic c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ontrolling for 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Allows 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age cohorts to be compared pre &amp; post for pandemic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It 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indicates a positive association between the variables for: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andemic presence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mployment in the retail industry.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The first model indicates that:***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he pandemic is associated with a  0.0047 unit change in 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adding age as a control the pandemic’s presence is associated with a -0.0007 unit change in age of the unemployed respondents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The regressed effects are not as impressive as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0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D93-1223-EF81-FE87-AF928BBE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Chunk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7B97042-00F2-EC79-5F26-CDBE947BA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180" y="1690688"/>
            <a:ext cx="9133639" cy="4408661"/>
          </a:xfrm>
        </p:spPr>
      </p:pic>
    </p:spTree>
    <p:extLst>
      <p:ext uri="{BB962C8B-B14F-4D97-AF65-F5344CB8AC3E}">
        <p14:creationId xmlns:p14="http://schemas.microsoft.com/office/powerpoint/2010/main" val="38748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FFBE-BB75-B327-7F6A-C4698A43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861" y="419717"/>
            <a:ext cx="6918278" cy="1067890"/>
          </a:xfrm>
        </p:spPr>
        <p:txBody>
          <a:bodyPr/>
          <a:lstStyle/>
          <a:p>
            <a:r>
              <a:rPr lang="en-US" dirty="0"/>
              <a:t>Retail Hours and Absenteeism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2017-ED45-E334-182B-F684249A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More optimal models use regression discontinuity </a:t>
            </a:r>
          </a:p>
          <a:p>
            <a:pPr marL="742950" lvl="1" indent="-285750"/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utoff of the pandemic start year,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Investigate average retail </a:t>
            </a:r>
            <a:r>
              <a:rPr lang="en-US" b="1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employee hours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 and overall </a:t>
            </a:r>
            <a:r>
              <a:rPr lang="en-US" b="1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unemployment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 before and after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Both dependent metrics demonstrate a positive correlation at the 1% significance level</a:t>
            </a:r>
          </a:p>
          <a:p>
            <a:pPr marL="742950" lvl="1" indent="-285750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After 2020, a 1 unit change in year is associated with:</a:t>
            </a:r>
          </a:p>
          <a:p>
            <a:pPr marL="1200150" lvl="2" indent="-285750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 0.0204 unit change in unemployment </a:t>
            </a:r>
          </a:p>
          <a:p>
            <a:pPr marL="1200150" lvl="2" indent="-285750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a -218.9 unit change in average weekly hours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The third regression includes</a:t>
            </a:r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 c</a:t>
            </a:r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ontrols for both age and FTE/PTE employment status to the prior model</a:t>
            </a:r>
          </a:p>
          <a:p>
            <a:pPr marL="1200150" lvl="2" indent="-285750"/>
            <a:r>
              <a:rPr lang="en-US" b="0" i="0" dirty="0">
                <a:solidFill>
                  <a:srgbClr val="333333"/>
                </a:solidFill>
                <a:effectLst/>
                <a:cs typeface="Calibri Light" panose="020F0302020204030204" pitchFamily="34" charset="0"/>
              </a:rPr>
              <a:t>Retail industry employees are likely to work 95.58 units less after 2020 </a:t>
            </a:r>
          </a:p>
          <a:p>
            <a:r>
              <a:rPr lang="en-US" dirty="0">
                <a:solidFill>
                  <a:srgbClr val="333333"/>
                </a:solidFill>
                <a:cs typeface="Calibri Light" panose="020F0302020204030204" pitchFamily="34" charset="0"/>
              </a:rPr>
              <a:t>Supports the assumption that retailers are disproportionately impacted by staffing following the pandemic onset</a:t>
            </a:r>
            <a:endParaRPr lang="en-US" dirty="0"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4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B57B-9240-2CE8-08F3-690B1FEB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Chunk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BAC96F2-1CAE-A995-35C8-BDC2A47E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256" y="1690688"/>
            <a:ext cx="9401488" cy="4378516"/>
          </a:xfrm>
        </p:spPr>
      </p:pic>
    </p:spTree>
    <p:extLst>
      <p:ext uri="{BB962C8B-B14F-4D97-AF65-F5344CB8AC3E}">
        <p14:creationId xmlns:p14="http://schemas.microsoft.com/office/powerpoint/2010/main" val="422514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810</Words>
  <Application>Microsoft Macintosh PowerPoint</Application>
  <PresentationFormat>Widescreen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Data Translation Challenge </vt:lpstr>
      <vt:lpstr>COVID-19 and the Evolved Market</vt:lpstr>
      <vt:lpstr>Retailers Woes</vt:lpstr>
      <vt:lpstr>Investigation Foci</vt:lpstr>
      <vt:lpstr>IPUMS_CPS Data </vt:lpstr>
      <vt:lpstr>Pandemic Retail Staffing</vt:lpstr>
      <vt:lpstr>Regression Chunk 1</vt:lpstr>
      <vt:lpstr>Retail Hours and Absenteeism </vt:lpstr>
      <vt:lpstr>Regression Chunk 2</vt:lpstr>
      <vt:lpstr>Education and Unemployment</vt:lpstr>
      <vt:lpstr>Regression Chunk 3</vt:lpstr>
      <vt:lpstr>Retail Employee Absenteeism and Hours Worked </vt:lpstr>
      <vt:lpstr>Regression Chunk 4</vt:lpstr>
      <vt:lpstr>General Takeaways</vt:lpstr>
      <vt:lpstr>Shortcomings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Challenge </dc:title>
  <dc:creator>Powell, Lorenzo</dc:creator>
  <cp:lastModifiedBy>Microsoft Office User</cp:lastModifiedBy>
  <cp:revision>61</cp:revision>
  <dcterms:created xsi:type="dcterms:W3CDTF">2022-08-29T01:48:50Z</dcterms:created>
  <dcterms:modified xsi:type="dcterms:W3CDTF">2022-08-30T02:04:20Z</dcterms:modified>
</cp:coreProperties>
</file>