
<file path=[Content_Types].xml><?xml version="1.0" encoding="utf-8"?>
<Types xmlns="http://schemas.openxmlformats.org/package/2006/content-types">
  <Default Extension="emf" ContentType="image/x-emf"/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media/image8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  <p:sldMasterId id="2147483672" r:id="rId4"/>
    <p:sldMasterId id="2147483681" r:id="rId5"/>
  </p:sldMasterIdLst>
  <p:notesMasterIdLst>
    <p:notesMasterId r:id="rId22"/>
  </p:notesMasterIdLst>
  <p:handoutMasterIdLst>
    <p:handoutMasterId r:id="rId23"/>
  </p:handoutMasterIdLst>
  <p:sldIdLst>
    <p:sldId id="274" r:id="rId6"/>
    <p:sldId id="288" r:id="rId7"/>
    <p:sldId id="272" r:id="rId8"/>
    <p:sldId id="275" r:id="rId9"/>
    <p:sldId id="280" r:id="rId10"/>
    <p:sldId id="279" r:id="rId11"/>
    <p:sldId id="283" r:id="rId12"/>
    <p:sldId id="287" r:id="rId13"/>
    <p:sldId id="284" r:id="rId14"/>
    <p:sldId id="285" r:id="rId15"/>
    <p:sldId id="297" r:id="rId16"/>
    <p:sldId id="298" r:id="rId17"/>
    <p:sldId id="299" r:id="rId18"/>
    <p:sldId id="300" r:id="rId19"/>
    <p:sldId id="301" r:id="rId20"/>
    <p:sldId id="302" r:id="rId2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okan N. Asokan" initials="AN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19C"/>
    <a:srgbClr val="FEC62E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206"/>
        <p:guide pos="395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tx1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Click to edit Master subtitle style</a:t>
            </a:r>
            <a:endParaRPr lang="en-GB" noProof="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Blue_Aal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tx1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Click to edit Master subtitle style</a:t>
            </a:r>
            <a:endParaRPr lang="en-GB" noProof="0" dirty="0"/>
          </a:p>
        </p:txBody>
      </p:sp>
      <p:pic>
        <p:nvPicPr>
          <p:cNvPr id="4" name="Picture 3" descr="Aalto_EN_21_CMYK_4.pdf"/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08" y="332656"/>
            <a:ext cx="1403308" cy="118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Blue_Aalto_UH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tx1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Click to edit Master subtitle style</a:t>
            </a:r>
            <a:endParaRPr lang="en-GB" noProof="0" dirty="0"/>
          </a:p>
        </p:txBody>
      </p:sp>
      <p:pic>
        <p:nvPicPr>
          <p:cNvPr id="4" name="Picture 3" descr="Aalto_EN_21_CMYK_4.pdf"/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08" y="332656"/>
            <a:ext cx="1403308" cy="118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Image result for university of helsinki logo site:helsinki.fi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00" b="12307"/>
          <a:stretch>
            <a:fillRect/>
          </a:stretch>
        </p:blipFill>
        <p:spPr bwMode="auto">
          <a:xfrm>
            <a:off x="1884840" y="389321"/>
            <a:ext cx="1330840" cy="1047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2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bg2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Click to edit Master subtitle style</a:t>
            </a:r>
            <a:endParaRPr lang="en-GB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White_Aal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2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bg2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Click to edit Master subtitle style</a:t>
            </a:r>
            <a:endParaRPr lang="en-GB" noProof="0" dirty="0"/>
          </a:p>
        </p:txBody>
      </p:sp>
      <p:pic>
        <p:nvPicPr>
          <p:cNvPr id="4" name="Picture 3" descr="Aalto_EN_21_CMYK_4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08" y="332656"/>
            <a:ext cx="1403308" cy="118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White_Aalto_U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2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bg2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Click to edit Master subtitle style</a:t>
            </a:r>
            <a:endParaRPr lang="en-GB" noProof="0" dirty="0"/>
          </a:p>
        </p:txBody>
      </p:sp>
      <p:pic>
        <p:nvPicPr>
          <p:cNvPr id="4" name="Picture 3" descr="Aalto_EN_21_CMYK_4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08" y="332656"/>
            <a:ext cx="1403308" cy="118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588" y="335434"/>
            <a:ext cx="13860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2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bg2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Click to edit Master subtitle style</a:t>
            </a:r>
            <a:endParaRPr lang="en-GB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419" y="318135"/>
            <a:ext cx="10943167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tx2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4"/>
          </p:nvPr>
        </p:nvSpPr>
        <p:spPr>
          <a:xfrm>
            <a:off x="624419" y="1513934"/>
            <a:ext cx="10943165" cy="40033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solidFill>
                  <a:schemeClr val="tx1"/>
                </a:solidFill>
                <a:latin typeface="+mj-lt"/>
              </a:defRPr>
            </a:lvl1pPr>
            <a:lvl2pPr marL="237490" indent="-212090">
              <a:buFont typeface="Arial" panose="020B0604020202020204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461010" indent="-230505">
              <a:buFont typeface="Lucida Grande"/>
              <a:buChar char="-"/>
              <a:defRPr sz="1600" i="0">
                <a:solidFill>
                  <a:schemeClr val="tx1"/>
                </a:solidFill>
                <a:latin typeface="+mn-lt"/>
                <a:cs typeface="Georgia" panose="02040502050405020303"/>
              </a:defRPr>
            </a:lvl3pPr>
            <a:lvl4pPr marL="791845" indent="-194310">
              <a:buFont typeface="Arial" panose="020B0604020202020204"/>
              <a:buChar char="•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1087120" indent="-228600">
              <a:buFont typeface="Courier New" panose="02070309020205020404"/>
              <a:buChar char="o"/>
              <a:defRPr sz="1300"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noProof="0" dirty="0" smtClean="0"/>
              <a:t>Click to edit Master text styles</a:t>
            </a:r>
            <a:endParaRPr lang="en-GB" noProof="0" dirty="0" smtClean="0"/>
          </a:p>
          <a:p>
            <a:pPr lvl="1"/>
            <a:r>
              <a:rPr lang="en-GB" noProof="0" dirty="0" smtClean="0"/>
              <a:t>Second level</a:t>
            </a:r>
            <a:endParaRPr lang="en-GB" noProof="0" dirty="0" smtClean="0"/>
          </a:p>
          <a:p>
            <a:pPr lvl="2"/>
            <a:r>
              <a:rPr lang="en-GB" noProof="0" dirty="0" smtClean="0"/>
              <a:t>Third level</a:t>
            </a:r>
            <a:endParaRPr lang="en-GB" noProof="0" dirty="0" smtClean="0"/>
          </a:p>
          <a:p>
            <a:pPr lvl="3"/>
            <a:r>
              <a:rPr lang="en-GB" noProof="0" dirty="0" smtClean="0"/>
              <a:t>Fourth level</a:t>
            </a:r>
            <a:endParaRPr lang="en-GB" noProof="0" dirty="0" smtClean="0"/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0776520" y="6365777"/>
            <a:ext cx="792088" cy="15956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100" b="1">
                <a:solidFill>
                  <a:schemeClr val="tx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05BCDE0-955E-2A43-932A-046BF80DB991}" type="slidenum">
              <a:rPr lang="fi-FI" smtClean="0">
                <a:solidFill>
                  <a:srgbClr val="000000"/>
                </a:solidFill>
                <a:ea typeface="MS PGothic" charset="0"/>
              </a:rPr>
            </a:fld>
            <a:endParaRPr lang="fi-FI" dirty="0">
              <a:solidFill>
                <a:srgbClr val="000000"/>
              </a:solidFill>
              <a:ea typeface="MS PGothic" charset="0"/>
            </a:endParaRPr>
          </a:p>
        </p:txBody>
      </p:sp>
      <p:sp>
        <p:nvSpPr>
          <p:cNvPr id="6" name="Slide Number Placeholder 8"/>
          <p:cNvSpPr txBox="1"/>
          <p:nvPr userDrawn="1"/>
        </p:nvSpPr>
        <p:spPr>
          <a:xfrm>
            <a:off x="10928920" y="6518177"/>
            <a:ext cx="792088" cy="15956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defPPr>
              <a:defRPr lang="fi-FI"/>
            </a:defPPr>
            <a:lvl1pPr marL="0" algn="r" defTabSz="914400" rtl="0" eaLnBrk="1" latinLnBrk="0" hangingPunct="1">
              <a:defRPr sz="1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05BCDE0-955E-2A43-932A-046BF80DB991}" type="slidenum">
              <a:rPr lang="fi-FI" smtClean="0">
                <a:solidFill>
                  <a:srgbClr val="000000"/>
                </a:solidFill>
                <a:ea typeface="MS PGothic" charset="0"/>
              </a:rPr>
            </a:fld>
            <a:endParaRPr lang="fi-FI" dirty="0">
              <a:solidFill>
                <a:srgbClr val="000000"/>
              </a:solidFill>
              <a:ea typeface="MS PGothic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617744" y="318135"/>
            <a:ext cx="10949840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tx2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7746" y="1513934"/>
            <a:ext cx="5317439" cy="40033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solidFill>
                  <a:schemeClr val="tx1"/>
                </a:solidFill>
                <a:latin typeface="+mj-lt"/>
              </a:defRPr>
            </a:lvl1pPr>
            <a:lvl2pPr marL="237490" indent="-212090">
              <a:buFont typeface="Arial" panose="020B0604020202020204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461010" indent="-230505">
              <a:buFont typeface="Lucida Grande"/>
              <a:buChar char="-"/>
              <a:defRPr sz="1600" i="0">
                <a:solidFill>
                  <a:schemeClr val="tx1"/>
                </a:solidFill>
                <a:latin typeface="+mn-lt"/>
                <a:cs typeface="Georgia" panose="02040502050405020303"/>
              </a:defRPr>
            </a:lvl3pPr>
            <a:lvl4pPr marL="791845" indent="-194310">
              <a:buFont typeface="Arial" panose="020B0604020202020204"/>
              <a:buChar char="•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1087120" indent="-228600">
              <a:buFont typeface="Courier New" panose="02070309020205020404"/>
              <a:buChar char="o"/>
              <a:defRPr sz="1300"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noProof="0" dirty="0" smtClean="0"/>
              <a:t>Click to edit Master text styles</a:t>
            </a:r>
            <a:endParaRPr lang="en-GB" noProof="0" dirty="0" smtClean="0"/>
          </a:p>
          <a:p>
            <a:pPr lvl="1"/>
            <a:r>
              <a:rPr lang="en-GB" noProof="0" dirty="0" smtClean="0"/>
              <a:t>Second level</a:t>
            </a:r>
            <a:endParaRPr lang="en-GB" noProof="0" dirty="0" smtClean="0"/>
          </a:p>
          <a:p>
            <a:pPr lvl="2"/>
            <a:r>
              <a:rPr lang="en-GB" noProof="0" dirty="0" smtClean="0"/>
              <a:t>Third level</a:t>
            </a:r>
            <a:endParaRPr lang="en-GB" noProof="0" dirty="0" smtClean="0"/>
          </a:p>
          <a:p>
            <a:pPr lvl="3"/>
            <a:r>
              <a:rPr lang="en-GB" noProof="0" dirty="0" smtClean="0"/>
              <a:t>Fourth level</a:t>
            </a:r>
            <a:endParaRPr lang="en-GB" noProof="0" dirty="0" smtClean="0"/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40" name="Content Placeholder 10"/>
          <p:cNvSpPr>
            <a:spLocks noGrp="1"/>
          </p:cNvSpPr>
          <p:nvPr>
            <p:ph sz="quarter" idx="18"/>
          </p:nvPr>
        </p:nvSpPr>
        <p:spPr>
          <a:xfrm>
            <a:off x="6250147" y="1513934"/>
            <a:ext cx="5317439" cy="40033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solidFill>
                  <a:schemeClr val="tx1"/>
                </a:solidFill>
                <a:latin typeface="+mj-lt"/>
              </a:defRPr>
            </a:lvl1pPr>
            <a:lvl2pPr marL="237490" indent="-212090">
              <a:buFont typeface="Arial" panose="020B0604020202020204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461010" indent="-230505">
              <a:buFont typeface="Lucida Grande"/>
              <a:buChar char="-"/>
              <a:defRPr sz="1600" i="0">
                <a:solidFill>
                  <a:schemeClr val="tx1"/>
                </a:solidFill>
                <a:latin typeface="+mn-lt"/>
                <a:cs typeface="Georgia" panose="02040502050405020303"/>
              </a:defRPr>
            </a:lvl3pPr>
            <a:lvl4pPr marL="791845" indent="-194310">
              <a:buFont typeface="Arial" panose="020B0604020202020204"/>
              <a:buChar char="•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1087120" indent="-228600">
              <a:buFont typeface="Courier New" panose="02070309020205020404"/>
              <a:buChar char="o"/>
              <a:defRPr sz="1300"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noProof="0" dirty="0" smtClean="0"/>
              <a:t>Click to edit Master text styles</a:t>
            </a:r>
            <a:endParaRPr lang="en-GB" noProof="0" dirty="0" smtClean="0"/>
          </a:p>
          <a:p>
            <a:pPr lvl="1"/>
            <a:r>
              <a:rPr lang="en-GB" noProof="0" dirty="0" smtClean="0"/>
              <a:t>Second level</a:t>
            </a:r>
            <a:endParaRPr lang="en-GB" noProof="0" dirty="0" smtClean="0"/>
          </a:p>
          <a:p>
            <a:pPr lvl="2"/>
            <a:r>
              <a:rPr lang="en-GB" noProof="0" dirty="0" smtClean="0"/>
              <a:t>Third level</a:t>
            </a:r>
            <a:endParaRPr lang="en-GB" noProof="0" dirty="0" smtClean="0"/>
          </a:p>
          <a:p>
            <a:pPr lvl="3"/>
            <a:r>
              <a:rPr lang="en-GB" noProof="0" dirty="0" smtClean="0"/>
              <a:t>Fourth level</a:t>
            </a:r>
            <a:endParaRPr lang="en-GB" noProof="0" dirty="0" smtClean="0"/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0776520" y="6365777"/>
            <a:ext cx="792088" cy="15956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100" b="1">
                <a:solidFill>
                  <a:schemeClr val="tx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05BCDE0-955E-2A43-932A-046BF80DB991}" type="slidenum">
              <a:rPr lang="fi-FI" smtClean="0">
                <a:solidFill>
                  <a:srgbClr val="000000"/>
                </a:solidFill>
                <a:ea typeface="MS PGothic" charset="0"/>
              </a:rPr>
            </a:fld>
            <a:endParaRPr lang="fi-FI" dirty="0">
              <a:solidFill>
                <a:srgbClr val="000000"/>
              </a:solidFill>
              <a:ea typeface="MS PGothic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419" y="318135"/>
            <a:ext cx="10943167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tx2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0775498" y="6293769"/>
            <a:ext cx="792088" cy="15956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100" b="1">
                <a:solidFill>
                  <a:schemeClr val="tx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05BCDE0-955E-2A43-932A-046BF80DB991}" type="slidenum">
              <a:rPr lang="fi-FI" smtClean="0">
                <a:solidFill>
                  <a:srgbClr val="000000"/>
                </a:solidFill>
                <a:ea typeface="MS PGothic" charset="0"/>
              </a:rPr>
            </a:fld>
            <a:endParaRPr lang="fi-FI" dirty="0">
              <a:solidFill>
                <a:srgbClr val="000000"/>
              </a:solidFill>
              <a:ea typeface="MS PGothic" charset="0"/>
            </a:endParaRPr>
          </a:p>
        </p:txBody>
      </p:sp>
      <p:sp>
        <p:nvSpPr>
          <p:cNvPr id="5" name="Slide Number Placeholder 8"/>
          <p:cNvSpPr txBox="1"/>
          <p:nvPr userDrawn="1"/>
        </p:nvSpPr>
        <p:spPr>
          <a:xfrm>
            <a:off x="10927898" y="6446169"/>
            <a:ext cx="792088" cy="15956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defPPr>
              <a:defRPr lang="fi-FI"/>
            </a:defPPr>
            <a:lvl1pPr marL="0" algn="r" defTabSz="914400" rtl="0" eaLnBrk="1" latinLnBrk="0" hangingPunct="1">
              <a:defRPr sz="1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05BCDE0-955E-2A43-932A-046BF80DB991}" type="slidenum">
              <a:rPr lang="fi-FI" smtClean="0">
                <a:solidFill>
                  <a:srgbClr val="000000"/>
                </a:solidFill>
                <a:ea typeface="MS PGothic" charset="0"/>
              </a:rPr>
            </a:fld>
            <a:endParaRPr lang="fi-FI" dirty="0">
              <a:solidFill>
                <a:srgbClr val="000000"/>
              </a:solidFill>
              <a:ea typeface="MS PGothic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21" y="1700811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6480" b="1" spc="-18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24420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160" i="1">
                <a:solidFill>
                  <a:schemeClr val="bg2"/>
                </a:solidFill>
                <a:latin typeface="Georgia" panose="02040502050405020303"/>
                <a:cs typeface="Georgia" panose="02040502050405020303"/>
              </a:defRPr>
            </a:lvl1pPr>
            <a:lvl2pPr marL="411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54279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24419" y="5315698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898" y="0"/>
            <a:ext cx="2335821" cy="19278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BG image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24419" y="1701163"/>
            <a:ext cx="10943167" cy="3542438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24419" y="5315698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898" y="0"/>
            <a:ext cx="2335821" cy="1927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898" y="0"/>
            <a:ext cx="2335821" cy="192786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624416" y="1702080"/>
            <a:ext cx="10944000" cy="35424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624419" y="5315698"/>
            <a:ext cx="718459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898" y="0"/>
            <a:ext cx="2335821" cy="192786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624420" y="1989288"/>
            <a:ext cx="4425969" cy="32329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6000" b="1" spc="-20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624420" y="5438088"/>
            <a:ext cx="4425969" cy="5832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99016" y="180000"/>
            <a:ext cx="6172923" cy="64980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noProof="0" smtClean="0"/>
              <a:t>Click icon to add picture</a:t>
            </a:r>
            <a:endParaRPr lang="fi-FI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7835" y="5670005"/>
            <a:ext cx="2721539" cy="114912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24419" y="1912267"/>
            <a:ext cx="10943167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7" name="Straight Connector 4"/>
          <p:cNvCxnSpPr/>
          <p:nvPr userDrawn="1"/>
        </p:nvCxnSpPr>
        <p:spPr>
          <a:xfrm>
            <a:off x="624419" y="5848350"/>
            <a:ext cx="10943167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419" y="318135"/>
            <a:ext cx="10943167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1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9EFD4B7-1CC6-864B-A72A-C978B70BBA9B}" type="slidenum">
              <a:rPr lang="fi-FI" smtClean="0"/>
            </a:fld>
            <a:endParaRPr lang="fi-F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419" y="318135"/>
            <a:ext cx="10943167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4"/>
          </p:nvPr>
        </p:nvSpPr>
        <p:spPr>
          <a:xfrm>
            <a:off x="624419" y="1513934"/>
            <a:ext cx="10943165" cy="40033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490" indent="-212090">
              <a:buFont typeface="Arial" panose="020B0604020202020204"/>
              <a:buChar char="•"/>
              <a:defRPr sz="2000">
                <a:latin typeface="+mn-lt"/>
              </a:defRPr>
            </a:lvl2pPr>
            <a:lvl3pPr marL="461010" indent="-230505">
              <a:buFont typeface="Lucida Grande"/>
              <a:buChar char="-"/>
              <a:defRPr sz="1600" i="0">
                <a:latin typeface="+mn-lt"/>
                <a:cs typeface="Georgia" panose="02040502050405020303"/>
              </a:defRPr>
            </a:lvl3pPr>
            <a:lvl4pPr marL="791845" indent="-194310">
              <a:buFont typeface="Arial" panose="020B0604020202020204"/>
              <a:buChar char="•"/>
              <a:defRPr sz="1400" baseline="0">
                <a:latin typeface="+mn-lt"/>
              </a:defRPr>
            </a:lvl4pPr>
            <a:lvl5pPr marL="1087120" indent="-228600">
              <a:buFont typeface="Courier New" panose="02070309020205020404"/>
              <a:buChar char="o"/>
              <a:defRPr sz="1300" baseline="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8" name="Slide Number Placeholder 1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9EFD4B7-1CC6-864B-A72A-C978B70BBA9B}" type="slidenum">
              <a:rPr lang="fi-FI" smtClean="0"/>
            </a:fld>
            <a:endParaRPr lang="fi-FI" dirty="0"/>
          </a:p>
        </p:txBody>
      </p:sp>
      <p:sp>
        <p:nvSpPr>
          <p:cNvPr id="5" name="Slide Number Placeholder 14"/>
          <p:cNvSpPr txBox="1"/>
          <p:nvPr userDrawn="1"/>
        </p:nvSpPr>
        <p:spPr>
          <a:xfrm>
            <a:off x="6744072" y="6381328"/>
            <a:ext cx="4826000" cy="161926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defPPr>
              <a:defRPr lang="fi-FI"/>
            </a:defPPr>
            <a:lvl1pPr marL="0" algn="r" defTabSz="914400" rtl="0" eaLnBrk="1" latinLnBrk="0" hangingPunct="1">
              <a:defRPr sz="1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49EFD4B7-1CC6-864B-A72A-C978B70BBA9B}" type="slidenum">
              <a:rPr lang="fi-FI" smtClean="0"/>
            </a:fld>
            <a:endParaRPr lang="fi-F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617744" y="318135"/>
            <a:ext cx="10949840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7746" y="1513934"/>
            <a:ext cx="5317439" cy="40033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490" indent="-212090">
              <a:buFont typeface="Arial" panose="020B0604020202020204"/>
              <a:buChar char="•"/>
              <a:defRPr sz="2000">
                <a:latin typeface="+mn-lt"/>
              </a:defRPr>
            </a:lvl2pPr>
            <a:lvl3pPr marL="461010" indent="-230505">
              <a:buFont typeface="Lucida Grande"/>
              <a:buChar char="-"/>
              <a:defRPr sz="1600" i="0">
                <a:latin typeface="+mn-lt"/>
                <a:cs typeface="Georgia" panose="02040502050405020303"/>
              </a:defRPr>
            </a:lvl3pPr>
            <a:lvl4pPr marL="791845" indent="-194310">
              <a:buFont typeface="Arial" panose="020B0604020202020204"/>
              <a:buChar char="•"/>
              <a:defRPr sz="1400" baseline="0">
                <a:latin typeface="+mn-lt"/>
              </a:defRPr>
            </a:lvl4pPr>
            <a:lvl5pPr marL="1087120" indent="-228600">
              <a:buFont typeface="Courier New" panose="02070309020205020404"/>
              <a:buChar char="o"/>
              <a:defRPr sz="1300" baseline="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40" name="Content Placeholder 10"/>
          <p:cNvSpPr>
            <a:spLocks noGrp="1"/>
          </p:cNvSpPr>
          <p:nvPr>
            <p:ph sz="quarter" idx="18"/>
          </p:nvPr>
        </p:nvSpPr>
        <p:spPr>
          <a:xfrm>
            <a:off x="6250147" y="1513934"/>
            <a:ext cx="5317439" cy="40033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490" indent="-212090">
              <a:buFont typeface="Arial" panose="020B0604020202020204"/>
              <a:buChar char="•"/>
              <a:defRPr sz="2000">
                <a:latin typeface="+mn-lt"/>
              </a:defRPr>
            </a:lvl2pPr>
            <a:lvl3pPr marL="461010" indent="-230505">
              <a:buFont typeface="Lucida Grande"/>
              <a:buChar char="-"/>
              <a:defRPr sz="1600" i="0">
                <a:latin typeface="+mn-lt"/>
                <a:cs typeface="Georgia" panose="02040502050405020303"/>
              </a:defRPr>
            </a:lvl3pPr>
            <a:lvl4pPr marL="791845" indent="-194310">
              <a:buFont typeface="Arial" panose="020B0604020202020204"/>
              <a:buChar char="•"/>
              <a:defRPr sz="1400" baseline="0">
                <a:latin typeface="+mn-lt"/>
              </a:defRPr>
            </a:lvl4pPr>
            <a:lvl5pPr marL="1087120" indent="-228600">
              <a:buFont typeface="Courier New" panose="02070309020205020404"/>
              <a:buChar char="o"/>
              <a:defRPr sz="1300" baseline="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D79A8AE-7274-0C4A-AB42-92022833E6E2}" type="slidenum">
              <a:rPr lang="fi-FI" smtClean="0"/>
            </a:fld>
            <a:endParaRPr lang="fi-F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tx1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edit Master subtitle style</a:t>
            </a:r>
            <a:endParaRPr lang="en-GB" noProof="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Blue_Aal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tx1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edit Master subtitle style</a:t>
            </a:r>
            <a:endParaRPr lang="en-GB" noProof="0" dirty="0"/>
          </a:p>
        </p:txBody>
      </p:sp>
      <p:pic>
        <p:nvPicPr>
          <p:cNvPr id="4" name="Picture 3" descr="Aalto_EN_21_CMYK_4.pdf"/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08" y="332656"/>
            <a:ext cx="1403308" cy="118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Blue_Aalto_UH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tx1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edit Master subtitle style</a:t>
            </a:r>
            <a:endParaRPr lang="en-GB" noProof="0" dirty="0"/>
          </a:p>
        </p:txBody>
      </p:sp>
      <p:pic>
        <p:nvPicPr>
          <p:cNvPr id="4" name="Picture 3" descr="Aalto_EN_21_CMYK_4.pdf"/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08" y="332656"/>
            <a:ext cx="1403308" cy="118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Image result for university of helsinki logo site:helsinki.fi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00" b="12307"/>
          <a:stretch>
            <a:fillRect/>
          </a:stretch>
        </p:blipFill>
        <p:spPr bwMode="auto">
          <a:xfrm>
            <a:off x="1884840" y="389321"/>
            <a:ext cx="1330840" cy="1047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bg2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edit Master subtitle style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White_Aal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bg2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edit Master subtitle style</a:t>
            </a:r>
            <a:endParaRPr lang="en-GB" noProof="0" dirty="0"/>
          </a:p>
        </p:txBody>
      </p:sp>
      <p:pic>
        <p:nvPicPr>
          <p:cNvPr id="4" name="Picture 3" descr="Aalto_EN_21_CMYK_4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08" y="332656"/>
            <a:ext cx="1403308" cy="118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White_Aalto_U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bg2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edit Master subtitle style</a:t>
            </a:r>
            <a:endParaRPr lang="en-GB" noProof="0" dirty="0"/>
          </a:p>
        </p:txBody>
      </p:sp>
      <p:pic>
        <p:nvPicPr>
          <p:cNvPr id="4" name="Picture 3" descr="Aalto_EN_21_CMYK_4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08" y="332656"/>
            <a:ext cx="1403308" cy="118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588" y="335434"/>
            <a:ext cx="13860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bg2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edit Master subtitle style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419" y="318135"/>
            <a:ext cx="10943167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4"/>
          </p:nvPr>
        </p:nvSpPr>
        <p:spPr>
          <a:xfrm>
            <a:off x="624419" y="1513934"/>
            <a:ext cx="10943165" cy="40033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solidFill>
                  <a:schemeClr val="tx1"/>
                </a:solidFill>
                <a:latin typeface="+mj-lt"/>
              </a:defRPr>
            </a:lvl1pPr>
            <a:lvl2pPr marL="237490" indent="-212090">
              <a:buFont typeface="Arial" panose="020B0604020202020204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461010" indent="-230505">
              <a:buFont typeface="Lucida Grande"/>
              <a:buChar char="-"/>
              <a:defRPr sz="1600" i="0">
                <a:solidFill>
                  <a:schemeClr val="tx1"/>
                </a:solidFill>
                <a:latin typeface="+mn-lt"/>
                <a:cs typeface="Georgia" panose="02040502050405020303"/>
              </a:defRPr>
            </a:lvl3pPr>
            <a:lvl4pPr marL="791845" indent="-194310">
              <a:buFont typeface="Arial" panose="020B0604020202020204"/>
              <a:buChar char="•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1087120" indent="-228600">
              <a:buFont typeface="Courier New" panose="02070309020205020404"/>
              <a:buChar char="o"/>
              <a:defRPr sz="1300"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noProof="0" dirty="0"/>
              <a:t>Click to edit Master text styles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  <a:endParaRPr lang="en-GB" noProof="0" dirty="0"/>
          </a:p>
          <a:p>
            <a:pPr lvl="2"/>
            <a:r>
              <a:rPr lang="en-GB" noProof="0" dirty="0"/>
              <a:t>Third level</a:t>
            </a:r>
            <a:endParaRPr lang="en-GB" noProof="0" dirty="0"/>
          </a:p>
          <a:p>
            <a:pPr lvl="3"/>
            <a:r>
              <a:rPr lang="en-GB" noProof="0" dirty="0"/>
              <a:t>Fourth level</a:t>
            </a:r>
            <a:endParaRPr lang="en-GB" noProof="0" dirty="0"/>
          </a:p>
          <a:p>
            <a:pPr lvl="4"/>
            <a:r>
              <a:rPr lang="en-GB" noProof="0" dirty="0"/>
              <a:t>Fifth level</a:t>
            </a:r>
            <a:endParaRPr lang="en-GB" noProof="0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0776520" y="6365777"/>
            <a:ext cx="792088" cy="15956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05BCDE0-955E-2A43-932A-046BF80DB991}" type="slidenum">
              <a:rPr lang="fi-FI" smtClean="0">
                <a:ea typeface="MS PGothic" charset="0"/>
              </a:rPr>
            </a:fld>
            <a:endParaRPr lang="fi-FI" dirty="0">
              <a:ea typeface="MS PGothic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617744" y="318135"/>
            <a:ext cx="10949840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7746" y="1513934"/>
            <a:ext cx="5317439" cy="40033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solidFill>
                  <a:schemeClr val="tx1"/>
                </a:solidFill>
                <a:latin typeface="+mj-lt"/>
              </a:defRPr>
            </a:lvl1pPr>
            <a:lvl2pPr marL="237490" indent="-212090">
              <a:buFont typeface="Arial" panose="020B0604020202020204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461010" indent="-230505">
              <a:buFont typeface="Lucida Grande"/>
              <a:buChar char="-"/>
              <a:defRPr sz="1600" i="0">
                <a:solidFill>
                  <a:schemeClr val="tx1"/>
                </a:solidFill>
                <a:latin typeface="+mn-lt"/>
                <a:cs typeface="Georgia" panose="02040502050405020303"/>
              </a:defRPr>
            </a:lvl3pPr>
            <a:lvl4pPr marL="791845" indent="-194310">
              <a:buFont typeface="Arial" panose="020B0604020202020204"/>
              <a:buChar char="•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1087120" indent="-228600">
              <a:buFont typeface="Courier New" panose="02070309020205020404"/>
              <a:buChar char="o"/>
              <a:defRPr sz="1300"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noProof="0" dirty="0"/>
              <a:t>Click to edit Master text styles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  <a:endParaRPr lang="en-GB" noProof="0" dirty="0"/>
          </a:p>
          <a:p>
            <a:pPr lvl="2"/>
            <a:r>
              <a:rPr lang="en-GB" noProof="0" dirty="0"/>
              <a:t>Third level</a:t>
            </a:r>
            <a:endParaRPr lang="en-GB" noProof="0" dirty="0"/>
          </a:p>
          <a:p>
            <a:pPr lvl="3"/>
            <a:r>
              <a:rPr lang="en-GB" noProof="0" dirty="0"/>
              <a:t>Fourth level</a:t>
            </a:r>
            <a:endParaRPr lang="en-GB" noProof="0" dirty="0"/>
          </a:p>
          <a:p>
            <a:pPr lvl="4"/>
            <a:r>
              <a:rPr lang="en-GB" noProof="0" dirty="0"/>
              <a:t>Fifth level</a:t>
            </a:r>
            <a:endParaRPr lang="en-GB" noProof="0" dirty="0"/>
          </a:p>
        </p:txBody>
      </p:sp>
      <p:sp>
        <p:nvSpPr>
          <p:cNvPr id="40" name="Content Placeholder 10"/>
          <p:cNvSpPr>
            <a:spLocks noGrp="1"/>
          </p:cNvSpPr>
          <p:nvPr>
            <p:ph sz="quarter" idx="18"/>
          </p:nvPr>
        </p:nvSpPr>
        <p:spPr>
          <a:xfrm>
            <a:off x="6250147" y="1513934"/>
            <a:ext cx="5317439" cy="40033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solidFill>
                  <a:schemeClr val="tx1"/>
                </a:solidFill>
                <a:latin typeface="+mj-lt"/>
              </a:defRPr>
            </a:lvl1pPr>
            <a:lvl2pPr marL="237490" indent="-212090">
              <a:buFont typeface="Arial" panose="020B0604020202020204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461010" indent="-230505">
              <a:buFont typeface="Lucida Grande"/>
              <a:buChar char="-"/>
              <a:defRPr sz="1600" i="0">
                <a:solidFill>
                  <a:schemeClr val="tx1"/>
                </a:solidFill>
                <a:latin typeface="+mn-lt"/>
                <a:cs typeface="Georgia" panose="02040502050405020303"/>
              </a:defRPr>
            </a:lvl3pPr>
            <a:lvl4pPr marL="791845" indent="-194310">
              <a:buFont typeface="Arial" panose="020B0604020202020204"/>
              <a:buChar char="•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1087120" indent="-228600">
              <a:buFont typeface="Courier New" panose="02070309020205020404"/>
              <a:buChar char="o"/>
              <a:defRPr sz="1300"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noProof="0" dirty="0"/>
              <a:t>Click to edit Master text styles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  <a:endParaRPr lang="en-GB" noProof="0" dirty="0"/>
          </a:p>
          <a:p>
            <a:pPr lvl="2"/>
            <a:r>
              <a:rPr lang="en-GB" noProof="0" dirty="0"/>
              <a:t>Third level</a:t>
            </a:r>
            <a:endParaRPr lang="en-GB" noProof="0" dirty="0"/>
          </a:p>
          <a:p>
            <a:pPr lvl="3"/>
            <a:r>
              <a:rPr lang="en-GB" noProof="0" dirty="0"/>
              <a:t>Fourth level</a:t>
            </a:r>
            <a:endParaRPr lang="en-GB" noProof="0" dirty="0"/>
          </a:p>
          <a:p>
            <a:pPr lvl="4"/>
            <a:r>
              <a:rPr lang="en-GB" noProof="0" dirty="0"/>
              <a:t>Fifth level</a:t>
            </a:r>
            <a:endParaRPr lang="en-GB" noProof="0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0776520" y="6365777"/>
            <a:ext cx="792088" cy="15956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05BCDE0-955E-2A43-932A-046BF80DB991}" type="slidenum">
              <a:rPr lang="fi-FI" smtClean="0">
                <a:ea typeface="MS PGothic" charset="0"/>
              </a:rPr>
            </a:fld>
            <a:endParaRPr lang="fi-FI" dirty="0">
              <a:ea typeface="MS PGothic" charset="0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419" y="318135"/>
            <a:ext cx="10943167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0776520" y="6365777"/>
            <a:ext cx="792088" cy="15956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05BCDE0-955E-2A43-932A-046BF80DB991}" type="slidenum">
              <a:rPr lang="fi-FI" smtClean="0">
                <a:ea typeface="MS PGothic" charset="0"/>
              </a:rPr>
            </a:fld>
            <a:endParaRPr lang="fi-FI" dirty="0">
              <a:ea typeface="MS PGothic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theme" Target="../theme/theme3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9.xml"/><Relationship Id="rId8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0775498" y="6293769"/>
            <a:ext cx="792088" cy="15956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100" b="1">
                <a:solidFill>
                  <a:schemeClr val="tx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05BCDE0-955E-2A43-932A-046BF80DB991}" type="slidenum">
              <a:rPr lang="fi-FI" smtClean="0">
                <a:solidFill>
                  <a:srgbClr val="000000"/>
                </a:solidFill>
                <a:ea typeface="MS PGothic" charset="0"/>
              </a:rPr>
            </a:fld>
            <a:endParaRPr lang="fi-FI" dirty="0">
              <a:solidFill>
                <a:srgbClr val="000000"/>
              </a:solidFill>
              <a:ea typeface="MS PGothic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charset="0"/>
          <a:cs typeface="MS PGothic" pitchFamily="34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charset="0"/>
          <a:cs typeface="MS PGothic" pitchFamily="34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charset="0"/>
          <a:cs typeface="MS PGothic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742608" y="6365777"/>
            <a:ext cx="4826000" cy="161926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100" b="1">
                <a:solidFill>
                  <a:schemeClr val="tx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05BCDE0-955E-2A43-932A-046BF80DB991}" type="slidenum">
              <a:rPr lang="fi-FI" smtClean="0">
                <a:ea typeface="MS PGothic" charset="0"/>
              </a:rPr>
            </a:fld>
            <a:endParaRPr lang="fi-FI" dirty="0">
              <a:ea typeface="MS PGothic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charset="0"/>
          <a:cs typeface="MS PGothic" pitchFamily="34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charset="0"/>
          <a:cs typeface="MS PGothic" pitchFamily="34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charset="0"/>
          <a:cs typeface="MS PGothic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charset="0"/>
          <a:cs typeface="MS PGothic" pitchFamily="34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charset="0"/>
          <a:cs typeface="MS PGothic" pitchFamily="34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charset="0"/>
          <a:cs typeface="MS PGothic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openxmlformats.org/officeDocument/2006/relationships/image" Target="../media/image7.svg"/><Relationship Id="rId7" Type="http://schemas.openxmlformats.org/officeDocument/2006/relationships/image" Target="../media/image17.png"/><Relationship Id="rId6" Type="http://schemas.openxmlformats.org/officeDocument/2006/relationships/image" Target="../media/image1.svg"/><Relationship Id="rId5" Type="http://schemas.openxmlformats.org/officeDocument/2006/relationships/image" Target="../media/image7.png"/><Relationship Id="rId4" Type="http://schemas.openxmlformats.org/officeDocument/2006/relationships/image" Target="../media/image6.svg"/><Relationship Id="rId3" Type="http://schemas.openxmlformats.org/officeDocument/2006/relationships/image" Target="../media/image16.png"/><Relationship Id="rId2" Type="http://schemas.openxmlformats.org/officeDocument/2006/relationships/image" Target="../media/image2.svg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8.svg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.svg"/><Relationship Id="rId3" Type="http://schemas.openxmlformats.org/officeDocument/2006/relationships/image" Target="../media/image19.png"/><Relationship Id="rId2" Type="http://schemas.openxmlformats.org/officeDocument/2006/relationships/image" Target="../media/image8.svg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.svg"/><Relationship Id="rId3" Type="http://schemas.openxmlformats.org/officeDocument/2006/relationships/image" Target="../media/image8.png"/><Relationship Id="rId2" Type="http://schemas.openxmlformats.org/officeDocument/2006/relationships/image" Target="../media/image1.sv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sv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sv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sv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svg"/><Relationship Id="rId3" Type="http://schemas.openxmlformats.org/officeDocument/2006/relationships/image" Target="../media/image11.png"/><Relationship Id="rId2" Type="http://schemas.openxmlformats.org/officeDocument/2006/relationships/image" Target="../media/image4.sv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4.svg"/><Relationship Id="rId4" Type="http://schemas.openxmlformats.org/officeDocument/2006/relationships/image" Target="../media/image10.png"/><Relationship Id="rId3" Type="http://schemas.openxmlformats.org/officeDocument/2006/relationships/image" Target="../media/image12.png"/><Relationship Id="rId2" Type="http://schemas.openxmlformats.org/officeDocument/2006/relationships/image" Target="../media/image1.sv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3" name="Group 72"/>
          <p:cNvGrpSpPr/>
          <p:nvPr/>
        </p:nvGrpSpPr>
        <p:grpSpPr>
          <a:xfrm>
            <a:off x="723265" y="1630680"/>
            <a:ext cx="1557482" cy="634365"/>
            <a:chOff x="2380" y="5089"/>
            <a:chExt cx="2698" cy="1050"/>
          </a:xfrm>
        </p:grpSpPr>
        <p:sp>
          <p:nvSpPr>
            <p:cNvPr id="74" name="Rounded Rectangle 73"/>
            <p:cNvSpPr/>
            <p:nvPr/>
          </p:nvSpPr>
          <p:spPr>
            <a:xfrm>
              <a:off x="2380" y="5089"/>
              <a:ext cx="2698" cy="105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5" name="Text Box 74"/>
            <p:cNvSpPr txBox="1"/>
            <p:nvPr/>
          </p:nvSpPr>
          <p:spPr>
            <a:xfrm>
              <a:off x="2384" y="5147"/>
              <a:ext cx="2669" cy="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de-DE" altLang="en-US" sz="1600">
                  <a:latin typeface="Calibri" charset="0"/>
                </a:rPr>
                <a:t>Idle/collection</a:t>
              </a:r>
              <a:endParaRPr lang="de-DE" altLang="en-US" sz="1600">
                <a:latin typeface="Calibri" charset="0"/>
              </a:endParaRPr>
            </a:p>
            <a:p>
              <a:pPr algn="ctr"/>
              <a:r>
                <a:rPr lang="de-DE" altLang="en-US" sz="1600">
                  <a:latin typeface="Calibri" charset="0"/>
                </a:rPr>
                <a:t>mode</a:t>
              </a:r>
              <a:endParaRPr lang="de-DE" altLang="en-US" sz="1600">
                <a:latin typeface="Calibri" charset="0"/>
              </a:endParaRPr>
            </a:p>
          </p:txBody>
        </p:sp>
      </p:grpSp>
      <p:sp>
        <p:nvSpPr>
          <p:cNvPr id="79" name="Text Box 78"/>
          <p:cNvSpPr txBox="1"/>
          <p:nvPr/>
        </p:nvSpPr>
        <p:spPr>
          <a:xfrm>
            <a:off x="1032510" y="197485"/>
            <a:ext cx="9391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de-DE" altLang="en-US" sz="1600">
                <a:latin typeface="Calibri" charset="0"/>
              </a:rPr>
              <a:t>Start</a:t>
            </a:r>
            <a:endParaRPr lang="de-DE" altLang="en-US" sz="1600">
              <a:latin typeface="Calibri" charset="0"/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1476375" y="543560"/>
            <a:ext cx="0" cy="10058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Box 85"/>
          <p:cNvSpPr txBox="1"/>
          <p:nvPr/>
        </p:nvSpPr>
        <p:spPr>
          <a:xfrm>
            <a:off x="1477010" y="605155"/>
            <a:ext cx="2459355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 sz="1300">
                <a:latin typeface="Calibri" charset="0"/>
              </a:rPr>
              <a:t>if ( Log-Counter == 0 )</a:t>
            </a:r>
            <a:endParaRPr lang="de-DE" altLang="en-US" sz="1300">
              <a:latin typeface="Calibri" charset="0"/>
            </a:endParaRPr>
          </a:p>
          <a:p>
            <a:r>
              <a:rPr lang="de-DE" altLang="en-US" sz="1300">
                <a:latin typeface="Calibri" charset="0"/>
              </a:rPr>
              <a:t>    do Enclave-initialisation</a:t>
            </a:r>
            <a:endParaRPr lang="de-DE" altLang="en-US" sz="1300">
              <a:latin typeface="Calibri" charset="0"/>
            </a:endParaRPr>
          </a:p>
          <a:p>
            <a:r>
              <a:rPr lang="de-DE" altLang="en-US" sz="1300">
                <a:latin typeface="Calibri" charset="0"/>
              </a:rPr>
              <a:t>else </a:t>
            </a:r>
            <a:endParaRPr lang="de-DE" altLang="en-US" sz="1300">
              <a:latin typeface="Calibri" charset="0"/>
            </a:endParaRPr>
          </a:p>
          <a:p>
            <a:r>
              <a:rPr lang="de-DE" altLang="en-US" sz="1300">
                <a:latin typeface="Calibri" charset="0"/>
              </a:rPr>
              <a:t>    skip</a:t>
            </a:r>
            <a:endParaRPr lang="de-DE" altLang="en-US" sz="1300">
              <a:latin typeface="Calibri" charset="0"/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1489075" y="2352040"/>
            <a:ext cx="0" cy="10058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 Box 89"/>
          <p:cNvSpPr txBox="1"/>
          <p:nvPr/>
        </p:nvSpPr>
        <p:spPr>
          <a:xfrm>
            <a:off x="1492250" y="2610485"/>
            <a:ext cx="255905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 sz="1300">
                <a:latin typeface="Calibri" charset="0"/>
              </a:rPr>
              <a:t>receive start_training() command from insurance</a:t>
            </a:r>
            <a:endParaRPr lang="de-DE" altLang="en-US" sz="1300">
              <a:latin typeface="Calibri" charset="0"/>
            </a:endParaRPr>
          </a:p>
        </p:txBody>
      </p:sp>
      <p:sp>
        <p:nvSpPr>
          <p:cNvPr id="92" name="Text Box 91"/>
          <p:cNvSpPr txBox="1"/>
          <p:nvPr/>
        </p:nvSpPr>
        <p:spPr>
          <a:xfrm>
            <a:off x="282575" y="2590165"/>
            <a:ext cx="79375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 sz="1300">
                <a:latin typeface="Calibri" charset="0"/>
              </a:rPr>
              <a:t>training</a:t>
            </a:r>
            <a:endParaRPr lang="de-DE" altLang="en-US" sz="1300">
              <a:latin typeface="Calibri" charset="0"/>
            </a:endParaRPr>
          </a:p>
          <a:p>
            <a:r>
              <a:rPr lang="de-DE" altLang="en-US" sz="1300">
                <a:latin typeface="Calibri" charset="0"/>
              </a:rPr>
              <a:t>finished</a:t>
            </a:r>
            <a:endParaRPr lang="de-DE" altLang="en-US" sz="1300">
              <a:latin typeface="Calibri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374900" y="1678940"/>
            <a:ext cx="1644015" cy="548640"/>
            <a:chOff x="3790" y="3014"/>
            <a:chExt cx="2589" cy="864"/>
          </a:xfrm>
        </p:grpSpPr>
        <p:sp>
          <p:nvSpPr>
            <p:cNvPr id="93" name="Text Box 92"/>
            <p:cNvSpPr txBox="1"/>
            <p:nvPr/>
          </p:nvSpPr>
          <p:spPr>
            <a:xfrm>
              <a:off x="4658" y="3051"/>
              <a:ext cx="1721" cy="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300">
                  <a:latin typeface="Calibri" charset="0"/>
                </a:rPr>
                <a:t>data</a:t>
              </a:r>
              <a:endParaRPr lang="de-DE" altLang="en-US" sz="1300">
                <a:latin typeface="Calibri" charset="0"/>
              </a:endParaRPr>
            </a:p>
            <a:p>
              <a:r>
                <a:rPr lang="de-DE" altLang="en-US" sz="1300">
                  <a:latin typeface="Calibri" charset="0"/>
                </a:rPr>
                <a:t>collection</a:t>
              </a:r>
              <a:endParaRPr lang="de-DE" altLang="en-US" sz="1300">
                <a:latin typeface="Calibri" charset="0"/>
              </a:endParaRPr>
            </a:p>
          </p:txBody>
        </p:sp>
        <p:sp>
          <p:nvSpPr>
            <p:cNvPr id="14" name="Arc 13"/>
            <p:cNvSpPr/>
            <p:nvPr/>
          </p:nvSpPr>
          <p:spPr>
            <a:xfrm>
              <a:off x="3790" y="3014"/>
              <a:ext cx="864" cy="864"/>
            </a:xfrm>
            <a:prstGeom prst="arc">
              <a:avLst>
                <a:gd name="adj1" fmla="val 11752383"/>
                <a:gd name="adj2" fmla="val 9801773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6" name="Arc 15"/>
          <p:cNvSpPr/>
          <p:nvPr/>
        </p:nvSpPr>
        <p:spPr>
          <a:xfrm>
            <a:off x="287655" y="1545590"/>
            <a:ext cx="2584450" cy="2584450"/>
          </a:xfrm>
          <a:prstGeom prst="arc">
            <a:avLst>
              <a:gd name="adj1" fmla="val 8224866"/>
              <a:gd name="adj2" fmla="val 13342701"/>
            </a:avLst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723265" y="3408680"/>
            <a:ext cx="1557482" cy="634365"/>
            <a:chOff x="1489" y="7198"/>
            <a:chExt cx="2453" cy="999"/>
          </a:xfrm>
        </p:grpSpPr>
        <p:sp>
          <p:nvSpPr>
            <p:cNvPr id="9" name="Rounded Rectangle 8"/>
            <p:cNvSpPr/>
            <p:nvPr/>
          </p:nvSpPr>
          <p:spPr>
            <a:xfrm>
              <a:off x="1489" y="7198"/>
              <a:ext cx="2453" cy="999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1751" y="7444"/>
              <a:ext cx="1894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de-DE" altLang="en-US" sz="1600">
                  <a:latin typeface="Calibri" charset="0"/>
                </a:rPr>
                <a:t>Training</a:t>
              </a:r>
              <a:endParaRPr lang="de-DE" altLang="en-US" sz="1600">
                <a:latin typeface="Calibri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7" name="Group 16"/>
          <p:cNvGrpSpPr/>
          <p:nvPr/>
        </p:nvGrpSpPr>
        <p:grpSpPr>
          <a:xfrm>
            <a:off x="3771265" y="2019300"/>
            <a:ext cx="1219200" cy="275590"/>
            <a:chOff x="4509" y="3180"/>
            <a:chExt cx="1920" cy="434"/>
          </a:xfrm>
        </p:grpSpPr>
        <p:sp>
          <p:nvSpPr>
            <p:cNvPr id="9" name="Rectangles 8"/>
            <p:cNvSpPr/>
            <p:nvPr/>
          </p:nvSpPr>
          <p:spPr>
            <a:xfrm>
              <a:off x="4509" y="3211"/>
              <a:ext cx="1920" cy="396"/>
            </a:xfrm>
            <a:prstGeom prst="rect">
              <a:avLst/>
            </a:prstGeom>
            <a:solidFill>
              <a:schemeClr val="accent1">
                <a:alpha val="1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00"/>
            </a:p>
          </p:txBody>
        </p:sp>
        <p:sp>
          <p:nvSpPr>
            <p:cNvPr id="14" name="Text Box 13"/>
            <p:cNvSpPr txBox="1"/>
            <p:nvPr/>
          </p:nvSpPr>
          <p:spPr>
            <a:xfrm>
              <a:off x="4592" y="3180"/>
              <a:ext cx="1757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de-DE" altLang="en-US" sz="1200">
                  <a:latin typeface="Times New Roman" panose="02020603050405020304" charset="0"/>
                  <a:cs typeface="Times New Roman" panose="02020603050405020304" charset="0"/>
                </a:rPr>
                <a:t>python_gbdt</a:t>
              </a:r>
              <a:endParaRPr lang="de-DE" altLang="en-US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127125" y="2019300"/>
            <a:ext cx="1219200" cy="275590"/>
            <a:chOff x="4509" y="3180"/>
            <a:chExt cx="1920" cy="434"/>
          </a:xfrm>
        </p:grpSpPr>
        <p:sp>
          <p:nvSpPr>
            <p:cNvPr id="22" name="Rectangles 21"/>
            <p:cNvSpPr/>
            <p:nvPr/>
          </p:nvSpPr>
          <p:spPr>
            <a:xfrm>
              <a:off x="4509" y="3211"/>
              <a:ext cx="1920" cy="396"/>
            </a:xfrm>
            <a:prstGeom prst="rect">
              <a:avLst/>
            </a:prstGeom>
            <a:solidFill>
              <a:schemeClr val="accent1">
                <a:alpha val="1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00"/>
            </a:p>
          </p:txBody>
        </p:sp>
        <p:sp>
          <p:nvSpPr>
            <p:cNvPr id="23" name="Text Box 22"/>
            <p:cNvSpPr txBox="1"/>
            <p:nvPr/>
          </p:nvSpPr>
          <p:spPr>
            <a:xfrm>
              <a:off x="4592" y="3180"/>
              <a:ext cx="1757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de-DE" altLang="en-US" sz="1200">
                  <a:latin typeface="Times New Roman" panose="02020603050405020304" charset="0"/>
                  <a:cs typeface="Times New Roman" panose="02020603050405020304" charset="0"/>
                </a:rPr>
                <a:t>cpp_gbdt</a:t>
              </a:r>
              <a:endParaRPr lang="de-DE" altLang="en-US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90500" y="2482850"/>
            <a:ext cx="1219200" cy="275590"/>
            <a:chOff x="4509" y="3190"/>
            <a:chExt cx="1920" cy="434"/>
          </a:xfrm>
        </p:grpSpPr>
        <p:sp>
          <p:nvSpPr>
            <p:cNvPr id="25" name="Rectangles 24"/>
            <p:cNvSpPr/>
            <p:nvPr/>
          </p:nvSpPr>
          <p:spPr>
            <a:xfrm>
              <a:off x="4509" y="3211"/>
              <a:ext cx="1920" cy="396"/>
            </a:xfrm>
            <a:prstGeom prst="rect">
              <a:avLst/>
            </a:prstGeom>
            <a:solidFill>
              <a:schemeClr val="accent1">
                <a:alpha val="1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00"/>
            </a:p>
          </p:txBody>
        </p:sp>
        <p:sp>
          <p:nvSpPr>
            <p:cNvPr id="26" name="Text Box 25"/>
            <p:cNvSpPr txBox="1"/>
            <p:nvPr/>
          </p:nvSpPr>
          <p:spPr>
            <a:xfrm>
              <a:off x="4592" y="3190"/>
              <a:ext cx="1757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de-DE" altLang="en-US" sz="1200">
                  <a:latin typeface="Times New Roman" panose="02020603050405020304" charset="0"/>
                  <a:cs typeface="Times New Roman" panose="02020603050405020304" charset="0"/>
                </a:rPr>
                <a:t>hardened_gbdt</a:t>
              </a:r>
              <a:endParaRPr lang="de-DE" altLang="en-US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088515" y="2482850"/>
            <a:ext cx="1219200" cy="275590"/>
            <a:chOff x="4509" y="3190"/>
            <a:chExt cx="1920" cy="434"/>
          </a:xfrm>
        </p:grpSpPr>
        <p:sp>
          <p:nvSpPr>
            <p:cNvPr id="28" name="Rectangles 27"/>
            <p:cNvSpPr/>
            <p:nvPr/>
          </p:nvSpPr>
          <p:spPr>
            <a:xfrm>
              <a:off x="4509" y="3211"/>
              <a:ext cx="1920" cy="396"/>
            </a:xfrm>
            <a:prstGeom prst="rect">
              <a:avLst/>
            </a:prstGeom>
            <a:solidFill>
              <a:schemeClr val="accent1">
                <a:alpha val="1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00"/>
            </a:p>
          </p:txBody>
        </p:sp>
        <p:sp>
          <p:nvSpPr>
            <p:cNvPr id="30" name="Text Box 29"/>
            <p:cNvSpPr txBox="1"/>
            <p:nvPr/>
          </p:nvSpPr>
          <p:spPr>
            <a:xfrm>
              <a:off x="4590" y="3190"/>
              <a:ext cx="1757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de-DE" altLang="en-US" sz="1200">
                  <a:latin typeface="Times New Roman" panose="02020603050405020304" charset="0"/>
                  <a:cs typeface="Times New Roman" panose="02020603050405020304" charset="0"/>
                </a:rPr>
                <a:t>enclave_gbdt</a:t>
              </a:r>
              <a:endParaRPr lang="de-DE" altLang="en-US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cxnSp>
        <p:nvCxnSpPr>
          <p:cNvPr id="31" name="Elbow Connector 30"/>
          <p:cNvCxnSpPr>
            <a:stCxn id="23" idx="2"/>
            <a:endCxn id="26" idx="0"/>
          </p:cNvCxnSpPr>
          <p:nvPr/>
        </p:nvCxnSpPr>
        <p:spPr>
          <a:xfrm rot="5400000">
            <a:off x="1175703" y="1920558"/>
            <a:ext cx="187960" cy="936625"/>
          </a:xfrm>
          <a:prstGeom prst="bentConnector3">
            <a:avLst>
              <a:gd name="adj1" fmla="val 4983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3" idx="2"/>
            <a:endCxn id="30" idx="0"/>
          </p:cNvCxnSpPr>
          <p:nvPr/>
        </p:nvCxnSpPr>
        <p:spPr>
          <a:xfrm rot="5400000" flipV="1">
            <a:off x="2124075" y="1908810"/>
            <a:ext cx="187960" cy="96012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2087245" y="2950210"/>
            <a:ext cx="1219200" cy="460375"/>
            <a:chOff x="4509" y="3190"/>
            <a:chExt cx="1920" cy="725"/>
          </a:xfrm>
        </p:grpSpPr>
        <p:sp>
          <p:nvSpPr>
            <p:cNvPr id="38" name="Rectangles 37"/>
            <p:cNvSpPr/>
            <p:nvPr/>
          </p:nvSpPr>
          <p:spPr>
            <a:xfrm>
              <a:off x="4509" y="3211"/>
              <a:ext cx="1920" cy="704"/>
            </a:xfrm>
            <a:prstGeom prst="rect">
              <a:avLst/>
            </a:prstGeom>
            <a:solidFill>
              <a:schemeClr val="accent1">
                <a:alpha val="1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00"/>
            </a:p>
          </p:txBody>
        </p:sp>
        <p:sp>
          <p:nvSpPr>
            <p:cNvPr id="41" name="Text Box 40"/>
            <p:cNvSpPr txBox="1"/>
            <p:nvPr/>
          </p:nvSpPr>
          <p:spPr>
            <a:xfrm>
              <a:off x="4592" y="3190"/>
              <a:ext cx="1757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de-DE" altLang="en-US" sz="1200">
                  <a:latin typeface="Times New Roman" panose="02020603050405020304" charset="0"/>
                  <a:cs typeface="Times New Roman" panose="02020603050405020304" charset="0"/>
                </a:rPr>
                <a:t>hardened_</a:t>
              </a:r>
              <a:endParaRPr lang="de-DE" altLang="en-US" sz="120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ctr"/>
              <a:r>
                <a:rPr lang="de-DE" altLang="en-US" sz="1200">
                  <a:latin typeface="Times New Roman" panose="02020603050405020304" charset="0"/>
                  <a:cs typeface="Times New Roman" panose="02020603050405020304" charset="0"/>
                </a:rPr>
                <a:t>enclave_gbdt</a:t>
              </a:r>
              <a:endParaRPr lang="de-DE" altLang="en-US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cxnSp>
        <p:nvCxnSpPr>
          <p:cNvPr id="43" name="Straight Connector 42"/>
          <p:cNvCxnSpPr>
            <a:stCxn id="30" idx="2"/>
            <a:endCxn id="41" idx="0"/>
          </p:cNvCxnSpPr>
          <p:nvPr/>
        </p:nvCxnSpPr>
        <p:spPr>
          <a:xfrm>
            <a:off x="2698115" y="2758440"/>
            <a:ext cx="0" cy="191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" name="Group 6"/>
          <p:cNvGrpSpPr/>
          <p:nvPr/>
        </p:nvGrpSpPr>
        <p:grpSpPr>
          <a:xfrm>
            <a:off x="6407150" y="1971040"/>
            <a:ext cx="3446780" cy="1993265"/>
            <a:chOff x="1972" y="1951"/>
            <a:chExt cx="2674" cy="4530"/>
          </a:xfrm>
        </p:grpSpPr>
        <p:sp>
          <p:nvSpPr>
            <p:cNvPr id="10" name="TextBox 79"/>
            <p:cNvSpPr txBox="1"/>
            <p:nvPr/>
          </p:nvSpPr>
          <p:spPr>
            <a:xfrm>
              <a:off x="3845" y="2013"/>
              <a:ext cx="801" cy="48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indent="0" algn="ctr">
                <a:buNone/>
              </a:pPr>
              <a:r>
                <a:rPr lang="de-DE" altLang="en-GB" sz="1400" b="1" dirty="0">
                  <a:latin typeface="Calibri" charset="0"/>
                  <a:ea typeface="AR PL UKai CN" panose="02000503000000000000" charset="-122"/>
                </a:rPr>
                <a:t>Insurance</a:t>
              </a:r>
              <a:endParaRPr lang="de-DE" altLang="en-GB" sz="1400" b="1" dirty="0">
                <a:latin typeface="Calibri" charset="0"/>
                <a:ea typeface="AR PL UKai CN" panose="02000503000000000000" charset="-122"/>
              </a:endParaRPr>
            </a:p>
          </p:txBody>
        </p:sp>
        <p:sp>
          <p:nvSpPr>
            <p:cNvPr id="11" name="Rectangles 10"/>
            <p:cNvSpPr/>
            <p:nvPr/>
          </p:nvSpPr>
          <p:spPr>
            <a:xfrm>
              <a:off x="1972" y="1951"/>
              <a:ext cx="2640" cy="4530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600325" y="2480027"/>
            <a:ext cx="6594016" cy="1273364"/>
            <a:chOff x="5596" y="3556"/>
            <a:chExt cx="10384" cy="2005"/>
          </a:xfrm>
        </p:grpSpPr>
        <p:cxnSp>
          <p:nvCxnSpPr>
            <p:cNvPr id="51" name="Straight Arrow Connector 50"/>
            <p:cNvCxnSpPr/>
            <p:nvPr/>
          </p:nvCxnSpPr>
          <p:spPr>
            <a:xfrm>
              <a:off x="8519" y="4782"/>
              <a:ext cx="3888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9862" y="4142"/>
              <a:ext cx="629" cy="717"/>
              <a:chOff x="1189" y="3450"/>
              <a:chExt cx="629" cy="717"/>
            </a:xfrm>
          </p:grpSpPr>
          <p:pic>
            <p:nvPicPr>
              <p:cNvPr id="9" name="Picture 8" descr="noun_Survey_3344309"/>
              <p:cNvPicPr>
                <a:picLocks noChangeAspect="1"/>
              </p:cNvPicPr>
              <p:nvPr/>
            </p:nvPicPr>
            <p:blipFill>
              <a:blip r:embed="rId1">
                <a:extLs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rcRect r="23349"/>
              <a:stretch>
                <a:fillRect/>
              </a:stretch>
            </p:blipFill>
            <p:spPr>
              <a:xfrm>
                <a:off x="1189" y="3450"/>
                <a:ext cx="421" cy="717"/>
              </a:xfrm>
              <a:prstGeom prst="rect">
                <a:avLst/>
              </a:prstGeom>
            </p:spPr>
          </p:pic>
          <p:pic>
            <p:nvPicPr>
              <p:cNvPr id="2" name="Picture 1" descr="noun_locked_4350090"/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 l="9733" r="8333" b="21067"/>
              <a:stretch>
                <a:fillRect/>
              </a:stretch>
            </p:blipFill>
            <p:spPr>
              <a:xfrm>
                <a:off x="1487" y="3691"/>
                <a:ext cx="331" cy="399"/>
              </a:xfrm>
              <a:prstGeom prst="rect">
                <a:avLst/>
              </a:prstGeom>
            </p:spPr>
          </p:pic>
        </p:grpSp>
        <p:grpSp>
          <p:nvGrpSpPr>
            <p:cNvPr id="12" name="Group 11"/>
            <p:cNvGrpSpPr/>
            <p:nvPr/>
          </p:nvGrpSpPr>
          <p:grpSpPr>
            <a:xfrm>
              <a:off x="11962" y="3556"/>
              <a:ext cx="4018" cy="2005"/>
              <a:chOff x="13867" y="4659"/>
              <a:chExt cx="4018" cy="2005"/>
            </a:xfrm>
          </p:grpSpPr>
          <p:grpSp>
            <p:nvGrpSpPr>
              <p:cNvPr id="101" name="Group 100"/>
              <p:cNvGrpSpPr/>
              <p:nvPr/>
            </p:nvGrpSpPr>
            <p:grpSpPr>
              <a:xfrm rot="0">
                <a:off x="14312" y="5315"/>
                <a:ext cx="1608" cy="1111"/>
                <a:chOff x="6661" y="2573"/>
                <a:chExt cx="8597" cy="4112"/>
              </a:xfrm>
            </p:grpSpPr>
            <p:sp>
              <p:nvSpPr>
                <p:cNvPr id="102" name="Rounded Rectangle 101"/>
                <p:cNvSpPr/>
                <p:nvPr/>
              </p:nvSpPr>
              <p:spPr>
                <a:xfrm>
                  <a:off x="6661" y="2573"/>
                  <a:ext cx="8597" cy="4112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3" name="Text Box 102"/>
                <p:cNvSpPr txBox="1"/>
                <p:nvPr/>
              </p:nvSpPr>
              <p:spPr>
                <a:xfrm>
                  <a:off x="7238" y="2573"/>
                  <a:ext cx="7410" cy="17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de-DE" altLang="en-US" sz="1400" b="1">
                      <a:latin typeface="Calibri" charset="0"/>
                    </a:rPr>
                    <a:t>Enclave</a:t>
                  </a:r>
                  <a:endParaRPr lang="de-DE" altLang="en-US" sz="1400" b="1" baseline="-25000">
                    <a:latin typeface="Calibri" charset="0"/>
                  </a:endParaRPr>
                </a:p>
              </p:txBody>
            </p:sp>
          </p:grpSp>
          <p:sp>
            <p:nvSpPr>
              <p:cNvPr id="104" name="Flowchart: Magnetic Disk 103"/>
              <p:cNvSpPr/>
              <p:nvPr/>
            </p:nvSpPr>
            <p:spPr>
              <a:xfrm>
                <a:off x="16640" y="5315"/>
                <a:ext cx="856" cy="1111"/>
              </a:xfrm>
              <a:prstGeom prst="flowChartMagneticDisk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13867" y="4659"/>
                <a:ext cx="4018" cy="2005"/>
                <a:chOff x="1972" y="1469"/>
                <a:chExt cx="6692" cy="3340"/>
              </a:xfrm>
            </p:grpSpPr>
            <p:sp>
              <p:nvSpPr>
                <p:cNvPr id="39" name="TextBox 79"/>
                <p:cNvSpPr txBox="1"/>
                <p:nvPr/>
              </p:nvSpPr>
              <p:spPr>
                <a:xfrm>
                  <a:off x="5963" y="1561"/>
                  <a:ext cx="2481" cy="56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p>
                  <a:pPr indent="0" algn="r">
                    <a:buNone/>
                  </a:pPr>
                  <a:r>
                    <a:rPr lang="de-DE" altLang="en-GB" sz="1400" b="1" dirty="0">
                      <a:latin typeface="Calibri" charset="0"/>
                      <a:ea typeface="AR PL UKai CN" panose="02000503000000000000" charset="-122"/>
                    </a:rPr>
                    <a:t>Server</a:t>
                  </a:r>
                  <a:endParaRPr lang="de-DE" altLang="en-GB" sz="1400" b="1" dirty="0">
                    <a:latin typeface="Calibri" charset="0"/>
                    <a:ea typeface="AR PL UKai CN" panose="02000503000000000000" charset="-122"/>
                  </a:endParaRPr>
                </a:p>
              </p:txBody>
            </p:sp>
            <p:sp>
              <p:nvSpPr>
                <p:cNvPr id="119" name="Rectangles 118"/>
                <p:cNvSpPr/>
                <p:nvPr/>
              </p:nvSpPr>
              <p:spPr>
                <a:xfrm>
                  <a:off x="1972" y="1469"/>
                  <a:ext cx="6692" cy="3340"/>
                </a:xfrm>
                <a:prstGeom prst="rect">
                  <a:avLst/>
                </a:prstGeom>
                <a:noFill/>
                <a:ln w="28575" cmpd="sng">
                  <a:solidFill>
                    <a:schemeClr val="bg1">
                      <a:lumMod val="5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4" name="Group 13"/>
            <p:cNvGrpSpPr/>
            <p:nvPr/>
          </p:nvGrpSpPr>
          <p:grpSpPr>
            <a:xfrm>
              <a:off x="5596" y="3970"/>
              <a:ext cx="4544" cy="1590"/>
              <a:chOff x="5596" y="3970"/>
              <a:chExt cx="4544" cy="1590"/>
            </a:xfrm>
          </p:grpSpPr>
          <p:pic>
            <p:nvPicPr>
              <p:cNvPr id="8" name="Picture 7" descr="noun_Factory_1624223"/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b="19949"/>
              <a:stretch>
                <a:fillRect/>
              </a:stretch>
            </p:blipFill>
            <p:spPr>
              <a:xfrm>
                <a:off x="7259" y="3970"/>
                <a:ext cx="1218" cy="1278"/>
              </a:xfrm>
              <a:prstGeom prst="rect">
                <a:avLst/>
              </a:prstGeom>
            </p:spPr>
          </p:pic>
          <p:sp>
            <p:nvSpPr>
              <p:cNvPr id="13" name="TextBox 79"/>
              <p:cNvSpPr txBox="1"/>
              <p:nvPr/>
            </p:nvSpPr>
            <p:spPr>
              <a:xfrm>
                <a:off x="5596" y="5221"/>
                <a:ext cx="4544" cy="3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p>
                <a:pPr indent="0" algn="ctr">
                  <a:buNone/>
                </a:pPr>
                <a:r>
                  <a:rPr lang="de-DE" altLang="en-GB" sz="1400" b="1" dirty="0">
                    <a:latin typeface="Calibri" charset="0"/>
                    <a:ea typeface="AR PL UKai CN" panose="02000503000000000000" charset="-122"/>
                  </a:rPr>
                  <a:t>Customers</a:t>
                </a:r>
                <a:endParaRPr lang="de-DE" altLang="en-GB" sz="1400" b="1" dirty="0">
                  <a:latin typeface="Calibri" charset="0"/>
                  <a:ea typeface="AR PL UKai CN" panose="02000503000000000000" charset="-122"/>
                </a:endParaRPr>
              </a:p>
            </p:txBody>
          </p:sp>
        </p:grpSp>
      </p:grpSp>
      <p:cxnSp>
        <p:nvCxnSpPr>
          <p:cNvPr id="16" name="Straight Arrow Connector 15"/>
          <p:cNvCxnSpPr/>
          <p:nvPr/>
        </p:nvCxnSpPr>
        <p:spPr>
          <a:xfrm flipH="1">
            <a:off x="7946390" y="3249930"/>
            <a:ext cx="45720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04" idx="4"/>
          </p:cNvCxnSpPr>
          <p:nvPr/>
        </p:nvCxnSpPr>
        <p:spPr>
          <a:xfrm flipV="1">
            <a:off x="8947150" y="2242820"/>
            <a:ext cx="462280" cy="100711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noun_sales result_865558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13867" t="8320" r="13867" b="28907"/>
          <a:stretch>
            <a:fillRect/>
          </a:stretch>
        </p:blipFill>
        <p:spPr>
          <a:xfrm>
            <a:off x="9434830" y="2793365"/>
            <a:ext cx="303530" cy="330200"/>
          </a:xfrm>
          <a:prstGeom prst="rect">
            <a:avLst/>
          </a:prstGeom>
        </p:spPr>
      </p:pic>
      <p:pic>
        <p:nvPicPr>
          <p:cNvPr id="20" name="Picture 19" descr="noun_Gears_138659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b="19947"/>
          <a:stretch>
            <a:fillRect/>
          </a:stretch>
        </p:blipFill>
        <p:spPr>
          <a:xfrm rot="5400000">
            <a:off x="7268845" y="3202940"/>
            <a:ext cx="334010" cy="3346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" name="Straight Arrow Connector 1"/>
          <p:cNvCxnSpPr/>
          <p:nvPr/>
        </p:nvCxnSpPr>
        <p:spPr>
          <a:xfrm>
            <a:off x="1294130" y="1552575"/>
            <a:ext cx="54864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1740535" y="1496060"/>
            <a:ext cx="113030" cy="113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941955" y="1496060"/>
            <a:ext cx="113030" cy="113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043045" y="1496060"/>
            <a:ext cx="113030" cy="113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84675" y="1496060"/>
            <a:ext cx="113030" cy="113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907405" y="1496060"/>
            <a:ext cx="113030" cy="113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1597660" y="1276350"/>
            <a:ext cx="0" cy="5524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6341745" y="1276350"/>
            <a:ext cx="0" cy="5524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3970020" y="1276350"/>
            <a:ext cx="0" cy="552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5156200" y="1276350"/>
            <a:ext cx="0" cy="552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2783840" y="1276350"/>
            <a:ext cx="0" cy="552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2190750" y="1276350"/>
            <a:ext cx="0" cy="552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3376930" y="1276350"/>
            <a:ext cx="0" cy="552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4563110" y="1276350"/>
            <a:ext cx="0" cy="552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749290" y="1276350"/>
            <a:ext cx="0" cy="552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294130" y="735330"/>
            <a:ext cx="54864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740535" y="678815"/>
            <a:ext cx="113030" cy="113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941955" y="678815"/>
            <a:ext cx="113030" cy="113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43045" y="678815"/>
            <a:ext cx="113030" cy="113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384675" y="678815"/>
            <a:ext cx="113030" cy="113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907405" y="678815"/>
            <a:ext cx="113030" cy="113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1597660" y="459105"/>
            <a:ext cx="0" cy="5524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6341745" y="459105"/>
            <a:ext cx="0" cy="5524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4099560" y="459105"/>
            <a:ext cx="0" cy="552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1797050" y="459105"/>
            <a:ext cx="0" cy="552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2998470" y="459105"/>
            <a:ext cx="0" cy="552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4441190" y="459105"/>
            <a:ext cx="0" cy="552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963920" y="459105"/>
            <a:ext cx="0" cy="552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294130" y="2370455"/>
            <a:ext cx="54864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740535" y="2313940"/>
            <a:ext cx="113030" cy="113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941955" y="2313940"/>
            <a:ext cx="113030" cy="113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043045" y="2313940"/>
            <a:ext cx="113030" cy="113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384675" y="2313940"/>
            <a:ext cx="113030" cy="113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907405" y="2313940"/>
            <a:ext cx="113030" cy="113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1597660" y="2094230"/>
            <a:ext cx="0" cy="5524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6341745" y="2094230"/>
            <a:ext cx="0" cy="5524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3970020" y="2094230"/>
            <a:ext cx="0" cy="552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5156200" y="2094230"/>
            <a:ext cx="0" cy="552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2783840" y="2094230"/>
            <a:ext cx="0" cy="552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2190750" y="2094230"/>
            <a:ext cx="0" cy="552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3376930" y="2094230"/>
            <a:ext cx="0" cy="552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4563110" y="2094230"/>
            <a:ext cx="0" cy="552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5749290" y="2094230"/>
            <a:ext cx="0" cy="552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4271645" y="2094230"/>
            <a:ext cx="0" cy="552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5457825" y="2094230"/>
            <a:ext cx="0" cy="552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3085465" y="2094230"/>
            <a:ext cx="0" cy="552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2492375" y="2094230"/>
            <a:ext cx="0" cy="552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3678555" y="2094230"/>
            <a:ext cx="0" cy="552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4864735" y="2094230"/>
            <a:ext cx="0" cy="552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6050915" y="2094230"/>
            <a:ext cx="0" cy="552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1888490" y="2094230"/>
            <a:ext cx="0" cy="552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Box 61"/>
          <p:cNvSpPr txBox="1"/>
          <p:nvPr/>
        </p:nvSpPr>
        <p:spPr>
          <a:xfrm>
            <a:off x="806450" y="537210"/>
            <a:ext cx="530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>
                <a:latin typeface="Calibri" charset="0"/>
              </a:rPr>
              <a:t>A)</a:t>
            </a:r>
            <a:endParaRPr lang="de-DE" altLang="en-US">
              <a:latin typeface="Calibri" charset="0"/>
            </a:endParaRPr>
          </a:p>
        </p:txBody>
      </p:sp>
      <p:sp>
        <p:nvSpPr>
          <p:cNvPr id="63" name="Text Box 62"/>
          <p:cNvSpPr txBox="1"/>
          <p:nvPr/>
        </p:nvSpPr>
        <p:spPr>
          <a:xfrm>
            <a:off x="806450" y="1368425"/>
            <a:ext cx="530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>
                <a:latin typeface="Calibri" charset="0"/>
              </a:rPr>
              <a:t>B)</a:t>
            </a:r>
            <a:endParaRPr lang="de-DE" altLang="en-US">
              <a:latin typeface="Calibri" charset="0"/>
            </a:endParaRPr>
          </a:p>
        </p:txBody>
      </p:sp>
      <p:sp>
        <p:nvSpPr>
          <p:cNvPr id="64" name="Text Box 63"/>
          <p:cNvSpPr txBox="1"/>
          <p:nvPr/>
        </p:nvSpPr>
        <p:spPr>
          <a:xfrm>
            <a:off x="806450" y="2186305"/>
            <a:ext cx="530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>
                <a:latin typeface="Calibri" charset="0"/>
              </a:rPr>
              <a:t>C)</a:t>
            </a:r>
            <a:endParaRPr lang="de-DE" altLang="en-US">
              <a:latin typeface="Calibri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7" name="Straight Arrow Connector 16"/>
          <p:cNvCxnSpPr/>
          <p:nvPr/>
        </p:nvCxnSpPr>
        <p:spPr>
          <a:xfrm>
            <a:off x="3220720" y="1558925"/>
            <a:ext cx="54864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625215" y="1502410"/>
            <a:ext cx="113030" cy="113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869690" y="1502410"/>
            <a:ext cx="113030" cy="113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43045" y="1502410"/>
            <a:ext cx="113030" cy="113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258945" y="1502410"/>
            <a:ext cx="113030" cy="113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510405" y="1502410"/>
            <a:ext cx="113030" cy="113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3524250" y="1282700"/>
            <a:ext cx="0" cy="5524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8268335" y="1282700"/>
            <a:ext cx="0" cy="5524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Box 61"/>
          <p:cNvSpPr txBox="1"/>
          <p:nvPr/>
        </p:nvSpPr>
        <p:spPr>
          <a:xfrm>
            <a:off x="2027555" y="1360805"/>
            <a:ext cx="1309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>
                <a:latin typeface="Calibri" charset="0"/>
              </a:rPr>
              <a:t>Problem:</a:t>
            </a:r>
            <a:endParaRPr lang="de-DE" altLang="en-US">
              <a:latin typeface="Calibri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8060055" y="1502410"/>
            <a:ext cx="113030" cy="113030"/>
          </a:xfrm>
          <a:prstGeom prst="ellipse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926330" y="2301875"/>
            <a:ext cx="164592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5281930" y="2245360"/>
            <a:ext cx="113030" cy="113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5306060" y="2245360"/>
            <a:ext cx="113030" cy="113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348605" y="2245360"/>
            <a:ext cx="113030" cy="113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5325110" y="2245360"/>
            <a:ext cx="113030" cy="113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326380" y="2245360"/>
            <a:ext cx="113030" cy="113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 flipH="1">
            <a:off x="5229860" y="2025650"/>
            <a:ext cx="0" cy="5524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6242050" y="2025650"/>
            <a:ext cx="0" cy="5524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6084570" y="2245360"/>
            <a:ext cx="113030" cy="113030"/>
          </a:xfrm>
          <a:prstGeom prst="ellipse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5742305" y="1736090"/>
            <a:ext cx="0" cy="30416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Box 67"/>
          <p:cNvSpPr txBox="1"/>
          <p:nvPr/>
        </p:nvSpPr>
        <p:spPr>
          <a:xfrm>
            <a:off x="3389630" y="1835150"/>
            <a:ext cx="5302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 sz="1400">
                <a:latin typeface="Calibri" charset="0"/>
              </a:rPr>
              <a:t>0</a:t>
            </a:r>
            <a:endParaRPr lang="de-DE" altLang="en-US" sz="1400">
              <a:latin typeface="Calibri" charset="0"/>
            </a:endParaRPr>
          </a:p>
        </p:txBody>
      </p:sp>
      <p:sp>
        <p:nvSpPr>
          <p:cNvPr id="69" name="Text Box 68"/>
          <p:cNvSpPr txBox="1"/>
          <p:nvPr/>
        </p:nvSpPr>
        <p:spPr>
          <a:xfrm>
            <a:off x="8002905" y="1835150"/>
            <a:ext cx="6623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 sz="1400">
                <a:latin typeface="Calibri" charset="0"/>
              </a:rPr>
              <a:t>1000</a:t>
            </a:r>
            <a:endParaRPr lang="de-DE" altLang="en-US" sz="1400">
              <a:latin typeface="Calibri" charset="0"/>
            </a:endParaRPr>
          </a:p>
        </p:txBody>
      </p:sp>
      <p:sp>
        <p:nvSpPr>
          <p:cNvPr id="70" name="Text Box 69"/>
          <p:cNvSpPr txBox="1"/>
          <p:nvPr/>
        </p:nvSpPr>
        <p:spPr>
          <a:xfrm>
            <a:off x="5092065" y="2578100"/>
            <a:ext cx="5302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 sz="1400">
                <a:latin typeface="Calibri" charset="0"/>
              </a:rPr>
              <a:t>0</a:t>
            </a:r>
            <a:endParaRPr lang="de-DE" altLang="en-US" sz="1400">
              <a:latin typeface="Calibri" charset="0"/>
            </a:endParaRPr>
          </a:p>
        </p:txBody>
      </p:sp>
      <p:sp>
        <p:nvSpPr>
          <p:cNvPr id="71" name="Text Box 70"/>
          <p:cNvSpPr txBox="1"/>
          <p:nvPr/>
        </p:nvSpPr>
        <p:spPr>
          <a:xfrm>
            <a:off x="6104255" y="2578100"/>
            <a:ext cx="5302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 sz="1400">
                <a:latin typeface="Calibri" charset="0"/>
              </a:rPr>
              <a:t>1</a:t>
            </a:r>
            <a:endParaRPr lang="de-DE" altLang="en-US" sz="1400">
              <a:latin typeface="Calibri" charset="0"/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3220720" y="3787140"/>
            <a:ext cx="54864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4309745" y="3730625"/>
            <a:ext cx="113030" cy="113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5394960" y="3730625"/>
            <a:ext cx="113030" cy="113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907405" y="3730625"/>
            <a:ext cx="113030" cy="113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6875780" y="3730625"/>
            <a:ext cx="113030" cy="113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7583170" y="3730625"/>
            <a:ext cx="113030" cy="113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78" name="Straight Connector 77"/>
          <p:cNvCxnSpPr/>
          <p:nvPr/>
        </p:nvCxnSpPr>
        <p:spPr>
          <a:xfrm flipH="1">
            <a:off x="4057650" y="3510915"/>
            <a:ext cx="0" cy="5524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7865110" y="3510915"/>
            <a:ext cx="0" cy="5524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 Box 79"/>
          <p:cNvSpPr txBox="1"/>
          <p:nvPr/>
        </p:nvSpPr>
        <p:spPr>
          <a:xfrm>
            <a:off x="2027555" y="3589020"/>
            <a:ext cx="1309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>
                <a:latin typeface="Calibri" charset="0"/>
              </a:rPr>
              <a:t>Solution:</a:t>
            </a:r>
            <a:endParaRPr lang="de-DE" altLang="en-US">
              <a:latin typeface="Calibri" charset="0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8320405" y="3730625"/>
            <a:ext cx="113030" cy="113030"/>
          </a:xfrm>
          <a:prstGeom prst="ellipse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3389630" y="3730625"/>
            <a:ext cx="113030" cy="113030"/>
          </a:xfrm>
          <a:prstGeom prst="ellipse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4095115" y="3512820"/>
            <a:ext cx="3749040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 Box 84"/>
          <p:cNvSpPr txBox="1"/>
          <p:nvPr/>
        </p:nvSpPr>
        <p:spPr>
          <a:xfrm>
            <a:off x="5730240" y="3263265"/>
            <a:ext cx="5302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 sz="1400">
                <a:latin typeface="Calibri" charset="0"/>
              </a:rPr>
              <a:t>95%</a:t>
            </a:r>
            <a:endParaRPr lang="de-DE" altLang="en-US" sz="1400">
              <a:latin typeface="Calibri" charset="0"/>
            </a:endParaRPr>
          </a:p>
        </p:txBody>
      </p:sp>
      <p:sp>
        <p:nvSpPr>
          <p:cNvPr id="86" name="Oval 85"/>
          <p:cNvSpPr/>
          <p:nvPr/>
        </p:nvSpPr>
        <p:spPr>
          <a:xfrm>
            <a:off x="4007485" y="3723005"/>
            <a:ext cx="113030" cy="113030"/>
          </a:xfrm>
          <a:prstGeom prst="ellipse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7808595" y="3723005"/>
            <a:ext cx="113030" cy="113030"/>
          </a:xfrm>
          <a:prstGeom prst="ellipse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8" name="Arc 87"/>
          <p:cNvSpPr/>
          <p:nvPr/>
        </p:nvSpPr>
        <p:spPr>
          <a:xfrm>
            <a:off x="3442335" y="3415665"/>
            <a:ext cx="596900" cy="596900"/>
          </a:xfrm>
          <a:prstGeom prst="arc">
            <a:avLst>
              <a:gd name="adj1" fmla="val 1802072"/>
              <a:gd name="adj2" fmla="val 8760113"/>
            </a:avLst>
          </a:prstGeom>
          <a:ln w="15875" cmpd="sng">
            <a:solidFill>
              <a:srgbClr val="FF0000"/>
            </a:solidFill>
            <a:prstDash val="sysDot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9" name="Arc 88"/>
          <p:cNvSpPr/>
          <p:nvPr/>
        </p:nvSpPr>
        <p:spPr>
          <a:xfrm>
            <a:off x="7890510" y="3512820"/>
            <a:ext cx="451485" cy="451485"/>
          </a:xfrm>
          <a:prstGeom prst="arc">
            <a:avLst>
              <a:gd name="adj1" fmla="val 2048092"/>
              <a:gd name="adj2" fmla="val 8760113"/>
            </a:avLst>
          </a:prstGeom>
          <a:ln w="15875" cmpd="sng">
            <a:solidFill>
              <a:srgbClr val="FF0000"/>
            </a:solidFill>
            <a:prstDash val="sysDot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4926330" y="4572635"/>
            <a:ext cx="164592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5281930" y="4516120"/>
            <a:ext cx="113030" cy="113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5507990" y="4516120"/>
            <a:ext cx="113030" cy="113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5629275" y="4516120"/>
            <a:ext cx="113030" cy="113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5860415" y="4516120"/>
            <a:ext cx="113030" cy="113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6072505" y="4516120"/>
            <a:ext cx="113030" cy="113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96" name="Straight Connector 95"/>
          <p:cNvCxnSpPr/>
          <p:nvPr/>
        </p:nvCxnSpPr>
        <p:spPr>
          <a:xfrm flipH="1">
            <a:off x="5229860" y="4296410"/>
            <a:ext cx="0" cy="5524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242050" y="4296410"/>
            <a:ext cx="0" cy="5524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6185535" y="4516120"/>
            <a:ext cx="113030" cy="113030"/>
          </a:xfrm>
          <a:prstGeom prst="ellipse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99" name="Straight Arrow Connector 98"/>
          <p:cNvCxnSpPr/>
          <p:nvPr/>
        </p:nvCxnSpPr>
        <p:spPr>
          <a:xfrm flipH="1">
            <a:off x="5742305" y="4000500"/>
            <a:ext cx="0" cy="30416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 Box 99"/>
          <p:cNvSpPr txBox="1"/>
          <p:nvPr/>
        </p:nvSpPr>
        <p:spPr>
          <a:xfrm>
            <a:off x="5092065" y="4848860"/>
            <a:ext cx="5302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 sz="1400">
                <a:latin typeface="Calibri" charset="0"/>
              </a:rPr>
              <a:t>0</a:t>
            </a:r>
            <a:endParaRPr lang="de-DE" altLang="en-US" sz="1400">
              <a:latin typeface="Calibri" charset="0"/>
            </a:endParaRPr>
          </a:p>
        </p:txBody>
      </p:sp>
      <p:sp>
        <p:nvSpPr>
          <p:cNvPr id="101" name="Text Box 100"/>
          <p:cNvSpPr txBox="1"/>
          <p:nvPr/>
        </p:nvSpPr>
        <p:spPr>
          <a:xfrm>
            <a:off x="6104255" y="4848860"/>
            <a:ext cx="5302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 sz="1400">
                <a:latin typeface="Calibri" charset="0"/>
              </a:rPr>
              <a:t>1</a:t>
            </a:r>
            <a:endParaRPr lang="de-DE" altLang="en-US" sz="1400">
              <a:latin typeface="Calibri" charset="0"/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5173345" y="4516120"/>
            <a:ext cx="113030" cy="113030"/>
          </a:xfrm>
          <a:prstGeom prst="ellipse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" name="Straight Connector 1"/>
          <p:cNvCxnSpPr/>
          <p:nvPr/>
        </p:nvCxnSpPr>
        <p:spPr>
          <a:xfrm>
            <a:off x="5735320" y="1660525"/>
            <a:ext cx="0" cy="2537460"/>
          </a:xfrm>
          <a:prstGeom prst="line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79"/>
          <p:cNvSpPr txBox="1"/>
          <p:nvPr/>
        </p:nvSpPr>
        <p:spPr>
          <a:xfrm>
            <a:off x="5710555" y="1688465"/>
            <a:ext cx="945515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indent="0" algn="ctr">
              <a:buNone/>
            </a:pPr>
            <a:r>
              <a:rPr lang="de-DE" altLang="en-GB" sz="1400" b="1" dirty="0">
                <a:latin typeface="Calibri" charset="0"/>
                <a:ea typeface="AR PL UKai CN" panose="02000503000000000000" charset="-122"/>
              </a:rPr>
              <a:t>Enclave</a:t>
            </a:r>
            <a:endParaRPr lang="de-DE" altLang="en-GB" sz="1400" b="1" dirty="0">
              <a:latin typeface="Calibri" charset="0"/>
              <a:ea typeface="AR PL UKai CN" panose="02000503000000000000" charset="-122"/>
            </a:endParaRPr>
          </a:p>
        </p:txBody>
      </p:sp>
      <p:sp>
        <p:nvSpPr>
          <p:cNvPr id="33" name="TextBox 79"/>
          <p:cNvSpPr txBox="1"/>
          <p:nvPr/>
        </p:nvSpPr>
        <p:spPr>
          <a:xfrm>
            <a:off x="2378075" y="1876425"/>
            <a:ext cx="3018155" cy="430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1.</a:t>
            </a:r>
            <a:r>
              <a:rPr lang="de-DE" altLang="en-GB" sz="1400" dirty="0">
                <a:latin typeface="Calibri" charset="0"/>
              </a:rPr>
              <a:t>  Parse dataset to C-datatypes</a:t>
            </a:r>
            <a:endParaRPr lang="de-DE" altLang="en-GB" sz="1400" dirty="0">
              <a:latin typeface="Calibri" charset="0"/>
            </a:endParaRPr>
          </a:p>
          <a:p>
            <a:pPr algn="l"/>
            <a:r>
              <a:rPr lang="de-DE" altLang="en-GB" sz="1400" b="1" dirty="0">
                <a:latin typeface="Calibri" charset="0"/>
              </a:rPr>
              <a:t>2.</a:t>
            </a:r>
            <a:r>
              <a:rPr lang="de-DE" altLang="en-GB" sz="1400" dirty="0">
                <a:latin typeface="Calibri" charset="0"/>
              </a:rPr>
              <a:t>  Define hyperparameters 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sp>
        <p:nvSpPr>
          <p:cNvPr id="3" name="Rectangles 2"/>
          <p:cNvSpPr/>
          <p:nvPr/>
        </p:nvSpPr>
        <p:spPr>
          <a:xfrm>
            <a:off x="6662420" y="2607310"/>
            <a:ext cx="588010" cy="211455"/>
          </a:xfrm>
          <a:prstGeom prst="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7338060" y="2607310"/>
            <a:ext cx="588010" cy="211455"/>
          </a:xfrm>
          <a:prstGeom prst="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" name="Elbow Connector 4"/>
          <p:cNvCxnSpPr/>
          <p:nvPr/>
        </p:nvCxnSpPr>
        <p:spPr>
          <a:xfrm>
            <a:off x="2220595" y="2339340"/>
            <a:ext cx="4754880" cy="267970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/>
          <p:nvPr/>
        </p:nvCxnSpPr>
        <p:spPr>
          <a:xfrm>
            <a:off x="2220595" y="2342515"/>
            <a:ext cx="5394960" cy="264795"/>
          </a:xfrm>
          <a:prstGeom prst="bentConnector3">
            <a:avLst>
              <a:gd name="adj1" fmla="val 100011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7307580" y="3063240"/>
            <a:ext cx="0" cy="54864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noun_Gears_138659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b="19947"/>
          <a:stretch>
            <a:fillRect/>
          </a:stretch>
        </p:blipFill>
        <p:spPr>
          <a:xfrm rot="5400000">
            <a:off x="7788910" y="3319145"/>
            <a:ext cx="234950" cy="235585"/>
          </a:xfrm>
          <a:prstGeom prst="rect">
            <a:avLst/>
          </a:prstGeom>
        </p:spPr>
      </p:pic>
      <p:sp>
        <p:nvSpPr>
          <p:cNvPr id="8" name="TextBox 79"/>
          <p:cNvSpPr txBox="1"/>
          <p:nvPr/>
        </p:nvSpPr>
        <p:spPr>
          <a:xfrm>
            <a:off x="7371080" y="3144520"/>
            <a:ext cx="1096010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5.</a:t>
            </a:r>
            <a:r>
              <a:rPr lang="de-DE" altLang="en-GB" sz="1400" dirty="0">
                <a:latin typeface="Calibri" charset="0"/>
              </a:rPr>
              <a:t>  DP-GBDT 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sp>
        <p:nvSpPr>
          <p:cNvPr id="93" name="Text Box 92"/>
          <p:cNvSpPr txBox="1"/>
          <p:nvPr/>
        </p:nvSpPr>
        <p:spPr>
          <a:xfrm>
            <a:off x="8312785" y="2442210"/>
            <a:ext cx="156273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 sz="1300" b="1">
                <a:latin typeface="Calibri" charset="0"/>
              </a:rPr>
              <a:t>3.</a:t>
            </a:r>
            <a:r>
              <a:rPr lang="de-DE" altLang="en-US" sz="1300">
                <a:latin typeface="Calibri" charset="0"/>
              </a:rPr>
              <a:t>  convert to C++ datatypes</a:t>
            </a:r>
            <a:endParaRPr lang="de-DE" altLang="en-US" sz="1300">
              <a:latin typeface="Calibri" charset="0"/>
            </a:endParaRPr>
          </a:p>
        </p:txBody>
      </p:sp>
      <p:pic>
        <p:nvPicPr>
          <p:cNvPr id="9" name="Picture 8" descr="noun_Arrow Circle_159063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b="18808"/>
          <a:stretch>
            <a:fillRect/>
          </a:stretch>
        </p:blipFill>
        <p:spPr>
          <a:xfrm rot="19680000" flipH="1" flipV="1">
            <a:off x="8027670" y="2576195"/>
            <a:ext cx="307975" cy="26543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2226310" y="3266440"/>
            <a:ext cx="5050790" cy="508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79"/>
          <p:cNvSpPr txBox="1"/>
          <p:nvPr/>
        </p:nvSpPr>
        <p:spPr>
          <a:xfrm>
            <a:off x="2378075" y="3016250"/>
            <a:ext cx="3018155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4.</a:t>
            </a:r>
            <a:r>
              <a:rPr lang="de-DE" altLang="en-GB" sz="1400" dirty="0">
                <a:latin typeface="Calibri" charset="0"/>
              </a:rPr>
              <a:t>  Start training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sp>
        <p:nvSpPr>
          <p:cNvPr id="13" name="Rectangles 12"/>
          <p:cNvSpPr/>
          <p:nvPr/>
        </p:nvSpPr>
        <p:spPr>
          <a:xfrm>
            <a:off x="7000875" y="3662680"/>
            <a:ext cx="588010" cy="211455"/>
          </a:xfrm>
          <a:prstGeom prst="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5" name="Elbow Connector 14"/>
          <p:cNvCxnSpPr>
            <a:stCxn id="13" idx="2"/>
          </p:cNvCxnSpPr>
          <p:nvPr/>
        </p:nvCxnSpPr>
        <p:spPr>
          <a:xfrm rot="5400000">
            <a:off x="4643120" y="1437005"/>
            <a:ext cx="214630" cy="5088255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79"/>
          <p:cNvSpPr txBox="1"/>
          <p:nvPr/>
        </p:nvSpPr>
        <p:spPr>
          <a:xfrm>
            <a:off x="2378075" y="3852545"/>
            <a:ext cx="3018155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6.</a:t>
            </a:r>
            <a:r>
              <a:rPr lang="de-DE" altLang="en-GB" sz="1400" dirty="0">
                <a:latin typeface="Calibri" charset="0"/>
              </a:rPr>
              <a:t>  Return score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sp>
        <p:nvSpPr>
          <p:cNvPr id="17" name="Left Brace 16"/>
          <p:cNvSpPr/>
          <p:nvPr/>
        </p:nvSpPr>
        <p:spPr>
          <a:xfrm rot="16200000">
            <a:off x="7212965" y="2174240"/>
            <a:ext cx="182880" cy="1411605"/>
          </a:xfrm>
          <a:prstGeom prst="lef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ectangles 11"/>
          <p:cNvSpPr/>
          <p:nvPr/>
        </p:nvSpPr>
        <p:spPr>
          <a:xfrm>
            <a:off x="8049260" y="2456815"/>
            <a:ext cx="278765" cy="889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1"/>
          <p:cNvGrpSpPr/>
          <p:nvPr/>
        </p:nvGrpSpPr>
        <p:grpSpPr>
          <a:xfrm>
            <a:off x="4965065" y="2365874"/>
            <a:ext cx="1553104" cy="395741"/>
            <a:chOff x="4509" y="3211"/>
            <a:chExt cx="2348" cy="396"/>
          </a:xfrm>
        </p:grpSpPr>
        <p:sp>
          <p:nvSpPr>
            <p:cNvPr id="3" name="Rectangles 2"/>
            <p:cNvSpPr/>
            <p:nvPr/>
          </p:nvSpPr>
          <p:spPr>
            <a:xfrm>
              <a:off x="4509" y="3211"/>
              <a:ext cx="2348" cy="396"/>
            </a:xfrm>
            <a:prstGeom prst="rect">
              <a:avLst/>
            </a:prstGeom>
            <a:solidFill>
              <a:schemeClr val="accent1">
                <a:alpha val="1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00"/>
            </a:p>
          </p:txBody>
        </p:sp>
        <p:sp>
          <p:nvSpPr>
            <p:cNvPr id="4" name="Text Box 3"/>
            <p:cNvSpPr txBox="1"/>
            <p:nvPr/>
          </p:nvSpPr>
          <p:spPr>
            <a:xfrm>
              <a:off x="4549" y="3221"/>
              <a:ext cx="2294" cy="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de-DE" altLang="en-US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Wind</a:t>
              </a:r>
              <a:endParaRPr lang="de-DE" altLang="en-US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17360" y="2362699"/>
            <a:ext cx="1553104" cy="395741"/>
            <a:chOff x="4509" y="3211"/>
            <a:chExt cx="2348" cy="396"/>
          </a:xfrm>
        </p:grpSpPr>
        <p:sp>
          <p:nvSpPr>
            <p:cNvPr id="11" name="Rectangles 10"/>
            <p:cNvSpPr/>
            <p:nvPr/>
          </p:nvSpPr>
          <p:spPr>
            <a:xfrm>
              <a:off x="4509" y="3211"/>
              <a:ext cx="2348" cy="396"/>
            </a:xfrm>
            <a:prstGeom prst="rect">
              <a:avLst/>
            </a:prstGeom>
            <a:solidFill>
              <a:schemeClr val="accent1">
                <a:alpha val="1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00"/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4549" y="3221"/>
              <a:ext cx="2294" cy="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de-DE" altLang="en-US">
                  <a:latin typeface="Times New Roman" panose="02020603050405020304" charset="0"/>
                  <a:cs typeface="Times New Roman" panose="02020603050405020304" charset="0"/>
                </a:rPr>
                <a:t>Temperature</a:t>
              </a:r>
              <a:endParaRPr lang="de-DE" altLang="en-US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889625" y="1301614"/>
            <a:ext cx="1553104" cy="395741"/>
            <a:chOff x="4509" y="3211"/>
            <a:chExt cx="2348" cy="396"/>
          </a:xfrm>
        </p:grpSpPr>
        <p:sp>
          <p:nvSpPr>
            <p:cNvPr id="15" name="Rectangles 14"/>
            <p:cNvSpPr/>
            <p:nvPr/>
          </p:nvSpPr>
          <p:spPr>
            <a:xfrm>
              <a:off x="4509" y="3211"/>
              <a:ext cx="2348" cy="396"/>
            </a:xfrm>
            <a:prstGeom prst="rect">
              <a:avLst/>
            </a:prstGeom>
            <a:solidFill>
              <a:schemeClr val="accent1">
                <a:alpha val="1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00"/>
            </a:p>
          </p:txBody>
        </p:sp>
        <p:sp>
          <p:nvSpPr>
            <p:cNvPr id="16" name="Text Box 15"/>
            <p:cNvSpPr txBox="1"/>
            <p:nvPr/>
          </p:nvSpPr>
          <p:spPr>
            <a:xfrm>
              <a:off x="4549" y="3221"/>
              <a:ext cx="2294" cy="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de-DE" altLang="en-US">
                  <a:latin typeface="Times New Roman" panose="02020603050405020304" charset="0"/>
                  <a:cs typeface="Times New Roman" panose="02020603050405020304" charset="0"/>
                </a:rPr>
                <a:t>Outlook</a:t>
              </a:r>
              <a:endParaRPr lang="de-DE" altLang="en-US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cxnSp>
        <p:nvCxnSpPr>
          <p:cNvPr id="33" name="Straight Arrow Connector 32"/>
          <p:cNvCxnSpPr>
            <a:endCxn id="4" idx="0"/>
          </p:cNvCxnSpPr>
          <p:nvPr/>
        </p:nvCxnSpPr>
        <p:spPr>
          <a:xfrm flipH="1">
            <a:off x="5750560" y="1694815"/>
            <a:ext cx="924560" cy="681355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12" idx="0"/>
          </p:cNvCxnSpPr>
          <p:nvPr/>
        </p:nvCxnSpPr>
        <p:spPr>
          <a:xfrm>
            <a:off x="6675120" y="1694815"/>
            <a:ext cx="927735" cy="67818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5299710" y="2784475"/>
            <a:ext cx="445135" cy="742315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736590" y="2766060"/>
            <a:ext cx="436245" cy="761365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5805170" y="3514589"/>
            <a:ext cx="720990" cy="395741"/>
            <a:chOff x="4509" y="3211"/>
            <a:chExt cx="1090" cy="396"/>
          </a:xfrm>
        </p:grpSpPr>
        <p:sp>
          <p:nvSpPr>
            <p:cNvPr id="48" name="Rectangles 47"/>
            <p:cNvSpPr/>
            <p:nvPr/>
          </p:nvSpPr>
          <p:spPr>
            <a:xfrm>
              <a:off x="4509" y="3211"/>
              <a:ext cx="1090" cy="396"/>
            </a:xfrm>
            <a:prstGeom prst="rect">
              <a:avLst/>
            </a:prstGeom>
            <a:solidFill>
              <a:schemeClr val="accent1">
                <a:alpha val="1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00"/>
            </a:p>
          </p:txBody>
        </p:sp>
        <p:sp>
          <p:nvSpPr>
            <p:cNvPr id="49" name="Text Box 48"/>
            <p:cNvSpPr txBox="1"/>
            <p:nvPr/>
          </p:nvSpPr>
          <p:spPr>
            <a:xfrm>
              <a:off x="4578" y="3224"/>
              <a:ext cx="973" cy="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de-DE" altLang="en-US">
                  <a:latin typeface="Times New Roman" panose="02020603050405020304" charset="0"/>
                  <a:cs typeface="Times New Roman" panose="02020603050405020304" charset="0"/>
                </a:rPr>
                <a:t>Yes</a:t>
              </a:r>
              <a:endParaRPr lang="de-DE" altLang="en-US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932045" y="3513954"/>
            <a:ext cx="720990" cy="395741"/>
            <a:chOff x="4509" y="3211"/>
            <a:chExt cx="1090" cy="396"/>
          </a:xfrm>
        </p:grpSpPr>
        <p:sp>
          <p:nvSpPr>
            <p:cNvPr id="51" name="Rectangles 50"/>
            <p:cNvSpPr/>
            <p:nvPr/>
          </p:nvSpPr>
          <p:spPr>
            <a:xfrm>
              <a:off x="4509" y="3211"/>
              <a:ext cx="1090" cy="396"/>
            </a:xfrm>
            <a:prstGeom prst="rect">
              <a:avLst/>
            </a:prstGeom>
            <a:solidFill>
              <a:schemeClr val="accent1">
                <a:alpha val="1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00"/>
            </a:p>
          </p:txBody>
        </p:sp>
        <p:sp>
          <p:nvSpPr>
            <p:cNvPr id="52" name="Text Box 51"/>
            <p:cNvSpPr txBox="1"/>
            <p:nvPr/>
          </p:nvSpPr>
          <p:spPr>
            <a:xfrm>
              <a:off x="4578" y="3224"/>
              <a:ext cx="973" cy="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de-DE" altLang="en-US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No</a:t>
              </a:r>
              <a:endParaRPr lang="de-DE" altLang="en-US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 flipH="1">
            <a:off x="7158990" y="2785745"/>
            <a:ext cx="445135" cy="742315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7595870" y="2767330"/>
            <a:ext cx="436245" cy="761365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7664450" y="3515859"/>
            <a:ext cx="720990" cy="395741"/>
            <a:chOff x="4509" y="3211"/>
            <a:chExt cx="1090" cy="396"/>
          </a:xfrm>
        </p:grpSpPr>
        <p:sp>
          <p:nvSpPr>
            <p:cNvPr id="56" name="Rectangles 55"/>
            <p:cNvSpPr/>
            <p:nvPr/>
          </p:nvSpPr>
          <p:spPr>
            <a:xfrm>
              <a:off x="4509" y="3211"/>
              <a:ext cx="1090" cy="396"/>
            </a:xfrm>
            <a:prstGeom prst="rect">
              <a:avLst/>
            </a:prstGeom>
            <a:solidFill>
              <a:schemeClr val="accent1">
                <a:alpha val="1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00"/>
            </a:p>
          </p:txBody>
        </p:sp>
        <p:sp>
          <p:nvSpPr>
            <p:cNvPr id="57" name="Text Box 56"/>
            <p:cNvSpPr txBox="1"/>
            <p:nvPr/>
          </p:nvSpPr>
          <p:spPr>
            <a:xfrm>
              <a:off x="4578" y="3224"/>
              <a:ext cx="973" cy="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de-DE" altLang="en-US">
                  <a:latin typeface="Times New Roman" panose="02020603050405020304" charset="0"/>
                  <a:cs typeface="Times New Roman" panose="02020603050405020304" charset="0"/>
                </a:rPr>
                <a:t>Yes</a:t>
              </a:r>
              <a:endParaRPr lang="de-DE" altLang="en-US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791325" y="3515224"/>
            <a:ext cx="720990" cy="395741"/>
            <a:chOff x="4509" y="3211"/>
            <a:chExt cx="1090" cy="396"/>
          </a:xfrm>
        </p:grpSpPr>
        <p:sp>
          <p:nvSpPr>
            <p:cNvPr id="59" name="Rectangles 58"/>
            <p:cNvSpPr/>
            <p:nvPr/>
          </p:nvSpPr>
          <p:spPr>
            <a:xfrm>
              <a:off x="4509" y="3211"/>
              <a:ext cx="1090" cy="396"/>
            </a:xfrm>
            <a:prstGeom prst="rect">
              <a:avLst/>
            </a:prstGeom>
            <a:solidFill>
              <a:schemeClr val="accent1">
                <a:alpha val="1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00"/>
            </a:p>
          </p:txBody>
        </p:sp>
        <p:sp>
          <p:nvSpPr>
            <p:cNvPr id="60" name="Text Box 59"/>
            <p:cNvSpPr txBox="1"/>
            <p:nvPr/>
          </p:nvSpPr>
          <p:spPr>
            <a:xfrm>
              <a:off x="4578" y="3224"/>
              <a:ext cx="973" cy="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de-DE" altLang="en-US">
                  <a:latin typeface="Times New Roman" panose="02020603050405020304" charset="0"/>
                  <a:cs typeface="Times New Roman" panose="02020603050405020304" charset="0"/>
                </a:rPr>
                <a:t>No</a:t>
              </a:r>
              <a:endParaRPr lang="de-DE" altLang="en-US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61" name="Text Box 60"/>
          <p:cNvSpPr txBox="1"/>
          <p:nvPr/>
        </p:nvSpPr>
        <p:spPr>
          <a:xfrm>
            <a:off x="5426710" y="1864995"/>
            <a:ext cx="8743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de-DE" altLang="en-US" sz="1600">
                <a:latin typeface="Times New Roman" panose="02020603050405020304" charset="0"/>
                <a:cs typeface="Times New Roman" panose="02020603050405020304" charset="0"/>
              </a:rPr>
              <a:t>rainy</a:t>
            </a:r>
            <a:endParaRPr lang="de-DE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2" name="Text Box 61"/>
          <p:cNvSpPr txBox="1"/>
          <p:nvPr/>
        </p:nvSpPr>
        <p:spPr>
          <a:xfrm>
            <a:off x="7073900" y="1864995"/>
            <a:ext cx="8743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de-DE" altLang="en-US" sz="1600">
                <a:latin typeface="Times New Roman" panose="02020603050405020304" charset="0"/>
                <a:cs typeface="Times New Roman" panose="02020603050405020304" charset="0"/>
              </a:rPr>
              <a:t>sunny</a:t>
            </a:r>
            <a:endParaRPr lang="de-DE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3" name="Text Box 62"/>
          <p:cNvSpPr txBox="1"/>
          <p:nvPr/>
        </p:nvSpPr>
        <p:spPr>
          <a:xfrm>
            <a:off x="4735830" y="2963545"/>
            <a:ext cx="8743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de-DE" altLang="en-US" sz="1600">
                <a:latin typeface="Times New Roman" panose="02020603050405020304" charset="0"/>
                <a:cs typeface="Times New Roman" panose="02020603050405020304" charset="0"/>
              </a:rPr>
              <a:t>strong</a:t>
            </a:r>
            <a:endParaRPr lang="de-DE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4" name="Text Box 63"/>
          <p:cNvSpPr txBox="1"/>
          <p:nvPr/>
        </p:nvSpPr>
        <p:spPr>
          <a:xfrm>
            <a:off x="5800090" y="2979420"/>
            <a:ext cx="8743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de-DE" altLang="en-US" sz="1600">
                <a:latin typeface="Times New Roman" panose="02020603050405020304" charset="0"/>
                <a:cs typeface="Times New Roman" panose="02020603050405020304" charset="0"/>
              </a:rPr>
              <a:t>none</a:t>
            </a:r>
            <a:endParaRPr lang="de-DE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5" name="Text Box 64"/>
          <p:cNvSpPr txBox="1"/>
          <p:nvPr/>
        </p:nvSpPr>
        <p:spPr>
          <a:xfrm>
            <a:off x="6637020" y="3000375"/>
            <a:ext cx="8743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de-DE" altLang="en-GB" sz="1400" dirty="0">
                <a:latin typeface="东文宋体" charset="0"/>
                <a:cs typeface="东文宋体" charset="0"/>
                <a:sym typeface="+mn-ea"/>
              </a:rPr>
              <a:t>≥ </a:t>
            </a:r>
            <a:r>
              <a:rPr lang="de-DE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30</a:t>
            </a:r>
            <a:r>
              <a:rPr lang="de-DE" altLang="en-US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℃</a:t>
            </a:r>
            <a:endParaRPr lang="de-DE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ext Box 65"/>
          <p:cNvSpPr txBox="1"/>
          <p:nvPr/>
        </p:nvSpPr>
        <p:spPr>
          <a:xfrm>
            <a:off x="7669530" y="3002915"/>
            <a:ext cx="8743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de-DE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&lt;</a:t>
            </a:r>
            <a:r>
              <a:rPr lang="de-DE" altLang="en-US" sz="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de-DE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30</a:t>
            </a:r>
            <a:r>
              <a:rPr lang="de-DE" altLang="en-US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℃</a:t>
            </a:r>
            <a:endParaRPr lang="de-DE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1"/>
          <p:cNvGrpSpPr/>
          <p:nvPr/>
        </p:nvGrpSpPr>
        <p:grpSpPr>
          <a:xfrm>
            <a:off x="4926700" y="2365874"/>
            <a:ext cx="1645047" cy="395741"/>
            <a:chOff x="4451" y="3211"/>
            <a:chExt cx="2487" cy="396"/>
          </a:xfrm>
        </p:grpSpPr>
        <p:sp>
          <p:nvSpPr>
            <p:cNvPr id="3" name="Rectangles 2"/>
            <p:cNvSpPr/>
            <p:nvPr/>
          </p:nvSpPr>
          <p:spPr>
            <a:xfrm>
              <a:off x="4509" y="3211"/>
              <a:ext cx="2348" cy="396"/>
            </a:xfrm>
            <a:prstGeom prst="rect">
              <a:avLst/>
            </a:prstGeom>
            <a:solidFill>
              <a:schemeClr val="accent1">
                <a:alpha val="1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00"/>
            </a:p>
          </p:txBody>
        </p:sp>
        <p:sp>
          <p:nvSpPr>
            <p:cNvPr id="4" name="Text Box 3"/>
            <p:cNvSpPr txBox="1"/>
            <p:nvPr/>
          </p:nvSpPr>
          <p:spPr>
            <a:xfrm>
              <a:off x="4451" y="3227"/>
              <a:ext cx="2487" cy="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de-DE" altLang="en-US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Decision Node</a:t>
              </a:r>
              <a:endParaRPr lang="de-DE" altLang="en-US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17360" y="2362699"/>
            <a:ext cx="1553104" cy="395741"/>
            <a:chOff x="4509" y="3211"/>
            <a:chExt cx="2348" cy="396"/>
          </a:xfrm>
        </p:grpSpPr>
        <p:sp>
          <p:nvSpPr>
            <p:cNvPr id="11" name="Rectangles 10"/>
            <p:cNvSpPr/>
            <p:nvPr/>
          </p:nvSpPr>
          <p:spPr>
            <a:xfrm>
              <a:off x="4509" y="3211"/>
              <a:ext cx="2348" cy="396"/>
            </a:xfrm>
            <a:prstGeom prst="rect">
              <a:avLst/>
            </a:prstGeom>
            <a:solidFill>
              <a:schemeClr val="accent6">
                <a:lumMod val="75000"/>
                <a:alpha val="2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00"/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4549" y="3231"/>
              <a:ext cx="2294" cy="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de-DE" altLang="en-US">
                  <a:latin typeface="Times New Roman" panose="02020603050405020304" charset="0"/>
                  <a:cs typeface="Times New Roman" panose="02020603050405020304" charset="0"/>
                </a:rPr>
                <a:t>Leaf Node</a:t>
              </a:r>
              <a:endParaRPr lang="de-DE" altLang="en-US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889625" y="1301614"/>
            <a:ext cx="1553104" cy="395741"/>
            <a:chOff x="4509" y="3211"/>
            <a:chExt cx="2348" cy="396"/>
          </a:xfrm>
        </p:grpSpPr>
        <p:sp>
          <p:nvSpPr>
            <p:cNvPr id="15" name="Rectangles 14"/>
            <p:cNvSpPr/>
            <p:nvPr/>
          </p:nvSpPr>
          <p:spPr>
            <a:xfrm>
              <a:off x="4509" y="3211"/>
              <a:ext cx="2348" cy="396"/>
            </a:xfrm>
            <a:prstGeom prst="rect">
              <a:avLst/>
            </a:prstGeom>
            <a:solidFill>
              <a:schemeClr val="accent1">
                <a:lumMod val="50000"/>
                <a:alpha val="3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00"/>
            </a:p>
          </p:txBody>
        </p:sp>
        <p:sp>
          <p:nvSpPr>
            <p:cNvPr id="16" name="Text Box 15"/>
            <p:cNvSpPr txBox="1"/>
            <p:nvPr/>
          </p:nvSpPr>
          <p:spPr>
            <a:xfrm>
              <a:off x="4770" y="3231"/>
              <a:ext cx="1827" cy="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de-DE" altLang="en-US">
                  <a:latin typeface="Times New Roman" panose="02020603050405020304" charset="0"/>
                  <a:cs typeface="Times New Roman" panose="02020603050405020304" charset="0"/>
                </a:rPr>
                <a:t>Root Node</a:t>
              </a:r>
              <a:endParaRPr lang="de-DE" altLang="en-US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cxnSp>
        <p:nvCxnSpPr>
          <p:cNvPr id="33" name="Straight Arrow Connector 32"/>
          <p:cNvCxnSpPr>
            <a:endCxn id="4" idx="0"/>
          </p:cNvCxnSpPr>
          <p:nvPr/>
        </p:nvCxnSpPr>
        <p:spPr>
          <a:xfrm flipH="1">
            <a:off x="5749925" y="1700530"/>
            <a:ext cx="924560" cy="681355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12" idx="0"/>
          </p:cNvCxnSpPr>
          <p:nvPr/>
        </p:nvCxnSpPr>
        <p:spPr>
          <a:xfrm>
            <a:off x="6675120" y="1704340"/>
            <a:ext cx="927735" cy="67818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5906135" y="3423149"/>
            <a:ext cx="1553104" cy="395741"/>
            <a:chOff x="4509" y="3211"/>
            <a:chExt cx="2348" cy="396"/>
          </a:xfrm>
        </p:grpSpPr>
        <p:sp>
          <p:nvSpPr>
            <p:cNvPr id="23" name="Rectangles 22"/>
            <p:cNvSpPr/>
            <p:nvPr/>
          </p:nvSpPr>
          <p:spPr>
            <a:xfrm>
              <a:off x="4509" y="3211"/>
              <a:ext cx="2348" cy="396"/>
            </a:xfrm>
            <a:prstGeom prst="rect">
              <a:avLst/>
            </a:prstGeom>
            <a:solidFill>
              <a:schemeClr val="accent6">
                <a:lumMod val="75000"/>
                <a:alpha val="2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00"/>
            </a:p>
          </p:txBody>
        </p:sp>
        <p:sp>
          <p:nvSpPr>
            <p:cNvPr id="24" name="Text Box 23"/>
            <p:cNvSpPr txBox="1"/>
            <p:nvPr/>
          </p:nvSpPr>
          <p:spPr>
            <a:xfrm>
              <a:off x="4549" y="3231"/>
              <a:ext cx="2294" cy="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de-DE" altLang="en-US">
                  <a:latin typeface="Times New Roman" panose="02020603050405020304" charset="0"/>
                  <a:cs typeface="Times New Roman" panose="02020603050405020304" charset="0"/>
                </a:rPr>
                <a:t>Leaf Node</a:t>
              </a:r>
              <a:endParaRPr lang="de-DE" altLang="en-US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 flipH="1">
            <a:off x="4838700" y="2755265"/>
            <a:ext cx="924560" cy="681355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763895" y="2764790"/>
            <a:ext cx="927735" cy="67818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4055745" y="3423149"/>
            <a:ext cx="1553104" cy="395741"/>
            <a:chOff x="4509" y="3211"/>
            <a:chExt cx="2348" cy="396"/>
          </a:xfrm>
        </p:grpSpPr>
        <p:sp>
          <p:nvSpPr>
            <p:cNvPr id="28" name="Rectangles 27"/>
            <p:cNvSpPr/>
            <p:nvPr/>
          </p:nvSpPr>
          <p:spPr>
            <a:xfrm>
              <a:off x="4509" y="3211"/>
              <a:ext cx="2348" cy="396"/>
            </a:xfrm>
            <a:prstGeom prst="rect">
              <a:avLst/>
            </a:prstGeom>
            <a:solidFill>
              <a:schemeClr val="accent6">
                <a:lumMod val="75000"/>
                <a:alpha val="2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00"/>
            </a:p>
          </p:txBody>
        </p:sp>
        <p:sp>
          <p:nvSpPr>
            <p:cNvPr id="29" name="Text Box 28"/>
            <p:cNvSpPr txBox="1"/>
            <p:nvPr/>
          </p:nvSpPr>
          <p:spPr>
            <a:xfrm>
              <a:off x="4549" y="3231"/>
              <a:ext cx="2294" cy="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de-DE" altLang="en-US">
                  <a:latin typeface="Times New Roman" panose="02020603050405020304" charset="0"/>
                  <a:cs typeface="Times New Roman" panose="02020603050405020304" charset="0"/>
                </a:rPr>
                <a:t>Leaf Node</a:t>
              </a:r>
              <a:endParaRPr lang="de-DE" altLang="en-US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Group 4"/>
          <p:cNvGrpSpPr/>
          <p:nvPr/>
        </p:nvGrpSpPr>
        <p:grpSpPr>
          <a:xfrm>
            <a:off x="4587898" y="1222243"/>
            <a:ext cx="3108960" cy="1976755"/>
            <a:chOff x="6082" y="2462"/>
            <a:chExt cx="8597" cy="6232"/>
          </a:xfrm>
        </p:grpSpPr>
        <p:sp>
          <p:nvSpPr>
            <p:cNvPr id="3" name="Rounded Rectangle 2"/>
            <p:cNvSpPr/>
            <p:nvPr/>
          </p:nvSpPr>
          <p:spPr>
            <a:xfrm>
              <a:off x="6082" y="2462"/>
              <a:ext cx="8597" cy="623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" name="Text Box 3"/>
            <p:cNvSpPr txBox="1"/>
            <p:nvPr/>
          </p:nvSpPr>
          <p:spPr>
            <a:xfrm>
              <a:off x="7649" y="2526"/>
              <a:ext cx="5464" cy="1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de-DE" altLang="en-US" sz="1600" b="1">
                  <a:latin typeface="Calibri" charset="0"/>
                </a:rPr>
                <a:t>DP-GBDT Enclave</a:t>
              </a:r>
              <a:endParaRPr lang="de-DE" altLang="en-US" sz="1600" b="1" baseline="-25000">
                <a:latin typeface="Calibri" charset="0"/>
              </a:endParaRPr>
            </a:p>
          </p:txBody>
        </p:sp>
      </p:grpSp>
      <p:sp>
        <p:nvSpPr>
          <p:cNvPr id="27" name="TextBox 79"/>
          <p:cNvSpPr txBox="1"/>
          <p:nvPr/>
        </p:nvSpPr>
        <p:spPr>
          <a:xfrm>
            <a:off x="4710430" y="2248535"/>
            <a:ext cx="2888615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2.</a:t>
            </a:r>
            <a:r>
              <a:rPr lang="de-DE" altLang="en-GB" sz="1400" dirty="0">
                <a:latin typeface="Calibri" charset="0"/>
              </a:rPr>
              <a:t>  randomly </a:t>
            </a:r>
            <a:r>
              <a:rPr lang="de-DE" altLang="en-GB" sz="1400" dirty="0">
                <a:latin typeface="Calibri" charset="0"/>
                <a:ea typeface="AR PL UKai CN" panose="02000503000000000000" charset="-122"/>
                <a:sym typeface="+mn-ea"/>
              </a:rPr>
              <a:t>choose master seed s</a:t>
            </a:r>
            <a:r>
              <a:rPr lang="de-DE" altLang="en-GB" sz="1400" baseline="-25000" dirty="0">
                <a:latin typeface="Calibri" charset="0"/>
                <a:ea typeface="AR PL UKai CN" panose="02000503000000000000" charset="-122"/>
                <a:sym typeface="+mn-ea"/>
              </a:rPr>
              <a:t>m</a:t>
            </a:r>
            <a:r>
              <a:rPr lang="de-DE" altLang="en-GB" sz="1400" dirty="0">
                <a:latin typeface="Calibri" charset="0"/>
              </a:rPr>
              <a:t> 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5401945" y="2618105"/>
            <a:ext cx="3291646" cy="259080"/>
            <a:chOff x="8060" y="2882"/>
            <a:chExt cx="4695" cy="408"/>
          </a:xfrm>
        </p:grpSpPr>
        <p:cxnSp>
          <p:nvCxnSpPr>
            <p:cNvPr id="52" name="Straight Arrow Connector 51"/>
            <p:cNvCxnSpPr/>
            <p:nvPr/>
          </p:nvCxnSpPr>
          <p:spPr>
            <a:xfrm flipV="1">
              <a:off x="8060" y="3280"/>
              <a:ext cx="4695" cy="10"/>
            </a:xfrm>
            <a:prstGeom prst="straightConnector1">
              <a:avLst/>
            </a:prstGeom>
            <a:ln w="19050" cmpd="sng">
              <a:solidFill>
                <a:srgbClr val="FF0000"/>
              </a:solidFill>
              <a:prstDash val="solid"/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79"/>
            <p:cNvSpPr txBox="1"/>
            <p:nvPr/>
          </p:nvSpPr>
          <p:spPr>
            <a:xfrm>
              <a:off x="8097" y="2882"/>
              <a:ext cx="4645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3.</a:t>
              </a:r>
              <a:r>
                <a:rPr lang="de-DE" altLang="en-GB" sz="1400" dirty="0">
                  <a:latin typeface="Calibri" charset="0"/>
                </a:rPr>
                <a:t>  Log</a:t>
              </a:r>
              <a:r>
                <a:rPr lang="de-DE" altLang="en-GB" sz="1400" baseline="-25000" dirty="0">
                  <a:latin typeface="Calibri" charset="0"/>
                </a:rPr>
                <a:t>init</a:t>
              </a:r>
              <a:r>
                <a:rPr lang="de-DE" altLang="en-GB" sz="1400" dirty="0">
                  <a:latin typeface="Calibri" charset="0"/>
                </a:rPr>
                <a:t>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≔</a:t>
              </a:r>
              <a:r>
                <a:rPr lang="de-DE" altLang="en-GB" sz="1400" dirty="0">
                  <a:latin typeface="Calibri" charset="0"/>
                </a:rPr>
                <a:t> </a:t>
              </a:r>
              <a:r>
                <a:rPr lang="de-DE" sz="1400" dirty="0">
                  <a:latin typeface="Calibri" charset="0"/>
                </a:rPr>
                <a:t>seal( {“Log”, id</a:t>
              </a:r>
              <a:r>
                <a:rPr lang="de-DE" sz="1400" baseline="-25000" dirty="0">
                  <a:latin typeface="Calibri" charset="0"/>
                </a:rPr>
                <a:t>LC</a:t>
              </a:r>
              <a:r>
                <a:rPr lang="de-DE" sz="1400" dirty="0">
                  <a:latin typeface="Calibri" charset="0"/>
                </a:rPr>
                <a:t>, </a:t>
              </a:r>
              <a:r>
                <a:rPr lang="de-DE" altLang="en-GB" sz="1400" dirty="0">
                  <a:latin typeface="Calibri" charset="0"/>
                  <a:sym typeface="+mn-ea"/>
                </a:rPr>
                <a:t>c</a:t>
              </a:r>
              <a:r>
                <a:rPr lang="de-DE" altLang="en-GB" sz="1400" baseline="-25000" dirty="0">
                  <a:latin typeface="Calibri" charset="0"/>
                  <a:sym typeface="+mn-ea"/>
                </a:rPr>
                <a:t>log</a:t>
              </a:r>
              <a:r>
                <a:rPr lang="de-DE" sz="1400" dirty="0">
                  <a:latin typeface="Calibri" charset="0"/>
                </a:rPr>
                <a:t>, s</a:t>
              </a:r>
              <a:r>
                <a:rPr lang="de-DE" sz="1400" baseline="-25000" dirty="0">
                  <a:latin typeface="Calibri" charset="0"/>
                </a:rPr>
                <a:t>m</a:t>
              </a:r>
              <a:r>
                <a:rPr lang="de-DE" sz="1400" dirty="0">
                  <a:latin typeface="Calibri" charset="0"/>
                </a:rPr>
                <a:t>} )</a:t>
              </a:r>
              <a:endParaRPr lang="de-DE" sz="1400" dirty="0">
                <a:latin typeface="Calibri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491095" y="1434465"/>
            <a:ext cx="1446530" cy="248285"/>
            <a:chOff x="10867" y="2901"/>
            <a:chExt cx="2278" cy="391"/>
          </a:xfrm>
        </p:grpSpPr>
        <p:cxnSp>
          <p:nvCxnSpPr>
            <p:cNvPr id="59" name="Straight Arrow Connector 58"/>
            <p:cNvCxnSpPr/>
            <p:nvPr/>
          </p:nvCxnSpPr>
          <p:spPr>
            <a:xfrm flipV="1">
              <a:off x="11362" y="3290"/>
              <a:ext cx="1440" cy="2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ysDot"/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79"/>
            <p:cNvSpPr txBox="1"/>
            <p:nvPr/>
          </p:nvSpPr>
          <p:spPr>
            <a:xfrm>
              <a:off x="10867" y="2901"/>
              <a:ext cx="2278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1a.</a:t>
              </a:r>
              <a:r>
                <a:rPr lang="de-DE" altLang="en-GB" sz="1400" dirty="0">
                  <a:latin typeface="Calibri" charset="0"/>
                </a:rPr>
                <a:t>  Inc()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8799195" y="2463800"/>
            <a:ext cx="1005840" cy="1188720"/>
            <a:chOff x="14763" y="2974"/>
            <a:chExt cx="1691" cy="1684"/>
          </a:xfrm>
        </p:grpSpPr>
        <p:grpSp>
          <p:nvGrpSpPr>
            <p:cNvPr id="56" name="Group 55"/>
            <p:cNvGrpSpPr/>
            <p:nvPr/>
          </p:nvGrpSpPr>
          <p:grpSpPr>
            <a:xfrm rot="0">
              <a:off x="14763" y="2974"/>
              <a:ext cx="1691" cy="1684"/>
              <a:chOff x="13379" y="6302"/>
              <a:chExt cx="1691" cy="1684"/>
            </a:xfrm>
          </p:grpSpPr>
          <p:sp>
            <p:nvSpPr>
              <p:cNvPr id="17" name="Flowchart: Magnetic Disk 16"/>
              <p:cNvSpPr/>
              <p:nvPr/>
            </p:nvSpPr>
            <p:spPr>
              <a:xfrm>
                <a:off x="13379" y="6302"/>
                <a:ext cx="1691" cy="1684"/>
              </a:xfrm>
              <a:prstGeom prst="flowChartMagneticDisk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5" name="Text Box 54"/>
              <p:cNvSpPr txBox="1"/>
              <p:nvPr/>
            </p:nvSpPr>
            <p:spPr>
              <a:xfrm>
                <a:off x="13514" y="6366"/>
                <a:ext cx="1421" cy="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de-DE" altLang="en-US" sz="1200" b="1">
                    <a:latin typeface="Calibri" charset="0"/>
                  </a:rPr>
                  <a:t>Harddisk</a:t>
                </a:r>
                <a:endParaRPr lang="de-DE" altLang="en-US" sz="1200" b="1">
                  <a:latin typeface="Calibri" charset="0"/>
                </a:endParaRPr>
              </a:p>
            </p:txBody>
          </p:sp>
        </p:grpSp>
        <p:sp>
          <p:nvSpPr>
            <p:cNvPr id="62" name="Text Box 61"/>
            <p:cNvSpPr txBox="1"/>
            <p:nvPr/>
          </p:nvSpPr>
          <p:spPr>
            <a:xfrm>
              <a:off x="15094" y="3781"/>
              <a:ext cx="1029" cy="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de-DE" altLang="en-US" sz="1200">
                  <a:solidFill>
                    <a:srgbClr val="FF0000"/>
                  </a:solidFill>
                  <a:latin typeface="Calibri" charset="0"/>
                </a:rPr>
                <a:t>Log</a:t>
              </a:r>
              <a:r>
                <a:rPr lang="de-DE" altLang="en-US" sz="1200" baseline="-25000">
                  <a:solidFill>
                    <a:srgbClr val="FF0000"/>
                  </a:solidFill>
                  <a:latin typeface="Calibri" charset="0"/>
                </a:rPr>
                <a:t>init</a:t>
              </a:r>
              <a:endParaRPr lang="de-DE" altLang="en-US" sz="1200" baseline="-25000">
                <a:solidFill>
                  <a:srgbClr val="FF0000"/>
                </a:solidFill>
                <a:latin typeface="Calibri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5389128" y="1803400"/>
            <a:ext cx="3330716" cy="247015"/>
            <a:chOff x="7830" y="2931"/>
            <a:chExt cx="5051" cy="389"/>
          </a:xfrm>
        </p:grpSpPr>
        <p:cxnSp>
          <p:nvCxnSpPr>
            <p:cNvPr id="65" name="Straight Arrow Connector 64"/>
            <p:cNvCxnSpPr/>
            <p:nvPr/>
          </p:nvCxnSpPr>
          <p:spPr>
            <a:xfrm>
              <a:off x="7889" y="3320"/>
              <a:ext cx="4992" cy="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TextBox 79"/>
            <p:cNvSpPr txBox="1"/>
            <p:nvPr/>
          </p:nvSpPr>
          <p:spPr>
            <a:xfrm>
              <a:off x="7830" y="2931"/>
              <a:ext cx="2380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1b.</a:t>
              </a:r>
              <a:r>
                <a:rPr lang="de-DE" altLang="en-GB" sz="1400" dirty="0">
                  <a:latin typeface="Calibri" charset="0"/>
                </a:rPr>
                <a:t>  c</a:t>
              </a:r>
              <a:r>
                <a:rPr lang="de-DE" altLang="en-GB" sz="1400" baseline="-25000" dirty="0">
                  <a:latin typeface="Calibri" charset="0"/>
                </a:rPr>
                <a:t>log</a:t>
              </a:r>
              <a:r>
                <a:rPr lang="de-DE" altLang="en-GB" sz="1400" dirty="0">
                  <a:latin typeface="Calibri" charset="0"/>
                </a:rPr>
                <a:t>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≔</a:t>
              </a:r>
              <a:r>
                <a:rPr lang="de-DE" altLang="en-GB" sz="1400" dirty="0">
                  <a:latin typeface="Calibri" charset="0"/>
                </a:rPr>
                <a:t> Read()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790940" y="1460245"/>
            <a:ext cx="1481455" cy="860045"/>
            <a:chOff x="16274" y="3030"/>
            <a:chExt cx="2333" cy="1354"/>
          </a:xfrm>
        </p:grpSpPr>
        <p:grpSp>
          <p:nvGrpSpPr>
            <p:cNvPr id="67" name="Group 66"/>
            <p:cNvGrpSpPr/>
            <p:nvPr/>
          </p:nvGrpSpPr>
          <p:grpSpPr>
            <a:xfrm>
              <a:off x="16274" y="3030"/>
              <a:ext cx="2333" cy="1354"/>
              <a:chOff x="14730" y="1335"/>
              <a:chExt cx="2333" cy="1355"/>
            </a:xfrm>
          </p:grpSpPr>
          <p:grpSp>
            <p:nvGrpSpPr>
              <p:cNvPr id="31" name="Group 30"/>
              <p:cNvGrpSpPr/>
              <p:nvPr/>
            </p:nvGrpSpPr>
            <p:grpSpPr>
              <a:xfrm rot="0">
                <a:off x="14730" y="1335"/>
                <a:ext cx="2333" cy="1355"/>
                <a:chOff x="13379" y="3962"/>
                <a:chExt cx="2333" cy="1814"/>
              </a:xfrm>
            </p:grpSpPr>
            <p:sp>
              <p:nvSpPr>
                <p:cNvPr id="28" name="Rectangles 27"/>
                <p:cNvSpPr/>
                <p:nvPr/>
              </p:nvSpPr>
              <p:spPr>
                <a:xfrm>
                  <a:off x="13379" y="3962"/>
                  <a:ext cx="2259" cy="181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30" name="Text Box 29"/>
                <p:cNvSpPr txBox="1"/>
                <p:nvPr/>
              </p:nvSpPr>
              <p:spPr>
                <a:xfrm>
                  <a:off x="13392" y="3982"/>
                  <a:ext cx="2320" cy="5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de-DE" altLang="en-US" sz="1200" b="1">
                      <a:latin typeface="Calibri" charset="0"/>
                    </a:rPr>
                    <a:t>Log-Counter (id</a:t>
                  </a:r>
                  <a:r>
                    <a:rPr lang="de-DE" altLang="en-US" sz="1200" b="1" baseline="-25000">
                      <a:latin typeface="Calibri" charset="0"/>
                    </a:rPr>
                    <a:t>LC</a:t>
                  </a:r>
                  <a:r>
                    <a:rPr lang="de-DE" altLang="en-US" sz="1200" b="1">
                      <a:latin typeface="Calibri" charset="0"/>
                    </a:rPr>
                    <a:t>)</a:t>
                  </a:r>
                  <a:endParaRPr lang="de-DE" altLang="en-US" sz="1200" b="1">
                    <a:latin typeface="Calibri" charset="0"/>
                  </a:endParaRPr>
                </a:p>
              </p:txBody>
            </p:sp>
          </p:grpSp>
          <p:sp>
            <p:nvSpPr>
              <p:cNvPr id="32" name="Text Box 31"/>
              <p:cNvSpPr txBox="1"/>
              <p:nvPr/>
            </p:nvSpPr>
            <p:spPr>
              <a:xfrm>
                <a:off x="15196" y="1825"/>
                <a:ext cx="1447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de-DE" altLang="en-US" sz="1200">
                    <a:latin typeface="Calibri" charset="0"/>
                  </a:rPr>
                  <a:t>[ val = 0 ]</a:t>
                </a:r>
                <a:endParaRPr lang="de-DE" altLang="en-US" sz="1200">
                  <a:latin typeface="Calibri" charset="0"/>
                </a:endParaRPr>
              </a:p>
              <a:p>
                <a:pPr algn="ctr"/>
                <a:r>
                  <a:rPr lang="de-DE" altLang="en-US" sz="1200">
                    <a:latin typeface="Calibri" charset="0"/>
                  </a:rPr>
                  <a:t>[ val = 1 ]</a:t>
                </a:r>
                <a:endParaRPr lang="de-DE" altLang="en-US" sz="1200">
                  <a:latin typeface="Calibri" charset="0"/>
                </a:endParaRPr>
              </a:p>
            </p:txBody>
          </p:sp>
        </p:grpSp>
        <p:cxnSp>
          <p:nvCxnSpPr>
            <p:cNvPr id="7" name="Curved Connector 6"/>
            <p:cNvCxnSpPr/>
            <p:nvPr/>
          </p:nvCxnSpPr>
          <p:spPr>
            <a:xfrm rot="10800000" flipH="1" flipV="1">
              <a:off x="16896" y="3757"/>
              <a:ext cx="8" cy="284"/>
            </a:xfrm>
            <a:prstGeom prst="curvedConnector3">
              <a:avLst>
                <a:gd name="adj1" fmla="val -4687500"/>
              </a:avLst>
            </a:prstGeom>
            <a:ln w="19050" cmpd="sng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Group 4"/>
          <p:cNvGrpSpPr/>
          <p:nvPr/>
        </p:nvGrpSpPr>
        <p:grpSpPr>
          <a:xfrm>
            <a:off x="3571240" y="912495"/>
            <a:ext cx="3108960" cy="2767330"/>
            <a:chOff x="6068" y="2030"/>
            <a:chExt cx="8597" cy="6232"/>
          </a:xfrm>
        </p:grpSpPr>
        <p:sp>
          <p:nvSpPr>
            <p:cNvPr id="3" name="Rounded Rectangle 2"/>
            <p:cNvSpPr/>
            <p:nvPr/>
          </p:nvSpPr>
          <p:spPr>
            <a:xfrm>
              <a:off x="6068" y="2030"/>
              <a:ext cx="8597" cy="623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" name="Text Box 3"/>
            <p:cNvSpPr txBox="1"/>
            <p:nvPr/>
          </p:nvSpPr>
          <p:spPr>
            <a:xfrm>
              <a:off x="7608" y="2030"/>
              <a:ext cx="5515" cy="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de-DE" altLang="en-US" sz="1600" b="1">
                  <a:latin typeface="Calibri" charset="0"/>
                  <a:sym typeface="+mn-ea"/>
                </a:rPr>
                <a:t>DP-GBDT Enclave</a:t>
              </a:r>
              <a:endParaRPr lang="de-DE" altLang="en-US" sz="1600" b="1" baseline="-25000">
                <a:latin typeface="Calibri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83210" y="1047750"/>
            <a:ext cx="3215640" cy="1769745"/>
            <a:chOff x="1988" y="2480"/>
            <a:chExt cx="5064" cy="2787"/>
          </a:xfrm>
        </p:grpSpPr>
        <p:pic>
          <p:nvPicPr>
            <p:cNvPr id="8" name="Picture 7" descr="noun_Factory_1624223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b="19949"/>
            <a:stretch>
              <a:fillRect/>
            </a:stretch>
          </p:blipFill>
          <p:spPr>
            <a:xfrm>
              <a:off x="1988" y="2480"/>
              <a:ext cx="1218" cy="1278"/>
            </a:xfrm>
            <a:prstGeom prst="rect">
              <a:avLst/>
            </a:prstGeom>
          </p:spPr>
        </p:pic>
        <p:pic>
          <p:nvPicPr>
            <p:cNvPr id="9" name="Picture 8" descr="noun_Survey_3344309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918" y="4187"/>
              <a:ext cx="621" cy="810"/>
            </a:xfrm>
            <a:prstGeom prst="rect">
              <a:avLst/>
            </a:prstGeom>
          </p:spPr>
        </p:pic>
        <p:grpSp>
          <p:nvGrpSpPr>
            <p:cNvPr id="81" name="Group 80"/>
            <p:cNvGrpSpPr/>
            <p:nvPr/>
          </p:nvGrpSpPr>
          <p:grpSpPr>
            <a:xfrm>
              <a:off x="3303" y="2480"/>
              <a:ext cx="3744" cy="387"/>
              <a:chOff x="3279304" y="2061335"/>
              <a:chExt cx="2377423" cy="245719"/>
            </a:xfrm>
          </p:grpSpPr>
          <p:cxnSp>
            <p:nvCxnSpPr>
              <p:cNvPr id="51" name="Straight Arrow Connector 50"/>
              <p:cNvCxnSpPr/>
              <p:nvPr/>
            </p:nvCxnSpPr>
            <p:spPr>
              <a:xfrm>
                <a:off x="3279304" y="2307054"/>
                <a:ext cx="2377423" cy="0"/>
              </a:xfrm>
              <a:prstGeom prst="straightConnector1">
                <a:avLst/>
              </a:prstGeom>
              <a:ln>
                <a:headEnd type="arrow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0" name="TextBox 79"/>
              <p:cNvSpPr txBox="1"/>
              <p:nvPr/>
            </p:nvSpPr>
            <p:spPr>
              <a:xfrm>
                <a:off x="3822069" y="2061335"/>
                <a:ext cx="1446793" cy="2152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p>
                <a:pPr algn="l"/>
                <a:r>
                  <a:rPr lang="de-DE" altLang="en-GB" sz="1400" b="1" dirty="0">
                    <a:latin typeface="Calibri" charset="0"/>
                  </a:rPr>
                  <a:t>1.</a:t>
                </a:r>
                <a:r>
                  <a:rPr lang="de-DE" altLang="en-GB" sz="1400" dirty="0">
                    <a:latin typeface="Calibri" charset="0"/>
                  </a:rPr>
                  <a:t>  Attestation</a:t>
                </a:r>
                <a:endParaRPr lang="de-DE" altLang="en-GB" sz="1400" dirty="0">
                  <a:latin typeface="Calibri" charset="0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3308" y="3116"/>
              <a:ext cx="3744" cy="678"/>
              <a:chOff x="3279304" y="2082291"/>
              <a:chExt cx="2377423" cy="430530"/>
            </a:xfrm>
          </p:grpSpPr>
          <p:cxnSp>
            <p:nvCxnSpPr>
              <p:cNvPr id="22" name="Straight Arrow Connector 21"/>
              <p:cNvCxnSpPr/>
              <p:nvPr/>
            </p:nvCxnSpPr>
            <p:spPr>
              <a:xfrm>
                <a:off x="3279304" y="2307054"/>
                <a:ext cx="2377423" cy="0"/>
              </a:xfrm>
              <a:prstGeom prst="straightConnector1">
                <a:avLst/>
              </a:prstGeom>
              <a:ln w="19050" cap="flat" cmpd="sng">
                <a:solidFill>
                  <a:schemeClr val="tx1"/>
                </a:solidFill>
                <a:prstDash val="sysDash"/>
                <a:headEnd type="arrow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TextBox 79"/>
              <p:cNvSpPr txBox="1"/>
              <p:nvPr/>
            </p:nvSpPr>
            <p:spPr>
              <a:xfrm>
                <a:off x="3818893" y="2082291"/>
                <a:ext cx="1446793" cy="4305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p>
                <a:pPr indent="0" algn="l">
                  <a:buNone/>
                </a:pPr>
                <a:r>
                  <a:rPr lang="de-DE" altLang="en-GB" sz="1400" b="1" dirty="0">
                    <a:latin typeface="Calibri" charset="0"/>
                  </a:rPr>
                  <a:t>1b.</a:t>
                </a:r>
                <a:r>
                  <a:rPr lang="de-DE" altLang="en-GB" sz="1400" dirty="0">
                    <a:latin typeface="Calibri" charset="0"/>
                  </a:rPr>
                  <a:t>  Establish secure session</a:t>
                </a:r>
                <a:endParaRPr lang="de-DE" altLang="en-GB" sz="1400" baseline="-25000" dirty="0">
                  <a:latin typeface="Calibri" charset="0"/>
                </a:endParaRPr>
              </a:p>
            </p:txBody>
          </p:sp>
        </p:grpSp>
        <p:cxnSp>
          <p:nvCxnSpPr>
            <p:cNvPr id="24" name="Elbow Connector 23"/>
            <p:cNvCxnSpPr/>
            <p:nvPr/>
          </p:nvCxnSpPr>
          <p:spPr>
            <a:xfrm>
              <a:off x="2858" y="3979"/>
              <a:ext cx="4194" cy="965"/>
            </a:xfrm>
            <a:prstGeom prst="bentConnector3">
              <a:avLst>
                <a:gd name="adj1" fmla="val -453"/>
              </a:avLst>
            </a:prstGeom>
            <a:ln w="19050" cap="flat" cmpd="sng">
              <a:solidFill>
                <a:schemeClr val="tx1"/>
              </a:solidFill>
              <a:prstDash val="sysDash"/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79"/>
            <p:cNvSpPr txBox="1"/>
            <p:nvPr/>
          </p:nvSpPr>
          <p:spPr>
            <a:xfrm>
              <a:off x="3644" y="4589"/>
              <a:ext cx="3122" cy="67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2.</a:t>
              </a:r>
              <a:r>
                <a:rPr lang="de-DE" altLang="en-GB" sz="1400" dirty="0">
                  <a:latin typeface="Calibri" charset="0"/>
                </a:rPr>
                <a:t>  Send encrypted questionnaire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≕</a:t>
              </a:r>
              <a:r>
                <a:rPr lang="de-DE" altLang="en-GB" sz="1400" dirty="0">
                  <a:latin typeface="Calibri" charset="0"/>
                </a:rPr>
                <a:t> Q</a:t>
              </a:r>
              <a:r>
                <a:rPr lang="de-DE" altLang="en-GB" sz="1400" baseline="-25000" dirty="0">
                  <a:latin typeface="Calibri" charset="0"/>
                </a:rPr>
                <a:t>i</a:t>
              </a:r>
              <a:endParaRPr lang="de-DE" altLang="en-GB" sz="1400" baseline="-25000" dirty="0">
                <a:latin typeface="Calibri" charset="0"/>
              </a:endParaRPr>
            </a:p>
          </p:txBody>
        </p:sp>
      </p:grpSp>
      <p:sp>
        <p:nvSpPr>
          <p:cNvPr id="27" name="TextBox 79"/>
          <p:cNvSpPr txBox="1"/>
          <p:nvPr/>
        </p:nvSpPr>
        <p:spPr>
          <a:xfrm>
            <a:off x="3730625" y="1506855"/>
            <a:ext cx="1982470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3.</a:t>
            </a:r>
            <a:r>
              <a:rPr lang="de-DE" altLang="en-GB" sz="1400" dirty="0">
                <a:latin typeface="Calibri" charset="0"/>
              </a:rPr>
              <a:t>  decrypt(Q</a:t>
            </a:r>
            <a:r>
              <a:rPr lang="de-DE" altLang="en-GB" sz="1400" baseline="-25000" dirty="0">
                <a:latin typeface="Calibri" charset="0"/>
              </a:rPr>
              <a:t>i</a:t>
            </a:r>
            <a:r>
              <a:rPr lang="de-DE" altLang="en-GB" sz="1400" dirty="0">
                <a:latin typeface="Calibri" charset="0"/>
              </a:rPr>
              <a:t>) </a:t>
            </a:r>
            <a:r>
              <a:rPr lang="de-DE" altLang="en-GB" sz="1400" dirty="0">
                <a:latin typeface="AR PL UKai CN" panose="02000503000000000000" charset="-122"/>
                <a:ea typeface="AR PL UKai CN" panose="02000503000000000000" charset="-122"/>
                <a:sym typeface="+mn-ea"/>
              </a:rPr>
              <a:t>→</a:t>
            </a:r>
            <a:r>
              <a:rPr lang="de-DE" altLang="en-GB" sz="1400" dirty="0">
                <a:latin typeface="Calibri" charset="0"/>
              </a:rPr>
              <a:t> data</a:t>
            </a:r>
            <a:r>
              <a:rPr lang="de-DE" altLang="en-GB" sz="1400" baseline="-25000" dirty="0">
                <a:latin typeface="Calibri" charset="0"/>
              </a:rPr>
              <a:t>i</a:t>
            </a:r>
            <a:r>
              <a:rPr lang="de-DE" altLang="en-GB" sz="1400" dirty="0">
                <a:latin typeface="Calibri" charset="0"/>
              </a:rPr>
              <a:t> 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6386195" y="1600200"/>
            <a:ext cx="1446530" cy="235585"/>
            <a:chOff x="11003" y="2866"/>
            <a:chExt cx="2278" cy="371"/>
          </a:xfrm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11561" y="3235"/>
              <a:ext cx="1296" cy="2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ysDot"/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79"/>
            <p:cNvSpPr txBox="1"/>
            <p:nvPr/>
          </p:nvSpPr>
          <p:spPr>
            <a:xfrm>
              <a:off x="11003" y="2866"/>
              <a:ext cx="2278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4a.</a:t>
              </a:r>
              <a:r>
                <a:rPr lang="de-DE" altLang="en-GB" sz="1400" dirty="0">
                  <a:latin typeface="Calibri" charset="0"/>
                </a:rPr>
                <a:t>  Inc()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003165" y="2003425"/>
            <a:ext cx="2560320" cy="227965"/>
            <a:chOff x="8739" y="2909"/>
            <a:chExt cx="4032" cy="359"/>
          </a:xfrm>
        </p:grpSpPr>
        <p:cxnSp>
          <p:nvCxnSpPr>
            <p:cNvPr id="45" name="Straight Arrow Connector 44"/>
            <p:cNvCxnSpPr/>
            <p:nvPr/>
          </p:nvCxnSpPr>
          <p:spPr>
            <a:xfrm>
              <a:off x="8739" y="3268"/>
              <a:ext cx="4032" cy="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79"/>
            <p:cNvSpPr txBox="1"/>
            <p:nvPr/>
          </p:nvSpPr>
          <p:spPr>
            <a:xfrm>
              <a:off x="8991" y="2909"/>
              <a:ext cx="1927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4b.</a:t>
              </a:r>
              <a:r>
                <a:rPr lang="de-DE" altLang="en-GB" sz="1400" dirty="0">
                  <a:latin typeface="Calibri" charset="0"/>
                </a:rPr>
                <a:t>  c</a:t>
              </a:r>
              <a:r>
                <a:rPr lang="de-DE" altLang="en-GB" sz="1400" baseline="-25000" dirty="0">
                  <a:latin typeface="Calibri" charset="0"/>
                </a:rPr>
                <a:t>i</a:t>
              </a:r>
              <a:r>
                <a:rPr lang="de-DE" altLang="en-GB" sz="1400" dirty="0">
                  <a:latin typeface="Calibri" charset="0"/>
                </a:rPr>
                <a:t>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≔</a:t>
              </a:r>
              <a:r>
                <a:rPr lang="de-DE" altLang="en-GB" sz="1400" dirty="0">
                  <a:latin typeface="Calibri" charset="0"/>
                </a:rPr>
                <a:t> Read()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003165" y="3261995"/>
            <a:ext cx="2560320" cy="240030"/>
            <a:chOff x="8731" y="2905"/>
            <a:chExt cx="4032" cy="378"/>
          </a:xfrm>
        </p:grpSpPr>
        <p:cxnSp>
          <p:nvCxnSpPr>
            <p:cNvPr id="52" name="Straight Arrow Connector 51"/>
            <p:cNvCxnSpPr/>
            <p:nvPr/>
          </p:nvCxnSpPr>
          <p:spPr>
            <a:xfrm flipV="1">
              <a:off x="8731" y="3280"/>
              <a:ext cx="4032" cy="3"/>
            </a:xfrm>
            <a:prstGeom prst="straightConnector1">
              <a:avLst/>
            </a:prstGeom>
            <a:ln w="19050" cmpd="sng">
              <a:solidFill>
                <a:srgbClr val="FF0000"/>
              </a:solidFill>
              <a:prstDash val="solid"/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79"/>
            <p:cNvSpPr txBox="1"/>
            <p:nvPr/>
          </p:nvSpPr>
          <p:spPr>
            <a:xfrm>
              <a:off x="8827" y="2905"/>
              <a:ext cx="3858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6.</a:t>
              </a:r>
              <a:r>
                <a:rPr lang="de-DE" altLang="en-GB" sz="1400" dirty="0">
                  <a:latin typeface="Calibri" charset="0"/>
                </a:rPr>
                <a:t>  D</a:t>
              </a:r>
              <a:r>
                <a:rPr lang="de-DE" altLang="en-GB" sz="1400" baseline="-25000" dirty="0">
                  <a:latin typeface="Calibri" charset="0"/>
                </a:rPr>
                <a:t>i</a:t>
              </a:r>
              <a:r>
                <a:rPr lang="de-DE" altLang="en-GB" sz="1400" dirty="0">
                  <a:latin typeface="Calibri" charset="0"/>
                </a:rPr>
                <a:t>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≔</a:t>
              </a:r>
              <a:r>
                <a:rPr lang="de-DE" altLang="en-GB" sz="1400" dirty="0">
                  <a:latin typeface="Calibri" charset="0"/>
                </a:rPr>
                <a:t> </a:t>
              </a:r>
              <a:r>
                <a:rPr lang="de-DE" sz="1400" dirty="0">
                  <a:latin typeface="Calibri" charset="0"/>
                </a:rPr>
                <a:t>seal( {data</a:t>
              </a:r>
              <a:r>
                <a:rPr lang="de-DE" sz="1400" baseline="-25000" dirty="0">
                  <a:latin typeface="Calibri" charset="0"/>
                </a:rPr>
                <a:t>i</a:t>
              </a:r>
              <a:r>
                <a:rPr lang="de-DE" sz="1400" dirty="0">
                  <a:latin typeface="Calibri" charset="0"/>
                </a:rPr>
                <a:t>, s</a:t>
              </a:r>
              <a:r>
                <a:rPr lang="de-DE" sz="1400" baseline="-25000" dirty="0">
                  <a:latin typeface="Calibri" charset="0"/>
                </a:rPr>
                <a:t>m</a:t>
              </a:r>
              <a:r>
                <a:rPr lang="de-DE" sz="1400" dirty="0">
                  <a:latin typeface="Calibri" charset="0"/>
                </a:rPr>
                <a:t>, c</a:t>
              </a:r>
              <a:r>
                <a:rPr lang="de-DE" sz="1400" baseline="-25000" dirty="0">
                  <a:latin typeface="Calibri" charset="0"/>
                </a:rPr>
                <a:t>i</a:t>
              </a:r>
              <a:r>
                <a:rPr lang="de-DE" sz="1400" dirty="0">
                  <a:latin typeface="Calibri" charset="0"/>
                </a:rPr>
                <a:t>} )</a:t>
              </a:r>
              <a:endParaRPr lang="de-DE" sz="1400" dirty="0">
                <a:latin typeface="Calibri" charset="0"/>
              </a:endParaRPr>
            </a:p>
          </p:txBody>
        </p:sp>
      </p:grpSp>
      <p:sp>
        <p:nvSpPr>
          <p:cNvPr id="60" name="TextBox 79"/>
          <p:cNvSpPr txBox="1"/>
          <p:nvPr/>
        </p:nvSpPr>
        <p:spPr>
          <a:xfrm>
            <a:off x="3740785" y="2472690"/>
            <a:ext cx="2769870" cy="6457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5.</a:t>
            </a:r>
            <a:r>
              <a:rPr lang="de-DE" altLang="en-GB" sz="1400" dirty="0">
                <a:latin typeface="Calibri" charset="0"/>
              </a:rPr>
              <a:t>  ensure harddisk contains D</a:t>
            </a:r>
            <a:r>
              <a:rPr lang="de-DE" altLang="en-GB" sz="1400" baseline="-25000" dirty="0">
                <a:latin typeface="Calibri" charset="0"/>
              </a:rPr>
              <a:t>1 </a:t>
            </a:r>
            <a:r>
              <a:rPr lang="de-DE" altLang="en-GB" sz="1400" dirty="0">
                <a:latin typeface="Calibri" charset="0"/>
              </a:rPr>
              <a:t>... D</a:t>
            </a:r>
            <a:r>
              <a:rPr lang="de-DE" altLang="en-GB" sz="1400" baseline="-25000" dirty="0">
                <a:latin typeface="Calibri" charset="0"/>
              </a:rPr>
              <a:t>i-1</a:t>
            </a:r>
            <a:r>
              <a:rPr lang="de-DE" altLang="en-GB" sz="1400" dirty="0">
                <a:latin typeface="Calibri" charset="0"/>
              </a:rPr>
              <a:t> and they all contain master seed s</a:t>
            </a:r>
            <a:r>
              <a:rPr lang="de-DE" altLang="en-GB" sz="1400" baseline="-25000" dirty="0">
                <a:latin typeface="Calibri" charset="0"/>
              </a:rPr>
              <a:t>m</a:t>
            </a:r>
            <a:r>
              <a:rPr lang="de-DE" altLang="en-GB" sz="1400" dirty="0">
                <a:latin typeface="Calibri" charset="0"/>
              </a:rPr>
              <a:t> from Log</a:t>
            </a:r>
            <a:r>
              <a:rPr lang="de-DE" altLang="en-GB" sz="1400" baseline="-25000" dirty="0">
                <a:latin typeface="Calibri" charset="0"/>
              </a:rPr>
              <a:t>init</a:t>
            </a:r>
            <a:endParaRPr lang="de-DE" altLang="en-GB" sz="1400" baseline="-25000" dirty="0">
              <a:latin typeface="Calibri" charset="0"/>
              <a:ea typeface="AR PL UKai CN" panose="02000503000000000000" charset="-122"/>
            </a:endParaRPr>
          </a:p>
        </p:txBody>
      </p:sp>
      <p:grpSp>
        <p:nvGrpSpPr>
          <p:cNvPr id="61" name="Group 60"/>
          <p:cNvGrpSpPr/>
          <p:nvPr/>
        </p:nvGrpSpPr>
        <p:grpSpPr>
          <a:xfrm rot="0">
            <a:off x="7628890" y="2582545"/>
            <a:ext cx="1005840" cy="1389418"/>
            <a:chOff x="13247" y="4838"/>
            <a:chExt cx="1691" cy="1761"/>
          </a:xfrm>
        </p:grpSpPr>
        <p:grpSp>
          <p:nvGrpSpPr>
            <p:cNvPr id="56" name="Group 55"/>
            <p:cNvGrpSpPr/>
            <p:nvPr/>
          </p:nvGrpSpPr>
          <p:grpSpPr>
            <a:xfrm>
              <a:off x="13247" y="4838"/>
              <a:ext cx="1691" cy="1684"/>
              <a:chOff x="13379" y="6302"/>
              <a:chExt cx="1691" cy="1684"/>
            </a:xfrm>
          </p:grpSpPr>
          <p:sp>
            <p:nvSpPr>
              <p:cNvPr id="17" name="Flowchart: Magnetic Disk 16"/>
              <p:cNvSpPr/>
              <p:nvPr/>
            </p:nvSpPr>
            <p:spPr>
              <a:xfrm>
                <a:off x="13379" y="6302"/>
                <a:ext cx="1691" cy="1684"/>
              </a:xfrm>
              <a:prstGeom prst="flowChartMagneticDisk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5" name="Text Box 54"/>
              <p:cNvSpPr txBox="1"/>
              <p:nvPr/>
            </p:nvSpPr>
            <p:spPr>
              <a:xfrm>
                <a:off x="13533" y="6405"/>
                <a:ext cx="1421" cy="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de-DE" altLang="en-US" sz="1200" b="1">
                    <a:latin typeface="Calibri" charset="0"/>
                  </a:rPr>
                  <a:t>Harddisk</a:t>
                </a:r>
                <a:endParaRPr lang="de-DE" altLang="en-US" sz="1200" b="1">
                  <a:latin typeface="Calibri" charset="0"/>
                </a:endParaRPr>
              </a:p>
            </p:txBody>
          </p:sp>
        </p:grpSp>
        <p:sp>
          <p:nvSpPr>
            <p:cNvPr id="58" name="Text Box 57"/>
            <p:cNvSpPr txBox="1"/>
            <p:nvPr/>
          </p:nvSpPr>
          <p:spPr>
            <a:xfrm>
              <a:off x="13430" y="5395"/>
              <a:ext cx="731" cy="1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latin typeface="Calibri" charset="0"/>
                </a:rPr>
                <a:t>D</a:t>
              </a:r>
              <a:r>
                <a:rPr lang="de-DE" altLang="en-US" sz="1200" baseline="-25000">
                  <a:latin typeface="Calibri" charset="0"/>
                </a:rPr>
                <a:t>1</a:t>
              </a:r>
              <a:endParaRPr lang="de-DE" altLang="en-US" sz="1200">
                <a:latin typeface="Calibri" charset="0"/>
              </a:endParaRPr>
            </a:p>
            <a:p>
              <a:r>
                <a:rPr lang="de-DE" altLang="en-US" sz="1200">
                  <a:latin typeface="Unifont" panose="02000604000000000000" charset="-122"/>
                  <a:ea typeface="Unifont" panose="02000604000000000000" charset="-122"/>
                </a:rPr>
                <a:t>∶</a:t>
              </a:r>
              <a:endParaRPr lang="de-DE" altLang="en-US" sz="1200">
                <a:latin typeface="Calibri" charset="0"/>
              </a:endParaRPr>
            </a:p>
            <a:p>
              <a:r>
                <a:rPr lang="de-DE" altLang="en-US" sz="1200">
                  <a:latin typeface="Calibri" charset="0"/>
                </a:rPr>
                <a:t>D</a:t>
              </a:r>
              <a:r>
                <a:rPr lang="de-DE" altLang="en-US" sz="1200" baseline="-25000">
                  <a:latin typeface="Calibri" charset="0"/>
                </a:rPr>
                <a:t>i-1 </a:t>
              </a:r>
              <a:endParaRPr lang="de-DE" altLang="en-US" sz="1200" baseline="-25000">
                <a:latin typeface="Calibri" charset="0"/>
              </a:endParaRPr>
            </a:p>
            <a:p>
              <a:r>
                <a:rPr lang="de-DE" altLang="en-US" sz="1200">
                  <a:solidFill>
                    <a:srgbClr val="FF0000"/>
                  </a:solidFill>
                  <a:latin typeface="Calibri" charset="0"/>
                  <a:sym typeface="+mn-ea"/>
                </a:rPr>
                <a:t>D</a:t>
              </a:r>
              <a:r>
                <a:rPr lang="de-DE" altLang="en-US" sz="1200" baseline="-25000">
                  <a:solidFill>
                    <a:srgbClr val="FF0000"/>
                  </a:solidFill>
                  <a:latin typeface="Calibri" charset="0"/>
                  <a:sym typeface="+mn-ea"/>
                </a:rPr>
                <a:t>i</a:t>
              </a:r>
              <a:endParaRPr lang="de-DE" altLang="en-US" sz="1200" baseline="-25000">
                <a:solidFill>
                  <a:srgbClr val="FF0000"/>
                </a:solidFill>
                <a:latin typeface="Calibri" charset="0"/>
              </a:endParaRPr>
            </a:p>
            <a:p>
              <a:endParaRPr lang="de-DE" altLang="en-US" sz="1200" baseline="-25000">
                <a:latin typeface="Calibri" charset="0"/>
              </a:endParaRPr>
            </a:p>
          </p:txBody>
        </p:sp>
        <p:sp>
          <p:nvSpPr>
            <p:cNvPr id="59" name="Text Box 58"/>
            <p:cNvSpPr txBox="1"/>
            <p:nvPr/>
          </p:nvSpPr>
          <p:spPr>
            <a:xfrm>
              <a:off x="13951" y="5412"/>
              <a:ext cx="971" cy="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solidFill>
                    <a:schemeClr val="tx1"/>
                  </a:solidFill>
                  <a:latin typeface="Calibri" charset="0"/>
                  <a:sym typeface="+mn-ea"/>
                </a:rPr>
                <a:t>Log</a:t>
              </a:r>
              <a:r>
                <a:rPr lang="de-DE" altLang="en-US" sz="1200" baseline="-25000">
                  <a:solidFill>
                    <a:schemeClr val="tx1"/>
                  </a:solidFill>
                  <a:latin typeface="Calibri" charset="0"/>
                  <a:sym typeface="+mn-ea"/>
                </a:rPr>
                <a:t>init</a:t>
              </a:r>
              <a:endParaRPr lang="de-DE" altLang="en-US" sz="1200" baseline="-25000">
                <a:solidFill>
                  <a:schemeClr val="tx1"/>
                </a:solidFill>
                <a:latin typeface="Calibri" charset="0"/>
                <a:sym typeface="+mn-ea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611745" y="1564453"/>
            <a:ext cx="1473200" cy="875217"/>
            <a:chOff x="16247" y="3006"/>
            <a:chExt cx="2320" cy="1378"/>
          </a:xfrm>
        </p:grpSpPr>
        <p:grpSp>
          <p:nvGrpSpPr>
            <p:cNvPr id="67" name="Group 66"/>
            <p:cNvGrpSpPr/>
            <p:nvPr/>
          </p:nvGrpSpPr>
          <p:grpSpPr>
            <a:xfrm>
              <a:off x="16247" y="3006"/>
              <a:ext cx="2320" cy="1378"/>
              <a:chOff x="14703" y="1311"/>
              <a:chExt cx="2320" cy="1379"/>
            </a:xfrm>
          </p:grpSpPr>
          <p:grpSp>
            <p:nvGrpSpPr>
              <p:cNvPr id="7" name="Group 6"/>
              <p:cNvGrpSpPr/>
              <p:nvPr/>
            </p:nvGrpSpPr>
            <p:grpSpPr>
              <a:xfrm rot="0">
                <a:off x="14703" y="1311"/>
                <a:ext cx="2320" cy="1379"/>
                <a:chOff x="13352" y="3930"/>
                <a:chExt cx="2320" cy="1846"/>
              </a:xfrm>
            </p:grpSpPr>
            <p:sp>
              <p:nvSpPr>
                <p:cNvPr id="10" name="Rectangles 9"/>
                <p:cNvSpPr/>
                <p:nvPr/>
              </p:nvSpPr>
              <p:spPr>
                <a:xfrm>
                  <a:off x="13379" y="3962"/>
                  <a:ext cx="2259" cy="181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" name="Text Box 10"/>
                <p:cNvSpPr txBox="1"/>
                <p:nvPr/>
              </p:nvSpPr>
              <p:spPr>
                <a:xfrm>
                  <a:off x="13352" y="3930"/>
                  <a:ext cx="2320" cy="9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de-DE" altLang="en-US" sz="1200" b="1">
                      <a:latin typeface="Calibri" charset="0"/>
                      <a:sym typeface="+mn-ea"/>
                    </a:rPr>
                    <a:t>Questionnaire</a:t>
                  </a:r>
                  <a:endParaRPr lang="de-DE" altLang="en-US" sz="1200" b="1">
                    <a:latin typeface="Calibri" charset="0"/>
                  </a:endParaRPr>
                </a:p>
                <a:p>
                  <a:pPr algn="ctr"/>
                  <a:r>
                    <a:rPr lang="de-DE" altLang="en-US" sz="1200" b="1">
                      <a:latin typeface="Calibri" charset="0"/>
                      <a:sym typeface="+mn-ea"/>
                    </a:rPr>
                    <a:t>Counter</a:t>
                  </a:r>
                  <a:endParaRPr lang="de-DE" altLang="en-US" sz="1200" b="1">
                    <a:latin typeface="Calibri" charset="0"/>
                  </a:endParaRPr>
                </a:p>
              </p:txBody>
            </p:sp>
          </p:grpSp>
          <p:sp>
            <p:nvSpPr>
              <p:cNvPr id="12" name="Text Box 11"/>
              <p:cNvSpPr txBox="1"/>
              <p:nvPr/>
            </p:nvSpPr>
            <p:spPr>
              <a:xfrm>
                <a:off x="15216" y="1925"/>
                <a:ext cx="1562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de-DE" altLang="en-US" sz="1200">
                    <a:latin typeface="Calibri" charset="0"/>
                  </a:rPr>
                  <a:t>[ val = i-1 ]</a:t>
                </a:r>
                <a:endParaRPr lang="de-DE" altLang="en-US" sz="1200">
                  <a:latin typeface="Calibri" charset="0"/>
                </a:endParaRPr>
              </a:p>
              <a:p>
                <a:pPr algn="l"/>
                <a:r>
                  <a:rPr lang="de-DE" altLang="en-US" sz="1200">
                    <a:latin typeface="Calibri" charset="0"/>
                  </a:rPr>
                  <a:t>[ val = i ]  </a:t>
                </a:r>
                <a:endParaRPr lang="de-DE" altLang="en-US" sz="1200">
                  <a:latin typeface="Calibri" charset="0"/>
                </a:endParaRPr>
              </a:p>
            </p:txBody>
          </p:sp>
        </p:grpSp>
        <p:cxnSp>
          <p:nvCxnSpPr>
            <p:cNvPr id="13" name="Curved Connector 12"/>
            <p:cNvCxnSpPr/>
            <p:nvPr/>
          </p:nvCxnSpPr>
          <p:spPr>
            <a:xfrm rot="10800000" flipH="1" flipV="1">
              <a:off x="16836" y="3857"/>
              <a:ext cx="8" cy="284"/>
            </a:xfrm>
            <a:prstGeom prst="curvedConnector3">
              <a:avLst>
                <a:gd name="adj1" fmla="val -4687500"/>
              </a:avLst>
            </a:prstGeom>
            <a:ln w="19050" cmpd="sng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Group 4"/>
          <p:cNvGrpSpPr/>
          <p:nvPr/>
        </p:nvGrpSpPr>
        <p:grpSpPr>
          <a:xfrm>
            <a:off x="4027805" y="838835"/>
            <a:ext cx="3108960" cy="3656965"/>
            <a:chOff x="6068" y="2030"/>
            <a:chExt cx="8597" cy="6232"/>
          </a:xfrm>
        </p:grpSpPr>
        <p:sp>
          <p:nvSpPr>
            <p:cNvPr id="3" name="Rounded Rectangle 2"/>
            <p:cNvSpPr/>
            <p:nvPr/>
          </p:nvSpPr>
          <p:spPr>
            <a:xfrm>
              <a:off x="6068" y="2030"/>
              <a:ext cx="8597" cy="623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" name="Text Box 3"/>
            <p:cNvSpPr txBox="1"/>
            <p:nvPr/>
          </p:nvSpPr>
          <p:spPr>
            <a:xfrm>
              <a:off x="7085" y="2030"/>
              <a:ext cx="6564" cy="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de-DE" altLang="en-US" sz="1600" b="1">
                  <a:latin typeface="Calibri" charset="0"/>
                  <a:sym typeface="+mn-ea"/>
                </a:rPr>
                <a:t>DP-GBDT Enclave</a:t>
              </a:r>
              <a:endParaRPr lang="de-DE" altLang="en-US" sz="1600" b="1" baseline="-25000">
                <a:latin typeface="Calibri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517140" y="3573780"/>
            <a:ext cx="3852295" cy="240030"/>
            <a:chOff x="8731" y="2905"/>
            <a:chExt cx="4135" cy="378"/>
          </a:xfrm>
        </p:grpSpPr>
        <p:cxnSp>
          <p:nvCxnSpPr>
            <p:cNvPr id="52" name="Straight Arrow Connector 51"/>
            <p:cNvCxnSpPr/>
            <p:nvPr/>
          </p:nvCxnSpPr>
          <p:spPr>
            <a:xfrm flipV="1">
              <a:off x="8731" y="3280"/>
              <a:ext cx="4123" cy="3"/>
            </a:xfrm>
            <a:prstGeom prst="straightConnector1">
              <a:avLst/>
            </a:prstGeom>
            <a:ln w="19050" cmpd="sng">
              <a:solidFill>
                <a:srgbClr val="FF0000"/>
              </a:solidFill>
              <a:prstDash val="solid"/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79"/>
            <p:cNvSpPr txBox="1"/>
            <p:nvPr/>
          </p:nvSpPr>
          <p:spPr>
            <a:xfrm>
              <a:off x="8904" y="2905"/>
              <a:ext cx="3962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6.</a:t>
              </a:r>
              <a:r>
                <a:rPr lang="de-DE" altLang="en-GB" sz="1400" dirty="0">
                  <a:latin typeface="Calibri" charset="0"/>
                </a:rPr>
                <a:t>  </a:t>
              </a:r>
              <a:r>
                <a:rPr lang="de-DE" altLang="en-US" sz="1400">
                  <a:latin typeface="Calibri" charset="0"/>
                  <a:sym typeface="+mn-ea"/>
                </a:rPr>
                <a:t>Log</a:t>
              </a:r>
              <a:r>
                <a:rPr lang="de-DE" altLang="en-US" sz="1400" baseline="-25000">
                  <a:latin typeface="Calibri" charset="0"/>
                  <a:sym typeface="+mn-ea"/>
                </a:rPr>
                <a:t>1</a:t>
              </a:r>
              <a:r>
                <a:rPr lang="de-DE" altLang="en-GB" sz="1400" dirty="0">
                  <a:latin typeface="Calibri" charset="0"/>
                </a:rPr>
                <a:t>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≔</a:t>
              </a:r>
              <a:r>
                <a:rPr lang="de-DE" altLang="en-GB" sz="1400" dirty="0">
                  <a:latin typeface="Calibri" charset="0"/>
                </a:rPr>
                <a:t> </a:t>
              </a:r>
              <a:r>
                <a:rPr lang="de-DE" sz="1400" dirty="0">
                  <a:latin typeface="Calibri" charset="0"/>
                </a:rPr>
                <a:t>seal( </a:t>
              </a:r>
              <a:r>
                <a:rPr lang="de-DE" sz="1400" dirty="0">
                  <a:latin typeface="Calibri" charset="0"/>
                  <a:sym typeface="+mn-ea"/>
                </a:rPr>
                <a:t>{“Log”, </a:t>
              </a:r>
              <a:r>
                <a:rPr lang="de-DE" sz="1400" dirty="0">
                  <a:latin typeface="Calibri" charset="0"/>
                  <a:sym typeface="+mn-ea"/>
                </a:rPr>
                <a:t>id</a:t>
              </a:r>
              <a:r>
                <a:rPr lang="de-DE" sz="1400" baseline="-25000" dirty="0">
                  <a:latin typeface="Calibri" charset="0"/>
                  <a:sym typeface="+mn-ea"/>
                </a:rPr>
                <a:t>LC</a:t>
              </a:r>
              <a:r>
                <a:rPr lang="de-DE" sz="1400" dirty="0">
                  <a:latin typeface="Calibri" charset="0"/>
                  <a:sym typeface="+mn-ea"/>
                </a:rPr>
                <a:t>, </a:t>
              </a:r>
              <a:r>
                <a:rPr lang="de-DE" sz="1400" dirty="0">
                  <a:latin typeface="Calibri" charset="0"/>
                  <a:sym typeface="+mn-ea"/>
                </a:rPr>
                <a:t>c</a:t>
              </a:r>
              <a:r>
                <a:rPr lang="de-DE" sz="1400" baseline="-25000" dirty="0">
                  <a:latin typeface="Calibri" charset="0"/>
                  <a:sym typeface="+mn-ea"/>
                </a:rPr>
                <a:t>log</a:t>
              </a:r>
              <a:r>
                <a:rPr lang="de-DE" sz="1400" dirty="0">
                  <a:latin typeface="Calibri" charset="0"/>
                  <a:sym typeface="+mn-ea"/>
                </a:rPr>
                <a:t>, 1, 500, s</a:t>
              </a:r>
              <a:r>
                <a:rPr lang="de-DE" sz="1400" baseline="-25000" dirty="0">
                  <a:latin typeface="Calibri" charset="0"/>
                  <a:sym typeface="+mn-ea"/>
                </a:rPr>
                <a:t>1</a:t>
              </a:r>
              <a:r>
                <a:rPr lang="de-DE" sz="1400" dirty="0">
                  <a:latin typeface="Calibri" charset="0"/>
                  <a:sym typeface="+mn-ea"/>
                </a:rPr>
                <a:t>}</a:t>
              </a:r>
              <a:r>
                <a:rPr lang="de-DE" sz="1400" dirty="0">
                  <a:latin typeface="Calibri" charset="0"/>
                </a:rPr>
                <a:t> )</a:t>
              </a:r>
              <a:endParaRPr lang="de-DE" sz="1400" dirty="0">
                <a:latin typeface="Calibri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37565" y="1063625"/>
            <a:ext cx="3129915" cy="393065"/>
            <a:chOff x="1275" y="2477"/>
            <a:chExt cx="4929" cy="619"/>
          </a:xfrm>
        </p:grpSpPr>
        <p:pic>
          <p:nvPicPr>
            <p:cNvPr id="6" name="Picture 5" descr="Zurich_Insurance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1275" y="2656"/>
              <a:ext cx="1864" cy="440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3360" y="2477"/>
              <a:ext cx="2844" cy="386"/>
              <a:chOff x="10010" y="2905"/>
              <a:chExt cx="2844" cy="386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 flipV="1">
                <a:off x="10010" y="3280"/>
                <a:ext cx="2844" cy="11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TextBox 79"/>
              <p:cNvSpPr txBox="1"/>
              <p:nvPr/>
            </p:nvSpPr>
            <p:spPr>
              <a:xfrm>
                <a:off x="10298" y="2905"/>
                <a:ext cx="2268" cy="3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p>
                <a:pPr algn="ctr"/>
                <a:r>
                  <a:rPr lang="de-DE" altLang="en-GB" sz="1400" b="1" dirty="0">
                    <a:latin typeface="Calibri" charset="0"/>
                  </a:rPr>
                  <a:t>1.</a:t>
                </a:r>
                <a:r>
                  <a:rPr lang="de-DE" altLang="en-GB" sz="1400" dirty="0">
                    <a:latin typeface="Calibri" charset="0"/>
                  </a:rPr>
                  <a:t>  train(n = 500)</a:t>
                </a:r>
                <a:endParaRPr lang="de-DE" altLang="en-GB" sz="1400" dirty="0">
                  <a:latin typeface="Calibri" charset="0"/>
                </a:endParaRPr>
              </a:p>
            </p:txBody>
          </p:sp>
        </p:grpSp>
      </p:grpSp>
      <p:sp>
        <p:nvSpPr>
          <p:cNvPr id="19" name="TextBox 79"/>
          <p:cNvSpPr txBox="1"/>
          <p:nvPr/>
        </p:nvSpPr>
        <p:spPr>
          <a:xfrm>
            <a:off x="4192270" y="1942465"/>
            <a:ext cx="1982470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2c.</a:t>
            </a:r>
            <a:r>
              <a:rPr lang="de-DE" altLang="en-GB" sz="1400" dirty="0">
                <a:latin typeface="Calibri" charset="0"/>
              </a:rPr>
              <a:t>  ensure c</a:t>
            </a:r>
            <a:r>
              <a:rPr lang="de-DE" altLang="en-GB" sz="1400" baseline="-25000" dirty="0">
                <a:latin typeface="Calibri" charset="0"/>
              </a:rPr>
              <a:t>q</a:t>
            </a:r>
            <a:r>
              <a:rPr lang="de-DE" altLang="en-GB" sz="1400" dirty="0">
                <a:latin typeface="Calibri" charset="0"/>
              </a:rPr>
              <a:t> </a:t>
            </a:r>
            <a:r>
              <a:rPr lang="de-DE" altLang="en-GB" sz="1400" dirty="0">
                <a:latin typeface="东文宋体" charset="0"/>
                <a:cs typeface="东文宋体" charset="0"/>
              </a:rPr>
              <a:t>≥</a:t>
            </a:r>
            <a:r>
              <a:rPr lang="de-DE" altLang="en-GB" sz="1400" dirty="0">
                <a:latin typeface="Calibri" charset="0"/>
              </a:rPr>
              <a:t> n 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sp>
        <p:nvSpPr>
          <p:cNvPr id="33" name="TextBox 79"/>
          <p:cNvSpPr txBox="1"/>
          <p:nvPr/>
        </p:nvSpPr>
        <p:spPr>
          <a:xfrm>
            <a:off x="4179570" y="1313815"/>
            <a:ext cx="2892425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2a.</a:t>
            </a:r>
            <a:r>
              <a:rPr lang="de-DE" altLang="en-GB" sz="1400" dirty="0">
                <a:latin typeface="Calibri" charset="0"/>
              </a:rPr>
              <a:t>  ensure n is valid training size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8208010" y="1370965"/>
            <a:ext cx="1797050" cy="741045"/>
            <a:chOff x="12882" y="2387"/>
            <a:chExt cx="2830" cy="1167"/>
          </a:xfrm>
        </p:grpSpPr>
        <p:grpSp>
          <p:nvGrpSpPr>
            <p:cNvPr id="35" name="Group 34"/>
            <p:cNvGrpSpPr/>
            <p:nvPr/>
          </p:nvGrpSpPr>
          <p:grpSpPr>
            <a:xfrm rot="0">
              <a:off x="12882" y="2387"/>
              <a:ext cx="2446" cy="1167"/>
              <a:chOff x="13288" y="3917"/>
              <a:chExt cx="2446" cy="1563"/>
            </a:xfrm>
          </p:grpSpPr>
          <p:sp>
            <p:nvSpPr>
              <p:cNvPr id="36" name="Rectangles 35"/>
              <p:cNvSpPr/>
              <p:nvPr/>
            </p:nvSpPr>
            <p:spPr>
              <a:xfrm>
                <a:off x="13379" y="3963"/>
                <a:ext cx="2259" cy="151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9" name="Text Box 38"/>
              <p:cNvSpPr txBox="1"/>
              <p:nvPr/>
            </p:nvSpPr>
            <p:spPr>
              <a:xfrm>
                <a:off x="13288" y="3917"/>
                <a:ext cx="2446" cy="9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de-DE" altLang="en-US" sz="1200" b="1">
                    <a:latin typeface="Calibri" charset="0"/>
                  </a:rPr>
                  <a:t>Questionnaire</a:t>
                </a:r>
                <a:endParaRPr lang="de-DE" altLang="en-US" sz="1200" b="1">
                  <a:latin typeface="Calibri" charset="0"/>
                </a:endParaRPr>
              </a:p>
              <a:p>
                <a:pPr algn="ctr"/>
                <a:r>
                  <a:rPr lang="de-DE" altLang="en-US" sz="1200" b="1">
                    <a:latin typeface="Calibri" charset="0"/>
                  </a:rPr>
                  <a:t>Counter</a:t>
                </a:r>
                <a:endParaRPr lang="de-DE" altLang="en-US" sz="1200" b="1">
                  <a:latin typeface="Calibri" charset="0"/>
                </a:endParaRPr>
              </a:p>
            </p:txBody>
          </p:sp>
        </p:grpSp>
        <p:sp>
          <p:nvSpPr>
            <p:cNvPr id="40" name="Text Box 39"/>
            <p:cNvSpPr txBox="1"/>
            <p:nvPr/>
          </p:nvSpPr>
          <p:spPr>
            <a:xfrm>
              <a:off x="13349" y="3036"/>
              <a:ext cx="2363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latin typeface="Calibri" charset="0"/>
                </a:rPr>
                <a:t>[ val = 505 ]</a:t>
              </a:r>
              <a:endParaRPr lang="de-DE" altLang="en-US" sz="1200">
                <a:latin typeface="Calibri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135370" y="1590040"/>
            <a:ext cx="2063750" cy="243205"/>
            <a:chOff x="8719" y="2897"/>
            <a:chExt cx="4135" cy="383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8719" y="3280"/>
              <a:ext cx="4135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TextBox 79"/>
            <p:cNvSpPr txBox="1"/>
            <p:nvPr/>
          </p:nvSpPr>
          <p:spPr>
            <a:xfrm>
              <a:off x="9035" y="2897"/>
              <a:ext cx="2776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2b.</a:t>
              </a:r>
              <a:r>
                <a:rPr lang="de-DE" altLang="en-GB" sz="1400" dirty="0">
                  <a:latin typeface="Calibri" charset="0"/>
                </a:rPr>
                <a:t>  c</a:t>
              </a:r>
              <a:r>
                <a:rPr lang="de-DE" altLang="en-GB" sz="1400" baseline="-25000" dirty="0">
                  <a:latin typeface="Calibri" charset="0"/>
                </a:rPr>
                <a:t>q</a:t>
              </a:r>
              <a:r>
                <a:rPr lang="de-DE" altLang="en-GB" sz="1400" dirty="0">
                  <a:latin typeface="Calibri" charset="0"/>
                </a:rPr>
                <a:t>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≔</a:t>
              </a:r>
              <a:r>
                <a:rPr lang="de-DE" altLang="en-GB" sz="1400" dirty="0">
                  <a:latin typeface="Calibri" charset="0"/>
                </a:rPr>
                <a:t> Read()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2528570" y="2258060"/>
            <a:ext cx="2337435" cy="430530"/>
            <a:chOff x="8719" y="2923"/>
            <a:chExt cx="4135" cy="678"/>
          </a:xfrm>
        </p:grpSpPr>
        <p:cxnSp>
          <p:nvCxnSpPr>
            <p:cNvPr id="64" name="Straight Arrow Connector 63"/>
            <p:cNvCxnSpPr/>
            <p:nvPr/>
          </p:nvCxnSpPr>
          <p:spPr>
            <a:xfrm>
              <a:off x="8719" y="3280"/>
              <a:ext cx="4135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TextBox 79"/>
            <p:cNvSpPr txBox="1"/>
            <p:nvPr/>
          </p:nvSpPr>
          <p:spPr>
            <a:xfrm>
              <a:off x="8984" y="2923"/>
              <a:ext cx="3717" cy="67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l"/>
              <a:r>
                <a:rPr lang="de-DE" altLang="en-GB" sz="1400" b="1" dirty="0">
                  <a:latin typeface="Calibri" charset="0"/>
                </a:rPr>
                <a:t>3a.</a:t>
              </a:r>
              <a:r>
                <a:rPr lang="de-DE" altLang="en-GB" sz="1400" dirty="0">
                  <a:latin typeface="Calibri" charset="0"/>
                </a:rPr>
                <a:t>  load* </a:t>
              </a:r>
              <a:r>
                <a:rPr lang="de-DE" altLang="en-GB" sz="1400" dirty="0">
                  <a:latin typeface="Calibri" charset="0"/>
                  <a:sym typeface="+mn-ea"/>
                </a:rPr>
                <a:t>Log</a:t>
              </a:r>
              <a:r>
                <a:rPr lang="de-DE" altLang="en-GB" sz="1400" baseline="-25000" dirty="0">
                  <a:latin typeface="Calibri" charset="0"/>
                  <a:sym typeface="+mn-ea"/>
                </a:rPr>
                <a:t>init</a:t>
              </a:r>
              <a:r>
                <a:rPr lang="de-DE" altLang="en-GB" sz="1400" dirty="0">
                  <a:latin typeface="Calibri" charset="0"/>
                  <a:sym typeface="+mn-ea"/>
                </a:rPr>
                <a:t> and D</a:t>
              </a:r>
              <a:r>
                <a:rPr lang="de-DE" altLang="en-GB" sz="1400" baseline="-25000" dirty="0">
                  <a:latin typeface="Calibri" charset="0"/>
                  <a:sym typeface="+mn-ea"/>
                </a:rPr>
                <a:t>1</a:t>
              </a:r>
              <a:r>
                <a:rPr lang="de-DE" altLang="en-GB" sz="1400" dirty="0">
                  <a:latin typeface="Calibri" charset="0"/>
                  <a:sym typeface="+mn-ea"/>
                </a:rPr>
                <a:t>...D</a:t>
              </a:r>
              <a:r>
                <a:rPr lang="de-DE" altLang="en-GB" sz="1400" baseline="-25000" dirty="0">
                  <a:latin typeface="Calibri" charset="0"/>
                  <a:sym typeface="+mn-ea"/>
                </a:rPr>
                <a:t>500</a:t>
              </a:r>
              <a:r>
                <a:rPr lang="de-DE" altLang="en-GB" sz="1400" dirty="0">
                  <a:latin typeface="Calibri" charset="0"/>
                </a:rPr>
                <a:t> into enclave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993890" y="2821305"/>
            <a:ext cx="1446530" cy="245110"/>
            <a:chOff x="10953" y="2896"/>
            <a:chExt cx="2278" cy="386"/>
          </a:xfrm>
        </p:grpSpPr>
        <p:cxnSp>
          <p:nvCxnSpPr>
            <p:cNvPr id="67" name="Straight Arrow Connector 66"/>
            <p:cNvCxnSpPr/>
            <p:nvPr/>
          </p:nvCxnSpPr>
          <p:spPr>
            <a:xfrm flipV="1">
              <a:off x="11299" y="3280"/>
              <a:ext cx="1555" cy="2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ysDot"/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TextBox 79"/>
            <p:cNvSpPr txBox="1"/>
            <p:nvPr/>
          </p:nvSpPr>
          <p:spPr>
            <a:xfrm>
              <a:off x="10953" y="2896"/>
              <a:ext cx="2278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5a.</a:t>
              </a:r>
              <a:r>
                <a:rPr lang="de-DE" altLang="en-GB" sz="1400" dirty="0">
                  <a:latin typeface="Calibri" charset="0"/>
                </a:rPr>
                <a:t>  Inc()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8208010" y="2762885"/>
            <a:ext cx="1911350" cy="741045"/>
            <a:chOff x="12882" y="5485"/>
            <a:chExt cx="3010" cy="1167"/>
          </a:xfrm>
        </p:grpSpPr>
        <p:sp>
          <p:nvSpPr>
            <p:cNvPr id="57" name="Rectangles 56"/>
            <p:cNvSpPr/>
            <p:nvPr/>
          </p:nvSpPr>
          <p:spPr>
            <a:xfrm>
              <a:off x="12973" y="5519"/>
              <a:ext cx="2259" cy="113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0" name="Text Box 59"/>
            <p:cNvSpPr txBox="1"/>
            <p:nvPr/>
          </p:nvSpPr>
          <p:spPr>
            <a:xfrm>
              <a:off x="12882" y="5485"/>
              <a:ext cx="244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de-DE" altLang="en-US" sz="1200" b="1">
                  <a:latin typeface="Calibri" charset="0"/>
                </a:rPr>
                <a:t>Log-Counter </a:t>
              </a:r>
              <a:r>
                <a:rPr lang="de-DE" altLang="en-US" sz="1200" b="1">
                  <a:latin typeface="Calibri" charset="0"/>
                  <a:sym typeface="+mn-ea"/>
                </a:rPr>
                <a:t>(id</a:t>
              </a:r>
              <a:r>
                <a:rPr lang="de-DE" altLang="en-US" sz="1200" b="1" baseline="-25000">
                  <a:latin typeface="Calibri" charset="0"/>
                  <a:sym typeface="+mn-ea"/>
                </a:rPr>
                <a:t>LC</a:t>
              </a:r>
              <a:r>
                <a:rPr lang="de-DE" altLang="en-US" sz="1200" b="1">
                  <a:latin typeface="Calibri" charset="0"/>
                  <a:sym typeface="+mn-ea"/>
                </a:rPr>
                <a:t>)</a:t>
              </a:r>
              <a:endParaRPr lang="de-DE" altLang="en-US" sz="1200" b="1">
                <a:latin typeface="Calibri" charset="0"/>
              </a:endParaRPr>
            </a:p>
          </p:txBody>
        </p:sp>
        <p:sp>
          <p:nvSpPr>
            <p:cNvPr id="61" name="Text Box 60"/>
            <p:cNvSpPr txBox="1"/>
            <p:nvPr/>
          </p:nvSpPr>
          <p:spPr>
            <a:xfrm>
              <a:off x="13529" y="5817"/>
              <a:ext cx="2363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latin typeface="Calibri" charset="0"/>
                </a:rPr>
                <a:t>[ val = 1 ]</a:t>
              </a:r>
              <a:endParaRPr lang="de-DE" altLang="en-US" sz="1200">
                <a:latin typeface="Calibri" charset="0"/>
              </a:endParaRPr>
            </a:p>
          </p:txBody>
        </p:sp>
        <p:cxnSp>
          <p:nvCxnSpPr>
            <p:cNvPr id="72" name="Curved Connector 71"/>
            <p:cNvCxnSpPr/>
            <p:nvPr/>
          </p:nvCxnSpPr>
          <p:spPr>
            <a:xfrm rot="10800000" flipH="1" flipV="1">
              <a:off x="13593" y="6047"/>
              <a:ext cx="8" cy="284"/>
            </a:xfrm>
            <a:prstGeom prst="curvedConnector3">
              <a:avLst>
                <a:gd name="adj1" fmla="val -4687500"/>
              </a:avLst>
            </a:prstGeom>
            <a:ln w="19050" cmpd="sng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 Box 72"/>
            <p:cNvSpPr txBox="1"/>
            <p:nvPr/>
          </p:nvSpPr>
          <p:spPr>
            <a:xfrm>
              <a:off x="13529" y="6097"/>
              <a:ext cx="2363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latin typeface="Calibri" charset="0"/>
                </a:rPr>
                <a:t>[ val = 2 ]</a:t>
              </a:r>
              <a:endParaRPr lang="de-DE" altLang="en-US" sz="1200">
                <a:latin typeface="Calibri" charset="0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1223645" y="2195830"/>
            <a:ext cx="1328539" cy="1828510"/>
            <a:chOff x="2239" y="3812"/>
            <a:chExt cx="1819" cy="4793"/>
          </a:xfrm>
        </p:grpSpPr>
        <p:grpSp>
          <p:nvGrpSpPr>
            <p:cNvPr id="56" name="Group 55"/>
            <p:cNvGrpSpPr/>
            <p:nvPr/>
          </p:nvGrpSpPr>
          <p:grpSpPr>
            <a:xfrm rot="0">
              <a:off x="2239" y="3812"/>
              <a:ext cx="1738" cy="4793"/>
              <a:chOff x="13379" y="6302"/>
              <a:chExt cx="1738" cy="1465"/>
            </a:xfrm>
          </p:grpSpPr>
          <p:sp>
            <p:nvSpPr>
              <p:cNvPr id="17" name="Flowchart: Magnetic Disk 16"/>
              <p:cNvSpPr/>
              <p:nvPr/>
            </p:nvSpPr>
            <p:spPr>
              <a:xfrm>
                <a:off x="13379" y="6302"/>
                <a:ext cx="1691" cy="1465"/>
              </a:xfrm>
              <a:prstGeom prst="flowChartMagneticDisk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5" name="Text Box 54"/>
              <p:cNvSpPr txBox="1"/>
              <p:nvPr/>
            </p:nvSpPr>
            <p:spPr>
              <a:xfrm>
                <a:off x="13696" y="6439"/>
                <a:ext cx="1421" cy="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de-DE" altLang="en-US" sz="1200" b="1">
                    <a:latin typeface="Calibri" charset="0"/>
                  </a:rPr>
                  <a:t>Harddisk</a:t>
                </a:r>
                <a:endParaRPr lang="de-DE" altLang="en-US" sz="1200" b="1">
                  <a:latin typeface="Calibri" charset="0"/>
                </a:endParaRPr>
              </a:p>
            </p:txBody>
          </p:sp>
        </p:grpSp>
        <p:sp>
          <p:nvSpPr>
            <p:cNvPr id="58" name="Text Box 57"/>
            <p:cNvSpPr txBox="1"/>
            <p:nvPr/>
          </p:nvSpPr>
          <p:spPr>
            <a:xfrm>
              <a:off x="2421" y="5497"/>
              <a:ext cx="735" cy="2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latin typeface="Calibri" charset="0"/>
                </a:rPr>
                <a:t>D</a:t>
              </a:r>
              <a:r>
                <a:rPr lang="de-DE" altLang="en-US" sz="1200" baseline="-25000">
                  <a:latin typeface="Calibri" charset="0"/>
                </a:rPr>
                <a:t>1</a:t>
              </a:r>
              <a:endParaRPr lang="de-DE" altLang="en-US" sz="1200">
                <a:latin typeface="Calibri" charset="0"/>
              </a:endParaRPr>
            </a:p>
            <a:p>
              <a:r>
                <a:rPr lang="de-DE" altLang="en-US" sz="1200">
                  <a:latin typeface="Unifont" panose="02000604000000000000" charset="-122"/>
                  <a:ea typeface="Unifont" panose="02000604000000000000" charset="-122"/>
                </a:rPr>
                <a:t>∶</a:t>
              </a:r>
              <a:endParaRPr lang="de-DE" altLang="en-US" sz="1200">
                <a:latin typeface="Calibri" charset="0"/>
              </a:endParaRPr>
            </a:p>
            <a:p>
              <a:r>
                <a:rPr lang="de-DE" altLang="en-US" sz="1200">
                  <a:latin typeface="Calibri" charset="0"/>
                </a:rPr>
                <a:t>D</a:t>
              </a:r>
              <a:r>
                <a:rPr lang="de-DE" altLang="en-US" sz="1200" baseline="-25000">
                  <a:latin typeface="Calibri" charset="0"/>
                </a:rPr>
                <a:t>500</a:t>
              </a:r>
              <a:r>
                <a:rPr lang="de-DE" altLang="en-US" sz="1200">
                  <a:latin typeface="Calibri" charset="0"/>
                </a:rPr>
                <a:t> </a:t>
              </a:r>
              <a:endParaRPr lang="de-DE" altLang="en-US" sz="1200">
                <a:latin typeface="Calibri" charset="0"/>
              </a:endParaRPr>
            </a:p>
            <a:p>
              <a:r>
                <a:rPr lang="de-DE" altLang="en-US" sz="12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∶</a:t>
              </a:r>
              <a:endParaRPr lang="de-DE" altLang="en-US" sz="1200">
                <a:latin typeface="Calibri" charset="0"/>
              </a:endParaRPr>
            </a:p>
            <a:p>
              <a:r>
                <a:rPr lang="de-DE" altLang="en-US" sz="1200">
                  <a:latin typeface="Calibri" charset="0"/>
                  <a:sym typeface="+mn-ea"/>
                </a:rPr>
                <a:t>D</a:t>
              </a:r>
              <a:r>
                <a:rPr lang="de-DE" altLang="en-US" sz="1200" baseline="-25000">
                  <a:latin typeface="Calibri" charset="0"/>
                  <a:sym typeface="+mn-ea"/>
                </a:rPr>
                <a:t>505</a:t>
              </a:r>
              <a:endParaRPr lang="de-DE" altLang="en-US" sz="1200">
                <a:latin typeface="Calibri" charset="0"/>
              </a:endParaRPr>
            </a:p>
          </p:txBody>
        </p:sp>
        <p:sp>
          <p:nvSpPr>
            <p:cNvPr id="59" name="Text Box 58"/>
            <p:cNvSpPr txBox="1"/>
            <p:nvPr/>
          </p:nvSpPr>
          <p:spPr>
            <a:xfrm>
              <a:off x="3087" y="5565"/>
              <a:ext cx="971" cy="1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latin typeface="Calibri" charset="0"/>
                </a:rPr>
                <a:t>Log</a:t>
              </a:r>
              <a:r>
                <a:rPr lang="de-DE" altLang="en-US" sz="1200" baseline="-25000">
                  <a:latin typeface="Calibri" charset="0"/>
                </a:rPr>
                <a:t>init</a:t>
              </a:r>
              <a:endParaRPr lang="de-DE" altLang="en-US" sz="1200" baseline="-25000">
                <a:latin typeface="Calibri" charset="0"/>
              </a:endParaRPr>
            </a:p>
            <a:p>
              <a:r>
                <a:rPr lang="de-DE" altLang="en-US" sz="1200">
                  <a:solidFill>
                    <a:srgbClr val="FF0000"/>
                  </a:solidFill>
                  <a:latin typeface="Calibri" charset="0"/>
                  <a:sym typeface="+mn-ea"/>
                </a:rPr>
                <a:t>Log</a:t>
              </a:r>
              <a:r>
                <a:rPr lang="de-DE" altLang="en-US" sz="1200" baseline="-25000">
                  <a:solidFill>
                    <a:srgbClr val="FF0000"/>
                  </a:solidFill>
                  <a:latin typeface="Calibri" charset="0"/>
                  <a:sym typeface="+mn-ea"/>
                </a:rPr>
                <a:t>1</a:t>
              </a:r>
              <a:endParaRPr lang="de-DE" altLang="en-US" sz="1200" baseline="-25000">
                <a:latin typeface="Calibri" charset="0"/>
              </a:endParaRPr>
            </a:p>
          </p:txBody>
        </p:sp>
      </p:grpSp>
      <p:sp>
        <p:nvSpPr>
          <p:cNvPr id="75" name="TextBox 79"/>
          <p:cNvSpPr txBox="1"/>
          <p:nvPr/>
        </p:nvSpPr>
        <p:spPr>
          <a:xfrm>
            <a:off x="4192270" y="3895725"/>
            <a:ext cx="2642235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7.</a:t>
            </a:r>
            <a:r>
              <a:rPr lang="de-DE" altLang="en-GB" sz="1400" dirty="0">
                <a:latin typeface="Calibri" charset="0"/>
              </a:rPr>
              <a:t>  start_training(</a:t>
            </a:r>
            <a:r>
              <a:rPr lang="de-DE" altLang="en-GB" sz="1400" dirty="0">
                <a:latin typeface="Calibri" charset="0"/>
                <a:sym typeface="+mn-ea"/>
              </a:rPr>
              <a:t>D</a:t>
            </a:r>
            <a:r>
              <a:rPr lang="de-DE" altLang="en-GB" sz="1400" baseline="-25000" dirty="0">
                <a:latin typeface="Calibri" charset="0"/>
                <a:sym typeface="+mn-ea"/>
              </a:rPr>
              <a:t>1</a:t>
            </a:r>
            <a:r>
              <a:rPr lang="de-DE" altLang="en-GB" sz="1400" dirty="0">
                <a:latin typeface="Calibri" charset="0"/>
                <a:sym typeface="+mn-ea"/>
              </a:rPr>
              <a:t>..D</a:t>
            </a:r>
            <a:r>
              <a:rPr lang="de-DE" altLang="en-GB" sz="1400" baseline="-25000" dirty="0">
                <a:latin typeface="Calibri" charset="0"/>
                <a:sym typeface="+mn-ea"/>
              </a:rPr>
              <a:t>500</a:t>
            </a:r>
            <a:r>
              <a:rPr lang="de-DE" altLang="en-GB" sz="1400" dirty="0">
                <a:latin typeface="Calibri" charset="0"/>
              </a:rPr>
              <a:t>, s</a:t>
            </a:r>
            <a:r>
              <a:rPr lang="de-DE" altLang="en-GB" sz="1400" baseline="-25000" dirty="0">
                <a:latin typeface="Calibri" charset="0"/>
              </a:rPr>
              <a:t>1</a:t>
            </a:r>
            <a:r>
              <a:rPr lang="de-DE" altLang="en-GB" sz="1400" dirty="0">
                <a:latin typeface="Calibri" charset="0"/>
              </a:rPr>
              <a:t>) 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sp>
        <p:nvSpPr>
          <p:cNvPr id="76" name="TextBox 79"/>
          <p:cNvSpPr txBox="1"/>
          <p:nvPr/>
        </p:nvSpPr>
        <p:spPr>
          <a:xfrm>
            <a:off x="2124710" y="4321810"/>
            <a:ext cx="2642235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8.</a:t>
            </a:r>
            <a:r>
              <a:rPr lang="de-DE" altLang="en-GB" sz="1400" dirty="0">
                <a:latin typeface="Calibri" charset="0"/>
              </a:rPr>
              <a:t>  output model 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cxnSp>
        <p:nvCxnSpPr>
          <p:cNvPr id="85" name="Elbow Connector 84"/>
          <p:cNvCxnSpPr/>
          <p:nvPr/>
        </p:nvCxnSpPr>
        <p:spPr>
          <a:xfrm rot="10800000">
            <a:off x="974725" y="1614805"/>
            <a:ext cx="3889375" cy="2646045"/>
          </a:xfrm>
          <a:prstGeom prst="bentConnector3">
            <a:avLst>
              <a:gd name="adj1" fmla="val 100016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9"/>
          <p:cNvSpPr txBox="1"/>
          <p:nvPr/>
        </p:nvSpPr>
        <p:spPr>
          <a:xfrm>
            <a:off x="4193540" y="2762885"/>
            <a:ext cx="2425700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4.</a:t>
            </a:r>
            <a:r>
              <a:rPr lang="de-DE" altLang="en-GB" sz="1400" dirty="0">
                <a:latin typeface="Calibri" charset="0"/>
              </a:rPr>
              <a:t>  </a:t>
            </a:r>
            <a:r>
              <a:rPr lang="de-DE" altLang="en-GB" sz="1400" dirty="0">
                <a:latin typeface="Calibri" charset="0"/>
                <a:sym typeface="+mn-ea"/>
              </a:rPr>
              <a:t>(prng-)</a:t>
            </a:r>
            <a:r>
              <a:rPr lang="de-DE" altLang="en-GB" sz="1400" dirty="0">
                <a:latin typeface="Calibri" charset="0"/>
              </a:rPr>
              <a:t>derive s</a:t>
            </a:r>
            <a:r>
              <a:rPr lang="de-DE" altLang="en-GB" sz="1400" baseline="-25000" dirty="0">
                <a:latin typeface="Calibri" charset="0"/>
              </a:rPr>
              <a:t>1</a:t>
            </a:r>
            <a:r>
              <a:rPr lang="de-DE" altLang="en-GB" sz="1400" dirty="0">
                <a:latin typeface="Calibri" charset="0"/>
              </a:rPr>
              <a:t> from s</a:t>
            </a:r>
            <a:r>
              <a:rPr lang="de-DE" altLang="en-GB" sz="1400" baseline="-25000" dirty="0">
                <a:latin typeface="Calibri" charset="0"/>
              </a:rPr>
              <a:t>m </a:t>
            </a:r>
            <a:endParaRPr lang="de-DE" altLang="en-GB" sz="1400" baseline="-25000" dirty="0">
              <a:latin typeface="Calibri" charset="0"/>
              <a:ea typeface="AR PL UKai CN" panose="02000503000000000000" charset="-122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135370" y="3171825"/>
            <a:ext cx="2063750" cy="243205"/>
            <a:chOff x="8719" y="2897"/>
            <a:chExt cx="4135" cy="383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8719" y="3280"/>
              <a:ext cx="4135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79"/>
            <p:cNvSpPr txBox="1"/>
            <p:nvPr/>
          </p:nvSpPr>
          <p:spPr>
            <a:xfrm>
              <a:off x="9145" y="2897"/>
              <a:ext cx="2776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  <a:sym typeface="+mn-ea"/>
                </a:rPr>
                <a:t>5b.</a:t>
              </a:r>
              <a:r>
                <a:rPr lang="de-DE" altLang="en-GB" sz="1400" dirty="0">
                  <a:latin typeface="Calibri" charset="0"/>
                  <a:sym typeface="+mn-ea"/>
                </a:rPr>
                <a:t>  c</a:t>
              </a:r>
              <a:r>
                <a:rPr lang="de-DE" altLang="en-GB" sz="1400" baseline="-25000" dirty="0">
                  <a:latin typeface="Calibri" charset="0"/>
                  <a:sym typeface="+mn-ea"/>
                </a:rPr>
                <a:t>log</a:t>
              </a:r>
              <a:r>
                <a:rPr lang="de-DE" altLang="en-GB" sz="1400" dirty="0">
                  <a:latin typeface="Calibri" charset="0"/>
                  <a:sym typeface="+mn-ea"/>
                </a:rPr>
                <a:t>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≔</a:t>
              </a:r>
              <a:r>
                <a:rPr lang="de-DE" altLang="en-GB" sz="1400" dirty="0">
                  <a:latin typeface="Calibri" charset="0"/>
                  <a:sym typeface="+mn-ea"/>
                </a:rPr>
                <a:t> Read()</a:t>
              </a:r>
              <a:endParaRPr lang="de-DE" altLang="en-GB" sz="1400" dirty="0">
                <a:latin typeface="Calibri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3" name="Group 42"/>
          <p:cNvGrpSpPr/>
          <p:nvPr/>
        </p:nvGrpSpPr>
        <p:grpSpPr>
          <a:xfrm>
            <a:off x="4388485" y="823595"/>
            <a:ext cx="3108960" cy="3202305"/>
            <a:chOff x="6068" y="2030"/>
            <a:chExt cx="8597" cy="6114"/>
          </a:xfrm>
        </p:grpSpPr>
        <p:sp>
          <p:nvSpPr>
            <p:cNvPr id="49" name="Rounded Rectangle 48"/>
            <p:cNvSpPr/>
            <p:nvPr/>
          </p:nvSpPr>
          <p:spPr>
            <a:xfrm>
              <a:off x="6068" y="2030"/>
              <a:ext cx="8597" cy="611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1" name="Text Box 50"/>
            <p:cNvSpPr txBox="1"/>
            <p:nvPr/>
          </p:nvSpPr>
          <p:spPr>
            <a:xfrm>
              <a:off x="7122" y="2030"/>
              <a:ext cx="6730" cy="6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de-DE" altLang="en-US" sz="1600" b="1">
                  <a:latin typeface="Calibri" charset="0"/>
                  <a:sym typeface="+mn-ea"/>
                </a:rPr>
                <a:t>DP-GBDT Enclave</a:t>
              </a:r>
              <a:endParaRPr lang="de-DE" altLang="en-US" sz="1600" b="1" baseline="-25000">
                <a:latin typeface="Calibri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20140" y="1048385"/>
            <a:ext cx="3208020" cy="356870"/>
            <a:chOff x="1152" y="2477"/>
            <a:chExt cx="5052" cy="562"/>
          </a:xfrm>
        </p:grpSpPr>
        <p:pic>
          <p:nvPicPr>
            <p:cNvPr id="6" name="Picture 5" descr="Zurich_Insurance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1152" y="2599"/>
              <a:ext cx="1864" cy="440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3185" y="2477"/>
              <a:ext cx="3019" cy="386"/>
              <a:chOff x="9835" y="2905"/>
              <a:chExt cx="3019" cy="386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 flipV="1">
                <a:off x="9835" y="3280"/>
                <a:ext cx="3019" cy="11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TextBox 79"/>
              <p:cNvSpPr txBox="1"/>
              <p:nvPr/>
            </p:nvSpPr>
            <p:spPr>
              <a:xfrm>
                <a:off x="10337" y="2905"/>
                <a:ext cx="2229" cy="3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p>
                <a:pPr algn="ctr"/>
                <a:r>
                  <a:rPr lang="de-DE" altLang="en-GB" sz="1400" b="1" dirty="0">
                    <a:latin typeface="Calibri" charset="0"/>
                  </a:rPr>
                  <a:t>1.</a:t>
                </a:r>
                <a:r>
                  <a:rPr lang="de-DE" altLang="en-GB" sz="1400" dirty="0">
                    <a:latin typeface="Calibri" charset="0"/>
                  </a:rPr>
                  <a:t>  train(n = 700)</a:t>
                </a:r>
                <a:endParaRPr lang="de-DE" altLang="en-GB" sz="1400" dirty="0">
                  <a:latin typeface="Calibri" charset="0"/>
                </a:endParaRPr>
              </a:p>
            </p:txBody>
          </p:sp>
        </p:grpSp>
      </p:grpSp>
      <p:sp>
        <p:nvSpPr>
          <p:cNvPr id="19" name="TextBox 79"/>
          <p:cNvSpPr txBox="1"/>
          <p:nvPr/>
        </p:nvSpPr>
        <p:spPr>
          <a:xfrm>
            <a:off x="4552950" y="1923415"/>
            <a:ext cx="1982470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2c.</a:t>
            </a:r>
            <a:r>
              <a:rPr lang="de-DE" altLang="en-GB" sz="1400" dirty="0">
                <a:latin typeface="Calibri" charset="0"/>
              </a:rPr>
              <a:t>  ensure c</a:t>
            </a:r>
            <a:r>
              <a:rPr lang="de-DE" altLang="en-GB" sz="1400" baseline="-25000" dirty="0">
                <a:latin typeface="Calibri" charset="0"/>
              </a:rPr>
              <a:t>q</a:t>
            </a:r>
            <a:r>
              <a:rPr lang="de-DE" altLang="en-GB" sz="1400" dirty="0">
                <a:latin typeface="Calibri" charset="0"/>
              </a:rPr>
              <a:t> </a:t>
            </a:r>
            <a:r>
              <a:rPr lang="de-DE" altLang="en-GB" sz="1400" dirty="0">
                <a:latin typeface="东文宋体" charset="0"/>
                <a:cs typeface="东文宋体" charset="0"/>
              </a:rPr>
              <a:t>≥</a:t>
            </a:r>
            <a:r>
              <a:rPr lang="de-DE" altLang="en-GB" sz="1400" dirty="0">
                <a:latin typeface="Calibri" charset="0"/>
              </a:rPr>
              <a:t> n 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sp>
        <p:nvSpPr>
          <p:cNvPr id="33" name="TextBox 79"/>
          <p:cNvSpPr txBox="1"/>
          <p:nvPr/>
        </p:nvSpPr>
        <p:spPr>
          <a:xfrm>
            <a:off x="4540250" y="1298575"/>
            <a:ext cx="2892425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2a.</a:t>
            </a:r>
            <a:r>
              <a:rPr lang="de-DE" altLang="en-GB" sz="1400" dirty="0">
                <a:latin typeface="Calibri" charset="0"/>
              </a:rPr>
              <a:t>  ensure n is valid training size 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8862060" y="1127125"/>
            <a:ext cx="1803400" cy="741120"/>
            <a:chOff x="13288" y="3926"/>
            <a:chExt cx="2840" cy="1247"/>
          </a:xfrm>
        </p:grpSpPr>
        <p:grpSp>
          <p:nvGrpSpPr>
            <p:cNvPr id="35" name="Group 34"/>
            <p:cNvGrpSpPr/>
            <p:nvPr/>
          </p:nvGrpSpPr>
          <p:grpSpPr>
            <a:xfrm>
              <a:off x="13288" y="3926"/>
              <a:ext cx="2446" cy="1247"/>
              <a:chOff x="13288" y="3917"/>
              <a:chExt cx="2446" cy="1563"/>
            </a:xfrm>
          </p:grpSpPr>
          <p:sp>
            <p:nvSpPr>
              <p:cNvPr id="36" name="Rectangles 35"/>
              <p:cNvSpPr/>
              <p:nvPr/>
            </p:nvSpPr>
            <p:spPr>
              <a:xfrm>
                <a:off x="13379" y="3963"/>
                <a:ext cx="2259" cy="151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9" name="Text Box 38"/>
              <p:cNvSpPr txBox="1"/>
              <p:nvPr/>
            </p:nvSpPr>
            <p:spPr>
              <a:xfrm>
                <a:off x="13288" y="3917"/>
                <a:ext cx="2446" cy="9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de-DE" altLang="en-US" sz="1200" b="1">
                    <a:latin typeface="Calibri" charset="0"/>
                  </a:rPr>
                  <a:t>Questionnaire</a:t>
                </a:r>
                <a:endParaRPr lang="de-DE" altLang="en-US" sz="1200" b="1">
                  <a:latin typeface="Calibri" charset="0"/>
                </a:endParaRPr>
              </a:p>
              <a:p>
                <a:pPr algn="ctr"/>
                <a:r>
                  <a:rPr lang="de-DE" altLang="en-US" sz="1200" b="1">
                    <a:latin typeface="Calibri" charset="0"/>
                  </a:rPr>
                  <a:t>Counter</a:t>
                </a:r>
                <a:endParaRPr lang="de-DE" altLang="en-US" sz="1200" b="1">
                  <a:latin typeface="Calibri" charset="0"/>
                </a:endParaRPr>
              </a:p>
            </p:txBody>
          </p:sp>
        </p:grpSp>
        <p:sp>
          <p:nvSpPr>
            <p:cNvPr id="40" name="Text Box 39"/>
            <p:cNvSpPr txBox="1"/>
            <p:nvPr/>
          </p:nvSpPr>
          <p:spPr>
            <a:xfrm>
              <a:off x="13765" y="4651"/>
              <a:ext cx="2363" cy="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latin typeface="Calibri" charset="0"/>
                </a:rPr>
                <a:t>[ val = 724 ]</a:t>
              </a:r>
              <a:endParaRPr lang="de-DE" altLang="en-US" sz="1200">
                <a:latin typeface="Calibri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433185" y="1529080"/>
            <a:ext cx="2355215" cy="248285"/>
            <a:chOff x="8719" y="2891"/>
            <a:chExt cx="3709" cy="391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8719" y="3280"/>
              <a:ext cx="3709" cy="2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TextBox 79"/>
            <p:cNvSpPr txBox="1"/>
            <p:nvPr/>
          </p:nvSpPr>
          <p:spPr>
            <a:xfrm>
              <a:off x="9211" y="2891"/>
              <a:ext cx="2252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2b.</a:t>
              </a:r>
              <a:r>
                <a:rPr lang="de-DE" altLang="en-GB" sz="1400" dirty="0">
                  <a:latin typeface="Calibri" charset="0"/>
                </a:rPr>
                <a:t>  c</a:t>
              </a:r>
              <a:r>
                <a:rPr lang="de-DE" altLang="en-GB" sz="1400" baseline="-25000" dirty="0">
                  <a:latin typeface="Calibri" charset="0"/>
                </a:rPr>
                <a:t>q</a:t>
              </a:r>
              <a:r>
                <a:rPr lang="de-DE" altLang="en-GB" sz="1400" dirty="0">
                  <a:latin typeface="Calibri" charset="0"/>
                </a:rPr>
                <a:t>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≔</a:t>
              </a:r>
              <a:r>
                <a:rPr lang="de-DE" altLang="en-GB" sz="1400" dirty="0">
                  <a:latin typeface="Calibri" charset="0"/>
                </a:rPr>
                <a:t> Read()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8869680" y="2099945"/>
            <a:ext cx="1911350" cy="741045"/>
            <a:chOff x="12882" y="7693"/>
            <a:chExt cx="3010" cy="1167"/>
          </a:xfrm>
        </p:grpSpPr>
        <p:grpSp>
          <p:nvGrpSpPr>
            <p:cNvPr id="54" name="Group 53"/>
            <p:cNvGrpSpPr/>
            <p:nvPr/>
          </p:nvGrpSpPr>
          <p:grpSpPr>
            <a:xfrm rot="0">
              <a:off x="12882" y="7693"/>
              <a:ext cx="2446" cy="1167"/>
              <a:chOff x="13288" y="3917"/>
              <a:chExt cx="2446" cy="1563"/>
            </a:xfrm>
          </p:grpSpPr>
          <p:sp>
            <p:nvSpPr>
              <p:cNvPr id="57" name="Rectangles 56"/>
              <p:cNvSpPr/>
              <p:nvPr/>
            </p:nvSpPr>
            <p:spPr>
              <a:xfrm>
                <a:off x="13379" y="3963"/>
                <a:ext cx="2259" cy="151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0" name="Text Box 59"/>
              <p:cNvSpPr txBox="1"/>
              <p:nvPr/>
            </p:nvSpPr>
            <p:spPr>
              <a:xfrm>
                <a:off x="13288" y="3917"/>
                <a:ext cx="2446" cy="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de-DE" altLang="en-US" sz="1200" b="1">
                    <a:latin typeface="Calibri" charset="0"/>
                  </a:rPr>
                  <a:t>Log-Counter </a:t>
                </a:r>
                <a:r>
                  <a:rPr lang="de-DE" altLang="en-US" sz="1200" b="1">
                    <a:latin typeface="Calibri" charset="0"/>
                    <a:sym typeface="+mn-ea"/>
                  </a:rPr>
                  <a:t>(id</a:t>
                </a:r>
                <a:r>
                  <a:rPr lang="de-DE" altLang="en-US" sz="1200" b="1" baseline="-25000">
                    <a:latin typeface="Calibri" charset="0"/>
                    <a:sym typeface="+mn-ea"/>
                  </a:rPr>
                  <a:t>LC</a:t>
                </a:r>
                <a:r>
                  <a:rPr lang="de-DE" altLang="en-US" sz="1200" b="1">
                    <a:latin typeface="Calibri" charset="0"/>
                    <a:sym typeface="+mn-ea"/>
                  </a:rPr>
                  <a:t>)</a:t>
                </a:r>
                <a:endParaRPr lang="de-DE" altLang="en-US" sz="1200" b="1">
                  <a:latin typeface="Calibri" charset="0"/>
                </a:endParaRPr>
              </a:p>
            </p:txBody>
          </p:sp>
        </p:grpSp>
        <p:sp>
          <p:nvSpPr>
            <p:cNvPr id="73" name="Text Box 72"/>
            <p:cNvSpPr txBox="1"/>
            <p:nvPr/>
          </p:nvSpPr>
          <p:spPr>
            <a:xfrm>
              <a:off x="13529" y="8281"/>
              <a:ext cx="2363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latin typeface="Calibri" charset="0"/>
                </a:rPr>
                <a:t>[ val = 3 ]</a:t>
              </a:r>
              <a:endParaRPr lang="de-DE" altLang="en-US" sz="1200">
                <a:latin typeface="Calibri" charset="0"/>
              </a:endParaRPr>
            </a:p>
          </p:txBody>
        </p:sp>
      </p:grpSp>
      <p:sp>
        <p:nvSpPr>
          <p:cNvPr id="27" name="TextBox 79"/>
          <p:cNvSpPr txBox="1"/>
          <p:nvPr/>
        </p:nvSpPr>
        <p:spPr>
          <a:xfrm>
            <a:off x="4550410" y="3339465"/>
            <a:ext cx="3817620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5.  </a:t>
            </a:r>
            <a:r>
              <a:rPr lang="de-DE" altLang="en-GB" sz="1400" dirty="0">
                <a:latin typeface="Calibri" charset="0"/>
                <a:sym typeface="+mn-ea"/>
              </a:rPr>
              <a:t>start_training(</a:t>
            </a:r>
            <a:r>
              <a:rPr lang="de-DE" altLang="en-GB" sz="1400" dirty="0">
                <a:latin typeface="Calibri" charset="0"/>
                <a:sym typeface="+mn-ea"/>
              </a:rPr>
              <a:t>D</a:t>
            </a:r>
            <a:r>
              <a:rPr lang="de-DE" altLang="en-GB" sz="1400" baseline="-25000" dirty="0">
                <a:latin typeface="Calibri" charset="0"/>
                <a:sym typeface="+mn-ea"/>
              </a:rPr>
              <a:t>501</a:t>
            </a:r>
            <a:r>
              <a:rPr lang="de-DE" altLang="en-GB" sz="1400" dirty="0">
                <a:latin typeface="Calibri" charset="0"/>
                <a:sym typeface="+mn-ea"/>
              </a:rPr>
              <a:t>..D</a:t>
            </a:r>
            <a:r>
              <a:rPr lang="de-DE" altLang="en-GB" sz="1400" baseline="-25000" dirty="0">
                <a:latin typeface="Calibri" charset="0"/>
                <a:sym typeface="+mn-ea"/>
              </a:rPr>
              <a:t>700</a:t>
            </a:r>
            <a:r>
              <a:rPr lang="de-DE" altLang="en-GB" sz="1400" dirty="0">
                <a:latin typeface="Calibri" charset="0"/>
                <a:sym typeface="+mn-ea"/>
              </a:rPr>
              <a:t>, s</a:t>
            </a:r>
            <a:r>
              <a:rPr lang="de-DE" altLang="en-GB" sz="1400" baseline="-25000" dirty="0">
                <a:latin typeface="Calibri" charset="0"/>
                <a:sym typeface="+mn-ea"/>
              </a:rPr>
              <a:t>3</a:t>
            </a:r>
            <a:r>
              <a:rPr lang="de-DE" altLang="en-GB" sz="1400" dirty="0">
                <a:latin typeface="Calibri" charset="0"/>
                <a:sym typeface="+mn-ea"/>
              </a:rPr>
              <a:t>)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260475" y="1508125"/>
            <a:ext cx="3764280" cy="2574925"/>
            <a:chOff x="1505" y="731"/>
            <a:chExt cx="5928" cy="4055"/>
          </a:xfrm>
        </p:grpSpPr>
        <p:sp>
          <p:nvSpPr>
            <p:cNvPr id="76" name="TextBox 79"/>
            <p:cNvSpPr txBox="1"/>
            <p:nvPr/>
          </p:nvSpPr>
          <p:spPr>
            <a:xfrm>
              <a:off x="3272" y="4447"/>
              <a:ext cx="4161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l"/>
              <a:r>
                <a:rPr lang="de-DE" altLang="en-GB" sz="1400" b="1" dirty="0">
                  <a:latin typeface="Calibri" charset="0"/>
                </a:rPr>
                <a:t>6.</a:t>
              </a:r>
              <a:r>
                <a:rPr lang="de-DE" altLang="en-GB" sz="1400" dirty="0">
                  <a:latin typeface="Calibri" charset="0"/>
                </a:rPr>
                <a:t>  output model </a:t>
              </a:r>
              <a:endParaRPr lang="de-DE" altLang="en-GB" sz="1400" dirty="0">
                <a:latin typeface="Calibri" charset="0"/>
                <a:ea typeface="AR PL UKai CN" panose="02000503000000000000" charset="-122"/>
              </a:endParaRPr>
            </a:p>
          </p:txBody>
        </p:sp>
        <p:cxnSp>
          <p:nvCxnSpPr>
            <p:cNvPr id="85" name="Elbow Connector 84"/>
            <p:cNvCxnSpPr/>
            <p:nvPr/>
          </p:nvCxnSpPr>
          <p:spPr>
            <a:xfrm rot="10800000">
              <a:off x="1505" y="731"/>
              <a:ext cx="5835" cy="3670"/>
            </a:xfrm>
            <a:prstGeom prst="bentConnector3">
              <a:avLst>
                <a:gd name="adj1" fmla="val 99965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2018665" y="1826260"/>
            <a:ext cx="1359815" cy="1821180"/>
            <a:chOff x="2069" y="5828"/>
            <a:chExt cx="1986" cy="3310"/>
          </a:xfrm>
        </p:grpSpPr>
        <p:grpSp>
          <p:nvGrpSpPr>
            <p:cNvPr id="84" name="Group 83"/>
            <p:cNvGrpSpPr/>
            <p:nvPr/>
          </p:nvGrpSpPr>
          <p:grpSpPr>
            <a:xfrm>
              <a:off x="2069" y="5828"/>
              <a:ext cx="1986" cy="3310"/>
              <a:chOff x="2239" y="3812"/>
              <a:chExt cx="1855" cy="5510"/>
            </a:xfrm>
          </p:grpSpPr>
          <p:grpSp>
            <p:nvGrpSpPr>
              <p:cNvPr id="56" name="Group 55"/>
              <p:cNvGrpSpPr/>
              <p:nvPr/>
            </p:nvGrpSpPr>
            <p:grpSpPr>
              <a:xfrm rot="0">
                <a:off x="2239" y="3812"/>
                <a:ext cx="1712" cy="5510"/>
                <a:chOff x="13379" y="6302"/>
                <a:chExt cx="1712" cy="1684"/>
              </a:xfrm>
            </p:grpSpPr>
            <p:sp>
              <p:nvSpPr>
                <p:cNvPr id="17" name="Flowchart: Magnetic Disk 16"/>
                <p:cNvSpPr/>
                <p:nvPr/>
              </p:nvSpPr>
              <p:spPr>
                <a:xfrm>
                  <a:off x="13379" y="6302"/>
                  <a:ext cx="1691" cy="1684"/>
                </a:xfrm>
                <a:prstGeom prst="flowChartMagneticDisk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5" name="Text Box 54"/>
                <p:cNvSpPr txBox="1"/>
                <p:nvPr/>
              </p:nvSpPr>
              <p:spPr>
                <a:xfrm>
                  <a:off x="13670" y="6460"/>
                  <a:ext cx="1421" cy="2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de-DE" altLang="en-US" sz="1200" b="1">
                      <a:latin typeface="Calibri" charset="0"/>
                    </a:rPr>
                    <a:t>Harddisk</a:t>
                  </a:r>
                  <a:endParaRPr lang="de-DE" altLang="en-US" sz="1200" b="1">
                    <a:latin typeface="Calibri" charset="0"/>
                  </a:endParaRPr>
                </a:p>
              </p:txBody>
            </p:sp>
          </p:grpSp>
          <p:sp>
            <p:nvSpPr>
              <p:cNvPr id="58" name="Text Box 57"/>
              <p:cNvSpPr txBox="1"/>
              <p:nvPr/>
            </p:nvSpPr>
            <p:spPr>
              <a:xfrm>
                <a:off x="2475" y="5846"/>
                <a:ext cx="735" cy="34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de-DE" altLang="en-US" sz="1200">
                    <a:latin typeface="Calibri" charset="0"/>
                  </a:rPr>
                  <a:t>D</a:t>
                </a:r>
                <a:r>
                  <a:rPr lang="de-DE" altLang="en-US" sz="1200" baseline="-25000">
                    <a:latin typeface="Calibri" charset="0"/>
                  </a:rPr>
                  <a:t>1</a:t>
                </a:r>
                <a:endParaRPr lang="de-DE" altLang="en-US" sz="1200">
                  <a:latin typeface="Calibri" charset="0"/>
                </a:endParaRPr>
              </a:p>
              <a:p>
                <a:r>
                  <a:rPr lang="de-DE" altLang="en-US" sz="1200">
                    <a:latin typeface="Unifont" panose="02000604000000000000" charset="-122"/>
                    <a:ea typeface="Unifont" panose="02000604000000000000" charset="-122"/>
                  </a:rPr>
                  <a:t>∶</a:t>
                </a:r>
                <a:endParaRPr lang="de-DE" altLang="en-US" sz="1200">
                  <a:latin typeface="Calibri" charset="0"/>
                </a:endParaRPr>
              </a:p>
              <a:p>
                <a:r>
                  <a:rPr lang="de-DE" altLang="en-US" sz="1200">
                    <a:latin typeface="Calibri" charset="0"/>
                  </a:rPr>
                  <a:t>D</a:t>
                </a:r>
                <a:r>
                  <a:rPr lang="de-DE" altLang="en-US" sz="1200" baseline="-25000">
                    <a:latin typeface="Calibri" charset="0"/>
                  </a:rPr>
                  <a:t>500</a:t>
                </a:r>
                <a:endParaRPr lang="de-DE" altLang="en-US" sz="1200" baseline="-25000">
                  <a:latin typeface="Calibri" charset="0"/>
                </a:endParaRPr>
              </a:p>
              <a:p>
                <a:r>
                  <a:rPr lang="de-DE" altLang="en-US" sz="1200">
                    <a:latin typeface="Unifont" panose="02000604000000000000" charset="-122"/>
                    <a:ea typeface="Unifont" panose="02000604000000000000" charset="-122"/>
                    <a:sym typeface="+mn-ea"/>
                  </a:rPr>
                  <a:t>∶</a:t>
                </a:r>
                <a:endParaRPr lang="de-DE" altLang="en-US" sz="1200">
                  <a:latin typeface="Calibri" charset="0"/>
                </a:endParaRPr>
              </a:p>
              <a:p>
                <a:r>
                  <a:rPr lang="de-DE" altLang="en-US" sz="1200">
                    <a:latin typeface="Calibri" charset="0"/>
                    <a:sym typeface="+mn-ea"/>
                  </a:rPr>
                  <a:t>D</a:t>
                </a:r>
                <a:r>
                  <a:rPr lang="de-DE" altLang="en-US" sz="1200" baseline="-25000">
                    <a:latin typeface="Calibri" charset="0"/>
                    <a:sym typeface="+mn-ea"/>
                  </a:rPr>
                  <a:t>724</a:t>
                </a:r>
                <a:endParaRPr lang="de-DE" altLang="en-US" sz="1200" baseline="-25000">
                  <a:latin typeface="Calibri" charset="0"/>
                </a:endParaRPr>
              </a:p>
              <a:p>
                <a:endParaRPr lang="de-DE" altLang="en-US" sz="1200" baseline="-25000">
                  <a:latin typeface="Calibri" charset="0"/>
                </a:endParaRPr>
              </a:p>
            </p:txBody>
          </p:sp>
          <p:sp>
            <p:nvSpPr>
              <p:cNvPr id="59" name="Text Box 58"/>
              <p:cNvSpPr txBox="1"/>
              <p:nvPr/>
            </p:nvSpPr>
            <p:spPr>
              <a:xfrm>
                <a:off x="3123" y="5894"/>
                <a:ext cx="971" cy="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de-DE" altLang="en-US" sz="1200">
                    <a:latin typeface="Calibri" charset="0"/>
                  </a:rPr>
                  <a:t>Log</a:t>
                </a:r>
                <a:r>
                  <a:rPr lang="de-DE" altLang="en-US" sz="1200" baseline="-25000">
                    <a:latin typeface="Calibri" charset="0"/>
                  </a:rPr>
                  <a:t>init</a:t>
                </a:r>
                <a:endParaRPr lang="de-DE" altLang="en-US" sz="1200" baseline="-25000">
                  <a:latin typeface="Calibri" charset="0"/>
                </a:endParaRPr>
              </a:p>
            </p:txBody>
          </p:sp>
          <p:sp>
            <p:nvSpPr>
              <p:cNvPr id="74" name="Text Box 73"/>
              <p:cNvSpPr txBox="1"/>
              <p:nvPr/>
            </p:nvSpPr>
            <p:spPr>
              <a:xfrm>
                <a:off x="3123" y="6439"/>
                <a:ext cx="971" cy="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de-DE" altLang="en-US" sz="1200">
                    <a:solidFill>
                      <a:schemeClr val="tx1"/>
                    </a:solidFill>
                    <a:latin typeface="Calibri" charset="0"/>
                  </a:rPr>
                  <a:t>Log</a:t>
                </a:r>
                <a:r>
                  <a:rPr lang="de-DE" altLang="en-US" sz="1200" baseline="-25000">
                    <a:solidFill>
                      <a:schemeClr val="tx1"/>
                    </a:solidFill>
                    <a:latin typeface="Calibri" charset="0"/>
                  </a:rPr>
                  <a:t>1</a:t>
                </a:r>
                <a:endParaRPr lang="de-DE" altLang="en-US" sz="1200" baseline="-25000">
                  <a:solidFill>
                    <a:schemeClr val="tx1"/>
                  </a:solidFill>
                  <a:latin typeface="Calibri" charset="0"/>
                </a:endParaRPr>
              </a:p>
            </p:txBody>
          </p:sp>
        </p:grpSp>
        <p:sp>
          <p:nvSpPr>
            <p:cNvPr id="8" name="Text Box 7"/>
            <p:cNvSpPr txBox="1"/>
            <p:nvPr/>
          </p:nvSpPr>
          <p:spPr>
            <a:xfrm>
              <a:off x="3014" y="7733"/>
              <a:ext cx="1040" cy="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solidFill>
                    <a:schemeClr val="tx1"/>
                  </a:solidFill>
                  <a:latin typeface="Calibri" charset="0"/>
                </a:rPr>
                <a:t>Log</a:t>
              </a:r>
              <a:r>
                <a:rPr lang="de-DE" altLang="en-US" sz="1200" baseline="-25000">
                  <a:solidFill>
                    <a:schemeClr val="tx1"/>
                  </a:solidFill>
                  <a:latin typeface="Calibri" charset="0"/>
                </a:rPr>
                <a:t>2</a:t>
              </a:r>
              <a:endParaRPr lang="de-DE" altLang="en-US" sz="1200" baseline="-25000">
                <a:solidFill>
                  <a:schemeClr val="tx1"/>
                </a:solidFill>
                <a:latin typeface="Calibri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428740" y="2221865"/>
            <a:ext cx="2355215" cy="248285"/>
            <a:chOff x="8719" y="2891"/>
            <a:chExt cx="3709" cy="391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8719" y="3280"/>
              <a:ext cx="3709" cy="2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79"/>
            <p:cNvSpPr txBox="1"/>
            <p:nvPr/>
          </p:nvSpPr>
          <p:spPr>
            <a:xfrm>
              <a:off x="9211" y="2891"/>
              <a:ext cx="2842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  <a:sym typeface="+mn-ea"/>
                </a:rPr>
                <a:t>3.</a:t>
              </a:r>
              <a:r>
                <a:rPr lang="de-DE" altLang="en-GB" sz="1400" dirty="0">
                  <a:latin typeface="Calibri" charset="0"/>
                  <a:sym typeface="+mn-ea"/>
                </a:rPr>
                <a:t>  c</a:t>
              </a:r>
              <a:r>
                <a:rPr lang="de-DE" altLang="en-GB" sz="1400" baseline="-25000" dirty="0">
                  <a:latin typeface="Calibri" charset="0"/>
                  <a:sym typeface="+mn-ea"/>
                </a:rPr>
                <a:t>log</a:t>
              </a:r>
              <a:r>
                <a:rPr lang="de-DE" altLang="en-GB" sz="1400" dirty="0">
                  <a:latin typeface="Calibri" charset="0"/>
                  <a:sym typeface="+mn-ea"/>
                </a:rPr>
                <a:t>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≔</a:t>
              </a:r>
              <a:r>
                <a:rPr lang="de-DE" altLang="en-GB" sz="1400" dirty="0">
                  <a:latin typeface="Calibri" charset="0"/>
                  <a:sym typeface="+mn-ea"/>
                </a:rPr>
                <a:t> Read() = 7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335020" y="2383155"/>
            <a:ext cx="2600960" cy="247015"/>
            <a:chOff x="8719" y="2891"/>
            <a:chExt cx="4096" cy="389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8719" y="3280"/>
              <a:ext cx="4096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79"/>
            <p:cNvSpPr txBox="1"/>
            <p:nvPr/>
          </p:nvSpPr>
          <p:spPr>
            <a:xfrm>
              <a:off x="8914" y="2891"/>
              <a:ext cx="3582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dirty="0">
                  <a:latin typeface="Calibri" charset="0"/>
                  <a:sym typeface="+mn-ea"/>
                </a:rPr>
                <a:t>4a.  load* Log</a:t>
              </a:r>
              <a:r>
                <a:rPr lang="de-DE" altLang="en-GB" sz="1400" baseline="-25000" dirty="0">
                  <a:latin typeface="Calibri" charset="0"/>
                  <a:sym typeface="+mn-ea"/>
                </a:rPr>
                <a:t>3</a:t>
              </a:r>
              <a:r>
                <a:rPr lang="de-DE" altLang="en-GB" sz="1400" dirty="0">
                  <a:latin typeface="Calibri" charset="0"/>
                  <a:sym typeface="+mn-ea"/>
                </a:rPr>
                <a:t> from disk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342640" y="2760345"/>
            <a:ext cx="2601595" cy="430530"/>
            <a:chOff x="8629" y="2916"/>
            <a:chExt cx="4097" cy="678"/>
          </a:xfrm>
        </p:grpSpPr>
        <p:cxnSp>
          <p:nvCxnSpPr>
            <p:cNvPr id="31" name="Straight Arrow Connector 30"/>
            <p:cNvCxnSpPr/>
            <p:nvPr/>
          </p:nvCxnSpPr>
          <p:spPr>
            <a:xfrm flipV="1">
              <a:off x="8629" y="3277"/>
              <a:ext cx="4097" cy="3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79"/>
            <p:cNvSpPr txBox="1"/>
            <p:nvPr/>
          </p:nvSpPr>
          <p:spPr>
            <a:xfrm>
              <a:off x="9077" y="2916"/>
              <a:ext cx="3582" cy="67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l"/>
              <a:r>
                <a:rPr lang="de-DE" altLang="en-GB" sz="1400" dirty="0">
                  <a:latin typeface="Calibri" charset="0"/>
                  <a:sym typeface="+mn-ea"/>
                </a:rPr>
                <a:t>4b.  </a:t>
              </a:r>
              <a:r>
                <a:rPr lang="de-DE" altLang="en-GB" sz="1400" dirty="0">
                  <a:latin typeface="Calibri" charset="0"/>
                  <a:sym typeface="+mn-ea"/>
                </a:rPr>
                <a:t>load* </a:t>
              </a:r>
              <a:r>
                <a:rPr lang="de-DE" altLang="en-GB" sz="1400" dirty="0">
                  <a:latin typeface="Calibri" charset="0"/>
                  <a:sym typeface="+mn-ea"/>
                </a:rPr>
                <a:t>D</a:t>
              </a:r>
              <a:r>
                <a:rPr lang="de-DE" altLang="en-GB" sz="1400" baseline="-25000" dirty="0">
                  <a:latin typeface="Calibri" charset="0"/>
                  <a:sym typeface="+mn-ea"/>
                </a:rPr>
                <a:t>501</a:t>
              </a:r>
              <a:r>
                <a:rPr lang="de-DE" altLang="en-GB" sz="1400" dirty="0">
                  <a:latin typeface="Calibri" charset="0"/>
                  <a:sym typeface="+mn-ea"/>
                </a:rPr>
                <a:t>..D</a:t>
              </a:r>
              <a:r>
                <a:rPr lang="de-DE" altLang="en-GB" sz="1400" baseline="-25000" dirty="0">
                  <a:latin typeface="Calibri" charset="0"/>
                  <a:sym typeface="+mn-ea"/>
                </a:rPr>
                <a:t>700</a:t>
              </a:r>
              <a:r>
                <a:rPr lang="de-DE" altLang="en-GB" sz="1400" dirty="0">
                  <a:latin typeface="Calibri" charset="0"/>
                  <a:sym typeface="+mn-ea"/>
                </a:rPr>
                <a:t>       from disk</a:t>
              </a:r>
              <a:endParaRPr lang="de-DE" altLang="en-GB" sz="1400" dirty="0">
                <a:latin typeface="Calibri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Group 4"/>
          <p:cNvGrpSpPr/>
          <p:nvPr/>
        </p:nvGrpSpPr>
        <p:grpSpPr>
          <a:xfrm>
            <a:off x="4420235" y="801370"/>
            <a:ext cx="3108960" cy="3714115"/>
            <a:chOff x="6068" y="1998"/>
            <a:chExt cx="8597" cy="6146"/>
          </a:xfrm>
        </p:grpSpPr>
        <p:sp>
          <p:nvSpPr>
            <p:cNvPr id="3" name="Rounded Rectangle 2"/>
            <p:cNvSpPr/>
            <p:nvPr/>
          </p:nvSpPr>
          <p:spPr>
            <a:xfrm>
              <a:off x="6068" y="2030"/>
              <a:ext cx="8597" cy="611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" name="Text Box 3"/>
            <p:cNvSpPr txBox="1"/>
            <p:nvPr/>
          </p:nvSpPr>
          <p:spPr>
            <a:xfrm>
              <a:off x="7266" y="1998"/>
              <a:ext cx="6267" cy="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de-DE" altLang="en-US" sz="1600" b="1">
                  <a:latin typeface="Calibri" charset="0"/>
                  <a:sym typeface="+mn-ea"/>
                </a:rPr>
                <a:t>DP-GBDT Enclave</a:t>
              </a:r>
              <a:endParaRPr lang="de-DE" altLang="en-US" sz="1600" b="1" baseline="-25000">
                <a:latin typeface="Calibri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786380" y="3587115"/>
            <a:ext cx="4451334" cy="248285"/>
            <a:chOff x="8731" y="2905"/>
            <a:chExt cx="4778" cy="391"/>
          </a:xfrm>
        </p:grpSpPr>
        <p:cxnSp>
          <p:nvCxnSpPr>
            <p:cNvPr id="52" name="Straight Arrow Connector 51"/>
            <p:cNvCxnSpPr/>
            <p:nvPr/>
          </p:nvCxnSpPr>
          <p:spPr>
            <a:xfrm>
              <a:off x="8731" y="3283"/>
              <a:ext cx="4719" cy="13"/>
            </a:xfrm>
            <a:prstGeom prst="straightConnector1">
              <a:avLst/>
            </a:prstGeom>
            <a:ln w="19050" cmpd="sng">
              <a:solidFill>
                <a:srgbClr val="FF0000"/>
              </a:solidFill>
              <a:prstDash val="solid"/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79"/>
            <p:cNvSpPr txBox="1"/>
            <p:nvPr/>
          </p:nvSpPr>
          <p:spPr>
            <a:xfrm>
              <a:off x="8892" y="2905"/>
              <a:ext cx="4617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  <a:sym typeface="+mn-ea"/>
                </a:rPr>
                <a:t>7.</a:t>
              </a:r>
              <a:r>
                <a:rPr lang="de-DE" altLang="en-GB" sz="1400" dirty="0">
                  <a:latin typeface="Calibri" charset="0"/>
                  <a:sym typeface="+mn-ea"/>
                </a:rPr>
                <a:t>  </a:t>
              </a:r>
              <a:r>
                <a:rPr lang="de-DE" altLang="en-US" sz="1400">
                  <a:latin typeface="Calibri" charset="0"/>
                  <a:sym typeface="+mn-ea"/>
                </a:rPr>
                <a:t>Log</a:t>
              </a:r>
              <a:r>
                <a:rPr lang="de-DE" altLang="en-US" sz="1400" baseline="-25000">
                  <a:latin typeface="Calibri" charset="0"/>
                  <a:sym typeface="+mn-ea"/>
                </a:rPr>
                <a:t>2</a:t>
              </a:r>
              <a:r>
                <a:rPr lang="de-DE" altLang="en-GB" sz="1400" dirty="0">
                  <a:latin typeface="Calibri" charset="0"/>
                  <a:sym typeface="+mn-ea"/>
                </a:rPr>
                <a:t>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≔</a:t>
              </a:r>
              <a:r>
                <a:rPr lang="de-DE" altLang="en-GB" sz="1400" dirty="0">
                  <a:latin typeface="Calibri" charset="0"/>
                  <a:sym typeface="+mn-ea"/>
                </a:rPr>
                <a:t> </a:t>
              </a:r>
              <a:r>
                <a:rPr lang="de-DE" sz="1400" dirty="0">
                  <a:latin typeface="Calibri" charset="0"/>
                  <a:sym typeface="+mn-ea"/>
                </a:rPr>
                <a:t>seal( {“Log”, </a:t>
              </a:r>
              <a:r>
                <a:rPr lang="de-DE" sz="1400" dirty="0">
                  <a:latin typeface="Calibri" charset="0"/>
                  <a:sym typeface="+mn-ea"/>
                </a:rPr>
                <a:t>id</a:t>
              </a:r>
              <a:r>
                <a:rPr lang="de-DE" sz="1400" baseline="-25000" dirty="0">
                  <a:latin typeface="Calibri" charset="0"/>
                  <a:sym typeface="+mn-ea"/>
                </a:rPr>
                <a:t>LC</a:t>
              </a:r>
              <a:r>
                <a:rPr lang="de-DE" sz="1400" dirty="0">
                  <a:latin typeface="Calibri" charset="0"/>
                  <a:sym typeface="+mn-ea"/>
                </a:rPr>
                <a:t>, </a:t>
              </a:r>
              <a:r>
                <a:rPr lang="de-DE" sz="1400" dirty="0">
                  <a:latin typeface="Calibri" charset="0"/>
                  <a:sym typeface="+mn-ea"/>
                </a:rPr>
                <a:t>c</a:t>
              </a:r>
              <a:r>
                <a:rPr lang="de-DE" sz="1400" baseline="-25000" dirty="0">
                  <a:latin typeface="Calibri" charset="0"/>
                  <a:sym typeface="+mn-ea"/>
                </a:rPr>
                <a:t>log</a:t>
              </a:r>
              <a:r>
                <a:rPr lang="de-DE" sz="1400" dirty="0">
                  <a:latin typeface="Calibri" charset="0"/>
                  <a:sym typeface="+mn-ea"/>
                </a:rPr>
                <a:t>, 501, 700, s</a:t>
              </a:r>
              <a:r>
                <a:rPr lang="de-DE" sz="1400" baseline="-25000" dirty="0">
                  <a:latin typeface="Calibri" charset="0"/>
                  <a:sym typeface="+mn-ea"/>
                </a:rPr>
                <a:t>m,</a:t>
              </a:r>
              <a:r>
                <a:rPr lang="de-DE" sz="1400" dirty="0">
                  <a:latin typeface="Calibri" charset="0"/>
                  <a:sym typeface="+mn-ea"/>
                </a:rPr>
                <a:t>, s</a:t>
              </a:r>
              <a:r>
                <a:rPr lang="de-DE" sz="1400" baseline="-25000" dirty="0">
                  <a:latin typeface="Calibri" charset="0"/>
                  <a:sym typeface="+mn-ea"/>
                </a:rPr>
                <a:t>2</a:t>
              </a:r>
              <a:r>
                <a:rPr lang="de-DE" sz="1400" dirty="0">
                  <a:latin typeface="Calibri" charset="0"/>
                  <a:sym typeface="+mn-ea"/>
                </a:rPr>
                <a:t>}</a:t>
              </a:r>
              <a:r>
                <a:rPr lang="de-DE" sz="1400" dirty="0">
                  <a:latin typeface="Calibri" charset="0"/>
                  <a:sym typeface="+mn-ea"/>
                </a:rPr>
                <a:t> )</a:t>
              </a:r>
              <a:endParaRPr lang="de-DE" sz="1400" dirty="0">
                <a:latin typeface="Calibri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49985" y="1048385"/>
            <a:ext cx="3178175" cy="362585"/>
            <a:chOff x="1199" y="2477"/>
            <a:chExt cx="5005" cy="571"/>
          </a:xfrm>
        </p:grpSpPr>
        <p:pic>
          <p:nvPicPr>
            <p:cNvPr id="6" name="Picture 5" descr="Zurich_Insurance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1199" y="2608"/>
              <a:ext cx="1864" cy="440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3185" y="2477"/>
              <a:ext cx="3019" cy="386"/>
              <a:chOff x="9835" y="2905"/>
              <a:chExt cx="3019" cy="386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 flipV="1">
                <a:off x="9835" y="3280"/>
                <a:ext cx="3019" cy="11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TextBox 79"/>
              <p:cNvSpPr txBox="1"/>
              <p:nvPr/>
            </p:nvSpPr>
            <p:spPr>
              <a:xfrm>
                <a:off x="10337" y="2905"/>
                <a:ext cx="2229" cy="3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p>
                <a:pPr algn="ctr"/>
                <a:r>
                  <a:rPr lang="de-DE" altLang="en-GB" sz="1400" b="1" dirty="0">
                    <a:latin typeface="Calibri" charset="0"/>
                  </a:rPr>
                  <a:t>1.</a:t>
                </a:r>
                <a:r>
                  <a:rPr lang="de-DE" altLang="en-GB" sz="1400" dirty="0">
                    <a:latin typeface="Calibri" charset="0"/>
                  </a:rPr>
                  <a:t>  train(n = 700)</a:t>
                </a:r>
                <a:endParaRPr lang="de-DE" altLang="en-GB" sz="1400" dirty="0">
                  <a:latin typeface="Calibri" charset="0"/>
                </a:endParaRPr>
              </a:p>
            </p:txBody>
          </p:sp>
        </p:grpSp>
      </p:grpSp>
      <p:sp>
        <p:nvSpPr>
          <p:cNvPr id="19" name="TextBox 79"/>
          <p:cNvSpPr txBox="1"/>
          <p:nvPr/>
        </p:nvSpPr>
        <p:spPr>
          <a:xfrm>
            <a:off x="4552950" y="1820545"/>
            <a:ext cx="1982470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2c.</a:t>
            </a:r>
            <a:r>
              <a:rPr lang="de-DE" altLang="en-GB" sz="1400" dirty="0">
                <a:latin typeface="Calibri" charset="0"/>
              </a:rPr>
              <a:t>  ensure c</a:t>
            </a:r>
            <a:r>
              <a:rPr lang="de-DE" altLang="en-GB" sz="1400" baseline="-25000" dirty="0">
                <a:latin typeface="Calibri" charset="0"/>
              </a:rPr>
              <a:t>q</a:t>
            </a:r>
            <a:r>
              <a:rPr lang="de-DE" altLang="en-GB" sz="1400" dirty="0">
                <a:latin typeface="Calibri" charset="0"/>
              </a:rPr>
              <a:t> </a:t>
            </a:r>
            <a:r>
              <a:rPr lang="de-DE" altLang="en-GB" sz="1400" dirty="0">
                <a:latin typeface="东文宋体" charset="0"/>
                <a:cs typeface="东文宋体" charset="0"/>
              </a:rPr>
              <a:t>≥</a:t>
            </a:r>
            <a:r>
              <a:rPr lang="de-DE" altLang="en-GB" sz="1400" dirty="0">
                <a:latin typeface="Calibri" charset="0"/>
              </a:rPr>
              <a:t> n 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sp>
        <p:nvSpPr>
          <p:cNvPr id="33" name="TextBox 79"/>
          <p:cNvSpPr txBox="1"/>
          <p:nvPr/>
        </p:nvSpPr>
        <p:spPr>
          <a:xfrm>
            <a:off x="4540250" y="1270000"/>
            <a:ext cx="2892425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2a.</a:t>
            </a:r>
            <a:r>
              <a:rPr lang="de-DE" altLang="en-GB" sz="1400" dirty="0">
                <a:latin typeface="Calibri" charset="0"/>
              </a:rPr>
              <a:t>  ensure n is valid training size 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8595360" y="1327150"/>
            <a:ext cx="1790700" cy="741120"/>
            <a:chOff x="13288" y="3926"/>
            <a:chExt cx="2820" cy="1247"/>
          </a:xfrm>
        </p:grpSpPr>
        <p:grpSp>
          <p:nvGrpSpPr>
            <p:cNvPr id="35" name="Group 34"/>
            <p:cNvGrpSpPr/>
            <p:nvPr/>
          </p:nvGrpSpPr>
          <p:grpSpPr>
            <a:xfrm>
              <a:off x="13288" y="3926"/>
              <a:ext cx="2446" cy="1247"/>
              <a:chOff x="13288" y="3917"/>
              <a:chExt cx="2446" cy="1563"/>
            </a:xfrm>
          </p:grpSpPr>
          <p:sp>
            <p:nvSpPr>
              <p:cNvPr id="36" name="Rectangles 35"/>
              <p:cNvSpPr/>
              <p:nvPr/>
            </p:nvSpPr>
            <p:spPr>
              <a:xfrm>
                <a:off x="13379" y="3963"/>
                <a:ext cx="2259" cy="151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9" name="Text Box 38"/>
              <p:cNvSpPr txBox="1"/>
              <p:nvPr/>
            </p:nvSpPr>
            <p:spPr>
              <a:xfrm>
                <a:off x="13288" y="3917"/>
                <a:ext cx="2446" cy="9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de-DE" altLang="en-US" sz="1200" b="1">
                    <a:latin typeface="Calibri" charset="0"/>
                  </a:rPr>
                  <a:t>Questionnaire</a:t>
                </a:r>
                <a:endParaRPr lang="de-DE" altLang="en-US" sz="1200" b="1">
                  <a:latin typeface="Calibri" charset="0"/>
                </a:endParaRPr>
              </a:p>
              <a:p>
                <a:pPr algn="ctr"/>
                <a:r>
                  <a:rPr lang="de-DE" altLang="en-US" sz="1200" b="1">
                    <a:latin typeface="Calibri" charset="0"/>
                  </a:rPr>
                  <a:t>Counter</a:t>
                </a:r>
                <a:endParaRPr lang="de-DE" altLang="en-US" sz="1200" b="1">
                  <a:latin typeface="Calibri" charset="0"/>
                </a:endParaRPr>
              </a:p>
            </p:txBody>
          </p:sp>
        </p:grpSp>
        <p:sp>
          <p:nvSpPr>
            <p:cNvPr id="40" name="Text Box 39"/>
            <p:cNvSpPr txBox="1"/>
            <p:nvPr/>
          </p:nvSpPr>
          <p:spPr>
            <a:xfrm>
              <a:off x="13745" y="4651"/>
              <a:ext cx="2363" cy="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latin typeface="Calibri" charset="0"/>
                </a:rPr>
                <a:t>[ val = 724 ]</a:t>
              </a:r>
              <a:endParaRPr lang="de-DE" altLang="en-US" sz="1200">
                <a:latin typeface="Calibri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349365" y="1546225"/>
            <a:ext cx="2194560" cy="248285"/>
            <a:chOff x="8719" y="2891"/>
            <a:chExt cx="3709" cy="391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8719" y="3280"/>
              <a:ext cx="3709" cy="2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TextBox 79"/>
            <p:cNvSpPr txBox="1"/>
            <p:nvPr/>
          </p:nvSpPr>
          <p:spPr>
            <a:xfrm>
              <a:off x="9211" y="2891"/>
              <a:ext cx="2252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2b.</a:t>
              </a:r>
              <a:r>
                <a:rPr lang="de-DE" altLang="en-GB" sz="1400" dirty="0">
                  <a:latin typeface="Calibri" charset="0"/>
                </a:rPr>
                <a:t>  c</a:t>
              </a:r>
              <a:r>
                <a:rPr lang="de-DE" altLang="en-GB" sz="1400" baseline="-25000" dirty="0">
                  <a:latin typeface="Calibri" charset="0"/>
                </a:rPr>
                <a:t>q</a:t>
              </a:r>
              <a:r>
                <a:rPr lang="de-DE" altLang="en-GB" sz="1400" dirty="0">
                  <a:latin typeface="Calibri" charset="0"/>
                </a:rPr>
                <a:t>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≔</a:t>
              </a:r>
              <a:r>
                <a:rPr lang="de-DE" altLang="en-GB" sz="1400" dirty="0">
                  <a:latin typeface="Calibri" charset="0"/>
                </a:rPr>
                <a:t> Read()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2786380" y="2381250"/>
            <a:ext cx="2703830" cy="430530"/>
            <a:chOff x="8719" y="2921"/>
            <a:chExt cx="4570" cy="678"/>
          </a:xfrm>
        </p:grpSpPr>
        <p:cxnSp>
          <p:nvCxnSpPr>
            <p:cNvPr id="64" name="Straight Arrow Connector 63"/>
            <p:cNvCxnSpPr/>
            <p:nvPr/>
          </p:nvCxnSpPr>
          <p:spPr>
            <a:xfrm>
              <a:off x="8719" y="3280"/>
              <a:ext cx="4570" cy="7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TextBox 79"/>
            <p:cNvSpPr txBox="1"/>
            <p:nvPr/>
          </p:nvSpPr>
          <p:spPr>
            <a:xfrm>
              <a:off x="9121" y="2921"/>
              <a:ext cx="3513" cy="67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l"/>
              <a:r>
                <a:rPr lang="de-DE" altLang="en-GB" sz="1400" b="1" dirty="0">
                  <a:latin typeface="Calibri" charset="0"/>
                </a:rPr>
                <a:t>4.</a:t>
              </a:r>
              <a:r>
                <a:rPr lang="de-DE" altLang="en-GB" sz="1400" dirty="0">
                  <a:latin typeface="Calibri" charset="0"/>
                </a:rPr>
                <a:t>  load* </a:t>
              </a:r>
              <a:r>
                <a:rPr lang="de-DE" altLang="en-GB" sz="1400" dirty="0">
                  <a:latin typeface="Calibri" charset="0"/>
                  <a:sym typeface="+mn-ea"/>
                </a:rPr>
                <a:t>Log</a:t>
              </a:r>
              <a:r>
                <a:rPr lang="de-DE" altLang="en-GB" sz="1400" baseline="-25000" dirty="0">
                  <a:latin typeface="Calibri" charset="0"/>
                  <a:sym typeface="+mn-ea"/>
                </a:rPr>
                <a:t>init</a:t>
              </a:r>
              <a:r>
                <a:rPr lang="de-DE" altLang="en-GB" sz="1400" dirty="0">
                  <a:latin typeface="Calibri" charset="0"/>
                </a:rPr>
                <a:t> and </a:t>
              </a:r>
              <a:r>
                <a:rPr lang="de-DE" altLang="en-GB" sz="1400" dirty="0">
                  <a:latin typeface="Calibri" charset="0"/>
                  <a:sym typeface="+mn-ea"/>
                </a:rPr>
                <a:t>D</a:t>
              </a:r>
              <a:r>
                <a:rPr lang="de-DE" altLang="en-GB" sz="1400" baseline="-25000" dirty="0">
                  <a:latin typeface="Calibri" charset="0"/>
                  <a:sym typeface="+mn-ea"/>
                </a:rPr>
                <a:t>501</a:t>
              </a:r>
              <a:r>
                <a:rPr lang="de-DE" altLang="en-GB" sz="1400" dirty="0">
                  <a:latin typeface="Calibri" charset="0"/>
                  <a:sym typeface="+mn-ea"/>
                </a:rPr>
                <a:t>...D</a:t>
              </a:r>
              <a:r>
                <a:rPr lang="de-DE" altLang="en-GB" sz="1400" baseline="-25000" dirty="0">
                  <a:latin typeface="Calibri" charset="0"/>
                  <a:sym typeface="+mn-ea"/>
                </a:rPr>
                <a:t>700</a:t>
              </a:r>
              <a:r>
                <a:rPr lang="de-DE" altLang="en-GB" sz="1400" dirty="0">
                  <a:latin typeface="Calibri" charset="0"/>
                  <a:sym typeface="+mn-ea"/>
                </a:rPr>
                <a:t> </a:t>
              </a:r>
              <a:r>
                <a:rPr lang="de-DE" altLang="en-GB" sz="1400" dirty="0">
                  <a:latin typeface="Calibri" charset="0"/>
                </a:rPr>
                <a:t>into enclave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8595995" y="2323465"/>
            <a:ext cx="1911350" cy="741045"/>
            <a:chOff x="12882" y="7693"/>
            <a:chExt cx="3010" cy="1167"/>
          </a:xfrm>
        </p:grpSpPr>
        <p:grpSp>
          <p:nvGrpSpPr>
            <p:cNvPr id="54" name="Group 53"/>
            <p:cNvGrpSpPr/>
            <p:nvPr/>
          </p:nvGrpSpPr>
          <p:grpSpPr>
            <a:xfrm rot="0">
              <a:off x="12882" y="7693"/>
              <a:ext cx="2446" cy="1167"/>
              <a:chOff x="13288" y="3917"/>
              <a:chExt cx="2446" cy="1563"/>
            </a:xfrm>
          </p:grpSpPr>
          <p:sp>
            <p:nvSpPr>
              <p:cNvPr id="57" name="Rectangles 56"/>
              <p:cNvSpPr/>
              <p:nvPr/>
            </p:nvSpPr>
            <p:spPr>
              <a:xfrm>
                <a:off x="13379" y="3963"/>
                <a:ext cx="2259" cy="151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0" name="Text Box 59"/>
              <p:cNvSpPr txBox="1"/>
              <p:nvPr/>
            </p:nvSpPr>
            <p:spPr>
              <a:xfrm>
                <a:off x="13288" y="3917"/>
                <a:ext cx="2446" cy="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de-DE" altLang="en-US" sz="1200" b="1">
                    <a:latin typeface="Calibri" charset="0"/>
                  </a:rPr>
                  <a:t>Log-Counter </a:t>
                </a:r>
                <a:r>
                  <a:rPr lang="de-DE" altLang="en-US" sz="1200" b="1">
                    <a:latin typeface="Calibri" charset="0"/>
                    <a:sym typeface="+mn-ea"/>
                  </a:rPr>
                  <a:t>(id</a:t>
                </a:r>
                <a:r>
                  <a:rPr lang="de-DE" altLang="en-US" sz="1200" b="1" baseline="-25000">
                    <a:latin typeface="Calibri" charset="0"/>
                    <a:sym typeface="+mn-ea"/>
                  </a:rPr>
                  <a:t>LC</a:t>
                </a:r>
                <a:r>
                  <a:rPr lang="de-DE" altLang="en-US" sz="1200" b="1">
                    <a:latin typeface="Calibri" charset="0"/>
                    <a:sym typeface="+mn-ea"/>
                  </a:rPr>
                  <a:t>)</a:t>
                </a:r>
                <a:endParaRPr lang="de-DE" altLang="en-US" sz="1200" b="1">
                  <a:latin typeface="Calibri" charset="0"/>
                </a:endParaRPr>
              </a:p>
            </p:txBody>
          </p:sp>
        </p:grpSp>
        <p:sp>
          <p:nvSpPr>
            <p:cNvPr id="61" name="Text Box 60"/>
            <p:cNvSpPr txBox="1"/>
            <p:nvPr/>
          </p:nvSpPr>
          <p:spPr>
            <a:xfrm>
              <a:off x="13529" y="8065"/>
              <a:ext cx="2363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latin typeface="Calibri" charset="0"/>
                </a:rPr>
                <a:t>[ val = 2 ]</a:t>
              </a:r>
              <a:endParaRPr lang="de-DE" altLang="en-US" sz="1200">
                <a:latin typeface="Calibri" charset="0"/>
              </a:endParaRPr>
            </a:p>
          </p:txBody>
        </p:sp>
        <p:cxnSp>
          <p:nvCxnSpPr>
            <p:cNvPr id="72" name="Curved Connector 71"/>
            <p:cNvCxnSpPr/>
            <p:nvPr/>
          </p:nvCxnSpPr>
          <p:spPr>
            <a:xfrm rot="10800000" flipH="1" flipV="1">
              <a:off x="13593" y="8271"/>
              <a:ext cx="8" cy="284"/>
            </a:xfrm>
            <a:prstGeom prst="curvedConnector3">
              <a:avLst>
                <a:gd name="adj1" fmla="val -4687500"/>
              </a:avLst>
            </a:prstGeom>
            <a:ln w="19050" cmpd="sng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 Box 72"/>
            <p:cNvSpPr txBox="1"/>
            <p:nvPr/>
          </p:nvSpPr>
          <p:spPr>
            <a:xfrm>
              <a:off x="13529" y="8321"/>
              <a:ext cx="2363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latin typeface="Calibri" charset="0"/>
                </a:rPr>
                <a:t>[ val = 3 ]</a:t>
              </a:r>
              <a:endParaRPr lang="de-DE" altLang="en-US" sz="1200">
                <a:latin typeface="Calibri" charset="0"/>
              </a:endParaRPr>
            </a:p>
          </p:txBody>
        </p:sp>
      </p:grpSp>
      <p:sp>
        <p:nvSpPr>
          <p:cNvPr id="75" name="TextBox 79"/>
          <p:cNvSpPr txBox="1"/>
          <p:nvPr/>
        </p:nvSpPr>
        <p:spPr>
          <a:xfrm>
            <a:off x="4540250" y="3970020"/>
            <a:ext cx="2642235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8.</a:t>
            </a:r>
            <a:r>
              <a:rPr lang="de-DE" altLang="en-GB" sz="1400" dirty="0">
                <a:latin typeface="Calibri" charset="0"/>
              </a:rPr>
              <a:t>  start_training(</a:t>
            </a:r>
            <a:r>
              <a:rPr lang="de-DE" altLang="en-GB" sz="1400" dirty="0">
                <a:latin typeface="Calibri" charset="0"/>
                <a:sym typeface="+mn-ea"/>
              </a:rPr>
              <a:t>D</a:t>
            </a:r>
            <a:r>
              <a:rPr lang="de-DE" altLang="en-GB" sz="1400" baseline="-25000" dirty="0">
                <a:latin typeface="Calibri" charset="0"/>
                <a:sym typeface="+mn-ea"/>
              </a:rPr>
              <a:t>501</a:t>
            </a:r>
            <a:r>
              <a:rPr lang="de-DE" altLang="en-GB" sz="1400" dirty="0">
                <a:latin typeface="Calibri" charset="0"/>
                <a:sym typeface="+mn-ea"/>
              </a:rPr>
              <a:t>..D</a:t>
            </a:r>
            <a:r>
              <a:rPr lang="de-DE" altLang="en-GB" sz="1400" baseline="-25000" dirty="0">
                <a:latin typeface="Calibri" charset="0"/>
                <a:sym typeface="+mn-ea"/>
              </a:rPr>
              <a:t>700</a:t>
            </a:r>
            <a:r>
              <a:rPr lang="de-DE" altLang="en-GB" sz="1400" dirty="0">
                <a:latin typeface="Calibri" charset="0"/>
              </a:rPr>
              <a:t>, s</a:t>
            </a:r>
            <a:r>
              <a:rPr lang="de-DE" altLang="en-GB" sz="1400" baseline="-25000" dirty="0">
                <a:latin typeface="Calibri" charset="0"/>
              </a:rPr>
              <a:t>2</a:t>
            </a:r>
            <a:r>
              <a:rPr lang="de-DE" altLang="en-GB" sz="1400" dirty="0">
                <a:latin typeface="Calibri" charset="0"/>
              </a:rPr>
              <a:t>) 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286343" y="1514574"/>
            <a:ext cx="4178228" cy="3047494"/>
            <a:chOff x="1546" y="858"/>
            <a:chExt cx="6612" cy="5683"/>
          </a:xfrm>
        </p:grpSpPr>
        <p:sp>
          <p:nvSpPr>
            <p:cNvPr id="76" name="TextBox 79"/>
            <p:cNvSpPr txBox="1"/>
            <p:nvPr/>
          </p:nvSpPr>
          <p:spPr>
            <a:xfrm>
              <a:off x="3302" y="6140"/>
              <a:ext cx="4161" cy="40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l"/>
              <a:r>
                <a:rPr lang="de-DE" altLang="en-GB" sz="1400" b="1" dirty="0">
                  <a:latin typeface="Calibri" charset="0"/>
                </a:rPr>
                <a:t>9.</a:t>
              </a:r>
              <a:r>
                <a:rPr lang="de-DE" altLang="en-GB" sz="1400" dirty="0">
                  <a:latin typeface="Calibri" charset="0"/>
                </a:rPr>
                <a:t>  output model </a:t>
              </a:r>
              <a:endParaRPr lang="de-DE" altLang="en-GB" sz="1400" dirty="0">
                <a:latin typeface="Calibri" charset="0"/>
                <a:ea typeface="AR PL UKai CN" panose="02000503000000000000" charset="-122"/>
              </a:endParaRPr>
            </a:p>
          </p:txBody>
        </p:sp>
        <p:cxnSp>
          <p:nvCxnSpPr>
            <p:cNvPr id="85" name="Elbow Connector 84"/>
            <p:cNvCxnSpPr/>
            <p:nvPr/>
          </p:nvCxnSpPr>
          <p:spPr>
            <a:xfrm rot="10800000">
              <a:off x="1546" y="858"/>
              <a:ext cx="6612" cy="5245"/>
            </a:xfrm>
            <a:prstGeom prst="bentConnector3">
              <a:avLst>
                <a:gd name="adj1" fmla="val 99980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 rot="0">
            <a:off x="1610995" y="2215515"/>
            <a:ext cx="1175608" cy="1828871"/>
            <a:chOff x="2239" y="3812"/>
            <a:chExt cx="1788" cy="5510"/>
          </a:xfrm>
        </p:grpSpPr>
        <p:grpSp>
          <p:nvGrpSpPr>
            <p:cNvPr id="56" name="Group 55"/>
            <p:cNvGrpSpPr/>
            <p:nvPr/>
          </p:nvGrpSpPr>
          <p:grpSpPr>
            <a:xfrm rot="0">
              <a:off x="2239" y="3812"/>
              <a:ext cx="1691" cy="5510"/>
              <a:chOff x="13379" y="6302"/>
              <a:chExt cx="1691" cy="1684"/>
            </a:xfrm>
          </p:grpSpPr>
          <p:sp>
            <p:nvSpPr>
              <p:cNvPr id="17" name="Flowchart: Magnetic Disk 16"/>
              <p:cNvSpPr/>
              <p:nvPr/>
            </p:nvSpPr>
            <p:spPr>
              <a:xfrm>
                <a:off x="13379" y="6302"/>
                <a:ext cx="1691" cy="1684"/>
              </a:xfrm>
              <a:prstGeom prst="flowChartMagneticDisk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5" name="Text Box 54"/>
              <p:cNvSpPr txBox="1"/>
              <p:nvPr/>
            </p:nvSpPr>
            <p:spPr>
              <a:xfrm>
                <a:off x="13640" y="6455"/>
                <a:ext cx="1421" cy="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de-DE" altLang="en-US" sz="1200" b="1">
                    <a:latin typeface="Calibri" charset="0"/>
                  </a:rPr>
                  <a:t>Harddisk</a:t>
                </a:r>
                <a:endParaRPr lang="de-DE" altLang="en-US" sz="1200" b="1">
                  <a:latin typeface="Calibri" charset="0"/>
                </a:endParaRPr>
              </a:p>
            </p:txBody>
          </p:sp>
        </p:grpSp>
        <p:sp>
          <p:nvSpPr>
            <p:cNvPr id="58" name="Text Box 57"/>
            <p:cNvSpPr txBox="1"/>
            <p:nvPr/>
          </p:nvSpPr>
          <p:spPr>
            <a:xfrm>
              <a:off x="2421" y="5857"/>
              <a:ext cx="735" cy="2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latin typeface="Calibri" charset="0"/>
                </a:rPr>
                <a:t>D</a:t>
              </a:r>
              <a:r>
                <a:rPr lang="de-DE" altLang="en-US" sz="1200" baseline="-25000">
                  <a:latin typeface="Calibri" charset="0"/>
                </a:rPr>
                <a:t>1</a:t>
              </a:r>
              <a:endParaRPr lang="de-DE" altLang="en-US" sz="1200">
                <a:latin typeface="Calibri" charset="0"/>
              </a:endParaRPr>
            </a:p>
            <a:p>
              <a:r>
                <a:rPr lang="de-DE" altLang="en-US" sz="1200">
                  <a:latin typeface="Unifont" panose="02000604000000000000" charset="-122"/>
                  <a:ea typeface="Unifont" panose="02000604000000000000" charset="-122"/>
                </a:rPr>
                <a:t>∶</a:t>
              </a:r>
              <a:endParaRPr lang="de-DE" altLang="en-US" sz="1200">
                <a:latin typeface="Calibri" charset="0"/>
              </a:endParaRPr>
            </a:p>
            <a:p>
              <a:r>
                <a:rPr lang="de-DE" altLang="en-US" sz="1200">
                  <a:latin typeface="Calibri" charset="0"/>
                </a:rPr>
                <a:t>D</a:t>
              </a:r>
              <a:r>
                <a:rPr lang="de-DE" altLang="en-US" sz="1200" baseline="-25000">
                  <a:latin typeface="Calibri" charset="0"/>
                </a:rPr>
                <a:t>500</a:t>
              </a:r>
              <a:endParaRPr lang="de-DE" altLang="en-US" sz="1200" baseline="-25000">
                <a:latin typeface="Calibri" charset="0"/>
              </a:endParaRPr>
            </a:p>
            <a:p>
              <a:r>
                <a:rPr lang="de-DE" altLang="en-US" sz="12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∶</a:t>
              </a:r>
              <a:endParaRPr lang="de-DE" altLang="en-US" sz="1200">
                <a:latin typeface="Calibri" charset="0"/>
              </a:endParaRPr>
            </a:p>
            <a:p>
              <a:r>
                <a:rPr lang="de-DE" altLang="en-US" sz="1200">
                  <a:latin typeface="Calibri" charset="0"/>
                  <a:sym typeface="+mn-ea"/>
                </a:rPr>
                <a:t>D</a:t>
              </a:r>
              <a:r>
                <a:rPr lang="de-DE" altLang="en-US" sz="1200" baseline="-25000">
                  <a:latin typeface="Calibri" charset="0"/>
                  <a:sym typeface="+mn-ea"/>
                </a:rPr>
                <a:t>724</a:t>
              </a:r>
              <a:endParaRPr lang="de-DE" altLang="en-US" sz="1200" baseline="-25000">
                <a:latin typeface="Calibri" charset="0"/>
              </a:endParaRPr>
            </a:p>
            <a:p>
              <a:endParaRPr lang="de-DE" altLang="en-US" sz="1200" baseline="-25000">
                <a:latin typeface="Calibri" charset="0"/>
              </a:endParaRPr>
            </a:p>
          </p:txBody>
        </p:sp>
        <p:sp>
          <p:nvSpPr>
            <p:cNvPr id="59" name="Text Box 58"/>
            <p:cNvSpPr txBox="1"/>
            <p:nvPr/>
          </p:nvSpPr>
          <p:spPr>
            <a:xfrm>
              <a:off x="3056" y="5856"/>
              <a:ext cx="971" cy="1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latin typeface="Calibri" charset="0"/>
                </a:rPr>
                <a:t>Log</a:t>
              </a:r>
              <a:r>
                <a:rPr lang="de-DE" altLang="en-US" sz="1200" baseline="-25000">
                  <a:latin typeface="Calibri" charset="0"/>
                </a:rPr>
                <a:t>init</a:t>
              </a:r>
              <a:endParaRPr lang="de-DE" altLang="en-US" sz="1200" baseline="-25000">
                <a:latin typeface="Calibri" charset="0"/>
              </a:endParaRPr>
            </a:p>
            <a:p>
              <a:r>
                <a:rPr lang="de-DE" altLang="en-US" sz="1200">
                  <a:latin typeface="Calibri" charset="0"/>
                </a:rPr>
                <a:t>Log</a:t>
              </a:r>
              <a:r>
                <a:rPr lang="de-DE" altLang="en-US" sz="1200" baseline="-25000">
                  <a:latin typeface="Calibri" charset="0"/>
                </a:rPr>
                <a:t>1</a:t>
              </a:r>
              <a:endParaRPr lang="de-DE" altLang="en-US" sz="1200">
                <a:latin typeface="Calibri" charset="0"/>
              </a:endParaRPr>
            </a:p>
            <a:p>
              <a:r>
                <a:rPr lang="de-DE" altLang="en-US" sz="1200">
                  <a:solidFill>
                    <a:srgbClr val="FF0000"/>
                  </a:solidFill>
                  <a:latin typeface="Calibri" charset="0"/>
                </a:rPr>
                <a:t>Log</a:t>
              </a:r>
              <a:r>
                <a:rPr lang="de-DE" altLang="en-US" sz="1200" baseline="-25000">
                  <a:solidFill>
                    <a:srgbClr val="FF0000"/>
                  </a:solidFill>
                  <a:latin typeface="Calibri" charset="0"/>
                </a:rPr>
                <a:t>2</a:t>
              </a:r>
              <a:endParaRPr lang="de-DE" altLang="en-US" sz="1200" baseline="-25000">
                <a:solidFill>
                  <a:srgbClr val="FF0000"/>
                </a:solidFill>
                <a:latin typeface="Calibri" charset="0"/>
              </a:endParaRPr>
            </a:p>
          </p:txBody>
        </p:sp>
      </p:grpSp>
      <p:sp>
        <p:nvSpPr>
          <p:cNvPr id="41" name="TextBox 79"/>
          <p:cNvSpPr txBox="1"/>
          <p:nvPr/>
        </p:nvSpPr>
        <p:spPr>
          <a:xfrm>
            <a:off x="4550410" y="3223260"/>
            <a:ext cx="2642235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  <a:sym typeface="+mn-ea"/>
              </a:rPr>
              <a:t>6.</a:t>
            </a:r>
            <a:r>
              <a:rPr lang="de-DE" altLang="en-GB" sz="1400" dirty="0">
                <a:latin typeface="Calibri" charset="0"/>
                <a:sym typeface="+mn-ea"/>
              </a:rPr>
              <a:t>  </a:t>
            </a:r>
            <a:r>
              <a:rPr lang="de-DE" altLang="en-GB" sz="1400" dirty="0">
                <a:latin typeface="Calibri" charset="0"/>
                <a:sym typeface="+mn-ea"/>
              </a:rPr>
              <a:t>(prng-)</a:t>
            </a:r>
            <a:r>
              <a:rPr lang="de-DE" altLang="en-GB" sz="1400" dirty="0">
                <a:latin typeface="Calibri" charset="0"/>
                <a:sym typeface="+mn-ea"/>
              </a:rPr>
              <a:t>derive s</a:t>
            </a:r>
            <a:r>
              <a:rPr lang="de-DE" altLang="en-GB" sz="1400" baseline="-25000" dirty="0">
                <a:latin typeface="Calibri" charset="0"/>
                <a:sym typeface="+mn-ea"/>
              </a:rPr>
              <a:t>2</a:t>
            </a:r>
            <a:r>
              <a:rPr lang="de-DE" altLang="en-GB" sz="1400" dirty="0">
                <a:latin typeface="Calibri" charset="0"/>
                <a:sym typeface="+mn-ea"/>
              </a:rPr>
              <a:t> from s</a:t>
            </a:r>
            <a:r>
              <a:rPr lang="de-DE" altLang="en-GB" sz="1400" baseline="-25000" dirty="0">
                <a:latin typeface="Calibri" charset="0"/>
                <a:sym typeface="+mn-ea"/>
              </a:rPr>
              <a:t>m </a:t>
            </a:r>
            <a:endParaRPr lang="de-DE" altLang="en-GB" sz="1400" baseline="-25000" dirty="0">
              <a:latin typeface="Calibri" charset="0"/>
              <a:ea typeface="AR PL UKai CN" panose="02000503000000000000" charset="-122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350635" y="2135505"/>
            <a:ext cx="2194560" cy="248285"/>
            <a:chOff x="8719" y="2891"/>
            <a:chExt cx="3709" cy="391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8719" y="3280"/>
              <a:ext cx="3709" cy="2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79"/>
            <p:cNvSpPr txBox="1"/>
            <p:nvPr/>
          </p:nvSpPr>
          <p:spPr>
            <a:xfrm>
              <a:off x="9346" y="2891"/>
              <a:ext cx="3008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l"/>
              <a:r>
                <a:rPr lang="de-DE" altLang="en-GB" sz="1400" b="1" dirty="0">
                  <a:latin typeface="Calibri" charset="0"/>
                  <a:sym typeface="+mn-ea"/>
                </a:rPr>
                <a:t>3.</a:t>
              </a:r>
              <a:r>
                <a:rPr lang="de-DE" altLang="en-GB" sz="1400" dirty="0">
                  <a:latin typeface="Calibri" charset="0"/>
                  <a:sym typeface="+mn-ea"/>
                </a:rPr>
                <a:t>  </a:t>
              </a:r>
              <a:r>
                <a:rPr lang="de-DE" altLang="en-GB" sz="1400" dirty="0">
                  <a:latin typeface="Calibri" charset="0"/>
                  <a:sym typeface="+mn-ea"/>
                </a:rPr>
                <a:t>c</a:t>
              </a:r>
              <a:r>
                <a:rPr lang="de-DE" altLang="en-GB" sz="1400" baseline="-25000" dirty="0">
                  <a:latin typeface="Calibri" charset="0"/>
                  <a:sym typeface="+mn-ea"/>
                </a:rPr>
                <a:t>log</a:t>
              </a:r>
              <a:r>
                <a:rPr lang="de-DE" altLang="en-GB" sz="1400" dirty="0">
                  <a:latin typeface="Calibri" charset="0"/>
                  <a:sym typeface="+mn-ea"/>
                </a:rPr>
                <a:t>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≔</a:t>
              </a:r>
              <a:r>
                <a:rPr lang="de-DE" altLang="en-GB" sz="1400" dirty="0">
                  <a:latin typeface="Calibri" charset="0"/>
                  <a:sym typeface="+mn-ea"/>
                </a:rPr>
                <a:t> Read() = 2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335520" y="2486025"/>
            <a:ext cx="1446530" cy="222250"/>
            <a:chOff x="10953" y="2896"/>
            <a:chExt cx="2278" cy="350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11299" y="3246"/>
              <a:ext cx="1549" cy="0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ysDot"/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79"/>
            <p:cNvSpPr txBox="1"/>
            <p:nvPr/>
          </p:nvSpPr>
          <p:spPr>
            <a:xfrm>
              <a:off x="10953" y="2896"/>
              <a:ext cx="2278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5a.</a:t>
              </a:r>
              <a:r>
                <a:rPr lang="de-DE" altLang="en-GB" sz="1400" dirty="0">
                  <a:latin typeface="Calibri" charset="0"/>
                </a:rPr>
                <a:t>  Inc()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351905" y="2805430"/>
            <a:ext cx="2194560" cy="248285"/>
            <a:chOff x="8719" y="2891"/>
            <a:chExt cx="3709" cy="391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8719" y="3280"/>
              <a:ext cx="3709" cy="2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79"/>
            <p:cNvSpPr txBox="1"/>
            <p:nvPr/>
          </p:nvSpPr>
          <p:spPr>
            <a:xfrm>
              <a:off x="9346" y="2891"/>
              <a:ext cx="3008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l"/>
              <a:r>
                <a:rPr lang="de-DE" altLang="en-GB" sz="1400" b="1" dirty="0">
                  <a:latin typeface="Calibri" charset="0"/>
                  <a:sym typeface="+mn-ea"/>
                </a:rPr>
                <a:t>5b.</a:t>
              </a:r>
              <a:r>
                <a:rPr lang="de-DE" altLang="en-GB" sz="1400" dirty="0">
                  <a:latin typeface="Calibri" charset="0"/>
                  <a:sym typeface="+mn-ea"/>
                </a:rPr>
                <a:t>  c</a:t>
              </a:r>
              <a:r>
                <a:rPr lang="de-DE" altLang="en-GB" sz="1400" baseline="-25000" dirty="0">
                  <a:latin typeface="Calibri" charset="0"/>
                  <a:sym typeface="+mn-ea"/>
                </a:rPr>
                <a:t>log</a:t>
              </a:r>
              <a:r>
                <a:rPr lang="de-DE" altLang="en-GB" sz="1400" dirty="0">
                  <a:latin typeface="Calibri" charset="0"/>
                  <a:sym typeface="+mn-ea"/>
                </a:rPr>
                <a:t>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≔</a:t>
              </a:r>
              <a:r>
                <a:rPr lang="de-DE" altLang="en-GB" sz="1400" dirty="0">
                  <a:latin typeface="Calibri" charset="0"/>
                  <a:sym typeface="+mn-ea"/>
                </a:rPr>
                <a:t> Read() = 3</a:t>
              </a:r>
              <a:endParaRPr lang="de-DE" altLang="en-GB" sz="1400" dirty="0">
                <a:latin typeface="Calibri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9" name="Rectangles 118"/>
          <p:cNvSpPr/>
          <p:nvPr/>
        </p:nvSpPr>
        <p:spPr>
          <a:xfrm>
            <a:off x="577215" y="2013585"/>
            <a:ext cx="5044440" cy="2083435"/>
          </a:xfrm>
          <a:prstGeom prst="rect">
            <a:avLst/>
          </a:prstGeom>
          <a:noFill/>
          <a:ln w="28575" cmpd="dbl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4271010" y="2146935"/>
            <a:ext cx="1176020" cy="1794510"/>
            <a:chOff x="7656" y="3891"/>
            <a:chExt cx="1852" cy="2826"/>
          </a:xfrm>
        </p:grpSpPr>
        <p:grpSp>
          <p:nvGrpSpPr>
            <p:cNvPr id="122" name="Group 121"/>
            <p:cNvGrpSpPr/>
            <p:nvPr/>
          </p:nvGrpSpPr>
          <p:grpSpPr>
            <a:xfrm rot="0">
              <a:off x="7656" y="5831"/>
              <a:ext cx="1843" cy="887"/>
              <a:chOff x="6068" y="2527"/>
              <a:chExt cx="8010" cy="5735"/>
            </a:xfrm>
          </p:grpSpPr>
          <p:sp>
            <p:nvSpPr>
              <p:cNvPr id="123" name="Rounded Rectangle 122"/>
              <p:cNvSpPr/>
              <p:nvPr/>
            </p:nvSpPr>
            <p:spPr>
              <a:xfrm>
                <a:off x="6068" y="2572"/>
                <a:ext cx="8010" cy="569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24" name="Text Box 123"/>
              <p:cNvSpPr txBox="1"/>
              <p:nvPr/>
            </p:nvSpPr>
            <p:spPr>
              <a:xfrm>
                <a:off x="6403" y="2527"/>
                <a:ext cx="7171" cy="5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de-DE" altLang="en-US" sz="1400" b="1">
                    <a:latin typeface="Calibri" charset="0"/>
                  </a:rPr>
                  <a:t>DP-GBDT Enclave E</a:t>
                </a:r>
                <a:r>
                  <a:rPr lang="de-DE" altLang="en-US" sz="1400" b="1" baseline="-25000">
                    <a:latin typeface="Calibri" charset="0"/>
                  </a:rPr>
                  <a:t>3</a:t>
                </a:r>
                <a:endParaRPr lang="de-DE" altLang="en-US" sz="1400" b="1" baseline="-25000">
                  <a:latin typeface="Calibri" charset="0"/>
                </a:endParaRPr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 rot="0">
              <a:off x="7666" y="3891"/>
              <a:ext cx="1843" cy="887"/>
              <a:chOff x="6068" y="2527"/>
              <a:chExt cx="8010" cy="5735"/>
            </a:xfrm>
          </p:grpSpPr>
          <p:sp>
            <p:nvSpPr>
              <p:cNvPr id="129" name="Rounded Rectangle 128"/>
              <p:cNvSpPr/>
              <p:nvPr/>
            </p:nvSpPr>
            <p:spPr>
              <a:xfrm>
                <a:off x="6068" y="2572"/>
                <a:ext cx="8010" cy="569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30" name="Text Box 129"/>
              <p:cNvSpPr txBox="1"/>
              <p:nvPr/>
            </p:nvSpPr>
            <p:spPr>
              <a:xfrm>
                <a:off x="6403" y="2527"/>
                <a:ext cx="7171" cy="5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de-DE" altLang="en-US" sz="1400" b="1">
                    <a:latin typeface="Calibri" charset="0"/>
                  </a:rPr>
                  <a:t>DP-GBDT Enclave E</a:t>
                </a:r>
                <a:r>
                  <a:rPr lang="de-DE" altLang="en-US" sz="1400" b="1" baseline="-25000">
                    <a:latin typeface="Calibri" charset="0"/>
                  </a:rPr>
                  <a:t>1</a:t>
                </a:r>
                <a:endParaRPr lang="de-DE" altLang="en-US" sz="1400" b="1" baseline="-25000">
                  <a:latin typeface="Calibri" charset="0"/>
                </a:endParaRPr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 rot="0">
              <a:off x="7666" y="4861"/>
              <a:ext cx="1843" cy="887"/>
              <a:chOff x="6068" y="2527"/>
              <a:chExt cx="8010" cy="5735"/>
            </a:xfrm>
          </p:grpSpPr>
          <p:sp>
            <p:nvSpPr>
              <p:cNvPr id="132" name="Rounded Rectangle 131"/>
              <p:cNvSpPr/>
              <p:nvPr/>
            </p:nvSpPr>
            <p:spPr>
              <a:xfrm>
                <a:off x="6068" y="2572"/>
                <a:ext cx="8010" cy="569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33" name="Text Box 132"/>
              <p:cNvSpPr txBox="1"/>
              <p:nvPr/>
            </p:nvSpPr>
            <p:spPr>
              <a:xfrm>
                <a:off x="6403" y="2527"/>
                <a:ext cx="7171" cy="5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de-DE" altLang="en-US" sz="1400" b="1">
                    <a:latin typeface="Calibri" charset="0"/>
                  </a:rPr>
                  <a:t>DP-GBDT Enclave E</a:t>
                </a:r>
                <a:r>
                  <a:rPr lang="de-DE" altLang="en-US" sz="1400" b="1" baseline="-25000">
                    <a:latin typeface="Calibri" charset="0"/>
                  </a:rPr>
                  <a:t>2</a:t>
                </a:r>
                <a:endParaRPr lang="de-DE" altLang="en-US" sz="1400" b="1" baseline="-25000">
                  <a:latin typeface="Calibri" charset="0"/>
                </a:endParaRPr>
              </a:p>
            </p:txBody>
          </p:sp>
        </p:grpSp>
      </p:grpSp>
      <p:grpSp>
        <p:nvGrpSpPr>
          <p:cNvPr id="135" name="Group 134"/>
          <p:cNvGrpSpPr/>
          <p:nvPr/>
        </p:nvGrpSpPr>
        <p:grpSpPr>
          <a:xfrm>
            <a:off x="1098550" y="2336165"/>
            <a:ext cx="1488440" cy="1421130"/>
            <a:chOff x="15494" y="4074"/>
            <a:chExt cx="2344" cy="2238"/>
          </a:xfrm>
        </p:grpSpPr>
        <p:sp>
          <p:nvSpPr>
            <p:cNvPr id="136" name="Rounded Rectangle 135"/>
            <p:cNvSpPr/>
            <p:nvPr/>
          </p:nvSpPr>
          <p:spPr>
            <a:xfrm>
              <a:off x="15494" y="4074"/>
              <a:ext cx="2342" cy="223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7" name="Text Box 136"/>
            <p:cNvSpPr txBox="1"/>
            <p:nvPr/>
          </p:nvSpPr>
          <p:spPr>
            <a:xfrm>
              <a:off x="15518" y="4132"/>
              <a:ext cx="232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de-DE" altLang="en-US" sz="1400" b="1">
                  <a:latin typeface="Calibri" charset="0"/>
                </a:rPr>
                <a:t>Master Enclave</a:t>
              </a:r>
              <a:endParaRPr lang="de-DE" altLang="en-US" sz="1400" b="1" baseline="-25000">
                <a:latin typeface="Calibri" charset="0"/>
              </a:endParaRPr>
            </a:p>
          </p:txBody>
        </p:sp>
        <p:grpSp>
          <p:nvGrpSpPr>
            <p:cNvPr id="138" name="Group 137"/>
            <p:cNvGrpSpPr/>
            <p:nvPr/>
          </p:nvGrpSpPr>
          <p:grpSpPr>
            <a:xfrm rot="0">
              <a:off x="16571" y="4717"/>
              <a:ext cx="1141" cy="1510"/>
              <a:chOff x="16787" y="4807"/>
              <a:chExt cx="1141" cy="1510"/>
            </a:xfrm>
          </p:grpSpPr>
          <p:pic>
            <p:nvPicPr>
              <p:cNvPr id="139" name="Picture 138" descr="noun_Document_1224586"/>
              <p:cNvPicPr>
                <a:picLocks noChangeAspect="1"/>
              </p:cNvPicPr>
              <p:nvPr/>
            </p:nvPicPr>
            <p:blipFill>
              <a:blip r:embed="rId1">
                <a:extLs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rcRect l="12333" r="11733" b="19467"/>
              <a:stretch>
                <a:fillRect/>
              </a:stretch>
            </p:blipFill>
            <p:spPr>
              <a:xfrm>
                <a:off x="16787" y="4807"/>
                <a:ext cx="1139" cy="1510"/>
              </a:xfrm>
              <a:prstGeom prst="rect">
                <a:avLst/>
              </a:prstGeom>
            </p:spPr>
          </p:pic>
          <p:sp>
            <p:nvSpPr>
              <p:cNvPr id="140" name="TextBox 79"/>
              <p:cNvSpPr txBox="1"/>
              <p:nvPr/>
            </p:nvSpPr>
            <p:spPr>
              <a:xfrm>
                <a:off x="16994" y="5240"/>
                <a:ext cx="934" cy="7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p>
                <a:pPr algn="l"/>
                <a:r>
                  <a:rPr lang="de-DE" altLang="en-GB" sz="1000" dirty="0">
                    <a:latin typeface="Calibri" charset="0"/>
                  </a:rPr>
                  <a:t>E</a:t>
                </a:r>
                <a:r>
                  <a:rPr lang="de-DE" altLang="en-GB" sz="1000" baseline="-25000" dirty="0">
                    <a:latin typeface="Calibri" charset="0"/>
                  </a:rPr>
                  <a:t>1</a:t>
                </a:r>
                <a:r>
                  <a:rPr lang="de-DE" altLang="en-GB" sz="1000" dirty="0">
                    <a:latin typeface="Calibri" charset="0"/>
                  </a:rPr>
                  <a:t> - pk</a:t>
                </a:r>
                <a:r>
                  <a:rPr lang="de-DE" altLang="en-GB" sz="1000" baseline="-25000" dirty="0">
                    <a:latin typeface="Calibri" charset="0"/>
                  </a:rPr>
                  <a:t>E1</a:t>
                </a:r>
                <a:endParaRPr lang="de-DE" altLang="en-GB" sz="1000" dirty="0">
                  <a:latin typeface="Calibri" charset="0"/>
                </a:endParaRPr>
              </a:p>
              <a:p>
                <a:pPr algn="l"/>
                <a:r>
                  <a:rPr lang="de-DE" altLang="en-GB" sz="1000" dirty="0">
                    <a:latin typeface="Calibri" charset="0"/>
                  </a:rPr>
                  <a:t>E</a:t>
                </a:r>
                <a:r>
                  <a:rPr lang="de-DE" altLang="en-GB" sz="1000" baseline="-25000" dirty="0">
                    <a:latin typeface="Calibri" charset="0"/>
                  </a:rPr>
                  <a:t>2</a:t>
                </a:r>
                <a:r>
                  <a:rPr lang="de-DE" altLang="en-GB" sz="1000" dirty="0">
                    <a:latin typeface="Calibri" charset="0"/>
                  </a:rPr>
                  <a:t> - pk</a:t>
                </a:r>
                <a:r>
                  <a:rPr lang="de-DE" altLang="en-GB" sz="1000" baseline="-25000" dirty="0">
                    <a:latin typeface="Calibri" charset="0"/>
                  </a:rPr>
                  <a:t>E2</a:t>
                </a:r>
                <a:endParaRPr lang="de-DE" altLang="en-GB" sz="1000" dirty="0">
                  <a:latin typeface="Calibri" charset="0"/>
                </a:endParaRPr>
              </a:p>
              <a:p>
                <a:pPr algn="l"/>
                <a:r>
                  <a:rPr lang="de-DE" altLang="en-GB" sz="1000" dirty="0">
                    <a:latin typeface="Calibri" charset="0"/>
                  </a:rPr>
                  <a:t>E</a:t>
                </a:r>
                <a:r>
                  <a:rPr lang="de-DE" altLang="en-GB" sz="1000" baseline="-25000" dirty="0">
                    <a:latin typeface="Calibri" charset="0"/>
                  </a:rPr>
                  <a:t>3</a:t>
                </a:r>
                <a:r>
                  <a:rPr lang="de-DE" altLang="en-GB" sz="1000" dirty="0">
                    <a:latin typeface="Calibri" charset="0"/>
                  </a:rPr>
                  <a:t> - pk</a:t>
                </a:r>
                <a:r>
                  <a:rPr lang="de-DE" altLang="en-GB" sz="1000" baseline="-25000" dirty="0">
                    <a:latin typeface="Calibri" charset="0"/>
                  </a:rPr>
                  <a:t>E3</a:t>
                </a:r>
                <a:r>
                  <a:rPr lang="de-DE" altLang="en-GB" sz="1000" dirty="0">
                    <a:latin typeface="Calibri" charset="0"/>
                  </a:rPr>
                  <a:t> </a:t>
                </a:r>
                <a:endParaRPr lang="de-DE" altLang="en-GB" sz="1000" dirty="0">
                  <a:latin typeface="Calibri" charset="0"/>
                  <a:ea typeface="AR PL UKai CN" panose="02000503000000000000" charset="-122"/>
                </a:endParaRPr>
              </a:p>
            </p:txBody>
          </p:sp>
        </p:grpSp>
        <p:sp>
          <p:nvSpPr>
            <p:cNvPr id="141" name="TextBox 79"/>
            <p:cNvSpPr txBox="1"/>
            <p:nvPr/>
          </p:nvSpPr>
          <p:spPr>
            <a:xfrm>
              <a:off x="15599" y="4875"/>
              <a:ext cx="1227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l"/>
              <a:r>
                <a:rPr lang="de-DE" altLang="en-GB" sz="1400" dirty="0">
                  <a:latin typeface="Calibri" charset="0"/>
                </a:rPr>
                <a:t>sk</a:t>
              </a:r>
              <a:r>
                <a:rPr lang="de-DE" altLang="en-GB" sz="1400" baseline="-25000" dirty="0">
                  <a:latin typeface="Calibri" charset="0"/>
                </a:rPr>
                <a:t>M</a:t>
              </a:r>
              <a:r>
                <a:rPr lang="de-DE" altLang="en-GB" sz="1400" dirty="0">
                  <a:latin typeface="Calibri" charset="0"/>
                </a:rPr>
                <a:t>/pk</a:t>
              </a:r>
              <a:r>
                <a:rPr lang="de-DE" altLang="en-GB" sz="1400" baseline="-25000" dirty="0">
                  <a:latin typeface="Calibri" charset="0"/>
                </a:rPr>
                <a:t>M</a:t>
              </a:r>
              <a:r>
                <a:rPr lang="de-DE" altLang="en-GB" sz="1400" dirty="0">
                  <a:latin typeface="Calibri" charset="0"/>
                </a:rPr>
                <a:t> </a:t>
              </a:r>
              <a:endParaRPr lang="de-DE" altLang="en-GB" sz="1400" dirty="0">
                <a:latin typeface="Calibri" charset="0"/>
                <a:ea typeface="AR PL UKai CN" panose="02000503000000000000" charset="-122"/>
              </a:endParaRPr>
            </a:p>
          </p:txBody>
        </p:sp>
      </p:grpSp>
      <p:pic>
        <p:nvPicPr>
          <p:cNvPr id="142" name="Picture 141" descr="noun_Lock_721996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9733" r="10400" b="20533"/>
          <a:stretch>
            <a:fillRect/>
          </a:stretch>
        </p:blipFill>
        <p:spPr>
          <a:xfrm>
            <a:off x="621665" y="1776730"/>
            <a:ext cx="311785" cy="387985"/>
          </a:xfrm>
          <a:prstGeom prst="rect">
            <a:avLst/>
          </a:prstGeom>
        </p:spPr>
      </p:pic>
      <p:grpSp>
        <p:nvGrpSpPr>
          <p:cNvPr id="146" name="Group 145"/>
          <p:cNvGrpSpPr/>
          <p:nvPr/>
        </p:nvGrpSpPr>
        <p:grpSpPr>
          <a:xfrm>
            <a:off x="4290060" y="4237355"/>
            <a:ext cx="1169670" cy="563245"/>
            <a:chOff x="6944" y="7714"/>
            <a:chExt cx="1842" cy="887"/>
          </a:xfrm>
        </p:grpSpPr>
        <p:sp>
          <p:nvSpPr>
            <p:cNvPr id="144" name="Rounded Rectangle 143"/>
            <p:cNvSpPr/>
            <p:nvPr/>
          </p:nvSpPr>
          <p:spPr>
            <a:xfrm>
              <a:off x="6944" y="7721"/>
              <a:ext cx="1843" cy="88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5" name="Text Box 144"/>
            <p:cNvSpPr txBox="1"/>
            <p:nvPr/>
          </p:nvSpPr>
          <p:spPr>
            <a:xfrm>
              <a:off x="7021" y="7714"/>
              <a:ext cx="1650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de-DE" altLang="en-US" sz="1400" b="1">
                  <a:latin typeface="Calibri" charset="0"/>
                </a:rPr>
                <a:t>DP-GBDT Enclave E</a:t>
              </a:r>
              <a:r>
                <a:rPr lang="de-DE" altLang="en-US" sz="1400" b="1" baseline="-25000">
                  <a:latin typeface="Calibri" charset="0"/>
                </a:rPr>
                <a:t>4</a:t>
              </a:r>
              <a:endParaRPr lang="de-DE" altLang="en-US" sz="1400" b="1" baseline="-25000">
                <a:latin typeface="Calibri" charset="0"/>
              </a:endParaRPr>
            </a:p>
          </p:txBody>
        </p:sp>
      </p:grpSp>
      <p:cxnSp>
        <p:nvCxnSpPr>
          <p:cNvPr id="147" name="Straight Arrow Connector 146"/>
          <p:cNvCxnSpPr/>
          <p:nvPr/>
        </p:nvCxnSpPr>
        <p:spPr>
          <a:xfrm flipH="1" flipV="1">
            <a:off x="2625090" y="2456180"/>
            <a:ext cx="165227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45" idx="1"/>
          </p:cNvCxnSpPr>
          <p:nvPr/>
        </p:nvCxnSpPr>
        <p:spPr>
          <a:xfrm flipH="1" flipV="1">
            <a:off x="2563495" y="3716020"/>
            <a:ext cx="1775460" cy="782320"/>
          </a:xfrm>
          <a:prstGeom prst="straightConnector1">
            <a:avLst/>
          </a:prstGeom>
          <a:ln w="19050" cmpd="sng">
            <a:solidFill>
              <a:srgbClr val="FF33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 Box 150"/>
          <p:cNvSpPr txBox="1"/>
          <p:nvPr/>
        </p:nvSpPr>
        <p:spPr>
          <a:xfrm>
            <a:off x="3281680" y="3913505"/>
            <a:ext cx="389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 b="1">
                <a:latin typeface="Calibri" charset="0"/>
              </a:rPr>
              <a:t>X</a:t>
            </a:r>
            <a:endParaRPr lang="de-DE" altLang="en-US" b="1">
              <a:latin typeface="Calibri" charset="0"/>
            </a:endParaRPr>
          </a:p>
        </p:txBody>
      </p:sp>
      <p:sp>
        <p:nvSpPr>
          <p:cNvPr id="152" name="TextBox 79"/>
          <p:cNvSpPr txBox="1"/>
          <p:nvPr/>
        </p:nvSpPr>
        <p:spPr>
          <a:xfrm>
            <a:off x="2933762" y="3280411"/>
            <a:ext cx="1028683" cy="2000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ctr"/>
            <a:r>
              <a:rPr lang="de-DE" altLang="en-GB" sz="1300" dirty="0">
                <a:latin typeface="Calibri" charset="0"/>
              </a:rPr>
              <a:t>pk</a:t>
            </a:r>
            <a:r>
              <a:rPr lang="de-DE" altLang="en-GB" sz="1300" baseline="-25000" dirty="0">
                <a:latin typeface="Calibri" charset="0"/>
              </a:rPr>
              <a:t>3</a:t>
            </a:r>
            <a:endParaRPr lang="en-US" altLang="de-DE" sz="1300" i="1" baseline="-25000" dirty="0">
              <a:latin typeface="DejaVu Math TeX Gyre" panose="02000503000000000000" charset="0"/>
              <a:cs typeface="DejaVu Math TeX Gyre" panose="02000503000000000000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2626360" y="2566035"/>
            <a:ext cx="165227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H="1" flipV="1">
            <a:off x="2626360" y="2971800"/>
            <a:ext cx="165227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 flipV="1">
            <a:off x="2627630" y="3081655"/>
            <a:ext cx="165227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620645" y="3480435"/>
            <a:ext cx="165227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2621915" y="3590290"/>
            <a:ext cx="165227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79"/>
          <p:cNvSpPr txBox="1"/>
          <p:nvPr/>
        </p:nvSpPr>
        <p:spPr>
          <a:xfrm>
            <a:off x="1249680" y="3284855"/>
            <a:ext cx="399415" cy="2000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ctr"/>
            <a:r>
              <a:rPr lang="de-DE" altLang="en-GB" sz="1300" dirty="0">
                <a:latin typeface="Calibri" charset="0"/>
              </a:rPr>
              <a:t>s</a:t>
            </a:r>
            <a:r>
              <a:rPr lang="de-DE" altLang="en-GB" sz="1300" baseline="-25000" dirty="0">
                <a:latin typeface="Calibri" charset="0"/>
              </a:rPr>
              <a:t>M</a:t>
            </a:r>
            <a:endParaRPr lang="en-US" altLang="de-DE" sz="1300" i="1" baseline="-25000" dirty="0">
              <a:latin typeface="DejaVu Math TeX Gyre" panose="02000503000000000000" charset="0"/>
              <a:cs typeface="DejaVu Math TeX Gyre" panose="02000503000000000000" charset="0"/>
            </a:endParaRPr>
          </a:p>
        </p:txBody>
      </p:sp>
      <p:sp>
        <p:nvSpPr>
          <p:cNvPr id="10" name="TextBox 79"/>
          <p:cNvSpPr txBox="1"/>
          <p:nvPr/>
        </p:nvSpPr>
        <p:spPr>
          <a:xfrm>
            <a:off x="2932492" y="2771776"/>
            <a:ext cx="1028683" cy="2000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ctr"/>
            <a:r>
              <a:rPr lang="de-DE" altLang="en-GB" sz="1300" dirty="0">
                <a:latin typeface="Calibri" charset="0"/>
              </a:rPr>
              <a:t>pk</a:t>
            </a:r>
            <a:r>
              <a:rPr lang="de-DE" altLang="en-GB" sz="1300" baseline="-25000" dirty="0">
                <a:latin typeface="Calibri" charset="0"/>
              </a:rPr>
              <a:t>2</a:t>
            </a:r>
            <a:endParaRPr lang="en-US" altLang="de-DE" sz="1300" i="1" baseline="-25000" dirty="0">
              <a:latin typeface="DejaVu Math TeX Gyre" panose="02000503000000000000" charset="0"/>
              <a:cs typeface="DejaVu Math TeX Gyre" panose="02000503000000000000" charset="0"/>
            </a:endParaRPr>
          </a:p>
        </p:txBody>
      </p:sp>
      <p:sp>
        <p:nvSpPr>
          <p:cNvPr id="11" name="TextBox 79"/>
          <p:cNvSpPr txBox="1"/>
          <p:nvPr/>
        </p:nvSpPr>
        <p:spPr>
          <a:xfrm>
            <a:off x="2962337" y="2256156"/>
            <a:ext cx="1028683" cy="2000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ctr"/>
            <a:r>
              <a:rPr lang="de-DE" altLang="en-GB" sz="1300" dirty="0">
                <a:latin typeface="Calibri" charset="0"/>
              </a:rPr>
              <a:t>pk</a:t>
            </a:r>
            <a:r>
              <a:rPr lang="de-DE" altLang="en-GB" sz="1300" baseline="-25000" dirty="0">
                <a:latin typeface="Calibri" charset="0"/>
              </a:rPr>
              <a:t>1</a:t>
            </a:r>
            <a:endParaRPr lang="en-US" altLang="de-DE" sz="1300" i="1" baseline="-25000" dirty="0">
              <a:latin typeface="DejaVu Math TeX Gyre" panose="02000503000000000000" charset="0"/>
              <a:cs typeface="DejaVu Math TeX Gyre" panose="02000503000000000000" charset="0"/>
            </a:endParaRPr>
          </a:p>
        </p:txBody>
      </p:sp>
      <p:sp>
        <p:nvSpPr>
          <p:cNvPr id="12" name="TextBox 79"/>
          <p:cNvSpPr txBox="1"/>
          <p:nvPr/>
        </p:nvSpPr>
        <p:spPr>
          <a:xfrm>
            <a:off x="2932492" y="3557271"/>
            <a:ext cx="1028683" cy="2000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ctr"/>
            <a:r>
              <a:rPr lang="de-DE" altLang="en-GB" sz="1300" dirty="0">
                <a:latin typeface="Calibri" charset="0"/>
              </a:rPr>
              <a:t>s</a:t>
            </a:r>
            <a:r>
              <a:rPr lang="de-DE" altLang="en-GB" sz="1300" baseline="-25000" dirty="0">
                <a:latin typeface="Calibri" charset="0"/>
              </a:rPr>
              <a:t>M</a:t>
            </a:r>
            <a:endParaRPr lang="en-US" altLang="de-DE" sz="1300" i="1" baseline="-25000" dirty="0">
              <a:latin typeface="DejaVu Math TeX Gyre" panose="02000503000000000000" charset="0"/>
              <a:cs typeface="DejaVu Math TeX Gyre" panose="02000503000000000000" charset="0"/>
            </a:endParaRPr>
          </a:p>
        </p:txBody>
      </p:sp>
      <p:sp>
        <p:nvSpPr>
          <p:cNvPr id="13" name="TextBox 79"/>
          <p:cNvSpPr txBox="1"/>
          <p:nvPr/>
        </p:nvSpPr>
        <p:spPr>
          <a:xfrm>
            <a:off x="2939477" y="3060066"/>
            <a:ext cx="1028683" cy="2000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ctr"/>
            <a:r>
              <a:rPr lang="de-DE" altLang="en-GB" sz="1300" dirty="0">
                <a:latin typeface="Calibri" charset="0"/>
              </a:rPr>
              <a:t>s</a:t>
            </a:r>
            <a:r>
              <a:rPr lang="de-DE" altLang="en-GB" sz="1300" baseline="-25000" dirty="0">
                <a:latin typeface="Calibri" charset="0"/>
              </a:rPr>
              <a:t>M</a:t>
            </a:r>
            <a:endParaRPr lang="en-US" altLang="de-DE" sz="1300" i="1" baseline="-25000" dirty="0">
              <a:latin typeface="DejaVu Math TeX Gyre" panose="02000503000000000000" charset="0"/>
              <a:cs typeface="DejaVu Math TeX Gyre" panose="02000503000000000000" charset="0"/>
            </a:endParaRPr>
          </a:p>
        </p:txBody>
      </p:sp>
      <p:sp>
        <p:nvSpPr>
          <p:cNvPr id="14" name="TextBox 79"/>
          <p:cNvSpPr txBox="1"/>
          <p:nvPr/>
        </p:nvSpPr>
        <p:spPr>
          <a:xfrm>
            <a:off x="2936937" y="2536826"/>
            <a:ext cx="1028683" cy="2000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ctr"/>
            <a:r>
              <a:rPr lang="de-DE" altLang="en-GB" sz="1300" dirty="0">
                <a:latin typeface="Calibri" charset="0"/>
              </a:rPr>
              <a:t>s</a:t>
            </a:r>
            <a:r>
              <a:rPr lang="de-DE" altLang="en-GB" sz="1300" baseline="-25000" dirty="0">
                <a:latin typeface="Calibri" charset="0"/>
              </a:rPr>
              <a:t>M</a:t>
            </a:r>
            <a:endParaRPr lang="en-US" altLang="de-DE" sz="1300" i="1" baseline="-25000" dirty="0">
              <a:latin typeface="DejaVu Math TeX Gyre" panose="02000503000000000000" charset="0"/>
              <a:cs typeface="DejaVu Math TeX Gyre" panose="0200050300000000000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 descr="noun_Factory_1624223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b="19949"/>
          <a:stretch>
            <a:fillRect/>
          </a:stretch>
        </p:blipFill>
        <p:spPr>
          <a:xfrm>
            <a:off x="6939915" y="1028700"/>
            <a:ext cx="773430" cy="811530"/>
          </a:xfrm>
          <a:prstGeom prst="rect">
            <a:avLst/>
          </a:prstGeom>
        </p:spPr>
      </p:pic>
      <p:grpSp>
        <p:nvGrpSpPr>
          <p:cNvPr id="81" name="Group 80"/>
          <p:cNvGrpSpPr/>
          <p:nvPr/>
        </p:nvGrpSpPr>
        <p:grpSpPr>
          <a:xfrm rot="0">
            <a:off x="7713345" y="1332866"/>
            <a:ext cx="1591945" cy="258444"/>
            <a:chOff x="3279304" y="2055619"/>
            <a:chExt cx="2238994" cy="258509"/>
          </a:xfrm>
        </p:grpSpPr>
        <p:cxnSp>
          <p:nvCxnSpPr>
            <p:cNvPr id="51" name="Straight Arrow Connector 50"/>
            <p:cNvCxnSpPr/>
            <p:nvPr/>
          </p:nvCxnSpPr>
          <p:spPr>
            <a:xfrm>
              <a:off x="3279304" y="2307054"/>
              <a:ext cx="2238994" cy="7074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3641095" y="2055619"/>
                  <a:ext cx="1446793" cy="21531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p>
                  <a:pPr algn="ctr"/>
                  <a:r>
                    <a:rPr lang="de-DE" altLang="en-GB" sz="1400" dirty="0">
                      <a:latin typeface="Calibri" charset="0"/>
                    </a:rPr>
                    <a:t>{Q</a:t>
                  </a:r>
                  <a:r>
                    <a:rPr lang="de-DE" altLang="en-GB" sz="1400" baseline="-25000" dirty="0">
                      <a:latin typeface="Calibri" charset="0"/>
                    </a:rPr>
                    <a:t>i</a:t>
                  </a:r>
                  <a:r>
                    <a:rPr lang="de-DE" altLang="en-GB" sz="1400" dirty="0">
                      <a:latin typeface="Calibri" charset="0"/>
                    </a:rPr>
                    <a:t>}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de-DE" sz="1400" i="1" baseline="-25000" dirty="0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de-DE" sz="1400" i="1" baseline="-25000" dirty="0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𝑝𝑘</m:t>
                          </m:r>
                        </m:e>
                        <m:sub>
                          <m:r>
                            <a:rPr lang="en-US" altLang="de-DE" sz="1400" i="1" baseline="-25000" dirty="0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𝑀</m:t>
                          </m:r>
                        </m:sub>
                      </m:sSub>
                    </m:oMath>
                  </a14:m>
                  <a:endParaRPr lang="en-US" altLang="de-DE" sz="1400" i="1" baseline="-25000" dirty="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1095" y="2055619"/>
                  <a:ext cx="1446793" cy="215319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0" name="Group 89"/>
          <p:cNvGrpSpPr/>
          <p:nvPr/>
        </p:nvGrpSpPr>
        <p:grpSpPr>
          <a:xfrm>
            <a:off x="8717915" y="3021965"/>
            <a:ext cx="1487170" cy="1432560"/>
            <a:chOff x="12147" y="7121"/>
            <a:chExt cx="2342" cy="2256"/>
          </a:xfrm>
        </p:grpSpPr>
        <p:grpSp>
          <p:nvGrpSpPr>
            <p:cNvPr id="66" name="Group 65"/>
            <p:cNvGrpSpPr/>
            <p:nvPr/>
          </p:nvGrpSpPr>
          <p:grpSpPr>
            <a:xfrm>
              <a:off x="12147" y="7121"/>
              <a:ext cx="2342" cy="2256"/>
              <a:chOff x="7594" y="3586"/>
              <a:chExt cx="2342" cy="2255"/>
            </a:xfrm>
          </p:grpSpPr>
          <p:grpSp>
            <p:nvGrpSpPr>
              <p:cNvPr id="67" name="Group 66"/>
              <p:cNvGrpSpPr/>
              <p:nvPr/>
            </p:nvGrpSpPr>
            <p:grpSpPr>
              <a:xfrm>
                <a:off x="7594" y="3586"/>
                <a:ext cx="2342" cy="2255"/>
                <a:chOff x="6068" y="2527"/>
                <a:chExt cx="8597" cy="5735"/>
              </a:xfrm>
            </p:grpSpPr>
            <p:sp>
              <p:nvSpPr>
                <p:cNvPr id="68" name="Rounded Rectangle 67"/>
                <p:cNvSpPr/>
                <p:nvPr/>
              </p:nvSpPr>
              <p:spPr>
                <a:xfrm>
                  <a:off x="6068" y="2574"/>
                  <a:ext cx="8597" cy="5688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9" name="Text Box 68"/>
                <p:cNvSpPr txBox="1"/>
                <p:nvPr/>
              </p:nvSpPr>
              <p:spPr>
                <a:xfrm>
                  <a:off x="7384" y="2527"/>
                  <a:ext cx="5987" cy="20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de-DE" altLang="en-US" sz="1400" b="1">
                      <a:latin typeface="Calibri" charset="0"/>
                    </a:rPr>
                    <a:t>DP-GBDT Enclave E</a:t>
                  </a:r>
                  <a:endParaRPr lang="de-DE" altLang="en-US" sz="1400" b="1" baseline="-25000">
                    <a:latin typeface="Calibri" charset="0"/>
                  </a:endParaRPr>
                </a:p>
              </p:txBody>
            </p:sp>
          </p:grpSp>
          <p:sp>
            <p:nvSpPr>
              <p:cNvPr id="71" name="Flowchart: Magnetic Disk 70"/>
              <p:cNvSpPr/>
              <p:nvPr/>
            </p:nvSpPr>
            <p:spPr>
              <a:xfrm>
                <a:off x="7781" y="5059"/>
                <a:ext cx="546" cy="671"/>
              </a:xfrm>
              <a:prstGeom prst="flowChartMagneticDisk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2" name="TextBox 79"/>
              <p:cNvSpPr txBox="1"/>
              <p:nvPr/>
            </p:nvSpPr>
            <p:spPr>
              <a:xfrm>
                <a:off x="7815" y="4558"/>
                <a:ext cx="1227" cy="3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p>
                <a:pPr algn="l"/>
                <a:r>
                  <a:rPr lang="de-DE" altLang="en-GB" sz="1400" dirty="0">
                    <a:latin typeface="Calibri" charset="0"/>
                  </a:rPr>
                  <a:t>sk</a:t>
                </a:r>
                <a:r>
                  <a:rPr lang="de-DE" altLang="en-GB" sz="1400" baseline="-25000" dirty="0">
                    <a:latin typeface="Calibri" charset="0"/>
                  </a:rPr>
                  <a:t>E1</a:t>
                </a:r>
                <a:r>
                  <a:rPr lang="de-DE" altLang="en-GB" sz="1400" dirty="0">
                    <a:latin typeface="Calibri" charset="0"/>
                  </a:rPr>
                  <a:t>/pk</a:t>
                </a:r>
                <a:r>
                  <a:rPr lang="de-DE" altLang="en-GB" sz="1400" baseline="-25000" dirty="0">
                    <a:latin typeface="Calibri" charset="0"/>
                  </a:rPr>
                  <a:t>E</a:t>
                </a:r>
                <a:r>
                  <a:rPr lang="de-DE" altLang="en-GB" sz="1400" dirty="0">
                    <a:latin typeface="Calibri" charset="0"/>
                  </a:rPr>
                  <a:t> </a:t>
                </a:r>
                <a:endParaRPr lang="de-DE" altLang="en-GB" sz="1400" dirty="0">
                  <a:latin typeface="Calibri" charset="0"/>
                  <a:ea typeface="AR PL UKai CN" panose="02000503000000000000" charset="-122"/>
                </a:endParaRPr>
              </a:p>
            </p:txBody>
          </p:sp>
        </p:grpSp>
        <p:sp>
          <p:nvSpPr>
            <p:cNvPr id="84" name="Rectangles 83"/>
            <p:cNvSpPr/>
            <p:nvPr/>
          </p:nvSpPr>
          <p:spPr>
            <a:xfrm>
              <a:off x="12973" y="8731"/>
              <a:ext cx="912" cy="31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9337675" y="3199130"/>
            <a:ext cx="1487170" cy="1432560"/>
            <a:chOff x="12147" y="7121"/>
            <a:chExt cx="2342" cy="2256"/>
          </a:xfrm>
        </p:grpSpPr>
        <p:grpSp>
          <p:nvGrpSpPr>
            <p:cNvPr id="92" name="Group 91"/>
            <p:cNvGrpSpPr/>
            <p:nvPr/>
          </p:nvGrpSpPr>
          <p:grpSpPr>
            <a:xfrm>
              <a:off x="12147" y="7121"/>
              <a:ext cx="2342" cy="2256"/>
              <a:chOff x="7594" y="3586"/>
              <a:chExt cx="2342" cy="2255"/>
            </a:xfrm>
          </p:grpSpPr>
          <p:grpSp>
            <p:nvGrpSpPr>
              <p:cNvPr id="93" name="Group 92"/>
              <p:cNvGrpSpPr/>
              <p:nvPr/>
            </p:nvGrpSpPr>
            <p:grpSpPr>
              <a:xfrm>
                <a:off x="7594" y="3586"/>
                <a:ext cx="2342" cy="2255"/>
                <a:chOff x="6068" y="2527"/>
                <a:chExt cx="8597" cy="5735"/>
              </a:xfrm>
            </p:grpSpPr>
            <p:sp>
              <p:nvSpPr>
                <p:cNvPr id="94" name="Rounded Rectangle 93"/>
                <p:cNvSpPr/>
                <p:nvPr/>
              </p:nvSpPr>
              <p:spPr>
                <a:xfrm>
                  <a:off x="6068" y="2574"/>
                  <a:ext cx="8597" cy="5688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5" name="Text Box 94"/>
                <p:cNvSpPr txBox="1"/>
                <p:nvPr/>
              </p:nvSpPr>
              <p:spPr>
                <a:xfrm>
                  <a:off x="7384" y="2527"/>
                  <a:ext cx="5987" cy="20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de-DE" altLang="en-US" sz="1400" b="1">
                      <a:latin typeface="Calibri" charset="0"/>
                    </a:rPr>
                    <a:t>DP-GBDT Enclave E</a:t>
                  </a:r>
                  <a:endParaRPr lang="de-DE" altLang="en-US" sz="1400" b="1" baseline="-25000">
                    <a:latin typeface="Calibri" charset="0"/>
                  </a:endParaRPr>
                </a:p>
              </p:txBody>
            </p:sp>
          </p:grpSp>
          <p:sp>
            <p:nvSpPr>
              <p:cNvPr id="96" name="Flowchart: Magnetic Disk 95"/>
              <p:cNvSpPr/>
              <p:nvPr/>
            </p:nvSpPr>
            <p:spPr>
              <a:xfrm>
                <a:off x="7781" y="5059"/>
                <a:ext cx="546" cy="671"/>
              </a:xfrm>
              <a:prstGeom prst="flowChartMagneticDisk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7" name="TextBox 79"/>
              <p:cNvSpPr txBox="1"/>
              <p:nvPr/>
            </p:nvSpPr>
            <p:spPr>
              <a:xfrm>
                <a:off x="7815" y="4558"/>
                <a:ext cx="1227" cy="3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p>
                <a:pPr algn="l"/>
                <a:r>
                  <a:rPr lang="de-DE" altLang="en-GB" sz="1400" dirty="0">
                    <a:latin typeface="Calibri" charset="0"/>
                  </a:rPr>
                  <a:t>sk</a:t>
                </a:r>
                <a:r>
                  <a:rPr lang="de-DE" altLang="en-GB" sz="1400" baseline="-25000" dirty="0">
                    <a:latin typeface="Calibri" charset="0"/>
                  </a:rPr>
                  <a:t>E2</a:t>
                </a:r>
                <a:r>
                  <a:rPr lang="de-DE" altLang="en-GB" sz="1400" dirty="0">
                    <a:latin typeface="Calibri" charset="0"/>
                  </a:rPr>
                  <a:t>/pk</a:t>
                </a:r>
                <a:r>
                  <a:rPr lang="de-DE" altLang="en-GB" sz="1400" baseline="-25000" dirty="0">
                    <a:latin typeface="Calibri" charset="0"/>
                  </a:rPr>
                  <a:t>E</a:t>
                </a:r>
                <a:r>
                  <a:rPr lang="de-DE" altLang="en-GB" sz="1400" dirty="0">
                    <a:latin typeface="Calibri" charset="0"/>
                  </a:rPr>
                  <a:t> </a:t>
                </a:r>
                <a:endParaRPr lang="de-DE" altLang="en-GB" sz="1400" dirty="0">
                  <a:latin typeface="Calibri" charset="0"/>
                  <a:ea typeface="AR PL UKai CN" panose="02000503000000000000" charset="-122"/>
                </a:endParaRPr>
              </a:p>
            </p:txBody>
          </p:sp>
        </p:grpSp>
        <p:sp>
          <p:nvSpPr>
            <p:cNvPr id="98" name="Rectangles 97"/>
            <p:cNvSpPr/>
            <p:nvPr/>
          </p:nvSpPr>
          <p:spPr>
            <a:xfrm>
              <a:off x="12973" y="8731"/>
              <a:ext cx="912" cy="31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9961880" y="3377565"/>
            <a:ext cx="1487170" cy="1432560"/>
            <a:chOff x="12147" y="7121"/>
            <a:chExt cx="2342" cy="2256"/>
          </a:xfrm>
        </p:grpSpPr>
        <p:grpSp>
          <p:nvGrpSpPr>
            <p:cNvPr id="100" name="Group 99"/>
            <p:cNvGrpSpPr/>
            <p:nvPr/>
          </p:nvGrpSpPr>
          <p:grpSpPr>
            <a:xfrm>
              <a:off x="12147" y="7121"/>
              <a:ext cx="2342" cy="2256"/>
              <a:chOff x="7594" y="3586"/>
              <a:chExt cx="2342" cy="2255"/>
            </a:xfrm>
          </p:grpSpPr>
          <p:grpSp>
            <p:nvGrpSpPr>
              <p:cNvPr id="101" name="Group 100"/>
              <p:cNvGrpSpPr/>
              <p:nvPr/>
            </p:nvGrpSpPr>
            <p:grpSpPr>
              <a:xfrm>
                <a:off x="7594" y="3586"/>
                <a:ext cx="2342" cy="2255"/>
                <a:chOff x="6068" y="2527"/>
                <a:chExt cx="8597" cy="5735"/>
              </a:xfrm>
            </p:grpSpPr>
            <p:sp>
              <p:nvSpPr>
                <p:cNvPr id="102" name="Rounded Rectangle 101"/>
                <p:cNvSpPr/>
                <p:nvPr/>
              </p:nvSpPr>
              <p:spPr>
                <a:xfrm>
                  <a:off x="6068" y="2574"/>
                  <a:ext cx="8597" cy="5688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3" name="Text Box 102"/>
                <p:cNvSpPr txBox="1"/>
                <p:nvPr/>
              </p:nvSpPr>
              <p:spPr>
                <a:xfrm>
                  <a:off x="7254" y="2527"/>
                  <a:ext cx="6321" cy="20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de-DE" altLang="en-US" sz="1400" b="1">
                      <a:latin typeface="Calibri" charset="0"/>
                    </a:rPr>
                    <a:t>DP-GBDT Enclave E</a:t>
                  </a:r>
                  <a:r>
                    <a:rPr lang="de-DE" altLang="en-US" sz="1400" b="1" baseline="-25000">
                      <a:latin typeface="Calibri" charset="0"/>
                    </a:rPr>
                    <a:t>3</a:t>
                  </a:r>
                  <a:endParaRPr lang="de-DE" altLang="en-US" sz="1400" b="1" baseline="-25000">
                    <a:latin typeface="Calibri" charset="0"/>
                  </a:endParaRPr>
                </a:p>
              </p:txBody>
            </p:sp>
          </p:grpSp>
          <p:sp>
            <p:nvSpPr>
              <p:cNvPr id="104" name="Flowchart: Magnetic Disk 103"/>
              <p:cNvSpPr/>
              <p:nvPr/>
            </p:nvSpPr>
            <p:spPr>
              <a:xfrm>
                <a:off x="7781" y="5059"/>
                <a:ext cx="546" cy="671"/>
              </a:xfrm>
              <a:prstGeom prst="flowChartMagneticDisk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5" name="TextBox 79"/>
              <p:cNvSpPr txBox="1"/>
              <p:nvPr/>
            </p:nvSpPr>
            <p:spPr>
              <a:xfrm>
                <a:off x="7815" y="4558"/>
                <a:ext cx="1227" cy="3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p>
                <a:pPr algn="l"/>
                <a:r>
                  <a:rPr lang="de-DE" altLang="en-GB" sz="1400" dirty="0">
                    <a:latin typeface="Calibri" charset="0"/>
                  </a:rPr>
                  <a:t>sk</a:t>
                </a:r>
                <a:r>
                  <a:rPr lang="de-DE" altLang="en-GB" sz="1400" baseline="-25000" dirty="0">
                    <a:latin typeface="Calibri" charset="0"/>
                  </a:rPr>
                  <a:t>E3</a:t>
                </a:r>
                <a:r>
                  <a:rPr lang="de-DE" altLang="en-GB" sz="1400" dirty="0">
                    <a:latin typeface="Calibri" charset="0"/>
                  </a:rPr>
                  <a:t>/pk</a:t>
                </a:r>
                <a:r>
                  <a:rPr lang="de-DE" altLang="en-GB" sz="1400" baseline="-25000" dirty="0">
                    <a:latin typeface="Calibri" charset="0"/>
                  </a:rPr>
                  <a:t>E3</a:t>
                </a:r>
                <a:r>
                  <a:rPr lang="de-DE" altLang="en-GB" sz="1400" dirty="0">
                    <a:latin typeface="Calibri" charset="0"/>
                  </a:rPr>
                  <a:t> </a:t>
                </a:r>
                <a:endParaRPr lang="de-DE" altLang="en-GB" sz="1400" dirty="0">
                  <a:latin typeface="Calibri" charset="0"/>
                  <a:ea typeface="AR PL UKai CN" panose="02000503000000000000" charset="-122"/>
                </a:endParaRPr>
              </a:p>
            </p:txBody>
          </p:sp>
        </p:grpSp>
        <p:sp>
          <p:nvSpPr>
            <p:cNvPr id="106" name="Rectangles 105"/>
            <p:cNvSpPr/>
            <p:nvPr/>
          </p:nvSpPr>
          <p:spPr>
            <a:xfrm>
              <a:off x="12973" y="8731"/>
              <a:ext cx="912" cy="31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9323070" y="835660"/>
            <a:ext cx="1488440" cy="1421130"/>
            <a:chOff x="15494" y="4074"/>
            <a:chExt cx="2344" cy="2238"/>
          </a:xfrm>
        </p:grpSpPr>
        <p:sp>
          <p:nvSpPr>
            <p:cNvPr id="111" name="Rounded Rectangle 110"/>
            <p:cNvSpPr/>
            <p:nvPr/>
          </p:nvSpPr>
          <p:spPr>
            <a:xfrm>
              <a:off x="15494" y="4074"/>
              <a:ext cx="2342" cy="223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6" name="Text Box 75"/>
            <p:cNvSpPr txBox="1"/>
            <p:nvPr/>
          </p:nvSpPr>
          <p:spPr>
            <a:xfrm>
              <a:off x="15518" y="4132"/>
              <a:ext cx="232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de-DE" altLang="en-US" sz="1400" b="1">
                  <a:latin typeface="Calibri" charset="0"/>
                </a:rPr>
                <a:t>Master Enclave</a:t>
              </a:r>
              <a:endParaRPr lang="de-DE" altLang="en-US" sz="1400" b="1" baseline="-25000">
                <a:latin typeface="Calibri" charset="0"/>
              </a:endParaRPr>
            </a:p>
          </p:txBody>
        </p:sp>
        <p:grpSp>
          <p:nvGrpSpPr>
            <p:cNvPr id="109" name="Group 108"/>
            <p:cNvGrpSpPr/>
            <p:nvPr/>
          </p:nvGrpSpPr>
          <p:grpSpPr>
            <a:xfrm rot="0">
              <a:off x="16571" y="4717"/>
              <a:ext cx="1141" cy="1510"/>
              <a:chOff x="16787" y="4807"/>
              <a:chExt cx="1141" cy="1510"/>
            </a:xfrm>
          </p:grpSpPr>
          <p:pic>
            <p:nvPicPr>
              <p:cNvPr id="107" name="Picture 106" descr="noun_Document_1224586"/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 l="12333" r="11733" b="19467"/>
              <a:stretch>
                <a:fillRect/>
              </a:stretch>
            </p:blipFill>
            <p:spPr>
              <a:xfrm>
                <a:off x="16787" y="4807"/>
                <a:ext cx="1139" cy="1510"/>
              </a:xfrm>
              <a:prstGeom prst="rect">
                <a:avLst/>
              </a:prstGeom>
            </p:spPr>
          </p:pic>
          <p:sp>
            <p:nvSpPr>
              <p:cNvPr id="108" name="TextBox 79"/>
              <p:cNvSpPr txBox="1"/>
              <p:nvPr/>
            </p:nvSpPr>
            <p:spPr>
              <a:xfrm>
                <a:off x="16994" y="5240"/>
                <a:ext cx="934" cy="7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p>
                <a:pPr algn="l"/>
                <a:r>
                  <a:rPr lang="de-DE" altLang="en-GB" sz="1000" dirty="0">
                    <a:latin typeface="Calibri" charset="0"/>
                  </a:rPr>
                  <a:t>E</a:t>
                </a:r>
                <a:r>
                  <a:rPr lang="de-DE" altLang="en-GB" sz="1000" baseline="-25000" dirty="0">
                    <a:latin typeface="Calibri" charset="0"/>
                  </a:rPr>
                  <a:t>1</a:t>
                </a:r>
                <a:r>
                  <a:rPr lang="de-DE" altLang="en-GB" sz="1000" dirty="0">
                    <a:latin typeface="Calibri" charset="0"/>
                  </a:rPr>
                  <a:t> - pk</a:t>
                </a:r>
                <a:r>
                  <a:rPr lang="de-DE" altLang="en-GB" sz="1000" baseline="-25000" dirty="0">
                    <a:latin typeface="Calibri" charset="0"/>
                  </a:rPr>
                  <a:t>E1</a:t>
                </a:r>
                <a:endParaRPr lang="de-DE" altLang="en-GB" sz="1000" dirty="0">
                  <a:latin typeface="Calibri" charset="0"/>
                </a:endParaRPr>
              </a:p>
              <a:p>
                <a:pPr algn="l"/>
                <a:r>
                  <a:rPr lang="de-DE" altLang="en-GB" sz="1000" dirty="0">
                    <a:latin typeface="Calibri" charset="0"/>
                  </a:rPr>
                  <a:t>E</a:t>
                </a:r>
                <a:r>
                  <a:rPr lang="de-DE" altLang="en-GB" sz="1000" baseline="-25000" dirty="0">
                    <a:latin typeface="Calibri" charset="0"/>
                  </a:rPr>
                  <a:t>2</a:t>
                </a:r>
                <a:r>
                  <a:rPr lang="de-DE" altLang="en-GB" sz="1000" dirty="0">
                    <a:latin typeface="Calibri" charset="0"/>
                  </a:rPr>
                  <a:t> - pk</a:t>
                </a:r>
                <a:r>
                  <a:rPr lang="de-DE" altLang="en-GB" sz="1000" baseline="-25000" dirty="0">
                    <a:latin typeface="Calibri" charset="0"/>
                  </a:rPr>
                  <a:t>E2</a:t>
                </a:r>
                <a:endParaRPr lang="de-DE" altLang="en-GB" sz="1000" dirty="0">
                  <a:latin typeface="Calibri" charset="0"/>
                </a:endParaRPr>
              </a:p>
              <a:p>
                <a:pPr algn="l"/>
                <a:r>
                  <a:rPr lang="de-DE" altLang="en-GB" sz="1000" dirty="0">
                    <a:latin typeface="Calibri" charset="0"/>
                  </a:rPr>
                  <a:t>E</a:t>
                </a:r>
                <a:r>
                  <a:rPr lang="de-DE" altLang="en-GB" sz="1000" baseline="-25000" dirty="0">
                    <a:latin typeface="Calibri" charset="0"/>
                  </a:rPr>
                  <a:t>3</a:t>
                </a:r>
                <a:r>
                  <a:rPr lang="de-DE" altLang="en-GB" sz="1000" dirty="0">
                    <a:latin typeface="Calibri" charset="0"/>
                  </a:rPr>
                  <a:t> - pk</a:t>
                </a:r>
                <a:r>
                  <a:rPr lang="de-DE" altLang="en-GB" sz="1000" baseline="-25000" dirty="0">
                    <a:latin typeface="Calibri" charset="0"/>
                  </a:rPr>
                  <a:t>E3</a:t>
                </a:r>
                <a:r>
                  <a:rPr lang="de-DE" altLang="en-GB" sz="1000" dirty="0">
                    <a:latin typeface="Calibri" charset="0"/>
                  </a:rPr>
                  <a:t> </a:t>
                </a:r>
                <a:endParaRPr lang="de-DE" altLang="en-GB" sz="1000" dirty="0">
                  <a:latin typeface="Calibri" charset="0"/>
                  <a:ea typeface="AR PL UKai CN" panose="02000503000000000000" charset="-122"/>
                </a:endParaRPr>
              </a:p>
            </p:txBody>
          </p:sp>
        </p:grpSp>
        <p:sp>
          <p:nvSpPr>
            <p:cNvPr id="112" name="TextBox 79"/>
            <p:cNvSpPr txBox="1"/>
            <p:nvPr/>
          </p:nvSpPr>
          <p:spPr>
            <a:xfrm>
              <a:off x="15599" y="4875"/>
              <a:ext cx="1227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l"/>
              <a:r>
                <a:rPr lang="de-DE" altLang="en-GB" sz="1400" dirty="0">
                  <a:latin typeface="Calibri" charset="0"/>
                </a:rPr>
                <a:t>sk</a:t>
              </a:r>
              <a:r>
                <a:rPr lang="de-DE" altLang="en-GB" sz="1400" baseline="-25000" dirty="0">
                  <a:latin typeface="Calibri" charset="0"/>
                </a:rPr>
                <a:t>M</a:t>
              </a:r>
              <a:r>
                <a:rPr lang="de-DE" altLang="en-GB" sz="1400" dirty="0">
                  <a:latin typeface="Calibri" charset="0"/>
                </a:rPr>
                <a:t>/pk</a:t>
              </a:r>
              <a:r>
                <a:rPr lang="de-DE" altLang="en-GB" sz="1400" baseline="-25000" dirty="0">
                  <a:latin typeface="Calibri" charset="0"/>
                </a:rPr>
                <a:t>M</a:t>
              </a:r>
              <a:r>
                <a:rPr lang="de-DE" altLang="en-GB" sz="1400" dirty="0">
                  <a:latin typeface="Calibri" charset="0"/>
                </a:rPr>
                <a:t> </a:t>
              </a:r>
              <a:endParaRPr lang="de-DE" altLang="en-GB" sz="1400" dirty="0">
                <a:latin typeface="Calibri" charset="0"/>
                <a:ea typeface="AR PL UKai CN" panose="02000503000000000000" charset="-122"/>
              </a:endParaRPr>
            </a:p>
          </p:txBody>
        </p:sp>
      </p:grpSp>
      <p:cxnSp>
        <p:nvCxnSpPr>
          <p:cNvPr id="115" name="Straight Arrow Connector 114"/>
          <p:cNvCxnSpPr/>
          <p:nvPr/>
        </p:nvCxnSpPr>
        <p:spPr>
          <a:xfrm flipH="1">
            <a:off x="9463405" y="2256790"/>
            <a:ext cx="603250" cy="7651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10062845" y="2259330"/>
            <a:ext cx="20320" cy="939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10062845" y="2272030"/>
            <a:ext cx="650875" cy="11055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TextBox 79"/>
              <p:cNvSpPr txBox="1"/>
              <p:nvPr/>
            </p:nvSpPr>
            <p:spPr>
              <a:xfrm>
                <a:off x="10177842" y="2614296"/>
                <a:ext cx="1028683" cy="2152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p>
                <a:pPr algn="ctr"/>
                <a:r>
                  <a:rPr lang="de-DE" altLang="en-GB" sz="1400" dirty="0">
                    <a:latin typeface="Calibri" charset="0"/>
                  </a:rPr>
                  <a:t>{Q</a:t>
                </a:r>
                <a:r>
                  <a:rPr lang="de-DE" altLang="en-GB" sz="1400" baseline="-25000" dirty="0">
                    <a:latin typeface="Calibri" charset="0"/>
                  </a:rPr>
                  <a:t>i</a:t>
                </a:r>
                <a:r>
                  <a:rPr lang="de-DE" altLang="en-GB" sz="1400" dirty="0">
                    <a:latin typeface="Calibri" charset="0"/>
                  </a:rPr>
                  <a:t>}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de-DE" sz="1400" i="1" baseline="-25000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de-DE" sz="1400" i="1" baseline="-25000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𝑝𝑘</m:t>
                        </m:r>
                      </m:e>
                      <m:sub>
                        <m:r>
                          <a:rPr lang="en-US" altLang="de-DE" sz="1400" i="1" baseline="-25000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𝐸𝑗</m:t>
                        </m:r>
                      </m:sub>
                    </m:sSub>
                  </m:oMath>
                </a14:m>
                <a:endParaRPr lang="en-US" altLang="de-DE" sz="1400" i="1" baseline="-25000" dirty="0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18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7842" y="2614296"/>
                <a:ext cx="1028683" cy="215265"/>
              </a:xfrm>
              <a:prstGeom prst="rect">
                <a:avLst/>
              </a:prstGeom>
              <a:blipFill rotWithShape="1">
                <a:blip r:embed="rId6"/>
                <a:stretch>
                  <a:fillRect l="-6" t="-1770" r="4" b="-1533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Group 5"/>
          <p:cNvGrpSpPr/>
          <p:nvPr/>
        </p:nvGrpSpPr>
        <p:grpSpPr>
          <a:xfrm>
            <a:off x="1409700" y="2926214"/>
            <a:ext cx="2951480" cy="1871846"/>
            <a:chOff x="7594" y="3219"/>
            <a:chExt cx="4648" cy="2948"/>
          </a:xfrm>
        </p:grpSpPr>
        <p:grpSp>
          <p:nvGrpSpPr>
            <p:cNvPr id="5" name="Group 4"/>
            <p:cNvGrpSpPr/>
            <p:nvPr/>
          </p:nvGrpSpPr>
          <p:grpSpPr>
            <a:xfrm>
              <a:off x="7594" y="3219"/>
              <a:ext cx="4648" cy="2948"/>
              <a:chOff x="6068" y="1941"/>
              <a:chExt cx="8597" cy="6321"/>
            </a:xfrm>
          </p:grpSpPr>
          <p:sp>
            <p:nvSpPr>
              <p:cNvPr id="3" name="Rounded Rectangle 2"/>
              <p:cNvSpPr/>
              <p:nvPr/>
            </p:nvSpPr>
            <p:spPr>
              <a:xfrm>
                <a:off x="6068" y="2030"/>
                <a:ext cx="8597" cy="623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" name="Text Box 3"/>
              <p:cNvSpPr txBox="1"/>
              <p:nvPr/>
            </p:nvSpPr>
            <p:spPr>
              <a:xfrm>
                <a:off x="7102" y="1941"/>
                <a:ext cx="6529" cy="10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de-DE" altLang="en-US" sz="1400" b="1">
                    <a:latin typeface="Calibri" charset="0"/>
                  </a:rPr>
                  <a:t>Source Enclave E</a:t>
                </a:r>
                <a:r>
                  <a:rPr lang="de-DE" altLang="en-US" sz="1400" b="1" baseline="-25000">
                    <a:latin typeface="Calibri" charset="0"/>
                  </a:rPr>
                  <a:t>src</a:t>
                </a:r>
                <a:endParaRPr lang="de-DE" altLang="en-US" sz="1400" b="1" baseline="-25000">
                  <a:latin typeface="Calibri" charset="0"/>
                </a:endParaRPr>
              </a:p>
            </p:txBody>
          </p:sp>
        </p:grpSp>
        <p:sp>
          <p:nvSpPr>
            <p:cNvPr id="60" name="TextBox 79"/>
            <p:cNvSpPr txBox="1"/>
            <p:nvPr/>
          </p:nvSpPr>
          <p:spPr>
            <a:xfrm>
              <a:off x="7821" y="3953"/>
              <a:ext cx="4090" cy="20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l"/>
              <a:r>
                <a:rPr lang="de-DE" altLang="en-GB" sz="1200" b="1" dirty="0">
                  <a:latin typeface="Calibri" charset="0"/>
                </a:rPr>
                <a:t>initialize:</a:t>
              </a:r>
              <a:endParaRPr lang="de-DE" altLang="en-GB" sz="1200" b="1" dirty="0">
                <a:latin typeface="Calibri" charset="0"/>
              </a:endParaRPr>
            </a:p>
            <a:p>
              <a:pPr indent="0" algn="l">
                <a:buNone/>
              </a:pPr>
              <a:r>
                <a:rPr lang="de-DE" altLang="en-GB" sz="1200" dirty="0">
                  <a:latin typeface="Calibri" charset="0"/>
                  <a:ea typeface="AR PL UKai CN" panose="02000503000000000000" charset="-122"/>
                </a:rPr>
                <a:t>   - New enclave</a:t>
              </a:r>
              <a:endParaRPr lang="de-DE" altLang="en-GB" sz="1200" dirty="0">
                <a:latin typeface="Calibri" charset="0"/>
                <a:ea typeface="AR PL UKai CN" panose="02000503000000000000" charset="-122"/>
              </a:endParaRPr>
            </a:p>
            <a:p>
              <a:pPr indent="0" algn="l">
                <a:buNone/>
              </a:pPr>
              <a:r>
                <a:rPr lang="de-DE" altLang="en-GB" sz="1200" dirty="0">
                  <a:latin typeface="Calibri" charset="0"/>
                  <a:ea typeface="AR PL UKai CN" panose="02000503000000000000" charset="-122"/>
                </a:rPr>
                <a:t>   - Restored enclave (system restart)</a:t>
              </a:r>
              <a:endParaRPr lang="de-DE" altLang="en-GB" sz="1200" dirty="0">
                <a:latin typeface="Calibri" charset="0"/>
                <a:ea typeface="AR PL UKai CN" panose="02000503000000000000" charset="-122"/>
              </a:endParaRPr>
            </a:p>
            <a:p>
              <a:pPr indent="0" algn="l">
                <a:buNone/>
              </a:pPr>
              <a:endParaRPr lang="de-DE" altLang="en-GB" sz="1200" dirty="0">
                <a:latin typeface="Calibri" charset="0"/>
                <a:ea typeface="AR PL UKai CN" panose="02000503000000000000" charset="-122"/>
              </a:endParaRPr>
            </a:p>
            <a:p>
              <a:pPr indent="0" algn="l">
                <a:buNone/>
              </a:pPr>
              <a:r>
                <a:rPr lang="de-DE" altLang="en-GB" sz="1200" dirty="0">
                  <a:latin typeface="Calibri" charset="0"/>
                  <a:ea typeface="AR PL UKai CN" panose="02000503000000000000" charset="-122"/>
                </a:rPr>
                <a:t>- migratable seal/unseal</a:t>
              </a:r>
              <a:endParaRPr lang="de-DE" altLang="en-GB" sz="1200" dirty="0">
                <a:latin typeface="Calibri" charset="0"/>
                <a:ea typeface="AR PL UKai CN" panose="02000503000000000000" charset="-122"/>
              </a:endParaRPr>
            </a:p>
            <a:p>
              <a:pPr indent="0" algn="l">
                <a:buNone/>
              </a:pPr>
              <a:r>
                <a:rPr lang="de-DE" altLang="en-GB" sz="1200" dirty="0">
                  <a:latin typeface="Calibri" charset="0"/>
                  <a:ea typeface="AR PL UKai CN" panose="02000503000000000000" charset="-122"/>
                </a:rPr>
                <a:t>- migratable counter:</a:t>
              </a:r>
              <a:endParaRPr lang="de-DE" altLang="en-GB" sz="1200" dirty="0">
                <a:latin typeface="Calibri" charset="0"/>
                <a:ea typeface="AR PL UKai CN" panose="02000503000000000000" charset="-122"/>
              </a:endParaRPr>
            </a:p>
            <a:p>
              <a:pPr indent="0" algn="l">
                <a:buNone/>
              </a:pPr>
              <a:r>
                <a:rPr lang="de-DE" altLang="en-GB" sz="1200" dirty="0">
                  <a:latin typeface="Calibri" charset="0"/>
                  <a:ea typeface="AR PL UKai CN" panose="02000503000000000000" charset="-122"/>
                </a:rPr>
                <a:t>     create, read, increment, destroy</a:t>
              </a:r>
              <a:endParaRPr lang="de-DE" altLang="en-GB" sz="1200" dirty="0">
                <a:latin typeface="Calibri" charset="0"/>
                <a:ea typeface="AR PL UKai CN" panose="02000503000000000000" charset="-122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003800" y="2926214"/>
            <a:ext cx="2951480" cy="1871846"/>
            <a:chOff x="7594" y="3219"/>
            <a:chExt cx="4648" cy="2948"/>
          </a:xfrm>
        </p:grpSpPr>
        <p:grpSp>
          <p:nvGrpSpPr>
            <p:cNvPr id="10" name="Group 9"/>
            <p:cNvGrpSpPr/>
            <p:nvPr/>
          </p:nvGrpSpPr>
          <p:grpSpPr>
            <a:xfrm>
              <a:off x="7594" y="3219"/>
              <a:ext cx="4648" cy="2948"/>
              <a:chOff x="6068" y="1941"/>
              <a:chExt cx="8597" cy="6321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6068" y="2030"/>
                <a:ext cx="8597" cy="623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2" name="Text Box 11"/>
              <p:cNvSpPr txBox="1"/>
              <p:nvPr/>
            </p:nvSpPr>
            <p:spPr>
              <a:xfrm>
                <a:off x="6612" y="1941"/>
                <a:ext cx="7317" cy="10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de-DE" altLang="en-US" sz="1400" b="1">
                    <a:latin typeface="Calibri" charset="0"/>
                  </a:rPr>
                  <a:t>Destination Enclave E</a:t>
                </a:r>
                <a:r>
                  <a:rPr lang="de-DE" altLang="en-US" sz="1400" b="1" baseline="-25000">
                    <a:latin typeface="Calibri" charset="0"/>
                  </a:rPr>
                  <a:t>dst</a:t>
                </a:r>
                <a:endParaRPr lang="de-DE" altLang="en-US" sz="1400" b="1" baseline="-25000">
                  <a:latin typeface="Calibri" charset="0"/>
                </a:endParaRPr>
              </a:p>
            </p:txBody>
          </p:sp>
        </p:grpSp>
        <p:sp>
          <p:nvSpPr>
            <p:cNvPr id="13" name="TextBox 79"/>
            <p:cNvSpPr txBox="1"/>
            <p:nvPr/>
          </p:nvSpPr>
          <p:spPr>
            <a:xfrm>
              <a:off x="7821" y="3953"/>
              <a:ext cx="4090" cy="20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l"/>
              <a:r>
                <a:rPr lang="de-DE" altLang="en-GB" sz="1200" b="1" dirty="0">
                  <a:latin typeface="Calibri" charset="0"/>
                </a:rPr>
                <a:t>initialize:</a:t>
              </a:r>
              <a:endParaRPr lang="de-DE" altLang="en-GB" sz="1200" b="1" dirty="0">
                <a:latin typeface="Calibri" charset="0"/>
              </a:endParaRPr>
            </a:p>
            <a:p>
              <a:pPr indent="0" algn="l">
                <a:buNone/>
              </a:pPr>
              <a:r>
                <a:rPr lang="de-DE" altLang="en-GB" sz="1200" dirty="0">
                  <a:latin typeface="Calibri" charset="0"/>
                  <a:ea typeface="AR PL UKai CN" panose="02000503000000000000" charset="-122"/>
                </a:rPr>
                <a:t>   - Migrated enclave</a:t>
              </a:r>
              <a:endParaRPr lang="de-DE" altLang="en-GB" sz="1200" dirty="0">
                <a:latin typeface="Calibri" charset="0"/>
                <a:ea typeface="AR PL UKai CN" panose="02000503000000000000" charset="-122"/>
              </a:endParaRPr>
            </a:p>
            <a:p>
              <a:pPr indent="0" algn="l">
                <a:buNone/>
              </a:pPr>
              <a:r>
                <a:rPr lang="de-DE" altLang="en-GB" sz="1200" dirty="0">
                  <a:latin typeface="Calibri" charset="0"/>
                  <a:ea typeface="AR PL UKai CN" panose="02000503000000000000" charset="-122"/>
                </a:rPr>
                <a:t>   - Restored enclave (system restart)</a:t>
              </a:r>
              <a:endParaRPr lang="de-DE" altLang="en-GB" sz="1200" dirty="0">
                <a:latin typeface="Calibri" charset="0"/>
                <a:ea typeface="AR PL UKai CN" panose="02000503000000000000" charset="-122"/>
              </a:endParaRPr>
            </a:p>
            <a:p>
              <a:pPr indent="0" algn="l">
                <a:buNone/>
              </a:pPr>
              <a:endParaRPr lang="de-DE" altLang="en-GB" sz="1200" dirty="0">
                <a:latin typeface="Calibri" charset="0"/>
                <a:ea typeface="AR PL UKai CN" panose="02000503000000000000" charset="-122"/>
              </a:endParaRPr>
            </a:p>
            <a:p>
              <a:pPr indent="0" algn="l">
                <a:buNone/>
              </a:pPr>
              <a:r>
                <a:rPr lang="de-DE" altLang="en-GB" sz="1200" dirty="0">
                  <a:latin typeface="Calibri" charset="0"/>
                  <a:ea typeface="AR PL UKai CN" panose="02000503000000000000" charset="-122"/>
                </a:rPr>
                <a:t>- migratable seal/unseal</a:t>
              </a:r>
              <a:endParaRPr lang="de-DE" altLang="en-GB" sz="1200" dirty="0">
                <a:latin typeface="Calibri" charset="0"/>
                <a:ea typeface="AR PL UKai CN" panose="02000503000000000000" charset="-122"/>
              </a:endParaRPr>
            </a:p>
            <a:p>
              <a:pPr indent="0" algn="l">
                <a:buNone/>
              </a:pPr>
              <a:r>
                <a:rPr lang="de-DE" altLang="en-GB" sz="1200" dirty="0">
                  <a:latin typeface="Calibri" charset="0"/>
                  <a:ea typeface="AR PL UKai CN" panose="02000503000000000000" charset="-122"/>
                </a:rPr>
                <a:t>- migratable counter:</a:t>
              </a:r>
              <a:endParaRPr lang="de-DE" altLang="en-GB" sz="1200" dirty="0">
                <a:latin typeface="Calibri" charset="0"/>
                <a:ea typeface="AR PL UKai CN" panose="02000503000000000000" charset="-122"/>
              </a:endParaRPr>
            </a:p>
            <a:p>
              <a:pPr indent="0" algn="l">
                <a:buNone/>
              </a:pPr>
              <a:r>
                <a:rPr lang="de-DE" altLang="en-GB" sz="1200" dirty="0">
                  <a:latin typeface="Calibri" charset="0"/>
                  <a:ea typeface="AR PL UKai CN" panose="02000503000000000000" charset="-122"/>
                </a:rPr>
                <a:t>     create, read, increment, destroy</a:t>
              </a:r>
              <a:endParaRPr lang="de-DE" altLang="en-GB" sz="1200" dirty="0">
                <a:latin typeface="Calibri" charset="0"/>
                <a:ea typeface="AR PL UKai CN" panose="02000503000000000000" charset="-122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409700" y="1456055"/>
            <a:ext cx="2951480" cy="935289"/>
            <a:chOff x="7594" y="3224"/>
            <a:chExt cx="4648" cy="2939"/>
          </a:xfrm>
        </p:grpSpPr>
        <p:grpSp>
          <p:nvGrpSpPr>
            <p:cNvPr id="16" name="Group 15"/>
            <p:cNvGrpSpPr/>
            <p:nvPr/>
          </p:nvGrpSpPr>
          <p:grpSpPr>
            <a:xfrm>
              <a:off x="7594" y="3224"/>
              <a:ext cx="4648" cy="2939"/>
              <a:chOff x="6068" y="1952"/>
              <a:chExt cx="8597" cy="6301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6068" y="2029"/>
                <a:ext cx="8597" cy="622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Text Box 18"/>
                  <p:cNvSpPr txBox="1"/>
                  <p:nvPr/>
                </p:nvSpPr>
                <p:spPr>
                  <a:xfrm>
                    <a:off x="6586" y="1952"/>
                    <a:ext cx="7563" cy="20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de-DE" altLang="en-US" sz="1400" b="1">
                        <a:latin typeface="Calibri" charset="0"/>
                      </a:rPr>
                      <a:t>Migration Enclave E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de-DE" sz="1400" b="1" i="1" baseline="-25000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altLang="de-DE" sz="1400" b="1" i="1" baseline="-25000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𝑴</m:t>
                            </m:r>
                          </m:e>
                          <m:sub>
                            <m:r>
                              <a:rPr lang="en-US" altLang="de-DE" sz="1400" b="1" i="1" baseline="-25000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𝒔𝒓𝒄</m:t>
                            </m:r>
                          </m:sub>
                        </m:sSub>
                      </m:oMath>
                    </a14:m>
                    <a:endParaRPr lang="de-DE" altLang="en-US" sz="1400" b="1" baseline="-25000">
                      <a:latin typeface="Calibri" charset="0"/>
                    </a:endParaRPr>
                  </a:p>
                </p:txBody>
              </p:sp>
            </mc:Choice>
            <mc:Fallback>
              <p:sp>
                <p:nvSpPr>
                  <p:cNvPr id="19" name="Text 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86" y="1952"/>
                    <a:ext cx="7563" cy="2066"/>
                  </a:xfrm>
                  <a:prstGeom prst="rect">
                    <a:avLst/>
                  </a:prstGeom>
                  <a:blipFill rotWithShape="1">
                    <a:blip r:embed="rId1"/>
                  </a:blipFill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0" name="TextBox 79"/>
            <p:cNvSpPr txBox="1"/>
            <p:nvPr/>
          </p:nvSpPr>
          <p:spPr>
            <a:xfrm>
              <a:off x="7821" y="4613"/>
              <a:ext cx="4090" cy="57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indent="0" algn="l">
                <a:buNone/>
              </a:pPr>
              <a:r>
                <a:rPr lang="de-DE" altLang="en-GB" sz="1200" dirty="0">
                  <a:latin typeface="Calibri" charset="0"/>
                  <a:ea typeface="AR PL UKai CN" panose="02000503000000000000" charset="-122"/>
                </a:rPr>
                <a:t>- passes migration data to target</a:t>
              </a:r>
              <a:endParaRPr lang="de-DE" altLang="en-GB" sz="1200" dirty="0">
                <a:latin typeface="Calibri" charset="0"/>
                <a:ea typeface="AR PL UKai CN" panose="02000503000000000000" charset="-122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003165" y="1456055"/>
            <a:ext cx="2951480" cy="935290"/>
            <a:chOff x="7594" y="3224"/>
            <a:chExt cx="4648" cy="2938"/>
          </a:xfrm>
        </p:grpSpPr>
        <p:grpSp>
          <p:nvGrpSpPr>
            <p:cNvPr id="33" name="Group 32"/>
            <p:cNvGrpSpPr/>
            <p:nvPr/>
          </p:nvGrpSpPr>
          <p:grpSpPr>
            <a:xfrm>
              <a:off x="7594" y="3224"/>
              <a:ext cx="4648" cy="2938"/>
              <a:chOff x="6068" y="1952"/>
              <a:chExt cx="8597" cy="6301"/>
            </a:xfrm>
          </p:grpSpPr>
          <p:sp>
            <p:nvSpPr>
              <p:cNvPr id="34" name="Rounded Rectangle 33"/>
              <p:cNvSpPr/>
              <p:nvPr/>
            </p:nvSpPr>
            <p:spPr>
              <a:xfrm>
                <a:off x="6068" y="2029"/>
                <a:ext cx="8597" cy="622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Text Box 34"/>
                  <p:cNvSpPr txBox="1"/>
                  <p:nvPr/>
                </p:nvSpPr>
                <p:spPr>
                  <a:xfrm>
                    <a:off x="6586" y="1952"/>
                    <a:ext cx="7563" cy="20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de-DE" altLang="en-US" sz="1400" b="1">
                        <a:latin typeface="Calibri" charset="0"/>
                      </a:rPr>
                      <a:t>Migration Enclave E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de-DE" sz="1400" b="1" i="1" baseline="-25000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altLang="de-DE" sz="1400" b="1" i="1" baseline="-25000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𝑴</m:t>
                            </m:r>
                          </m:e>
                          <m:sub>
                            <m:r>
                              <a:rPr lang="en-US" altLang="de-DE" sz="1400" b="1" i="1" baseline="-25000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𝒅𝒔𝒕</m:t>
                            </m:r>
                          </m:sub>
                        </m:sSub>
                      </m:oMath>
                    </a14:m>
                    <a:endParaRPr lang="de-DE" altLang="en-US" sz="1400" b="1" baseline="-25000">
                      <a:latin typeface="Calibri" charset="0"/>
                    </a:endParaRPr>
                  </a:p>
                </p:txBody>
              </p:sp>
            </mc:Choice>
            <mc:Fallback>
              <p:sp>
                <p:nvSpPr>
                  <p:cNvPr id="35" name="Text 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86" y="1952"/>
                    <a:ext cx="7563" cy="2066"/>
                  </a:xfrm>
                  <a:prstGeom prst="rect">
                    <a:avLst/>
                  </a:prstGeom>
                  <a:blipFill rotWithShape="1">
                    <a:blip r:embed="rId2"/>
                  </a:blipFill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6" name="TextBox 79"/>
            <p:cNvSpPr txBox="1"/>
            <p:nvPr/>
          </p:nvSpPr>
          <p:spPr>
            <a:xfrm>
              <a:off x="7821" y="4613"/>
              <a:ext cx="4090" cy="11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indent="0" algn="l">
                <a:buNone/>
              </a:pPr>
              <a:r>
                <a:rPr lang="de-DE" altLang="en-GB" sz="1200" dirty="0">
                  <a:latin typeface="Calibri" charset="0"/>
                  <a:ea typeface="AR PL UKai CN" panose="02000503000000000000" charset="-122"/>
                </a:rPr>
                <a:t>- receives migration data</a:t>
              </a:r>
              <a:endParaRPr lang="de-DE" altLang="en-GB" sz="1200" dirty="0">
                <a:latin typeface="Calibri" charset="0"/>
                <a:ea typeface="AR PL UKai CN" panose="02000503000000000000" charset="-122"/>
              </a:endParaRPr>
            </a:p>
            <a:p>
              <a:pPr indent="0" algn="l">
                <a:buNone/>
              </a:pPr>
              <a:r>
                <a:rPr lang="de-DE" altLang="en-GB" sz="1200" dirty="0">
                  <a:latin typeface="Calibri" charset="0"/>
                  <a:ea typeface="AR PL UKai CN" panose="02000503000000000000" charset="-122"/>
                </a:rPr>
                <a:t>- stores/directly forwards it to target</a:t>
              </a:r>
              <a:endParaRPr lang="de-DE" altLang="en-GB" sz="1200" dirty="0">
                <a:latin typeface="Calibri" charset="0"/>
                <a:ea typeface="AR PL UKai CN" panose="02000503000000000000" charset="-122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252220" y="1008380"/>
            <a:ext cx="3258185" cy="3921760"/>
            <a:chOff x="2356" y="2472"/>
            <a:chExt cx="5131" cy="6176"/>
          </a:xfrm>
        </p:grpSpPr>
        <p:sp>
          <p:nvSpPr>
            <p:cNvPr id="119" name="Rectangles 118"/>
            <p:cNvSpPr/>
            <p:nvPr/>
          </p:nvSpPr>
          <p:spPr>
            <a:xfrm>
              <a:off x="2356" y="2472"/>
              <a:ext cx="5131" cy="6176"/>
            </a:xfrm>
            <a:prstGeom prst="rect">
              <a:avLst/>
            </a:prstGeom>
            <a:noFill/>
            <a:ln w="28575" cmpd="sng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9" name="TextBox 79"/>
            <p:cNvSpPr txBox="1"/>
            <p:nvPr/>
          </p:nvSpPr>
          <p:spPr>
            <a:xfrm>
              <a:off x="2884" y="2510"/>
              <a:ext cx="4090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indent="0" algn="ctr">
                <a:buNone/>
              </a:pPr>
              <a:r>
                <a:rPr lang="de-DE" altLang="en-GB" sz="1400" b="1" dirty="0">
                  <a:latin typeface="Calibri" charset="0"/>
                  <a:ea typeface="AR PL UKai CN" panose="02000503000000000000" charset="-122"/>
                </a:rPr>
                <a:t>Source Machine</a:t>
              </a:r>
              <a:endParaRPr lang="de-DE" altLang="en-GB" sz="1400" b="1" dirty="0">
                <a:latin typeface="Calibri" charset="0"/>
                <a:ea typeface="AR PL UKai CN" panose="02000503000000000000" charset="-122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852670" y="1008380"/>
            <a:ext cx="3258185" cy="3921760"/>
            <a:chOff x="2356" y="2472"/>
            <a:chExt cx="5131" cy="6176"/>
          </a:xfrm>
        </p:grpSpPr>
        <p:sp>
          <p:nvSpPr>
            <p:cNvPr id="46" name="Rectangles 45"/>
            <p:cNvSpPr/>
            <p:nvPr/>
          </p:nvSpPr>
          <p:spPr>
            <a:xfrm>
              <a:off x="2356" y="2472"/>
              <a:ext cx="5131" cy="6176"/>
            </a:xfrm>
            <a:prstGeom prst="rect">
              <a:avLst/>
            </a:prstGeom>
            <a:noFill/>
            <a:ln w="28575" cmpd="sng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8" name="TextBox 79"/>
            <p:cNvSpPr txBox="1"/>
            <p:nvPr/>
          </p:nvSpPr>
          <p:spPr>
            <a:xfrm>
              <a:off x="2884" y="2510"/>
              <a:ext cx="4090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indent="0" algn="ctr">
                <a:buNone/>
              </a:pPr>
              <a:r>
                <a:rPr lang="de-DE" altLang="en-GB" sz="1400" b="1" dirty="0">
                  <a:latin typeface="Calibri" charset="0"/>
                  <a:ea typeface="AR PL UKai CN" panose="02000503000000000000" charset="-122"/>
                </a:rPr>
                <a:t>Target Machine</a:t>
              </a:r>
              <a:endParaRPr lang="de-DE" altLang="en-GB" sz="1400" b="1" dirty="0">
                <a:latin typeface="Calibri" charset="0"/>
                <a:ea typeface="AR PL UKai CN" panose="02000503000000000000" charset="-122"/>
              </a:endParaRP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 flipV="1">
            <a:off x="706755" y="3247390"/>
            <a:ext cx="685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4361180" y="1929130"/>
            <a:ext cx="6400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2886075" y="2389505"/>
            <a:ext cx="0" cy="563245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6486525" y="2391410"/>
            <a:ext cx="0" cy="56324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 Box 65"/>
          <p:cNvSpPr txBox="1"/>
          <p:nvPr/>
        </p:nvSpPr>
        <p:spPr>
          <a:xfrm>
            <a:off x="835025" y="2956560"/>
            <a:ext cx="3308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de-DE" altLang="en-US" sz="1400" b="1">
                <a:latin typeface="Calibri" charset="0"/>
              </a:rPr>
              <a:t>1.</a:t>
            </a:r>
            <a:endParaRPr lang="de-DE" altLang="en-US" sz="1400" b="1">
              <a:latin typeface="Calibri" charset="0"/>
            </a:endParaRPr>
          </a:p>
        </p:txBody>
      </p:sp>
      <p:sp>
        <p:nvSpPr>
          <p:cNvPr id="67" name="Text Box 66"/>
          <p:cNvSpPr txBox="1"/>
          <p:nvPr/>
        </p:nvSpPr>
        <p:spPr>
          <a:xfrm>
            <a:off x="4529455" y="1645285"/>
            <a:ext cx="3308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de-DE" altLang="en-US" sz="1400" b="1">
                <a:latin typeface="Calibri" charset="0"/>
              </a:rPr>
              <a:t>3.</a:t>
            </a:r>
            <a:endParaRPr lang="de-DE" altLang="en-US" sz="1400" b="1">
              <a:latin typeface="Calibri" charset="0"/>
            </a:endParaRPr>
          </a:p>
        </p:txBody>
      </p:sp>
      <p:sp>
        <p:nvSpPr>
          <p:cNvPr id="68" name="Text Box 67"/>
          <p:cNvSpPr txBox="1"/>
          <p:nvPr/>
        </p:nvSpPr>
        <p:spPr>
          <a:xfrm>
            <a:off x="2886075" y="2519680"/>
            <a:ext cx="3308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de-DE" altLang="en-US" sz="1400" b="1">
                <a:latin typeface="Calibri" charset="0"/>
              </a:rPr>
              <a:t>2.</a:t>
            </a:r>
            <a:endParaRPr lang="de-DE" altLang="en-US" sz="1400" b="1">
              <a:latin typeface="Calibri" charset="0"/>
            </a:endParaRPr>
          </a:p>
        </p:txBody>
      </p:sp>
      <p:sp>
        <p:nvSpPr>
          <p:cNvPr id="69" name="Text Box 68"/>
          <p:cNvSpPr txBox="1"/>
          <p:nvPr/>
        </p:nvSpPr>
        <p:spPr>
          <a:xfrm>
            <a:off x="6492240" y="2519680"/>
            <a:ext cx="3308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de-DE" altLang="en-US" sz="1400" b="1">
                <a:latin typeface="Calibri" charset="0"/>
              </a:rPr>
              <a:t>4.</a:t>
            </a:r>
            <a:endParaRPr lang="de-DE" altLang="en-US" sz="1400" b="1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SG">
  <a:themeElements>
    <a:clrScheme name="SSG">
      <a:dk1>
        <a:srgbClr val="000000"/>
      </a:dk1>
      <a:lt1>
        <a:sysClr val="window" lastClr="FFFFFF"/>
      </a:lt1>
      <a:dk2>
        <a:srgbClr val="002F6C"/>
      </a:dk2>
      <a:lt2>
        <a:srgbClr val="BDB9B3"/>
      </a:lt2>
      <a:accent1>
        <a:srgbClr val="006CB4"/>
      </a:accent1>
      <a:accent2>
        <a:srgbClr val="009E69"/>
      </a:accent2>
      <a:accent3>
        <a:srgbClr val="DD5354"/>
      </a:accent3>
      <a:accent4>
        <a:srgbClr val="F5CB08"/>
      </a:accent4>
      <a:accent5>
        <a:srgbClr val="6A4593"/>
      </a:accent5>
      <a:accent6>
        <a:srgbClr val="E37828"/>
      </a:accent6>
      <a:hlink>
        <a:srgbClr val="0078EB"/>
      </a:hlink>
      <a:folHlink>
        <a:srgbClr val="00509D"/>
      </a:folHlink>
    </a:clrScheme>
    <a:fontScheme name="Aalto-yliopis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b="1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sg-template-wide_au+uh">
  <a:themeElements>
    <a:clrScheme name="Aalto-perus">
      <a:dk1>
        <a:sysClr val="windowText" lastClr="000000"/>
      </a:dk1>
      <a:lt1>
        <a:sysClr val="window" lastClr="FFFFFF"/>
      </a:lt1>
      <a:dk2>
        <a:srgbClr val="FF671F"/>
      </a:dk2>
      <a:lt2>
        <a:srgbClr val="8C857B"/>
      </a:lt2>
      <a:accent1>
        <a:srgbClr val="FF671F"/>
      </a:accent1>
      <a:accent2>
        <a:srgbClr val="FFCD00"/>
      </a:accent2>
      <a:accent3>
        <a:srgbClr val="EF3340"/>
      </a:accent3>
      <a:accent4>
        <a:srgbClr val="005EB8"/>
      </a:accent4>
      <a:accent5>
        <a:srgbClr val="8C857B"/>
      </a:accent5>
      <a:accent6>
        <a:srgbClr val="00965E"/>
      </a:accent6>
      <a:hlink>
        <a:srgbClr val="000000"/>
      </a:hlink>
      <a:folHlink>
        <a:srgbClr val="928B81"/>
      </a:folHlink>
    </a:clrScheme>
    <a:fontScheme name="Aalto-yliopis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b="1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SSG">
  <a:themeElements>
    <a:clrScheme name="SSG">
      <a:dk1>
        <a:srgbClr val="000000"/>
      </a:dk1>
      <a:lt1>
        <a:sysClr val="window" lastClr="FFFFFF"/>
      </a:lt1>
      <a:dk2>
        <a:srgbClr val="002F6C"/>
      </a:dk2>
      <a:lt2>
        <a:srgbClr val="BDB9B3"/>
      </a:lt2>
      <a:accent1>
        <a:srgbClr val="006CB4"/>
      </a:accent1>
      <a:accent2>
        <a:srgbClr val="009E69"/>
      </a:accent2>
      <a:accent3>
        <a:srgbClr val="DD5354"/>
      </a:accent3>
      <a:accent4>
        <a:srgbClr val="F5CB08"/>
      </a:accent4>
      <a:accent5>
        <a:srgbClr val="6A4593"/>
      </a:accent5>
      <a:accent6>
        <a:srgbClr val="E37828"/>
      </a:accent6>
      <a:hlink>
        <a:srgbClr val="0078EB"/>
      </a:hlink>
      <a:folHlink>
        <a:srgbClr val="00509D"/>
      </a:folHlink>
    </a:clrScheme>
    <a:fontScheme name="Aalto-yliopis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b="1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3102</Words>
  <Application>WPS Presentation</Application>
  <PresentationFormat>宽屏</PresentationFormat>
  <Paragraphs>402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26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16</vt:i4>
      </vt:variant>
    </vt:vector>
  </HeadingPairs>
  <TitlesOfParts>
    <vt:vector size="46" baseType="lpstr">
      <vt:lpstr>Arial</vt:lpstr>
      <vt:lpstr>SimSun</vt:lpstr>
      <vt:lpstr>Wingdings</vt:lpstr>
      <vt:lpstr>MS PGothic</vt:lpstr>
      <vt:lpstr>Comfortaa Light</vt:lpstr>
      <vt:lpstr>MS PGothic</vt:lpstr>
      <vt:lpstr>文泉驿微米黑</vt:lpstr>
      <vt:lpstr>ヒラギノ角ゴ Pro W3</vt:lpstr>
      <vt:lpstr>ヒラギノ角ゴ Pro W3</vt:lpstr>
      <vt:lpstr>Arial</vt:lpstr>
      <vt:lpstr>Georgia</vt:lpstr>
      <vt:lpstr>Lucida Grande</vt:lpstr>
      <vt:lpstr>Courier New</vt:lpstr>
      <vt:lpstr>Calibri</vt:lpstr>
      <vt:lpstr>Trebuchet MS</vt:lpstr>
      <vt:lpstr>AR PL UKai CN</vt:lpstr>
      <vt:lpstr>Unifont</vt:lpstr>
      <vt:lpstr>东文宋体</vt:lpstr>
      <vt:lpstr>DejaVu Math TeX Gyre</vt:lpstr>
      <vt:lpstr>Times New Roman</vt:lpstr>
      <vt:lpstr>Microsoft YaHei</vt:lpstr>
      <vt:lpstr>Arial Unicode MS</vt:lpstr>
      <vt:lpstr>Arial Black</vt:lpstr>
      <vt:lpstr>SimSun</vt:lpstr>
      <vt:lpstr>文泉驿正黑</vt:lpstr>
      <vt:lpstr>OpenSymbol</vt:lpstr>
      <vt:lpstr>Office Theme</vt:lpstr>
      <vt:lpstr>SSG</vt:lpstr>
      <vt:lpstr>ssg-template-wide_au+uh</vt:lpstr>
      <vt:lpstr>1_SSG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loretanr</cp:lastModifiedBy>
  <cp:revision>65</cp:revision>
  <dcterms:created xsi:type="dcterms:W3CDTF">2021-11-09T08:10:51Z</dcterms:created>
  <dcterms:modified xsi:type="dcterms:W3CDTF">2021-11-09T08:10:51Z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