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14"/>
  </p:notesMasterIdLst>
  <p:handoutMasterIdLst>
    <p:handoutMasterId r:id="rId15"/>
  </p:handoutMasterIdLst>
  <p:sldIdLst>
    <p:sldId id="274" r:id="rId6"/>
    <p:sldId id="272" r:id="rId7"/>
    <p:sldId id="275" r:id="rId8"/>
    <p:sldId id="280" r:id="rId9"/>
    <p:sldId id="279" r:id="rId10"/>
    <p:sldId id="277" r:id="rId11"/>
    <p:sldId id="283" r:id="rId12"/>
    <p:sldId id="28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EC6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4"/>
        <p:guide pos="39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sv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587898" y="1222243"/>
            <a:ext cx="3108960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49" y="2526"/>
              <a:ext cx="5464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710430" y="2248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1945" y="2618105"/>
            <a:ext cx="3291646" cy="259080"/>
            <a:chOff x="8060" y="2882"/>
            <a:chExt cx="4695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695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91095" y="1434465"/>
            <a:ext cx="1446530" cy="248285"/>
            <a:chOff x="10867" y="2901"/>
            <a:chExt cx="2278" cy="391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362" y="3290"/>
              <a:ext cx="1440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867" y="2901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99195" y="2463800"/>
            <a:ext cx="1005840" cy="118872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14" y="6366"/>
                <a:ext cx="1421" cy="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094" y="3781"/>
              <a:ext cx="1029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9128" y="1803400"/>
            <a:ext cx="3330716" cy="247015"/>
            <a:chOff x="7830" y="2931"/>
            <a:chExt cx="5051" cy="38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889" y="3320"/>
              <a:ext cx="499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7830" y="293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3265" y="1630680"/>
            <a:ext cx="1557482" cy="634365"/>
            <a:chOff x="2380" y="5089"/>
            <a:chExt cx="2698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84" y="5147"/>
              <a:ext cx="2669" cy="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Idle/collection</a:t>
              </a:r>
              <a:endParaRPr lang="de-DE" altLang="en-US" sz="1600">
                <a:latin typeface="Calibri" charset="0"/>
              </a:endParaRPr>
            </a:p>
            <a:p>
              <a:pPr algn="ctr"/>
              <a:r>
                <a:rPr lang="de-DE" altLang="en-US" sz="1600">
                  <a:latin typeface="Calibri" charset="0"/>
                </a:rPr>
                <a:t>mode</a:t>
              </a:r>
              <a:endParaRPr lang="de-DE" altLang="en-US" sz="1600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032510" y="19748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Start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76375" y="54356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477010" y="60515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 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088380" y="488315"/>
            <a:ext cx="2463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Enclave-initialisation: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89075" y="235204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492250" y="2610485"/>
            <a:ext cx="25590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82575" y="259016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0940" y="1460245"/>
            <a:ext cx="1481455" cy="860045"/>
            <a:chOff x="16274" y="3030"/>
            <a:chExt cx="2333" cy="1354"/>
          </a:xfrm>
        </p:grpSpPr>
        <p:grpSp>
          <p:nvGrpSpPr>
            <p:cNvPr id="67" name="Group 66"/>
            <p:cNvGrpSpPr/>
            <p:nvPr/>
          </p:nvGrpSpPr>
          <p:grpSpPr>
            <a:xfrm>
              <a:off x="16274" y="3030"/>
              <a:ext cx="2333" cy="1354"/>
              <a:chOff x="14730" y="1335"/>
              <a:chExt cx="2333" cy="1355"/>
            </a:xfrm>
          </p:grpSpPr>
          <p:grpSp>
            <p:nvGrpSpPr>
              <p:cNvPr id="31" name="Group 30"/>
              <p:cNvGrpSpPr/>
              <p:nvPr/>
            </p:nvGrpSpPr>
            <p:grpSpPr>
              <a:xfrm rot="0">
                <a:off x="14730" y="1335"/>
                <a:ext cx="2333" cy="1355"/>
                <a:chOff x="13379" y="3962"/>
                <a:chExt cx="2333" cy="1814"/>
              </a:xfrm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13392" y="3982"/>
                  <a:ext cx="2320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Log Counter (id</a:t>
                  </a:r>
                  <a:r>
                    <a:rPr lang="de-DE" altLang="en-US" sz="1200" b="1" baseline="-25000">
                      <a:latin typeface="Calibri" charset="0"/>
                    </a:rPr>
                    <a:t>LC</a:t>
                  </a:r>
                  <a:r>
                    <a:rPr lang="de-DE" altLang="en-US" sz="1200" b="1">
                      <a:latin typeface="Calibri" charset="0"/>
                    </a:rPr>
                    <a:t>)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32" name="Text Box 31"/>
              <p:cNvSpPr txBox="1"/>
              <p:nvPr/>
            </p:nvSpPr>
            <p:spPr>
              <a:xfrm>
                <a:off x="15136" y="1805"/>
                <a:ext cx="144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>
                    <a:latin typeface="Calibri" charset="0"/>
                  </a:rPr>
                  <a:t>[ val = 0 ]</a:t>
                </a:r>
                <a:endParaRPr lang="de-DE" altLang="en-US" sz="1200">
                  <a:latin typeface="Calibri" charset="0"/>
                </a:endParaRPr>
              </a:p>
              <a:p>
                <a:pPr algn="ctr"/>
                <a:r>
                  <a:rPr lang="de-DE" altLang="en-US" sz="1200">
                    <a:latin typeface="Calibri" charset="0"/>
                  </a:rPr>
                  <a:t>[ val = 1 ]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rot="10800000" flipH="1" flipV="1">
              <a:off x="16836" y="373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74900" y="1678940"/>
            <a:ext cx="1644015" cy="548640"/>
            <a:chOff x="3790" y="3014"/>
            <a:chExt cx="2589" cy="864"/>
          </a:xfrm>
        </p:grpSpPr>
        <p:sp>
          <p:nvSpPr>
            <p:cNvPr id="93" name="Text Box 92"/>
            <p:cNvSpPr txBox="1"/>
            <p:nvPr/>
          </p:nvSpPr>
          <p:spPr>
            <a:xfrm>
              <a:off x="4658" y="3051"/>
              <a:ext cx="172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300">
                  <a:latin typeface="Calibri" charset="0"/>
                </a:rPr>
                <a:t>data</a:t>
              </a:r>
              <a:endParaRPr lang="de-DE" altLang="en-US" sz="1300">
                <a:latin typeface="Calibri" charset="0"/>
              </a:endParaRPr>
            </a:p>
            <a:p>
              <a:r>
                <a:rPr lang="de-DE" altLang="en-US" sz="1300">
                  <a:latin typeface="Calibri" charset="0"/>
                </a:rPr>
                <a:t>collection</a:t>
              </a:r>
              <a:endParaRPr lang="de-DE" altLang="en-US" sz="1300">
                <a:latin typeface="Calibri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3790" y="3014"/>
              <a:ext cx="864" cy="864"/>
            </a:xfrm>
            <a:prstGeom prst="arc">
              <a:avLst>
                <a:gd name="adj1" fmla="val 11752383"/>
                <a:gd name="adj2" fmla="val 98017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287655" y="1545590"/>
            <a:ext cx="2584450" cy="2584450"/>
          </a:xfrm>
          <a:prstGeom prst="arc">
            <a:avLst>
              <a:gd name="adj1" fmla="val 8224866"/>
              <a:gd name="adj2" fmla="val 13342701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23265" y="3408680"/>
            <a:ext cx="1557482" cy="634365"/>
            <a:chOff x="1489" y="7198"/>
            <a:chExt cx="2453" cy="999"/>
          </a:xfrm>
        </p:grpSpPr>
        <p:sp>
          <p:nvSpPr>
            <p:cNvPr id="9" name="Rounded Rectangle 8"/>
            <p:cNvSpPr/>
            <p:nvPr/>
          </p:nvSpPr>
          <p:spPr>
            <a:xfrm>
              <a:off x="1489" y="7198"/>
              <a:ext cx="2453" cy="9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751" y="7444"/>
              <a:ext cx="189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Training</a:t>
              </a:r>
              <a:endParaRPr lang="de-DE" altLang="en-US" sz="160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571240" y="912495"/>
            <a:ext cx="3108960" cy="281686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08" y="2030"/>
              <a:ext cx="5515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210" y="1047750"/>
            <a:ext cx="3215640" cy="1769745"/>
            <a:chOff x="1988" y="2480"/>
            <a:chExt cx="5064" cy="278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988" y="248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8" y="41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0"/>
              <a:ext cx="3744" cy="387"/>
              <a:chOff x="3279304" y="2061335"/>
              <a:chExt cx="2377423" cy="24571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822069" y="2061335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080"/>
              <a:ext cx="3744" cy="678"/>
              <a:chOff x="3279304" y="2059431"/>
              <a:chExt cx="2377423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818893" y="205943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l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858" y="3979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644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3730625" y="15068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86195" y="1645920"/>
            <a:ext cx="1446530" cy="235585"/>
            <a:chOff x="11003" y="2866"/>
            <a:chExt cx="2278" cy="37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561" y="3235"/>
              <a:ext cx="1296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1003" y="286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03165" y="2049145"/>
            <a:ext cx="2560320" cy="227965"/>
            <a:chOff x="8739" y="2909"/>
            <a:chExt cx="4032" cy="35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39" y="3268"/>
              <a:ext cx="403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8991" y="290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3165" y="3290570"/>
            <a:ext cx="2560320" cy="240030"/>
            <a:chOff x="8731" y="2905"/>
            <a:chExt cx="4032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032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3740785" y="2472690"/>
            <a:ext cx="2769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 </a:t>
            </a:r>
            <a:r>
              <a:rPr lang="de-DE" altLang="en-GB" sz="1400" dirty="0">
                <a:latin typeface="Calibri" charset="0"/>
              </a:rPr>
              <a:t>... 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7628890" y="2582545"/>
            <a:ext cx="1005840" cy="1389418"/>
            <a:chOff x="13247" y="4838"/>
            <a:chExt cx="1691" cy="1761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03" y="6398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30" y="5395"/>
              <a:ext cx="731" cy="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 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3951" y="5412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rPr>
                <a:t>init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1745" y="1610173"/>
            <a:ext cx="1473200" cy="875217"/>
            <a:chOff x="16247" y="3006"/>
            <a:chExt cx="2320" cy="1378"/>
          </a:xfrm>
        </p:grpSpPr>
        <p:grpSp>
          <p:nvGrpSpPr>
            <p:cNvPr id="67" name="Group 66"/>
            <p:cNvGrpSpPr/>
            <p:nvPr/>
          </p:nvGrpSpPr>
          <p:grpSpPr>
            <a:xfrm>
              <a:off x="16247" y="3006"/>
              <a:ext cx="2320" cy="1378"/>
              <a:chOff x="14703" y="1311"/>
              <a:chExt cx="2320" cy="1379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03" y="1311"/>
                <a:ext cx="2320" cy="1379"/>
                <a:chOff x="13352" y="3930"/>
                <a:chExt cx="2320" cy="1846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13352" y="3930"/>
                  <a:ext cx="2320" cy="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Questionnaire</a:t>
                  </a:r>
                  <a:endParaRPr lang="de-DE" altLang="en-US" sz="1200" b="1">
                    <a:latin typeface="Calibri" charset="0"/>
                  </a:endParaRPr>
                </a:p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Counter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15216" y="1925"/>
                <a:ext cx="15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de-DE" altLang="en-US" sz="1200">
                    <a:latin typeface="Calibri" charset="0"/>
                  </a:rPr>
                  <a:t>[ val = i-1 ]</a:t>
                </a:r>
                <a:endParaRPr lang="de-DE" altLang="en-US" sz="1200">
                  <a:latin typeface="Calibri" charset="0"/>
                </a:endParaRPr>
              </a:p>
              <a:p>
                <a:pPr algn="l"/>
                <a:r>
                  <a:rPr lang="de-DE" altLang="en-US" sz="1200">
                    <a:latin typeface="Calibri" charset="0"/>
                  </a:rPr>
                  <a:t>[ val = i ]  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 rot="10800000" flipH="1" flipV="1">
              <a:off x="16836" y="38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15"/>
          <p:cNvSpPr txBox="1"/>
          <p:nvPr/>
        </p:nvSpPr>
        <p:spPr>
          <a:xfrm>
            <a:off x="359410" y="2901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9410" y="2901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First 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27805" y="838835"/>
            <a:ext cx="3108960" cy="398399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085" y="2030"/>
              <a:ext cx="6564" cy="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17140" y="3808095"/>
            <a:ext cx="384111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8680" y="1063625"/>
            <a:ext cx="3098800" cy="359410"/>
            <a:chOff x="1324" y="2477"/>
            <a:chExt cx="4880" cy="566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24" y="2603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92270" y="19424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185920" y="255841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s</a:t>
            </a:r>
            <a:r>
              <a:rPr lang="de-DE" altLang="en-GB" sz="1400" baseline="-25000" dirty="0">
                <a:latin typeface="Calibri" charset="0"/>
                <a:sym typeface="+mn-ea"/>
              </a:rPr>
              <a:t>m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init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79570" y="13138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08010" y="1370965"/>
            <a:ext cx="1834515" cy="740410"/>
            <a:chOff x="12882" y="2387"/>
            <a:chExt cx="2889" cy="1166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505]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73395" y="1590040"/>
            <a:ext cx="2625725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344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492860" y="2180590"/>
            <a:ext cx="1755290" cy="430530"/>
            <a:chOff x="8661" y="2927"/>
            <a:chExt cx="4193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661" y="2927"/>
              <a:ext cx="3964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3890" y="3089910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32525" y="3453765"/>
            <a:ext cx="2041525" cy="241300"/>
            <a:chOff x="9751" y="2941"/>
            <a:chExt cx="3215" cy="380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9751" y="3320"/>
              <a:ext cx="3103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10289" y="2941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8010" y="314007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23645" y="2161540"/>
            <a:ext cx="1381125" cy="2101850"/>
            <a:chOff x="2239" y="3812"/>
            <a:chExt cx="1891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22" cy="5510"/>
              <a:chOff x="13379" y="6302"/>
              <a:chExt cx="1722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80" y="6454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6112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159" y="6084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159" y="6671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1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92270" y="427291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124710" y="469900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69010" y="1619885"/>
            <a:ext cx="3747135" cy="3029585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9"/>
          <p:cNvSpPr txBox="1"/>
          <p:nvPr/>
        </p:nvSpPr>
        <p:spPr>
          <a:xfrm>
            <a:off x="7309485" y="427609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</a:t>
            </a:r>
            <a:r>
              <a:rPr lang="de-DE" altLang="en-GB" sz="1100" dirty="0">
                <a:latin typeface="Calibri" charset="0"/>
                <a:sym typeface="+mn-ea"/>
              </a:rPr>
              <a:t>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seeds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sp>
        <p:nvSpPr>
          <p:cNvPr id="8" name="TextBox 79"/>
          <p:cNvSpPr txBox="1"/>
          <p:nvPr/>
        </p:nvSpPr>
        <p:spPr>
          <a:xfrm>
            <a:off x="4193540" y="3305810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10896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7122" y="2030"/>
              <a:ext cx="6730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02895" y="291465"/>
            <a:ext cx="1005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Re-training (“we lost the model”)</a:t>
            </a:r>
            <a:endParaRPr lang="de-DE" altLang="en-US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86206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3318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6968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88" name="TextBox 79"/>
          <p:cNvSpPr txBox="1"/>
          <p:nvPr/>
        </p:nvSpPr>
        <p:spPr>
          <a:xfrm>
            <a:off x="8088630" y="3339465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seed(s)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2874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3265" y="2760345"/>
            <a:ext cx="2680970" cy="430530"/>
            <a:chOff x="8504" y="2916"/>
            <a:chExt cx="4222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8504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2895" y="291465"/>
            <a:ext cx="1005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Model refinement (add new trees from new samples)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20235" y="801231"/>
            <a:ext cx="3108960" cy="4295279"/>
            <a:chOff x="6068" y="1998"/>
            <a:chExt cx="8597" cy="6146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266" y="1998"/>
              <a:ext cx="6267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410146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546600" y="2760980"/>
            <a:ext cx="3042285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s</a:t>
            </a:r>
            <a:r>
              <a:rPr lang="de-DE" altLang="en-GB" sz="1400" baseline="-25000" dirty="0">
                <a:latin typeface="Calibri" charset="0"/>
                <a:sym typeface="+mn-ea"/>
              </a:rPr>
              <a:t>m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init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926830" y="1338580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724]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97955" y="1557655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09240" y="2324735"/>
            <a:ext cx="1913111" cy="645795"/>
            <a:chOff x="8719" y="2941"/>
            <a:chExt cx="4570" cy="1017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751" y="2941"/>
              <a:ext cx="376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64953" y="2941363"/>
            <a:ext cx="1653408" cy="737145"/>
            <a:chOff x="10672" y="2204"/>
            <a:chExt cx="2024" cy="1208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0672" y="2204"/>
              <a:ext cx="2024" cy="120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 rot="20160000">
              <a:off x="10681" y="2522"/>
              <a:ext cx="1557" cy="3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78675" y="3182620"/>
            <a:ext cx="1950720" cy="866140"/>
            <a:chOff x="7298" y="1759"/>
            <a:chExt cx="3072" cy="1364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7298" y="1759"/>
              <a:ext cx="3072" cy="136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 rot="20160000">
              <a:off x="7498" y="2028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27465" y="2334895"/>
            <a:ext cx="1910715" cy="740410"/>
            <a:chOff x="12882" y="7693"/>
            <a:chExt cx="3009" cy="1166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3]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52950" y="45345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52220" y="1589405"/>
            <a:ext cx="3791585" cy="3568700"/>
            <a:chOff x="1492" y="859"/>
            <a:chExt cx="5971" cy="5620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492" y="859"/>
              <a:ext cx="5892" cy="5221"/>
            </a:xfrm>
            <a:prstGeom prst="bentConnector3">
              <a:avLst>
                <a:gd name="adj1" fmla="val 9994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65275" y="2306955"/>
            <a:ext cx="1285875" cy="2175510"/>
            <a:chOff x="2069" y="5828"/>
            <a:chExt cx="2025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2025" cy="3310"/>
              <a:chOff x="2239" y="3812"/>
              <a:chExt cx="1891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691" cy="5510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49" y="6465"/>
                  <a:ext cx="1421" cy="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21" y="6112"/>
                <a:ext cx="735" cy="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59" y="6084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59" y="6610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50" y="7841"/>
              <a:ext cx="1040" cy="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88" name="TextBox 79"/>
          <p:cNvSpPr txBox="1"/>
          <p:nvPr/>
        </p:nvSpPr>
        <p:spPr>
          <a:xfrm>
            <a:off x="8166735" y="423545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seed(s)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sp>
        <p:nvSpPr>
          <p:cNvPr id="41" name="TextBox 79"/>
          <p:cNvSpPr txBox="1"/>
          <p:nvPr/>
        </p:nvSpPr>
        <p:spPr>
          <a:xfrm>
            <a:off x="4550410" y="376618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99225" y="2175510"/>
            <a:ext cx="2355215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6560" y="3282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replication</a:t>
            </a:r>
            <a:endParaRPr lang="de-DE" altLang="en-US">
              <a:latin typeface="Calibri" charset="0"/>
            </a:endParaRPr>
          </a:p>
        </p:txBody>
      </p:sp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6939915" y="1028700"/>
            <a:ext cx="773430" cy="81153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rot="0">
            <a:off x="7713345" y="1332866"/>
            <a:ext cx="1591945" cy="258444"/>
            <a:chOff x="3279304" y="2055619"/>
            <a:chExt cx="2238994" cy="2585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algn="ctr"/>
                  <a:r>
                    <a:rPr lang="de-DE" altLang="en-GB" sz="1400" dirty="0">
                      <a:latin typeface="Calibri" charset="0"/>
                    </a:rPr>
                    <a:t>{Q</a:t>
                  </a:r>
                  <a:r>
                    <a:rPr lang="de-DE" altLang="en-GB" sz="1400" baseline="-25000" dirty="0">
                      <a:latin typeface="Calibri" charset="0"/>
                    </a:rPr>
                    <a:t>i</a:t>
                  </a:r>
                  <a:r>
                    <a:rPr lang="de-DE" altLang="en-GB" sz="1400" dirty="0">
                      <a:latin typeface="Calibri" charset="0"/>
                    </a:rPr>
                    <a:t>}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de-DE" sz="1400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717915" y="3021965"/>
            <a:ext cx="1487170" cy="1432560"/>
            <a:chOff x="12147" y="7121"/>
            <a:chExt cx="2342" cy="2256"/>
          </a:xfrm>
        </p:grpSpPr>
        <p:grpSp>
          <p:nvGrpSpPr>
            <p:cNvPr id="66" name="Group 65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71" name="Flowchart: Magnetic Disk 70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E1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84" name="Rectangles 83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337675" y="3199130"/>
            <a:ext cx="1487170" cy="1432560"/>
            <a:chOff x="12147" y="7121"/>
            <a:chExt cx="2342" cy="2256"/>
          </a:xfrm>
        </p:grpSpPr>
        <p:grpSp>
          <p:nvGrpSpPr>
            <p:cNvPr id="92" name="Group 91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96" name="Flowchart: Magnetic Disk 95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E2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98" name="Rectangles 97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961880" y="3377565"/>
            <a:ext cx="1487170" cy="1432560"/>
            <a:chOff x="12147" y="7121"/>
            <a:chExt cx="2342" cy="2256"/>
          </a:xfrm>
        </p:grpSpPr>
        <p:grpSp>
          <p:nvGrpSpPr>
            <p:cNvPr id="100" name="Group 99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54" y="2527"/>
                  <a:ext cx="6321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r>
                    <a:rPr lang="de-DE" altLang="en-US" sz="1400" b="1" baseline="-25000">
                      <a:latin typeface="Calibri" charset="0"/>
                    </a:rPr>
                    <a:t>3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06" name="Rectangles 105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23070" y="835660"/>
            <a:ext cx="1488440" cy="1421130"/>
            <a:chOff x="15494" y="4074"/>
            <a:chExt cx="2344" cy="2238"/>
          </a:xfrm>
        </p:grpSpPr>
        <p:sp>
          <p:nvSpPr>
            <p:cNvPr id="111" name="Rounded Rectangle 110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07" name="Picture 106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08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12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H="1">
            <a:off x="9463405" y="2256790"/>
            <a:ext cx="603250" cy="765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062845" y="2259330"/>
            <a:ext cx="20320" cy="93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062845" y="2272030"/>
            <a:ext cx="650875" cy="110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79"/>
              <p:cNvSpPr txBox="1"/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{Q</a:t>
                </a:r>
                <a:r>
                  <a:rPr lang="de-DE" altLang="en-GB" sz="1400" baseline="-25000" dirty="0">
                    <a:latin typeface="Calibri" charset="0"/>
                  </a:rPr>
                  <a:t>i</a:t>
                </a:r>
                <a:r>
                  <a:rPr lang="de-DE" altLang="en-GB" sz="1400" dirty="0">
                    <a:latin typeface="Calibri" charset="0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𝑝𝑘</m:t>
                        </m:r>
                      </m:e>
                      <m:sub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𝐸𝑗</m:t>
                        </m:r>
                      </m:sub>
                    </m:sSub>
                  </m:oMath>
                </a14:m>
                <a:endParaRPr lang="en-US" altLang="de-DE" sz="1400" i="1" baseline="-25000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8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blipFill rotWithShape="1">
                <a:blip r:embed="rId6"/>
                <a:stretch>
                  <a:fillRect l="-6" t="-1770" r="4" b="-15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s 118"/>
          <p:cNvSpPr/>
          <p:nvPr/>
        </p:nvSpPr>
        <p:spPr>
          <a:xfrm>
            <a:off x="577215" y="2013585"/>
            <a:ext cx="5044440" cy="20834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271010" y="2146935"/>
            <a:ext cx="1176020" cy="1794510"/>
            <a:chOff x="7656" y="3891"/>
            <a:chExt cx="1852" cy="2826"/>
          </a:xfrm>
        </p:grpSpPr>
        <p:grpSp>
          <p:nvGrpSpPr>
            <p:cNvPr id="122" name="Group 121"/>
            <p:cNvGrpSpPr/>
            <p:nvPr/>
          </p:nvGrpSpPr>
          <p:grpSpPr>
            <a:xfrm rot="0">
              <a:off x="7656" y="5831"/>
              <a:ext cx="1843" cy="887"/>
              <a:chOff x="6068" y="2527"/>
              <a:chExt cx="8010" cy="5735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3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0">
              <a:off x="7666" y="3891"/>
              <a:ext cx="1843" cy="887"/>
              <a:chOff x="6068" y="2527"/>
              <a:chExt cx="8010" cy="5735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1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0">
              <a:off x="7666" y="4861"/>
              <a:ext cx="1843" cy="887"/>
              <a:chOff x="6068" y="2527"/>
              <a:chExt cx="8010" cy="5735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2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098550" y="2336165"/>
            <a:ext cx="1488440" cy="1421130"/>
            <a:chOff x="15494" y="4074"/>
            <a:chExt cx="2344" cy="2238"/>
          </a:xfrm>
        </p:grpSpPr>
        <p:sp>
          <p:nvSpPr>
            <p:cNvPr id="136" name="Rounded Rectangle 135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Text Box 136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39" name="Picture 138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40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41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pic>
        <p:nvPicPr>
          <p:cNvPr id="142" name="Picture 141" descr="noun_Lock_72199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733" r="10400" b="20533"/>
          <a:stretch>
            <a:fillRect/>
          </a:stretch>
        </p:blipFill>
        <p:spPr>
          <a:xfrm>
            <a:off x="621665" y="1776730"/>
            <a:ext cx="311785" cy="3879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290060" y="4385945"/>
            <a:ext cx="1169670" cy="563245"/>
            <a:chOff x="6944" y="7714"/>
            <a:chExt cx="1842" cy="887"/>
          </a:xfrm>
        </p:grpSpPr>
        <p:sp>
          <p:nvSpPr>
            <p:cNvPr id="144" name="Rounded Rectangle 143"/>
            <p:cNvSpPr/>
            <p:nvPr/>
          </p:nvSpPr>
          <p:spPr>
            <a:xfrm>
              <a:off x="6944" y="7721"/>
              <a:ext cx="1843" cy="8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21" y="7714"/>
              <a:ext cx="16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DP-GBDT Enclave E</a:t>
              </a:r>
              <a:r>
                <a:rPr lang="de-DE" altLang="en-US" sz="1400" b="1" baseline="-25000">
                  <a:latin typeface="Calibri" charset="0"/>
                </a:rPr>
                <a:t>4</a:t>
              </a:r>
              <a:endParaRPr lang="de-DE" altLang="en-US" sz="1400" b="1" baseline="-25000">
                <a:latin typeface="Calibri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H="1">
            <a:off x="2506980" y="2430780"/>
            <a:ext cx="1770380" cy="819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506980" y="3023870"/>
            <a:ext cx="1819275" cy="226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2506980" y="3250565"/>
            <a:ext cx="1812925" cy="389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2506980" y="3250565"/>
            <a:ext cx="1783080" cy="1419225"/>
          </a:xfrm>
          <a:prstGeom prst="straightConnector1">
            <a:avLst/>
          </a:prstGeom>
          <a:ln w="19050" cmpd="sng">
            <a:solidFill>
              <a:srgbClr val="FF33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0"/>
          <p:cNvSpPr txBox="1"/>
          <p:nvPr/>
        </p:nvSpPr>
        <p:spPr>
          <a:xfrm>
            <a:off x="3413125" y="3913505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b="1">
                <a:latin typeface="Calibri" charset="0"/>
              </a:rPr>
              <a:t>X</a:t>
            </a:r>
            <a:endParaRPr lang="de-DE" altLang="en-US" b="1">
              <a:latin typeface="Calibri" charset="0"/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3033457" y="3175001"/>
            <a:ext cx="1028683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400" dirty="0">
                <a:latin typeface="Calibri" charset="0"/>
              </a:rPr>
              <a:t>pk</a:t>
            </a:r>
            <a:r>
              <a:rPr lang="de-DE" altLang="en-GB" sz="1400" baseline="-25000" dirty="0">
                <a:latin typeface="Calibri" charset="0"/>
              </a:rPr>
              <a:t>j</a:t>
            </a:r>
            <a:endParaRPr lang="en-US" altLang="de-DE" sz="14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53" name="Text Box 152"/>
          <p:cNvSpPr txBox="1"/>
          <p:nvPr/>
        </p:nvSpPr>
        <p:spPr>
          <a:xfrm>
            <a:off x="1338580" y="1205865"/>
            <a:ext cx="246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Setup phase:</a:t>
            </a:r>
            <a:endParaRPr lang="de-DE" altLang="en-US">
              <a:latin typeface="Calibri" charset="0"/>
            </a:endParaRPr>
          </a:p>
        </p:txBody>
      </p:sp>
      <p:sp>
        <p:nvSpPr>
          <p:cNvPr id="154" name="Text Box 153"/>
          <p:cNvSpPr txBox="1"/>
          <p:nvPr/>
        </p:nvSpPr>
        <p:spPr>
          <a:xfrm>
            <a:off x="6507480" y="2494280"/>
            <a:ext cx="246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collection: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migration process</a:t>
            </a:r>
            <a:endParaRPr lang="de-DE" altLang="en-US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09700" y="2926214"/>
            <a:ext cx="2951480" cy="1871846"/>
            <a:chOff x="7594" y="3219"/>
            <a:chExt cx="4648" cy="2948"/>
          </a:xfrm>
        </p:grpSpPr>
        <p:grpSp>
          <p:nvGrpSpPr>
            <p:cNvPr id="5" name="Group 4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7102" y="1941"/>
                <a:ext cx="6529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Source Enclave E</a:t>
                </a:r>
                <a:r>
                  <a:rPr lang="de-DE" altLang="en-US" sz="1400" b="1" baseline="-25000">
                    <a:latin typeface="Calibri" charset="0"/>
                  </a:rPr>
                  <a:t>src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60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New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3800" y="2926214"/>
            <a:ext cx="2951480" cy="1871846"/>
            <a:chOff x="7594" y="3219"/>
            <a:chExt cx="4648" cy="2948"/>
          </a:xfrm>
        </p:grpSpPr>
        <p:grpSp>
          <p:nvGrpSpPr>
            <p:cNvPr id="10" name="Group 9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6612" y="1941"/>
                <a:ext cx="7317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Destination Enclave E</a:t>
                </a:r>
                <a:r>
                  <a:rPr lang="de-DE" altLang="en-US" sz="1400" b="1" baseline="-25000">
                    <a:latin typeface="Calibri" charset="0"/>
                  </a:rPr>
                  <a:t>dst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13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Migrated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9700" y="1456055"/>
            <a:ext cx="2951480" cy="935289"/>
            <a:chOff x="7594" y="3224"/>
            <a:chExt cx="4648" cy="2939"/>
          </a:xfrm>
        </p:grpSpPr>
        <p:grpSp>
          <p:nvGrpSpPr>
            <p:cNvPr id="16" name="Group 15"/>
            <p:cNvGrpSpPr/>
            <p:nvPr/>
          </p:nvGrpSpPr>
          <p:grpSpPr>
            <a:xfrm>
              <a:off x="7594" y="3224"/>
              <a:ext cx="4648" cy="2939"/>
              <a:chOff x="6068" y="1952"/>
              <a:chExt cx="8597" cy="63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𝒔𝒓𝒄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79"/>
            <p:cNvSpPr txBox="1"/>
            <p:nvPr/>
          </p:nvSpPr>
          <p:spPr>
            <a:xfrm>
              <a:off x="7821" y="4613"/>
              <a:ext cx="4090" cy="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passes migration data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03165" y="1456055"/>
            <a:ext cx="2951480" cy="935290"/>
            <a:chOff x="7594" y="3224"/>
            <a:chExt cx="4648" cy="2938"/>
          </a:xfrm>
        </p:grpSpPr>
        <p:grpSp>
          <p:nvGrpSpPr>
            <p:cNvPr id="33" name="Group 32"/>
            <p:cNvGrpSpPr/>
            <p:nvPr/>
          </p:nvGrpSpPr>
          <p:grpSpPr>
            <a:xfrm>
              <a:off x="7594" y="3224"/>
              <a:ext cx="4648" cy="2938"/>
              <a:chOff x="6068" y="1952"/>
              <a:chExt cx="8597" cy="63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𝒅𝒔𝒕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79"/>
            <p:cNvSpPr txBox="1"/>
            <p:nvPr/>
          </p:nvSpPr>
          <p:spPr>
            <a:xfrm>
              <a:off x="7821" y="4613"/>
              <a:ext cx="4090" cy="1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receives migration data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stores/directly forwards it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2220" y="1008380"/>
            <a:ext cx="3258185" cy="3921760"/>
            <a:chOff x="2356" y="2472"/>
            <a:chExt cx="5131" cy="6176"/>
          </a:xfrm>
        </p:grpSpPr>
        <p:sp>
          <p:nvSpPr>
            <p:cNvPr id="119" name="Rectangles 118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Source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52670" y="1008380"/>
            <a:ext cx="3258185" cy="3921760"/>
            <a:chOff x="2356" y="2472"/>
            <a:chExt cx="5131" cy="6176"/>
          </a:xfrm>
        </p:grpSpPr>
        <p:sp>
          <p:nvSpPr>
            <p:cNvPr id="46" name="Rectangles 45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Target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706755" y="324739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61180" y="1929130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86075" y="2389505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525" y="2391410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35025" y="295656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1.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529455" y="1645285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3.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886075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2.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6492240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4.</a:t>
            </a:r>
            <a:endParaRPr lang="de-DE" altLang="en-US" sz="14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3371</Words>
  <Application>WPS Presentation</Application>
  <PresentationFormat>宽屏</PresentationFormat>
  <Paragraphs>332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Microsoft YaHei</vt:lpstr>
      <vt:lpstr>Arial Unicode MS</vt:lpstr>
      <vt:lpstr>Arial Black</vt:lpstr>
      <vt:lpstr>SimSun</vt:lpstr>
      <vt:lpstr>DejaVu Math TeX Gyre</vt:lpstr>
      <vt:lpstr>AR PL UKai HK</vt:lpstr>
      <vt:lpstr>MS Mincho</vt:lpstr>
      <vt:lpstr>OpenSymbol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44</cp:revision>
  <dcterms:created xsi:type="dcterms:W3CDTF">2021-10-21T09:21:47Z</dcterms:created>
  <dcterms:modified xsi:type="dcterms:W3CDTF">2021-10-21T09:21:47Z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