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  <p:sldMasterId id="2147483681" r:id="rId5"/>
  </p:sldMasterIdLst>
  <p:notesMasterIdLst>
    <p:notesMasterId r:id="rId13"/>
  </p:notesMasterIdLst>
  <p:handoutMasterIdLst>
    <p:handoutMasterId r:id="rId14"/>
  </p:handoutMasterIdLst>
  <p:sldIdLst>
    <p:sldId id="274" r:id="rId6"/>
    <p:sldId id="272" r:id="rId7"/>
    <p:sldId id="275" r:id="rId8"/>
    <p:sldId id="276" r:id="rId9"/>
    <p:sldId id="280" r:id="rId10"/>
    <p:sldId id="279" r:id="rId11"/>
    <p:sldId id="277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okan N. Asokan" initials="A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62E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6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6" name="Slide Number Placeholder 8"/>
          <p:cNvSpPr txBox="1"/>
          <p:nvPr userDrawn="1"/>
        </p:nvSpPr>
        <p:spPr>
          <a:xfrm>
            <a:off x="10928920" y="65181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5" name="Slide Number Placeholder 8"/>
          <p:cNvSpPr txBox="1"/>
          <p:nvPr userDrawn="1"/>
        </p:nvSpPr>
        <p:spPr>
          <a:xfrm>
            <a:off x="10927898" y="64461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21" y="1700811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480" b="1" spc="-18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20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6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5427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4419" y="1701163"/>
            <a:ext cx="10943167" cy="354243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16" y="1702080"/>
            <a:ext cx="10944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18459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20" y="1989288"/>
            <a:ext cx="4425969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20" y="5438088"/>
            <a:ext cx="4425969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9016" y="180000"/>
            <a:ext cx="6172923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835" y="5670005"/>
            <a:ext cx="2721539" cy="11491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4419" y="1912267"/>
            <a:ext cx="10943167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624419" y="5848350"/>
            <a:ext cx="1094316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  <p:sp>
        <p:nvSpPr>
          <p:cNvPr id="5" name="Slide Number Placeholder 14"/>
          <p:cNvSpPr txBox="1"/>
          <p:nvPr userDrawn="1"/>
        </p:nvSpPr>
        <p:spPr>
          <a:xfrm>
            <a:off x="6744072" y="6381328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79A8AE-7274-0C4A-AB42-92022833E6E2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42608" y="6365777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246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Enclave State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30948" y="1685793"/>
            <a:ext cx="3133725" cy="1976755"/>
            <a:chOff x="6082" y="2462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82" y="2462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462"/>
              <a:ext cx="3171" cy="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6253480" y="2712085"/>
            <a:ext cx="28886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2.</a:t>
            </a:r>
            <a:r>
              <a:rPr lang="de-DE" altLang="en-GB" sz="1400" dirty="0">
                <a:latin typeface="Calibri" charset="0"/>
              </a:rPr>
              <a:t>  randomly </a:t>
            </a:r>
            <a:r>
              <a:rPr lang="de-DE" altLang="en-GB" sz="1400" dirty="0">
                <a:latin typeface="Calibri" charset="0"/>
                <a:ea typeface="AR PL UKai CN" panose="02000503000000000000" charset="-122"/>
                <a:sym typeface="+mn-ea"/>
              </a:rPr>
              <a:t>choose master seed s</a:t>
            </a:r>
            <a:r>
              <a:rPr lang="de-DE" altLang="en-GB" sz="1400" baseline="-25000" dirty="0">
                <a:latin typeface="Calibri" charset="0"/>
                <a:ea typeface="AR PL UKai CN" panose="02000503000000000000" charset="-122"/>
                <a:sym typeface="+mn-ea"/>
              </a:rPr>
              <a:t>m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944995" y="3081655"/>
            <a:ext cx="3361055" cy="259080"/>
            <a:chOff x="8060" y="2882"/>
            <a:chExt cx="4794" cy="40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060" y="3280"/>
              <a:ext cx="4794" cy="1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097" y="2882"/>
              <a:ext cx="4645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3.</a:t>
              </a:r>
              <a:r>
                <a:rPr lang="de-DE" altLang="en-GB" sz="1400" dirty="0">
                  <a:latin typeface="Calibri" charset="0"/>
                </a:rPr>
                <a:t>  Log</a:t>
              </a:r>
              <a:r>
                <a:rPr lang="de-DE" altLang="en-GB" sz="1400" baseline="-25000" dirty="0">
                  <a:latin typeface="Calibri" charset="0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{“Log”, id</a:t>
              </a:r>
              <a:r>
                <a:rPr lang="de-DE" sz="1400" baseline="-25000" dirty="0">
                  <a:latin typeface="Calibri" charset="0"/>
                </a:rPr>
                <a:t>LC</a:t>
              </a:r>
              <a:r>
                <a:rPr lang="de-DE" sz="1400" dirty="0">
                  <a:latin typeface="Calibri" charset="0"/>
                </a:rPr>
                <a:t>,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076055" y="1898650"/>
            <a:ext cx="1446530" cy="241300"/>
            <a:chOff x="10933" y="2902"/>
            <a:chExt cx="2278" cy="380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79"/>
            <p:cNvSpPr txBox="1"/>
            <p:nvPr/>
          </p:nvSpPr>
          <p:spPr>
            <a:xfrm>
              <a:off x="10933" y="2902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359390" y="1920950"/>
            <a:ext cx="1876425" cy="862890"/>
            <a:chOff x="14730" y="1331"/>
            <a:chExt cx="2955" cy="1359"/>
          </a:xfrm>
        </p:grpSpPr>
        <p:grpSp>
          <p:nvGrpSpPr>
            <p:cNvPr id="31" name="Group 30"/>
            <p:cNvGrpSpPr/>
            <p:nvPr/>
          </p:nvGrpSpPr>
          <p:grpSpPr>
            <a:xfrm rot="0">
              <a:off x="14730" y="1331"/>
              <a:ext cx="2333" cy="1359"/>
              <a:chOff x="13379" y="3956"/>
              <a:chExt cx="2333" cy="1820"/>
            </a:xfrm>
          </p:grpSpPr>
          <p:sp>
            <p:nvSpPr>
              <p:cNvPr id="28" name="Rectangles 27"/>
              <p:cNvSpPr/>
              <p:nvPr/>
            </p:nvSpPr>
            <p:spPr>
              <a:xfrm>
                <a:off x="13379" y="3962"/>
                <a:ext cx="2259" cy="18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3392" y="3956"/>
                <a:ext cx="2320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Log Counter (id</a:t>
                </a:r>
                <a:r>
                  <a:rPr lang="de-DE" altLang="en-US" sz="1200" b="1" baseline="-25000">
                    <a:latin typeface="Calibri" charset="0"/>
                  </a:rPr>
                  <a:t>LC</a:t>
                </a:r>
                <a:r>
                  <a:rPr lang="de-DE" altLang="en-US" sz="1200" b="1">
                    <a:latin typeface="Calibri" charset="0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32" name="Text Box 31"/>
            <p:cNvSpPr txBox="1"/>
            <p:nvPr/>
          </p:nvSpPr>
          <p:spPr>
            <a:xfrm>
              <a:off x="15319" y="18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0 ]</a:t>
              </a:r>
              <a:endParaRPr lang="de-DE" altLang="en-US" sz="1200">
                <a:latin typeface="Calibri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5322" y="216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1 ]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380345" y="2964180"/>
            <a:ext cx="1073785" cy="1069340"/>
            <a:chOff x="14763" y="2974"/>
            <a:chExt cx="1691" cy="1684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14763" y="2974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89" y="6338"/>
                <a:ext cx="142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2" name="Text Box 61"/>
            <p:cNvSpPr txBox="1"/>
            <p:nvPr/>
          </p:nvSpPr>
          <p:spPr>
            <a:xfrm>
              <a:off x="15238" y="3745"/>
              <a:ext cx="102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init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571740" y="2290445"/>
            <a:ext cx="2726690" cy="240665"/>
            <a:chOff x="8719" y="2941"/>
            <a:chExt cx="4135" cy="37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8719" y="3320"/>
              <a:ext cx="413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79"/>
            <p:cNvSpPr txBox="1"/>
            <p:nvPr/>
          </p:nvSpPr>
          <p:spPr>
            <a:xfrm>
              <a:off x="9275" y="2941"/>
              <a:ext cx="238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25525" y="5032375"/>
            <a:ext cx="1390650" cy="666750"/>
            <a:chOff x="2380" y="5089"/>
            <a:chExt cx="2190" cy="1050"/>
          </a:xfrm>
        </p:grpSpPr>
        <p:sp>
          <p:nvSpPr>
            <p:cNvPr id="69" name="Rounded Rectangle 68"/>
            <p:cNvSpPr/>
            <p:nvPr/>
          </p:nvSpPr>
          <p:spPr>
            <a:xfrm>
              <a:off x="2380" y="5089"/>
              <a:ext cx="2136" cy="10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Text Box 70"/>
            <p:cNvSpPr txBox="1"/>
            <p:nvPr/>
          </p:nvSpPr>
          <p:spPr>
            <a:xfrm>
              <a:off x="2676" y="5278"/>
              <a:ext cx="1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>
                  <a:latin typeface="Calibri" charset="0"/>
                </a:rPr>
                <a:t>Training</a:t>
              </a:r>
              <a:endParaRPr lang="de-DE" altLang="en-US">
                <a:latin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36930" y="2957830"/>
            <a:ext cx="1795145" cy="669290"/>
            <a:chOff x="2325" y="5089"/>
            <a:chExt cx="2827" cy="1054"/>
          </a:xfrm>
        </p:grpSpPr>
        <p:sp>
          <p:nvSpPr>
            <p:cNvPr id="74" name="Rounded Rectangle 73"/>
            <p:cNvSpPr/>
            <p:nvPr/>
          </p:nvSpPr>
          <p:spPr>
            <a:xfrm>
              <a:off x="2380" y="5089"/>
              <a:ext cx="2698" cy="10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2325" y="5127"/>
              <a:ext cx="282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>
                  <a:latin typeface="Calibri" charset="0"/>
                </a:rPr>
                <a:t>Idle/collection</a:t>
              </a:r>
              <a:endParaRPr lang="de-DE" altLang="en-US">
                <a:latin typeface="Calibri" charset="0"/>
              </a:endParaRPr>
            </a:p>
            <a:p>
              <a:pPr algn="ctr"/>
              <a:r>
                <a:rPr lang="de-DE" altLang="en-US">
                  <a:latin typeface="Calibri" charset="0"/>
                </a:rPr>
                <a:t>mode</a:t>
              </a:r>
              <a:endParaRPr lang="de-DE" altLang="en-US">
                <a:latin typeface="Calibri" charset="0"/>
              </a:endParaRPr>
            </a:p>
          </p:txBody>
        </p:sp>
      </p:grpSp>
      <p:sp>
        <p:nvSpPr>
          <p:cNvPr id="79" name="Text Box 78"/>
          <p:cNvSpPr txBox="1"/>
          <p:nvPr/>
        </p:nvSpPr>
        <p:spPr>
          <a:xfrm>
            <a:off x="1340485" y="1274445"/>
            <a:ext cx="93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Start</a:t>
            </a:r>
            <a:endParaRPr lang="de-DE" altLang="en-US">
              <a:latin typeface="Calibri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698625" y="1686560"/>
            <a:ext cx="15240" cy="11880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 rot="0">
            <a:off x="10612120" y="91440"/>
            <a:ext cx="1620520" cy="748030"/>
            <a:chOff x="13358" y="3917"/>
            <a:chExt cx="2446" cy="1859"/>
          </a:xfrm>
        </p:grpSpPr>
        <p:sp>
          <p:nvSpPr>
            <p:cNvPr id="84" name="Rectangles 83"/>
            <p:cNvSpPr/>
            <p:nvPr/>
          </p:nvSpPr>
          <p:spPr>
            <a:xfrm>
              <a:off x="13379" y="3962"/>
              <a:ext cx="2259" cy="18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13358" y="3917"/>
              <a:ext cx="2446" cy="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 b="1">
                  <a:latin typeface="Calibri" charset="0"/>
                </a:rPr>
                <a:t>Secure Monotonic</a:t>
              </a:r>
              <a:endParaRPr lang="de-DE" altLang="en-US" sz="1200" b="1">
                <a:latin typeface="Calibri" charset="0"/>
              </a:endParaRPr>
            </a:p>
            <a:p>
              <a:pPr algn="ctr"/>
              <a:r>
                <a:rPr lang="de-DE" altLang="en-US" sz="1200" b="1">
                  <a:latin typeface="Calibri" charset="0"/>
                </a:rPr>
                <a:t>Counter</a:t>
              </a:r>
              <a:endParaRPr lang="de-DE" altLang="en-US" sz="1200" b="1">
                <a:latin typeface="Calibri" charset="0"/>
              </a:endParaRPr>
            </a:p>
          </p:txBody>
        </p:sp>
      </p:grpSp>
      <p:sp>
        <p:nvSpPr>
          <p:cNvPr id="86" name="Text Box 85"/>
          <p:cNvSpPr txBox="1"/>
          <p:nvPr/>
        </p:nvSpPr>
        <p:spPr>
          <a:xfrm>
            <a:off x="1705610" y="1805305"/>
            <a:ext cx="245935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if ( Log Counter == 0 )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do enclave-initialisation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else 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skip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5952490" y="313055"/>
            <a:ext cx="246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Enclave Initialisation</a:t>
            </a:r>
            <a:endParaRPr lang="de-DE" altLang="en-US">
              <a:latin typeface="Calibri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711325" y="3749040"/>
            <a:ext cx="15240" cy="11880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89"/>
          <p:cNvSpPr txBox="1"/>
          <p:nvPr/>
        </p:nvSpPr>
        <p:spPr>
          <a:xfrm>
            <a:off x="1727200" y="3982085"/>
            <a:ext cx="28892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receive start_training() command from insurance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504825" y="4095115"/>
            <a:ext cx="7937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training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finished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3237230" y="2991485"/>
            <a:ext cx="10928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data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collection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905490" y="485775"/>
            <a:ext cx="1500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>
                <a:latin typeface="Calibri" charset="0"/>
              </a:rPr>
              <a:t>id</a:t>
            </a:r>
            <a:r>
              <a:rPr lang="de-DE" altLang="en-US" sz="1200" baseline="-25000">
                <a:latin typeface="Calibri" charset="0"/>
              </a:rPr>
              <a:t>counter</a:t>
            </a:r>
            <a:r>
              <a:rPr lang="de-DE" altLang="en-US" sz="1200">
                <a:latin typeface="Calibri" charset="0"/>
              </a:rPr>
              <a:t>, val</a:t>
            </a:r>
            <a:endParaRPr lang="de-DE" altLang="en-US" sz="1200">
              <a:latin typeface="Calibri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 flipH="1" flipV="1">
            <a:off x="10767060" y="2423795"/>
            <a:ext cx="5080" cy="180340"/>
          </a:xfrm>
          <a:prstGeom prst="curvedConnector3">
            <a:avLst>
              <a:gd name="adj1" fmla="val -4687500"/>
            </a:avLst>
          </a:prstGeom>
          <a:ln w="19050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2673350" y="2967990"/>
            <a:ext cx="548640" cy="548640"/>
          </a:xfrm>
          <a:prstGeom prst="arc">
            <a:avLst>
              <a:gd name="adj1" fmla="val 11752383"/>
              <a:gd name="adj2" fmla="val 98017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522605" y="3050540"/>
            <a:ext cx="2584450" cy="2584450"/>
          </a:xfrm>
          <a:prstGeom prst="arc">
            <a:avLst>
              <a:gd name="adj1" fmla="val 7964437"/>
              <a:gd name="adj2" fmla="val 13056505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Data Collection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22190" y="2080895"/>
            <a:ext cx="2951480" cy="3053715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64310" y="2108200"/>
            <a:ext cx="3186430" cy="1807845"/>
            <a:chOff x="1848" y="2420"/>
            <a:chExt cx="5018" cy="2847"/>
          </a:xfrm>
        </p:grpSpPr>
        <p:pic>
          <p:nvPicPr>
            <p:cNvPr id="8" name="Picture 7" descr="noun_Factory_162422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19949"/>
            <a:stretch>
              <a:fillRect/>
            </a:stretch>
          </p:blipFill>
          <p:spPr>
            <a:xfrm>
              <a:off x="1848" y="2420"/>
              <a:ext cx="1218" cy="1278"/>
            </a:xfrm>
            <a:prstGeom prst="rect">
              <a:avLst/>
            </a:prstGeom>
          </p:spPr>
        </p:pic>
        <p:pic>
          <p:nvPicPr>
            <p:cNvPr id="9" name="Picture 8" descr="noun_Survey_334430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48" y="4167"/>
              <a:ext cx="621" cy="810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3303" y="2489"/>
              <a:ext cx="3526" cy="389"/>
              <a:chOff x="3279304" y="2067051"/>
              <a:chExt cx="2238994" cy="24707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279304" y="2307054"/>
                <a:ext cx="2238994" cy="7074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641095" y="2067051"/>
                <a:ext cx="144679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Attestation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8" y="3118"/>
              <a:ext cx="3526" cy="678"/>
              <a:chOff x="3279304" y="2083561"/>
              <a:chExt cx="2238994" cy="43053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3279304" y="2307054"/>
                <a:ext cx="2238994" cy="7074"/>
              </a:xfrm>
              <a:prstGeom prst="straightConnector1">
                <a:avLst/>
              </a:prstGeom>
              <a:ln w="19050" cap="flat" cmpd="sng">
                <a:solidFill>
                  <a:schemeClr val="tx1"/>
                </a:solidFill>
                <a:prstDash val="sysDash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79"/>
              <p:cNvSpPr txBox="1"/>
              <p:nvPr/>
            </p:nvSpPr>
            <p:spPr>
              <a:xfrm>
                <a:off x="3641095" y="2083561"/>
                <a:ext cx="1446793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ctr">
                  <a:buNone/>
                </a:pPr>
                <a:r>
                  <a:rPr lang="de-DE" altLang="en-GB" sz="1400" b="1" dirty="0">
                    <a:latin typeface="Calibri" charset="0"/>
                  </a:rPr>
                  <a:t>1b.</a:t>
                </a:r>
                <a:r>
                  <a:rPr lang="de-DE" altLang="en-GB" sz="1400" dirty="0">
                    <a:latin typeface="Calibri" charset="0"/>
                  </a:rPr>
                  <a:t>  Establish secure session</a:t>
                </a:r>
                <a:endParaRPr lang="de-DE" altLang="en-GB" sz="1400" baseline="-25000" dirty="0">
                  <a:latin typeface="Calibri" charset="0"/>
                </a:endParaRPr>
              </a:p>
            </p:txBody>
          </p:sp>
        </p:grpSp>
        <p:cxnSp>
          <p:nvCxnSpPr>
            <p:cNvPr id="24" name="Elbow Connector 23"/>
            <p:cNvCxnSpPr/>
            <p:nvPr/>
          </p:nvCxnSpPr>
          <p:spPr>
            <a:xfrm>
              <a:off x="2672" y="3975"/>
              <a:ext cx="4194" cy="965"/>
            </a:xfrm>
            <a:prstGeom prst="bentConnector3">
              <a:avLst>
                <a:gd name="adj1" fmla="val -453"/>
              </a:avLst>
            </a:prstGeom>
            <a:ln w="19050" cap="flat" cmpd="sng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9"/>
            <p:cNvSpPr txBox="1"/>
            <p:nvPr/>
          </p:nvSpPr>
          <p:spPr>
            <a:xfrm>
              <a:off x="3478" y="4589"/>
              <a:ext cx="312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2.</a:t>
              </a:r>
              <a:r>
                <a:rPr lang="de-DE" altLang="en-GB" sz="1400" dirty="0">
                  <a:latin typeface="Calibri" charset="0"/>
                </a:rPr>
                <a:t>  Send encrypted questionnaire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≕</a:t>
              </a:r>
              <a:r>
                <a:rPr lang="de-DE" altLang="en-GB" sz="1400" dirty="0">
                  <a:latin typeface="Calibri" charset="0"/>
                </a:rPr>
                <a:t> Q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endParaRPr lang="de-DE" altLang="en-GB" sz="1400" baseline="-25000" dirty="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981575" y="267525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3.</a:t>
            </a:r>
            <a:r>
              <a:rPr lang="de-DE" altLang="en-GB" sz="1400" dirty="0">
                <a:latin typeface="Calibri" charset="0"/>
              </a:rPr>
              <a:t>  decrypt(Q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) </a:t>
            </a:r>
            <a:r>
              <a:rPr lang="de-DE" altLang="en-GB" sz="14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</a:t>
            </a:r>
            <a:r>
              <a:rPr lang="de-DE" altLang="en-GB" sz="1400" dirty="0">
                <a:latin typeface="Calibri" charset="0"/>
              </a:rPr>
              <a:t> data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830310" y="2786380"/>
            <a:ext cx="1878330" cy="881380"/>
            <a:chOff x="13298" y="3926"/>
            <a:chExt cx="2958" cy="1483"/>
          </a:xfrm>
        </p:grpSpPr>
        <p:grpSp>
          <p:nvGrpSpPr>
            <p:cNvPr id="31" name="Group 30"/>
            <p:cNvGrpSpPr/>
            <p:nvPr/>
          </p:nvGrpSpPr>
          <p:grpSpPr>
            <a:xfrm>
              <a:off x="13298" y="3926"/>
              <a:ext cx="2446" cy="1483"/>
              <a:chOff x="13298" y="3917"/>
              <a:chExt cx="2446" cy="1859"/>
            </a:xfrm>
          </p:grpSpPr>
          <p:sp>
            <p:nvSpPr>
              <p:cNvPr id="28" name="Rectangles 27"/>
              <p:cNvSpPr/>
              <p:nvPr/>
            </p:nvSpPr>
            <p:spPr>
              <a:xfrm>
                <a:off x="13379" y="3962"/>
                <a:ext cx="2259" cy="18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329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32" name="Text Box 31"/>
            <p:cNvSpPr txBox="1"/>
            <p:nvPr/>
          </p:nvSpPr>
          <p:spPr>
            <a:xfrm>
              <a:off x="13893" y="462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i-1 ]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14285" y="2799080"/>
            <a:ext cx="1446530" cy="245110"/>
            <a:chOff x="10953" y="2896"/>
            <a:chExt cx="2278" cy="38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189345" y="3240405"/>
            <a:ext cx="2625725" cy="222885"/>
            <a:chOff x="8719" y="2929"/>
            <a:chExt cx="4135" cy="351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79"/>
            <p:cNvSpPr txBox="1"/>
            <p:nvPr/>
          </p:nvSpPr>
          <p:spPr>
            <a:xfrm>
              <a:off x="9211" y="2929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02045" y="4556125"/>
            <a:ext cx="2618105" cy="240030"/>
            <a:chOff x="8731" y="2905"/>
            <a:chExt cx="4123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27" y="2905"/>
              <a:ext cx="385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D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{data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, s</a:t>
              </a:r>
              <a:r>
                <a:rPr lang="de-DE" sz="1400" baseline="-25000" dirty="0">
                  <a:latin typeface="Calibri" charset="0"/>
                </a:rPr>
                <a:t>m</a:t>
              </a:r>
              <a:r>
                <a:rPr lang="de-DE" sz="1400" dirty="0">
                  <a:latin typeface="Calibri" charset="0"/>
                </a:rPr>
                <a:t>, c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sp>
        <p:nvSpPr>
          <p:cNvPr id="60" name="TextBox 79"/>
          <p:cNvSpPr txBox="1"/>
          <p:nvPr/>
        </p:nvSpPr>
        <p:spPr>
          <a:xfrm>
            <a:off x="4979035" y="3792855"/>
            <a:ext cx="259715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</a:t>
            </a:r>
            <a:r>
              <a:rPr lang="de-DE" altLang="en-GB" sz="1400" dirty="0">
                <a:latin typeface="Calibri" charset="0"/>
              </a:rPr>
              <a:t>  ensure harddisk contains D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...D</a:t>
            </a:r>
            <a:r>
              <a:rPr lang="de-DE" altLang="en-GB" sz="1400" baseline="-25000" dirty="0">
                <a:latin typeface="Calibri" charset="0"/>
              </a:rPr>
              <a:t>i-1</a:t>
            </a:r>
            <a:r>
              <a:rPr lang="de-DE" altLang="en-GB" sz="1400" dirty="0">
                <a:latin typeface="Calibri" charset="0"/>
              </a:rPr>
              <a:t> and they all contain master seed s</a:t>
            </a:r>
            <a:r>
              <a:rPr lang="de-DE" altLang="en-GB" sz="1400" baseline="-25000" dirty="0">
                <a:latin typeface="Calibri" charset="0"/>
              </a:rPr>
              <a:t>m</a:t>
            </a:r>
            <a:r>
              <a:rPr lang="de-DE" altLang="en-GB" sz="1400" dirty="0">
                <a:latin typeface="Calibri" charset="0"/>
              </a:rPr>
              <a:t> from Log</a:t>
            </a:r>
            <a:r>
              <a:rPr lang="de-DE" altLang="en-GB" sz="1400" baseline="-25000" dirty="0">
                <a:latin typeface="Calibri" charset="0"/>
              </a:rPr>
              <a:t>init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9213215" y="3380335"/>
            <a:ext cx="1500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>
                <a:latin typeface="Calibri" charset="0"/>
              </a:rPr>
              <a:t>[ val = i ]</a:t>
            </a:r>
            <a:endParaRPr lang="de-DE" altLang="en-US" sz="1200">
              <a:latin typeface="Calibri" charset="0"/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10800000" flipH="1" flipV="1">
            <a:off x="9258935" y="3340735"/>
            <a:ext cx="5080" cy="180340"/>
          </a:xfrm>
          <a:prstGeom prst="curvedConnector3">
            <a:avLst>
              <a:gd name="adj1" fmla="val -4687500"/>
            </a:avLst>
          </a:prstGeom>
          <a:ln w="19050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9051925" y="4146550"/>
            <a:ext cx="1073785" cy="1328420"/>
            <a:chOff x="14255" y="6530"/>
            <a:chExt cx="1691" cy="2092"/>
          </a:xfrm>
        </p:grpSpPr>
        <p:grpSp>
          <p:nvGrpSpPr>
            <p:cNvPr id="61" name="Group 60"/>
            <p:cNvGrpSpPr/>
            <p:nvPr/>
          </p:nvGrpSpPr>
          <p:grpSpPr>
            <a:xfrm>
              <a:off x="14255" y="6530"/>
              <a:ext cx="1691" cy="2092"/>
              <a:chOff x="13247" y="4838"/>
              <a:chExt cx="1691" cy="168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3247" y="4838"/>
                <a:ext cx="1691" cy="1684"/>
                <a:chOff x="13379" y="6302"/>
                <a:chExt cx="1691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603" y="6398"/>
                  <a:ext cx="1421" cy="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13441" y="5403"/>
                <a:ext cx="731" cy="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i-1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13951" y="5420"/>
                <a:ext cx="971" cy="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solidFill>
                      <a:schemeClr val="tx1"/>
                    </a:solidFill>
                    <a:latin typeface="Calibri" charset="0"/>
                    <a:sym typeface="+mn-ea"/>
                  </a:rPr>
                  <a:t>Log</a:t>
                </a:r>
                <a:r>
                  <a:rPr lang="de-DE" altLang="en-US" sz="1200" baseline="-25000">
                    <a:solidFill>
                      <a:schemeClr val="tx1"/>
                    </a:solidFill>
                    <a:latin typeface="Calibri" charset="0"/>
                    <a:sym typeface="+mn-ea"/>
                  </a:rPr>
                  <a:t>init</a:t>
                </a:r>
                <a:endParaRPr lang="de-DE" altLang="en-US" sz="1200" baseline="-25000">
                  <a:solidFill>
                    <a:schemeClr val="tx1"/>
                  </a:solidFill>
                  <a:latin typeface="Calibri" charset="0"/>
                  <a:sym typeface="+mn-ea"/>
                </a:endParaRPr>
              </a:p>
            </p:txBody>
          </p:sp>
        </p:grpSp>
        <p:sp>
          <p:nvSpPr>
            <p:cNvPr id="64" name="Text Box 63"/>
            <p:cNvSpPr txBox="1"/>
            <p:nvPr/>
          </p:nvSpPr>
          <p:spPr>
            <a:xfrm>
              <a:off x="14452" y="8085"/>
              <a:ext cx="7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D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i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first training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48505" y="1257935"/>
            <a:ext cx="3133725" cy="398399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8942" y="2030"/>
              <a:ext cx="3171" cy="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37840" y="4227195"/>
            <a:ext cx="3841115" cy="240030"/>
            <a:chOff x="8731" y="2905"/>
            <a:chExt cx="4123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396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</a:t>
              </a:r>
              <a:r>
                <a:rPr lang="de-DE" sz="1400" dirty="0">
                  <a:latin typeface="Calibri" charset="0"/>
                  <a:sym typeface="+mn-ea"/>
                </a:rPr>
                <a:t>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1, 500, s</a:t>
              </a:r>
              <a:r>
                <a:rPr lang="de-DE" sz="1400" baseline="-25000" dirty="0">
                  <a:latin typeface="Calibri" charset="0"/>
                  <a:sym typeface="+mn-ea"/>
                </a:rPr>
                <a:t>1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89380" y="1482725"/>
            <a:ext cx="3098800" cy="359410"/>
            <a:chOff x="1324" y="2477"/>
            <a:chExt cx="4880" cy="566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324" y="2603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360" y="2477"/>
              <a:ext cx="2844" cy="386"/>
              <a:chOff x="10010" y="2905"/>
              <a:chExt cx="2844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010" y="3280"/>
                <a:ext cx="2844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298" y="2905"/>
                <a:ext cx="2268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500)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712970" y="236156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4706620" y="2977515"/>
            <a:ext cx="291719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3b.</a:t>
            </a:r>
            <a:r>
              <a:rPr lang="de-DE" altLang="en-GB" sz="1400" dirty="0">
                <a:latin typeface="Calibri" charset="0"/>
              </a:rPr>
              <a:t>  check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’s to ensure we have all 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  <a:sym typeface="+mn-ea"/>
              </a:rPr>
              <a:t> and ensure they all contain master seed s</a:t>
            </a:r>
            <a:r>
              <a:rPr lang="de-DE" altLang="en-GB" sz="1400" baseline="-25000" dirty="0">
                <a:latin typeface="Calibri" charset="0"/>
                <a:sym typeface="+mn-ea"/>
              </a:rPr>
              <a:t>m</a:t>
            </a:r>
            <a:r>
              <a:rPr lang="de-DE" altLang="en-GB" sz="1400" dirty="0">
                <a:latin typeface="Calibri" charset="0"/>
                <a:sym typeface="+mn-ea"/>
              </a:rPr>
              <a:t> from Log</a:t>
            </a:r>
            <a:r>
              <a:rPr lang="de-DE" altLang="en-GB" sz="1400" baseline="-25000" dirty="0">
                <a:latin typeface="Calibri" charset="0"/>
                <a:sym typeface="+mn-ea"/>
              </a:rPr>
              <a:t>init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700270" y="173291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728710" y="1790065"/>
            <a:ext cx="1834515" cy="740410"/>
            <a:chOff x="12882" y="2387"/>
            <a:chExt cx="2889" cy="1166"/>
          </a:xfrm>
        </p:grpSpPr>
        <p:grpSp>
          <p:nvGrpSpPr>
            <p:cNvPr id="35" name="Group 34"/>
            <p:cNvGrpSpPr/>
            <p:nvPr/>
          </p:nvGrpSpPr>
          <p:grpSpPr>
            <a:xfrm rot="0">
              <a:off x="12882" y="2387"/>
              <a:ext cx="2446" cy="116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409" y="3036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505]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94095" y="2009140"/>
            <a:ext cx="2625725" cy="243205"/>
            <a:chOff x="8719" y="2897"/>
            <a:chExt cx="4135" cy="383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035" y="2897"/>
              <a:ext cx="2344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13560" y="2599690"/>
            <a:ext cx="1755290" cy="430530"/>
            <a:chOff x="8661" y="2927"/>
            <a:chExt cx="4193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661" y="2927"/>
              <a:ext cx="3964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  <a:sym typeface="+mn-ea"/>
                </a:rPr>
                <a:t> and 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  <a:sym typeface="+mn-ea"/>
                </a:rPr>
                <a:t>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500</a:t>
              </a:r>
              <a:r>
                <a:rPr lang="de-DE" altLang="en-GB" sz="1400" dirty="0">
                  <a:latin typeface="Calibri" charset="0"/>
                </a:rPr>
                <a:t> 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514590" y="3509010"/>
            <a:ext cx="1446530" cy="245110"/>
            <a:chOff x="10953" y="2896"/>
            <a:chExt cx="2278" cy="38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53225" y="3872865"/>
            <a:ext cx="2041525" cy="241300"/>
            <a:chOff x="9751" y="2941"/>
            <a:chExt cx="3215" cy="380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9751" y="3320"/>
              <a:ext cx="3103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9"/>
            <p:cNvSpPr txBox="1"/>
            <p:nvPr/>
          </p:nvSpPr>
          <p:spPr>
            <a:xfrm>
              <a:off x="10289" y="2941"/>
              <a:ext cx="267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728710" y="3559175"/>
            <a:ext cx="1911350" cy="741045"/>
            <a:chOff x="12882" y="5485"/>
            <a:chExt cx="3010" cy="1167"/>
          </a:xfrm>
        </p:grpSpPr>
        <p:sp>
          <p:nvSpPr>
            <p:cNvPr id="57" name="Rectangles 56"/>
            <p:cNvSpPr/>
            <p:nvPr/>
          </p:nvSpPr>
          <p:spPr>
            <a:xfrm>
              <a:off x="12973" y="5519"/>
              <a:ext cx="2259" cy="11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12882" y="5485"/>
              <a:ext cx="244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 b="1">
                  <a:latin typeface="Calibri" charset="0"/>
                </a:rPr>
                <a:t>Log Counter </a:t>
              </a:r>
              <a:r>
                <a:rPr lang="de-DE" altLang="en-US" sz="1200" b="1">
                  <a:latin typeface="Calibri" charset="0"/>
                  <a:sym typeface="+mn-ea"/>
                </a:rPr>
                <a:t>(id</a:t>
              </a:r>
              <a:r>
                <a:rPr lang="de-DE" altLang="en-US" sz="1200" b="1" baseline="-25000">
                  <a:latin typeface="Calibri" charset="0"/>
                  <a:sym typeface="+mn-ea"/>
                </a:rPr>
                <a:t>LC</a:t>
              </a:r>
              <a:r>
                <a:rPr lang="de-DE" altLang="en-US" sz="1200" b="1">
                  <a:latin typeface="Calibri" charset="0"/>
                  <a:sym typeface="+mn-ea"/>
                </a:rPr>
                <a:t>)</a:t>
              </a:r>
              <a:endParaRPr lang="de-DE" altLang="en-US" sz="1200" b="1">
                <a:latin typeface="Calibri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3529" y="581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1]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6047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609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2]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744345" y="2580640"/>
            <a:ext cx="1381125" cy="2101850"/>
            <a:chOff x="2239" y="3812"/>
            <a:chExt cx="1891" cy="5510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722" cy="5510"/>
              <a:chOff x="13379" y="6302"/>
              <a:chExt cx="1722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680" y="6454"/>
                <a:ext cx="1421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6112"/>
              <a:ext cx="735" cy="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r>
                <a:rPr lang="de-DE" altLang="en-US" sz="1200">
                  <a:latin typeface="Calibri" charset="0"/>
                </a:rPr>
                <a:t> 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  <a:sym typeface="+mn-ea"/>
                </a:rPr>
                <a:t>D</a:t>
              </a:r>
              <a:r>
                <a:rPr lang="de-DE" altLang="en-US" sz="1200" baseline="-25000">
                  <a:latin typeface="Calibri" charset="0"/>
                  <a:sym typeface="+mn-ea"/>
                </a:rPr>
                <a:t>505</a:t>
              </a:r>
              <a:endParaRPr lang="de-DE" altLang="en-US" sz="12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159" y="6084"/>
              <a:ext cx="971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init</a:t>
              </a:r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3159" y="6671"/>
              <a:ext cx="971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1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712970" y="469201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76" name="TextBox 79"/>
          <p:cNvSpPr txBox="1"/>
          <p:nvPr/>
        </p:nvSpPr>
        <p:spPr>
          <a:xfrm>
            <a:off x="2645410" y="5118100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output model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0800000">
            <a:off x="1489710" y="2038985"/>
            <a:ext cx="3747135" cy="3029585"/>
          </a:xfrm>
          <a:prstGeom prst="bentConnector3">
            <a:avLst>
              <a:gd name="adj1" fmla="val 100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79"/>
          <p:cNvSpPr txBox="1"/>
          <p:nvPr/>
        </p:nvSpPr>
        <p:spPr>
          <a:xfrm>
            <a:off x="7830185" y="4695190"/>
            <a:ext cx="2425065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load* </a:t>
            </a:r>
            <a:r>
              <a:rPr lang="de-DE" altLang="en-GB" sz="1100" dirty="0">
                <a:latin typeface="Calibri" charset="0"/>
                <a:sym typeface="+mn-ea"/>
              </a:rPr>
              <a:t>means unseal + checks:</a:t>
            </a:r>
            <a:endParaRPr lang="de-DE" altLang="en-GB" sz="1100" dirty="0">
              <a:latin typeface="Calibri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altLang="en-GB" sz="1100" dirty="0">
                <a:latin typeface="Calibri" charset="0"/>
              </a:rPr>
              <a:t>if something is not found, or seeds are not matching </a:t>
            </a:r>
            <a:r>
              <a:rPr lang="de-DE" altLang="en-GB" sz="1100" dirty="0">
                <a:latin typeface="AR PL UKai CN" panose="02000503000000000000" charset="-122"/>
                <a:ea typeface="AR PL UKai CN" panose="02000503000000000000" charset="-122"/>
              </a:rPr>
              <a:t>→</a:t>
            </a:r>
            <a:r>
              <a:rPr lang="de-DE" altLang="en-GB" sz="1100" dirty="0">
                <a:latin typeface="Calibri" charset="0"/>
              </a:rPr>
              <a:t> abort.</a:t>
            </a:r>
            <a:endParaRPr lang="de-DE" altLang="en-GB" sz="1100" dirty="0">
              <a:latin typeface="Calibri" charset="0"/>
            </a:endParaRPr>
          </a:p>
        </p:txBody>
      </p:sp>
      <p:sp>
        <p:nvSpPr>
          <p:cNvPr id="8" name="TextBox 79"/>
          <p:cNvSpPr txBox="1"/>
          <p:nvPr/>
        </p:nvSpPr>
        <p:spPr>
          <a:xfrm>
            <a:off x="4714240" y="3724910"/>
            <a:ext cx="242570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4.</a:t>
            </a:r>
            <a:r>
              <a:rPr lang="de-DE" altLang="en-GB" sz="1400" dirty="0">
                <a:latin typeface="Calibri" charset="0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</a:rPr>
              <a:t>derive s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 from s</a:t>
            </a:r>
            <a:r>
              <a:rPr lang="de-DE" altLang="en-GB" sz="1400" baseline="-25000" dirty="0">
                <a:latin typeface="Calibri" charset="0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2895" y="291465"/>
            <a:ext cx="1005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Model Refinement (add new trees from new samples), resp. Re-Training (“we lost the model”)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88485" y="823595"/>
            <a:ext cx="3936365" cy="5356353"/>
            <a:chOff x="6068" y="2030"/>
            <a:chExt cx="8597" cy="6114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9" name="Rectangles 28"/>
          <p:cNvSpPr/>
          <p:nvPr/>
        </p:nvSpPr>
        <p:spPr>
          <a:xfrm>
            <a:off x="4483735" y="2095500"/>
            <a:ext cx="6118225" cy="1087755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tx1">
                <a:lumMod val="50000"/>
                <a:lumOff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786380" y="5194935"/>
            <a:ext cx="4451334" cy="248285"/>
            <a:chOff x="8731" y="2905"/>
            <a:chExt cx="4778" cy="391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731" y="3283"/>
              <a:ext cx="4719" cy="13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461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7.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2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sz="1400" dirty="0">
                  <a:latin typeface="Calibri" charset="0"/>
                  <a:sym typeface="+mn-ea"/>
                </a:rPr>
                <a:t>seal( 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501, 700, s</a:t>
              </a:r>
              <a:r>
                <a:rPr lang="de-DE" sz="1400" baseline="-25000" dirty="0">
                  <a:latin typeface="Calibri" charset="0"/>
                  <a:sym typeface="+mn-ea"/>
                </a:rPr>
                <a:t>m,</a:t>
              </a:r>
              <a:r>
                <a:rPr lang="de-DE" sz="1400" dirty="0">
                  <a:latin typeface="Calibri" charset="0"/>
                  <a:sym typeface="+mn-ea"/>
                </a:rPr>
                <a:t>, s</a:t>
              </a:r>
              <a:r>
                <a:rPr lang="de-DE" sz="1400" baseline="-25000" dirty="0">
                  <a:latin typeface="Calibri" charset="0"/>
                  <a:sym typeface="+mn-ea"/>
                </a:rPr>
                <a:t>2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  <a:sym typeface="+mn-ea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1735" y="104838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82054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4546600" y="4150995"/>
            <a:ext cx="3042285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4b.</a:t>
            </a:r>
            <a:r>
              <a:rPr lang="de-DE" altLang="en-GB" sz="1400" dirty="0">
                <a:latin typeface="Calibri" charset="0"/>
              </a:rPr>
              <a:t>  check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’s to ensure we have all 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 and ensure they all contain master seed s</a:t>
            </a:r>
            <a:r>
              <a:rPr lang="de-DE" altLang="en-GB" sz="1400" baseline="-25000" dirty="0">
                <a:latin typeface="Calibri" charset="0"/>
                <a:sym typeface="+mn-ea"/>
              </a:rPr>
              <a:t>m</a:t>
            </a:r>
            <a:r>
              <a:rPr lang="de-DE" altLang="en-GB" sz="1400" dirty="0">
                <a:latin typeface="Calibri" charset="0"/>
                <a:sym typeface="+mn-ea"/>
              </a:rPr>
              <a:t> from Log</a:t>
            </a:r>
            <a:r>
              <a:rPr lang="de-DE" altLang="en-GB" sz="1400" baseline="-25000" dirty="0">
                <a:latin typeface="Calibri" charset="0"/>
                <a:sym typeface="+mn-ea"/>
              </a:rPr>
              <a:t>init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9857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109710" y="1127125"/>
            <a:ext cx="1835150" cy="741120"/>
            <a:chOff x="13288" y="3926"/>
            <a:chExt cx="289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66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724]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80835" y="1529080"/>
            <a:ext cx="2355215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809240" y="3812540"/>
            <a:ext cx="1913111" cy="645795"/>
            <a:chOff x="8719" y="2941"/>
            <a:chExt cx="4570" cy="1017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570" cy="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751" y="2941"/>
              <a:ext cx="3763" cy="1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1</a:t>
              </a:r>
              <a:r>
                <a:rPr lang="de-DE" altLang="en-GB" sz="1400" dirty="0">
                  <a:latin typeface="Calibri" charset="0"/>
                </a:rPr>
                <a:t>,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2</a:t>
              </a:r>
              <a:r>
                <a:rPr lang="de-DE" altLang="en-GB" sz="1400" dirty="0">
                  <a:latin typeface="Calibri" charset="0"/>
                </a:rPr>
                <a:t>,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altLang="en-GB" sz="1400" dirty="0">
                  <a:latin typeface="Calibri" charset="0"/>
                </a:rPr>
                <a:t>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727996" y="4009390"/>
            <a:ext cx="1860901" cy="792675"/>
            <a:chOff x="10821" y="2052"/>
            <a:chExt cx="2278" cy="1299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0843" y="2052"/>
              <a:ext cx="1685" cy="129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821" y="2332"/>
              <a:ext cx="2278" cy="3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70495" y="4055745"/>
            <a:ext cx="2298065" cy="881380"/>
            <a:chOff x="8077" y="1489"/>
            <a:chExt cx="3619" cy="1388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8077" y="1489"/>
              <a:ext cx="3512" cy="138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9"/>
            <p:cNvSpPr txBox="1"/>
            <p:nvPr/>
          </p:nvSpPr>
          <p:spPr>
            <a:xfrm>
              <a:off x="9019" y="2413"/>
              <a:ext cx="267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117330" y="3254375"/>
            <a:ext cx="1910715" cy="740410"/>
            <a:chOff x="12882" y="7693"/>
            <a:chExt cx="3009" cy="1166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1" name="Text Box 60"/>
            <p:cNvSpPr txBox="1"/>
            <p:nvPr/>
          </p:nvSpPr>
          <p:spPr>
            <a:xfrm>
              <a:off x="13529" y="8025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2]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8231"/>
              <a:ext cx="8" cy="284"/>
            </a:xfrm>
            <a:prstGeom prst="curvedConnector3">
              <a:avLst>
                <a:gd name="adj1" fmla="val -46875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3]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552950" y="558355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2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7" name="TextBox 79"/>
          <p:cNvSpPr txBox="1"/>
          <p:nvPr/>
        </p:nvSpPr>
        <p:spPr>
          <a:xfrm>
            <a:off x="4550410" y="2099945"/>
            <a:ext cx="3817620" cy="1508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3b.</a:t>
            </a:r>
            <a:r>
              <a:rPr lang="de-DE" altLang="en-GB" sz="1400" dirty="0">
                <a:latin typeface="Calibri" charset="0"/>
              </a:rPr>
              <a:t>  if c</a:t>
            </a:r>
            <a:r>
              <a:rPr lang="de-DE" altLang="en-GB" sz="1400" baseline="-25000" dirty="0">
                <a:latin typeface="Calibri" charset="0"/>
              </a:rPr>
              <a:t>log</a:t>
            </a:r>
            <a:r>
              <a:rPr lang="de-DE" altLang="en-GB" sz="1400" dirty="0">
                <a:latin typeface="Calibri" charset="0"/>
              </a:rPr>
              <a:t> &gt; 2</a:t>
            </a:r>
            <a:endParaRPr lang="de-DE" altLang="en-GB" sz="1400" dirty="0">
              <a:latin typeface="Calibri" charset="0"/>
            </a:endParaRPr>
          </a:p>
          <a:p>
            <a:pPr algn="l"/>
            <a:r>
              <a:rPr lang="de-DE" altLang="en-GB" sz="1400" dirty="0">
                <a:latin typeface="Calibri" charset="0"/>
              </a:rPr>
              <a:t>           load* Log</a:t>
            </a:r>
            <a:r>
              <a:rPr lang="de-DE" altLang="en-GB" sz="1400" baseline="-25000" dirty="0">
                <a:latin typeface="Calibri" charset="0"/>
              </a:rPr>
              <a:t>3</a:t>
            </a:r>
            <a:r>
              <a:rPr lang="de-DE" altLang="en-GB" sz="1400" dirty="0">
                <a:latin typeface="Calibri" charset="0"/>
              </a:rPr>
              <a:t> from disk</a:t>
            </a:r>
            <a:endParaRPr lang="de-DE" altLang="en-GB" sz="1400" dirty="0">
              <a:latin typeface="Calibri" charset="0"/>
            </a:endParaRPr>
          </a:p>
          <a:p>
            <a:pPr algn="l"/>
            <a:r>
              <a:rPr lang="de-DE" altLang="en-GB" sz="1400" dirty="0">
                <a:latin typeface="Calibri" charset="0"/>
              </a:rPr>
              <a:t>           load* all D’s from disk according to Log</a:t>
            </a:r>
            <a:r>
              <a:rPr lang="de-DE" altLang="en-GB" sz="1400" baseline="-25000" dirty="0">
                <a:latin typeface="Calibri" charset="0"/>
              </a:rPr>
              <a:t>3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</a:endParaRPr>
          </a:p>
          <a:p>
            <a:pPr algn="l"/>
            <a:r>
              <a:rPr lang="de-DE" altLang="en-GB" sz="1400" dirty="0">
                <a:latin typeface="Calibri" charset="0"/>
                <a:ea typeface="AR PL UKai CN" panose="02000503000000000000" charset="-122"/>
              </a:rPr>
              <a:t>           </a:t>
            </a:r>
            <a:r>
              <a:rPr lang="de-DE" altLang="en-GB" sz="1400" dirty="0">
                <a:latin typeface="Calibri" charset="0"/>
                <a:sym typeface="+mn-ea"/>
              </a:rPr>
              <a:t>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, m</a:t>
            </a:r>
            <a:r>
              <a:rPr lang="de-DE" altLang="en-GB" sz="1400" baseline="-25000" dirty="0">
                <a:latin typeface="Calibri" charset="0"/>
                <a:sym typeface="+mn-ea"/>
              </a:rPr>
              <a:t>3</a:t>
            </a:r>
            <a:r>
              <a:rPr lang="de-DE" altLang="en-GB" sz="1400" dirty="0">
                <a:latin typeface="Calibri" charset="0"/>
                <a:sym typeface="+mn-ea"/>
              </a:rPr>
              <a:t>)</a:t>
            </a:r>
            <a:endParaRPr lang="de-DE" altLang="en-GB" sz="1400" dirty="0">
              <a:latin typeface="Calibri" charset="0"/>
              <a:sym typeface="+mn-ea"/>
            </a:endParaRPr>
          </a:p>
          <a:p>
            <a:pPr algn="l"/>
            <a:r>
              <a:rPr lang="de-DE" altLang="en-GB" sz="1400" dirty="0">
                <a:latin typeface="Calibri" charset="0"/>
                <a:sym typeface="+mn-ea"/>
              </a:rPr>
              <a:t>           output model, exit</a:t>
            </a:r>
            <a:endParaRPr lang="de-DE" altLang="en-GB" sz="1400" dirty="0">
              <a:latin typeface="Calibri" charset="0"/>
              <a:sym typeface="+mn-ea"/>
            </a:endParaRPr>
          </a:p>
          <a:p>
            <a:pPr algn="l"/>
            <a:r>
              <a:rPr lang="de-DE" altLang="en-GB" sz="1400" dirty="0">
                <a:latin typeface="Calibri" charset="0"/>
                <a:ea typeface="AR PL UKai CN" panose="02000503000000000000" charset="-122"/>
              </a:rPr>
              <a:t>       else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  <a:p>
            <a:pPr algn="l"/>
            <a:r>
              <a:rPr lang="de-DE" altLang="en-GB" sz="1400" dirty="0">
                <a:latin typeface="Calibri" charset="0"/>
                <a:ea typeface="AR PL UKai CN" panose="02000503000000000000" charset="-122"/>
              </a:rPr>
              <a:t>           goto 4.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61110" y="1508125"/>
            <a:ext cx="3782695" cy="4752975"/>
            <a:chOff x="1506" y="731"/>
            <a:chExt cx="5957" cy="7485"/>
          </a:xfrm>
        </p:grpSpPr>
        <p:sp>
          <p:nvSpPr>
            <p:cNvPr id="76" name="TextBox 79"/>
            <p:cNvSpPr txBox="1"/>
            <p:nvPr/>
          </p:nvSpPr>
          <p:spPr>
            <a:xfrm>
              <a:off x="3302" y="7877"/>
              <a:ext cx="4161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8.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6200000" flipV="1">
              <a:off x="901" y="1335"/>
              <a:ext cx="7087" cy="5878"/>
            </a:xfrm>
            <a:prstGeom prst="bentConnector3">
              <a:avLst>
                <a:gd name="adj1" fmla="val -7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65275" y="3502660"/>
            <a:ext cx="1285875" cy="2175510"/>
            <a:chOff x="2069" y="5828"/>
            <a:chExt cx="2025" cy="3310"/>
          </a:xfrm>
        </p:grpSpPr>
        <p:grpSp>
          <p:nvGrpSpPr>
            <p:cNvPr id="84" name="Group 83"/>
            <p:cNvGrpSpPr/>
            <p:nvPr/>
          </p:nvGrpSpPr>
          <p:grpSpPr>
            <a:xfrm>
              <a:off x="2069" y="5828"/>
              <a:ext cx="2025" cy="3310"/>
              <a:chOff x="2239" y="3812"/>
              <a:chExt cx="1891" cy="5510"/>
            </a:xfrm>
          </p:grpSpPr>
          <p:grpSp>
            <p:nvGrpSpPr>
              <p:cNvPr id="56" name="Group 55"/>
              <p:cNvGrpSpPr/>
              <p:nvPr/>
            </p:nvGrpSpPr>
            <p:grpSpPr>
              <a:xfrm rot="0">
                <a:off x="2239" y="3812"/>
                <a:ext cx="1691" cy="5510"/>
                <a:chOff x="13379" y="6302"/>
                <a:chExt cx="1691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589" y="6430"/>
                  <a:ext cx="1421" cy="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2421" y="6112"/>
                <a:ext cx="735" cy="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500</a:t>
                </a:r>
                <a:endParaRPr lang="de-DE" altLang="en-US" sz="1200" baseline="-250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  <a:sym typeface="+mn-ea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  <a:sym typeface="+mn-ea"/>
                  </a:rPr>
                  <a:t>D</a:t>
                </a:r>
                <a:r>
                  <a:rPr lang="de-DE" altLang="en-US" sz="1200" baseline="-25000">
                    <a:latin typeface="Calibri" charset="0"/>
                    <a:sym typeface="+mn-ea"/>
                  </a:rPr>
                  <a:t>724</a:t>
                </a:r>
                <a:endParaRPr lang="de-DE" altLang="en-US" sz="1200" baseline="-25000">
                  <a:latin typeface="Calibri" charset="0"/>
                </a:endParaRPr>
              </a:p>
              <a:p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3159" y="6084"/>
                <a:ext cx="971" cy="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init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3159" y="6610"/>
                <a:ext cx="971" cy="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solidFill>
                      <a:schemeClr val="tx1"/>
                    </a:solidFill>
                    <a:latin typeface="Calibri" charset="0"/>
                  </a:rPr>
                  <a:t>Log</a:t>
                </a:r>
                <a:r>
                  <a:rPr lang="de-DE" altLang="en-US" sz="1200" baseline="-25000">
                    <a:solidFill>
                      <a:schemeClr val="tx1"/>
                    </a:solidFill>
                    <a:latin typeface="Calibri" charset="0"/>
                  </a:rPr>
                  <a:t>1</a:t>
                </a:r>
                <a:endParaRPr lang="de-DE" altLang="en-US" sz="1200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3050" y="7841"/>
              <a:ext cx="1040" cy="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655661" y="2121027"/>
            <a:ext cx="2449042" cy="1093173"/>
            <a:chOff x="6981" y="3217"/>
            <a:chExt cx="4543" cy="1825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981" y="3217"/>
              <a:ext cx="2789" cy="182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79"/>
            <p:cNvSpPr txBox="1"/>
            <p:nvPr/>
          </p:nvSpPr>
          <p:spPr>
            <a:xfrm>
              <a:off x="8847" y="4171"/>
              <a:ext cx="2677" cy="3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8544560" y="2059940"/>
            <a:ext cx="2164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de-DE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</a:rPr>
              <a:t>already trained this model → </a:t>
            </a:r>
            <a:endParaRPr lang="de-DE" altLang="en-US" sz="100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</a:endParaRPr>
          </a:p>
          <a:p>
            <a:pPr algn="l">
              <a:buClrTx/>
              <a:buSzTx/>
              <a:buFontTx/>
            </a:pPr>
            <a:r>
              <a:rPr lang="de-DE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</a:rPr>
              <a:t>train again with same randomness</a:t>
            </a:r>
            <a:endParaRPr lang="de-DE" altLang="en-US" sz="100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</a:endParaRPr>
          </a:p>
        </p:txBody>
      </p:sp>
      <p:sp>
        <p:nvSpPr>
          <p:cNvPr id="88" name="TextBox 79"/>
          <p:cNvSpPr txBox="1"/>
          <p:nvPr/>
        </p:nvSpPr>
        <p:spPr>
          <a:xfrm>
            <a:off x="8458835" y="5784850"/>
            <a:ext cx="2425065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load* means unseal + checks:</a:t>
            </a:r>
            <a:endParaRPr lang="de-DE" altLang="en-GB" sz="1100" dirty="0">
              <a:latin typeface="Calibri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altLang="en-GB" sz="1100" dirty="0">
                <a:latin typeface="Calibri" charset="0"/>
              </a:rPr>
              <a:t>if something is not found, or seed(s) are not matching </a:t>
            </a:r>
            <a:r>
              <a:rPr lang="de-DE" altLang="en-GB" sz="1100" dirty="0">
                <a:latin typeface="AR PL UKai CN" panose="02000503000000000000" charset="-122"/>
                <a:ea typeface="AR PL UKai CN" panose="02000503000000000000" charset="-122"/>
              </a:rPr>
              <a:t>→</a:t>
            </a:r>
            <a:r>
              <a:rPr lang="de-DE" altLang="en-GB" sz="1100" dirty="0">
                <a:latin typeface="Calibri" charset="0"/>
              </a:rPr>
              <a:t> abort.</a:t>
            </a:r>
            <a:endParaRPr lang="de-DE" altLang="en-GB" sz="1100" dirty="0">
              <a:latin typeface="Calibri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698115" y="2444115"/>
            <a:ext cx="2309495" cy="1151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729865" y="2625725"/>
            <a:ext cx="2252345" cy="9696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79"/>
          <p:cNvSpPr txBox="1"/>
          <p:nvPr/>
        </p:nvSpPr>
        <p:spPr>
          <a:xfrm>
            <a:off x="4550410" y="490283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  <a:sym typeface="+mn-ea"/>
              </a:rPr>
              <a:t>6.</a:t>
            </a:r>
            <a:r>
              <a:rPr lang="de-DE" altLang="en-GB" sz="1400" dirty="0">
                <a:latin typeface="Calibri" charset="0"/>
                <a:sym typeface="+mn-ea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  <a:sym typeface="+mn-ea"/>
              </a:rPr>
              <a:t>derive s</a:t>
            </a:r>
            <a:r>
              <a:rPr lang="de-DE" altLang="en-GB" sz="1400" baseline="-25000" dirty="0">
                <a:latin typeface="Calibri" charset="0"/>
                <a:sym typeface="+mn-ea"/>
              </a:rPr>
              <a:t>2</a:t>
            </a:r>
            <a:r>
              <a:rPr lang="de-DE" altLang="en-GB" sz="1400" dirty="0">
                <a:latin typeface="Calibri" charset="0"/>
                <a:sym typeface="+mn-ea"/>
              </a:rPr>
              <a:t> from s</a:t>
            </a:r>
            <a:r>
              <a:rPr lang="de-DE" altLang="en-GB" sz="1400" baseline="-25000" dirty="0">
                <a:latin typeface="Calibri" charset="0"/>
                <a:sym typeface="+mn-ea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1259205" y="3088005"/>
            <a:ext cx="2344420" cy="5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052570" y="3079115"/>
            <a:ext cx="920750" cy="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9"/>
          <p:cNvSpPr txBox="1"/>
          <p:nvPr/>
        </p:nvSpPr>
        <p:spPr>
          <a:xfrm>
            <a:off x="10226040" y="146685"/>
            <a:ext cx="242506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Note: enclave knows that </a:t>
            </a:r>
            <a:endParaRPr lang="de-DE" altLang="en-GB" sz="1100" dirty="0">
              <a:latin typeface="Calibri" charset="0"/>
            </a:endParaRPr>
          </a:p>
          <a:p>
            <a:pPr algn="l"/>
            <a:r>
              <a:rPr lang="de-DE" altLang="en-GB" sz="1100" dirty="0">
                <a:latin typeface="Calibri" charset="0"/>
              </a:rPr>
              <a:t>   500 corresponds to Log</a:t>
            </a:r>
            <a:r>
              <a:rPr lang="de-DE" altLang="en-GB" sz="1100" baseline="-25000" dirty="0">
                <a:latin typeface="Calibri" charset="0"/>
              </a:rPr>
              <a:t>2</a:t>
            </a:r>
            <a:endParaRPr lang="de-DE" altLang="en-GB" sz="1100" dirty="0">
              <a:latin typeface="Calibri" charset="0"/>
            </a:endParaRPr>
          </a:p>
          <a:p>
            <a:pPr algn="l"/>
            <a:r>
              <a:rPr lang="de-DE" altLang="en-GB" sz="1100" dirty="0">
                <a:latin typeface="Calibri" charset="0"/>
              </a:rPr>
              <a:t>   700 corresponds to Log</a:t>
            </a:r>
            <a:r>
              <a:rPr lang="de-DE" altLang="en-GB" sz="1100" baseline="-25000" dirty="0">
                <a:latin typeface="Calibri" charset="0"/>
              </a:rPr>
              <a:t>3</a:t>
            </a:r>
            <a:endParaRPr lang="de-DE" altLang="en-GB" sz="1100" baseline="-25000" dirty="0">
              <a:latin typeface="Calibri" charset="0"/>
            </a:endParaRPr>
          </a:p>
          <a:p>
            <a:pPr algn="l"/>
            <a:r>
              <a:rPr lang="de-DE" altLang="en-GB" sz="1100" dirty="0">
                <a:latin typeface="Calibri" charset="0"/>
              </a:rPr>
              <a:t>   etc.</a:t>
            </a:r>
            <a:endParaRPr lang="de-DE" altLang="en-GB" sz="11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Group 42"/>
          <p:cNvGrpSpPr/>
          <p:nvPr/>
        </p:nvGrpSpPr>
        <p:grpSpPr>
          <a:xfrm>
            <a:off x="4388485" y="823595"/>
            <a:ext cx="3519170" cy="3202305"/>
            <a:chOff x="6068" y="2030"/>
            <a:chExt cx="8597" cy="6114"/>
          </a:xfrm>
        </p:grpSpPr>
        <p:sp>
          <p:nvSpPr>
            <p:cNvPr id="49" name="Rounded Rectangle 48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9118" y="2030"/>
              <a:ext cx="3171" cy="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02895" y="291465"/>
            <a:ext cx="1005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Re-Training (“we lost the model”)</a:t>
            </a:r>
            <a:endParaRPr lang="de-DE" altLang="en-US">
              <a:latin typeface="Calibri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81735" y="104838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92341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9857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109710" y="1127125"/>
            <a:ext cx="1835150" cy="741120"/>
            <a:chOff x="13288" y="3926"/>
            <a:chExt cx="289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66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724 ]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80835" y="1529080"/>
            <a:ext cx="2355215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117330" y="2099945"/>
            <a:ext cx="1911350" cy="741045"/>
            <a:chOff x="12882" y="7693"/>
            <a:chExt cx="3010" cy="1167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3 ]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4550410" y="3339465"/>
            <a:ext cx="38176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  </a:t>
            </a:r>
            <a:r>
              <a:rPr lang="de-DE" altLang="en-GB" sz="1400" dirty="0">
                <a:latin typeface="Calibri" charset="0"/>
                <a:sym typeface="+mn-ea"/>
              </a:rPr>
              <a:t>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, s</a:t>
            </a:r>
            <a:r>
              <a:rPr lang="de-DE" altLang="en-GB" sz="1400" baseline="-25000" dirty="0">
                <a:latin typeface="Calibri" charset="0"/>
                <a:sym typeface="+mn-ea"/>
              </a:rPr>
              <a:t>3</a:t>
            </a:r>
            <a:r>
              <a:rPr lang="de-DE" altLang="en-GB" sz="1400" dirty="0">
                <a:latin typeface="Calibri" charset="0"/>
                <a:sym typeface="+mn-ea"/>
              </a:rPr>
              <a:t>)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60475" y="1508125"/>
            <a:ext cx="3764280" cy="2574925"/>
            <a:chOff x="1505" y="731"/>
            <a:chExt cx="5928" cy="4055"/>
          </a:xfrm>
        </p:grpSpPr>
        <p:sp>
          <p:nvSpPr>
            <p:cNvPr id="76" name="TextBox 79"/>
            <p:cNvSpPr txBox="1"/>
            <p:nvPr/>
          </p:nvSpPr>
          <p:spPr>
            <a:xfrm>
              <a:off x="3272" y="4447"/>
              <a:ext cx="4161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505" y="731"/>
              <a:ext cx="5835" cy="3670"/>
            </a:xfrm>
            <a:prstGeom prst="bentConnector3">
              <a:avLst>
                <a:gd name="adj1" fmla="val 9996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018665" y="1826260"/>
            <a:ext cx="1359815" cy="1821180"/>
            <a:chOff x="2069" y="5828"/>
            <a:chExt cx="1986" cy="3310"/>
          </a:xfrm>
        </p:grpSpPr>
        <p:grpSp>
          <p:nvGrpSpPr>
            <p:cNvPr id="84" name="Group 83"/>
            <p:cNvGrpSpPr/>
            <p:nvPr/>
          </p:nvGrpSpPr>
          <p:grpSpPr>
            <a:xfrm>
              <a:off x="2069" y="5828"/>
              <a:ext cx="1986" cy="3310"/>
              <a:chOff x="2239" y="3812"/>
              <a:chExt cx="1855" cy="5510"/>
            </a:xfrm>
          </p:grpSpPr>
          <p:grpSp>
            <p:nvGrpSpPr>
              <p:cNvPr id="56" name="Group 55"/>
              <p:cNvGrpSpPr/>
              <p:nvPr/>
            </p:nvGrpSpPr>
            <p:grpSpPr>
              <a:xfrm rot="0">
                <a:off x="2239" y="3812"/>
                <a:ext cx="1712" cy="5510"/>
                <a:chOff x="13379" y="6302"/>
                <a:chExt cx="1712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670" y="6460"/>
                  <a:ext cx="1421" cy="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2475" y="5846"/>
                <a:ext cx="735" cy="3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500</a:t>
                </a:r>
                <a:endParaRPr lang="de-DE" altLang="en-US" sz="1200" baseline="-250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  <a:sym typeface="+mn-ea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  <a:sym typeface="+mn-ea"/>
                  </a:rPr>
                  <a:t>D</a:t>
                </a:r>
                <a:r>
                  <a:rPr lang="de-DE" altLang="en-US" sz="1200" baseline="-25000">
                    <a:latin typeface="Calibri" charset="0"/>
                    <a:sym typeface="+mn-ea"/>
                  </a:rPr>
                  <a:t>724</a:t>
                </a:r>
                <a:endParaRPr lang="de-DE" altLang="en-US" sz="1200" baseline="-25000">
                  <a:latin typeface="Calibri" charset="0"/>
                </a:endParaRPr>
              </a:p>
              <a:p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3123" y="5894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init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3123" y="6439"/>
                <a:ext cx="971" cy="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solidFill>
                      <a:schemeClr val="tx1"/>
                    </a:solidFill>
                    <a:latin typeface="Calibri" charset="0"/>
                  </a:rPr>
                  <a:t>Log</a:t>
                </a:r>
                <a:r>
                  <a:rPr lang="de-DE" altLang="en-US" sz="1200" baseline="-25000">
                    <a:solidFill>
                      <a:schemeClr val="tx1"/>
                    </a:solidFill>
                    <a:latin typeface="Calibri" charset="0"/>
                  </a:rPr>
                  <a:t>1</a:t>
                </a:r>
                <a:endParaRPr lang="de-DE" altLang="en-US" sz="1200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3014" y="7733"/>
              <a:ext cx="1040" cy="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tx1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tx1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chemeClr val="tx1"/>
                </a:solidFill>
                <a:latin typeface="Calibri" charset="0"/>
              </a:endParaRPr>
            </a:p>
          </p:txBody>
        </p:sp>
      </p:grpSp>
      <p:sp>
        <p:nvSpPr>
          <p:cNvPr id="88" name="TextBox 79"/>
          <p:cNvSpPr txBox="1"/>
          <p:nvPr/>
        </p:nvSpPr>
        <p:spPr>
          <a:xfrm>
            <a:off x="8088630" y="3339465"/>
            <a:ext cx="2425065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load* means unseal + checks:</a:t>
            </a:r>
            <a:endParaRPr lang="de-DE" altLang="en-GB" sz="1100" dirty="0">
              <a:latin typeface="Calibri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altLang="en-GB" sz="1100" dirty="0">
                <a:latin typeface="Calibri" charset="0"/>
              </a:rPr>
              <a:t>if something is not found, or seed(s) are not matching </a:t>
            </a:r>
            <a:r>
              <a:rPr lang="de-DE" altLang="en-GB" sz="1100" dirty="0">
                <a:latin typeface="AR PL UKai CN" panose="02000503000000000000" charset="-122"/>
                <a:ea typeface="AR PL UKai CN" panose="02000503000000000000" charset="-122"/>
              </a:rPr>
              <a:t>→</a:t>
            </a:r>
            <a:r>
              <a:rPr lang="de-DE" altLang="en-GB" sz="1100" dirty="0">
                <a:latin typeface="Calibri" charset="0"/>
              </a:rPr>
              <a:t> abort.</a:t>
            </a:r>
            <a:endParaRPr lang="de-DE" altLang="en-GB" sz="1100" dirty="0">
              <a:latin typeface="Calibri" charset="0"/>
            </a:endParaRPr>
          </a:p>
        </p:txBody>
      </p:sp>
      <p:sp>
        <p:nvSpPr>
          <p:cNvPr id="47" name="TextBox 79"/>
          <p:cNvSpPr txBox="1"/>
          <p:nvPr/>
        </p:nvSpPr>
        <p:spPr>
          <a:xfrm>
            <a:off x="10226040" y="146685"/>
            <a:ext cx="242506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Note: enclave knows that </a:t>
            </a:r>
            <a:endParaRPr lang="de-DE" altLang="en-GB" sz="1100" dirty="0">
              <a:latin typeface="Calibri" charset="0"/>
            </a:endParaRPr>
          </a:p>
          <a:p>
            <a:pPr algn="l"/>
            <a:r>
              <a:rPr lang="de-DE" altLang="en-GB" sz="1100" dirty="0">
                <a:latin typeface="Calibri" charset="0"/>
              </a:rPr>
              <a:t>   500 corresponds to Log</a:t>
            </a:r>
            <a:r>
              <a:rPr lang="de-DE" altLang="en-GB" sz="1100" baseline="-25000" dirty="0">
                <a:latin typeface="Calibri" charset="0"/>
              </a:rPr>
              <a:t>2</a:t>
            </a:r>
            <a:endParaRPr lang="de-DE" altLang="en-GB" sz="1100" dirty="0">
              <a:latin typeface="Calibri" charset="0"/>
            </a:endParaRPr>
          </a:p>
          <a:p>
            <a:pPr algn="l"/>
            <a:r>
              <a:rPr lang="de-DE" altLang="en-GB" sz="1100" dirty="0">
                <a:latin typeface="Calibri" charset="0"/>
              </a:rPr>
              <a:t>   700 corresponds to Log</a:t>
            </a:r>
            <a:r>
              <a:rPr lang="de-DE" altLang="en-GB" sz="1100" baseline="-25000" dirty="0">
                <a:latin typeface="Calibri" charset="0"/>
              </a:rPr>
              <a:t>3</a:t>
            </a:r>
            <a:endParaRPr lang="de-DE" altLang="en-GB" sz="1100" baseline="-25000" dirty="0">
              <a:latin typeface="Calibri" charset="0"/>
            </a:endParaRPr>
          </a:p>
          <a:p>
            <a:pPr algn="l"/>
            <a:r>
              <a:rPr lang="de-DE" altLang="en-GB" sz="1100" dirty="0">
                <a:latin typeface="Calibri" charset="0"/>
              </a:rPr>
              <a:t>   etc.</a:t>
            </a:r>
            <a:endParaRPr lang="de-DE" altLang="en-GB" sz="1100" dirty="0">
              <a:latin typeface="Calibri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676390" y="2221865"/>
            <a:ext cx="2355215" cy="248285"/>
            <a:chOff x="8719" y="2891"/>
            <a:chExt cx="3709" cy="39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79"/>
            <p:cNvSpPr txBox="1"/>
            <p:nvPr/>
          </p:nvSpPr>
          <p:spPr>
            <a:xfrm>
              <a:off x="9211" y="2891"/>
              <a:ext cx="284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7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5020" y="2383155"/>
            <a:ext cx="2600960" cy="247015"/>
            <a:chOff x="8719" y="2891"/>
            <a:chExt cx="4096" cy="38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719" y="3280"/>
              <a:ext cx="409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79"/>
            <p:cNvSpPr txBox="1"/>
            <p:nvPr/>
          </p:nvSpPr>
          <p:spPr>
            <a:xfrm>
              <a:off x="8914" y="2891"/>
              <a:ext cx="358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  <a:sym typeface="+mn-ea"/>
                </a:rPr>
                <a:t>4a.  load* 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3</a:t>
              </a:r>
              <a:r>
                <a:rPr lang="de-DE" altLang="en-GB" sz="1400" dirty="0">
                  <a:latin typeface="Calibri" charset="0"/>
                  <a:sym typeface="+mn-ea"/>
                </a:rPr>
                <a:t>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3265" y="2760345"/>
            <a:ext cx="2680970" cy="430530"/>
            <a:chOff x="8504" y="2916"/>
            <a:chExt cx="4222" cy="678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629" y="3277"/>
              <a:ext cx="4097" cy="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79"/>
            <p:cNvSpPr txBox="1"/>
            <p:nvPr/>
          </p:nvSpPr>
          <p:spPr>
            <a:xfrm>
              <a:off x="8504" y="2916"/>
              <a:ext cx="358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dirty="0">
                  <a:latin typeface="Calibri" charset="0"/>
                  <a:sym typeface="+mn-ea"/>
                </a:rPr>
                <a:t>4b.  </a:t>
              </a:r>
              <a:r>
                <a:rPr lang="de-DE" altLang="en-GB" sz="1400" dirty="0">
                  <a:latin typeface="Calibri" charset="0"/>
                  <a:sym typeface="+mn-ea"/>
                </a:rPr>
                <a:t>load*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      from disk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2895" y="291465"/>
            <a:ext cx="1005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Model Refinement (add new trees from new samples)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88485" y="823595"/>
            <a:ext cx="3519170" cy="4272915"/>
            <a:chOff x="6068" y="2030"/>
            <a:chExt cx="8597" cy="6114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86380" y="4101465"/>
            <a:ext cx="4451334" cy="248285"/>
            <a:chOff x="8731" y="2905"/>
            <a:chExt cx="4778" cy="391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731" y="3283"/>
              <a:ext cx="4719" cy="13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461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7.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2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sz="1400" dirty="0">
                  <a:latin typeface="Calibri" charset="0"/>
                  <a:sym typeface="+mn-ea"/>
                </a:rPr>
                <a:t>seal( {“Log”, </a:t>
              </a:r>
              <a:r>
                <a:rPr lang="de-DE" sz="1400" dirty="0">
                  <a:latin typeface="Calibri" charset="0"/>
                  <a:sym typeface="+mn-ea"/>
                </a:rPr>
                <a:t>id</a:t>
              </a:r>
              <a:r>
                <a:rPr lang="de-DE" sz="1400" baseline="-25000" dirty="0">
                  <a:latin typeface="Calibri" charset="0"/>
                  <a:sym typeface="+mn-ea"/>
                </a:rPr>
                <a:t>LC</a:t>
              </a:r>
              <a:r>
                <a:rPr lang="de-DE" sz="1400" dirty="0">
                  <a:latin typeface="Calibri" charset="0"/>
                  <a:sym typeface="+mn-ea"/>
                </a:rPr>
                <a:t>, </a:t>
              </a:r>
              <a:r>
                <a:rPr lang="de-DE" sz="1400" dirty="0">
                  <a:latin typeface="Calibri" charset="0"/>
                  <a:sym typeface="+mn-ea"/>
                </a:rPr>
                <a:t>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501, 700, s</a:t>
              </a:r>
              <a:r>
                <a:rPr lang="de-DE" sz="1400" baseline="-25000" dirty="0">
                  <a:latin typeface="Calibri" charset="0"/>
                  <a:sym typeface="+mn-ea"/>
                </a:rPr>
                <a:t>m,</a:t>
              </a:r>
              <a:r>
                <a:rPr lang="de-DE" sz="1400" dirty="0">
                  <a:latin typeface="Calibri" charset="0"/>
                  <a:sym typeface="+mn-ea"/>
                </a:rPr>
                <a:t>, s</a:t>
              </a:r>
              <a:r>
                <a:rPr lang="de-DE" sz="1400" baseline="-25000" dirty="0">
                  <a:latin typeface="Calibri" charset="0"/>
                  <a:sym typeface="+mn-ea"/>
                </a:rPr>
                <a:t>2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  <a:sym typeface="+mn-ea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1735" y="104838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82054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4546600" y="2760980"/>
            <a:ext cx="3042285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4b.</a:t>
            </a:r>
            <a:r>
              <a:rPr lang="de-DE" altLang="en-GB" sz="1400" dirty="0">
                <a:latin typeface="Calibri" charset="0"/>
              </a:rPr>
              <a:t>  check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’s to ensure we have all 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 and ensure they all contain master seed s</a:t>
            </a:r>
            <a:r>
              <a:rPr lang="de-DE" altLang="en-GB" sz="1400" baseline="-25000" dirty="0">
                <a:latin typeface="Calibri" charset="0"/>
                <a:sym typeface="+mn-ea"/>
              </a:rPr>
              <a:t>m</a:t>
            </a:r>
            <a:r>
              <a:rPr lang="de-DE" altLang="en-GB" sz="1400" dirty="0">
                <a:latin typeface="Calibri" charset="0"/>
                <a:sym typeface="+mn-ea"/>
              </a:rPr>
              <a:t> from Log</a:t>
            </a:r>
            <a:r>
              <a:rPr lang="de-DE" altLang="en-GB" sz="1400" baseline="-25000" dirty="0">
                <a:latin typeface="Calibri" charset="0"/>
                <a:sym typeface="+mn-ea"/>
              </a:rPr>
              <a:t>init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70000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training size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926830" y="1338580"/>
            <a:ext cx="1835150" cy="741120"/>
            <a:chOff x="13288" y="3926"/>
            <a:chExt cx="2890" cy="1247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66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724]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97955" y="1557655"/>
            <a:ext cx="2355215" cy="248285"/>
            <a:chOff x="8719" y="2891"/>
            <a:chExt cx="3709" cy="391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891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809240" y="2324735"/>
            <a:ext cx="1913111" cy="645795"/>
            <a:chOff x="8719" y="2941"/>
            <a:chExt cx="4570" cy="1017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570" cy="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751" y="2941"/>
              <a:ext cx="3763" cy="1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load* </a:t>
              </a:r>
              <a:r>
                <a:rPr lang="de-DE" altLang="en-GB" sz="1400" dirty="0">
                  <a:latin typeface="Calibri" charset="0"/>
                  <a:sym typeface="+mn-ea"/>
                </a:rPr>
                <a:t>Log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init</a:t>
              </a:r>
              <a:r>
                <a:rPr lang="de-DE" altLang="en-GB" sz="1400" dirty="0">
                  <a:latin typeface="Calibri" charset="0"/>
                </a:rPr>
                <a:t> and </a:t>
              </a:r>
              <a:r>
                <a:rPr lang="de-DE" altLang="en-GB" sz="1400" dirty="0">
                  <a:latin typeface="Calibri" charset="0"/>
                  <a:sym typeface="+mn-ea"/>
                </a:rPr>
                <a:t>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501</a:t>
              </a:r>
              <a:r>
                <a:rPr lang="de-DE" altLang="en-GB" sz="1400" dirty="0">
                  <a:latin typeface="Calibri" charset="0"/>
                  <a:sym typeface="+mn-ea"/>
                </a:rPr>
                <a:t>..D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700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altLang="en-GB" sz="1400" dirty="0">
                  <a:latin typeface="Calibri" charset="0"/>
                </a:rPr>
                <a:t>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164953" y="2941363"/>
            <a:ext cx="1653408" cy="737145"/>
            <a:chOff x="10672" y="2204"/>
            <a:chExt cx="2024" cy="1208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0672" y="2204"/>
              <a:ext cx="2024" cy="120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 rot="20160000">
              <a:off x="10681" y="2522"/>
              <a:ext cx="1557" cy="3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78675" y="3182620"/>
            <a:ext cx="1950720" cy="866140"/>
            <a:chOff x="7298" y="1759"/>
            <a:chExt cx="3072" cy="1364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7298" y="1759"/>
              <a:ext cx="3072" cy="136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9"/>
            <p:cNvSpPr txBox="1"/>
            <p:nvPr/>
          </p:nvSpPr>
          <p:spPr>
            <a:xfrm rot="20160000">
              <a:off x="7498" y="2028"/>
              <a:ext cx="267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27465" y="2334895"/>
            <a:ext cx="1910715" cy="740410"/>
            <a:chOff x="12882" y="7693"/>
            <a:chExt cx="3009" cy="1166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 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(id</a:t>
                </a:r>
                <a:r>
                  <a:rPr lang="de-DE" altLang="en-US" sz="1200" b="1" baseline="-25000">
                    <a:latin typeface="Calibri" charset="0"/>
                    <a:sym typeface="+mn-ea"/>
                  </a:rPr>
                  <a:t>LC</a:t>
                </a:r>
                <a:r>
                  <a:rPr lang="de-DE" altLang="en-US" sz="1200" b="1">
                    <a:latin typeface="Calibri" charset="0"/>
                    <a:sym typeface="+mn-ea"/>
                  </a:rPr>
                  <a:t>)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1" name="Text Box 60"/>
            <p:cNvSpPr txBox="1"/>
            <p:nvPr/>
          </p:nvSpPr>
          <p:spPr>
            <a:xfrm>
              <a:off x="13529" y="8025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2]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8231"/>
              <a:ext cx="8" cy="284"/>
            </a:xfrm>
            <a:prstGeom prst="curvedConnector3">
              <a:avLst>
                <a:gd name="adj1" fmla="val -4687500"/>
              </a:avLst>
            </a:prstGeom>
            <a:ln w="19050" cmpd="sng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3]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552950" y="453453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8.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</a:rPr>
              <a:t>, s</a:t>
            </a:r>
            <a:r>
              <a:rPr lang="de-DE" altLang="en-GB" sz="1400" baseline="-25000" dirty="0">
                <a:latin typeface="Calibri" charset="0"/>
              </a:rPr>
              <a:t>2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52220" y="1589405"/>
            <a:ext cx="3791585" cy="3568700"/>
            <a:chOff x="1492" y="859"/>
            <a:chExt cx="5971" cy="5620"/>
          </a:xfrm>
        </p:grpSpPr>
        <p:sp>
          <p:nvSpPr>
            <p:cNvPr id="76" name="TextBox 79"/>
            <p:cNvSpPr txBox="1"/>
            <p:nvPr/>
          </p:nvSpPr>
          <p:spPr>
            <a:xfrm>
              <a:off x="3302" y="6140"/>
              <a:ext cx="4161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9.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0800000">
              <a:off x="1492" y="859"/>
              <a:ext cx="5892" cy="5221"/>
            </a:xfrm>
            <a:prstGeom prst="bentConnector3">
              <a:avLst>
                <a:gd name="adj1" fmla="val 99949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65275" y="2306955"/>
            <a:ext cx="1285875" cy="2175510"/>
            <a:chOff x="2069" y="5828"/>
            <a:chExt cx="2025" cy="3310"/>
          </a:xfrm>
        </p:grpSpPr>
        <p:grpSp>
          <p:nvGrpSpPr>
            <p:cNvPr id="84" name="Group 83"/>
            <p:cNvGrpSpPr/>
            <p:nvPr/>
          </p:nvGrpSpPr>
          <p:grpSpPr>
            <a:xfrm>
              <a:off x="2069" y="5828"/>
              <a:ext cx="2025" cy="3310"/>
              <a:chOff x="2239" y="3812"/>
              <a:chExt cx="1891" cy="5510"/>
            </a:xfrm>
          </p:grpSpPr>
          <p:grpSp>
            <p:nvGrpSpPr>
              <p:cNvPr id="56" name="Group 55"/>
              <p:cNvGrpSpPr/>
              <p:nvPr/>
            </p:nvGrpSpPr>
            <p:grpSpPr>
              <a:xfrm rot="0">
                <a:off x="2239" y="3812"/>
                <a:ext cx="1691" cy="5510"/>
                <a:chOff x="13379" y="6302"/>
                <a:chExt cx="1691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649" y="6465"/>
                  <a:ext cx="1421" cy="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2421" y="6112"/>
                <a:ext cx="735" cy="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500</a:t>
                </a:r>
                <a:endParaRPr lang="de-DE" altLang="en-US" sz="1200" baseline="-250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  <a:sym typeface="+mn-ea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  <a:sym typeface="+mn-ea"/>
                  </a:rPr>
                  <a:t>D</a:t>
                </a:r>
                <a:r>
                  <a:rPr lang="de-DE" altLang="en-US" sz="1200" baseline="-25000">
                    <a:latin typeface="Calibri" charset="0"/>
                    <a:sym typeface="+mn-ea"/>
                  </a:rPr>
                  <a:t>724</a:t>
                </a:r>
                <a:endParaRPr lang="de-DE" altLang="en-US" sz="1200" baseline="-25000">
                  <a:latin typeface="Calibri" charset="0"/>
                </a:endParaRPr>
              </a:p>
              <a:p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3159" y="6084"/>
                <a:ext cx="971" cy="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init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3159" y="6610"/>
                <a:ext cx="971" cy="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solidFill>
                      <a:schemeClr val="tx1"/>
                    </a:solidFill>
                    <a:latin typeface="Calibri" charset="0"/>
                  </a:rPr>
                  <a:t>Log</a:t>
                </a:r>
                <a:r>
                  <a:rPr lang="de-DE" altLang="en-US" sz="1200" baseline="-25000">
                    <a:solidFill>
                      <a:schemeClr val="tx1"/>
                    </a:solidFill>
                    <a:latin typeface="Calibri" charset="0"/>
                  </a:rPr>
                  <a:t>1</a:t>
                </a:r>
                <a:endParaRPr lang="de-DE" altLang="en-US" sz="1200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3050" y="7841"/>
              <a:ext cx="1040" cy="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rgbClr val="FF0000"/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rgbClr val="FF0000"/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rgbClr val="FF0000"/>
                </a:solidFill>
                <a:latin typeface="Calibri" charset="0"/>
              </a:endParaRPr>
            </a:p>
          </p:txBody>
        </p:sp>
      </p:grpSp>
      <p:sp>
        <p:nvSpPr>
          <p:cNvPr id="88" name="TextBox 79"/>
          <p:cNvSpPr txBox="1"/>
          <p:nvPr/>
        </p:nvSpPr>
        <p:spPr>
          <a:xfrm>
            <a:off x="8458835" y="5784850"/>
            <a:ext cx="2425065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load* means unseal + checks:</a:t>
            </a:r>
            <a:endParaRPr lang="de-DE" altLang="en-GB" sz="1100" dirty="0">
              <a:latin typeface="Calibri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altLang="en-GB" sz="1100" dirty="0">
                <a:latin typeface="Calibri" charset="0"/>
              </a:rPr>
              <a:t>if something is not found, or seed(s) are not matching </a:t>
            </a:r>
            <a:r>
              <a:rPr lang="de-DE" altLang="en-GB" sz="1100" dirty="0">
                <a:latin typeface="AR PL UKai CN" panose="02000503000000000000" charset="-122"/>
                <a:ea typeface="AR PL UKai CN" panose="02000503000000000000" charset="-122"/>
              </a:rPr>
              <a:t>→</a:t>
            </a:r>
            <a:r>
              <a:rPr lang="de-DE" altLang="en-GB" sz="1100" dirty="0">
                <a:latin typeface="Calibri" charset="0"/>
              </a:rPr>
              <a:t> abort.</a:t>
            </a:r>
            <a:endParaRPr lang="de-DE" altLang="en-GB" sz="1100" dirty="0">
              <a:latin typeface="Calibri" charset="0"/>
            </a:endParaRPr>
          </a:p>
        </p:txBody>
      </p:sp>
      <p:sp>
        <p:nvSpPr>
          <p:cNvPr id="41" name="TextBox 79"/>
          <p:cNvSpPr txBox="1"/>
          <p:nvPr/>
        </p:nvSpPr>
        <p:spPr>
          <a:xfrm>
            <a:off x="4550410" y="376618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  <a:sym typeface="+mn-ea"/>
              </a:rPr>
              <a:t>6.</a:t>
            </a:r>
            <a:r>
              <a:rPr lang="de-DE" altLang="en-GB" sz="1400" dirty="0">
                <a:latin typeface="Calibri" charset="0"/>
                <a:sym typeface="+mn-ea"/>
              </a:rPr>
              <a:t>  </a:t>
            </a:r>
            <a:r>
              <a:rPr lang="de-DE" altLang="en-GB" sz="1400" dirty="0">
                <a:latin typeface="Calibri" charset="0"/>
                <a:sym typeface="+mn-ea"/>
              </a:rPr>
              <a:t>(prng-)</a:t>
            </a:r>
            <a:r>
              <a:rPr lang="de-DE" altLang="en-GB" sz="1400" dirty="0">
                <a:latin typeface="Calibri" charset="0"/>
                <a:sym typeface="+mn-ea"/>
              </a:rPr>
              <a:t>derive s</a:t>
            </a:r>
            <a:r>
              <a:rPr lang="de-DE" altLang="en-GB" sz="1400" baseline="-25000" dirty="0">
                <a:latin typeface="Calibri" charset="0"/>
                <a:sym typeface="+mn-ea"/>
              </a:rPr>
              <a:t>2</a:t>
            </a:r>
            <a:r>
              <a:rPr lang="de-DE" altLang="en-GB" sz="1400" dirty="0">
                <a:latin typeface="Calibri" charset="0"/>
                <a:sym typeface="+mn-ea"/>
              </a:rPr>
              <a:t> from s</a:t>
            </a:r>
            <a:r>
              <a:rPr lang="de-DE" altLang="en-GB" sz="1400" baseline="-25000" dirty="0">
                <a:latin typeface="Calibri" charset="0"/>
                <a:sym typeface="+mn-ea"/>
              </a:rPr>
              <a:t>m 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47" name="TextBox 79"/>
          <p:cNvSpPr txBox="1"/>
          <p:nvPr/>
        </p:nvSpPr>
        <p:spPr>
          <a:xfrm>
            <a:off x="10226040" y="146685"/>
            <a:ext cx="242506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Note: enclave knows that </a:t>
            </a:r>
            <a:endParaRPr lang="de-DE" altLang="en-GB" sz="1100" dirty="0">
              <a:latin typeface="Calibri" charset="0"/>
            </a:endParaRPr>
          </a:p>
          <a:p>
            <a:pPr algn="l"/>
            <a:r>
              <a:rPr lang="de-DE" altLang="en-GB" sz="1100" dirty="0">
                <a:latin typeface="Calibri" charset="0"/>
              </a:rPr>
              <a:t>   500 corresponds to Log</a:t>
            </a:r>
            <a:r>
              <a:rPr lang="de-DE" altLang="en-GB" sz="1100" baseline="-25000" dirty="0">
                <a:latin typeface="Calibri" charset="0"/>
              </a:rPr>
              <a:t>2</a:t>
            </a:r>
            <a:endParaRPr lang="de-DE" altLang="en-GB" sz="1100" dirty="0">
              <a:latin typeface="Calibri" charset="0"/>
            </a:endParaRPr>
          </a:p>
          <a:p>
            <a:pPr algn="l"/>
            <a:r>
              <a:rPr lang="de-DE" altLang="en-GB" sz="1100" dirty="0">
                <a:latin typeface="Calibri" charset="0"/>
              </a:rPr>
              <a:t>   700 corresponds to Log</a:t>
            </a:r>
            <a:r>
              <a:rPr lang="de-DE" altLang="en-GB" sz="1100" baseline="-25000" dirty="0">
                <a:latin typeface="Calibri" charset="0"/>
              </a:rPr>
              <a:t>3</a:t>
            </a:r>
            <a:endParaRPr lang="de-DE" altLang="en-GB" sz="1100" baseline="-25000" dirty="0">
              <a:latin typeface="Calibri" charset="0"/>
            </a:endParaRPr>
          </a:p>
          <a:p>
            <a:pPr algn="l"/>
            <a:r>
              <a:rPr lang="de-DE" altLang="en-GB" sz="1100" dirty="0">
                <a:latin typeface="Calibri" charset="0"/>
              </a:rPr>
              <a:t>   etc.</a:t>
            </a:r>
            <a:endParaRPr lang="de-DE" altLang="en-GB" sz="1100" dirty="0">
              <a:latin typeface="Calibri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99225" y="2175510"/>
            <a:ext cx="2355215" cy="248285"/>
            <a:chOff x="8719" y="2891"/>
            <a:chExt cx="3709" cy="391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79"/>
            <p:cNvSpPr txBox="1"/>
            <p:nvPr/>
          </p:nvSpPr>
          <p:spPr>
            <a:xfrm>
              <a:off x="9346" y="2891"/>
              <a:ext cx="300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  <a:sym typeface="+mn-ea"/>
                </a:rPr>
                <a:t>3.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Read() = 2</a:t>
              </a:r>
              <a:endParaRPr lang="de-DE" altLang="en-GB" sz="1400" dirty="0"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sg-template-wide_au+uh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3710</Words>
  <Application>WPS Presentation</Application>
  <PresentationFormat>宽屏</PresentationFormat>
  <Paragraphs>333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34" baseType="lpstr">
      <vt:lpstr>Arial</vt:lpstr>
      <vt:lpstr>SimSun</vt:lpstr>
      <vt:lpstr>Wingdings</vt:lpstr>
      <vt:lpstr>MS PGothic</vt:lpstr>
      <vt:lpstr>Comfortaa Light</vt:lpstr>
      <vt:lpstr>MS PGothic</vt:lpstr>
      <vt:lpstr>文泉驿微米黑</vt:lpstr>
      <vt:lpstr>ヒラギノ角ゴ Pro W3</vt:lpstr>
      <vt:lpstr>ヒラギノ角ゴ Pro W3</vt:lpstr>
      <vt:lpstr>Arial</vt:lpstr>
      <vt:lpstr>Georgia</vt:lpstr>
      <vt:lpstr>Lucida Grande</vt:lpstr>
      <vt:lpstr>Courier New</vt:lpstr>
      <vt:lpstr>Calibri</vt:lpstr>
      <vt:lpstr>Trebuchet MS</vt:lpstr>
      <vt:lpstr>AR PL UKai CN</vt:lpstr>
      <vt:lpstr>Unifont</vt:lpstr>
      <vt:lpstr>东文宋体</vt:lpstr>
      <vt:lpstr>Microsoft YaHei</vt:lpstr>
      <vt:lpstr>Arial Unicode MS</vt:lpstr>
      <vt:lpstr>Arial Black</vt:lpstr>
      <vt:lpstr>SimSun</vt:lpstr>
      <vt:lpstr>OpenSymbol</vt:lpstr>
      <vt:lpstr>Office Theme</vt:lpstr>
      <vt:lpstr>SSG</vt:lpstr>
      <vt:lpstr>ssg-template-wide_au+uh</vt:lpstr>
      <vt:lpstr>1_SSG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loretanr</cp:lastModifiedBy>
  <cp:revision>39</cp:revision>
  <dcterms:created xsi:type="dcterms:W3CDTF">2021-10-17T16:31:48Z</dcterms:created>
  <dcterms:modified xsi:type="dcterms:W3CDTF">2021-10-17T16:31:48Z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