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  <p:sldMasterId id="2147483694" r:id="rId6"/>
    <p:sldMasterId id="2147483705" r:id="rId7"/>
    <p:sldMasterId id="2147483717" r:id="rId8"/>
  </p:sldMasterIdLst>
  <p:notesMasterIdLst>
    <p:notesMasterId r:id="rId16"/>
  </p:notesMasterIdLst>
  <p:handoutMasterIdLst>
    <p:handoutMasterId r:id="rId27"/>
  </p:handoutMasterIdLst>
  <p:sldIdLst>
    <p:sldId id="274" r:id="rId9"/>
    <p:sldId id="272" r:id="rId10"/>
    <p:sldId id="275" r:id="rId11"/>
    <p:sldId id="276" r:id="rId12"/>
    <p:sldId id="271" r:id="rId13"/>
    <p:sldId id="273" r:id="rId14"/>
    <p:sldId id="269" r:id="rId15"/>
    <p:sldId id="270" r:id="rId17"/>
    <p:sldId id="268" r:id="rId18"/>
    <p:sldId id="267" r:id="rId19"/>
    <p:sldId id="265" r:id="rId20"/>
    <p:sldId id="266" r:id="rId21"/>
    <p:sldId id="264" r:id="rId22"/>
    <p:sldId id="263" r:id="rId23"/>
    <p:sldId id="261" r:id="rId24"/>
    <p:sldId id="262" r:id="rId25"/>
    <p:sldId id="260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30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ka</a:t>
            </a:r>
            <a:r>
              <a:rPr lang="en-GB" dirty="0"/>
              <a:t>: key agreement key (enclave)</a:t>
            </a:r>
            <a:endParaRPr lang="en-GB" dirty="0"/>
          </a:p>
          <a:p>
            <a:r>
              <a:rPr lang="en-GB" dirty="0" err="1"/>
              <a:t>ko</a:t>
            </a:r>
            <a:r>
              <a:rPr lang="en-GB" dirty="0"/>
              <a:t>: output key</a:t>
            </a:r>
            <a:endParaRPr lang="en-GB" dirty="0"/>
          </a:p>
          <a:p>
            <a:r>
              <a:rPr lang="en-GB" dirty="0" err="1"/>
              <a:t>kr</a:t>
            </a:r>
            <a:r>
              <a:rPr lang="en-GB" dirty="0"/>
              <a:t>: resource reporting key</a:t>
            </a:r>
            <a:endParaRPr lang="en-GB" dirty="0"/>
          </a:p>
          <a:p>
            <a:r>
              <a:rPr lang="en-GB" dirty="0"/>
              <a:t>kc: key agreement key (client)</a:t>
            </a:r>
            <a:endParaRPr lang="en-GB" dirty="0"/>
          </a:p>
          <a:p>
            <a:endParaRPr lang="en-GB" dirty="0"/>
          </a:p>
          <a:p>
            <a:r>
              <a:rPr lang="en-GB" dirty="0"/>
              <a:t>Tag can include CPU</a:t>
            </a:r>
            <a:r>
              <a:rPr lang="en-GB" baseline="0" dirty="0"/>
              <a:t> ID, or client ID etc.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is indexed from 1 to N -&gt; possible to apply recursive ORAM to store the path of EACH 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file contains multiple chunks -&gt; possible to use ODS to reduce the size of recursive ORAM (not need to store the path of non-root blocks </a:t>
            </a:r>
            <a:endParaRPr lang="en-US" dirty="0"/>
          </a:p>
          <a:p>
            <a:r>
              <a:rPr lang="en-US" dirty="0"/>
              <a:t>TW has hashing mechanism -&gt; not using ORAM/ODS, but TW only store the path of FIRST block in the linked-list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Accessing the first block of everything, therefore ODS cannot help</a:t>
            </a:r>
            <a:endParaRPr lang="en-US" dirty="0"/>
          </a:p>
          <a:p>
            <a:endParaRPr lang="en-US" dirty="0"/>
          </a:p>
          <a:p>
            <a:r>
              <a:rPr lang="en-US" dirty="0"/>
              <a:t>Given the target file, we first access its head, </a:t>
            </a:r>
            <a:r>
              <a:rPr lang="en-US" dirty="0" err="1"/>
              <a:t>recurise</a:t>
            </a:r>
            <a:r>
              <a:rPr lang="en-US" dirty="0"/>
              <a:t> ORAM is used to fetch to get the path of the information on the first block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01689-C516-2042-A4CB-45B3877C94E3}" type="slidenum">
              <a:rPr lang="en-US" smtClean="0">
                <a:solidFill>
                  <a:prstClr val="black"/>
                </a:solidFill>
                <a:latin typeface="Calibri"/>
              </a:rPr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problem.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</a:t>
            </a:r>
            <a:r>
              <a:rPr lang="en-US" dirty="0" smtClean="0"/>
              <a:t>ast year, 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en-US" altLang="zh-CN" baseline="0" dirty="0" smtClean="0"/>
              <a:t> proposed a 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CryptoNets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baseline="0" dirty="0" smtClean="0"/>
              <a:t>returns the encrypted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provides</a:t>
            </a:r>
            <a:r>
              <a:rPr lang="zh-CN" altLang="en-US" dirty="0" smtClean="0"/>
              <a:t> *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throughput</a:t>
            </a:r>
            <a:r>
              <a:rPr lang="zh-CN" altLang="en-US" dirty="0" smtClean="0"/>
              <a:t>*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*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*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,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 has two problems</a:t>
            </a:r>
            <a:endParaRPr lang="en-US" altLang="zh-CN" dirty="0" smtClean="0"/>
          </a:p>
          <a:p>
            <a:r>
              <a:rPr lang="en-US" altLang="zh-CN" dirty="0" smtClean="0"/>
              <a:t>First,</a:t>
            </a:r>
            <a:r>
              <a:rPr lang="en-US" altLang="zh-CN" baseline="0" dirty="0" smtClean="0"/>
              <a:t> it has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high overhead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 For example in the MNIST dataset that contains handwritten digits, it takes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5 min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to identify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 character. </a:t>
            </a:r>
            <a:endParaRPr lang="en-US" altLang="zh-CN" baseline="0" dirty="0" smtClean="0"/>
          </a:p>
          <a:p>
            <a:r>
              <a:rPr lang="en-US" altLang="zh-CN" baseline="0" dirty="0" smtClean="0"/>
              <a:t>For comparison, without privacy, it takes less than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1 millisecond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Second,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 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*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*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 deal</a:t>
            </a:r>
            <a:r>
              <a:rPr lang="en-US" altLang="zh-CN" baseline="0" dirty="0" smtClean="0"/>
              <a:t> with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comparison operations</a:t>
            </a:r>
            <a:r>
              <a:rPr lang="zh-CN" altLang="en-US" baseline="0" dirty="0" smtClean="0"/>
              <a:t>* 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high-degree polynomials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networks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For instance, in their</a:t>
            </a:r>
            <a:r>
              <a:rPr lang="en-US" altLang="zh-CN" baseline="0" dirty="0" smtClean="0"/>
              <a:t> experiments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they used a model with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square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activation function, which is not typically used. </a:t>
            </a:r>
            <a:endParaRPr lang="en-US" altLang="zh-CN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8286"/>
          </a:xfrm>
          <a:noFill/>
        </p:spPr>
        <p:txBody>
          <a:bodyPr>
            <a:normAutofit/>
          </a:bodyPr>
          <a:lstStyle>
            <a:lvl1pPr>
              <a:defRPr sz="3600" b="1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261"/>
            <a:ext cx="10515600" cy="4902702"/>
          </a:xfrm>
        </p:spPr>
        <p:txBody>
          <a:bodyPr/>
          <a:lstStyle>
            <a:lvl1pPr marL="269875" indent="-269875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0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18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8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800"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90" y="6619076"/>
            <a:ext cx="7315200" cy="25515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8976" y="6619076"/>
            <a:ext cx="2743200" cy="23755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38287"/>
            <a:ext cx="12192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>
            <a:normAutofit/>
          </a:bodyPr>
          <a:lstStyle>
            <a:lvl1pPr marL="5080" indent="0" algn="ctr">
              <a:defRPr sz="36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252799" y="1866087"/>
            <a:ext cx="11570835" cy="160756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252799" y="3536156"/>
            <a:ext cx="11570835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image2.png" descr="http://scarc.library.oregonstate.edu/omeka/files/original/2b20674c227f92728f6b1ff16d75b4d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918" y="41664"/>
            <a:ext cx="4439757" cy="13201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/>
          <a:srcRect t="14945" b="14559"/>
          <a:stretch>
            <a:fillRect/>
          </a:stretch>
        </p:blipFill>
        <p:spPr>
          <a:xfrm>
            <a:off x="0" y="-3321"/>
            <a:ext cx="2505965" cy="17666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1190647" y="2268141"/>
            <a:ext cx="9810931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sz="half" idx="13"/>
          </p:nvPr>
        </p:nvSpPr>
        <p:spPr>
          <a:xfrm>
            <a:off x="6298522" y="446484"/>
            <a:ext cx="5000717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xfrm>
            <a:off x="892985" y="446484"/>
            <a:ext cx="5000717" cy="2803922"/>
          </a:xfrm>
          <a:prstGeom prst="rect">
            <a:avLst/>
          </a:prstGeom>
        </p:spPr>
        <p:txBody>
          <a:bodyPr anchor="b"/>
          <a:lstStyle>
            <a:lvl1pPr>
              <a:defRPr sz="3025"/>
            </a:lvl1pPr>
          </a:lstStyle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 hasCustomPrompt="1"/>
          </p:nvPr>
        </p:nvSpPr>
        <p:spPr>
          <a:xfrm>
            <a:off x="892985" y="3348633"/>
            <a:ext cx="5000717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hasCustomPrompt="1"/>
          </p:nvPr>
        </p:nvSpPr>
        <p:spPr>
          <a:xfrm>
            <a:off x="188174" y="312539"/>
            <a:ext cx="12004050" cy="151804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48612" y="6495398"/>
            <a:ext cx="1594485" cy="28765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2000"/>
            </a:lvl1pPr>
          </a:lstStyle>
          <a:p>
            <a:r>
              <a:rPr sz="1405"/>
              <a:t>Thang Hoang et al.</a:t>
            </a:r>
            <a:endParaRPr sz="1405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sz="half" idx="13"/>
          </p:nvPr>
        </p:nvSpPr>
        <p:spPr>
          <a:xfrm>
            <a:off x="6298522" y="1830586"/>
            <a:ext cx="5000717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9" name="Shape 6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half" idx="1" hasCustomPrompt="1"/>
          </p:nvPr>
        </p:nvSpPr>
        <p:spPr>
          <a:xfrm>
            <a:off x="892985" y="1830586"/>
            <a:ext cx="5000717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/>
            </a:lvl1pPr>
            <a:lvl2pPr marL="481965" indent="-241300">
              <a:spcBef>
                <a:spcPct val="450000"/>
              </a:spcBef>
              <a:defRPr sz="1970"/>
            </a:lvl2pPr>
            <a:lvl3pPr marL="723265" indent="-241300">
              <a:spcBef>
                <a:spcPct val="450000"/>
              </a:spcBef>
              <a:defRPr sz="1970"/>
            </a:lvl3pPr>
            <a:lvl4pPr marL="964565" indent="-241300">
              <a:spcBef>
                <a:spcPct val="450000"/>
              </a:spcBef>
              <a:defRPr sz="1970"/>
            </a:lvl4pPr>
            <a:lvl5pPr marL="1205230" indent="-241300">
              <a:spcBef>
                <a:spcPct val="450000"/>
              </a:spcBef>
              <a:defRPr sz="197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 hasCustomPrompt="1"/>
          </p:nvPr>
        </p:nvSpPr>
        <p:spPr>
          <a:xfrm>
            <a:off x="892985" y="892969"/>
            <a:ext cx="10406254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pic" sz="quarter" idx="13"/>
          </p:nvPr>
        </p:nvSpPr>
        <p:spPr>
          <a:xfrm>
            <a:off x="6298522" y="3580805"/>
            <a:ext cx="5000717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7" name="Shape 87"/>
          <p:cNvSpPr>
            <a:spLocks noGrp="1"/>
          </p:cNvSpPr>
          <p:nvPr>
            <p:ph type="pic" sz="quarter" idx="14"/>
          </p:nvPr>
        </p:nvSpPr>
        <p:spPr>
          <a:xfrm>
            <a:off x="6304355" y="625078"/>
            <a:ext cx="5000718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Shape 88"/>
          <p:cNvSpPr>
            <a:spLocks noGrp="1"/>
          </p:cNvSpPr>
          <p:nvPr>
            <p:ph type="pic" sz="half" idx="15"/>
          </p:nvPr>
        </p:nvSpPr>
        <p:spPr>
          <a:xfrm>
            <a:off x="892985" y="625078"/>
            <a:ext cx="5000717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224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03FF-4077-415B-BCF5-3558CD481296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A310-17A6-435D-A135-BEB110B0D674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D98-0055-4BAD-B53C-27FA231F470C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A36-96BC-4869-910E-8FA88347B01F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4563-D6F3-462B-8726-81623EF9DF38}" type="datetime1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F75-F218-4A4C-A7C2-BC58A91B3B75}" type="datetime1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9688-BE56-4124-BDB2-7544FB5B3450}" type="datetime1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6B57-0C42-475A-84E1-3470E854DFF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079-9BD5-4BD0-A6E8-A63F8B96E1B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11CA-B6B0-40AE-88CA-74CC5A74F765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E46-55F0-42F9-96AB-4F547E7F2F7A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1959"/>
            <a:ext cx="10515600" cy="488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406" y="6613177"/>
            <a:ext cx="7315200" cy="2610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2572" y="6613177"/>
            <a:ext cx="2743200" cy="24345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marL="757555" indent="0"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85" y="312539"/>
            <a:ext cx="10406254" cy="151804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85" y="1830586"/>
            <a:ext cx="10406254" cy="4420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45894" y="6505280"/>
            <a:ext cx="288537" cy="266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defRPr sz="126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ransition spd="med"/>
  <p:hf hdr="0" ftr="0" dt="0"/>
  <p:txStyles>
    <p:title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351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42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484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89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31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73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5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57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63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305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65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3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19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6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9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5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2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7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1A9E-88CF-457C-A85C-322410BC5EC2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Relationship Id="rId3" Type="http://schemas.openxmlformats.org/officeDocument/2006/relationships/image" Target="../media/image5.tiff"/><Relationship Id="rId2" Type="http://schemas.openxmlformats.org/officeDocument/2006/relationships/image" Target="../media/image8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47.xml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15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47.xml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49.png"/><Relationship Id="rId3" Type="http://schemas.openxmlformats.org/officeDocument/2006/relationships/image" Target="../media/image48.GIF"/><Relationship Id="rId2" Type="http://schemas.openxmlformats.org/officeDocument/2006/relationships/image" Target="../media/image47.emf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hyperlink" Target="https://dl.acm.org/citation.cfm?id=251666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1.xml"/><Relationship Id="rId6" Type="http://schemas.openxmlformats.org/officeDocument/2006/relationships/image" Target="../media/image44.emf"/><Relationship Id="rId5" Type="http://schemas.openxmlformats.org/officeDocument/2006/relationships/hyperlink" Target="https://en.wikipedia.org/wiki/Homomorphic_encryption" TargetMode="External"/><Relationship Id="rId4" Type="http://schemas.openxmlformats.org/officeDocument/2006/relationships/image" Target="../media/image50.png"/><Relationship Id="rId3" Type="http://schemas.openxmlformats.org/officeDocument/2006/relationships/image" Target="../media/image43.png"/><Relationship Id="rId2" Type="http://schemas.openxmlformats.org/officeDocument/2006/relationships/hyperlink" Target="http://proceedings.mlr.press/v48/gilad-bachrach16.pdf" TargetMode="Externa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2.xml"/><Relationship Id="rId1" Type="http://schemas.openxmlformats.org/officeDocument/2006/relationships/hyperlink" Target="https://www.usenix.org/conference/osdi16/technical-sessions/presentation/hun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hyperlink" Target="https://software.intel.com/sg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246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State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98588" y="1349243"/>
            <a:ext cx="3133725" cy="1976755"/>
            <a:chOff x="6082" y="2462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82" y="2462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462"/>
              <a:ext cx="3171" cy="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6421120" y="237553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m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s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740015" y="2745105"/>
            <a:ext cx="2733675" cy="254635"/>
            <a:chOff x="8731" y="2882"/>
            <a:chExt cx="4123" cy="40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35" y="2882"/>
              <a:ext cx="390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3.</a:t>
              </a:r>
              <a:r>
                <a:rPr lang="de-DE" altLang="en-GB" sz="1400" dirty="0">
                  <a:latin typeface="Calibri" charset="0"/>
                </a:rPr>
                <a:t>  Log</a:t>
              </a:r>
              <a:r>
                <a:rPr lang="de-DE" altLang="en-GB" sz="1400" baseline="-25000" dirty="0">
                  <a:latin typeface="Calibri" charset="0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243695" y="1562100"/>
            <a:ext cx="1446530" cy="241300"/>
            <a:chOff x="10933" y="2902"/>
            <a:chExt cx="2278" cy="38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933" y="2902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527030" y="1565910"/>
            <a:ext cx="1840230" cy="881380"/>
            <a:chOff x="14730" y="1302"/>
            <a:chExt cx="2898" cy="1388"/>
          </a:xfrm>
        </p:grpSpPr>
        <p:grpSp>
          <p:nvGrpSpPr>
            <p:cNvPr id="31" name="Group 30"/>
            <p:cNvGrpSpPr/>
            <p:nvPr/>
          </p:nvGrpSpPr>
          <p:grpSpPr>
            <a:xfrm rot="0">
              <a:off x="14730" y="1302"/>
              <a:ext cx="2353" cy="1388"/>
              <a:chOff x="13379" y="3917"/>
              <a:chExt cx="2353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681" y="3917"/>
                <a:ext cx="2051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5256" y="18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0]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5266" y="216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63" name="Curved Connector 62"/>
            <p:cNvCxnSpPr/>
            <p:nvPr/>
          </p:nvCxnSpPr>
          <p:spPr>
            <a:xfrm rot="10800000" flipH="1" flipV="1">
              <a:off x="15353" y="2127"/>
              <a:ext cx="8" cy="284"/>
            </a:xfrm>
            <a:prstGeom prst="curvedConnector3">
              <a:avLst>
                <a:gd name="adj1" fmla="val -468750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0547985" y="2627630"/>
            <a:ext cx="1073785" cy="1069340"/>
            <a:chOff x="14763" y="2974"/>
            <a:chExt cx="1691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338"/>
                <a:ext cx="142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283" y="3709"/>
              <a:ext cx="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1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739380" y="1953895"/>
            <a:ext cx="2726690" cy="240665"/>
            <a:chOff x="8719" y="2941"/>
            <a:chExt cx="4135" cy="37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8719" y="332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9211" y="294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5525" y="5046345"/>
            <a:ext cx="1390650" cy="666750"/>
            <a:chOff x="2380" y="5089"/>
            <a:chExt cx="2190" cy="1050"/>
          </a:xfrm>
        </p:grpSpPr>
        <p:sp>
          <p:nvSpPr>
            <p:cNvPr id="69" name="Rounded Rectangle 68"/>
            <p:cNvSpPr/>
            <p:nvPr/>
          </p:nvSpPr>
          <p:spPr>
            <a:xfrm>
              <a:off x="2380" y="5089"/>
              <a:ext cx="2136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2676" y="5278"/>
              <a:ext cx="1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>
                  <a:latin typeface="Calibri" charset="0"/>
                </a:rPr>
                <a:t>Training</a:t>
              </a:r>
              <a:endParaRPr lang="de-DE" altLang="en-US">
                <a:latin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71855" y="2957830"/>
            <a:ext cx="2052320" cy="666750"/>
            <a:chOff x="2380" y="5089"/>
            <a:chExt cx="3232" cy="1050"/>
          </a:xfrm>
        </p:grpSpPr>
        <p:sp>
          <p:nvSpPr>
            <p:cNvPr id="74" name="Rounded Rectangle 73"/>
            <p:cNvSpPr/>
            <p:nvPr/>
          </p:nvSpPr>
          <p:spPr>
            <a:xfrm>
              <a:off x="2380" y="5089"/>
              <a:ext cx="2698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424" y="5116"/>
              <a:ext cx="318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>
                  <a:latin typeface="Calibri" charset="0"/>
                </a:rPr>
                <a:t>Idle / collection mode</a:t>
              </a:r>
              <a:endParaRPr lang="de-DE" altLang="en-US">
                <a:latin typeface="Calibri" charset="0"/>
              </a:endParaRPr>
            </a:p>
          </p:txBody>
        </p:sp>
      </p:grpSp>
      <p:sp>
        <p:nvSpPr>
          <p:cNvPr id="79" name="Text Box 78"/>
          <p:cNvSpPr txBox="1"/>
          <p:nvPr/>
        </p:nvSpPr>
        <p:spPr>
          <a:xfrm>
            <a:off x="1340485" y="1274445"/>
            <a:ext cx="93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Start</a:t>
            </a:r>
            <a:endParaRPr lang="de-DE" altLang="en-US">
              <a:latin typeface="Calibri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98625" y="1686560"/>
            <a:ext cx="15240" cy="1188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 rot="0">
            <a:off x="10612120" y="91440"/>
            <a:ext cx="1620520" cy="492760"/>
            <a:chOff x="13358" y="3917"/>
            <a:chExt cx="2446" cy="1859"/>
          </a:xfrm>
        </p:grpSpPr>
        <p:sp>
          <p:nvSpPr>
            <p:cNvPr id="84" name="Rectangles 83"/>
            <p:cNvSpPr/>
            <p:nvPr/>
          </p:nvSpPr>
          <p:spPr>
            <a:xfrm>
              <a:off x="13379" y="3962"/>
              <a:ext cx="2259" cy="18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13358" y="3917"/>
              <a:ext cx="2446" cy="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 b="1">
                  <a:latin typeface="Calibri" charset="0"/>
                </a:rPr>
                <a:t>Secure Monotonic</a:t>
              </a:r>
              <a:endParaRPr lang="de-DE" altLang="en-US" sz="1200" b="1">
                <a:latin typeface="Calibri" charset="0"/>
              </a:endParaRPr>
            </a:p>
            <a:p>
              <a:pPr algn="ctr"/>
              <a:r>
                <a:rPr lang="de-DE" altLang="en-US" sz="1200" b="1">
                  <a:latin typeface="Calibri" charset="0"/>
                </a:rPr>
                <a:t>Counter</a:t>
              </a:r>
              <a:endParaRPr lang="de-DE" altLang="en-US" sz="1200" b="1">
                <a:latin typeface="Calibri" charset="0"/>
              </a:endParaRPr>
            </a:p>
          </p:txBody>
        </p:sp>
      </p:grpSp>
      <p:sp>
        <p:nvSpPr>
          <p:cNvPr id="86" name="Text Box 85"/>
          <p:cNvSpPr txBox="1"/>
          <p:nvPr/>
        </p:nvSpPr>
        <p:spPr>
          <a:xfrm>
            <a:off x="1775460" y="1805305"/>
            <a:ext cx="377761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if (Log Counter == 0  or  Log1 not found on disk)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do Enclave Initialisation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else 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skip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5952490" y="313055"/>
            <a:ext cx="246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Initialisation</a:t>
            </a:r>
            <a:endParaRPr lang="de-DE" altLang="en-US">
              <a:latin typeface="Calibri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2762250" y="3016885"/>
            <a:ext cx="579755" cy="570230"/>
          </a:xfrm>
          <a:custGeom>
            <a:avLst/>
            <a:gdLst>
              <a:gd name="connisteX0" fmla="*/ 15875 w 580030"/>
              <a:gd name="connsiteY0" fmla="*/ 90373 h 569956"/>
              <a:gd name="connisteX1" fmla="*/ 87630 w 580030"/>
              <a:gd name="connsiteY1" fmla="*/ 26873 h 569956"/>
              <a:gd name="connisteX2" fmla="*/ 158750 w 580030"/>
              <a:gd name="connsiteY2" fmla="*/ 2743 h 569956"/>
              <a:gd name="connisteX3" fmla="*/ 238125 w 580030"/>
              <a:gd name="connsiteY3" fmla="*/ 2743 h 569956"/>
              <a:gd name="connisteX4" fmla="*/ 309880 w 580030"/>
              <a:gd name="connsiteY4" fmla="*/ 10998 h 569956"/>
              <a:gd name="connisteX5" fmla="*/ 381000 w 580030"/>
              <a:gd name="connsiteY5" fmla="*/ 34493 h 569956"/>
              <a:gd name="connisteX6" fmla="*/ 452755 w 580030"/>
              <a:gd name="connsiteY6" fmla="*/ 66243 h 569956"/>
              <a:gd name="connisteX7" fmla="*/ 523875 w 580030"/>
              <a:gd name="connsiteY7" fmla="*/ 129743 h 569956"/>
              <a:gd name="connisteX8" fmla="*/ 548005 w 580030"/>
              <a:gd name="connsiteY8" fmla="*/ 193878 h 569956"/>
              <a:gd name="connisteX9" fmla="*/ 571500 w 580030"/>
              <a:gd name="connsiteY9" fmla="*/ 264998 h 569956"/>
              <a:gd name="connisteX10" fmla="*/ 579755 w 580030"/>
              <a:gd name="connsiteY10" fmla="*/ 336753 h 569956"/>
              <a:gd name="connisteX11" fmla="*/ 563880 w 580030"/>
              <a:gd name="connsiteY11" fmla="*/ 407873 h 569956"/>
              <a:gd name="connisteX12" fmla="*/ 508000 w 580030"/>
              <a:gd name="connsiteY12" fmla="*/ 479628 h 569956"/>
              <a:gd name="connisteX13" fmla="*/ 436880 w 580030"/>
              <a:gd name="connsiteY13" fmla="*/ 543128 h 569956"/>
              <a:gd name="connisteX14" fmla="*/ 365125 w 580030"/>
              <a:gd name="connsiteY14" fmla="*/ 566623 h 569956"/>
              <a:gd name="connisteX15" fmla="*/ 285750 w 580030"/>
              <a:gd name="connsiteY15" fmla="*/ 566623 h 569956"/>
              <a:gd name="connisteX16" fmla="*/ 214630 w 580030"/>
              <a:gd name="connsiteY16" fmla="*/ 543128 h 569956"/>
              <a:gd name="connisteX17" fmla="*/ 142875 w 580030"/>
              <a:gd name="connsiteY17" fmla="*/ 518998 h 569956"/>
              <a:gd name="connisteX18" fmla="*/ 71755 w 580030"/>
              <a:gd name="connsiteY18" fmla="*/ 487248 h 569956"/>
              <a:gd name="connisteX19" fmla="*/ 0 w 580030"/>
              <a:gd name="connsiteY19" fmla="*/ 447878 h 56995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580031" h="569957">
                <a:moveTo>
                  <a:pt x="15875" y="90373"/>
                </a:moveTo>
                <a:cubicBezTo>
                  <a:pt x="28575" y="78308"/>
                  <a:pt x="59055" y="44653"/>
                  <a:pt x="87630" y="26873"/>
                </a:cubicBezTo>
                <a:cubicBezTo>
                  <a:pt x="116205" y="9093"/>
                  <a:pt x="128905" y="7823"/>
                  <a:pt x="158750" y="2743"/>
                </a:cubicBezTo>
                <a:cubicBezTo>
                  <a:pt x="188595" y="-2337"/>
                  <a:pt x="207645" y="838"/>
                  <a:pt x="238125" y="2743"/>
                </a:cubicBezTo>
                <a:cubicBezTo>
                  <a:pt x="268605" y="4648"/>
                  <a:pt x="281305" y="4648"/>
                  <a:pt x="309880" y="10998"/>
                </a:cubicBezTo>
                <a:cubicBezTo>
                  <a:pt x="338455" y="17348"/>
                  <a:pt x="352425" y="23698"/>
                  <a:pt x="381000" y="34493"/>
                </a:cubicBezTo>
                <a:cubicBezTo>
                  <a:pt x="409575" y="45288"/>
                  <a:pt x="424180" y="47193"/>
                  <a:pt x="452755" y="66243"/>
                </a:cubicBezTo>
                <a:cubicBezTo>
                  <a:pt x="481330" y="85293"/>
                  <a:pt x="504825" y="104343"/>
                  <a:pt x="523875" y="129743"/>
                </a:cubicBezTo>
                <a:cubicBezTo>
                  <a:pt x="542925" y="155143"/>
                  <a:pt x="538480" y="166573"/>
                  <a:pt x="548005" y="193878"/>
                </a:cubicBezTo>
                <a:cubicBezTo>
                  <a:pt x="557530" y="221183"/>
                  <a:pt x="565150" y="236423"/>
                  <a:pt x="571500" y="264998"/>
                </a:cubicBezTo>
                <a:cubicBezTo>
                  <a:pt x="577850" y="293573"/>
                  <a:pt x="581025" y="308178"/>
                  <a:pt x="579755" y="336753"/>
                </a:cubicBezTo>
                <a:cubicBezTo>
                  <a:pt x="578485" y="365328"/>
                  <a:pt x="578485" y="379298"/>
                  <a:pt x="563880" y="407873"/>
                </a:cubicBezTo>
                <a:cubicBezTo>
                  <a:pt x="549275" y="436448"/>
                  <a:pt x="533400" y="452323"/>
                  <a:pt x="508000" y="479628"/>
                </a:cubicBezTo>
                <a:cubicBezTo>
                  <a:pt x="482600" y="506933"/>
                  <a:pt x="465455" y="525983"/>
                  <a:pt x="436880" y="543128"/>
                </a:cubicBezTo>
                <a:cubicBezTo>
                  <a:pt x="408305" y="560273"/>
                  <a:pt x="395605" y="562178"/>
                  <a:pt x="365125" y="566623"/>
                </a:cubicBezTo>
                <a:cubicBezTo>
                  <a:pt x="334645" y="571068"/>
                  <a:pt x="315595" y="571068"/>
                  <a:pt x="285750" y="566623"/>
                </a:cubicBezTo>
                <a:cubicBezTo>
                  <a:pt x="255905" y="562178"/>
                  <a:pt x="243205" y="552653"/>
                  <a:pt x="214630" y="543128"/>
                </a:cubicBezTo>
                <a:cubicBezTo>
                  <a:pt x="186055" y="533603"/>
                  <a:pt x="171450" y="530428"/>
                  <a:pt x="142875" y="518998"/>
                </a:cubicBezTo>
                <a:cubicBezTo>
                  <a:pt x="114300" y="507568"/>
                  <a:pt x="100330" y="501218"/>
                  <a:pt x="71755" y="487248"/>
                </a:cubicBezTo>
                <a:cubicBezTo>
                  <a:pt x="43180" y="473278"/>
                  <a:pt x="12700" y="454863"/>
                  <a:pt x="0" y="44787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711325" y="3749040"/>
            <a:ext cx="15240" cy="1188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1811020" y="3982085"/>
            <a:ext cx="28892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receive start_training() command from insurance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35610" y="3615055"/>
            <a:ext cx="437515" cy="1753870"/>
          </a:xfrm>
          <a:custGeom>
            <a:avLst/>
            <a:gdLst>
              <a:gd name="connisteX0" fmla="*/ 437197 w 437197"/>
              <a:gd name="connsiteY0" fmla="*/ 1753870 h 1753870"/>
              <a:gd name="connisteX1" fmla="*/ 366077 w 437197"/>
              <a:gd name="connsiteY1" fmla="*/ 1714500 h 1753870"/>
              <a:gd name="connisteX2" fmla="*/ 294957 w 437197"/>
              <a:gd name="connsiteY2" fmla="*/ 1651000 h 1753870"/>
              <a:gd name="connisteX3" fmla="*/ 270827 w 437197"/>
              <a:gd name="connsiteY3" fmla="*/ 1579245 h 1753870"/>
              <a:gd name="connisteX4" fmla="*/ 215582 w 437197"/>
              <a:gd name="connsiteY4" fmla="*/ 1508125 h 1753870"/>
              <a:gd name="connisteX5" fmla="*/ 183832 w 437197"/>
              <a:gd name="connsiteY5" fmla="*/ 1436370 h 1753870"/>
              <a:gd name="connisteX6" fmla="*/ 152082 w 437197"/>
              <a:gd name="connsiteY6" fmla="*/ 1356995 h 1753870"/>
              <a:gd name="connisteX7" fmla="*/ 120332 w 437197"/>
              <a:gd name="connsiteY7" fmla="*/ 1277620 h 1753870"/>
              <a:gd name="connisteX8" fmla="*/ 96202 w 437197"/>
              <a:gd name="connsiteY8" fmla="*/ 1206500 h 1753870"/>
              <a:gd name="connisteX9" fmla="*/ 64452 w 437197"/>
              <a:gd name="connsiteY9" fmla="*/ 1111250 h 1753870"/>
              <a:gd name="connisteX10" fmla="*/ 32702 w 437197"/>
              <a:gd name="connsiteY10" fmla="*/ 1039495 h 1753870"/>
              <a:gd name="connisteX11" fmla="*/ 16827 w 437197"/>
              <a:gd name="connsiteY11" fmla="*/ 968375 h 1753870"/>
              <a:gd name="connisteX12" fmla="*/ 8572 w 437197"/>
              <a:gd name="connsiteY12" fmla="*/ 889000 h 1753870"/>
              <a:gd name="connisteX13" fmla="*/ 8572 w 437197"/>
              <a:gd name="connsiteY13" fmla="*/ 817245 h 1753870"/>
              <a:gd name="connisteX14" fmla="*/ 952 w 437197"/>
              <a:gd name="connsiteY14" fmla="*/ 737870 h 1753870"/>
              <a:gd name="connisteX15" fmla="*/ 952 w 437197"/>
              <a:gd name="connsiteY15" fmla="*/ 666750 h 1753870"/>
              <a:gd name="connisteX16" fmla="*/ 8572 w 437197"/>
              <a:gd name="connsiteY16" fmla="*/ 579120 h 1753870"/>
              <a:gd name="connisteX17" fmla="*/ 16827 w 437197"/>
              <a:gd name="connsiteY17" fmla="*/ 499745 h 1753870"/>
              <a:gd name="connisteX18" fmla="*/ 32702 w 437197"/>
              <a:gd name="connsiteY18" fmla="*/ 428625 h 1753870"/>
              <a:gd name="connisteX19" fmla="*/ 56832 w 437197"/>
              <a:gd name="connsiteY19" fmla="*/ 356870 h 1753870"/>
              <a:gd name="connisteX20" fmla="*/ 104457 w 437197"/>
              <a:gd name="connsiteY20" fmla="*/ 285750 h 1753870"/>
              <a:gd name="connisteX21" fmla="*/ 136207 w 437197"/>
              <a:gd name="connsiteY21" fmla="*/ 213995 h 1753870"/>
              <a:gd name="connisteX22" fmla="*/ 167957 w 437197"/>
              <a:gd name="connsiteY22" fmla="*/ 142875 h 1753870"/>
              <a:gd name="connisteX23" fmla="*/ 223202 w 437197"/>
              <a:gd name="connsiteY23" fmla="*/ 71120 h 1753870"/>
              <a:gd name="connisteX24" fmla="*/ 286702 w 437197"/>
              <a:gd name="connsiteY24" fmla="*/ 0 h 17538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</a:cxnLst>
            <a:rect l="l" t="t" r="r" b="b"/>
            <a:pathLst>
              <a:path w="437198" h="1753870">
                <a:moveTo>
                  <a:pt x="437198" y="1753870"/>
                </a:moveTo>
                <a:cubicBezTo>
                  <a:pt x="424498" y="1747520"/>
                  <a:pt x="394653" y="1734820"/>
                  <a:pt x="366078" y="1714500"/>
                </a:cubicBezTo>
                <a:cubicBezTo>
                  <a:pt x="337503" y="1694180"/>
                  <a:pt x="314008" y="1678305"/>
                  <a:pt x="294958" y="1651000"/>
                </a:cubicBezTo>
                <a:cubicBezTo>
                  <a:pt x="275908" y="1623695"/>
                  <a:pt x="286703" y="1607820"/>
                  <a:pt x="270828" y="1579245"/>
                </a:cubicBezTo>
                <a:cubicBezTo>
                  <a:pt x="254953" y="1550670"/>
                  <a:pt x="232728" y="1536700"/>
                  <a:pt x="215583" y="1508125"/>
                </a:cubicBezTo>
                <a:cubicBezTo>
                  <a:pt x="198438" y="1479550"/>
                  <a:pt x="196533" y="1466850"/>
                  <a:pt x="183833" y="1436370"/>
                </a:cubicBezTo>
                <a:cubicBezTo>
                  <a:pt x="171133" y="1405890"/>
                  <a:pt x="164783" y="1388745"/>
                  <a:pt x="152083" y="1356995"/>
                </a:cubicBezTo>
                <a:cubicBezTo>
                  <a:pt x="139383" y="1325245"/>
                  <a:pt x="131763" y="1307465"/>
                  <a:pt x="120333" y="1277620"/>
                </a:cubicBezTo>
                <a:cubicBezTo>
                  <a:pt x="108903" y="1247775"/>
                  <a:pt x="107633" y="1239520"/>
                  <a:pt x="96203" y="1206500"/>
                </a:cubicBezTo>
                <a:cubicBezTo>
                  <a:pt x="84773" y="1173480"/>
                  <a:pt x="77153" y="1144905"/>
                  <a:pt x="64453" y="1111250"/>
                </a:cubicBezTo>
                <a:cubicBezTo>
                  <a:pt x="51753" y="1077595"/>
                  <a:pt x="42228" y="1068070"/>
                  <a:pt x="32703" y="1039495"/>
                </a:cubicBezTo>
                <a:cubicBezTo>
                  <a:pt x="23178" y="1010920"/>
                  <a:pt x="21908" y="998220"/>
                  <a:pt x="16828" y="968375"/>
                </a:cubicBezTo>
                <a:cubicBezTo>
                  <a:pt x="11748" y="938530"/>
                  <a:pt x="10478" y="919480"/>
                  <a:pt x="8573" y="889000"/>
                </a:cubicBezTo>
                <a:cubicBezTo>
                  <a:pt x="6668" y="858520"/>
                  <a:pt x="9843" y="847725"/>
                  <a:pt x="8573" y="817245"/>
                </a:cubicBezTo>
                <a:cubicBezTo>
                  <a:pt x="7303" y="786765"/>
                  <a:pt x="2223" y="767715"/>
                  <a:pt x="953" y="737870"/>
                </a:cubicBezTo>
                <a:cubicBezTo>
                  <a:pt x="-317" y="708025"/>
                  <a:pt x="-317" y="698500"/>
                  <a:pt x="953" y="666750"/>
                </a:cubicBezTo>
                <a:cubicBezTo>
                  <a:pt x="2223" y="635000"/>
                  <a:pt x="5398" y="612775"/>
                  <a:pt x="8573" y="579120"/>
                </a:cubicBezTo>
                <a:cubicBezTo>
                  <a:pt x="11748" y="545465"/>
                  <a:pt x="11748" y="529590"/>
                  <a:pt x="16828" y="499745"/>
                </a:cubicBezTo>
                <a:cubicBezTo>
                  <a:pt x="21908" y="469900"/>
                  <a:pt x="24448" y="457200"/>
                  <a:pt x="32703" y="428625"/>
                </a:cubicBezTo>
                <a:cubicBezTo>
                  <a:pt x="40958" y="400050"/>
                  <a:pt x="42228" y="385445"/>
                  <a:pt x="56833" y="356870"/>
                </a:cubicBezTo>
                <a:cubicBezTo>
                  <a:pt x="71438" y="328295"/>
                  <a:pt x="88583" y="314325"/>
                  <a:pt x="104458" y="285750"/>
                </a:cubicBezTo>
                <a:cubicBezTo>
                  <a:pt x="120333" y="257175"/>
                  <a:pt x="123508" y="242570"/>
                  <a:pt x="136208" y="213995"/>
                </a:cubicBezTo>
                <a:cubicBezTo>
                  <a:pt x="148908" y="185420"/>
                  <a:pt x="150813" y="171450"/>
                  <a:pt x="167958" y="142875"/>
                </a:cubicBezTo>
                <a:cubicBezTo>
                  <a:pt x="185103" y="114300"/>
                  <a:pt x="199708" y="99695"/>
                  <a:pt x="223203" y="71120"/>
                </a:cubicBezTo>
                <a:cubicBezTo>
                  <a:pt x="246698" y="42545"/>
                  <a:pt x="275273" y="12700"/>
                  <a:pt x="286703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Text Box 91"/>
          <p:cNvSpPr txBox="1"/>
          <p:nvPr/>
        </p:nvSpPr>
        <p:spPr>
          <a:xfrm>
            <a:off x="414020" y="4109085"/>
            <a:ext cx="7937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training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finished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3369945" y="3026410"/>
            <a:ext cx="8883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data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collection</a:t>
            </a:r>
            <a:endParaRPr lang="de-DE" altLang="en-US" sz="13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13" y="1091033"/>
            <a:ext cx="11513353" cy="2029889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seems the best option to hide access pattern but </a:t>
            </a:r>
            <a:r>
              <a:rPr lang="en-US" sz="2110" b="1" dirty="0">
                <a:latin typeface="Helvetica Neue" charset="0"/>
                <a:ea typeface="Helvetica Neue" charset="0"/>
                <a:cs typeface="Helvetica Neue" charset="0"/>
              </a:rPr>
              <a:t>very costly</a:t>
            </a:r>
            <a:endParaRPr lang="en-US" sz="211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over the network results in significant delay due to the client’s limited bandwidth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Is there any way to execute ORAM but not over the network?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Use secure hardware!</a:t>
            </a:r>
            <a:endParaRPr lang="en-US" sz="2110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1125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Trusted Execution Environment (TEE) becomes widely available (e.g., Intel-SGX)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5" name="Shape 217"/>
          <p:cNvSpPr/>
          <p:nvPr/>
        </p:nvSpPr>
        <p:spPr>
          <a:xfrm>
            <a:off x="2079987" y="3687383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image1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049110" y="4107062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18797" y="3464618"/>
            <a:ext cx="5557776" cy="1772032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54927" y="4024830"/>
            <a:ext cx="1109484" cy="663262"/>
          </a:xfrm>
          <a:prstGeom prst="roundRect">
            <a:avLst>
              <a:gd name="adj" fmla="val 0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85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ORAM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9" name="Shape 217"/>
          <p:cNvSpPr/>
          <p:nvPr/>
        </p:nvSpPr>
        <p:spPr>
          <a:xfrm>
            <a:off x="4300742" y="3464618"/>
            <a:ext cx="1056797" cy="41529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8086194" y="3799225"/>
            <a:ext cx="1139738" cy="1131683"/>
          </a:xfrm>
          <a:prstGeom prst="can">
            <a:avLst>
              <a:gd name="adj" fmla="val 1481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Untrusted Storage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310" y="3941195"/>
            <a:ext cx="965229" cy="11316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38" y="3981971"/>
            <a:ext cx="605171" cy="605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560" y="4442575"/>
            <a:ext cx="605171" cy="605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8" y="3760259"/>
            <a:ext cx="339157" cy="33915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945679" y="4258978"/>
            <a:ext cx="144663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217"/>
          <p:cNvSpPr/>
          <p:nvPr/>
        </p:nvSpPr>
        <p:spPr>
          <a:xfrm>
            <a:off x="3427255" y="4009525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request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57539" y="4261405"/>
            <a:ext cx="497389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 flipH="1">
            <a:off x="5357539" y="4571303"/>
            <a:ext cx="49739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/>
          <p:nvPr/>
        </p:nvCxnSpPr>
        <p:spPr>
          <a:xfrm flipH="1">
            <a:off x="2945679" y="4567008"/>
            <a:ext cx="1446631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Shape 217"/>
          <p:cNvSpPr/>
          <p:nvPr/>
        </p:nvSpPr>
        <p:spPr>
          <a:xfrm>
            <a:off x="3412547" y="4344662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answer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461" y="4337464"/>
            <a:ext cx="132131" cy="1321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814" y="3988331"/>
            <a:ext cx="140136" cy="14013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8" idx="3"/>
            <a:endCxn id="10" idx="2"/>
          </p:cNvCxnSpPr>
          <p:nvPr/>
        </p:nvCxnSpPr>
        <p:spPr>
          <a:xfrm>
            <a:off x="6964411" y="4356461"/>
            <a:ext cx="1121783" cy="8605"/>
          </a:xfrm>
          <a:prstGeom prst="straightConnector1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783" y="3537472"/>
            <a:ext cx="511711" cy="5117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940913" y="5240399"/>
            <a:ext cx="6895465" cy="372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0" dirty="0">
                <a:latin typeface="Helvetica Neue" charset="0"/>
                <a:ea typeface="Helvetica Neue" charset="0"/>
                <a:cs typeface="Helvetica Neue" charset="0"/>
              </a:rPr>
              <a:t>ORAM with secure hardware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[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/>
              </a:rPr>
              <a:t>GO96,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SGF17, RFK+17, MLS+13] </a:t>
            </a:r>
            <a:endParaRPr lang="en-US" sz="1830" dirty="0">
              <a:solidFill>
                <a:schemeClr val="accent1">
                  <a:lumMod val="60000"/>
                  <a:lumOff val="40000"/>
                </a:schemeClr>
              </a:solidFill>
              <a:latin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ldLvl="0" animBg="1"/>
      <p:bldP spid="8" grpId="0" bldLvl="0" animBg="1"/>
      <p:bldP spid="9" grpId="0" animBg="1"/>
      <p:bldP spid="10" grpId="0" bldLvl="0" animBg="1"/>
      <p:bldP spid="12" grpId="0" bldLvl="0" animBg="1"/>
      <p:bldP spid="18" grpId="0" animBg="1"/>
      <p:bldP spid="30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9265646" y="3238515"/>
            <a:ext cx="25726" cy="330996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/>
          <p:cNvCxnSpPr>
            <a:endCxn id="121" idx="1"/>
          </p:cNvCxnSpPr>
          <p:nvPr/>
        </p:nvCxnSpPr>
        <p:spPr>
          <a:xfrm>
            <a:off x="5599142" y="2703502"/>
            <a:ext cx="39643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Setup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11" name="Shape 170"/>
          <p:cNvSpPr/>
          <p:nvPr/>
        </p:nvSpPr>
        <p:spPr>
          <a:xfrm>
            <a:off x="615030" y="2052287"/>
            <a:ext cx="2130506" cy="316717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1. 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hape 186"/>
              <p:cNvSpPr/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"/>
                <a:stretch>
                  <a:fillRect l="-2509" t="-2010" r="-2325" b="-167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170"/>
          <p:cNvSpPr/>
          <p:nvPr/>
        </p:nvSpPr>
        <p:spPr>
          <a:xfrm>
            <a:off x="615030" y="3927005"/>
            <a:ext cx="2130507" cy="34667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2. Build Index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186"/>
              <p:cNvSpPr/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85" b="0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/>
                          <a:sym typeface="Helvetica"/>
                        </a:rPr>
                        <m:t>⋮</m:t>
                      </m:r>
                    </m:oMath>
                  </m:oMathPara>
                </a14:m>
                <a:endParaRPr lang="en-US"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2"/>
                <a:stretch>
                  <a:fillRect l="-7406" t="-710" r="-7320" b="-6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170"/>
          <p:cNvSpPr/>
          <p:nvPr/>
        </p:nvSpPr>
        <p:spPr>
          <a:xfrm>
            <a:off x="615029" y="5768261"/>
            <a:ext cx="2130507" cy="617205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3. Construct Linked-list ORAM Blocks</a:t>
            </a:r>
            <a:endParaRPr sz="1685" dirty="0">
              <a:latin typeface="Helvetica Neue"/>
            </a:endParaRPr>
          </a:p>
        </p:txBody>
      </p:sp>
      <p:cxnSp>
        <p:nvCxnSpPr>
          <p:cNvPr id="21" name="Straight Arrow Connector 20"/>
          <p:cNvCxnSpPr>
            <a:stCxn id="11" idx="0"/>
            <a:endCxn id="12" idx="2"/>
          </p:cNvCxnSpPr>
          <p:nvPr/>
        </p:nvCxnSpPr>
        <p:spPr>
          <a:xfrm flipH="1" flipV="1">
            <a:off x="1181566" y="1273181"/>
            <a:ext cx="446" cy="169662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flipH="1" flipV="1">
            <a:off x="1181567" y="3179357"/>
            <a:ext cx="499163" cy="1093873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" idx="2"/>
            <a:endCxn id="16" idx="0"/>
          </p:cNvCxnSpPr>
          <p:nvPr/>
        </p:nvCxnSpPr>
        <p:spPr>
          <a:xfrm>
            <a:off x="1181566" y="3857306"/>
            <a:ext cx="499163" cy="19109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Shape 186"/>
          <p:cNvSpPr/>
          <p:nvPr/>
        </p:nvSpPr>
        <p:spPr>
          <a:xfrm>
            <a:off x="3449307" y="5003648"/>
            <a:ext cx="537842" cy="322434"/>
          </a:xfrm>
          <a:prstGeom prst="roundRect">
            <a:avLst>
              <a:gd name="adj" fmla="val 9990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1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Shape 186"/>
              <p:cNvSpPr/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3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58" t="-2067" r="-750" b="-190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Shape 186"/>
              <p:cNvSpPr/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4"/>
                <a:stretch>
                  <a:fillRect l="-878" t="-2094" r="-813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hape 186"/>
          <p:cNvSpPr/>
          <p:nvPr/>
        </p:nvSpPr>
        <p:spPr>
          <a:xfrm>
            <a:off x="3319733" y="4867186"/>
            <a:ext cx="1639450" cy="1802151"/>
          </a:xfrm>
          <a:prstGeom prst="roundRect">
            <a:avLst>
              <a:gd name="adj" fmla="val 3470"/>
            </a:avLst>
          </a:prstGeom>
          <a:noFill/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endParaRPr sz="1685" i="1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62" name="Straight Arrow Connector 61"/>
          <p:cNvCxnSpPr>
            <a:stCxn id="37" idx="2"/>
            <a:endCxn id="39" idx="0"/>
          </p:cNvCxnSpPr>
          <p:nvPr/>
        </p:nvCxnSpPr>
        <p:spPr>
          <a:xfrm>
            <a:off x="2614532" y="3744961"/>
            <a:ext cx="1108161" cy="192387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/>
          <p:cNvCxnSpPr>
            <a:stCxn id="39" idx="2"/>
            <a:endCxn id="40" idx="0"/>
          </p:cNvCxnSpPr>
          <p:nvPr/>
        </p:nvCxnSpPr>
        <p:spPr>
          <a:xfrm flipH="1">
            <a:off x="3718569" y="5901020"/>
            <a:ext cx="4018" cy="369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/>
          <p:cNvCxnSpPr>
            <a:stCxn id="124" idx="0"/>
            <a:endCxn id="11" idx="2"/>
          </p:cNvCxnSpPr>
          <p:nvPr/>
        </p:nvCxnSpPr>
        <p:spPr>
          <a:xfrm flipH="1" flipV="1">
            <a:off x="1681125" y="2369165"/>
            <a:ext cx="5715" cy="64452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Elbow Connector 99"/>
          <p:cNvCxnSpPr>
            <a:stCxn id="16" idx="3"/>
            <a:endCxn id="59" idx="1"/>
          </p:cNvCxnSpPr>
          <p:nvPr/>
        </p:nvCxnSpPr>
        <p:spPr>
          <a:xfrm flipV="1">
            <a:off x="2745536" y="5768261"/>
            <a:ext cx="574197" cy="308603"/>
          </a:xfrm>
          <a:prstGeom prst="bentConnector3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/>
          <p:cNvCxnSpPr>
            <a:stCxn id="59" idx="0"/>
          </p:cNvCxnSpPr>
          <p:nvPr/>
        </p:nvCxnSpPr>
        <p:spPr>
          <a:xfrm rot="16200000" flipV="1">
            <a:off x="3562724" y="4290452"/>
            <a:ext cx="823393" cy="330075"/>
          </a:xfrm>
          <a:prstGeom prst="bentConnector4">
            <a:avLst>
              <a:gd name="adj1" fmla="val 31062"/>
              <a:gd name="adj2" fmla="val 29704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Elbow Connector 106"/>
          <p:cNvCxnSpPr>
            <a:stCxn id="124" idx="3"/>
          </p:cNvCxnSpPr>
          <p:nvPr/>
        </p:nvCxnSpPr>
        <p:spPr>
          <a:xfrm>
            <a:off x="2953850" y="3196983"/>
            <a:ext cx="854065" cy="4181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Elbow Connector 44"/>
          <p:cNvCxnSpPr>
            <a:stCxn id="12" idx="1"/>
            <a:endCxn id="13" idx="1"/>
          </p:cNvCxnSpPr>
          <p:nvPr/>
        </p:nvCxnSpPr>
        <p:spPr>
          <a:xfrm rot="10800000" flipV="1">
            <a:off x="615248" y="1151511"/>
            <a:ext cx="174127" cy="2948547"/>
          </a:xfrm>
          <a:prstGeom prst="bentConnector3">
            <a:avLst>
              <a:gd name="adj1" fmla="val 196154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Elbow Connector 62"/>
          <p:cNvCxnSpPr>
            <a:stCxn id="124" idx="3"/>
          </p:cNvCxnSpPr>
          <p:nvPr/>
        </p:nvCxnSpPr>
        <p:spPr>
          <a:xfrm flipV="1">
            <a:off x="2953850" y="2716421"/>
            <a:ext cx="854065" cy="480562"/>
          </a:xfrm>
          <a:prstGeom prst="bentConnector3">
            <a:avLst>
              <a:gd name="adj1" fmla="val 5000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/>
          <p:cNvCxnSpPr>
            <a:endCxn id="119" idx="1"/>
          </p:cNvCxnSpPr>
          <p:nvPr/>
        </p:nvCxnSpPr>
        <p:spPr>
          <a:xfrm>
            <a:off x="5604147" y="2245472"/>
            <a:ext cx="39143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/>
          <p:cNvCxnSpPr/>
          <p:nvPr/>
        </p:nvCxnSpPr>
        <p:spPr>
          <a:xfrm>
            <a:off x="5605538" y="3601458"/>
            <a:ext cx="41147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/>
          <p:cNvCxnSpPr/>
          <p:nvPr/>
        </p:nvCxnSpPr>
        <p:spPr>
          <a:xfrm>
            <a:off x="5599388" y="4036901"/>
            <a:ext cx="40321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Shape 170"/>
          <p:cNvSpPr/>
          <p:nvPr/>
        </p:nvSpPr>
        <p:spPr>
          <a:xfrm>
            <a:off x="8619023" y="2543814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8473510" y="1886641"/>
            <a:ext cx="3627440" cy="478269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10166698" y="2278658"/>
            <a:ext cx="1802189" cy="4266765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Enclave</a:t>
            </a:r>
            <a:endParaRPr sz="1685" dirty="0">
              <a:latin typeface="Helvetica Neue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813" y="2145630"/>
            <a:ext cx="511711" cy="511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9996" y="2074002"/>
            <a:ext cx="535593" cy="535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Shape 186"/>
              <p:cNvSpPr/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𝑥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7"/>
                <a:stretch>
                  <a:fillRect l="-1248" t="-2042" r="-1114" b="-19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Shape 186"/>
              <p:cNvSpPr/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83" t="-1942" r="-808" b="-1836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Shape 186"/>
              <p:cNvSpPr/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8"/>
                <a:stretch>
                  <a:fillRect l="-883" t="-2094" r="-808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6" idx="2"/>
            <a:endCxn id="69" idx="0"/>
          </p:cNvCxnSpPr>
          <p:nvPr/>
        </p:nvCxnSpPr>
        <p:spPr>
          <a:xfrm>
            <a:off x="4570585" y="5884210"/>
            <a:ext cx="0" cy="38665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/>
          <p:cNvCxnSpPr>
            <a:stCxn id="64" idx="2"/>
            <a:endCxn id="66" idx="0"/>
          </p:cNvCxnSpPr>
          <p:nvPr/>
        </p:nvCxnSpPr>
        <p:spPr>
          <a:xfrm>
            <a:off x="3213735" y="3751560"/>
            <a:ext cx="1356850" cy="190066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3983065" y="5626542"/>
            <a:ext cx="39751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1685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78278" y="4857814"/>
          <a:ext cx="1814195" cy="104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0"/>
                <a:gridCol w="414655"/>
                <a:gridCol w="405130"/>
              </a:tblGrid>
              <a:tr h="260985"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Hash value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 err="1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0x123abc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0x145ade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5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0" name="Shape 186"/>
              <p:cNvSpPr/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  <m: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</m:oMath>
                  </m:oMathPara>
                </a14:m>
                <a:endParaRPr sz="1685" u="sng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9"/>
                <a:stretch>
                  <a:fillRect l="-47" t="-21" r="54" b="2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hape 186"/>
              <p:cNvSpPr/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85" i="1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pos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1685" dirty="0">
                    <a:latin typeface="Helvetica Neue"/>
                    <a:ea typeface="Helvetica"/>
                    <a:cs typeface="Helvetica"/>
                    <a:sym typeface="Helvetica"/>
                  </a:rPr>
                  <a:t>: Recursive ORAM structure</a:t>
                </a:r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0"/>
                <a:stretch>
                  <a:fillRect l="-13" t="-60" r="12" b="60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217"/>
          <p:cNvSpPr/>
          <p:nvPr/>
        </p:nvSpPr>
        <p:spPr>
          <a:xfrm>
            <a:off x="9853116" y="1857282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71209" y="2730388"/>
            <a:ext cx="2582641" cy="963341"/>
            <a:chOff x="4382331" y="3984540"/>
            <a:chExt cx="3673134" cy="1370102"/>
          </a:xfrm>
        </p:grpSpPr>
        <p:grpSp>
          <p:nvGrpSpPr>
            <p:cNvPr id="104" name="Group 103"/>
            <p:cNvGrpSpPr/>
            <p:nvPr/>
          </p:nvGrpSpPr>
          <p:grpSpPr>
            <a:xfrm>
              <a:off x="4476234" y="3984540"/>
              <a:ext cx="2510318" cy="498523"/>
              <a:chOff x="4441859" y="3984540"/>
              <a:chExt cx="2510318" cy="49852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05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678099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457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53" name="Straight Arrow Connector 52"/>
              <p:cNvCxnSpPr>
                <a:stCxn id="42" idx="3"/>
                <a:endCxn id="95" idx="1"/>
              </p:cNvCxnSpPr>
              <p:nvPr/>
            </p:nvCxnSpPr>
            <p:spPr>
              <a:xfrm>
                <a:off x="5400177" y="4244340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Arrow Connector 101"/>
              <p:cNvCxnSpPr>
                <a:stCxn id="95" idx="3"/>
                <a:endCxn id="99" idx="1"/>
              </p:cNvCxnSpPr>
              <p:nvPr/>
            </p:nvCxnSpPr>
            <p:spPr>
              <a:xfrm>
                <a:off x="6172536" y="4244340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>
              <a:off x="4478610" y="4856119"/>
              <a:ext cx="3232905" cy="498523"/>
              <a:chOff x="4457985" y="4856119"/>
              <a:chExt cx="3232905" cy="4985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/>
              <p:cNvSpPr/>
              <p:nvPr/>
            </p:nvSpPr>
            <p:spPr>
              <a:xfrm>
                <a:off x="4905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678134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457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10" name="Straight Arrow Connector 109"/>
              <p:cNvCxnSpPr>
                <a:stCxn id="106" idx="3"/>
                <a:endCxn id="108" idx="1"/>
              </p:cNvCxnSpPr>
              <p:nvPr/>
            </p:nvCxnSpPr>
            <p:spPr>
              <a:xfrm>
                <a:off x="5400212" y="5061294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Arrow Connector 110"/>
              <p:cNvCxnSpPr>
                <a:stCxn id="108" idx="3"/>
                <a:endCxn id="109" idx="1"/>
              </p:cNvCxnSpPr>
              <p:nvPr/>
            </p:nvCxnSpPr>
            <p:spPr>
              <a:xfrm>
                <a:off x="6172571" y="5061294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196453" y="4885953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2" name="Straight Arrow Connector 121"/>
              <p:cNvCxnSpPr>
                <a:stCxn id="109" idx="3"/>
                <a:endCxn id="120" idx="1"/>
              </p:cNvCxnSpPr>
              <p:nvPr/>
            </p:nvCxnSpPr>
            <p:spPr>
              <a:xfrm flipV="1">
                <a:off x="6952212" y="5061213"/>
                <a:ext cx="244241" cy="81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</m:t>
                        </m:r>
                        <m:r>
                          <a:rPr lang="en-US" sz="2250" b="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………………</m:t>
                        </m:r>
                      </m:oMath>
                    </m:oMathPara>
                  </a14:m>
                  <a:endParaRPr lang="en-US" sz="2110" dirty="0"/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/>
            <p:cNvSpPr/>
            <p:nvPr/>
          </p:nvSpPr>
          <p:spPr>
            <a:xfrm>
              <a:off x="4476234" y="4439306"/>
              <a:ext cx="3487087" cy="469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8" tIns="35718" rIns="35718" bIns="35718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685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\</a:t>
              </a:r>
              <a:endPara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4" name="Shape 186"/>
            <p:cNvSpPr/>
            <p:nvPr/>
          </p:nvSpPr>
          <p:spPr>
            <a:xfrm>
              <a:off x="4449676" y="4387346"/>
              <a:ext cx="3605789" cy="521605"/>
            </a:xfrm>
            <a:prstGeom prst="roundRect">
              <a:avLst>
                <a:gd name="adj" fmla="val 9990"/>
              </a:avLst>
            </a:prstGeom>
            <a:noFill/>
            <a:ln w="12700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2603" tIns="22603" rIns="22603" bIns="22603" anchor="ctr">
              <a:spAutoFit/>
            </a:bodyPr>
            <a:lstStyle/>
            <a:p>
              <a:pPr marL="5715" indent="-5715" algn="ctr">
                <a:defRPr sz="2000">
                  <a:solidFill>
                    <a:schemeClr val="accent1">
                      <a:hueOff val="273562"/>
                      <a:satOff val="2937"/>
                      <a:lumOff val="-22231"/>
                    </a:schemeClr>
                  </a:solidFill>
                </a:defRPr>
              </a:pPr>
              <a:endParaRPr sz="1685" i="1" dirty="0">
                <a:latin typeface="Helvetica Neue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36" name="Elbow Connector 135"/>
          <p:cNvCxnSpPr>
            <a:stCxn id="12" idx="3"/>
          </p:cNvCxnSpPr>
          <p:nvPr/>
        </p:nvCxnSpPr>
        <p:spPr>
          <a:xfrm>
            <a:off x="1573492" y="1151400"/>
            <a:ext cx="1572014" cy="63655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Shape 170"/>
          <p:cNvSpPr/>
          <p:nvPr/>
        </p:nvSpPr>
        <p:spPr>
          <a:xfrm>
            <a:off x="3811817" y="2127490"/>
            <a:ext cx="1802189" cy="694701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4. Build Pos Map</a:t>
            </a:r>
            <a:endParaRPr sz="1685" dirty="0">
              <a:latin typeface="Helvetica Neue"/>
            </a:endParaRPr>
          </a:p>
        </p:txBody>
      </p:sp>
      <p:sp>
        <p:nvSpPr>
          <p:cNvPr id="143" name="Shape 170"/>
          <p:cNvSpPr/>
          <p:nvPr/>
        </p:nvSpPr>
        <p:spPr>
          <a:xfrm>
            <a:off x="3809638" y="3512501"/>
            <a:ext cx="1802189" cy="62372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5. Build ORAM tree with ODS</a:t>
            </a:r>
            <a:endParaRPr sz="1685" dirty="0">
              <a:latin typeface="Helvetica Neue"/>
            </a:endParaRPr>
          </a:p>
        </p:txBody>
      </p:sp>
      <p:sp>
        <p:nvSpPr>
          <p:cNvPr id="117" name="Shape 186"/>
          <p:cNvSpPr/>
          <p:nvPr/>
        </p:nvSpPr>
        <p:spPr>
          <a:xfrm>
            <a:off x="6007878" y="3858752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18" name="Shape 186"/>
          <p:cNvSpPr/>
          <p:nvPr/>
        </p:nvSpPr>
        <p:spPr>
          <a:xfrm>
            <a:off x="6007878" y="3410859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Shape 186"/>
              <p:cNvSpPr/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1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4"/>
                <a:stretch>
                  <a:fillRect l="-1052" t="-1874" r="-959" b="-1809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Shape 186"/>
              <p:cNvSpPr/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5"/>
                <a:stretch>
                  <a:fillRect l="-1052" t="-1930" r="-959" b="-175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15 0.22168 " pathEditMode="relative" ptsTypes="AA">
                                      <p:cBhvr>
                                        <p:cTn id="1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 0.229 " pathEditMode="relative" ptsTypes="AA">
                                      <p:cBhvr>
                                        <p:cTn id="11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7806 " pathEditMode="relative" ptsTypes="AA">
                                      <p:cBhvr>
                                        <p:cTn id="1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8799 " pathEditMode="relative" ptsTypes="AA">
                                      <p:cBhvr>
                                        <p:cTn id="1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37" grpId="0" bldLvl="0" animBg="1"/>
      <p:bldP spid="39" grpId="0" bldLvl="0" animBg="1"/>
      <p:bldP spid="40" grpId="0" bldLvl="0" animBg="1"/>
      <p:bldP spid="59" grpId="0" bldLvl="0" animBg="1"/>
      <p:bldP spid="64" grpId="0" bldLvl="0" animBg="1"/>
      <p:bldP spid="66" grpId="0" bldLvl="0" animBg="1"/>
      <p:bldP spid="69" grpId="0" bldLvl="0" animBg="1"/>
      <p:bldP spid="26" grpId="0"/>
      <p:bldP spid="80" grpId="0" bldLvl="0" animBg="1"/>
      <p:bldP spid="81" grpId="0" bldLvl="0" animBg="1"/>
      <p:bldP spid="140" grpId="0" bldLvl="0" animBg="1"/>
      <p:bldP spid="143" grpId="0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1" grpId="0" bldLvl="0" animBg="1"/>
      <p:bldP spid="12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Update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5941890" y="6505243"/>
            <a:ext cx="29654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96" name="Shape 170"/>
          <p:cNvSpPr/>
          <p:nvPr/>
        </p:nvSpPr>
        <p:spPr>
          <a:xfrm>
            <a:off x="9727757" y="871957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4524322" y="214783"/>
            <a:ext cx="6846596" cy="6290459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4747536" y="721715"/>
            <a:ext cx="2594260" cy="565618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10374379" y="1566658"/>
            <a:ext cx="35851" cy="4612652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9547" y="473773"/>
            <a:ext cx="511711" cy="511711"/>
          </a:xfrm>
          <a:prstGeom prst="rect">
            <a:avLst/>
          </a:prstGeom>
        </p:spPr>
      </p:pic>
      <p:sp>
        <p:nvSpPr>
          <p:cNvPr id="13" name="Shape 186"/>
          <p:cNvSpPr/>
          <p:nvPr/>
        </p:nvSpPr>
        <p:spPr>
          <a:xfrm>
            <a:off x="9842057" y="2881374"/>
            <a:ext cx="1115138" cy="557550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4" name="Shape 186"/>
          <p:cNvSpPr/>
          <p:nvPr/>
        </p:nvSpPr>
        <p:spPr>
          <a:xfrm>
            <a:off x="9842057" y="5727512"/>
            <a:ext cx="1115138" cy="557538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hape 186"/>
              <p:cNvSpPr/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2"/>
                <a:stretch>
                  <a:fillRect l="-623" t="-1157" r="-566" b="-11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hape 186"/>
              <p:cNvSpPr/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3"/>
                <a:stretch>
                  <a:fillRect l="-623" t="-1238" r="-566" b="-103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95503" y="721715"/>
            <a:ext cx="99377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b="1" dirty="0">
                <a:latin typeface="Helvetica Neue"/>
              </a:rPr>
              <a:t>Enclave</a:t>
            </a:r>
            <a:endParaRPr lang="en-US" sz="1685" b="1" dirty="0">
              <a:latin typeface="Helvetica Neue"/>
            </a:endParaRPr>
          </a:p>
        </p:txBody>
      </p:sp>
      <p:sp>
        <p:nvSpPr>
          <p:cNvPr id="18" name="Shape 217"/>
          <p:cNvSpPr/>
          <p:nvPr/>
        </p:nvSpPr>
        <p:spPr>
          <a:xfrm>
            <a:off x="667898" y="1624146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9" name="image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7021" y="2043826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118880" y="2862626"/>
            <a:ext cx="540945" cy="676027"/>
            <a:chOff x="2336604" y="2727435"/>
            <a:chExt cx="769353" cy="961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Shape 180"/>
                <p:cNvSpPr/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solidFill>
                  <a:srgbClr val="FFFFFF"/>
                </a:solid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22603" tIns="22603" rIns="22603" bIns="22603" numCol="1" anchor="t">
                  <a:noAutofit/>
                </a:bodyPr>
                <a:lstStyle/>
                <a:p>
                  <a:pPr marL="5715" indent="-5715" algn="ctr">
                    <a:defRPr sz="2000">
                      <a:solidFill>
                        <a:schemeClr val="accent1">
                          <a:hueOff val="273562"/>
                          <a:satOff val="2937"/>
                          <a:lumOff val="-22231"/>
                        </a:schemeClr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sz="1685" i="1" baseline="-6000" dirty="0">
                    <a:latin typeface="Helvetica Neue"/>
                    <a:ea typeface="Helvetica"/>
                    <a:cs typeface="Helvetica"/>
                    <a:sym typeface="Helvetica"/>
                  </a:endParaRPr>
                </a:p>
              </p:txBody>
            </p:sp>
          </mc:Choice>
          <mc:Fallback>
            <p:sp>
              <p:nvSpPr>
                <p:cNvPr id="21" name="Shap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blipFill rotWithShape="1">
                  <a:blip r:embed="rId5"/>
                </a:blip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image20.png"/>
            <p:cNvPicPr>
              <a:picLocks noChangeAspect="1"/>
            </p:cNvPicPr>
            <p:nvPr/>
          </p:nvPicPr>
          <p:blipFill>
            <a:blip r:embed="rId6"/>
            <a:srcRect l="6597" t="9444" r="7986" b="18888"/>
            <a:stretch>
              <a:fillRect/>
            </a:stretch>
          </p:blipFill>
          <p:spPr>
            <a:xfrm>
              <a:off x="2336604" y="3262312"/>
              <a:ext cx="739553" cy="42659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5" name="Shape 170"/>
          <p:cNvSpPr/>
          <p:nvPr/>
        </p:nvSpPr>
        <p:spPr>
          <a:xfrm>
            <a:off x="313622" y="3843338"/>
            <a:ext cx="2130506" cy="31671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Shape 186"/>
              <p:cNvSpPr/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2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7"/>
                <a:stretch>
                  <a:fillRect l="-2471" t="-2001" r="-2362" b="-168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 flipH="1">
            <a:off x="969454" y="2925540"/>
            <a:ext cx="446" cy="1991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2" idx="2"/>
            <a:endCxn id="25" idx="0"/>
          </p:cNvCxnSpPr>
          <p:nvPr/>
        </p:nvCxnSpPr>
        <p:spPr>
          <a:xfrm flipH="1">
            <a:off x="1378875" y="3538653"/>
            <a:ext cx="1" cy="304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Shape 186"/>
              <p:cNvSpPr/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blipFill rotWithShape="1">
                <a:blip r:embed="rId8"/>
                <a:stretch>
                  <a:fillRect l="-346" t="-1761" r="-300" b="-1695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hape 186"/>
              <p:cNvSpPr/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85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vi-VN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9"/>
                <a:stretch>
                  <a:fillRect l="-409" t="-1902" r="-397" b="-176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Elbow Connector 34"/>
          <p:cNvCxnSpPr>
            <a:stCxn id="42" idx="2"/>
          </p:cNvCxnSpPr>
          <p:nvPr/>
        </p:nvCxnSpPr>
        <p:spPr>
          <a:xfrm rot="16200000" flipH="1">
            <a:off x="7662499" y="-416956"/>
            <a:ext cx="365469" cy="3989853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endCxn id="45" idx="3"/>
          </p:cNvCxnSpPr>
          <p:nvPr/>
        </p:nvCxnSpPr>
        <p:spPr>
          <a:xfrm flipH="1">
            <a:off x="6565981" y="2131080"/>
            <a:ext cx="3273732" cy="2435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186"/>
          <p:cNvSpPr/>
          <p:nvPr/>
        </p:nvSpPr>
        <p:spPr>
          <a:xfrm>
            <a:off x="6892457" y="2881375"/>
            <a:ext cx="1789887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59" name="Elbow Connector 58"/>
          <p:cNvCxnSpPr>
            <a:stCxn id="150" idx="2"/>
            <a:endCxn id="57" idx="1"/>
          </p:cNvCxnSpPr>
          <p:nvPr/>
        </p:nvCxnSpPr>
        <p:spPr>
          <a:xfrm rot="16200000" flipH="1">
            <a:off x="6180895" y="2448581"/>
            <a:ext cx="309442" cy="1113682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/>
          <p:nvPr/>
        </p:nvCxnSpPr>
        <p:spPr>
          <a:xfrm>
            <a:off x="8682344" y="2965246"/>
            <a:ext cx="115736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/>
          <p:cNvCxnSpPr/>
          <p:nvPr/>
        </p:nvCxnSpPr>
        <p:spPr>
          <a:xfrm>
            <a:off x="8682344" y="3112520"/>
            <a:ext cx="115912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/>
          <p:cNvCxnSpPr/>
          <p:nvPr/>
        </p:nvCxnSpPr>
        <p:spPr>
          <a:xfrm>
            <a:off x="8682344" y="3224604"/>
            <a:ext cx="1155255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/>
          <p:cNvCxnSpPr/>
          <p:nvPr/>
        </p:nvCxnSpPr>
        <p:spPr>
          <a:xfrm>
            <a:off x="8682344" y="3371877"/>
            <a:ext cx="117074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Shape 186"/>
              <p:cNvSpPr/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7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blipFill rotWithShape="1">
                <a:blip r:embed="rId10"/>
                <a:stretch>
                  <a:fillRect l="-1006" t="-1922" r="-978" b="-1830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186"/>
          <p:cNvSpPr/>
          <p:nvPr/>
        </p:nvSpPr>
        <p:spPr>
          <a:xfrm>
            <a:off x="6902213" y="464177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Recursive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ORAM 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8670429" y="4736449"/>
            <a:ext cx="116717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85"/>
          <p:cNvCxnSpPr/>
          <p:nvPr/>
        </p:nvCxnSpPr>
        <p:spPr>
          <a:xfrm>
            <a:off x="8670429" y="4867649"/>
            <a:ext cx="115555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/>
          <p:cNvCxnSpPr/>
          <p:nvPr/>
        </p:nvCxnSpPr>
        <p:spPr>
          <a:xfrm>
            <a:off x="8670429" y="4979733"/>
            <a:ext cx="115167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/>
          <p:cNvCxnSpPr/>
          <p:nvPr/>
        </p:nvCxnSpPr>
        <p:spPr>
          <a:xfrm>
            <a:off x="8670429" y="5127007"/>
            <a:ext cx="115942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Shape 186"/>
          <p:cNvSpPr/>
          <p:nvPr/>
        </p:nvSpPr>
        <p:spPr>
          <a:xfrm>
            <a:off x="6890297" y="572751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Shape 186"/>
              <p:cNvSpPr/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b</m:t>
                      </m:r>
                      <m:r>
                        <m:rPr>
                          <m:sty m:val="p"/>
                        </m:rP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id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pid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1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/>
          <p:nvPr/>
        </p:nvCxnSpPr>
        <p:spPr>
          <a:xfrm rot="16200000" flipH="1">
            <a:off x="6308804" y="4187243"/>
            <a:ext cx="88307" cy="1151275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1" idx="3"/>
          </p:cNvCxnSpPr>
          <p:nvPr/>
        </p:nvCxnSpPr>
        <p:spPr>
          <a:xfrm>
            <a:off x="6563820" y="5093694"/>
            <a:ext cx="338393" cy="899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Shape 186"/>
              <p:cNvSpPr/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⟨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1685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p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p>
                          <m: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⟩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2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/>
          <p:cNvCxnSpPr>
            <a:stCxn id="99" idx="2"/>
            <a:endCxn id="89" idx="1"/>
          </p:cNvCxnSpPr>
          <p:nvPr/>
        </p:nvCxnSpPr>
        <p:spPr>
          <a:xfrm rot="16200000" flipH="1">
            <a:off x="6285306" y="5401288"/>
            <a:ext cx="94845" cy="1115138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/>
          <p:cNvCxnSpPr/>
          <p:nvPr/>
        </p:nvCxnSpPr>
        <p:spPr>
          <a:xfrm>
            <a:off x="8670429" y="5820713"/>
            <a:ext cx="117104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/>
          <p:cNvCxnSpPr/>
          <p:nvPr/>
        </p:nvCxnSpPr>
        <p:spPr>
          <a:xfrm>
            <a:off x="8670429" y="5967986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107"/>
          <p:cNvCxnSpPr/>
          <p:nvPr/>
        </p:nvCxnSpPr>
        <p:spPr>
          <a:xfrm>
            <a:off x="8670429" y="6080070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Arrow Connector 108"/>
          <p:cNvCxnSpPr/>
          <p:nvPr/>
        </p:nvCxnSpPr>
        <p:spPr>
          <a:xfrm>
            <a:off x="8670429" y="6227344"/>
            <a:ext cx="1182662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Elbow Connector 109"/>
          <p:cNvCxnSpPr>
            <a:stCxn id="26" idx="3"/>
            <a:endCxn id="42" idx="1"/>
          </p:cNvCxnSpPr>
          <p:nvPr/>
        </p:nvCxnSpPr>
        <p:spPr>
          <a:xfrm flipV="1">
            <a:off x="1361314" y="1264916"/>
            <a:ext cx="3798196" cy="1981474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Elbow Connector 112"/>
          <p:cNvCxnSpPr>
            <a:stCxn id="22" idx="3"/>
            <a:endCxn id="42" idx="1"/>
          </p:cNvCxnSpPr>
          <p:nvPr/>
        </p:nvCxnSpPr>
        <p:spPr>
          <a:xfrm flipV="1">
            <a:off x="1152362" y="1264916"/>
            <a:ext cx="4007149" cy="1117537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Shape 186"/>
              <p:cNvSpPr/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3"/>
                <a:stretch>
                  <a:fillRect l="-421" t="-1924" r="-386" b="-17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Shape 217"/>
              <p:cNvSpPr/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Add j into each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sz="1405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id</m:t>
                        </m:r>
                      </m:e>
                      <m:sub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2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blipFill rotWithShape="1">
                <a:blip r:embed="rId14"/>
                <a:stretch>
                  <a:fillRect l="-14" t="-157" r="11" b="1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Shape 217"/>
              <p:cNvSpPr/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Update blocks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3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blipFill rotWithShape="1">
                <a:blip r:embed="rId15"/>
                <a:stretch>
                  <a:fillRect l="-16" t="-127" r="23" b="1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Shape 217"/>
              <p:cNvSpPr/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𝑤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4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blipFill rotWithShape="1">
                <a:blip r:embed="rId16"/>
                <a:stretch>
                  <a:fillRect l="-3" t="-79" r="25" b="7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Shape 217"/>
              <p:cNvSpPr/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5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blipFill rotWithShape="1">
                <a:blip r:embed="rId17"/>
                <a:stretch>
                  <a:fillRect l="-17" t="-143" r="14" b="1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Shape 217"/>
          <p:cNvSpPr/>
          <p:nvPr/>
        </p:nvSpPr>
        <p:spPr>
          <a:xfrm>
            <a:off x="7575110" y="272735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 Placeholder 2"/>
          <p:cNvSpPr txBox="1"/>
          <p:nvPr/>
        </p:nvSpPr>
        <p:spPr>
          <a:xfrm>
            <a:off x="7490258" y="3480035"/>
            <a:ext cx="3022840" cy="647683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6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11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(Lazy) deletion: add (j,0)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Addition: add (j,1)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61103" y="1897184"/>
            <a:ext cx="246189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5" i="1" dirty="0">
                <a:solidFill>
                  <a:srgbClr val="FF0000"/>
                </a:solidFill>
                <a:latin typeface="Helvetica Neue"/>
              </a:rPr>
              <a:t>Fetch entire TW into enclave</a:t>
            </a:r>
            <a:endParaRPr lang="en-US" sz="1405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42" grpId="0" bldLvl="0" animBg="1"/>
      <p:bldP spid="45" grpId="0" bldLvl="0" animBg="1"/>
      <p:bldP spid="57" grpId="0" bldLvl="0" animBg="1"/>
      <p:bldP spid="74" grpId="0" bldLvl="0" animBg="1"/>
      <p:bldP spid="84" grpId="0" bldLvl="0" animBg="1"/>
      <p:bldP spid="89" grpId="0" bldLvl="0" animBg="1"/>
      <p:bldP spid="91" grpId="0" bldLvl="0" animBg="1"/>
      <p:bldP spid="99" grpId="0" bldLvl="0" animBg="1"/>
      <p:bldP spid="150" grpId="0" bldLvl="0" animBg="1"/>
      <p:bldP spid="152" grpId="0" animBg="1"/>
      <p:bldP spid="153" grpId="0" animBg="1"/>
      <p:bldP spid="154" grpId="0" animBg="1"/>
      <p:bldP spid="155" grpId="0" animBg="1"/>
      <p:bldP spid="60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812308" y="886582"/>
            <a:ext cx="2952328" cy="453650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79045" y="1526875"/>
            <a:ext cx="1239978" cy="31213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376" y="4437692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3" name="Vertical Scroll 32"/>
          <p:cNvSpPr/>
          <p:nvPr/>
        </p:nvSpPr>
        <p:spPr>
          <a:xfrm>
            <a:off x="625951" y="3645024"/>
            <a:ext cx="504056" cy="544091"/>
          </a:xfrm>
          <a:prstGeom prst="verticalScroll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Using a server-side TEE to run the model</a:t>
            </a:r>
            <a:endParaRPr lang="en-US" dirty="0"/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1105591"/>
            <a:ext cx="576064" cy="97544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027689" y="3154834"/>
            <a:ext cx="2716142" cy="2022486"/>
            <a:chOff x="1919536" y="1412776"/>
            <a:chExt cx="3312368" cy="2736304"/>
          </a:xfrm>
        </p:grpSpPr>
        <p:sp>
          <p:nvSpPr>
            <p:cNvPr id="15" name="Rectangle 14"/>
            <p:cNvSpPr/>
            <p:nvPr/>
          </p:nvSpPr>
          <p:spPr>
            <a:xfrm>
              <a:off x="1919536" y="3594373"/>
              <a:ext cx="1670384" cy="5547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712" y="1412776"/>
              <a:ext cx="1728192" cy="2736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9696" y="3614845"/>
              <a:ext cx="230224" cy="521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392678" y="3289724"/>
            <a:ext cx="1299024" cy="9580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92678" y="4310556"/>
            <a:ext cx="1299024" cy="4852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2700" y="4886424"/>
            <a:ext cx="2503244" cy="2128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8146225" y="2058290"/>
            <a:ext cx="1548010" cy="1103164"/>
          </a:xfrm>
          <a:prstGeom prst="bentConnector3">
            <a:avLst>
              <a:gd name="adj1" fmla="val 992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47728" y="3357572"/>
            <a:ext cx="31175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1. Attest </a:t>
            </a:r>
            <a:r>
              <a:rPr lang="fi-FI" sz="1400" b="1" dirty="0" err="1" smtClean="0"/>
              <a:t>server’s</a:t>
            </a:r>
            <a:r>
              <a:rPr lang="fi-FI" sz="1400" b="1" dirty="0" smtClean="0"/>
              <a:t> NN Engine (in TEE)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317092" y="1556792"/>
            <a:ext cx="41036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3</a:t>
            </a:r>
            <a:r>
              <a:rPr lang="fi-FI" sz="1400" b="1" dirty="0" smtClean="0"/>
              <a:t>. Provision </a:t>
            </a:r>
            <a:r>
              <a:rPr lang="fi-FI" sz="1400" b="1" dirty="0" err="1" smtClean="0"/>
              <a:t>model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configuration</a:t>
            </a:r>
            <a:r>
              <a:rPr lang="fi-FI" sz="1400" b="1" dirty="0" smtClean="0"/>
              <a:t>, </a:t>
            </a:r>
            <a:r>
              <a:rPr lang="fi-FI" sz="1400" b="1" dirty="0" err="1" smtClean="0"/>
              <a:t>filtering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policy</a:t>
            </a:r>
            <a:endParaRPr lang="en-US" sz="1400" b="1" dirty="0"/>
          </a:p>
          <a:p>
            <a:r>
              <a:rPr lang="fi-FI" sz="1400" b="1" dirty="0" smtClean="0"/>
              <a:t> 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03512" y="5498513"/>
            <a:ext cx="103691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err="1" smtClean="0"/>
              <a:t>MiniONN</a:t>
            </a:r>
            <a:r>
              <a:rPr lang="fi-FI" sz="2000" b="1" dirty="0" smtClean="0"/>
              <a:t> + </a:t>
            </a:r>
            <a:r>
              <a:rPr lang="fi-FI" sz="2000" b="1" dirty="0" err="1" smtClean="0">
                <a:solidFill>
                  <a:schemeClr val="accent2"/>
                </a:solidFill>
              </a:rPr>
              <a:t>policy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filtering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err="1" smtClean="0">
                <a:solidFill>
                  <a:schemeClr val="accent2"/>
                </a:solidFill>
              </a:rPr>
              <a:t>advanced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metering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smtClean="0">
                <a:solidFill>
                  <a:schemeClr val="accent2"/>
                </a:solidFill>
              </a:rPr>
              <a:t>performance + </a:t>
            </a:r>
            <a:r>
              <a:rPr lang="fi-FI" sz="2000" b="1" dirty="0" err="1" smtClean="0">
                <a:solidFill>
                  <a:schemeClr val="accent2"/>
                </a:solidFill>
              </a:rPr>
              <a:t>better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model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secrecy</a:t>
            </a:r>
            <a:endParaRPr lang="fi-FI" sz="2000" b="1" dirty="0" smtClean="0">
              <a:solidFill>
                <a:schemeClr val="accent2"/>
              </a:solidFill>
            </a:endParaRPr>
          </a:p>
          <a:p>
            <a:r>
              <a:rPr lang="fi-FI" sz="2000" b="1" dirty="0">
                <a:solidFill>
                  <a:schemeClr val="accent2"/>
                </a:solidFill>
              </a:rPr>
              <a:t> </a:t>
            </a:r>
            <a:r>
              <a:rPr lang="fi-FI" sz="2000" b="1" dirty="0" smtClean="0">
                <a:solidFill>
                  <a:schemeClr val="accent2"/>
                </a:solidFill>
              </a:rPr>
              <a:t>	    </a:t>
            </a:r>
            <a:r>
              <a:rPr lang="fi-FI" sz="2000" b="1" dirty="0" smtClean="0"/>
              <a:t>-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harder</a:t>
            </a:r>
            <a:r>
              <a:rPr lang="fi-FI" sz="2000" b="1" dirty="0">
                <a:solidFill>
                  <a:srgbClr val="FF0000"/>
                </a:solidFill>
              </a:rPr>
              <a:t> to </a:t>
            </a:r>
            <a:r>
              <a:rPr lang="fi-FI" sz="2000" b="1" dirty="0" err="1">
                <a:solidFill>
                  <a:srgbClr val="FF0000"/>
                </a:solidFill>
              </a:rPr>
              <a:t>reason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about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 smtClean="0">
                <a:solidFill>
                  <a:srgbClr val="FF0000"/>
                </a:solidFill>
              </a:rPr>
              <a:t>client</a:t>
            </a:r>
            <a:r>
              <a:rPr lang="fi-FI" sz="2000" b="1" dirty="0" smtClean="0">
                <a:solidFill>
                  <a:srgbClr val="FF0000"/>
                </a:solidFill>
              </a:rPr>
              <a:t> input </a:t>
            </a:r>
            <a:r>
              <a:rPr lang="fi-FI" sz="2000" b="1" dirty="0" err="1" smtClean="0">
                <a:solidFill>
                  <a:srgbClr val="FF0000"/>
                </a:solidFill>
              </a:rPr>
              <a:t>privacy</a:t>
            </a:r>
            <a:endParaRPr lang="fi-FI" sz="2000" b="1" dirty="0" smtClean="0">
              <a:solidFill>
                <a:srgbClr val="FF0000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91" y="3363705"/>
            <a:ext cx="787879" cy="8404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346031" y="3573016"/>
            <a:ext cx="8046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46031" y="3933056"/>
            <a:ext cx="8058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87488" y="4149080"/>
            <a:ext cx="7905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6082" y="4185954"/>
            <a:ext cx="1074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4</a:t>
            </a:r>
            <a:r>
              <a:rPr lang="fi-FI" sz="1400" b="1" dirty="0" smtClean="0"/>
              <a:t>. Prediction</a:t>
            </a:r>
            <a:endParaRPr lang="en-US" sz="1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b="26767"/>
          <a:stretch>
            <a:fillRect/>
          </a:stretch>
        </p:blipFill>
        <p:spPr>
          <a:xfrm>
            <a:off x="10247975" y="660700"/>
            <a:ext cx="1891223" cy="1141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58643" y="3365203"/>
            <a:ext cx="123305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(model-independent) Neural Network Engine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9689" y="3706097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704512" y="113670"/>
            <a:ext cx="1487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hlinkClick r:id=""/>
              </a:rPr>
              <a:t>Skip to End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67852" y="3225843"/>
            <a:ext cx="2271148" cy="14800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Attestation</a:t>
            </a:r>
            <a:endParaRPr lang="en-US" dirty="0"/>
          </a:p>
        </p:txBody>
      </p:sp>
      <p:sp>
        <p:nvSpPr>
          <p:cNvPr id="100" name="Content Placeholder 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identity of A to local enclave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2694" y="4887294"/>
            <a:ext cx="8772506" cy="1578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Target enclave B measurement required for key generation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contains information about target enclave B, including its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CPU fills in report and creates MAC using report key, which depends on random CPU fuses and target enclave B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sent back to target enclave B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Verify report by CPU to check that generated on same platform, i.e. MAC created with same report key (available only on same CPU)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Check MAC received with report and do not trust A upon mismatch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1326" y="4415303"/>
            <a:ext cx="3124200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CPU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52696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A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52696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5527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B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65527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550186" y="2288903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50186" y="2006642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1.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Hi! I’m </a:t>
            </a:r>
            <a:r>
              <a:rPr lang="en-US" sz="11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! Who are you?</a:t>
            </a:r>
            <a:endParaRPr lang="en-US" sz="11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7800" y="355512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7800" y="329594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A)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7800" y="411659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5f 90 4b a8 91 0b ff</a:t>
            </a:r>
            <a:endParaRPr lang="cs-CZ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7800" y="385741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B)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4" name="Elbow Connector 43"/>
          <p:cNvCxnSpPr>
            <a:stCxn id="27" idx="1"/>
          </p:cNvCxnSpPr>
          <p:nvPr/>
        </p:nvCxnSpPr>
        <p:spPr>
          <a:xfrm rot="10800000" flipH="1" flipV="1">
            <a:off x="2352695" y="2403278"/>
            <a:ext cx="2622038" cy="1813164"/>
          </a:xfrm>
          <a:prstGeom prst="bentConnector3">
            <a:avLst>
              <a:gd name="adj1" fmla="val -87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601" y="3785556"/>
            <a:ext cx="232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2.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create a report for </a:t>
            </a:r>
            <a:r>
              <a:rPr lang="en-US" sz="12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8" name="Elbow Connector 47"/>
          <p:cNvCxnSpPr>
            <a:endCxn id="27" idx="2"/>
          </p:cNvCxnSpPr>
          <p:nvPr/>
        </p:nvCxnSpPr>
        <p:spPr>
          <a:xfrm rot="10800000">
            <a:off x="3447011" y="2755365"/>
            <a:ext cx="1520840" cy="9276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07859" y="228897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3483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3.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4390520"/>
            <a:ext cx="300421" cy="2667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05" y="2335965"/>
            <a:ext cx="300421" cy="26670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541326" y="2517577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41326" y="2513418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4.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is my report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920690" y="228481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836" y="2331805"/>
            <a:ext cx="300421" cy="266700"/>
          </a:xfrm>
          <a:prstGeom prst="rect">
            <a:avLst/>
          </a:prstGeom>
        </p:spPr>
      </p:pic>
      <p:cxnSp>
        <p:nvCxnSpPr>
          <p:cNvPr id="91" name="Elbow Connector 90"/>
          <p:cNvCxnSpPr>
            <a:endCxn id="29" idx="2"/>
          </p:cNvCxnSpPr>
          <p:nvPr/>
        </p:nvCxnSpPr>
        <p:spPr>
          <a:xfrm flipV="1">
            <a:off x="7226052" y="2755364"/>
            <a:ext cx="1533790" cy="92768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3"/>
          </p:cNvCxnSpPr>
          <p:nvPr/>
        </p:nvCxnSpPr>
        <p:spPr>
          <a:xfrm flipH="1">
            <a:off x="7226053" y="2403278"/>
            <a:ext cx="2628105" cy="1813164"/>
          </a:xfrm>
          <a:prstGeom prst="bentConnector3">
            <a:avLst>
              <a:gd name="adj1" fmla="val -86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023298" y="3785556"/>
            <a:ext cx="204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5.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give me my report verification key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51947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6.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58" y="2819153"/>
            <a:ext cx="300421" cy="266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69" grpId="0" bldLvl="0" animBg="1"/>
      <p:bldP spid="70" grpId="0"/>
      <p:bldP spid="86" grpId="0"/>
      <p:bldP spid="87" grpId="0" bldLvl="0" animBg="1"/>
      <p:bldP spid="99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System model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4977" y="545349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User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1875" y="263678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Dictionary</a:t>
            </a:r>
            <a:r>
              <a:rPr lang="zh-CN" altLang="en-US" sz="1600" b="1" dirty="0">
                <a:solidFill>
                  <a:prstClr val="black"/>
                </a:solidFill>
              </a:rPr>
              <a:t> </a:t>
            </a:r>
            <a:endParaRPr lang="zh-CN" altLang="en-US" sz="16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provider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63752" y="908720"/>
            <a:ext cx="6696744" cy="5129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64151" y="1412776"/>
            <a:ext cx="2959388" cy="44644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TEE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07768" y="1412776"/>
            <a:ext cx="3384376" cy="44644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REE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2573" y="9017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</a:rPr>
              <a:t>Lookup Server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79502" y="1988840"/>
            <a:ext cx="3240635" cy="2304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0" bIns="0" rtlCol="0" anchor="t">
            <a:normAutofit/>
          </a:bodyPr>
          <a:lstStyle/>
          <a:p>
            <a:pPr algn="ctr">
              <a:defRPr/>
            </a:pPr>
            <a:r>
              <a:rPr lang="en-GB" b="1" dirty="0" smtClean="0">
                <a:solidFill>
                  <a:srgbClr val="000000"/>
                </a:solidFill>
              </a:rPr>
              <a:t>Untrusted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24668" y="1496793"/>
            <a:ext cx="1451038" cy="1713652"/>
            <a:chOff x="5002201" y="2564905"/>
            <a:chExt cx="1451038" cy="1713652"/>
          </a:xfrm>
        </p:grpSpPr>
        <p:sp>
          <p:nvSpPr>
            <p:cNvPr id="47" name="Can 46"/>
            <p:cNvSpPr/>
            <p:nvPr/>
          </p:nvSpPr>
          <p:spPr>
            <a:xfrm>
              <a:off x="5276021" y="2564905"/>
              <a:ext cx="936104" cy="136815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endParaRPr lang="en-US" altLang="zh-CN" sz="2000" i="1" dirty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38017" y="2756528"/>
              <a:ext cx="467895" cy="1320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1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prstClr val="black"/>
                  </a:solidFill>
                </a:rPr>
                <a:t>2</a:t>
              </a:r>
              <a:endParaRPr lang="en-US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srgbClr val="000000"/>
                  </a:solidFill>
                </a:rPr>
                <a:t>n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02201" y="3940003"/>
              <a:ext cx="14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prstClr val="black"/>
                  </a:solidFill>
                </a:rPr>
                <a:t>Dictionary: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X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7590142" y="1992829"/>
            <a:ext cx="2682322" cy="1563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18703" y="3059668"/>
            <a:ext cx="162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dirty="0" smtClean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←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i="1" dirty="0" smtClean="0">
                <a:solidFill>
                  <a:srgbClr val="000000"/>
                </a:solidFill>
              </a:rPr>
              <a:t>q </a:t>
            </a:r>
            <a:r>
              <a:rPr lang="en-US" i="1" dirty="0" smtClean="0">
                <a:solidFill>
                  <a:srgbClr val="000000"/>
                </a:solidFill>
              </a:rPr>
              <a:t>==</a:t>
            </a:r>
            <a:r>
              <a:rPr lang="en-GB" dirty="0" smtClean="0">
                <a:solidFill>
                  <a:srgbClr val="000000"/>
                </a:solidFill>
              </a:rPr>
              <a:t>   </a:t>
            </a:r>
            <a:r>
              <a:rPr lang="en-GB" b="1" i="1" dirty="0" smtClean="0">
                <a:solidFill>
                  <a:srgbClr val="000000"/>
                </a:solidFill>
              </a:rPr>
              <a:t> </a:t>
            </a:r>
            <a:r>
              <a:rPr lang="en-GB" i="1" dirty="0" smtClean="0">
                <a:solidFill>
                  <a:srgbClr val="000000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02156" y="3577107"/>
            <a:ext cx="6502156" cy="1496020"/>
            <a:chOff x="2402156" y="3577107"/>
            <a:chExt cx="6502156" cy="1496020"/>
          </a:xfrm>
        </p:grpSpPr>
        <p:sp>
          <p:nvSpPr>
            <p:cNvPr id="60" name="Right Arrow 59"/>
            <p:cNvSpPr/>
            <p:nvPr/>
          </p:nvSpPr>
          <p:spPr>
            <a:xfrm>
              <a:off x="2402156" y="4365104"/>
              <a:ext cx="5206013" cy="7080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		     Query: </a:t>
              </a:r>
              <a:r>
                <a:rPr lang="en-US" sz="1600" b="1" i="1" dirty="0" smtClean="0">
                  <a:solidFill>
                    <a:srgbClr val="000000"/>
                  </a:solidFill>
                </a:rPr>
                <a:t>q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5" name="Up Arrow 64"/>
            <p:cNvSpPr/>
            <p:nvPr/>
          </p:nvSpPr>
          <p:spPr>
            <a:xfrm>
              <a:off x="8000888" y="3577107"/>
              <a:ext cx="507503" cy="808433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608168" y="4385541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Query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2156" y="3582309"/>
            <a:ext cx="7870308" cy="2157385"/>
            <a:chOff x="2402156" y="3582309"/>
            <a:chExt cx="7870308" cy="2157385"/>
          </a:xfrm>
        </p:grpSpPr>
        <p:sp>
          <p:nvSpPr>
            <p:cNvPr id="66" name="Up Arrow 65"/>
            <p:cNvSpPr/>
            <p:nvPr/>
          </p:nvSpPr>
          <p:spPr>
            <a:xfrm flipV="1">
              <a:off x="9406956" y="3582309"/>
              <a:ext cx="507503" cy="1483796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0" name="Left Arrow 69"/>
            <p:cNvSpPr/>
            <p:nvPr/>
          </p:nvSpPr>
          <p:spPr>
            <a:xfrm>
              <a:off x="2402156" y="5052309"/>
              <a:ext cx="6574164" cy="687385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	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	Response: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r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976320" y="5066106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Response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02156" y="5975420"/>
            <a:ext cx="6502156" cy="693940"/>
            <a:chOff x="2402156" y="5975420"/>
            <a:chExt cx="6502156" cy="693940"/>
          </a:xfrm>
        </p:grpSpPr>
        <p:sp>
          <p:nvSpPr>
            <p:cNvPr id="71" name="TextBox 70"/>
            <p:cNvSpPr txBox="1"/>
            <p:nvPr/>
          </p:nvSpPr>
          <p:spPr>
            <a:xfrm>
              <a:off x="3681078" y="6300028"/>
              <a:ext cx="448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Secure </a:t>
              </a:r>
              <a:r>
                <a:rPr lang="en-US" b="1" dirty="0" smtClean="0">
                  <a:solidFill>
                    <a:prstClr val="black"/>
                  </a:solidFill>
                </a:rPr>
                <a:t>channel with </a:t>
              </a:r>
              <a:r>
                <a:rPr lang="en-US" b="1" i="1" dirty="0" smtClean="0">
                  <a:solidFill>
                    <a:srgbClr val="005EB8"/>
                  </a:solidFill>
                </a:rPr>
                <a:t>remote attestation</a:t>
              </a:r>
              <a:endParaRPr lang="en-US" b="1" i="1" dirty="0">
                <a:solidFill>
                  <a:srgbClr val="005EB8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5486284" y="2891292"/>
              <a:ext cx="333900" cy="6502156"/>
            </a:xfrm>
            <a:prstGeom prst="rightBrace">
              <a:avLst>
                <a:gd name="adj1" fmla="val 46126"/>
                <a:gd name="adj2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1534929"/>
            <a:ext cx="1136483" cy="107587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45078" y="2603009"/>
            <a:ext cx="480131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prstClr val="white"/>
                </a:solidFill>
              </a:rPr>
              <a:t>Information leak: Memory </a:t>
            </a:r>
            <a:r>
              <a:rPr lang="en-US" b="1" dirty="0">
                <a:solidFill>
                  <a:prstClr val="white"/>
                </a:solidFill>
              </a:rPr>
              <a:t>access patterns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77267" y="270892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b="1" i="1" baseline="-25000" dirty="0">
                <a:solidFill>
                  <a:srgbClr val="000000"/>
                </a:solidFill>
              </a:rPr>
              <a:t>i</a:t>
            </a:r>
            <a:endParaRPr lang="en-US" b="1" i="1" dirty="0">
              <a:solidFill>
                <a:prstClr val="black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75" y="3717032"/>
            <a:ext cx="1096678" cy="9361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 descr="photo.jpg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3800394"/>
            <a:ext cx="564710" cy="564710"/>
          </a:xfrm>
          <a:prstGeom prst="rect">
            <a:avLst/>
          </a:prstGeom>
        </p:spPr>
      </p:pic>
      <p:sp>
        <p:nvSpPr>
          <p:cNvPr id="62" name="Left Arrow 61"/>
          <p:cNvSpPr/>
          <p:nvPr/>
        </p:nvSpPr>
        <p:spPr>
          <a:xfrm flipH="1">
            <a:off x="1620150" y="3969060"/>
            <a:ext cx="288032" cy="216024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02156" y="4502398"/>
            <a:ext cx="1008112" cy="432048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prstClr val="white"/>
                </a:solidFill>
              </a:rPr>
              <a:t>h</a:t>
            </a:r>
            <a:r>
              <a:rPr lang="en-US" dirty="0" smtClean="0">
                <a:solidFill>
                  <a:prstClr val="white"/>
                </a:solidFill>
              </a:rPr>
              <a:t>(APK)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4401108"/>
            <a:ext cx="1047085" cy="107587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21094 0.158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7.40741E-7 L 0.30938 0.0509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6" grpId="0" bldLvl="0" animBg="1"/>
      <p:bldP spid="48" grpId="0"/>
      <p:bldP spid="48" grpId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631504" y="2924944"/>
            <a:ext cx="8784976" cy="27363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TEE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Path ORAM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9976" y="548680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442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124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120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08168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79776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9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55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7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36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8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92344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6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0096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5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95600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2224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1"/>
            <a:endCxn id="30" idx="0"/>
          </p:cNvCxnSpPr>
          <p:nvPr/>
        </p:nvCxnSpPr>
        <p:spPr>
          <a:xfrm flipH="1">
            <a:off x="2711624" y="1160748"/>
            <a:ext cx="1008112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1"/>
            <a:endCxn id="25" idx="0"/>
          </p:cNvCxnSpPr>
          <p:nvPr/>
        </p:nvCxnSpPr>
        <p:spPr>
          <a:xfrm flipH="1">
            <a:off x="1991544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3"/>
            <a:endCxn id="26" idx="0"/>
          </p:cNvCxnSpPr>
          <p:nvPr/>
        </p:nvCxnSpPr>
        <p:spPr>
          <a:xfrm>
            <a:off x="29276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1"/>
            <a:endCxn id="23" idx="0"/>
          </p:cNvCxnSpPr>
          <p:nvPr/>
        </p:nvCxnSpPr>
        <p:spPr>
          <a:xfrm flipH="1">
            <a:off x="4295800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1"/>
            <a:endCxn id="21" idx="0"/>
          </p:cNvCxnSpPr>
          <p:nvPr/>
        </p:nvCxnSpPr>
        <p:spPr>
          <a:xfrm flipH="1">
            <a:off x="65280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3"/>
            <a:endCxn id="22" idx="0"/>
          </p:cNvCxnSpPr>
          <p:nvPr/>
        </p:nvCxnSpPr>
        <p:spPr>
          <a:xfrm>
            <a:off x="7392144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7" idx="1"/>
            <a:endCxn id="19" idx="0"/>
          </p:cNvCxnSpPr>
          <p:nvPr/>
        </p:nvCxnSpPr>
        <p:spPr>
          <a:xfrm flipH="1">
            <a:off x="8760296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3"/>
            <a:endCxn id="20" idx="0"/>
          </p:cNvCxnSpPr>
          <p:nvPr/>
        </p:nvCxnSpPr>
        <p:spPr>
          <a:xfrm>
            <a:off x="9624392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1" idx="3"/>
            <a:endCxn id="27" idx="0"/>
          </p:cNvCxnSpPr>
          <p:nvPr/>
        </p:nvCxnSpPr>
        <p:spPr>
          <a:xfrm>
            <a:off x="8544272" y="1160748"/>
            <a:ext cx="864096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1" idx="1"/>
            <a:endCxn id="28" idx="0"/>
          </p:cNvCxnSpPr>
          <p:nvPr/>
        </p:nvCxnSpPr>
        <p:spPr>
          <a:xfrm flipH="1">
            <a:off x="7176120" y="1160748"/>
            <a:ext cx="936104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3"/>
            <a:endCxn id="31" idx="0"/>
          </p:cNvCxnSpPr>
          <p:nvPr/>
        </p:nvCxnSpPr>
        <p:spPr>
          <a:xfrm>
            <a:off x="6312024" y="728700"/>
            <a:ext cx="2016224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775521" y="234888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436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79777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75921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20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08169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5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442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6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124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7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79576" y="4977172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q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27648" y="371703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white"/>
                </a:solidFill>
              </a:rPr>
              <a:t>Stash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0" y="494116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prstClr val="white"/>
                </a:solidFill>
              </a:rPr>
              <a:t>f</a:t>
            </a:r>
            <a:r>
              <a:rPr lang="en-US" b="1" baseline="-25000" dirty="0">
                <a:solidFill>
                  <a:prstClr val="white"/>
                </a:solidFill>
              </a:rPr>
              <a:t>locate_block</a:t>
            </a:r>
            <a:r>
              <a:rPr lang="en-US" b="1" dirty="0">
                <a:solidFill>
                  <a:prstClr val="white"/>
                </a:solidFill>
              </a:rPr>
              <a:t>(q) = b4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72" name="Straight Connector 71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66395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3576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11824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87888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6814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15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36814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1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9620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cxnSp>
        <p:nvCxnSpPr>
          <p:cNvPr id="48" name="Straight Arrow Connector 47"/>
          <p:cNvCxnSpPr>
            <a:stCxn id="103" idx="3"/>
          </p:cNvCxnSpPr>
          <p:nvPr/>
        </p:nvCxnSpPr>
        <p:spPr>
          <a:xfrm flipV="1">
            <a:off x="2711624" y="4299716"/>
            <a:ext cx="2498336" cy="857476"/>
          </a:xfrm>
          <a:prstGeom prst="straightConnector1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23793" y="458112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white"/>
                </a:solidFill>
              </a:rPr>
              <a:t>q </a:t>
            </a:r>
            <a:r>
              <a:rPr lang="en-US" b="1" dirty="0" smtClean="0">
                <a:solidFill>
                  <a:prstClr val="white"/>
                </a:solidFill>
                <a:sym typeface="Symbol" pitchFamily="18" charset="2"/>
              </a:rPr>
              <a:t> </a:t>
            </a:r>
            <a:r>
              <a:rPr lang="en-US" b="1" dirty="0" smtClean="0">
                <a:solidFill>
                  <a:prstClr val="white"/>
                </a:solidFill>
              </a:rPr>
              <a:t>b</a:t>
            </a:r>
            <a:r>
              <a:rPr lang="en-US" b="1" baseline="-25000" dirty="0" smtClean="0">
                <a:solidFill>
                  <a:prstClr val="white"/>
                </a:solidFill>
              </a:rPr>
              <a:t>4</a:t>
            </a:r>
            <a:r>
              <a:rPr lang="en-US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87888" y="3640206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7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92344" y="4221088"/>
            <a:ext cx="1008112" cy="36004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886078" y="548680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3576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6395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11824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87888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4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9620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16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27648" y="3501008"/>
            <a:ext cx="5544616" cy="8640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26008" y="3865866"/>
            <a:ext cx="76738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O(log(n)) computational and constant communication overhead </a:t>
            </a:r>
            <a:r>
              <a:rPr lang="en-US" i="1" dirty="0">
                <a:solidFill>
                  <a:prstClr val="white"/>
                </a:solidFill>
              </a:rPr>
              <a:t>per query</a:t>
            </a:r>
            <a:endParaRPr lang="en-US" b="1" i="1" dirty="0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829611" y="4549942"/>
            <a:ext cx="538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Not amenable for simultaneous queries O(</a:t>
            </a:r>
            <a:r>
              <a:rPr lang="en-US" dirty="0" err="1">
                <a:solidFill>
                  <a:prstClr val="white"/>
                </a:solidFill>
              </a:rPr>
              <a:t>mlog</a:t>
            </a:r>
            <a:r>
              <a:rPr lang="en-US" dirty="0">
                <a:solidFill>
                  <a:prstClr val="white"/>
                </a:solidFill>
              </a:rPr>
              <a:t>(n))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5399" y="6381328"/>
            <a:ext cx="7776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i="1" dirty="0" err="1">
                <a:solidFill>
                  <a:prstClr val="black"/>
                </a:solidFill>
              </a:rPr>
              <a:t>Stefanov</a:t>
            </a:r>
            <a:r>
              <a:rPr lang="en-US" i="1" dirty="0">
                <a:solidFill>
                  <a:prstClr val="black"/>
                </a:solidFill>
              </a:rPr>
              <a:t> et al</a:t>
            </a:r>
            <a:r>
              <a:rPr lang="en-US" i="1" dirty="0" smtClean="0">
                <a:solidFill>
                  <a:prstClr val="black"/>
                </a:solidFill>
              </a:rPr>
              <a:t>. </a:t>
            </a:r>
            <a:r>
              <a:rPr lang="en-US" i="1" dirty="0">
                <a:solidFill>
                  <a:prstClr val="black"/>
                </a:solidFill>
                <a:hlinkClick r:id="rId1"/>
              </a:rPr>
              <a:t>ACM CCS </a:t>
            </a:r>
            <a:r>
              <a:rPr lang="en-US" i="1" dirty="0" smtClean="0">
                <a:solidFill>
                  <a:prstClr val="black"/>
                </a:solidFill>
                <a:hlinkClick r:id="rId1"/>
              </a:rPr>
              <a:t>2013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197197" y="832434"/>
            <a:ext cx="1224135" cy="28803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209079" y="548680"/>
            <a:ext cx="1215513" cy="28803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Untrusted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39030" y="4924189"/>
            <a:ext cx="1076204" cy="46805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556 L 0.1181 -0.28333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1388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6" presetClass="emph" presetSubtype="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532 L -0.07682 -0.36829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18148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5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25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5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509 L -0.34257 -0.41991 " pathEditMode="relative" rAng="0" ptsTypes="AA">
                                      <p:cBhvr>
                                        <p:cTn id="14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2125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50"/>
                            </p:stCondLst>
                            <p:childTnLst>
                              <p:par>
                                <p:cTn id="1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125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125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125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125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125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5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532 L 0.06497 -0.48287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24421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bldLvl="0" animBg="1"/>
      <p:bldP spid="24" grpId="0" bldLvl="0" animBg="1"/>
      <p:bldP spid="24" grpId="1" bldLvl="0" animBg="1"/>
      <p:bldP spid="29" grpId="0" bldLvl="0" animBg="1"/>
      <p:bldP spid="29" grpId="1" bldLvl="0" animBg="1"/>
      <p:bldP spid="32" grpId="0" bldLvl="0" animBg="1"/>
      <p:bldP spid="32" grpId="1" bldLvl="0" animBg="1"/>
      <p:bldP spid="103" grpId="0" bldLvl="0" animBg="1"/>
      <p:bldP spid="5" grpId="0"/>
      <p:bldP spid="5" grpId="1"/>
      <p:bldP spid="96" grpId="0" bldLvl="0" animBg="1"/>
      <p:bldP spid="96" grpId="1" bldLvl="0" animBg="1"/>
      <p:bldP spid="96" grpId="2" bldLvl="0" animBg="1"/>
      <p:bldP spid="96" grpId="3" bldLvl="0" animBg="1"/>
      <p:bldP spid="99" grpId="0" bldLvl="0" animBg="1"/>
      <p:bldP spid="99" grpId="1" bldLvl="0" animBg="1"/>
      <p:bldP spid="99" grpId="2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6" grpId="0" bldLvl="0" animBg="1"/>
      <p:bldP spid="106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51" grpId="0"/>
      <p:bldP spid="51" grpId="1"/>
      <p:bldP spid="131" grpId="0" bldLvl="0" animBg="1"/>
      <p:bldP spid="131" grpId="1" bldLvl="0" animBg="1"/>
      <p:bldP spid="131" grpId="2" bldLvl="0" animBg="1"/>
      <p:bldP spid="6" grpId="0" bldLvl="0" animBg="1"/>
      <p:bldP spid="6" grpId="1" bldLvl="0" animBg="1"/>
      <p:bldP spid="6" grpId="2" bldLvl="0" animBg="1"/>
      <p:bldP spid="6" grpId="3" bldLvl="0" animBg="1"/>
      <p:bldP spid="94" grpId="0" bldLvl="0" animBg="1"/>
      <p:bldP spid="94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100" grpId="0" bldLvl="0" animBg="1"/>
      <p:bldP spid="100" grpId="1" bldLvl="0" animBg="1"/>
      <p:bldP spid="90" grpId="0" bldLvl="0" animBg="1"/>
      <p:bldP spid="90" grpId="1" bldLvl="0" animBg="1"/>
      <p:bldP spid="90" grpId="2" bldLvl="0" animBg="1"/>
      <p:bldP spid="95" grpId="0" bldLvl="0" animBg="1"/>
      <p:bldP spid="95" grpId="1" bldLvl="0" animBg="1"/>
      <p:bldP spid="95" grpId="2" bldLvl="0" animBg="1"/>
      <p:bldP spid="95" grpId="3" bldLvl="0" animBg="1"/>
      <p:bldP spid="92" grpId="0" bldLvl="0" animBg="1"/>
      <p:bldP spid="92" grpId="1" bldLvl="0" animBg="1"/>
      <p:bldP spid="93" grpId="0" bldLvl="0" animBg="1"/>
      <p:bldP spid="93" grpId="1" bldLvl="0" animBg="1"/>
      <p:bldP spid="93" grpId="2" bldLvl="0" animBg="1"/>
      <p:bldP spid="107" grpId="0" bldLvl="0" animBg="1"/>
      <p:bldP spid="107" grpId="1" bldLvl="0" animBg="1"/>
      <p:bldP spid="117" grpId="0" bldLvl="0" animBg="1"/>
      <p:bldP spid="118" grpId="0" bldLvl="0" animBg="1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/>
              <a:t>CryptoNets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57402" y="58490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47728" y="1836112"/>
            <a:ext cx="4392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input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9656" y="2852936"/>
            <a:ext cx="5042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predictions</a:t>
            </a:r>
            <a:endParaRPr lang="en-US" sz="3200" dirty="0">
              <a:solidFill>
                <a:srgbClr val="008000"/>
              </a:solidFill>
            </a:endParaRPr>
          </a:p>
        </p:txBody>
      </p:sp>
      <p:pic>
        <p:nvPicPr>
          <p:cNvPr id="19" name="Picture 18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68760"/>
            <a:ext cx="576064" cy="97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>
            <a:off x="3719737" y="3501007"/>
            <a:ext cx="4320479" cy="1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719736" y="2492896"/>
            <a:ext cx="4320480" cy="0"/>
          </a:xfrm>
          <a:prstGeom prst="straightConnector1">
            <a:avLst/>
          </a:prstGeom>
          <a:noFill/>
          <a:ln w="28575" cap="flat" cmpd="sng" algn="ctr">
            <a:solidFill>
              <a:srgbClr val="0C182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351584" y="5949280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[GDLLNW16] </a:t>
            </a:r>
            <a:r>
              <a:rPr lang="fi-FI" sz="1600" dirty="0">
                <a:hlinkClick r:id="rId2"/>
              </a:rPr>
              <a:t>CryptoNets</a:t>
            </a:r>
            <a:r>
              <a:rPr lang="fi-FI" sz="1600" dirty="0"/>
              <a:t>, ICML 2016</a:t>
            </a:r>
            <a:endParaRPr lang="fi-FI" sz="1600" dirty="0"/>
          </a:p>
        </p:txBody>
      </p:sp>
      <p:sp>
        <p:nvSpPr>
          <p:cNvPr id="14" name="Rectangle 13"/>
          <p:cNvSpPr/>
          <p:nvPr/>
        </p:nvSpPr>
        <p:spPr>
          <a:xfrm>
            <a:off x="263352" y="4402064"/>
            <a:ext cx="11928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 smtClean="0">
                <a:solidFill>
                  <a:srgbClr val="008000"/>
                </a:solidFill>
              </a:rPr>
              <a:t>High</a:t>
            </a:r>
            <a:r>
              <a:rPr lang="zh-CN" altLang="en-US" sz="2800" dirty="0" smtClean="0">
                <a:solidFill>
                  <a:srgbClr val="008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throughput </a:t>
            </a:r>
            <a:r>
              <a:rPr lang="en-US" altLang="zh-CN" sz="2800" dirty="0" smtClean="0"/>
              <a:t>for batch queries from same client </a:t>
            </a:r>
            <a:endParaRPr lang="en-US" altLang="zh-CN" sz="2800" dirty="0" smtClean="0"/>
          </a:p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</a:rPr>
              <a:t>igh overhead</a:t>
            </a:r>
            <a:r>
              <a:rPr lang="en-US" altLang="zh-CN" sz="2800" dirty="0" smtClean="0">
                <a:solidFill>
                  <a:schemeClr val="accent3"/>
                </a:solidFill>
              </a:rPr>
              <a:t> </a:t>
            </a:r>
            <a:r>
              <a:rPr lang="en-US" altLang="zh-CN" sz="2800" dirty="0" smtClean="0"/>
              <a:t>for single queries: </a:t>
            </a:r>
            <a:r>
              <a:rPr lang="en-US" altLang="zh-CN" sz="2800" dirty="0">
                <a:solidFill>
                  <a:srgbClr val="FF0000"/>
                </a:solidFill>
              </a:rPr>
              <a:t>297.5s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372MB </a:t>
            </a:r>
            <a:r>
              <a:rPr lang="en-US" altLang="zh-CN" sz="2800" dirty="0" smtClean="0"/>
              <a:t>(MNIST dataset)</a:t>
            </a:r>
            <a:endParaRPr lang="en-US" altLang="zh-CN" sz="2800" dirty="0"/>
          </a:p>
          <a:p>
            <a:pPr marL="457200" indent="-457200">
              <a:buFont typeface="Arial" panose="020B0604020202020204"/>
              <a:buChar char="•"/>
            </a:pPr>
            <a:r>
              <a:rPr lang="en-US" altLang="zh-CN" sz="2800" dirty="0" smtClean="0"/>
              <a:t>Cannot support: </a:t>
            </a:r>
            <a:r>
              <a:rPr lang="en-US" altLang="zh-CN" sz="2800" dirty="0" smtClean="0">
                <a:solidFill>
                  <a:srgbClr val="FF0000"/>
                </a:solidFill>
              </a:rPr>
              <a:t>high-</a:t>
            </a:r>
            <a:r>
              <a:rPr lang="en-US" altLang="zh-CN" sz="2800" dirty="0">
                <a:solidFill>
                  <a:srgbClr val="FF0000"/>
                </a:solidFill>
              </a:rPr>
              <a:t>degree </a:t>
            </a:r>
            <a:r>
              <a:rPr lang="en-US" altLang="zh-CN" sz="2800" dirty="0" smtClean="0">
                <a:solidFill>
                  <a:srgbClr val="FF0000"/>
                </a:solidFill>
              </a:rPr>
              <a:t>polynomials, comparisons, …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2026" y="500754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78" y="2599016"/>
            <a:ext cx="870518" cy="9285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663160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62947" y="4228622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464152" y="1628800"/>
            <a:ext cx="745337" cy="762939"/>
            <a:chOff x="7536160" y="1628800"/>
            <a:chExt cx="745337" cy="762939"/>
          </a:xfrm>
        </p:grpSpPr>
        <p:sp>
          <p:nvSpPr>
            <p:cNvPr id="16" name="Vertical Scroll 15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896200" y="2636912"/>
            <a:ext cx="745337" cy="762939"/>
            <a:chOff x="7536160" y="1628800"/>
            <a:chExt cx="745337" cy="762939"/>
          </a:xfrm>
        </p:grpSpPr>
        <p:sp>
          <p:nvSpPr>
            <p:cNvPr id="25" name="Vertical Scroll 24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120336" y="2591924"/>
            <a:ext cx="745337" cy="762939"/>
            <a:chOff x="7536160" y="1628800"/>
            <a:chExt cx="745337" cy="762939"/>
          </a:xfrm>
        </p:grpSpPr>
        <p:sp>
          <p:nvSpPr>
            <p:cNvPr id="28" name="Vertical Scroll 27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2351584" y="6330806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FHE: Fully homomorphic encryption (</a:t>
            </a:r>
            <a:r>
              <a:rPr lang="fi-FI" sz="1600" dirty="0">
                <a:hlinkClick r:id="rId5"/>
              </a:rPr>
              <a:t>https://</a:t>
            </a:r>
            <a:r>
              <a:rPr lang="fi-FI" sz="1600" dirty="0" smtClean="0">
                <a:hlinkClick r:id="rId5"/>
              </a:rPr>
              <a:t>en.wikipedia.org/wiki/Homomorphic_encryption</a:t>
            </a:r>
            <a:r>
              <a:rPr lang="fi-FI" sz="1600" dirty="0" smtClean="0"/>
              <a:t>) </a:t>
            </a:r>
            <a:endParaRPr lang="fi-FI" sz="1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b="26767"/>
          <a:stretch>
            <a:fillRect/>
          </a:stretch>
        </p:blipFill>
        <p:spPr>
          <a:xfrm>
            <a:off x="8832304" y="1108317"/>
            <a:ext cx="2293208" cy="1384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Data Collection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39945" y="2080895"/>
            <a:ext cx="3133725" cy="324104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68730" y="2108200"/>
            <a:ext cx="3186430" cy="1807845"/>
            <a:chOff x="1848" y="2420"/>
            <a:chExt cx="5018" cy="2847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848" y="2420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8" y="416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9"/>
              <a:ext cx="3526" cy="389"/>
              <a:chOff x="3279304" y="2067051"/>
              <a:chExt cx="2238994" cy="24707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641095" y="2067051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8"/>
              <a:ext cx="3526" cy="678"/>
              <a:chOff x="3279304" y="2083561"/>
              <a:chExt cx="2238994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641095" y="208356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b="1" dirty="0">
                    <a:latin typeface="Calibri" charset="0"/>
                  </a:rPr>
                  <a:t>1b.</a:t>
                </a:r>
                <a:r>
                  <a:rPr lang="de-DE" altLang="en-GB" sz="1400" dirty="0">
                    <a:latin typeface="Calibri" charset="0"/>
                  </a:rPr>
                  <a:t>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672" y="3975"/>
              <a:ext cx="4194" cy="965"/>
            </a:xfrm>
            <a:prstGeom prst="bentConnector3">
              <a:avLst>
                <a:gd name="adj1" fmla="val -453"/>
              </a:avLst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478" y="4589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2.</a:t>
              </a:r>
              <a:r>
                <a:rPr lang="de-DE" altLang="en-GB" sz="1400" dirty="0">
                  <a:latin typeface="Calibri" charset="0"/>
                </a:rPr>
                <a:t>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981575" y="267525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3.</a:t>
            </a:r>
            <a:r>
              <a:rPr lang="de-DE" altLang="en-GB" sz="1400" dirty="0">
                <a:latin typeface="Calibri" charset="0"/>
              </a:rPr>
              <a:t>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830310" y="2786380"/>
            <a:ext cx="1878330" cy="881380"/>
            <a:chOff x="13298" y="3926"/>
            <a:chExt cx="2958" cy="1483"/>
          </a:xfrm>
        </p:grpSpPr>
        <p:grpSp>
          <p:nvGrpSpPr>
            <p:cNvPr id="31" name="Group 30"/>
            <p:cNvGrpSpPr/>
            <p:nvPr/>
          </p:nvGrpSpPr>
          <p:grpSpPr>
            <a:xfrm>
              <a:off x="13298" y="3926"/>
              <a:ext cx="2446" cy="1483"/>
              <a:chOff x="13298" y="3917"/>
              <a:chExt cx="2446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29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3893" y="462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i-1 ]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14285" y="2799080"/>
            <a:ext cx="1446530" cy="245110"/>
            <a:chOff x="10953" y="2896"/>
            <a:chExt cx="2278" cy="38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189345" y="3240405"/>
            <a:ext cx="2625725" cy="222885"/>
            <a:chOff x="8719" y="2929"/>
            <a:chExt cx="4135" cy="351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9211" y="2929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2045" y="4556125"/>
            <a:ext cx="261810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4979035" y="3792855"/>
            <a:ext cx="259715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ensure harddisk contains D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...D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m</a:t>
            </a:r>
            <a:r>
              <a:rPr lang="de-DE" altLang="en-GB" sz="1400" baseline="-25000" dirty="0">
                <a:latin typeface="Calibri" charset="0"/>
              </a:rPr>
              <a:t>s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1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9213215" y="3380335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[ val = i ]</a:t>
            </a:r>
            <a:endParaRPr lang="de-DE" altLang="en-US" sz="1200">
              <a:latin typeface="Calibri" charset="0"/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0800000" flipH="1" flipV="1">
            <a:off x="9258935" y="3340735"/>
            <a:ext cx="5080" cy="180340"/>
          </a:xfrm>
          <a:prstGeom prst="curvedConnector3">
            <a:avLst>
              <a:gd name="adj1" fmla="val -46875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051925" y="4146550"/>
            <a:ext cx="1156335" cy="1328420"/>
            <a:chOff x="14255" y="6530"/>
            <a:chExt cx="1821" cy="2092"/>
          </a:xfrm>
        </p:grpSpPr>
        <p:grpSp>
          <p:nvGrpSpPr>
            <p:cNvPr id="61" name="Group 60"/>
            <p:cNvGrpSpPr/>
            <p:nvPr/>
          </p:nvGrpSpPr>
          <p:grpSpPr>
            <a:xfrm>
              <a:off x="14255" y="6530"/>
              <a:ext cx="1821" cy="2092"/>
              <a:chOff x="13247" y="4838"/>
              <a:chExt cx="1821" cy="168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3247" y="4838"/>
                <a:ext cx="1691" cy="1684"/>
                <a:chOff x="13379" y="6302"/>
                <a:chExt cx="1691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589" y="6338"/>
                  <a:ext cx="1421" cy="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13441" y="5403"/>
                <a:ext cx="731" cy="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i-1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14097" y="5411"/>
                <a:ext cx="97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</p:grpSp>
        <p:sp>
          <p:nvSpPr>
            <p:cNvPr id="64" name="Text Box 63"/>
            <p:cNvSpPr txBox="1"/>
            <p:nvPr/>
          </p:nvSpPr>
          <p:spPr>
            <a:xfrm>
              <a:off x="14452" y="8085"/>
              <a:ext cx="7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D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i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(first) Training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48505" y="1257935"/>
            <a:ext cx="3133725" cy="417512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37840" y="4227195"/>
            <a:ext cx="384111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388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1, 500, m</a:t>
              </a:r>
              <a:r>
                <a:rPr lang="de-DE" sz="1400" baseline="-25000" dirty="0">
                  <a:latin typeface="Calibri" charset="0"/>
                  <a:sym typeface="+mn-ea"/>
                </a:rPr>
                <a:t>s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89380" y="1482725"/>
            <a:ext cx="3098800" cy="359410"/>
            <a:chOff x="1324" y="2477"/>
            <a:chExt cx="4880" cy="566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24" y="2603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639" y="2905"/>
                <a:ext cx="19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train(n=500)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712970" y="236156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706620" y="2977515"/>
            <a:ext cx="291719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m</a:t>
            </a:r>
            <a:r>
              <a:rPr lang="de-DE" altLang="en-GB" sz="1400" baseline="-25000" dirty="0">
                <a:latin typeface="Calibri" charset="0"/>
                <a:sym typeface="+mn-ea"/>
              </a:rPr>
              <a:t>s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700270" y="173291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size for training 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728710" y="1790065"/>
            <a:ext cx="1834515" cy="740410"/>
            <a:chOff x="12882" y="2387"/>
            <a:chExt cx="2889" cy="1166"/>
          </a:xfrm>
        </p:grpSpPr>
        <p:grpSp>
          <p:nvGrpSpPr>
            <p:cNvPr id="35" name="Group 34"/>
            <p:cNvGrpSpPr/>
            <p:nvPr/>
          </p:nvGrpSpPr>
          <p:grpSpPr>
            <a:xfrm rot="0">
              <a:off x="12882" y="2387"/>
              <a:ext cx="2446" cy="116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409" y="3036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505]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94095" y="1995170"/>
            <a:ext cx="2625725" cy="215265"/>
            <a:chOff x="8719" y="2941"/>
            <a:chExt cx="4135" cy="339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941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13560" y="2821940"/>
            <a:ext cx="1755290" cy="430530"/>
            <a:chOff x="8661" y="3277"/>
            <a:chExt cx="4193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661" y="3277"/>
              <a:ext cx="376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load* all sealed data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514590" y="3509010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97905" y="3872865"/>
            <a:ext cx="2625725" cy="240665"/>
            <a:chOff x="8719" y="2941"/>
            <a:chExt cx="4135" cy="379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8719" y="332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>
              <a:off x="9211" y="2941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728710" y="3559175"/>
            <a:ext cx="1910715" cy="740410"/>
            <a:chOff x="12882" y="5485"/>
            <a:chExt cx="3009" cy="1166"/>
          </a:xfrm>
        </p:grpSpPr>
        <p:sp>
          <p:nvSpPr>
            <p:cNvPr id="57" name="Rectangles 56"/>
            <p:cNvSpPr/>
            <p:nvPr/>
          </p:nvSpPr>
          <p:spPr>
            <a:xfrm>
              <a:off x="12973" y="5519"/>
              <a:ext cx="2259" cy="1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2882" y="5485"/>
              <a:ext cx="24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 b="1">
                  <a:latin typeface="Calibri" charset="0"/>
                </a:rPr>
                <a:t>Log Counter</a:t>
              </a:r>
              <a:endParaRPr lang="de-DE" altLang="en-US" sz="1200" b="1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3529" y="581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6047"/>
              <a:ext cx="8" cy="284"/>
            </a:xfrm>
            <a:prstGeom prst="curvedConnector3">
              <a:avLst>
                <a:gd name="adj1" fmla="val -468750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609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2]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839595" y="2580640"/>
            <a:ext cx="1285875" cy="2101850"/>
            <a:chOff x="2239" y="3812"/>
            <a:chExt cx="1891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691" cy="5510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430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6112"/>
              <a:ext cx="735" cy="1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159" y="6084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3159" y="6671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712970" y="469201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6.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m</a:t>
            </a:r>
            <a:r>
              <a:rPr lang="de-DE" altLang="en-GB" sz="1400" baseline="-25000" dirty="0">
                <a:latin typeface="Calibri" charset="0"/>
              </a:rPr>
              <a:t>s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645410" y="514667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1490345" y="1934210"/>
            <a:ext cx="3747135" cy="31750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79"/>
          <p:cNvSpPr txBox="1"/>
          <p:nvPr/>
        </p:nvSpPr>
        <p:spPr>
          <a:xfrm>
            <a:off x="7955915" y="5106670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means: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seeds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Re-Training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88485" y="823595"/>
            <a:ext cx="3936365" cy="5356353"/>
            <a:chOff x="6068" y="2030"/>
            <a:chExt cx="8597" cy="6114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9" name="Rectangles 28"/>
          <p:cNvSpPr/>
          <p:nvPr/>
        </p:nvSpPr>
        <p:spPr>
          <a:xfrm>
            <a:off x="4483735" y="2095500"/>
            <a:ext cx="6118225" cy="1087755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tx1">
                <a:lumMod val="50000"/>
                <a:lumOff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786380" y="5194935"/>
            <a:ext cx="3967817" cy="247015"/>
            <a:chOff x="8731" y="2905"/>
            <a:chExt cx="4259" cy="389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3964" cy="1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09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3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m</a:t>
              </a:r>
              <a:r>
                <a:rPr lang="de-DE" sz="1400" baseline="-25000" dirty="0">
                  <a:latin typeface="Calibri" charset="0"/>
                  <a:sym typeface="+mn-ea"/>
                </a:rPr>
                <a:t>s,</a:t>
              </a:r>
              <a:r>
                <a:rPr lang="de-DE" sz="1400" dirty="0">
                  <a:latin typeface="Calibri" charset="0"/>
                  <a:sym typeface="+mn-ea"/>
                </a:rPr>
                <a:t>, m</a:t>
              </a:r>
              <a:r>
                <a:rPr lang="de-DE" sz="1400" baseline="-25000" dirty="0">
                  <a:latin typeface="Calibri" charset="0"/>
                  <a:sym typeface="+mn-ea"/>
                </a:rPr>
                <a:t>3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546600" y="4150995"/>
            <a:ext cx="291719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m</a:t>
            </a:r>
            <a:r>
              <a:rPr lang="de-DE" altLang="en-GB" sz="1400" baseline="-25000" dirty="0">
                <a:latin typeface="Calibri" charset="0"/>
                <a:sym typeface="+mn-ea"/>
              </a:rPr>
              <a:t>s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size for training 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109710" y="1127125"/>
            <a:ext cx="1835150" cy="741714"/>
            <a:chOff x="13288" y="3926"/>
            <a:chExt cx="2890" cy="1248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710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724]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80835" y="1545590"/>
            <a:ext cx="2355215" cy="231775"/>
            <a:chOff x="8719" y="2917"/>
            <a:chExt cx="3709" cy="365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917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09240" y="3812540"/>
            <a:ext cx="1913111" cy="430530"/>
            <a:chOff x="8719" y="2941"/>
            <a:chExt cx="4570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751" y="2941"/>
              <a:ext cx="376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load* all sealed data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727996" y="4009390"/>
            <a:ext cx="1860901" cy="792675"/>
            <a:chOff x="10821" y="2052"/>
            <a:chExt cx="2278" cy="1299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0843" y="2052"/>
              <a:ext cx="1685" cy="129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821" y="2332"/>
              <a:ext cx="2278" cy="3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70495" y="4055745"/>
            <a:ext cx="2298065" cy="881380"/>
            <a:chOff x="8077" y="1489"/>
            <a:chExt cx="3619" cy="1388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8077" y="1489"/>
              <a:ext cx="3512" cy="138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>
              <a:off x="9019" y="2413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17330" y="3254375"/>
            <a:ext cx="1910715" cy="740410"/>
            <a:chOff x="12882" y="7693"/>
            <a:chExt cx="3009" cy="1166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2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2]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31"/>
              <a:ext cx="8" cy="284"/>
            </a:xfrm>
            <a:prstGeom prst="curvedConnector3">
              <a:avLst>
                <a:gd name="adj1" fmla="val -468750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3]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52950" y="558355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m</a:t>
            </a:r>
            <a:r>
              <a:rPr lang="de-DE" altLang="en-GB" sz="1400" baseline="-25000" dirty="0">
                <a:latin typeface="Calibri" charset="0"/>
              </a:rPr>
              <a:t>3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4550410" y="2099945"/>
            <a:ext cx="3708400" cy="1508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3b.</a:t>
            </a:r>
            <a:r>
              <a:rPr lang="de-DE" altLang="en-GB" sz="1400" dirty="0">
                <a:latin typeface="Calibri" charset="0"/>
              </a:rPr>
              <a:t>  if c</a:t>
            </a:r>
            <a:r>
              <a:rPr lang="de-DE" altLang="en-GB" sz="1400" baseline="-25000" dirty="0">
                <a:latin typeface="Calibri" charset="0"/>
              </a:rPr>
              <a:t>log</a:t>
            </a:r>
            <a:r>
              <a:rPr lang="de-DE" altLang="en-GB" sz="1400" dirty="0">
                <a:latin typeface="Calibri" charset="0"/>
              </a:rPr>
              <a:t> &gt; 2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dirty="0">
                <a:latin typeface="Calibri" charset="0"/>
              </a:rPr>
              <a:t>           load* all Log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from disk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dirty="0">
                <a:latin typeface="Calibri" charset="0"/>
              </a:rPr>
              <a:t>           load* all D’s from disk according to Log</a:t>
            </a:r>
            <a:r>
              <a:rPr lang="de-DE" altLang="en-GB" sz="1400" baseline="-25000" dirty="0">
                <a:latin typeface="Calibri" charset="0"/>
              </a:rPr>
              <a:t>3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dirty="0">
                <a:latin typeface="Calibri" charset="0"/>
                <a:ea typeface="AR PL UKai CN" panose="02000503000000000000" charset="-122"/>
              </a:rPr>
              <a:t>         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m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sym typeface="+mn-ea"/>
            </a:endParaRPr>
          </a:p>
          <a:p>
            <a:pPr algn="l"/>
            <a:r>
              <a:rPr lang="de-DE" altLang="en-GB" sz="1400" dirty="0">
                <a:latin typeface="Calibri" charset="0"/>
                <a:sym typeface="+mn-ea"/>
              </a:rPr>
              <a:t>           output model, exit</a:t>
            </a:r>
            <a:endParaRPr lang="de-DE" altLang="en-GB" sz="1400" dirty="0">
              <a:latin typeface="Calibri" charset="0"/>
              <a:sym typeface="+mn-ea"/>
            </a:endParaRPr>
          </a:p>
          <a:p>
            <a:pPr algn="l"/>
            <a:r>
              <a:rPr lang="de-DE" altLang="en-GB" sz="1400" dirty="0">
                <a:latin typeface="Calibri" charset="0"/>
                <a:ea typeface="AR PL UKai CN" panose="02000503000000000000" charset="-122"/>
              </a:rPr>
              <a:t>       else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  <a:p>
            <a:pPr algn="l"/>
            <a:r>
              <a:rPr lang="de-DE" altLang="en-GB" sz="1400" dirty="0">
                <a:latin typeface="Calibri" charset="0"/>
                <a:ea typeface="AR PL UKai CN" panose="02000503000000000000" charset="-122"/>
              </a:rPr>
              <a:t>           goto 4.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1110" y="1508125"/>
            <a:ext cx="3782695" cy="4752975"/>
            <a:chOff x="1506" y="731"/>
            <a:chExt cx="5957" cy="7485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787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8.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6200000" flipV="1">
              <a:off x="901" y="1335"/>
              <a:ext cx="7087" cy="5878"/>
            </a:xfrm>
            <a:prstGeom prst="bentConnector3">
              <a:avLst>
                <a:gd name="adj1" fmla="val -7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65275" y="3502660"/>
            <a:ext cx="1285875" cy="2175510"/>
            <a:chOff x="2069" y="5828"/>
            <a:chExt cx="2025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2025" cy="3310"/>
              <a:chOff x="2239" y="3812"/>
              <a:chExt cx="1891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691" cy="5510"/>
                <a:chOff x="13379" y="6302"/>
                <a:chExt cx="1691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589" y="6430"/>
                  <a:ext cx="1421" cy="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21" y="6112"/>
                <a:ext cx="735" cy="1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59" y="6084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59" y="6610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2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50" y="7841"/>
              <a:ext cx="1040" cy="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3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24125" y="2126418"/>
            <a:ext cx="2580578" cy="1087782"/>
            <a:chOff x="6737" y="3226"/>
            <a:chExt cx="4787" cy="181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737" y="3226"/>
              <a:ext cx="3033" cy="181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79"/>
            <p:cNvSpPr txBox="1"/>
            <p:nvPr/>
          </p:nvSpPr>
          <p:spPr>
            <a:xfrm>
              <a:off x="8847" y="4171"/>
              <a:ext cx="2677" cy="3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8544560" y="2059940"/>
            <a:ext cx="2164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de-DE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</a:rPr>
              <a:t>already trained this model → </a:t>
            </a:r>
            <a:endParaRPr lang="de-DE" altLang="en-US" sz="100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  <a:p>
            <a:pPr algn="l">
              <a:buClrTx/>
              <a:buSzTx/>
              <a:buFontTx/>
            </a:pPr>
            <a:r>
              <a:rPr lang="de-DE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</a:rPr>
              <a:t>train again with same randomness</a:t>
            </a:r>
            <a:endParaRPr lang="de-DE" altLang="en-US" sz="100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8458835" y="5784850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means: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seeds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698115" y="2444115"/>
            <a:ext cx="2309495" cy="1151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729865" y="2625725"/>
            <a:ext cx="2252345" cy="9696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79"/>
          <p:cNvSpPr txBox="1"/>
          <p:nvPr/>
        </p:nvSpPr>
        <p:spPr>
          <a:xfrm>
            <a:off x="4550410" y="490283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6.</a:t>
            </a:r>
            <a:r>
              <a:rPr lang="de-DE" altLang="en-GB" sz="1400" dirty="0">
                <a:latin typeface="Calibri" charset="0"/>
              </a:rPr>
              <a:t>  randomly choose seed m</a:t>
            </a:r>
            <a:r>
              <a:rPr lang="de-DE" altLang="en-GB" sz="1400" baseline="-25000" dirty="0">
                <a:latin typeface="Calibri" charset="0"/>
              </a:rPr>
              <a:t>3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259205" y="3088005"/>
            <a:ext cx="2344420" cy="5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052570" y="3079115"/>
            <a:ext cx="920750" cy="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Starting a function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99456" y="3133194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9456" y="2810707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000" i="1" dirty="0"/>
              <a:t>timer ecall</a:t>
            </a:r>
            <a:endParaRPr lang="fi-FI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2891644" y="2204864"/>
            <a:ext cx="6408712" cy="396044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Worker Enclave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231904" y="3133194"/>
            <a:ext cx="360040" cy="280831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Down Arrow 12"/>
          <p:cNvSpPr/>
          <p:nvPr/>
        </p:nvSpPr>
        <p:spPr>
          <a:xfrm>
            <a:off x="6600056" y="4147762"/>
            <a:ext cx="360040" cy="179374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32104" y="4149080"/>
            <a:ext cx="3959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79352" y="3839985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/>
              <a:t>worker ecall</a:t>
            </a:r>
            <a:endParaRPr lang="fi-FI" sz="2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45742" y="3356992"/>
            <a:ext cx="1944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1. Acquire </a:t>
            </a:r>
            <a:r>
              <a:rPr lang="en-GB" sz="2000" dirty="0" err="1"/>
              <a:t>mutex</a:t>
            </a:r>
            <a:endParaRPr lang="fi-FI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742" y="3688627"/>
            <a:ext cx="20581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2. Wait on worker</a:t>
            </a:r>
            <a:endParaRPr lang="fi-FI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591944" y="477328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06845" y="4633391"/>
            <a:ext cx="448975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4. Notify timer,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i-FI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845" y="4293096"/>
            <a:ext cx="2329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3. Set SSA marker</a:t>
            </a:r>
            <a:endParaRPr lang="fi-FI" sz="20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5742" y="5137447"/>
            <a:ext cx="1877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Start TSX </a:t>
            </a:r>
            <a:r>
              <a:rPr lang="en-GB" sz="2000" dirty="0" err="1"/>
              <a:t>txn</a:t>
            </a:r>
            <a:endParaRPr lang="fi-FI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06845" y="5209457"/>
            <a:ext cx="17534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Run function</a:t>
            </a:r>
            <a:endParaRPr lang="fi-FI" sz="2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984432" y="437358"/>
          <a:ext cx="1804652" cy="152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5574"/>
                <a:gridCol w="89907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SSA stack</a:t>
                      </a:r>
                      <a:endParaRPr lang="fi-FI" sz="1600" b="1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Marker</a:t>
                      </a:r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0x12…</a:t>
                      </a:r>
                      <a:endParaRPr lang="en-GB" sz="1600" dirty="0">
                        <a:solidFill>
                          <a:schemeClr val="accent2"/>
                        </a:solidFill>
                      </a:endParaRPr>
                    </a:p>
                    <a:p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43872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timer</a:t>
            </a:r>
            <a:endParaRPr lang="fi-FI" sz="2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12024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worker</a:t>
            </a:r>
            <a:endParaRPr lang="fi-FI" sz="20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Secure In-enclave Loading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405498" y="1769818"/>
            <a:ext cx="3346261" cy="49961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6405" y="2196176"/>
            <a:ext cx="2918047" cy="4200419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02589" y="2461232"/>
            <a:ext cx="2356029" cy="366962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02589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65888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8313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8746" y="531404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Times New Roman" panose="02020603050405020304"/>
              </a:rPr>
              <a:t>Runtime Data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23516" y="3157405"/>
            <a:ext cx="1889020" cy="2766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3516" y="3604193"/>
            <a:ext cx="1889020" cy="2274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5355" y="639659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8895" y="4566085"/>
            <a:ext cx="173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SGX related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data structure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6409" y="1769818"/>
            <a:ext cx="3328539" cy="49979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9594" y="2196175"/>
            <a:ext cx="2918047" cy="4202251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5778" y="2461232"/>
            <a:ext cx="2356029" cy="36714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13233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8246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6067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9903" y="176981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13589" y="4799041"/>
            <a:ext cx="1760757" cy="2561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13589" y="5060542"/>
            <a:ext cx="1760757" cy="26325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13588" y="4542892"/>
            <a:ext cx="1760757" cy="2561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8544" y="639842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cxnSp>
        <p:nvCxnSpPr>
          <p:cNvPr id="26" name="Straight Arrow Connector 25"/>
          <p:cNvCxnSpPr>
            <a:stCxn id="24" idx="3"/>
            <a:endCxn id="12" idx="1"/>
          </p:cNvCxnSpPr>
          <p:nvPr/>
        </p:nvCxnSpPr>
        <p:spPr>
          <a:xfrm flipV="1">
            <a:off x="6274345" y="3732957"/>
            <a:ext cx="2827775" cy="9380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34" idx="1"/>
          </p:cNvCxnSpPr>
          <p:nvPr/>
        </p:nvCxnSpPr>
        <p:spPr>
          <a:xfrm flipV="1">
            <a:off x="6274346" y="2841907"/>
            <a:ext cx="2849170" cy="23502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11" idx="1"/>
          </p:cNvCxnSpPr>
          <p:nvPr/>
        </p:nvCxnSpPr>
        <p:spPr>
          <a:xfrm flipV="1">
            <a:off x="6274346" y="3295730"/>
            <a:ext cx="2849170" cy="16313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8988" y="5622869"/>
            <a:ext cx="1014600" cy="1014600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7053280" y="2643849"/>
            <a:ext cx="1256757" cy="496167"/>
          </a:xfrm>
          <a:prstGeom prst="rightArrow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79380" y="179351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1358" y="5622869"/>
            <a:ext cx="1014600" cy="10146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409868" y="2947251"/>
            <a:ext cx="1863206" cy="6800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cs typeface="Times New Roman" panose="02020603050405020304"/>
              </a:rPr>
              <a:t>Secure in-enclave</a:t>
            </a:r>
            <a:br>
              <a:rPr lang="en-US" sz="1600" dirty="0" smtClean="0">
                <a:cs typeface="Times New Roman" panose="02020603050405020304"/>
              </a:rPr>
            </a:br>
            <a:r>
              <a:rPr lang="en-US" sz="1600" dirty="0" smtClean="0">
                <a:cs typeface="Times New Roman" panose="02020603050405020304"/>
              </a:rPr>
              <a:t>loader</a:t>
            </a:r>
            <a:endParaRPr lang="en-US" sz="1600" dirty="0">
              <a:cs typeface="Times New Roman" panose="020206030504050203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23516" y="2696548"/>
            <a:ext cx="1889019" cy="29071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7128" y="5338181"/>
            <a:ext cx="20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1820541" y="4757910"/>
            <a:ext cx="2620114" cy="349135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775379" y="5105582"/>
            <a:ext cx="18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Secure channel</a:t>
            </a:r>
            <a:endParaRPr lang="ko-KR" alt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3757" y="3323559"/>
            <a:ext cx="1582476" cy="1245768"/>
            <a:chOff x="1823757" y="3323559"/>
            <a:chExt cx="1582476" cy="1245768"/>
          </a:xfrm>
        </p:grpSpPr>
        <p:sp>
          <p:nvSpPr>
            <p:cNvPr id="40" name="Rectangle 39"/>
            <p:cNvSpPr/>
            <p:nvPr/>
          </p:nvSpPr>
          <p:spPr>
            <a:xfrm>
              <a:off x="1823757" y="3323559"/>
              <a:ext cx="1405926" cy="115662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68169" y="3782560"/>
              <a:ext cx="1144287" cy="272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68169" y="4044060"/>
              <a:ext cx="1144287" cy="28024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68168" y="3526411"/>
              <a:ext cx="1144287" cy="272673"/>
            </a:xfrm>
            <a:prstGeom prst="rect">
              <a:avLst/>
            </a:prstGeom>
            <a:pattFill prst="divot">
              <a:fgClr>
                <a:schemeClr val="tx1"/>
              </a:fgClr>
              <a:bgClr>
                <a:prstClr val="white"/>
              </a:bgClr>
            </a:patt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73086" y="4036180"/>
              <a:ext cx="533147" cy="533147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1444875" y="2652711"/>
            <a:ext cx="203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Encrypted</a:t>
            </a:r>
            <a:br>
              <a:rPr lang="en-US" altLang="ko-KR" b="1" dirty="0" smtClean="0"/>
            </a:br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40950" y="1629034"/>
            <a:ext cx="1302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Secure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in-enclave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loading</a:t>
            </a:r>
            <a:endParaRPr lang="en-US" b="1" dirty="0">
              <a:cs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0" y="4349300"/>
            <a:ext cx="1480200" cy="14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4614155" cy="4003300"/>
          </a:xfrm>
        </p:spPr>
        <p:txBody>
          <a:bodyPr/>
          <a:lstStyle/>
          <a:p>
            <a:r>
              <a:rPr lang="en-GB" dirty="0"/>
              <a:t>Worker enclave runs function within a </a:t>
            </a:r>
            <a:r>
              <a:rPr lang="en-GB" dirty="0">
                <a:solidFill>
                  <a:schemeClr val="accent1"/>
                </a:solidFill>
              </a:rPr>
              <a:t>sandbox</a:t>
            </a:r>
            <a:endParaRPr lang="en-GB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e.g. </a:t>
            </a:r>
            <a:r>
              <a:rPr lang="en-GB" dirty="0" err="1"/>
              <a:t>Ryoan</a:t>
            </a:r>
            <a:endParaRPr lang="en-GB" dirty="0"/>
          </a:p>
          <a:p>
            <a:pPr lvl="1"/>
            <a:r>
              <a:rPr lang="en-GB" dirty="0"/>
              <a:t>sandboxing interpreters: e.g. for JavaScript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Sandbox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744" y="4320000"/>
            <a:ext cx="2813960" cy="168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sz="2000" b="1" dirty="0"/>
              <a:t>Challenges</a:t>
            </a:r>
            <a:endParaRPr lang="en-GB" sz="2000" b="1" dirty="0"/>
          </a:p>
          <a:p>
            <a:r>
              <a:rPr lang="en-GB" sz="2000" dirty="0"/>
              <a:t>  </a:t>
            </a:r>
            <a:r>
              <a:rPr lang="en-GB" sz="2000" dirty="0">
                <a:solidFill>
                  <a:schemeClr val="accent2"/>
                </a:solidFill>
              </a:rPr>
              <a:t>C1: Sandboxing</a:t>
            </a:r>
            <a:endParaRPr lang="en-GB" sz="2000" dirty="0"/>
          </a:p>
          <a:p>
            <a:r>
              <a:rPr lang="en-GB" sz="2000" dirty="0">
                <a:solidFill>
                  <a:schemeClr val="bg2"/>
                </a:solidFill>
              </a:rPr>
              <a:t>  C2: Attesting enclaves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C3: Encrypting input  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C4: Measuring time</a:t>
            </a:r>
            <a:endParaRPr lang="en-GB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418" y="6453336"/>
            <a:ext cx="9143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1400" dirty="0"/>
              <a:t>Hunt et al., “</a:t>
            </a:r>
            <a:r>
              <a:rPr lang="en-GB" sz="1400" dirty="0" err="1">
                <a:hlinkClick r:id="rId1"/>
              </a:rPr>
              <a:t>Ryoan</a:t>
            </a:r>
            <a:r>
              <a:rPr lang="en-GB" sz="1400" dirty="0">
                <a:hlinkClick r:id="rId1"/>
              </a:rPr>
              <a:t>: A Distributed Sandbox for Untrusted Computation on Secret Data</a:t>
            </a:r>
            <a:r>
              <a:rPr lang="en-GB" sz="1400" dirty="0"/>
              <a:t>”, OSDI 2016</a:t>
            </a:r>
            <a:endParaRPr lang="fi-FI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6" grpId="0" bldLvl="0" animBg="1"/>
      <p:bldP spid="2" grpId="0" bldLvl="0" animBg="1"/>
      <p:bldP spid="22" grpId="0" bldLvl="0" animBg="1"/>
      <p:bldP spid="27" grpId="0" bldLvl="0" animBg="1"/>
      <p:bldP spid="9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682764" y="1823987"/>
            <a:ext cx="2448272" cy="194421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Key Distribution Enclave (KDE)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960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5385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117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0" y="3140968"/>
            <a:ext cx="1619756" cy="432048"/>
            <a:chOff x="5951984" y="3140968"/>
            <a:chExt cx="1619756" cy="432048"/>
          </a:xfrm>
        </p:grpSpPr>
        <p:sp>
          <p:nvSpPr>
            <p:cNvPr id="68" name="Rectangle 67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Sandbox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438" y="1823986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Function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0438" y="3961083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Client</a:t>
            </a:r>
            <a:endParaRPr lang="fi-FI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131036" y="2348329"/>
            <a:ext cx="774298" cy="877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970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5487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127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097022" y="3140968"/>
            <a:ext cx="1619756" cy="432048"/>
            <a:chOff x="5951984" y="3140968"/>
            <a:chExt cx="1619756" cy="432048"/>
          </a:xfrm>
        </p:grpSpPr>
        <p:sp>
          <p:nvSpPr>
            <p:cNvPr id="30" name="Rectangle 29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34" idx="0"/>
          </p:cNvCxnSpPr>
          <p:nvPr/>
        </p:nvCxnSpPr>
        <p:spPr>
          <a:xfrm rot="5400000" flipH="1" flipV="1">
            <a:off x="3599642" y="46686"/>
            <a:ext cx="310049" cy="3244552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58522" y="1124744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Function provisioning</a:t>
            </a:r>
            <a:endParaRPr lang="fi-FI" sz="2000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3478136" y="4077072"/>
            <a:ext cx="5427198" cy="368424"/>
            <a:chOff x="3333098" y="4077072"/>
            <a:chExt cx="5427198" cy="368424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3333098" y="444549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41095" y="4077072"/>
              <a:ext cx="46151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kc+, {inputs, h(f), </a:t>
              </a:r>
              <a:r>
                <a:rPr lang="en-GB" sz="2000" i="1" dirty="0" err="1"/>
                <a:t>want_receipt</a:t>
              </a:r>
              <a:r>
                <a:rPr lang="en-GB" sz="2000" i="1" dirty="0"/>
                <a:t>, nonce}</a:t>
              </a:r>
              <a:r>
                <a:rPr lang="en-GB" sz="2000" i="1" baseline="-25000" dirty="0" err="1"/>
                <a:t>kac</a:t>
              </a:r>
              <a:endParaRPr lang="fi-FI" sz="2000" i="1" baseline="-25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78136" y="4641775"/>
            <a:ext cx="5427198" cy="371401"/>
            <a:chOff x="3333098" y="4641775"/>
            <a:chExt cx="5427198" cy="371401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3333098" y="501317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91744" y="4641775"/>
              <a:ext cx="44644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{outputs, nonce, [receipt(</a:t>
              </a:r>
              <a:r>
                <a:rPr lang="en-GB" sz="2000" i="1" dirty="0" err="1"/>
                <a:t>I,f,O</a:t>
              </a:r>
              <a:r>
                <a:rPr lang="en-GB" sz="2000" i="1" dirty="0"/>
                <a:t>)]</a:t>
              </a:r>
              <a:r>
                <a:rPr lang="en-GB" sz="2000" i="1" baseline="-25000" dirty="0" err="1"/>
                <a:t>ko</a:t>
              </a:r>
              <a:r>
                <a:rPr lang="en-GB" sz="2000" i="1" baseline="-25000" dirty="0"/>
                <a:t>-</a:t>
              </a:r>
              <a:r>
                <a:rPr lang="en-GB" sz="2000" i="1" dirty="0"/>
                <a:t>}</a:t>
              </a:r>
              <a:r>
                <a:rPr lang="en-GB" sz="2000" i="1" baseline="-25000" dirty="0" err="1"/>
                <a:t>kac</a:t>
              </a:r>
              <a:r>
                <a:rPr lang="en-GB" sz="2000" i="1" dirty="0"/>
                <a:t> </a:t>
              </a:r>
              <a:endParaRPr lang="fi-FI" sz="2000" i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40437" y="2363986"/>
            <a:ext cx="9289033" cy="3367782"/>
            <a:chOff x="695399" y="2363986"/>
            <a:chExt cx="9289033" cy="3367782"/>
          </a:xfrm>
        </p:grpSpPr>
        <p:cxnSp>
          <p:nvCxnSpPr>
            <p:cNvPr id="75" name="Elbow Connector 74"/>
            <p:cNvCxnSpPr>
              <a:stCxn id="26" idx="2"/>
              <a:endCxn id="34" idx="1"/>
            </p:cNvCxnSpPr>
            <p:nvPr/>
          </p:nvCxnSpPr>
          <p:spPr>
            <a:xfrm rot="5400000" flipH="1">
              <a:off x="3763293" y="-703907"/>
              <a:ext cx="3153246" cy="9289032"/>
            </a:xfrm>
            <a:prstGeom prst="bentConnector4">
              <a:avLst>
                <a:gd name="adj1" fmla="val -9610"/>
                <a:gd name="adj2" fmla="val 10429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5399" y="5423991"/>
              <a:ext cx="421037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[measurements, tag]</a:t>
              </a:r>
              <a:r>
                <a:rPr lang="en-GB" sz="2000" i="1" baseline="-25000" dirty="0" err="1"/>
                <a:t>kr</a:t>
              </a:r>
              <a:r>
                <a:rPr lang="en-GB" sz="2000" i="1" baseline="-25000" dirty="0"/>
                <a:t>-</a:t>
              </a:r>
              <a:endParaRPr lang="fi-FI" sz="2000" i="1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424342" y="2034031"/>
            <a:ext cx="2258422" cy="1927052"/>
            <a:chOff x="3279304" y="2034031"/>
            <a:chExt cx="2258422" cy="1927052"/>
          </a:xfrm>
        </p:grpSpPr>
        <p:grpSp>
          <p:nvGrpSpPr>
            <p:cNvPr id="54" name="Group 53"/>
            <p:cNvGrpSpPr/>
            <p:nvPr/>
          </p:nvGrpSpPr>
          <p:grpSpPr>
            <a:xfrm>
              <a:off x="3279304" y="2348329"/>
              <a:ext cx="2258422" cy="1612754"/>
              <a:chOff x="3224198" y="2388734"/>
              <a:chExt cx="2313529" cy="2070926"/>
            </a:xfrm>
          </p:grpSpPr>
          <p:cxnSp>
            <p:nvCxnSpPr>
              <p:cNvPr id="46" name="Straight Arrow Connector 45"/>
              <p:cNvCxnSpPr>
                <a:endCxn id="25" idx="1"/>
              </p:cNvCxnSpPr>
              <p:nvPr/>
            </p:nvCxnSpPr>
            <p:spPr>
              <a:xfrm flipV="1">
                <a:off x="3279305" y="2963707"/>
                <a:ext cx="2258422" cy="1495953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4" idx="3"/>
              </p:cNvCxnSpPr>
              <p:nvPr/>
            </p:nvCxnSpPr>
            <p:spPr>
              <a:xfrm>
                <a:off x="3224198" y="2388734"/>
                <a:ext cx="2293627" cy="9084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3641095" y="2034031"/>
              <a:ext cx="144679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Attestation</a:t>
              </a:r>
              <a:endParaRPr lang="fi-FI" sz="2000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1424" y="4043164"/>
            <a:ext cx="505603" cy="915419"/>
            <a:chOff x="911424" y="4005064"/>
            <a:chExt cx="505603" cy="915419"/>
          </a:xfrm>
        </p:grpSpPr>
        <p:sp>
          <p:nvSpPr>
            <p:cNvPr id="37" name="Rectangle 36"/>
            <p:cNvSpPr/>
            <p:nvPr/>
          </p:nvSpPr>
          <p:spPr>
            <a:xfrm>
              <a:off x="912971" y="4488435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1424" y="4005064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kc+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402692" y="68440"/>
            <a:ext cx="5721868" cy="75118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accent1"/>
                </a:solidFill>
              </a:rPr>
              <a:t>ka</a:t>
            </a:r>
            <a:r>
              <a:rPr lang="en-GB" dirty="0">
                <a:solidFill>
                  <a:schemeClr val="accent1"/>
                </a:solidFill>
              </a:rPr>
              <a:t>: enclave’s DH key	</a:t>
            </a:r>
            <a:r>
              <a:rPr lang="en-GB" b="1" dirty="0" err="1">
                <a:solidFill>
                  <a:schemeClr val="accent1"/>
                </a:solidFill>
              </a:rPr>
              <a:t>ko</a:t>
            </a:r>
            <a:r>
              <a:rPr lang="en-GB" dirty="0">
                <a:solidFill>
                  <a:schemeClr val="accent1"/>
                </a:solidFill>
              </a:rPr>
              <a:t>: output key   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kc</a:t>
            </a:r>
            <a:r>
              <a:rPr lang="en-GB" dirty="0">
                <a:solidFill>
                  <a:schemeClr val="accent1"/>
                </a:solidFill>
              </a:rPr>
              <a:t>: client’s  DH key</a:t>
            </a:r>
            <a:r>
              <a:rPr lang="fi-FI" dirty="0">
                <a:solidFill>
                  <a:schemeClr val="accent1"/>
                </a:solidFill>
              </a:rPr>
              <a:t>   	</a:t>
            </a:r>
            <a:r>
              <a:rPr lang="en-GB" b="1" dirty="0" err="1">
                <a:solidFill>
                  <a:schemeClr val="accent1"/>
                </a:solidFill>
              </a:rPr>
              <a:t>kr</a:t>
            </a:r>
            <a:r>
              <a:rPr lang="en-GB" dirty="0">
                <a:solidFill>
                  <a:schemeClr val="accent1"/>
                </a:solidFill>
              </a:rPr>
              <a:t>: resource reporting key   </a:t>
            </a:r>
            <a:endParaRPr lang="fi-FI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375 0.2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1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37344 0.25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72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43698 -0.055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26432 0.2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5" grpId="0" bldLvl="0" animBg="1"/>
      <p:bldP spid="66" grpId="0" bldLvl="0" animBg="1"/>
      <p:bldP spid="3" grpId="0" bldLvl="0" animBg="1"/>
      <p:bldP spid="3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4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4">
                    <a:lumMod val="50000"/>
                  </a:schemeClr>
                </a:solidFill>
              </a:rPr>
              <a:t>Background: Intel SGX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1302" y="2996952"/>
            <a:ext cx="1800200" cy="259228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 Process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55318" y="12687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5318" y="48691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55318" y="4365104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5318" y="3861048"/>
            <a:ext cx="1512168" cy="504056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5840" y="5661248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Physical address space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872" y="1052736"/>
            <a:ext cx="1872208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43872" y="1412776"/>
            <a:ext cx="1872208" cy="165618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Memory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43872" y="3356992"/>
            <a:ext cx="1872208" cy="2016224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Page Cache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59896" y="4077072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9896" y="4653136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4511824" y="3356992"/>
            <a:ext cx="432048" cy="2016224"/>
          </a:xfrm>
          <a:prstGeom prst="leftBrace">
            <a:avLst>
              <a:gd name="adj1" fmla="val 44890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7687" y="4149081"/>
            <a:ext cx="1542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(Encrypted &amp; integrity-protected)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3111502" y="1052736"/>
            <a:ext cx="1800200" cy="4496434"/>
          </a:xfrm>
          <a:prstGeom prst="leftBrace">
            <a:avLst>
              <a:gd name="adj1" fmla="val 30183"/>
              <a:gd name="adj2" fmla="val 27066"/>
            </a:avLst>
          </a:prstGeom>
          <a:ln w="38100" cmpd="sng"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469" y="20712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Observe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83632" y="4149081"/>
            <a:ext cx="649116" cy="18835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9816" y="5795972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3000700" y="5661248"/>
            <a:ext cx="259116" cy="3040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67286" y="1052736"/>
            <a:ext cx="2088232" cy="47525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400" y="6381328"/>
            <a:ext cx="72728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1"/>
              </a:rPr>
              <a:t>https://software.intel.com/sgx</a:t>
            </a: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GB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18"/>
          </p:nvPr>
        </p:nvSpPr>
        <p:spPr>
          <a:xfrm>
            <a:off x="7929026" y="1513932"/>
            <a:ext cx="3995869" cy="4003300"/>
          </a:xfrm>
        </p:spPr>
        <p:txBody>
          <a:bodyPr/>
          <a:lstStyle/>
          <a:p>
            <a:r>
              <a:rPr lang="en-US" noProof="0" dirty="0"/>
              <a:t>CPU enforced TEE (</a:t>
            </a:r>
            <a:r>
              <a:rPr lang="en-US" i="1" noProof="0" dirty="0"/>
              <a:t>enclave</a:t>
            </a:r>
            <a:r>
              <a:rPr lang="en-US" noProof="0" dirty="0"/>
              <a:t>)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Remote attestation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Secure memory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Confidentiality</a:t>
            </a:r>
            <a:endParaRPr lang="en-US" sz="2000" b="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Integrity</a:t>
            </a:r>
            <a:endParaRPr lang="en-US" sz="2000" b="0" noProof="0" dirty="0"/>
          </a:p>
          <a:p>
            <a:endParaRPr lang="en-US" sz="2000" b="0" noProof="0" dirty="0"/>
          </a:p>
        </p:txBody>
      </p:sp>
      <p:sp>
        <p:nvSpPr>
          <p:cNvPr id="42" name="Rectangle 41"/>
          <p:cNvSpPr/>
          <p:nvPr/>
        </p:nvSpPr>
        <p:spPr>
          <a:xfrm>
            <a:off x="1455180" y="1988275"/>
            <a:ext cx="1512306" cy="5044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79A8AE-7274-0C4A-AB42-92022833E6E2}" type="slidenum">
              <a:rPr kumimoji="0" lang="fi-FI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fi-FI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528307" y="521375"/>
            <a:ext cx="1224135" cy="28803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528307" y="809407"/>
            <a:ext cx="122413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31" grpId="0" bldLvl="0" animBg="1"/>
      <p:bldP spid="37" grpId="0"/>
      <p:bldP spid="24" grpId="0"/>
      <p:bldP spid="42" grpId="0" bldLvl="0" animBg="1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ite">
  <a:themeElements>
    <a:clrScheme name="White">
      <a:dk1>
        <a:srgbClr val="153B6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153B63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7240</Words>
  <Application>WPS Presentation</Application>
  <PresentationFormat>宽屏</PresentationFormat>
  <Paragraphs>866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82" baseType="lpstr">
      <vt:lpstr>Arial</vt:lpstr>
      <vt:lpstr>SimSun</vt:lpstr>
      <vt:lpstr>Wingdings</vt:lpstr>
      <vt:lpstr>Arial Black</vt:lpstr>
      <vt:lpstr>Microsoft YaHei</vt:lpstr>
      <vt:lpstr>文泉驿微米黑</vt:lpstr>
      <vt:lpstr>Arial Unicode MS</vt:lpstr>
      <vt:lpstr>SimSun</vt:lpstr>
      <vt:lpstr>OpenSymbol</vt:lpstr>
      <vt:lpstr>SimSun</vt:lpstr>
      <vt:lpstr>Calibri</vt:lpstr>
      <vt:lpstr>Helvetica Neue</vt:lpstr>
      <vt:lpstr>Avenir Light</vt:lpstr>
      <vt:lpstr>Avenir Medium</vt:lpstr>
      <vt:lpstr>Monaco</vt:lpstr>
      <vt:lpstr>Trebuchet MS</vt:lpstr>
      <vt:lpstr>Comfortaa Light</vt:lpstr>
      <vt:lpstr>Symbol</vt:lpstr>
      <vt:lpstr>MS PGothic</vt:lpstr>
      <vt:lpstr>MS PGothic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.AppleSystemUIFont</vt:lpstr>
      <vt:lpstr>AR PL UKai CN</vt:lpstr>
      <vt:lpstr>Helvetica Light</vt:lpstr>
      <vt:lpstr>Helvetica Neue</vt:lpstr>
      <vt:lpstr>Cambria Math</vt:lpstr>
      <vt:lpstr>Helvetica</vt:lpstr>
      <vt:lpstr>DejaVu Math TeX Gyre</vt:lpstr>
      <vt:lpstr>Courier New</vt:lpstr>
      <vt:lpstr>Times New Roman</vt:lpstr>
      <vt:lpstr>Malgun Gothic</vt:lpstr>
      <vt:lpstr>Calibri</vt:lpstr>
      <vt:lpstr>AR PL UKai HK</vt:lpstr>
      <vt:lpstr>Amiri Quran</vt:lpstr>
      <vt:lpstr>Arundina Sans</vt:lpstr>
      <vt:lpstr>Arab</vt:lpstr>
      <vt:lpstr>BPG Gorda GPL&amp;GNU</vt:lpstr>
      <vt:lpstr>Bitstream Charter</vt:lpstr>
      <vt:lpstr>Cabin</vt:lpstr>
      <vt:lpstr>Bitstream Vera Sans Mono</vt:lpstr>
      <vt:lpstr>Cantarell Light</vt:lpstr>
      <vt:lpstr>Cantarell Extra Bold</vt:lpstr>
      <vt:lpstr>Cantarell Thin</vt:lpstr>
      <vt:lpstr>Carlito</vt:lpstr>
      <vt:lpstr>Caladea</vt:lpstr>
      <vt:lpstr>文泉驿正黑</vt:lpstr>
      <vt:lpstr>Unifont</vt:lpstr>
      <vt:lpstr>AR PL UMing CN</vt:lpstr>
      <vt:lpstr>MS Mincho</vt:lpstr>
      <vt:lpstr>东文宋体</vt:lpstr>
      <vt:lpstr>Abyssinica SIL</vt:lpstr>
      <vt:lpstr>AlManzomah</vt:lpstr>
      <vt:lpstr>Bitstream Vera Sans</vt:lpstr>
      <vt:lpstr>Office Theme</vt:lpstr>
      <vt:lpstr>SSG</vt:lpstr>
      <vt:lpstr>ssg-template-wide_au+uh</vt:lpstr>
      <vt:lpstr>1_Office Theme</vt:lpstr>
      <vt:lpstr>White</vt:lpstr>
      <vt:lpstr>1_SSG</vt:lpstr>
      <vt:lpstr>2_Office Theme</vt:lpstr>
      <vt:lpstr>PowerPoint 演示文稿</vt:lpstr>
      <vt:lpstr>PowerPoint 演示文稿</vt:lpstr>
      <vt:lpstr>PowerPoint 演示文稿</vt:lpstr>
      <vt:lpstr>PowerPoint 演示文稿</vt:lpstr>
      <vt:lpstr>Starting a function</vt:lpstr>
      <vt:lpstr>Secure In-enclave Loading</vt:lpstr>
      <vt:lpstr>Architecture overview</vt:lpstr>
      <vt:lpstr>Architecture overview</vt:lpstr>
      <vt:lpstr>Background: Intel SGX</vt:lpstr>
      <vt:lpstr>Motivation</vt:lpstr>
      <vt:lpstr>POSUP Setup</vt:lpstr>
      <vt:lpstr>POSUP Update</vt:lpstr>
      <vt:lpstr>Using a server-side TEE to run the model</vt:lpstr>
      <vt:lpstr>Local Attestation</vt:lpstr>
      <vt:lpstr>System model</vt:lpstr>
      <vt:lpstr>Path ORAM</vt:lpstr>
      <vt:lpstr>Example: CryptoNets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23</cp:revision>
  <dcterms:created xsi:type="dcterms:W3CDTF">2021-10-11T09:18:32Z</dcterms:created>
  <dcterms:modified xsi:type="dcterms:W3CDTF">2021-10-11T09:18:32Z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