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  <p:sldMasterId id="2147483681" r:id="rId5"/>
  </p:sldMasterIdLst>
  <p:notesMasterIdLst>
    <p:notesMasterId r:id="rId22"/>
  </p:notesMasterIdLst>
  <p:handoutMasterIdLst>
    <p:handoutMasterId r:id="rId23"/>
  </p:handoutMasterIdLst>
  <p:sldIdLst>
    <p:sldId id="274" r:id="rId6"/>
    <p:sldId id="288" r:id="rId7"/>
    <p:sldId id="272" r:id="rId8"/>
    <p:sldId id="275" r:id="rId9"/>
    <p:sldId id="280" r:id="rId10"/>
    <p:sldId id="279" r:id="rId11"/>
    <p:sldId id="283" r:id="rId12"/>
    <p:sldId id="287" r:id="rId13"/>
    <p:sldId id="284" r:id="rId14"/>
    <p:sldId id="285" r:id="rId15"/>
    <p:sldId id="297" r:id="rId16"/>
    <p:sldId id="298" r:id="rId17"/>
    <p:sldId id="299" r:id="rId18"/>
    <p:sldId id="300" r:id="rId19"/>
    <p:sldId id="301" r:id="rId20"/>
    <p:sldId id="30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okan N. Asokan" initials="A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EC62E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6"/>
        <p:guide pos="39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6" name="Slide Number Placeholder 8"/>
          <p:cNvSpPr txBox="1"/>
          <p:nvPr userDrawn="1"/>
        </p:nvSpPr>
        <p:spPr>
          <a:xfrm>
            <a:off x="10928920" y="65181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5" name="Slide Number Placeholder 8"/>
          <p:cNvSpPr txBox="1"/>
          <p:nvPr userDrawn="1"/>
        </p:nvSpPr>
        <p:spPr>
          <a:xfrm>
            <a:off x="10927898" y="64461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21" y="1700811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480" b="1" spc="-18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20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6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5427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4419" y="1701163"/>
            <a:ext cx="10943167" cy="354243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16" y="1702080"/>
            <a:ext cx="10944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18459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20" y="1989288"/>
            <a:ext cx="4425969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20" y="5438088"/>
            <a:ext cx="4425969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9016" y="180000"/>
            <a:ext cx="6172923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835" y="5670005"/>
            <a:ext cx="2721539" cy="11491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4419" y="1912267"/>
            <a:ext cx="10943167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624419" y="5848350"/>
            <a:ext cx="1094316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  <p:sp>
        <p:nvSpPr>
          <p:cNvPr id="5" name="Slide Number Placeholder 14"/>
          <p:cNvSpPr txBox="1"/>
          <p:nvPr userDrawn="1"/>
        </p:nvSpPr>
        <p:spPr>
          <a:xfrm>
            <a:off x="6744072" y="6381328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9A8AE-7274-0C4A-AB42-92022833E6E2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42608" y="6365777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7.svg"/><Relationship Id="rId7" Type="http://schemas.openxmlformats.org/officeDocument/2006/relationships/image" Target="../media/image17.png"/><Relationship Id="rId6" Type="http://schemas.openxmlformats.org/officeDocument/2006/relationships/image" Target="../media/image1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svg"/><Relationship Id="rId3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10.png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3" name="Group 72"/>
          <p:cNvGrpSpPr/>
          <p:nvPr/>
        </p:nvGrpSpPr>
        <p:grpSpPr>
          <a:xfrm>
            <a:off x="723265" y="1630680"/>
            <a:ext cx="1557482" cy="634365"/>
            <a:chOff x="2380" y="5089"/>
            <a:chExt cx="2698" cy="1050"/>
          </a:xfrm>
        </p:grpSpPr>
        <p:sp>
          <p:nvSpPr>
            <p:cNvPr id="74" name="Rounded Rectangle 73"/>
            <p:cNvSpPr/>
            <p:nvPr/>
          </p:nvSpPr>
          <p:spPr>
            <a:xfrm>
              <a:off x="2380" y="5089"/>
              <a:ext cx="2698" cy="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2384" y="5147"/>
              <a:ext cx="2669" cy="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>
                  <a:latin typeface="Calibri" charset="0"/>
                </a:rPr>
                <a:t>Idle/collection</a:t>
              </a:r>
              <a:endParaRPr lang="de-DE" altLang="en-US" sz="1600">
                <a:latin typeface="Calibri" charset="0"/>
              </a:endParaRPr>
            </a:p>
            <a:p>
              <a:pPr algn="ctr"/>
              <a:r>
                <a:rPr lang="de-DE" altLang="en-US" sz="1600">
                  <a:latin typeface="Calibri" charset="0"/>
                </a:rPr>
                <a:t>mode</a:t>
              </a:r>
              <a:endParaRPr lang="de-DE" altLang="en-US" sz="1600">
                <a:latin typeface="Calibri" charset="0"/>
              </a:endParaRPr>
            </a:p>
          </p:txBody>
        </p:sp>
      </p:grpSp>
      <p:sp>
        <p:nvSpPr>
          <p:cNvPr id="79" name="Text Box 78"/>
          <p:cNvSpPr txBox="1"/>
          <p:nvPr/>
        </p:nvSpPr>
        <p:spPr>
          <a:xfrm>
            <a:off x="1032510" y="197485"/>
            <a:ext cx="9391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Calibri" charset="0"/>
              </a:rPr>
              <a:t>Start</a:t>
            </a:r>
            <a:endParaRPr lang="de-DE" altLang="en-US" sz="1600">
              <a:latin typeface="Calibri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476375" y="543560"/>
            <a:ext cx="0" cy="1005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1477010" y="605155"/>
            <a:ext cx="24593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if ( Log Counter == 0 )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do Enclave-initialisation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else 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skip</a:t>
            </a:r>
            <a:endParaRPr lang="de-DE" altLang="en-US" sz="1300">
              <a:latin typeface="Calibri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489075" y="2352040"/>
            <a:ext cx="0" cy="1005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89"/>
          <p:cNvSpPr txBox="1"/>
          <p:nvPr/>
        </p:nvSpPr>
        <p:spPr>
          <a:xfrm>
            <a:off x="1492250" y="2610485"/>
            <a:ext cx="25590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receive start_training() command from insurance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282575" y="2590165"/>
            <a:ext cx="7937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training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finished</a:t>
            </a:r>
            <a:endParaRPr lang="de-DE" altLang="en-US" sz="1300">
              <a:latin typeface="Calibri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74900" y="1678940"/>
            <a:ext cx="1644015" cy="548640"/>
            <a:chOff x="3790" y="3014"/>
            <a:chExt cx="2589" cy="864"/>
          </a:xfrm>
        </p:grpSpPr>
        <p:sp>
          <p:nvSpPr>
            <p:cNvPr id="93" name="Text Box 92"/>
            <p:cNvSpPr txBox="1"/>
            <p:nvPr/>
          </p:nvSpPr>
          <p:spPr>
            <a:xfrm>
              <a:off x="4658" y="3051"/>
              <a:ext cx="1721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300">
                  <a:latin typeface="Calibri" charset="0"/>
                </a:rPr>
                <a:t>data</a:t>
              </a:r>
              <a:endParaRPr lang="de-DE" altLang="en-US" sz="1300">
                <a:latin typeface="Calibri" charset="0"/>
              </a:endParaRPr>
            </a:p>
            <a:p>
              <a:r>
                <a:rPr lang="de-DE" altLang="en-US" sz="1300">
                  <a:latin typeface="Calibri" charset="0"/>
                </a:rPr>
                <a:t>collection</a:t>
              </a:r>
              <a:endParaRPr lang="de-DE" altLang="en-US" sz="1300">
                <a:latin typeface="Calibri" charset="0"/>
              </a:endParaRPr>
            </a:p>
          </p:txBody>
        </p:sp>
        <p:sp>
          <p:nvSpPr>
            <p:cNvPr id="14" name="Arc 13"/>
            <p:cNvSpPr/>
            <p:nvPr/>
          </p:nvSpPr>
          <p:spPr>
            <a:xfrm>
              <a:off x="3790" y="3014"/>
              <a:ext cx="864" cy="864"/>
            </a:xfrm>
            <a:prstGeom prst="arc">
              <a:avLst>
                <a:gd name="adj1" fmla="val 11752383"/>
                <a:gd name="adj2" fmla="val 980177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>
            <a:off x="287655" y="1545590"/>
            <a:ext cx="2584450" cy="2584450"/>
          </a:xfrm>
          <a:prstGeom prst="arc">
            <a:avLst>
              <a:gd name="adj1" fmla="val 8224866"/>
              <a:gd name="adj2" fmla="val 13342701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23265" y="3408680"/>
            <a:ext cx="1557482" cy="634365"/>
            <a:chOff x="1489" y="7198"/>
            <a:chExt cx="2453" cy="999"/>
          </a:xfrm>
        </p:grpSpPr>
        <p:sp>
          <p:nvSpPr>
            <p:cNvPr id="9" name="Rounded Rectangle 8"/>
            <p:cNvSpPr/>
            <p:nvPr/>
          </p:nvSpPr>
          <p:spPr>
            <a:xfrm>
              <a:off x="1489" y="7198"/>
              <a:ext cx="2453" cy="99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751" y="7444"/>
              <a:ext cx="189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>
                  <a:latin typeface="Calibri" charset="0"/>
                </a:rPr>
                <a:t>Training</a:t>
              </a:r>
              <a:endParaRPr lang="de-DE" altLang="en-US" sz="160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3771265" y="2019300"/>
            <a:ext cx="1219200" cy="275590"/>
            <a:chOff x="4509" y="3180"/>
            <a:chExt cx="1920" cy="434"/>
          </a:xfrm>
        </p:grpSpPr>
        <p:sp>
          <p:nvSpPr>
            <p:cNvPr id="9" name="Rectangles 8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4592" y="318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python_gbdt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27125" y="2019300"/>
            <a:ext cx="1219200" cy="275590"/>
            <a:chOff x="4509" y="3180"/>
            <a:chExt cx="1920" cy="434"/>
          </a:xfrm>
        </p:grpSpPr>
        <p:sp>
          <p:nvSpPr>
            <p:cNvPr id="22" name="Rectangles 21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592" y="318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cpp_gbdt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0500" y="2482850"/>
            <a:ext cx="1219200" cy="275590"/>
            <a:chOff x="4509" y="3190"/>
            <a:chExt cx="1920" cy="434"/>
          </a:xfrm>
        </p:grpSpPr>
        <p:sp>
          <p:nvSpPr>
            <p:cNvPr id="25" name="Rectangles 24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4592" y="319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hardened_gbdt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88515" y="2482850"/>
            <a:ext cx="1219200" cy="275590"/>
            <a:chOff x="4509" y="3190"/>
            <a:chExt cx="1920" cy="434"/>
          </a:xfrm>
        </p:grpSpPr>
        <p:sp>
          <p:nvSpPr>
            <p:cNvPr id="28" name="Rectangles 27"/>
            <p:cNvSpPr/>
            <p:nvPr/>
          </p:nvSpPr>
          <p:spPr>
            <a:xfrm>
              <a:off x="4509" y="3211"/>
              <a:ext cx="192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4590" y="3190"/>
              <a:ext cx="17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enclave_gbdt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31" name="Elbow Connector 30"/>
          <p:cNvCxnSpPr>
            <a:stCxn id="23" idx="2"/>
            <a:endCxn id="26" idx="0"/>
          </p:cNvCxnSpPr>
          <p:nvPr/>
        </p:nvCxnSpPr>
        <p:spPr>
          <a:xfrm rot="5400000">
            <a:off x="1175703" y="1920558"/>
            <a:ext cx="187960" cy="936625"/>
          </a:xfrm>
          <a:prstGeom prst="bentConnector3">
            <a:avLst>
              <a:gd name="adj1" fmla="val 498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30" idx="0"/>
          </p:cNvCxnSpPr>
          <p:nvPr/>
        </p:nvCxnSpPr>
        <p:spPr>
          <a:xfrm rot="5400000" flipV="1">
            <a:off x="2124075" y="1908810"/>
            <a:ext cx="187960" cy="960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087245" y="2950210"/>
            <a:ext cx="1219200" cy="460375"/>
            <a:chOff x="4509" y="3190"/>
            <a:chExt cx="1920" cy="725"/>
          </a:xfrm>
        </p:grpSpPr>
        <p:sp>
          <p:nvSpPr>
            <p:cNvPr id="38" name="Rectangles 37"/>
            <p:cNvSpPr/>
            <p:nvPr/>
          </p:nvSpPr>
          <p:spPr>
            <a:xfrm>
              <a:off x="4509" y="3211"/>
              <a:ext cx="1920" cy="70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4592" y="3190"/>
              <a:ext cx="175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hardened_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de-DE" altLang="en-US" sz="1200">
                  <a:latin typeface="Times New Roman" panose="02020603050405020304" charset="0"/>
                  <a:cs typeface="Times New Roman" panose="02020603050405020304" charset="0"/>
                </a:rPr>
                <a:t>enclave_gbdt</a:t>
              </a:r>
              <a:endParaRPr lang="de-DE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43" name="Straight Connector 42"/>
          <p:cNvCxnSpPr>
            <a:stCxn id="30" idx="2"/>
            <a:endCxn id="41" idx="0"/>
          </p:cNvCxnSpPr>
          <p:nvPr/>
        </p:nvCxnSpPr>
        <p:spPr>
          <a:xfrm>
            <a:off x="2698115" y="2758440"/>
            <a:ext cx="0" cy="19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6407150" y="1971040"/>
            <a:ext cx="3446780" cy="1993265"/>
            <a:chOff x="1972" y="1951"/>
            <a:chExt cx="2674" cy="4530"/>
          </a:xfrm>
        </p:grpSpPr>
        <p:sp>
          <p:nvSpPr>
            <p:cNvPr id="10" name="TextBox 79"/>
            <p:cNvSpPr txBox="1"/>
            <p:nvPr/>
          </p:nvSpPr>
          <p:spPr>
            <a:xfrm>
              <a:off x="3845" y="2013"/>
              <a:ext cx="801" cy="4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Insurance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972" y="1951"/>
              <a:ext cx="2640" cy="453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00325" y="2480027"/>
            <a:ext cx="6594016" cy="1273364"/>
            <a:chOff x="5596" y="3556"/>
            <a:chExt cx="10384" cy="200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8519" y="4782"/>
              <a:ext cx="3888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862" y="4142"/>
              <a:ext cx="629" cy="717"/>
              <a:chOff x="1189" y="3450"/>
              <a:chExt cx="629" cy="717"/>
            </a:xfrm>
          </p:grpSpPr>
          <p:pic>
            <p:nvPicPr>
              <p:cNvPr id="9" name="Picture 8" descr="noun_Survey_3344309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 r="23349"/>
              <a:stretch>
                <a:fillRect/>
              </a:stretch>
            </p:blipFill>
            <p:spPr>
              <a:xfrm>
                <a:off x="1189" y="3450"/>
                <a:ext cx="421" cy="717"/>
              </a:xfrm>
              <a:prstGeom prst="rect">
                <a:avLst/>
              </a:prstGeom>
            </p:spPr>
          </p:pic>
          <p:pic>
            <p:nvPicPr>
              <p:cNvPr id="2" name="Picture 1" descr="noun_locked_4350090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9733" r="8333" b="21067"/>
              <a:stretch>
                <a:fillRect/>
              </a:stretch>
            </p:blipFill>
            <p:spPr>
              <a:xfrm>
                <a:off x="1487" y="3691"/>
                <a:ext cx="331" cy="399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11962" y="3556"/>
              <a:ext cx="4018" cy="2005"/>
              <a:chOff x="13867" y="4659"/>
              <a:chExt cx="4018" cy="2005"/>
            </a:xfrm>
          </p:grpSpPr>
          <p:grpSp>
            <p:nvGrpSpPr>
              <p:cNvPr id="101" name="Group 100"/>
              <p:cNvGrpSpPr/>
              <p:nvPr/>
            </p:nvGrpSpPr>
            <p:grpSpPr>
              <a:xfrm rot="0">
                <a:off x="14312" y="5315"/>
                <a:ext cx="1608" cy="1111"/>
                <a:chOff x="6661" y="2573"/>
                <a:chExt cx="8597" cy="4112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6661" y="2573"/>
                  <a:ext cx="8597" cy="41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7238" y="2573"/>
                  <a:ext cx="7410" cy="1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Enclave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104" name="Flowchart: Magnetic Disk 103"/>
              <p:cNvSpPr/>
              <p:nvPr/>
            </p:nvSpPr>
            <p:spPr>
              <a:xfrm>
                <a:off x="16640" y="5315"/>
                <a:ext cx="856" cy="111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3867" y="4659"/>
                <a:ext cx="4018" cy="2005"/>
                <a:chOff x="1972" y="1469"/>
                <a:chExt cx="6692" cy="3340"/>
              </a:xfrm>
            </p:grpSpPr>
            <p:sp>
              <p:nvSpPr>
                <p:cNvPr id="39" name="TextBox 79"/>
                <p:cNvSpPr txBox="1"/>
                <p:nvPr/>
              </p:nvSpPr>
              <p:spPr>
                <a:xfrm>
                  <a:off x="5963" y="1561"/>
                  <a:ext cx="2481" cy="5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:pPr indent="0" algn="r">
                    <a:buNone/>
                  </a:pPr>
                  <a:r>
                    <a:rPr lang="de-DE" altLang="en-GB" sz="1400" b="1" dirty="0">
                      <a:latin typeface="Calibri" charset="0"/>
                      <a:ea typeface="AR PL UKai CN" panose="02000503000000000000" charset="-122"/>
                    </a:rPr>
                    <a:t>Server</a:t>
                  </a:r>
                  <a:endParaRPr lang="de-DE" altLang="en-GB" sz="1400" b="1" dirty="0">
                    <a:latin typeface="Calibri" charset="0"/>
                    <a:ea typeface="AR PL UKai CN" panose="02000503000000000000" charset="-122"/>
                  </a:endParaRPr>
                </a:p>
              </p:txBody>
            </p:sp>
            <p:sp>
              <p:nvSpPr>
                <p:cNvPr id="119" name="Rectangles 118"/>
                <p:cNvSpPr/>
                <p:nvPr/>
              </p:nvSpPr>
              <p:spPr>
                <a:xfrm>
                  <a:off x="1972" y="1469"/>
                  <a:ext cx="6692" cy="3340"/>
                </a:xfrm>
                <a:prstGeom prst="rect">
                  <a:avLst/>
                </a:prstGeom>
                <a:noFill/>
                <a:ln w="28575" cmpd="sng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5596" y="3970"/>
              <a:ext cx="4544" cy="1590"/>
              <a:chOff x="5596" y="3970"/>
              <a:chExt cx="4544" cy="1590"/>
            </a:xfrm>
          </p:grpSpPr>
          <p:pic>
            <p:nvPicPr>
              <p:cNvPr id="8" name="Picture 7" descr="noun_Factory_16242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19949"/>
              <a:stretch>
                <a:fillRect/>
              </a:stretch>
            </p:blipFill>
            <p:spPr>
              <a:xfrm>
                <a:off x="7259" y="3970"/>
                <a:ext cx="1218" cy="1278"/>
              </a:xfrm>
              <a:prstGeom prst="rect">
                <a:avLst/>
              </a:prstGeom>
            </p:spPr>
          </p:pic>
          <p:sp>
            <p:nvSpPr>
              <p:cNvPr id="13" name="TextBox 79"/>
              <p:cNvSpPr txBox="1"/>
              <p:nvPr/>
            </p:nvSpPr>
            <p:spPr>
              <a:xfrm>
                <a:off x="5596" y="5221"/>
                <a:ext cx="4544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ctr">
                  <a:buNone/>
                </a:pPr>
                <a:r>
                  <a:rPr lang="de-DE" altLang="en-GB" sz="1400" b="1" dirty="0">
                    <a:latin typeface="Calibri" charset="0"/>
                    <a:ea typeface="AR PL UKai CN" panose="02000503000000000000" charset="-122"/>
                  </a:rPr>
                  <a:t>Customers</a:t>
                </a:r>
                <a:endParaRPr lang="de-DE" altLang="en-GB" sz="1400" b="1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 flipH="1">
            <a:off x="7946390" y="324993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4" idx="4"/>
          </p:cNvCxnSpPr>
          <p:nvPr/>
        </p:nvCxnSpPr>
        <p:spPr>
          <a:xfrm flipV="1">
            <a:off x="8947150" y="2242820"/>
            <a:ext cx="462280" cy="100711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noun_sales result_865558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867" t="8320" r="13867" b="28907"/>
          <a:stretch>
            <a:fillRect/>
          </a:stretch>
        </p:blipFill>
        <p:spPr>
          <a:xfrm>
            <a:off x="9434830" y="2793365"/>
            <a:ext cx="303530" cy="330200"/>
          </a:xfrm>
          <a:prstGeom prst="rect">
            <a:avLst/>
          </a:prstGeom>
        </p:spPr>
      </p:pic>
      <p:pic>
        <p:nvPicPr>
          <p:cNvPr id="20" name="Picture 19" descr="noun_Gears_138659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19947"/>
          <a:stretch>
            <a:fillRect/>
          </a:stretch>
        </p:blipFill>
        <p:spPr>
          <a:xfrm rot="5400000">
            <a:off x="7268845" y="3202940"/>
            <a:ext cx="334010" cy="33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Straight Arrow Connector 1"/>
          <p:cNvCxnSpPr/>
          <p:nvPr/>
        </p:nvCxnSpPr>
        <p:spPr>
          <a:xfrm>
            <a:off x="1294130" y="1552575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74053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4195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4304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467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07405" y="14960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597660" y="127635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41745" y="127635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97002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5620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8384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19075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37693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6311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49290" y="127635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94130" y="735330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74053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4195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04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8467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07405" y="67881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597660" y="459105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41745" y="459105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9956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79705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9847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4119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963920" y="459105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94130" y="2370455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74053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94195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4304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8467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907405" y="231394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597660" y="209423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341745" y="209423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7002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5620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8384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19075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37693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56311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74929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27164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45782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08546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49237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67855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86473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050915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888490" y="2094230"/>
            <a:ext cx="0" cy="552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>
            <a:off x="806450" y="537210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A)</a:t>
            </a:r>
            <a:endParaRPr lang="de-DE" altLang="en-US">
              <a:latin typeface="Calibri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806450" y="1368425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B)</a:t>
            </a:r>
            <a:endParaRPr lang="de-DE" altLang="en-US">
              <a:latin typeface="Calibri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806450" y="2186305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C)</a:t>
            </a: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7" name="Straight Arrow Connector 16"/>
          <p:cNvCxnSpPr/>
          <p:nvPr/>
        </p:nvCxnSpPr>
        <p:spPr>
          <a:xfrm>
            <a:off x="3220720" y="1558925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25215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69690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045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58945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0405" y="150241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524250" y="128270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268335" y="128270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>
            <a:off x="2027555" y="136080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Problem:</a:t>
            </a:r>
            <a:endParaRPr lang="de-DE" altLang="en-US">
              <a:latin typeface="Calibri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60055" y="1502410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926330" y="2301875"/>
            <a:ext cx="16459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281930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06060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48605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325110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26380" y="224536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5229860" y="202565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42050" y="202565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084570" y="2245360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742305" y="1736090"/>
            <a:ext cx="0" cy="304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3389630" y="183515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0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8002905" y="1835150"/>
            <a:ext cx="662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1000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5092065" y="257810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0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6104255" y="257810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1</a:t>
            </a:r>
            <a:endParaRPr lang="de-DE" altLang="en-US" sz="1400">
              <a:latin typeface="Calibri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220720" y="3787140"/>
            <a:ext cx="548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309745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394960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07405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875780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583170" y="3730625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4057650" y="3510915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7865110" y="3510915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9"/>
          <p:cNvSpPr txBox="1"/>
          <p:nvPr/>
        </p:nvSpPr>
        <p:spPr>
          <a:xfrm>
            <a:off x="2027555" y="3589020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Solution:</a:t>
            </a:r>
            <a:endParaRPr lang="de-DE" altLang="en-US">
              <a:latin typeface="Calibri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320405" y="3730625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89630" y="3730625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095115" y="3512820"/>
            <a:ext cx="37490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84"/>
          <p:cNvSpPr txBox="1"/>
          <p:nvPr/>
        </p:nvSpPr>
        <p:spPr>
          <a:xfrm>
            <a:off x="5730240" y="3263265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95%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007485" y="3723005"/>
            <a:ext cx="113030" cy="11303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08595" y="3723005"/>
            <a:ext cx="113030" cy="11303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Arc 87"/>
          <p:cNvSpPr/>
          <p:nvPr/>
        </p:nvSpPr>
        <p:spPr>
          <a:xfrm>
            <a:off x="3442335" y="3415665"/>
            <a:ext cx="596900" cy="596900"/>
          </a:xfrm>
          <a:prstGeom prst="arc">
            <a:avLst>
              <a:gd name="adj1" fmla="val 1802072"/>
              <a:gd name="adj2" fmla="val 8760113"/>
            </a:avLst>
          </a:prstGeom>
          <a:ln w="15875" cmpd="sng">
            <a:solidFill>
              <a:srgbClr val="FF000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>
            <a:off x="7890510" y="3512820"/>
            <a:ext cx="451485" cy="451485"/>
          </a:xfrm>
          <a:prstGeom prst="arc">
            <a:avLst>
              <a:gd name="adj1" fmla="val 2048092"/>
              <a:gd name="adj2" fmla="val 8760113"/>
            </a:avLst>
          </a:prstGeom>
          <a:ln w="15875" cmpd="sng">
            <a:solidFill>
              <a:srgbClr val="FF0000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926330" y="4572635"/>
            <a:ext cx="16459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281930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507990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29275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860415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2505" y="4516120"/>
            <a:ext cx="113030" cy="113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5229860" y="429641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242050" y="4296410"/>
            <a:ext cx="0" cy="552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185535" y="4516120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5742305" y="4000500"/>
            <a:ext cx="0" cy="3041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5092065" y="484886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0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6104255" y="4848860"/>
            <a:ext cx="530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400">
                <a:latin typeface="Calibri" charset="0"/>
              </a:rPr>
              <a:t>1</a:t>
            </a:r>
            <a:endParaRPr lang="de-DE" altLang="en-US" sz="1400">
              <a:latin typeface="Calibri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173345" y="4516120"/>
            <a:ext cx="113030" cy="11303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Straight Connector 1"/>
          <p:cNvCxnSpPr/>
          <p:nvPr/>
        </p:nvCxnSpPr>
        <p:spPr>
          <a:xfrm>
            <a:off x="5735320" y="1660525"/>
            <a:ext cx="0" cy="2537460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9"/>
          <p:cNvSpPr txBox="1"/>
          <p:nvPr/>
        </p:nvSpPr>
        <p:spPr>
          <a:xfrm>
            <a:off x="5710555" y="1688465"/>
            <a:ext cx="9455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 algn="ctr">
              <a:buNone/>
            </a:pPr>
            <a:r>
              <a:rPr lang="de-DE" altLang="en-GB" sz="1400" b="1" dirty="0">
                <a:latin typeface="Calibri" charset="0"/>
                <a:ea typeface="AR PL UKai CN" panose="02000503000000000000" charset="-122"/>
              </a:rPr>
              <a:t>Enclave</a:t>
            </a:r>
            <a:endParaRPr lang="de-DE" altLang="en-GB" sz="1400" b="1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2378075" y="1876425"/>
            <a:ext cx="301815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1.</a:t>
            </a:r>
            <a:r>
              <a:rPr lang="de-DE" altLang="en-GB" sz="1400" dirty="0">
                <a:latin typeface="Calibri" charset="0"/>
              </a:rPr>
              <a:t>  Parse dataset to C data types</a:t>
            </a:r>
            <a:endParaRPr lang="de-DE" altLang="en-GB" sz="1400" dirty="0">
              <a:latin typeface="Calibri" charset="0"/>
            </a:endParaRPr>
          </a:p>
          <a:p>
            <a:pPr algn="l"/>
            <a:r>
              <a:rPr lang="de-DE" altLang="en-GB" sz="1400" b="1" dirty="0">
                <a:latin typeface="Calibri" charset="0"/>
              </a:rPr>
              <a:t>2.</a:t>
            </a:r>
            <a:r>
              <a:rPr lang="de-DE" altLang="en-GB" sz="1400" dirty="0">
                <a:latin typeface="Calibri" charset="0"/>
              </a:rPr>
              <a:t>  Define hyperparameters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662420" y="2607310"/>
            <a:ext cx="588010" cy="21145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338060" y="2607310"/>
            <a:ext cx="588010" cy="21145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Elbow Connector 4"/>
          <p:cNvCxnSpPr/>
          <p:nvPr/>
        </p:nvCxnSpPr>
        <p:spPr>
          <a:xfrm>
            <a:off x="2220595" y="2339340"/>
            <a:ext cx="4754880" cy="26797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>
            <a:off x="2220595" y="2342515"/>
            <a:ext cx="5394960" cy="264795"/>
          </a:xfrm>
          <a:prstGeom prst="bentConnector3">
            <a:avLst>
              <a:gd name="adj1" fmla="val 100011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307580" y="3063240"/>
            <a:ext cx="0" cy="5486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noun_Gears_13865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9947"/>
          <a:stretch>
            <a:fillRect/>
          </a:stretch>
        </p:blipFill>
        <p:spPr>
          <a:xfrm rot="5400000">
            <a:off x="7788910" y="3319145"/>
            <a:ext cx="234950" cy="235585"/>
          </a:xfrm>
          <a:prstGeom prst="rect">
            <a:avLst/>
          </a:prstGeom>
        </p:spPr>
      </p:pic>
      <p:sp>
        <p:nvSpPr>
          <p:cNvPr id="8" name="TextBox 79"/>
          <p:cNvSpPr txBox="1"/>
          <p:nvPr/>
        </p:nvSpPr>
        <p:spPr>
          <a:xfrm>
            <a:off x="7371080" y="3144520"/>
            <a:ext cx="109601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</a:t>
            </a:r>
            <a:r>
              <a:rPr lang="de-DE" altLang="en-GB" sz="1400" dirty="0">
                <a:latin typeface="Calibri" charset="0"/>
              </a:rPr>
              <a:t>  DP-GBDT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8312785" y="2442210"/>
            <a:ext cx="15627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 b="1">
                <a:latin typeface="Calibri" charset="0"/>
              </a:rPr>
              <a:t>3.</a:t>
            </a:r>
            <a:r>
              <a:rPr lang="de-DE" altLang="en-US" sz="1300">
                <a:latin typeface="Calibri" charset="0"/>
              </a:rPr>
              <a:t>  convert to C++ data dypes</a:t>
            </a:r>
            <a:endParaRPr lang="de-DE" altLang="en-US" sz="1300">
              <a:latin typeface="Calibri" charset="0"/>
            </a:endParaRPr>
          </a:p>
        </p:txBody>
      </p:sp>
      <p:pic>
        <p:nvPicPr>
          <p:cNvPr id="9" name="Picture 8" descr="noun_Arrow Circle_159063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8808"/>
          <a:stretch>
            <a:fillRect/>
          </a:stretch>
        </p:blipFill>
        <p:spPr>
          <a:xfrm rot="19680000" flipH="1" flipV="1">
            <a:off x="8027670" y="2576195"/>
            <a:ext cx="307975" cy="26543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26310" y="3266440"/>
            <a:ext cx="5050790" cy="5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9"/>
          <p:cNvSpPr txBox="1"/>
          <p:nvPr/>
        </p:nvSpPr>
        <p:spPr>
          <a:xfrm>
            <a:off x="2378075" y="3016250"/>
            <a:ext cx="301815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4.</a:t>
            </a:r>
            <a:r>
              <a:rPr lang="de-DE" altLang="en-GB" sz="1400" dirty="0">
                <a:latin typeface="Calibri" charset="0"/>
              </a:rPr>
              <a:t>  Start training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000875" y="3662680"/>
            <a:ext cx="588010" cy="21145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5400000">
            <a:off x="4643120" y="1437005"/>
            <a:ext cx="214630" cy="5088255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9"/>
          <p:cNvSpPr txBox="1"/>
          <p:nvPr/>
        </p:nvSpPr>
        <p:spPr>
          <a:xfrm>
            <a:off x="2378075" y="3852545"/>
            <a:ext cx="301815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6.</a:t>
            </a:r>
            <a:r>
              <a:rPr lang="de-DE" altLang="en-GB" sz="1400" dirty="0">
                <a:latin typeface="Calibri" charset="0"/>
              </a:rPr>
              <a:t>  Return score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7212965" y="2174240"/>
            <a:ext cx="182880" cy="1411605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965065" y="2365874"/>
            <a:ext cx="1553104" cy="395741"/>
            <a:chOff x="4509" y="3211"/>
            <a:chExt cx="2348" cy="396"/>
          </a:xfrm>
        </p:grpSpPr>
        <p:sp>
          <p:nvSpPr>
            <p:cNvPr id="3" name="Rectangles 2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4549" y="3221"/>
              <a:ext cx="2294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Wind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17360" y="2362699"/>
            <a:ext cx="1553104" cy="395741"/>
            <a:chOff x="4509" y="3211"/>
            <a:chExt cx="2348" cy="396"/>
          </a:xfrm>
        </p:grpSpPr>
        <p:sp>
          <p:nvSpPr>
            <p:cNvPr id="11" name="Rectangles 10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4549" y="3221"/>
              <a:ext cx="2294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Temperature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89625" y="1301614"/>
            <a:ext cx="1553104" cy="395741"/>
            <a:chOff x="4509" y="3211"/>
            <a:chExt cx="2348" cy="396"/>
          </a:xfrm>
        </p:grpSpPr>
        <p:sp>
          <p:nvSpPr>
            <p:cNvPr id="15" name="Rectangles 14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4549" y="3221"/>
              <a:ext cx="2294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Outlook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33" name="Straight Arrow Connector 32"/>
          <p:cNvCxnSpPr>
            <a:endCxn id="4" idx="0"/>
          </p:cNvCxnSpPr>
          <p:nvPr/>
        </p:nvCxnSpPr>
        <p:spPr>
          <a:xfrm flipH="1">
            <a:off x="5750560" y="1694815"/>
            <a:ext cx="924560" cy="68135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6675120" y="1694815"/>
            <a:ext cx="927735" cy="67818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299710" y="2784475"/>
            <a:ext cx="445135" cy="74231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736590" y="2766060"/>
            <a:ext cx="436245" cy="76136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805170" y="3514589"/>
            <a:ext cx="720990" cy="395741"/>
            <a:chOff x="4509" y="3211"/>
            <a:chExt cx="1090" cy="396"/>
          </a:xfrm>
        </p:grpSpPr>
        <p:sp>
          <p:nvSpPr>
            <p:cNvPr id="48" name="Rectangles 47"/>
            <p:cNvSpPr/>
            <p:nvPr/>
          </p:nvSpPr>
          <p:spPr>
            <a:xfrm>
              <a:off x="4509" y="3211"/>
              <a:ext cx="109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4578" y="3224"/>
              <a:ext cx="973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Yes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32045" y="3513954"/>
            <a:ext cx="720990" cy="395741"/>
            <a:chOff x="4509" y="3211"/>
            <a:chExt cx="1090" cy="396"/>
          </a:xfrm>
        </p:grpSpPr>
        <p:sp>
          <p:nvSpPr>
            <p:cNvPr id="51" name="Rectangles 50"/>
            <p:cNvSpPr/>
            <p:nvPr/>
          </p:nvSpPr>
          <p:spPr>
            <a:xfrm>
              <a:off x="4509" y="3211"/>
              <a:ext cx="109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4578" y="3224"/>
              <a:ext cx="973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No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>
            <a:off x="7158990" y="2785745"/>
            <a:ext cx="445135" cy="74231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595870" y="2767330"/>
            <a:ext cx="436245" cy="76136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664450" y="3515859"/>
            <a:ext cx="720990" cy="395741"/>
            <a:chOff x="4509" y="3211"/>
            <a:chExt cx="1090" cy="396"/>
          </a:xfrm>
        </p:grpSpPr>
        <p:sp>
          <p:nvSpPr>
            <p:cNvPr id="56" name="Rectangles 55"/>
            <p:cNvSpPr/>
            <p:nvPr/>
          </p:nvSpPr>
          <p:spPr>
            <a:xfrm>
              <a:off x="4509" y="3211"/>
              <a:ext cx="109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4578" y="3224"/>
              <a:ext cx="973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Yes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91325" y="3515224"/>
            <a:ext cx="720990" cy="395741"/>
            <a:chOff x="4509" y="3211"/>
            <a:chExt cx="1090" cy="396"/>
          </a:xfrm>
        </p:grpSpPr>
        <p:sp>
          <p:nvSpPr>
            <p:cNvPr id="59" name="Rectangles 58"/>
            <p:cNvSpPr/>
            <p:nvPr/>
          </p:nvSpPr>
          <p:spPr>
            <a:xfrm>
              <a:off x="4509" y="3211"/>
              <a:ext cx="1090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4578" y="3224"/>
              <a:ext cx="973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No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426710" y="1864995"/>
            <a:ext cx="874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Times New Roman" panose="02020603050405020304" charset="0"/>
                <a:cs typeface="Times New Roman" panose="02020603050405020304" charset="0"/>
              </a:rPr>
              <a:t>rainy</a:t>
            </a:r>
            <a:endParaRPr lang="de-DE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7073900" y="1864995"/>
            <a:ext cx="874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Times New Roman" panose="02020603050405020304" charset="0"/>
                <a:cs typeface="Times New Roman" panose="02020603050405020304" charset="0"/>
              </a:rPr>
              <a:t>sunny</a:t>
            </a:r>
            <a:endParaRPr lang="de-DE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4735830" y="2963545"/>
            <a:ext cx="874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Times New Roman" panose="02020603050405020304" charset="0"/>
                <a:cs typeface="Times New Roman" panose="02020603050405020304" charset="0"/>
              </a:rPr>
              <a:t>strong</a:t>
            </a:r>
            <a:endParaRPr lang="de-DE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5800090" y="2979420"/>
            <a:ext cx="874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600">
                <a:latin typeface="Times New Roman" panose="02020603050405020304" charset="0"/>
                <a:cs typeface="Times New Roman" panose="02020603050405020304" charset="0"/>
              </a:rPr>
              <a:t>none</a:t>
            </a:r>
            <a:endParaRPr lang="de-DE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" name="Text Box 64"/>
          <p:cNvSpPr txBox="1"/>
          <p:nvPr/>
        </p:nvSpPr>
        <p:spPr>
          <a:xfrm>
            <a:off x="6637020" y="3000375"/>
            <a:ext cx="874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GB" sz="1400" dirty="0">
                <a:latin typeface="东文宋体" charset="0"/>
                <a:cs typeface="东文宋体" charset="0"/>
                <a:sym typeface="+mn-ea"/>
              </a:rPr>
              <a:t>≥ </a:t>
            </a:r>
            <a:r>
              <a:rPr lang="de-DE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30</a:t>
            </a:r>
            <a:r>
              <a:rPr lang="de-DE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℃</a:t>
            </a:r>
            <a:endParaRPr lang="de-DE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7669530" y="3002915"/>
            <a:ext cx="874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</a:t>
            </a:r>
            <a:r>
              <a:rPr lang="de-DE" altLang="en-US" sz="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de-DE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30</a:t>
            </a:r>
            <a:r>
              <a:rPr lang="de-DE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℃</a:t>
            </a:r>
            <a:endParaRPr lang="de-DE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926700" y="2365874"/>
            <a:ext cx="1645047" cy="395741"/>
            <a:chOff x="4451" y="3211"/>
            <a:chExt cx="2487" cy="396"/>
          </a:xfrm>
        </p:grpSpPr>
        <p:sp>
          <p:nvSpPr>
            <p:cNvPr id="3" name="Rectangles 2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4451" y="3221"/>
              <a:ext cx="2487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Decision Node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17360" y="2362699"/>
            <a:ext cx="1553104" cy="395741"/>
            <a:chOff x="4509" y="3211"/>
            <a:chExt cx="2348" cy="396"/>
          </a:xfrm>
        </p:grpSpPr>
        <p:sp>
          <p:nvSpPr>
            <p:cNvPr id="11" name="Rectangles 10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4549" y="3231"/>
              <a:ext cx="2294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Leaf Node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89625" y="1301614"/>
            <a:ext cx="1553104" cy="395741"/>
            <a:chOff x="4509" y="3211"/>
            <a:chExt cx="2348" cy="396"/>
          </a:xfrm>
        </p:grpSpPr>
        <p:sp>
          <p:nvSpPr>
            <p:cNvPr id="15" name="Rectangles 14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1">
                <a:lumMod val="50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4770" y="3231"/>
              <a:ext cx="1827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Root Node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33" name="Straight Arrow Connector 32"/>
          <p:cNvCxnSpPr>
            <a:endCxn id="4" idx="0"/>
          </p:cNvCxnSpPr>
          <p:nvPr/>
        </p:nvCxnSpPr>
        <p:spPr>
          <a:xfrm flipH="1">
            <a:off x="5749925" y="1694815"/>
            <a:ext cx="924560" cy="68135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6675120" y="1704340"/>
            <a:ext cx="927735" cy="67818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906135" y="3423149"/>
            <a:ext cx="1553104" cy="395741"/>
            <a:chOff x="4509" y="3211"/>
            <a:chExt cx="2348" cy="396"/>
          </a:xfrm>
        </p:grpSpPr>
        <p:sp>
          <p:nvSpPr>
            <p:cNvPr id="23" name="Rectangles 22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4549" y="3231"/>
              <a:ext cx="2294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Leaf Node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4838700" y="2755265"/>
            <a:ext cx="924560" cy="68135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63895" y="2764790"/>
            <a:ext cx="927735" cy="67818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055745" y="3423149"/>
            <a:ext cx="1553104" cy="395741"/>
            <a:chOff x="4509" y="3211"/>
            <a:chExt cx="2348" cy="396"/>
          </a:xfrm>
        </p:grpSpPr>
        <p:sp>
          <p:nvSpPr>
            <p:cNvPr id="28" name="Rectangles 27"/>
            <p:cNvSpPr/>
            <p:nvPr/>
          </p:nvSpPr>
          <p:spPr>
            <a:xfrm>
              <a:off x="4509" y="3211"/>
              <a:ext cx="2348" cy="396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4549" y="3231"/>
              <a:ext cx="2294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Times New Roman" panose="02020603050405020304" charset="0"/>
                  <a:cs typeface="Times New Roman" panose="02020603050405020304" charset="0"/>
                </a:rPr>
                <a:t>Leaf Node</a:t>
              </a:r>
              <a:endParaRPr lang="de-DE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587898" y="1222243"/>
            <a:ext cx="3108960" cy="1976755"/>
            <a:chOff x="6082" y="2462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82" y="2462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649" y="2526"/>
              <a:ext cx="5464" cy="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710430" y="224853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2.</a:t>
            </a:r>
            <a:r>
              <a:rPr lang="de-DE" altLang="en-GB" sz="1400" dirty="0">
                <a:latin typeface="Calibri" charset="0"/>
              </a:rPr>
              <a:t>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s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m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401945" y="2618105"/>
            <a:ext cx="3291646" cy="259080"/>
            <a:chOff x="8060" y="2882"/>
            <a:chExt cx="4695" cy="40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060" y="3280"/>
              <a:ext cx="4695" cy="1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097" y="2882"/>
              <a:ext cx="4645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3.</a:t>
              </a:r>
              <a:r>
                <a:rPr lang="de-DE" altLang="en-GB" sz="1400" dirty="0">
                  <a:latin typeface="Calibri" charset="0"/>
                </a:rPr>
                <a:t>  Log</a:t>
              </a:r>
              <a:r>
                <a:rPr lang="de-DE" altLang="en-GB" sz="1400" baseline="-25000" dirty="0">
                  <a:latin typeface="Calibri" charset="0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{“Log”, id</a:t>
              </a:r>
              <a:r>
                <a:rPr lang="de-DE" sz="1400" baseline="-25000" dirty="0">
                  <a:latin typeface="Calibri" charset="0"/>
                </a:rPr>
                <a:t>LC</a:t>
              </a:r>
              <a:r>
                <a:rPr lang="de-DE" sz="1400" dirty="0">
                  <a:latin typeface="Calibri" charset="0"/>
                </a:rPr>
                <a:t>,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91095" y="1434465"/>
            <a:ext cx="1446530" cy="248285"/>
            <a:chOff x="10867" y="2901"/>
            <a:chExt cx="2278" cy="391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1362" y="3290"/>
              <a:ext cx="1440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79"/>
            <p:cNvSpPr txBox="1"/>
            <p:nvPr/>
          </p:nvSpPr>
          <p:spPr>
            <a:xfrm>
              <a:off x="10867" y="2901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799195" y="2463800"/>
            <a:ext cx="1005840" cy="1188720"/>
            <a:chOff x="14763" y="2974"/>
            <a:chExt cx="1691" cy="1684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14763" y="2974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14" y="6366"/>
                <a:ext cx="1421" cy="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2" name="Text Box 61"/>
            <p:cNvSpPr txBox="1"/>
            <p:nvPr/>
          </p:nvSpPr>
          <p:spPr>
            <a:xfrm>
              <a:off x="15094" y="3781"/>
              <a:ext cx="1029" cy="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init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389128" y="1803400"/>
            <a:ext cx="3330716" cy="247015"/>
            <a:chOff x="7830" y="2931"/>
            <a:chExt cx="5051" cy="38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889" y="3320"/>
              <a:ext cx="499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79"/>
            <p:cNvSpPr txBox="1"/>
            <p:nvPr/>
          </p:nvSpPr>
          <p:spPr>
            <a:xfrm>
              <a:off x="7830" y="2931"/>
              <a:ext cx="238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90940" y="1460245"/>
            <a:ext cx="1481455" cy="860045"/>
            <a:chOff x="16274" y="3030"/>
            <a:chExt cx="2333" cy="1354"/>
          </a:xfrm>
        </p:grpSpPr>
        <p:grpSp>
          <p:nvGrpSpPr>
            <p:cNvPr id="67" name="Group 66"/>
            <p:cNvGrpSpPr/>
            <p:nvPr/>
          </p:nvGrpSpPr>
          <p:grpSpPr>
            <a:xfrm>
              <a:off x="16274" y="3030"/>
              <a:ext cx="2333" cy="1354"/>
              <a:chOff x="14730" y="1335"/>
              <a:chExt cx="2333" cy="1355"/>
            </a:xfrm>
          </p:grpSpPr>
          <p:grpSp>
            <p:nvGrpSpPr>
              <p:cNvPr id="31" name="Group 30"/>
              <p:cNvGrpSpPr/>
              <p:nvPr/>
            </p:nvGrpSpPr>
            <p:grpSpPr>
              <a:xfrm rot="0">
                <a:off x="14730" y="1335"/>
                <a:ext cx="2333" cy="1355"/>
                <a:chOff x="13379" y="3962"/>
                <a:chExt cx="2333" cy="1814"/>
              </a:xfrm>
            </p:grpSpPr>
            <p:sp>
              <p:nvSpPr>
                <p:cNvPr id="28" name="Rectangles 27"/>
                <p:cNvSpPr/>
                <p:nvPr/>
              </p:nvSpPr>
              <p:spPr>
                <a:xfrm>
                  <a:off x="13379" y="3962"/>
                  <a:ext cx="2259" cy="18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" name="Text Box 29"/>
                <p:cNvSpPr txBox="1"/>
                <p:nvPr/>
              </p:nvSpPr>
              <p:spPr>
                <a:xfrm>
                  <a:off x="13392" y="3982"/>
                  <a:ext cx="2320" cy="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Log Counter (id</a:t>
                  </a:r>
                  <a:r>
                    <a:rPr lang="de-DE" altLang="en-US" sz="1200" b="1" baseline="-25000">
                      <a:latin typeface="Calibri" charset="0"/>
                    </a:rPr>
                    <a:t>LC</a:t>
                  </a:r>
                  <a:r>
                    <a:rPr lang="de-DE" altLang="en-US" sz="1200" b="1">
                      <a:latin typeface="Calibri" charset="0"/>
                    </a:rPr>
                    <a:t>)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32" name="Text Box 31"/>
              <p:cNvSpPr txBox="1"/>
              <p:nvPr/>
            </p:nvSpPr>
            <p:spPr>
              <a:xfrm>
                <a:off x="15136" y="1805"/>
                <a:ext cx="144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>
                    <a:latin typeface="Calibri" charset="0"/>
                  </a:rPr>
                  <a:t>[ val = 0 ]</a:t>
                </a:r>
                <a:endParaRPr lang="de-DE" altLang="en-US" sz="1200">
                  <a:latin typeface="Calibri" charset="0"/>
                </a:endParaRPr>
              </a:p>
              <a:p>
                <a:pPr algn="ctr"/>
                <a:r>
                  <a:rPr lang="de-DE" altLang="en-US" sz="1200">
                    <a:latin typeface="Calibri" charset="0"/>
                  </a:rPr>
                  <a:t>[ val = 1 ]</a:t>
                </a:r>
                <a:endParaRPr lang="de-DE" altLang="en-US" sz="1200">
                  <a:latin typeface="Calibri" charset="0"/>
                </a:endParaRPr>
              </a:p>
            </p:txBody>
          </p:sp>
        </p:grpSp>
        <p:cxnSp>
          <p:nvCxnSpPr>
            <p:cNvPr id="7" name="Curved Connector 6"/>
            <p:cNvCxnSpPr/>
            <p:nvPr/>
          </p:nvCxnSpPr>
          <p:spPr>
            <a:xfrm rot="10800000" flipH="1" flipV="1">
              <a:off x="16836" y="373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571240" y="912495"/>
            <a:ext cx="3108960" cy="276733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608" y="2030"/>
              <a:ext cx="5515" cy="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3210" y="1047750"/>
            <a:ext cx="3215640" cy="1769745"/>
            <a:chOff x="1988" y="2480"/>
            <a:chExt cx="5064" cy="2787"/>
          </a:xfrm>
        </p:grpSpPr>
        <p:pic>
          <p:nvPicPr>
            <p:cNvPr id="8" name="Picture 7" descr="noun_Factory_162422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19949"/>
            <a:stretch>
              <a:fillRect/>
            </a:stretch>
          </p:blipFill>
          <p:spPr>
            <a:xfrm>
              <a:off x="1988" y="2480"/>
              <a:ext cx="1218" cy="1278"/>
            </a:xfrm>
            <a:prstGeom prst="rect">
              <a:avLst/>
            </a:prstGeom>
          </p:spPr>
        </p:pic>
        <p:pic>
          <p:nvPicPr>
            <p:cNvPr id="9" name="Picture 8" descr="noun_Survey_33443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18" y="4187"/>
              <a:ext cx="621" cy="810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3303" y="2480"/>
              <a:ext cx="3744" cy="387"/>
              <a:chOff x="3279304" y="2061335"/>
              <a:chExt cx="2377423" cy="245719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279304" y="2307054"/>
                <a:ext cx="2377423" cy="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822069" y="2061335"/>
                <a:ext cx="144679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Attestation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8" y="3116"/>
              <a:ext cx="3744" cy="678"/>
              <a:chOff x="3279304" y="2082291"/>
              <a:chExt cx="2377423" cy="43053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3279304" y="2307054"/>
                <a:ext cx="2377423" cy="0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ysDash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79"/>
              <p:cNvSpPr txBox="1"/>
              <p:nvPr/>
            </p:nvSpPr>
            <p:spPr>
              <a:xfrm>
                <a:off x="3818893" y="2082291"/>
                <a:ext cx="1446793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l">
                  <a:buNone/>
                </a:pPr>
                <a:r>
                  <a:rPr lang="de-DE" altLang="en-GB" sz="1400" b="1" dirty="0">
                    <a:latin typeface="Calibri" charset="0"/>
                  </a:rPr>
                  <a:t>1b.</a:t>
                </a:r>
                <a:r>
                  <a:rPr lang="de-DE" altLang="en-GB" sz="1400" dirty="0">
                    <a:latin typeface="Calibri" charset="0"/>
                  </a:rPr>
                  <a:t>  Establish secure session</a:t>
                </a:r>
                <a:endParaRPr lang="de-DE" altLang="en-GB" sz="1400" baseline="-25000" dirty="0">
                  <a:latin typeface="Calibri" charset="0"/>
                </a:endParaRPr>
              </a:p>
            </p:txBody>
          </p:sp>
        </p:grpSp>
        <p:cxnSp>
          <p:nvCxnSpPr>
            <p:cNvPr id="24" name="Elbow Connector 23"/>
            <p:cNvCxnSpPr/>
            <p:nvPr/>
          </p:nvCxnSpPr>
          <p:spPr>
            <a:xfrm>
              <a:off x="2858" y="3979"/>
              <a:ext cx="4194" cy="965"/>
            </a:xfrm>
            <a:prstGeom prst="bentConnector3">
              <a:avLst>
                <a:gd name="adj1" fmla="val -453"/>
              </a:avLst>
            </a:prstGeom>
            <a:ln w="19050" cap="flat" cmpd="sng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9"/>
            <p:cNvSpPr txBox="1"/>
            <p:nvPr/>
          </p:nvSpPr>
          <p:spPr>
            <a:xfrm>
              <a:off x="3644" y="4589"/>
              <a:ext cx="312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2.</a:t>
              </a:r>
              <a:r>
                <a:rPr lang="de-DE" altLang="en-GB" sz="1400" dirty="0">
                  <a:latin typeface="Calibri" charset="0"/>
                </a:rPr>
                <a:t>  Send encrypted questionnaire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≕</a:t>
              </a:r>
              <a:r>
                <a:rPr lang="de-DE" altLang="en-GB" sz="1400" dirty="0">
                  <a:latin typeface="Calibri" charset="0"/>
                </a:rPr>
                <a:t> Q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3730625" y="150685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3.</a:t>
            </a:r>
            <a:r>
              <a:rPr lang="de-DE" altLang="en-GB" sz="1400" dirty="0">
                <a:latin typeface="Calibri" charset="0"/>
              </a:rPr>
              <a:t>  decrypt(Q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) </a:t>
            </a:r>
            <a:r>
              <a:rPr lang="de-DE" altLang="en-GB" sz="14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</a:t>
            </a:r>
            <a:r>
              <a:rPr lang="de-DE" altLang="en-GB" sz="1400" dirty="0">
                <a:latin typeface="Calibri" charset="0"/>
              </a:rPr>
              <a:t> data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386195" y="1600200"/>
            <a:ext cx="1446530" cy="235585"/>
            <a:chOff x="11003" y="2866"/>
            <a:chExt cx="2278" cy="371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561" y="3235"/>
              <a:ext cx="1296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1003" y="286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03165" y="2003425"/>
            <a:ext cx="2560320" cy="227965"/>
            <a:chOff x="8739" y="2909"/>
            <a:chExt cx="4032" cy="359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739" y="3268"/>
              <a:ext cx="403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9"/>
            <p:cNvSpPr txBox="1"/>
            <p:nvPr/>
          </p:nvSpPr>
          <p:spPr>
            <a:xfrm>
              <a:off x="8991" y="2909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03165" y="3261995"/>
            <a:ext cx="2560320" cy="240030"/>
            <a:chOff x="8731" y="2905"/>
            <a:chExt cx="4032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032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27" y="2905"/>
              <a:ext cx="385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D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{data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, c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sp>
        <p:nvSpPr>
          <p:cNvPr id="60" name="TextBox 79"/>
          <p:cNvSpPr txBox="1"/>
          <p:nvPr/>
        </p:nvSpPr>
        <p:spPr>
          <a:xfrm>
            <a:off x="3740785" y="2472690"/>
            <a:ext cx="276987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</a:t>
            </a:r>
            <a:r>
              <a:rPr lang="de-DE" altLang="en-GB" sz="1400" dirty="0">
                <a:latin typeface="Calibri" charset="0"/>
              </a:rPr>
              <a:t>  ensure harddisk contains D</a:t>
            </a:r>
            <a:r>
              <a:rPr lang="de-DE" altLang="en-GB" sz="1400" baseline="-25000" dirty="0">
                <a:latin typeface="Calibri" charset="0"/>
              </a:rPr>
              <a:t>1 </a:t>
            </a:r>
            <a:r>
              <a:rPr lang="de-DE" altLang="en-GB" sz="1400" dirty="0">
                <a:latin typeface="Calibri" charset="0"/>
              </a:rPr>
              <a:t>... D</a:t>
            </a:r>
            <a:r>
              <a:rPr lang="de-DE" altLang="en-GB" sz="1400" baseline="-25000" dirty="0">
                <a:latin typeface="Calibri" charset="0"/>
              </a:rPr>
              <a:t>i-1</a:t>
            </a:r>
            <a:r>
              <a:rPr lang="de-DE" altLang="en-GB" sz="1400" dirty="0">
                <a:latin typeface="Calibri" charset="0"/>
              </a:rPr>
              <a:t> and they all contain master seed s</a:t>
            </a:r>
            <a:r>
              <a:rPr lang="de-DE" altLang="en-GB" sz="1400" baseline="-25000" dirty="0">
                <a:latin typeface="Calibri" charset="0"/>
              </a:rPr>
              <a:t>m</a:t>
            </a:r>
            <a:r>
              <a:rPr lang="de-DE" altLang="en-GB" sz="1400" dirty="0">
                <a:latin typeface="Calibri" charset="0"/>
              </a:rPr>
              <a:t> from Log</a:t>
            </a:r>
            <a:r>
              <a:rPr lang="de-DE" altLang="en-GB" sz="1400" baseline="-25000" dirty="0">
                <a:latin typeface="Calibri" charset="0"/>
              </a:rPr>
              <a:t>init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61" name="Group 60"/>
          <p:cNvGrpSpPr/>
          <p:nvPr/>
        </p:nvGrpSpPr>
        <p:grpSpPr>
          <a:xfrm rot="0">
            <a:off x="7628890" y="2582545"/>
            <a:ext cx="1005840" cy="1389418"/>
            <a:chOff x="13247" y="4838"/>
            <a:chExt cx="1691" cy="1761"/>
          </a:xfrm>
        </p:grpSpPr>
        <p:grpSp>
          <p:nvGrpSpPr>
            <p:cNvPr id="56" name="Group 55"/>
            <p:cNvGrpSpPr/>
            <p:nvPr/>
          </p:nvGrpSpPr>
          <p:grpSpPr>
            <a:xfrm>
              <a:off x="13247" y="4838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33" y="6405"/>
                <a:ext cx="1421" cy="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13430" y="5395"/>
              <a:ext cx="731" cy="1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i-1 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  <a:sym typeface="+mn-ea"/>
                </a:rPr>
                <a:t>i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  <a:p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13951" y="5412"/>
              <a:ext cx="971" cy="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  <a:sym typeface="+mn-ea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  <a:sym typeface="+mn-ea"/>
                </a:rPr>
                <a:t>init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11745" y="1564453"/>
            <a:ext cx="1473200" cy="875217"/>
            <a:chOff x="16247" y="3006"/>
            <a:chExt cx="2320" cy="1378"/>
          </a:xfrm>
        </p:grpSpPr>
        <p:grpSp>
          <p:nvGrpSpPr>
            <p:cNvPr id="67" name="Group 66"/>
            <p:cNvGrpSpPr/>
            <p:nvPr/>
          </p:nvGrpSpPr>
          <p:grpSpPr>
            <a:xfrm>
              <a:off x="16247" y="3006"/>
              <a:ext cx="2320" cy="1378"/>
              <a:chOff x="14703" y="1311"/>
              <a:chExt cx="2320" cy="1379"/>
            </a:xfrm>
          </p:grpSpPr>
          <p:grpSp>
            <p:nvGrpSpPr>
              <p:cNvPr id="7" name="Group 6"/>
              <p:cNvGrpSpPr/>
              <p:nvPr/>
            </p:nvGrpSpPr>
            <p:grpSpPr>
              <a:xfrm rot="0">
                <a:off x="14703" y="1311"/>
                <a:ext cx="2320" cy="1379"/>
                <a:chOff x="13352" y="3930"/>
                <a:chExt cx="2320" cy="1846"/>
              </a:xfrm>
            </p:grpSpPr>
            <p:sp>
              <p:nvSpPr>
                <p:cNvPr id="10" name="Rectangles 9"/>
                <p:cNvSpPr/>
                <p:nvPr/>
              </p:nvSpPr>
              <p:spPr>
                <a:xfrm>
                  <a:off x="13379" y="3962"/>
                  <a:ext cx="2259" cy="181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" name="Text Box 10"/>
                <p:cNvSpPr txBox="1"/>
                <p:nvPr/>
              </p:nvSpPr>
              <p:spPr>
                <a:xfrm>
                  <a:off x="13352" y="3930"/>
                  <a:ext cx="2320" cy="9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200" b="1">
                      <a:latin typeface="Calibri" charset="0"/>
                      <a:sym typeface="+mn-ea"/>
                    </a:rPr>
                    <a:t>Questionnaire</a:t>
                  </a:r>
                  <a:endParaRPr lang="de-DE" altLang="en-US" sz="1200" b="1">
                    <a:latin typeface="Calibri" charset="0"/>
                  </a:endParaRPr>
                </a:p>
                <a:p>
                  <a:pPr algn="ctr"/>
                  <a:r>
                    <a:rPr lang="de-DE" altLang="en-US" sz="1200" b="1">
                      <a:latin typeface="Calibri" charset="0"/>
                      <a:sym typeface="+mn-ea"/>
                    </a:rPr>
                    <a:t>Counter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12" name="Text Box 11"/>
              <p:cNvSpPr txBox="1"/>
              <p:nvPr/>
            </p:nvSpPr>
            <p:spPr>
              <a:xfrm>
                <a:off x="15216" y="1925"/>
                <a:ext cx="156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de-DE" altLang="en-US" sz="1200">
                    <a:latin typeface="Calibri" charset="0"/>
                  </a:rPr>
                  <a:t>[ val = i-1 ]</a:t>
                </a:r>
                <a:endParaRPr lang="de-DE" altLang="en-US" sz="1200">
                  <a:latin typeface="Calibri" charset="0"/>
                </a:endParaRPr>
              </a:p>
              <a:p>
                <a:pPr algn="l"/>
                <a:r>
                  <a:rPr lang="de-DE" altLang="en-US" sz="1200">
                    <a:latin typeface="Calibri" charset="0"/>
                  </a:rPr>
                  <a:t>[ val = i ]  </a:t>
                </a:r>
                <a:endParaRPr lang="de-DE" altLang="en-US" sz="1200">
                  <a:latin typeface="Calibri" charset="0"/>
                </a:endParaRPr>
              </a:p>
            </p:txBody>
          </p:sp>
        </p:grpSp>
        <p:cxnSp>
          <p:nvCxnSpPr>
            <p:cNvPr id="13" name="Curved Connector 12"/>
            <p:cNvCxnSpPr/>
            <p:nvPr/>
          </p:nvCxnSpPr>
          <p:spPr>
            <a:xfrm rot="10800000" flipH="1" flipV="1">
              <a:off x="16836" y="385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027805" y="838835"/>
            <a:ext cx="3108960" cy="3656965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085" y="2030"/>
              <a:ext cx="6564" cy="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17140" y="3573780"/>
            <a:ext cx="3852295" cy="240030"/>
            <a:chOff x="8731" y="2905"/>
            <a:chExt cx="4135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904" y="2905"/>
              <a:ext cx="396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1, 500, s</a:t>
              </a:r>
              <a:r>
                <a:rPr lang="de-DE" sz="1400" baseline="-25000" dirty="0">
                  <a:latin typeface="Calibri" charset="0"/>
                  <a:sym typeface="+mn-ea"/>
                </a:rPr>
                <a:t>1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2965" y="1063625"/>
            <a:ext cx="3104515" cy="342265"/>
            <a:chOff x="1315" y="2477"/>
            <a:chExt cx="4889" cy="539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15" y="2576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360" y="2477"/>
              <a:ext cx="2844" cy="386"/>
              <a:chOff x="10010" y="2905"/>
              <a:chExt cx="2844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010" y="3280"/>
                <a:ext cx="2844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298" y="2905"/>
                <a:ext cx="2268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500)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192270" y="194246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179570" y="131381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208010" y="1370965"/>
            <a:ext cx="1835150" cy="741045"/>
            <a:chOff x="12882" y="2387"/>
            <a:chExt cx="2890" cy="1167"/>
          </a:xfrm>
        </p:grpSpPr>
        <p:grpSp>
          <p:nvGrpSpPr>
            <p:cNvPr id="35" name="Group 34"/>
            <p:cNvGrpSpPr/>
            <p:nvPr/>
          </p:nvGrpSpPr>
          <p:grpSpPr>
            <a:xfrm rot="0">
              <a:off x="12882" y="2387"/>
              <a:ext cx="2446" cy="116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409" y="3036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505 ]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35370" y="1590040"/>
            <a:ext cx="2063750" cy="243205"/>
            <a:chOff x="8719" y="2897"/>
            <a:chExt cx="4135" cy="383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035" y="2897"/>
              <a:ext cx="2776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28570" y="2258060"/>
            <a:ext cx="2337435" cy="430530"/>
            <a:chOff x="8719" y="2923"/>
            <a:chExt cx="4135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984" y="2923"/>
              <a:ext cx="3717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  <a:sym typeface="+mn-ea"/>
                </a:rPr>
                <a:t> and 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  <a:sym typeface="+mn-ea"/>
                </a:rPr>
                <a:t>...D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500</a:t>
              </a:r>
              <a:r>
                <a:rPr lang="de-DE" altLang="en-GB" sz="1400" dirty="0">
                  <a:latin typeface="Calibri" charset="0"/>
                </a:rPr>
                <a:t>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3890" y="2821305"/>
            <a:ext cx="1446530" cy="245110"/>
            <a:chOff x="10953" y="2896"/>
            <a:chExt cx="2278" cy="38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08010" y="2762885"/>
            <a:ext cx="1911350" cy="741045"/>
            <a:chOff x="12882" y="5485"/>
            <a:chExt cx="3010" cy="1167"/>
          </a:xfrm>
        </p:grpSpPr>
        <p:sp>
          <p:nvSpPr>
            <p:cNvPr id="57" name="Rectangles 56"/>
            <p:cNvSpPr/>
            <p:nvPr/>
          </p:nvSpPr>
          <p:spPr>
            <a:xfrm>
              <a:off x="12973" y="5519"/>
              <a:ext cx="2259" cy="11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12882" y="5485"/>
              <a:ext cx="244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 b="1">
                  <a:latin typeface="Calibri" charset="0"/>
                </a:rPr>
                <a:t>Log Counter </a:t>
              </a:r>
              <a:r>
                <a:rPr lang="de-DE" altLang="en-US" sz="1200" b="1">
                  <a:latin typeface="Calibri" charset="0"/>
                  <a:sym typeface="+mn-ea"/>
                </a:rPr>
                <a:t>(id</a:t>
              </a:r>
              <a:r>
                <a:rPr lang="de-DE" altLang="en-US" sz="1200" b="1" baseline="-25000">
                  <a:latin typeface="Calibri" charset="0"/>
                  <a:sym typeface="+mn-ea"/>
                </a:rPr>
                <a:t>LC</a:t>
              </a:r>
              <a:r>
                <a:rPr lang="de-DE" altLang="en-US" sz="1200" b="1">
                  <a:latin typeface="Calibri" charset="0"/>
                  <a:sym typeface="+mn-ea"/>
                </a:rPr>
                <a:t>)</a:t>
              </a:r>
              <a:endParaRPr lang="de-DE" altLang="en-US" sz="1200" b="1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3529" y="581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1 ]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604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609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2 ]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223645" y="2195830"/>
            <a:ext cx="1328539" cy="1828510"/>
            <a:chOff x="2239" y="3812"/>
            <a:chExt cx="1819" cy="4793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738" cy="4793"/>
              <a:chOff x="13379" y="6302"/>
              <a:chExt cx="1738" cy="1465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465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96" y="6439"/>
                <a:ext cx="1421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5497"/>
              <a:ext cx="735" cy="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r>
                <a:rPr lang="de-DE" altLang="en-US" sz="1200">
                  <a:latin typeface="Calibri" charset="0"/>
                </a:rPr>
                <a:t> 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latin typeface="Calibri" charset="0"/>
                  <a:sym typeface="+mn-ea"/>
                </a:rPr>
                <a:t>505</a:t>
              </a:r>
              <a:endParaRPr lang="de-DE" altLang="en-US" sz="12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087" y="5565"/>
              <a:ext cx="971" cy="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init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  <a:sym typeface="+mn-ea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  <a:sym typeface="+mn-ea"/>
                </a:rPr>
                <a:t>1</a:t>
              </a:r>
              <a:endParaRPr lang="de-DE" altLang="en-US" sz="1200" baseline="-250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192270" y="389572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76" name="TextBox 79"/>
          <p:cNvSpPr txBox="1"/>
          <p:nvPr/>
        </p:nvSpPr>
        <p:spPr>
          <a:xfrm>
            <a:off x="2124710" y="432181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output model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0800000">
            <a:off x="934085" y="1474470"/>
            <a:ext cx="3931920" cy="2788920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9"/>
          <p:cNvSpPr txBox="1"/>
          <p:nvPr/>
        </p:nvSpPr>
        <p:spPr>
          <a:xfrm>
            <a:off x="4193540" y="2762885"/>
            <a:ext cx="242570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4.</a:t>
            </a:r>
            <a:r>
              <a:rPr lang="de-DE" altLang="en-GB" sz="1400" dirty="0">
                <a:latin typeface="Calibri" charset="0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</a:rPr>
              <a:t>derive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 from s</a:t>
            </a:r>
            <a:r>
              <a:rPr lang="de-DE" altLang="en-GB" sz="1400" baseline="-25000" dirty="0">
                <a:latin typeface="Calibri" charset="0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35370" y="3171825"/>
            <a:ext cx="2063750" cy="243205"/>
            <a:chOff x="8719" y="2897"/>
            <a:chExt cx="4135" cy="38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79"/>
            <p:cNvSpPr txBox="1"/>
            <p:nvPr/>
          </p:nvSpPr>
          <p:spPr>
            <a:xfrm>
              <a:off x="9145" y="2897"/>
              <a:ext cx="2776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5b.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Group 42"/>
          <p:cNvGrpSpPr/>
          <p:nvPr/>
        </p:nvGrpSpPr>
        <p:grpSpPr>
          <a:xfrm>
            <a:off x="4388485" y="823595"/>
            <a:ext cx="3108960" cy="3202305"/>
            <a:chOff x="6068" y="2030"/>
            <a:chExt cx="8597" cy="6114"/>
          </a:xfrm>
        </p:grpSpPr>
        <p:sp>
          <p:nvSpPr>
            <p:cNvPr id="49" name="Rounded Rectangle 48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7122" y="2030"/>
              <a:ext cx="6730" cy="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64590" y="1048385"/>
            <a:ext cx="3163570" cy="363220"/>
            <a:chOff x="1222" y="2477"/>
            <a:chExt cx="4982" cy="572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22" y="2609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92341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9857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862060" y="1127125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724 ]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33185" y="1529080"/>
            <a:ext cx="2355215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69680" y="2099945"/>
            <a:ext cx="1911350" cy="741045"/>
            <a:chOff x="12882" y="7693"/>
            <a:chExt cx="3010" cy="1167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3 ]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550410" y="3339465"/>
            <a:ext cx="38176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  </a:t>
            </a:r>
            <a:r>
              <a:rPr lang="de-DE" altLang="en-GB" sz="1400" dirty="0">
                <a:latin typeface="Calibri" charset="0"/>
                <a:sym typeface="+mn-ea"/>
              </a:rPr>
              <a:t>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, s</a:t>
            </a:r>
            <a:r>
              <a:rPr lang="de-DE" altLang="en-GB" sz="1400" baseline="-25000" dirty="0">
                <a:latin typeface="Calibri" charset="0"/>
                <a:sym typeface="+mn-ea"/>
              </a:rPr>
              <a:t>3</a:t>
            </a:r>
            <a:r>
              <a:rPr lang="de-DE" altLang="en-GB" sz="1400" dirty="0">
                <a:latin typeface="Calibri" charset="0"/>
                <a:sym typeface="+mn-ea"/>
              </a:rPr>
              <a:t>)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60475" y="1508125"/>
            <a:ext cx="3764280" cy="2574925"/>
            <a:chOff x="1505" y="731"/>
            <a:chExt cx="5928" cy="4055"/>
          </a:xfrm>
        </p:grpSpPr>
        <p:sp>
          <p:nvSpPr>
            <p:cNvPr id="76" name="TextBox 79"/>
            <p:cNvSpPr txBox="1"/>
            <p:nvPr/>
          </p:nvSpPr>
          <p:spPr>
            <a:xfrm>
              <a:off x="3272" y="4447"/>
              <a:ext cx="41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505" y="731"/>
              <a:ext cx="5835" cy="3670"/>
            </a:xfrm>
            <a:prstGeom prst="bentConnector3">
              <a:avLst>
                <a:gd name="adj1" fmla="val 9996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018665" y="1826260"/>
            <a:ext cx="1359815" cy="1821180"/>
            <a:chOff x="2069" y="5828"/>
            <a:chExt cx="1986" cy="3310"/>
          </a:xfrm>
        </p:grpSpPr>
        <p:grpSp>
          <p:nvGrpSpPr>
            <p:cNvPr id="84" name="Group 83"/>
            <p:cNvGrpSpPr/>
            <p:nvPr/>
          </p:nvGrpSpPr>
          <p:grpSpPr>
            <a:xfrm>
              <a:off x="2069" y="5828"/>
              <a:ext cx="1986" cy="3310"/>
              <a:chOff x="2239" y="3812"/>
              <a:chExt cx="1855" cy="5510"/>
            </a:xfrm>
          </p:grpSpPr>
          <p:grpSp>
            <p:nvGrpSpPr>
              <p:cNvPr id="56" name="Group 55"/>
              <p:cNvGrpSpPr/>
              <p:nvPr/>
            </p:nvGrpSpPr>
            <p:grpSpPr>
              <a:xfrm rot="0">
                <a:off x="2239" y="3812"/>
                <a:ext cx="1712" cy="5510"/>
                <a:chOff x="13379" y="6302"/>
                <a:chExt cx="1712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670" y="6460"/>
                  <a:ext cx="1421" cy="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2475" y="5846"/>
                <a:ext cx="735" cy="3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500</a:t>
                </a:r>
                <a:endParaRPr lang="de-DE" altLang="en-US" sz="1200" baseline="-250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  <a:sym typeface="+mn-ea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  <a:sym typeface="+mn-ea"/>
                  </a:rPr>
                  <a:t>D</a:t>
                </a:r>
                <a:r>
                  <a:rPr lang="de-DE" altLang="en-US" sz="1200" baseline="-25000">
                    <a:latin typeface="Calibri" charset="0"/>
                    <a:sym typeface="+mn-ea"/>
                  </a:rPr>
                  <a:t>724</a:t>
                </a:r>
                <a:endParaRPr lang="de-DE" altLang="en-US" sz="1200" baseline="-25000">
                  <a:latin typeface="Calibri" charset="0"/>
                </a:endParaRPr>
              </a:p>
              <a:p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123" y="5894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init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3123" y="6439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</a:rPr>
                  <a:t>1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3014" y="7733"/>
              <a:ext cx="1040" cy="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8740" y="2221865"/>
            <a:ext cx="2355215" cy="248285"/>
            <a:chOff x="8719" y="2891"/>
            <a:chExt cx="3709" cy="39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79"/>
            <p:cNvSpPr txBox="1"/>
            <p:nvPr/>
          </p:nvSpPr>
          <p:spPr>
            <a:xfrm>
              <a:off x="9211" y="2891"/>
              <a:ext cx="284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7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5020" y="2383155"/>
            <a:ext cx="2600960" cy="247015"/>
            <a:chOff x="8719" y="2891"/>
            <a:chExt cx="4096" cy="38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719" y="3280"/>
              <a:ext cx="40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79"/>
            <p:cNvSpPr txBox="1"/>
            <p:nvPr/>
          </p:nvSpPr>
          <p:spPr>
            <a:xfrm>
              <a:off x="8914" y="2891"/>
              <a:ext cx="358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  <a:sym typeface="+mn-ea"/>
                </a:rPr>
                <a:t>4a.  load* 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3</a:t>
              </a:r>
              <a:r>
                <a:rPr lang="de-DE" altLang="en-GB" sz="1400" dirty="0">
                  <a:latin typeface="Calibri" charset="0"/>
                  <a:sym typeface="+mn-ea"/>
                </a:rPr>
                <a:t>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42640" y="2760345"/>
            <a:ext cx="2601595" cy="430530"/>
            <a:chOff x="8629" y="2916"/>
            <a:chExt cx="4097" cy="678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629" y="3277"/>
              <a:ext cx="4097" cy="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79"/>
            <p:cNvSpPr txBox="1"/>
            <p:nvPr/>
          </p:nvSpPr>
          <p:spPr>
            <a:xfrm>
              <a:off x="9077" y="2916"/>
              <a:ext cx="358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  <a:sym typeface="+mn-ea"/>
                </a:rPr>
                <a:t>4b.  </a:t>
              </a:r>
              <a:r>
                <a:rPr lang="de-DE" altLang="en-GB" sz="1400" dirty="0">
                  <a:latin typeface="Calibri" charset="0"/>
                  <a:sym typeface="+mn-ea"/>
                </a:rPr>
                <a:t>load*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     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4420235" y="801370"/>
            <a:ext cx="3108960" cy="3714115"/>
            <a:chOff x="6068" y="1998"/>
            <a:chExt cx="8597" cy="6146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7266" y="1998"/>
              <a:ext cx="6267" cy="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600" b="1">
                  <a:latin typeface="Calibri" charset="0"/>
                  <a:sym typeface="+mn-ea"/>
                </a:rPr>
                <a:t>DP-GBDT 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6380" y="3587115"/>
            <a:ext cx="4451334" cy="248285"/>
            <a:chOff x="8731" y="2905"/>
            <a:chExt cx="4778" cy="39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731" y="3283"/>
              <a:ext cx="4719" cy="1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461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7.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2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sz="1400" dirty="0">
                  <a:latin typeface="Calibri" charset="0"/>
                  <a:sym typeface="+mn-ea"/>
                </a:rPr>
                <a:t>seal( 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501, 700, s</a:t>
              </a:r>
              <a:r>
                <a:rPr lang="de-DE" sz="1400" baseline="-25000" dirty="0">
                  <a:latin typeface="Calibri" charset="0"/>
                  <a:sym typeface="+mn-ea"/>
                </a:rPr>
                <a:t>m,</a:t>
              </a:r>
              <a:r>
                <a:rPr lang="de-DE" sz="1400" dirty="0">
                  <a:latin typeface="Calibri" charset="0"/>
                  <a:sym typeface="+mn-ea"/>
                </a:rPr>
                <a:t>, s</a:t>
              </a:r>
              <a:r>
                <a:rPr lang="de-DE" sz="1400" baseline="-25000" dirty="0">
                  <a:latin typeface="Calibri" charset="0"/>
                  <a:sym typeface="+mn-ea"/>
                </a:rPr>
                <a:t>2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  <a:sym typeface="+mn-ea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1735" y="104838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82054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70000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595360" y="1327150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724 ]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49365" y="1546225"/>
            <a:ext cx="2194560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786380" y="2381250"/>
            <a:ext cx="2703830" cy="430530"/>
            <a:chOff x="8719" y="2921"/>
            <a:chExt cx="4570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570" cy="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9121" y="2921"/>
              <a:ext cx="3513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4.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and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altLang="en-GB" sz="1400" dirty="0">
                  <a:latin typeface="Calibri" charset="0"/>
                </a:rPr>
                <a:t>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595995" y="2323465"/>
            <a:ext cx="1911350" cy="741045"/>
            <a:chOff x="12882" y="7693"/>
            <a:chExt cx="3010" cy="1167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1" name="Text Box 60"/>
            <p:cNvSpPr txBox="1"/>
            <p:nvPr/>
          </p:nvSpPr>
          <p:spPr>
            <a:xfrm>
              <a:off x="13529" y="8025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2 ]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8231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3 ]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540250" y="397002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2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6343" y="1514574"/>
            <a:ext cx="4178228" cy="3047494"/>
            <a:chOff x="1546" y="858"/>
            <a:chExt cx="6612" cy="5683"/>
          </a:xfrm>
        </p:grpSpPr>
        <p:sp>
          <p:nvSpPr>
            <p:cNvPr id="76" name="TextBox 79"/>
            <p:cNvSpPr txBox="1"/>
            <p:nvPr/>
          </p:nvSpPr>
          <p:spPr>
            <a:xfrm>
              <a:off x="3302" y="6140"/>
              <a:ext cx="4161" cy="4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9.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546" y="858"/>
              <a:ext cx="6612" cy="5245"/>
            </a:xfrm>
            <a:prstGeom prst="bentConnector3">
              <a:avLst>
                <a:gd name="adj1" fmla="val 9998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0">
            <a:off x="1610995" y="2215515"/>
            <a:ext cx="1175608" cy="1828871"/>
            <a:chOff x="2239" y="3812"/>
            <a:chExt cx="1788" cy="5510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691" cy="5510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40" y="6455"/>
                <a:ext cx="1421" cy="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5857"/>
              <a:ext cx="735" cy="2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latin typeface="Calibri" charset="0"/>
                  <a:sym typeface="+mn-ea"/>
                </a:rPr>
                <a:t>724</a:t>
              </a:r>
              <a:endParaRPr lang="de-DE" altLang="en-US" sz="1200" baseline="-25000">
                <a:latin typeface="Calibri" charset="0"/>
              </a:endParaRPr>
            </a:p>
            <a:p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056" y="5856"/>
              <a:ext cx="971" cy="1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init</a:t>
              </a:r>
              <a:endParaRPr lang="de-DE" altLang="en-US" sz="1200" baseline="-250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sp>
        <p:nvSpPr>
          <p:cNvPr id="41" name="TextBox 79"/>
          <p:cNvSpPr txBox="1"/>
          <p:nvPr/>
        </p:nvSpPr>
        <p:spPr>
          <a:xfrm>
            <a:off x="4550410" y="322326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  <a:sym typeface="+mn-ea"/>
              </a:rPr>
              <a:t>6.</a:t>
            </a:r>
            <a:r>
              <a:rPr lang="de-DE" altLang="en-GB" sz="1400" dirty="0">
                <a:latin typeface="Calibri" charset="0"/>
                <a:sym typeface="+mn-ea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  <a:sym typeface="+mn-ea"/>
              </a:rPr>
              <a:t>derive s</a:t>
            </a:r>
            <a:r>
              <a:rPr lang="de-DE" altLang="en-GB" sz="1400" baseline="-25000" dirty="0">
                <a:latin typeface="Calibri" charset="0"/>
                <a:sym typeface="+mn-ea"/>
              </a:rPr>
              <a:t>2</a:t>
            </a:r>
            <a:r>
              <a:rPr lang="de-DE" altLang="en-GB" sz="1400" dirty="0">
                <a:latin typeface="Calibri" charset="0"/>
                <a:sym typeface="+mn-ea"/>
              </a:rPr>
              <a:t> from s</a:t>
            </a:r>
            <a:r>
              <a:rPr lang="de-DE" altLang="en-GB" sz="1400" baseline="-25000" dirty="0">
                <a:latin typeface="Calibri" charset="0"/>
                <a:sym typeface="+mn-ea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350635" y="2135505"/>
            <a:ext cx="2194560" cy="248285"/>
            <a:chOff x="8719" y="2891"/>
            <a:chExt cx="3709" cy="39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79"/>
            <p:cNvSpPr txBox="1"/>
            <p:nvPr/>
          </p:nvSpPr>
          <p:spPr>
            <a:xfrm>
              <a:off x="9346" y="2891"/>
              <a:ext cx="300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2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35520" y="2486025"/>
            <a:ext cx="1446530" cy="222250"/>
            <a:chOff x="10953" y="2896"/>
            <a:chExt cx="2278" cy="35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1299" y="3246"/>
              <a:ext cx="1549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51905" y="2805430"/>
            <a:ext cx="2194560" cy="248285"/>
            <a:chOff x="8719" y="2891"/>
            <a:chExt cx="3709" cy="39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79"/>
            <p:cNvSpPr txBox="1"/>
            <p:nvPr/>
          </p:nvSpPr>
          <p:spPr>
            <a:xfrm>
              <a:off x="9346" y="2891"/>
              <a:ext cx="300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  <a:sym typeface="+mn-ea"/>
                </a:rPr>
                <a:t>5b.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3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" name="Rectangles 118"/>
          <p:cNvSpPr/>
          <p:nvPr/>
        </p:nvSpPr>
        <p:spPr>
          <a:xfrm>
            <a:off x="577215" y="2013585"/>
            <a:ext cx="5044440" cy="208343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4271010" y="2146935"/>
            <a:ext cx="1176020" cy="1794510"/>
            <a:chOff x="7656" y="3891"/>
            <a:chExt cx="1852" cy="2826"/>
          </a:xfrm>
        </p:grpSpPr>
        <p:grpSp>
          <p:nvGrpSpPr>
            <p:cNvPr id="122" name="Group 121"/>
            <p:cNvGrpSpPr/>
            <p:nvPr/>
          </p:nvGrpSpPr>
          <p:grpSpPr>
            <a:xfrm rot="0">
              <a:off x="7656" y="5831"/>
              <a:ext cx="1843" cy="887"/>
              <a:chOff x="6068" y="2527"/>
              <a:chExt cx="8010" cy="5735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4" name="Text Box 123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3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0">
              <a:off x="7666" y="3891"/>
              <a:ext cx="1843" cy="887"/>
              <a:chOff x="6068" y="2527"/>
              <a:chExt cx="8010" cy="5735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0" name="Text Box 129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1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0">
              <a:off x="7666" y="4861"/>
              <a:ext cx="1843" cy="887"/>
              <a:chOff x="6068" y="2527"/>
              <a:chExt cx="8010" cy="5735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6068" y="2572"/>
                <a:ext cx="8010" cy="569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Text Box 132"/>
              <p:cNvSpPr txBox="1"/>
              <p:nvPr/>
            </p:nvSpPr>
            <p:spPr>
              <a:xfrm>
                <a:off x="6403" y="2527"/>
                <a:ext cx="7171" cy="5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DP-GBDT Enclave E</a:t>
                </a:r>
                <a:r>
                  <a:rPr lang="de-DE" altLang="en-US" sz="1400" b="1" baseline="-25000">
                    <a:latin typeface="Calibri" charset="0"/>
                  </a:rPr>
                  <a:t>2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1098550" y="2336165"/>
            <a:ext cx="1488440" cy="1421130"/>
            <a:chOff x="15494" y="4074"/>
            <a:chExt cx="2344" cy="2238"/>
          </a:xfrm>
        </p:grpSpPr>
        <p:sp>
          <p:nvSpPr>
            <p:cNvPr id="136" name="Rounded Rectangle 135"/>
            <p:cNvSpPr/>
            <p:nvPr/>
          </p:nvSpPr>
          <p:spPr>
            <a:xfrm>
              <a:off x="15494" y="4074"/>
              <a:ext cx="2342" cy="22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Text Box 136"/>
            <p:cNvSpPr txBox="1"/>
            <p:nvPr/>
          </p:nvSpPr>
          <p:spPr>
            <a:xfrm>
              <a:off x="15518" y="4132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Master Enclave</a:t>
              </a:r>
              <a:endParaRPr lang="de-DE" altLang="en-US" sz="1400" b="1" baseline="-25000">
                <a:latin typeface="Calibri" charset="0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 rot="0">
              <a:off x="16571" y="4717"/>
              <a:ext cx="1141" cy="1510"/>
              <a:chOff x="16787" y="4807"/>
              <a:chExt cx="1141" cy="1510"/>
            </a:xfrm>
          </p:grpSpPr>
          <p:pic>
            <p:nvPicPr>
              <p:cNvPr id="139" name="Picture 138" descr="noun_Document_1224586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 l="12333" r="11733" b="19467"/>
              <a:stretch>
                <a:fillRect/>
              </a:stretch>
            </p:blipFill>
            <p:spPr>
              <a:xfrm>
                <a:off x="16787" y="4807"/>
                <a:ext cx="1139" cy="1510"/>
              </a:xfrm>
              <a:prstGeom prst="rect">
                <a:avLst/>
              </a:prstGeom>
            </p:spPr>
          </p:pic>
          <p:sp>
            <p:nvSpPr>
              <p:cNvPr id="140" name="TextBox 79"/>
              <p:cNvSpPr txBox="1"/>
              <p:nvPr/>
            </p:nvSpPr>
            <p:spPr>
              <a:xfrm>
                <a:off x="16994" y="5240"/>
                <a:ext cx="934" cy="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1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E1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2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E2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3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E3</a:t>
                </a:r>
                <a:r>
                  <a:rPr lang="de-DE" altLang="en-GB" sz="1000" dirty="0">
                    <a:latin typeface="Calibri" charset="0"/>
                  </a:rPr>
                  <a:t> </a:t>
                </a:r>
                <a:endParaRPr lang="de-DE" altLang="en-GB" sz="10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41" name="TextBox 79"/>
            <p:cNvSpPr txBox="1"/>
            <p:nvPr/>
          </p:nvSpPr>
          <p:spPr>
            <a:xfrm>
              <a:off x="15599" y="4875"/>
              <a:ext cx="12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</a:rPr>
                <a:t>sk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/pk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pic>
        <p:nvPicPr>
          <p:cNvPr id="142" name="Picture 141" descr="noun_Lock_72199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733" r="10400" b="20533"/>
          <a:stretch>
            <a:fillRect/>
          </a:stretch>
        </p:blipFill>
        <p:spPr>
          <a:xfrm>
            <a:off x="621665" y="1776730"/>
            <a:ext cx="311785" cy="387985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4290060" y="4237355"/>
            <a:ext cx="1169670" cy="563245"/>
            <a:chOff x="6944" y="7714"/>
            <a:chExt cx="1842" cy="887"/>
          </a:xfrm>
        </p:grpSpPr>
        <p:sp>
          <p:nvSpPr>
            <p:cNvPr id="144" name="Rounded Rectangle 143"/>
            <p:cNvSpPr/>
            <p:nvPr/>
          </p:nvSpPr>
          <p:spPr>
            <a:xfrm>
              <a:off x="6944" y="7721"/>
              <a:ext cx="1843" cy="8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Text Box 144"/>
            <p:cNvSpPr txBox="1"/>
            <p:nvPr/>
          </p:nvSpPr>
          <p:spPr>
            <a:xfrm>
              <a:off x="7021" y="7714"/>
              <a:ext cx="16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DP-GBDT Enclave E</a:t>
              </a:r>
              <a:r>
                <a:rPr lang="de-DE" altLang="en-US" sz="1400" b="1" baseline="-25000">
                  <a:latin typeface="Calibri" charset="0"/>
                </a:rPr>
                <a:t>4</a:t>
              </a:r>
              <a:endParaRPr lang="de-DE" altLang="en-US" sz="1400" b="1" baseline="-25000">
                <a:latin typeface="Calibri" charset="0"/>
              </a:endParaRPr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 flipH="1" flipV="1">
            <a:off x="2625090" y="245618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5" idx="1"/>
          </p:cNvCxnSpPr>
          <p:nvPr/>
        </p:nvCxnSpPr>
        <p:spPr>
          <a:xfrm flipH="1" flipV="1">
            <a:off x="2563495" y="3716020"/>
            <a:ext cx="1775460" cy="782320"/>
          </a:xfrm>
          <a:prstGeom prst="straightConnector1">
            <a:avLst/>
          </a:prstGeom>
          <a:ln w="19050" cmpd="sng">
            <a:solidFill>
              <a:srgbClr val="FF33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150"/>
          <p:cNvSpPr txBox="1"/>
          <p:nvPr/>
        </p:nvSpPr>
        <p:spPr>
          <a:xfrm>
            <a:off x="3281680" y="3913505"/>
            <a:ext cx="38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b="1">
                <a:latin typeface="Calibri" charset="0"/>
              </a:rPr>
              <a:t>X</a:t>
            </a:r>
            <a:endParaRPr lang="de-DE" altLang="en-US" b="1">
              <a:latin typeface="Calibri" charset="0"/>
            </a:endParaRPr>
          </a:p>
        </p:txBody>
      </p:sp>
      <p:sp>
        <p:nvSpPr>
          <p:cNvPr id="152" name="TextBox 79"/>
          <p:cNvSpPr txBox="1"/>
          <p:nvPr/>
        </p:nvSpPr>
        <p:spPr>
          <a:xfrm>
            <a:off x="2933762" y="3280411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3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626360" y="256603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2626360" y="297180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2627630" y="308165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620645" y="3480435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621915" y="3590290"/>
            <a:ext cx="16522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9"/>
          <p:cNvSpPr txBox="1"/>
          <p:nvPr/>
        </p:nvSpPr>
        <p:spPr>
          <a:xfrm>
            <a:off x="1249680" y="3284855"/>
            <a:ext cx="399415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0" name="TextBox 79"/>
          <p:cNvSpPr txBox="1"/>
          <p:nvPr/>
        </p:nvSpPr>
        <p:spPr>
          <a:xfrm>
            <a:off x="2932492" y="277177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2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1" name="TextBox 79"/>
          <p:cNvSpPr txBox="1"/>
          <p:nvPr/>
        </p:nvSpPr>
        <p:spPr>
          <a:xfrm>
            <a:off x="2962337" y="225615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pk</a:t>
            </a:r>
            <a:r>
              <a:rPr lang="de-DE" altLang="en-GB" sz="1300" baseline="-25000" dirty="0">
                <a:latin typeface="Calibri" charset="0"/>
              </a:rPr>
              <a:t>1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2" name="TextBox 79"/>
          <p:cNvSpPr txBox="1"/>
          <p:nvPr/>
        </p:nvSpPr>
        <p:spPr>
          <a:xfrm>
            <a:off x="2932492" y="3557271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3" name="TextBox 79"/>
          <p:cNvSpPr txBox="1"/>
          <p:nvPr/>
        </p:nvSpPr>
        <p:spPr>
          <a:xfrm>
            <a:off x="2939477" y="306006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14" name="TextBox 79"/>
          <p:cNvSpPr txBox="1"/>
          <p:nvPr/>
        </p:nvSpPr>
        <p:spPr>
          <a:xfrm>
            <a:off x="2936937" y="2536826"/>
            <a:ext cx="1028683" cy="200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de-DE" altLang="en-GB" sz="1300" dirty="0">
                <a:latin typeface="Calibri" charset="0"/>
              </a:rPr>
              <a:t>s</a:t>
            </a:r>
            <a:r>
              <a:rPr lang="de-DE" altLang="en-GB" sz="1300" baseline="-25000" dirty="0">
                <a:latin typeface="Calibri" charset="0"/>
              </a:rPr>
              <a:t>M</a:t>
            </a:r>
            <a:endParaRPr lang="en-US" altLang="de-DE" sz="1300" i="1" baseline="-25000" dirty="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noun_Factory_162422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9949"/>
          <a:stretch>
            <a:fillRect/>
          </a:stretch>
        </p:blipFill>
        <p:spPr>
          <a:xfrm>
            <a:off x="6939915" y="1028700"/>
            <a:ext cx="773430" cy="811530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 rot="0">
            <a:off x="7713345" y="1332866"/>
            <a:ext cx="1591945" cy="258444"/>
            <a:chOff x="3279304" y="2055619"/>
            <a:chExt cx="2238994" cy="2585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279304" y="2307054"/>
              <a:ext cx="2238994" cy="707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41095" y="2055619"/>
                  <a:ext cx="1446793" cy="2153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:pPr algn="ctr"/>
                  <a:r>
                    <a:rPr lang="de-DE" altLang="en-GB" sz="1400" dirty="0">
                      <a:latin typeface="Calibri" charset="0"/>
                    </a:rPr>
                    <a:t>{Q</a:t>
                  </a:r>
                  <a:r>
                    <a:rPr lang="de-DE" altLang="en-GB" sz="1400" baseline="-25000" dirty="0">
                      <a:latin typeface="Calibri" charset="0"/>
                    </a:rPr>
                    <a:t>i</a:t>
                  </a:r>
                  <a:r>
                    <a:rPr lang="de-DE" altLang="en-GB" sz="1400" dirty="0">
                      <a:latin typeface="Calibri" charset="0"/>
                    </a:rPr>
                    <a:t>}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𝑝𝑘</m:t>
                          </m:r>
                        </m:e>
                        <m:sub>
                          <m:r>
                            <a:rPr lang="en-US" altLang="de-DE" sz="1400" i="1" baseline="-25000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</m:t>
                          </m:r>
                        </m:sub>
                      </m:sSub>
                    </m:oMath>
                  </a14:m>
                  <a:endParaRPr lang="en-US" altLang="de-DE" sz="1400" i="1" baseline="-25000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095" y="2055619"/>
                  <a:ext cx="1446793" cy="21531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8717915" y="3021965"/>
            <a:ext cx="1487170" cy="1432560"/>
            <a:chOff x="12147" y="7121"/>
            <a:chExt cx="2342" cy="2256"/>
          </a:xfrm>
        </p:grpSpPr>
        <p:grpSp>
          <p:nvGrpSpPr>
            <p:cNvPr id="66" name="Group 65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9" name="Text Box 68"/>
                <p:cNvSpPr txBox="1"/>
                <p:nvPr/>
              </p:nvSpPr>
              <p:spPr>
                <a:xfrm>
                  <a:off x="7384" y="2527"/>
                  <a:ext cx="5987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71" name="Flowchart: Magnetic Disk 70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E1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84" name="Rectangles 83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337675" y="3199130"/>
            <a:ext cx="1487170" cy="1432560"/>
            <a:chOff x="12147" y="7121"/>
            <a:chExt cx="2342" cy="2256"/>
          </a:xfrm>
        </p:grpSpPr>
        <p:grpSp>
          <p:nvGrpSpPr>
            <p:cNvPr id="92" name="Group 91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5" name="Text Box 94"/>
                <p:cNvSpPr txBox="1"/>
                <p:nvPr/>
              </p:nvSpPr>
              <p:spPr>
                <a:xfrm>
                  <a:off x="7384" y="2527"/>
                  <a:ext cx="5987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96" name="Flowchart: Magnetic Disk 95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E2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98" name="Rectangles 97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961880" y="3377565"/>
            <a:ext cx="1487170" cy="1432560"/>
            <a:chOff x="12147" y="7121"/>
            <a:chExt cx="2342" cy="2256"/>
          </a:xfrm>
        </p:grpSpPr>
        <p:grpSp>
          <p:nvGrpSpPr>
            <p:cNvPr id="100" name="Group 99"/>
            <p:cNvGrpSpPr/>
            <p:nvPr/>
          </p:nvGrpSpPr>
          <p:grpSpPr>
            <a:xfrm>
              <a:off x="12147" y="7121"/>
              <a:ext cx="2342" cy="2256"/>
              <a:chOff x="7594" y="3586"/>
              <a:chExt cx="2342" cy="2255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7594" y="3586"/>
                <a:ext cx="2342" cy="2255"/>
                <a:chOff x="6068" y="2527"/>
                <a:chExt cx="8597" cy="5735"/>
              </a:xfrm>
            </p:grpSpPr>
            <p:sp>
              <p:nvSpPr>
                <p:cNvPr id="102" name="Rounded Rectangle 101"/>
                <p:cNvSpPr/>
                <p:nvPr/>
              </p:nvSpPr>
              <p:spPr>
                <a:xfrm>
                  <a:off x="6068" y="2574"/>
                  <a:ext cx="8597" cy="568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3" name="Text Box 102"/>
                <p:cNvSpPr txBox="1"/>
                <p:nvPr/>
              </p:nvSpPr>
              <p:spPr>
                <a:xfrm>
                  <a:off x="7254" y="2527"/>
                  <a:ext cx="6321" cy="2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de-DE" altLang="en-US" sz="1400" b="1">
                      <a:latin typeface="Calibri" charset="0"/>
                    </a:rPr>
                    <a:t>DP-GBDT Enclave E</a:t>
                  </a:r>
                  <a:r>
                    <a:rPr lang="de-DE" altLang="en-US" sz="1400" b="1" baseline="-25000">
                      <a:latin typeface="Calibri" charset="0"/>
                    </a:rPr>
                    <a:t>3</a:t>
                  </a:r>
                  <a:endParaRPr lang="de-DE" altLang="en-US" sz="1400" b="1" baseline="-25000">
                    <a:latin typeface="Calibri" charset="0"/>
                  </a:endParaRPr>
                </a:p>
              </p:txBody>
            </p:sp>
          </p:grpSp>
          <p:sp>
            <p:nvSpPr>
              <p:cNvPr id="104" name="Flowchart: Magnetic Disk 103"/>
              <p:cNvSpPr/>
              <p:nvPr/>
            </p:nvSpPr>
            <p:spPr>
              <a:xfrm>
                <a:off x="7781" y="5059"/>
                <a:ext cx="546" cy="671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TextBox 79"/>
              <p:cNvSpPr txBox="1"/>
              <p:nvPr/>
            </p:nvSpPr>
            <p:spPr>
              <a:xfrm>
                <a:off x="7815" y="4558"/>
                <a:ext cx="12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400" dirty="0">
                    <a:latin typeface="Calibri" charset="0"/>
                  </a:rPr>
                  <a:t>sk</a:t>
                </a:r>
                <a:r>
                  <a:rPr lang="de-DE" altLang="en-GB" sz="1400" baseline="-25000" dirty="0">
                    <a:latin typeface="Calibri" charset="0"/>
                  </a:rPr>
                  <a:t>E3</a:t>
                </a:r>
                <a:r>
                  <a:rPr lang="de-DE" altLang="en-GB" sz="1400" dirty="0">
                    <a:latin typeface="Calibri" charset="0"/>
                  </a:rPr>
                  <a:t>/pk</a:t>
                </a:r>
                <a:r>
                  <a:rPr lang="de-DE" altLang="en-GB" sz="1400" baseline="-25000" dirty="0">
                    <a:latin typeface="Calibri" charset="0"/>
                  </a:rPr>
                  <a:t>E3</a:t>
                </a:r>
                <a:r>
                  <a:rPr lang="de-DE" altLang="en-GB" sz="1400" dirty="0">
                    <a:latin typeface="Calibri" charset="0"/>
                  </a:rPr>
                  <a:t> </a:t>
                </a:r>
                <a:endParaRPr lang="de-DE" altLang="en-GB" sz="14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06" name="Rectangles 105"/>
            <p:cNvSpPr/>
            <p:nvPr/>
          </p:nvSpPr>
          <p:spPr>
            <a:xfrm>
              <a:off x="12973" y="8731"/>
              <a:ext cx="912" cy="3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23070" y="835660"/>
            <a:ext cx="1488440" cy="1421130"/>
            <a:chOff x="15494" y="4074"/>
            <a:chExt cx="2344" cy="2238"/>
          </a:xfrm>
        </p:grpSpPr>
        <p:sp>
          <p:nvSpPr>
            <p:cNvPr id="111" name="Rounded Rectangle 110"/>
            <p:cNvSpPr/>
            <p:nvPr/>
          </p:nvSpPr>
          <p:spPr>
            <a:xfrm>
              <a:off x="15494" y="4074"/>
              <a:ext cx="2342" cy="22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Text Box 75"/>
            <p:cNvSpPr txBox="1"/>
            <p:nvPr/>
          </p:nvSpPr>
          <p:spPr>
            <a:xfrm>
              <a:off x="15518" y="4132"/>
              <a:ext cx="232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400" b="1">
                  <a:latin typeface="Calibri" charset="0"/>
                </a:rPr>
                <a:t>Master Enclave</a:t>
              </a:r>
              <a:endParaRPr lang="de-DE" altLang="en-US" sz="1400" b="1" baseline="-25000">
                <a:latin typeface="Calibri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 rot="0">
              <a:off x="16571" y="4717"/>
              <a:ext cx="1141" cy="1510"/>
              <a:chOff x="16787" y="4807"/>
              <a:chExt cx="1141" cy="1510"/>
            </a:xfrm>
          </p:grpSpPr>
          <p:pic>
            <p:nvPicPr>
              <p:cNvPr id="107" name="Picture 106" descr="noun_Document_1224586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2333" r="11733" b="19467"/>
              <a:stretch>
                <a:fillRect/>
              </a:stretch>
            </p:blipFill>
            <p:spPr>
              <a:xfrm>
                <a:off x="16787" y="4807"/>
                <a:ext cx="1139" cy="1510"/>
              </a:xfrm>
              <a:prstGeom prst="rect">
                <a:avLst/>
              </a:prstGeom>
            </p:spPr>
          </p:pic>
          <p:sp>
            <p:nvSpPr>
              <p:cNvPr id="108" name="TextBox 79"/>
              <p:cNvSpPr txBox="1"/>
              <p:nvPr/>
            </p:nvSpPr>
            <p:spPr>
              <a:xfrm>
                <a:off x="16994" y="5240"/>
                <a:ext cx="934" cy="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1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E1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2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E2</a:t>
                </a:r>
                <a:endParaRPr lang="de-DE" altLang="en-GB" sz="1000" dirty="0">
                  <a:latin typeface="Calibri" charset="0"/>
                </a:endParaRPr>
              </a:p>
              <a:p>
                <a:pPr algn="l"/>
                <a:r>
                  <a:rPr lang="de-DE" altLang="en-GB" sz="1000" dirty="0">
                    <a:latin typeface="Calibri" charset="0"/>
                  </a:rPr>
                  <a:t>E</a:t>
                </a:r>
                <a:r>
                  <a:rPr lang="de-DE" altLang="en-GB" sz="1000" baseline="-25000" dirty="0">
                    <a:latin typeface="Calibri" charset="0"/>
                  </a:rPr>
                  <a:t>3</a:t>
                </a:r>
                <a:r>
                  <a:rPr lang="de-DE" altLang="en-GB" sz="1000" dirty="0">
                    <a:latin typeface="Calibri" charset="0"/>
                  </a:rPr>
                  <a:t> - pk</a:t>
                </a:r>
                <a:r>
                  <a:rPr lang="de-DE" altLang="en-GB" sz="1000" baseline="-25000" dirty="0">
                    <a:latin typeface="Calibri" charset="0"/>
                  </a:rPr>
                  <a:t>E3</a:t>
                </a:r>
                <a:r>
                  <a:rPr lang="de-DE" altLang="en-GB" sz="1000" dirty="0">
                    <a:latin typeface="Calibri" charset="0"/>
                  </a:rPr>
                  <a:t> </a:t>
                </a:r>
                <a:endParaRPr lang="de-DE" altLang="en-GB" sz="1000" dirty="0">
                  <a:latin typeface="Calibri" charset="0"/>
                  <a:ea typeface="AR PL UKai CN" panose="02000503000000000000" charset="-122"/>
                </a:endParaRPr>
              </a:p>
            </p:txBody>
          </p:sp>
        </p:grpSp>
        <p:sp>
          <p:nvSpPr>
            <p:cNvPr id="112" name="TextBox 79"/>
            <p:cNvSpPr txBox="1"/>
            <p:nvPr/>
          </p:nvSpPr>
          <p:spPr>
            <a:xfrm>
              <a:off x="15599" y="4875"/>
              <a:ext cx="12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dirty="0">
                  <a:latin typeface="Calibri" charset="0"/>
                </a:rPr>
                <a:t>sk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/pk</a:t>
              </a:r>
              <a:r>
                <a:rPr lang="de-DE" altLang="en-GB" sz="1400" baseline="-25000" dirty="0">
                  <a:latin typeface="Calibri" charset="0"/>
                </a:rPr>
                <a:t>M</a:t>
              </a:r>
              <a:r>
                <a:rPr lang="de-DE" altLang="en-GB" sz="1400" dirty="0">
                  <a:latin typeface="Calibri" charset="0"/>
                </a:rPr>
                <a:t>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 flipH="1">
            <a:off x="9463405" y="2256790"/>
            <a:ext cx="603250" cy="765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0062845" y="2259330"/>
            <a:ext cx="20320" cy="939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0062845" y="2272030"/>
            <a:ext cx="650875" cy="110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79"/>
              <p:cNvSpPr txBox="1"/>
              <p:nvPr/>
            </p:nvSpPr>
            <p:spPr>
              <a:xfrm>
                <a:off x="10177842" y="2614296"/>
                <a:ext cx="102868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dirty="0">
                    <a:latin typeface="Calibri" charset="0"/>
                  </a:rPr>
                  <a:t>{Q</a:t>
                </a:r>
                <a:r>
                  <a:rPr lang="de-DE" altLang="en-GB" sz="1400" baseline="-25000" dirty="0">
                    <a:latin typeface="Calibri" charset="0"/>
                  </a:rPr>
                  <a:t>i</a:t>
                </a:r>
                <a:r>
                  <a:rPr lang="de-DE" altLang="en-GB" sz="1400" dirty="0">
                    <a:latin typeface="Calibri" charset="0"/>
                  </a:rPr>
                  <a:t>}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𝑝𝑘</m:t>
                        </m:r>
                      </m:e>
                      <m:sub>
                        <m:r>
                          <a:rPr lang="en-US" altLang="de-DE" sz="1400" i="1" baseline="-250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𝐸𝑗</m:t>
                        </m:r>
                      </m:sub>
                    </m:sSub>
                  </m:oMath>
                </a14:m>
                <a:endParaRPr lang="en-US" altLang="de-DE" sz="1400" i="1" baseline="-25000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8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42" y="2614296"/>
                <a:ext cx="1028683" cy="215265"/>
              </a:xfrm>
              <a:prstGeom prst="rect">
                <a:avLst/>
              </a:prstGeom>
              <a:blipFill rotWithShape="1">
                <a:blip r:embed="rId6"/>
                <a:stretch>
                  <a:fillRect l="-6" t="-1770" r="4" b="-153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409700" y="2926214"/>
            <a:ext cx="2951480" cy="1871846"/>
            <a:chOff x="7594" y="3219"/>
            <a:chExt cx="4648" cy="2948"/>
          </a:xfrm>
        </p:grpSpPr>
        <p:grpSp>
          <p:nvGrpSpPr>
            <p:cNvPr id="5" name="Group 4"/>
            <p:cNvGrpSpPr/>
            <p:nvPr/>
          </p:nvGrpSpPr>
          <p:grpSpPr>
            <a:xfrm>
              <a:off x="7594" y="3219"/>
              <a:ext cx="4648" cy="2948"/>
              <a:chOff x="6068" y="1941"/>
              <a:chExt cx="8597" cy="6321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6068" y="2030"/>
                <a:ext cx="8597" cy="62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Text Box 3"/>
              <p:cNvSpPr txBox="1"/>
              <p:nvPr/>
            </p:nvSpPr>
            <p:spPr>
              <a:xfrm>
                <a:off x="7102" y="1941"/>
                <a:ext cx="6529" cy="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Source Enclave E</a:t>
                </a:r>
                <a:r>
                  <a:rPr lang="de-DE" altLang="en-US" sz="1400" b="1" baseline="-25000">
                    <a:latin typeface="Calibri" charset="0"/>
                  </a:rPr>
                  <a:t>src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sp>
          <p:nvSpPr>
            <p:cNvPr id="60" name="TextBox 79"/>
            <p:cNvSpPr txBox="1"/>
            <p:nvPr/>
          </p:nvSpPr>
          <p:spPr>
            <a:xfrm>
              <a:off x="7821" y="3953"/>
              <a:ext cx="4090" cy="2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200" b="1" dirty="0">
                  <a:latin typeface="Calibri" charset="0"/>
                </a:rPr>
                <a:t>initialize:</a:t>
              </a:r>
              <a:endParaRPr lang="de-DE" altLang="en-GB" sz="1200" b="1" dirty="0">
                <a:latin typeface="Calibri" charset="0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New enclave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Restored enclave (system restart)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seal/unseal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counter: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  create, read, increment, destroy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03800" y="2926214"/>
            <a:ext cx="2951480" cy="1871846"/>
            <a:chOff x="7594" y="3219"/>
            <a:chExt cx="4648" cy="2948"/>
          </a:xfrm>
        </p:grpSpPr>
        <p:grpSp>
          <p:nvGrpSpPr>
            <p:cNvPr id="10" name="Group 9"/>
            <p:cNvGrpSpPr/>
            <p:nvPr/>
          </p:nvGrpSpPr>
          <p:grpSpPr>
            <a:xfrm>
              <a:off x="7594" y="3219"/>
              <a:ext cx="4648" cy="2948"/>
              <a:chOff x="6068" y="1941"/>
              <a:chExt cx="8597" cy="632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068" y="2030"/>
                <a:ext cx="8597" cy="62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Text Box 11"/>
              <p:cNvSpPr txBox="1"/>
              <p:nvPr/>
            </p:nvSpPr>
            <p:spPr>
              <a:xfrm>
                <a:off x="6612" y="1941"/>
                <a:ext cx="7317" cy="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400" b="1">
                    <a:latin typeface="Calibri" charset="0"/>
                  </a:rPr>
                  <a:t>Destination Enclave E</a:t>
                </a:r>
                <a:r>
                  <a:rPr lang="de-DE" altLang="en-US" sz="1400" b="1" baseline="-25000">
                    <a:latin typeface="Calibri" charset="0"/>
                  </a:rPr>
                  <a:t>dst</a:t>
                </a:r>
                <a:endParaRPr lang="de-DE" altLang="en-US" sz="1400" b="1" baseline="-25000">
                  <a:latin typeface="Calibri" charset="0"/>
                </a:endParaRPr>
              </a:p>
            </p:txBody>
          </p:sp>
        </p:grpSp>
        <p:sp>
          <p:nvSpPr>
            <p:cNvPr id="13" name="TextBox 79"/>
            <p:cNvSpPr txBox="1"/>
            <p:nvPr/>
          </p:nvSpPr>
          <p:spPr>
            <a:xfrm>
              <a:off x="7821" y="3953"/>
              <a:ext cx="4090" cy="2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200" b="1" dirty="0">
                  <a:latin typeface="Calibri" charset="0"/>
                </a:rPr>
                <a:t>initialize:</a:t>
              </a:r>
              <a:endParaRPr lang="de-DE" altLang="en-GB" sz="1200" b="1" dirty="0">
                <a:latin typeface="Calibri" charset="0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Migrated enclave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- Restored enclave (system restart)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seal/unseal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migratable counter: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     create, read, increment, destroy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09700" y="1456055"/>
            <a:ext cx="2951480" cy="935289"/>
            <a:chOff x="7594" y="3224"/>
            <a:chExt cx="4648" cy="2939"/>
          </a:xfrm>
        </p:grpSpPr>
        <p:grpSp>
          <p:nvGrpSpPr>
            <p:cNvPr id="16" name="Group 15"/>
            <p:cNvGrpSpPr/>
            <p:nvPr/>
          </p:nvGrpSpPr>
          <p:grpSpPr>
            <a:xfrm>
              <a:off x="7594" y="3224"/>
              <a:ext cx="4648" cy="2939"/>
              <a:chOff x="6068" y="1952"/>
              <a:chExt cx="8597" cy="630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068" y="2029"/>
                <a:ext cx="8597" cy="622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 Box 18"/>
                  <p:cNvSpPr txBox="1"/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de-DE" altLang="en-US" sz="1400" b="1">
                        <a:latin typeface="Calibri" charset="0"/>
                      </a:rPr>
                      <a:t>Migration Enclave 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𝒔𝒓𝒄</m:t>
                            </m:r>
                          </m:sub>
                        </m:sSub>
                      </m:oMath>
                    </a14:m>
                    <a:endParaRPr lang="de-DE" altLang="en-US" sz="1400" b="1" baseline="-25000">
                      <a:latin typeface="Calibri" charset="0"/>
                    </a:endParaRPr>
                  </a:p>
                </p:txBody>
              </p:sp>
            </mc:Choice>
            <mc:Fallback>
              <p:sp>
                <p:nvSpPr>
                  <p:cNvPr id="19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TextBox 79"/>
            <p:cNvSpPr txBox="1"/>
            <p:nvPr/>
          </p:nvSpPr>
          <p:spPr>
            <a:xfrm>
              <a:off x="7821" y="4613"/>
              <a:ext cx="4090" cy="5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passes migration data to target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03165" y="1456055"/>
            <a:ext cx="2951480" cy="935290"/>
            <a:chOff x="7594" y="3224"/>
            <a:chExt cx="4648" cy="2938"/>
          </a:xfrm>
        </p:grpSpPr>
        <p:grpSp>
          <p:nvGrpSpPr>
            <p:cNvPr id="33" name="Group 32"/>
            <p:cNvGrpSpPr/>
            <p:nvPr/>
          </p:nvGrpSpPr>
          <p:grpSpPr>
            <a:xfrm>
              <a:off x="7594" y="3224"/>
              <a:ext cx="4648" cy="2938"/>
              <a:chOff x="6068" y="1952"/>
              <a:chExt cx="8597" cy="630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6068" y="2029"/>
                <a:ext cx="8597" cy="622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 Box 34"/>
                  <p:cNvSpPr txBox="1"/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de-DE" altLang="en-US" sz="1400" b="1">
                        <a:latin typeface="Calibri" charset="0"/>
                      </a:rPr>
                      <a:t>Migration Enclave E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de-DE" sz="1400" b="1" i="1" baseline="-250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𝒅𝒔𝒕</m:t>
                            </m:r>
                          </m:sub>
                        </m:sSub>
                      </m:oMath>
                    </a14:m>
                    <a:endParaRPr lang="de-DE" altLang="en-US" sz="1400" b="1" baseline="-25000">
                      <a:latin typeface="Calibri" charset="0"/>
                    </a:endParaRPr>
                  </a:p>
                </p:txBody>
              </p:sp>
            </mc:Choice>
            <mc:Fallback>
              <p:sp>
                <p:nvSpPr>
                  <p:cNvPr id="35" name="Text 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" y="1952"/>
                    <a:ext cx="7563" cy="2066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TextBox 79"/>
            <p:cNvSpPr txBox="1"/>
            <p:nvPr/>
          </p:nvSpPr>
          <p:spPr>
            <a:xfrm>
              <a:off x="7821" y="4613"/>
              <a:ext cx="4090" cy="11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receives migration data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  <a:p>
              <a:pPr indent="0" algn="l">
                <a:buNone/>
              </a:pPr>
              <a:r>
                <a:rPr lang="de-DE" altLang="en-GB" sz="1200" dirty="0">
                  <a:latin typeface="Calibri" charset="0"/>
                  <a:ea typeface="AR PL UKai CN" panose="02000503000000000000" charset="-122"/>
                </a:rPr>
                <a:t>- stores/directly forwards it to target</a:t>
              </a:r>
              <a:endParaRPr lang="de-DE" altLang="en-GB" sz="1200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52220" y="1008380"/>
            <a:ext cx="3258185" cy="3921760"/>
            <a:chOff x="2356" y="2472"/>
            <a:chExt cx="5131" cy="6176"/>
          </a:xfrm>
        </p:grpSpPr>
        <p:sp>
          <p:nvSpPr>
            <p:cNvPr id="119" name="Rectangles 118"/>
            <p:cNvSpPr/>
            <p:nvPr/>
          </p:nvSpPr>
          <p:spPr>
            <a:xfrm>
              <a:off x="2356" y="2472"/>
              <a:ext cx="5131" cy="6176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Box 79"/>
            <p:cNvSpPr txBox="1"/>
            <p:nvPr/>
          </p:nvSpPr>
          <p:spPr>
            <a:xfrm>
              <a:off x="2884" y="2510"/>
              <a:ext cx="409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Source Machine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852670" y="1008380"/>
            <a:ext cx="3258185" cy="3921760"/>
            <a:chOff x="2356" y="2472"/>
            <a:chExt cx="5131" cy="6176"/>
          </a:xfrm>
        </p:grpSpPr>
        <p:sp>
          <p:nvSpPr>
            <p:cNvPr id="46" name="Rectangles 45"/>
            <p:cNvSpPr/>
            <p:nvPr/>
          </p:nvSpPr>
          <p:spPr>
            <a:xfrm>
              <a:off x="2356" y="2472"/>
              <a:ext cx="5131" cy="6176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TextBox 79"/>
            <p:cNvSpPr txBox="1"/>
            <p:nvPr/>
          </p:nvSpPr>
          <p:spPr>
            <a:xfrm>
              <a:off x="2884" y="2510"/>
              <a:ext cx="409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indent="0" algn="ctr">
                <a:buNone/>
              </a:pPr>
              <a:r>
                <a:rPr lang="de-DE" altLang="en-GB" sz="1400" b="1" dirty="0">
                  <a:latin typeface="Calibri" charset="0"/>
                  <a:ea typeface="AR PL UKai CN" panose="02000503000000000000" charset="-122"/>
                </a:rPr>
                <a:t>Target Machine</a:t>
              </a:r>
              <a:endParaRPr lang="de-DE" altLang="en-GB" sz="1400" b="1" dirty="0">
                <a:latin typeface="Calibri" charset="0"/>
                <a:ea typeface="AR PL UKai CN" panose="02000503000000000000" charset="-122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706755" y="324739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361180" y="1929130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886075" y="2389505"/>
            <a:ext cx="0" cy="5632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486525" y="2391410"/>
            <a:ext cx="0" cy="5632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835025" y="295656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1.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4529455" y="1645285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3.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2886075" y="251968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2.</a:t>
            </a:r>
            <a:endParaRPr lang="de-DE" altLang="en-US" sz="1400" b="1">
              <a:latin typeface="Calibri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6492240" y="2519680"/>
            <a:ext cx="330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 sz="1400" b="1">
                <a:latin typeface="Calibri" charset="0"/>
              </a:rPr>
              <a:t>4.</a:t>
            </a:r>
            <a:endParaRPr lang="de-DE" altLang="en-US" sz="1400" b="1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g-template-wide_au+uh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3104</Words>
  <Application>WPS Presentation</Application>
  <PresentationFormat>宽屏</PresentationFormat>
  <Paragraphs>402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45" baseType="lpstr">
      <vt:lpstr>Arial</vt:lpstr>
      <vt:lpstr>SimSun</vt:lpstr>
      <vt:lpstr>Wingdings</vt:lpstr>
      <vt:lpstr>MS PGothic</vt:lpstr>
      <vt:lpstr>Comfortaa Light</vt:lpstr>
      <vt:lpstr>MS PGothic</vt:lpstr>
      <vt:lpstr>文泉驿微米黑</vt:lpstr>
      <vt:lpstr>ヒラギノ角ゴ Pro W3</vt:lpstr>
      <vt:lpstr>ヒラギノ角ゴ Pro W3</vt:lpstr>
      <vt:lpstr>Arial</vt:lpstr>
      <vt:lpstr>Georgia</vt:lpstr>
      <vt:lpstr>Lucida Grande</vt:lpstr>
      <vt:lpstr>Courier New</vt:lpstr>
      <vt:lpstr>Calibri</vt:lpstr>
      <vt:lpstr>Trebuchet MS</vt:lpstr>
      <vt:lpstr>AR PL UKai CN</vt:lpstr>
      <vt:lpstr>Unifont</vt:lpstr>
      <vt:lpstr>东文宋体</vt:lpstr>
      <vt:lpstr>DejaVu Math TeX Gyre</vt:lpstr>
      <vt:lpstr>Times New Roman</vt:lpstr>
      <vt:lpstr>Microsoft YaHei</vt:lpstr>
      <vt:lpstr>Arial Unicode MS</vt:lpstr>
      <vt:lpstr>SimSun</vt:lpstr>
      <vt:lpstr>OpenSymbol</vt:lpstr>
      <vt:lpstr>文泉驿正黑</vt:lpstr>
      <vt:lpstr>Office Theme</vt:lpstr>
      <vt:lpstr>SSG</vt:lpstr>
      <vt:lpstr>ssg-template-wide_au+uh</vt:lpstr>
      <vt:lpstr>1_SSG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loretanr</cp:lastModifiedBy>
  <cp:revision>62</cp:revision>
  <dcterms:created xsi:type="dcterms:W3CDTF">2021-11-04T07:41:34Z</dcterms:created>
  <dcterms:modified xsi:type="dcterms:W3CDTF">2021-11-04T07:41:34Z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