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EEACBD2B-FF4B-474B-BFD4-EB99788B7B7B}" type="datetimeFigureOut">
              <a:rPr lang="en-PH" smtClean="0"/>
              <a:t>29/02/2020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C941611-E653-466A-9F6D-50AED2A526EA}" type="slidenum">
              <a:rPr lang="en-PH" smtClean="0"/>
              <a:t>‹#›</a:t>
            </a:fld>
            <a:endParaRPr lang="en-PH"/>
          </a:p>
        </p:txBody>
      </p:sp>
    </p:spTree>
    <p:extLst>
      <p:ext uri="{BB962C8B-B14F-4D97-AF65-F5344CB8AC3E}">
        <p14:creationId xmlns:p14="http://schemas.microsoft.com/office/powerpoint/2010/main" val="210104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EEACBD2B-FF4B-474B-BFD4-EB99788B7B7B}" type="datetimeFigureOut">
              <a:rPr lang="en-PH" smtClean="0"/>
              <a:t>29/02/2020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C941611-E653-466A-9F6D-50AED2A526EA}" type="slidenum">
              <a:rPr lang="en-PH" smtClean="0"/>
              <a:t>‹#›</a:t>
            </a:fld>
            <a:endParaRPr lang="en-PH"/>
          </a:p>
        </p:txBody>
      </p:sp>
    </p:spTree>
    <p:extLst>
      <p:ext uri="{BB962C8B-B14F-4D97-AF65-F5344CB8AC3E}">
        <p14:creationId xmlns:p14="http://schemas.microsoft.com/office/powerpoint/2010/main" val="247226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EEACBD2B-FF4B-474B-BFD4-EB99788B7B7B}" type="datetimeFigureOut">
              <a:rPr lang="en-PH" smtClean="0"/>
              <a:t>29/02/2020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C941611-E653-466A-9F6D-50AED2A526EA}" type="slidenum">
              <a:rPr lang="en-PH" smtClean="0"/>
              <a:t>‹#›</a:t>
            </a:fld>
            <a:endParaRPr lang="en-PH"/>
          </a:p>
        </p:txBody>
      </p:sp>
    </p:spTree>
    <p:extLst>
      <p:ext uri="{BB962C8B-B14F-4D97-AF65-F5344CB8AC3E}">
        <p14:creationId xmlns:p14="http://schemas.microsoft.com/office/powerpoint/2010/main" val="138926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EEACBD2B-FF4B-474B-BFD4-EB99788B7B7B}" type="datetimeFigureOut">
              <a:rPr lang="en-PH" smtClean="0"/>
              <a:t>29/02/2020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C941611-E653-466A-9F6D-50AED2A526EA}" type="slidenum">
              <a:rPr lang="en-PH" smtClean="0"/>
              <a:t>‹#›</a:t>
            </a:fld>
            <a:endParaRPr lang="en-PH"/>
          </a:p>
        </p:txBody>
      </p:sp>
    </p:spTree>
    <p:extLst>
      <p:ext uri="{BB962C8B-B14F-4D97-AF65-F5344CB8AC3E}">
        <p14:creationId xmlns:p14="http://schemas.microsoft.com/office/powerpoint/2010/main" val="21689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ACBD2B-FF4B-474B-BFD4-EB99788B7B7B}" type="datetimeFigureOut">
              <a:rPr lang="en-PH" smtClean="0"/>
              <a:t>29/02/2020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C941611-E653-466A-9F6D-50AED2A526EA}" type="slidenum">
              <a:rPr lang="en-PH" smtClean="0"/>
              <a:t>‹#›</a:t>
            </a:fld>
            <a:endParaRPr lang="en-PH"/>
          </a:p>
        </p:txBody>
      </p:sp>
    </p:spTree>
    <p:extLst>
      <p:ext uri="{BB962C8B-B14F-4D97-AF65-F5344CB8AC3E}">
        <p14:creationId xmlns:p14="http://schemas.microsoft.com/office/powerpoint/2010/main" val="115562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EEACBD2B-FF4B-474B-BFD4-EB99788B7B7B}" type="datetimeFigureOut">
              <a:rPr lang="en-PH" smtClean="0"/>
              <a:t>29/02/2020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C941611-E653-466A-9F6D-50AED2A526EA}" type="slidenum">
              <a:rPr lang="en-PH" smtClean="0"/>
              <a:t>‹#›</a:t>
            </a:fld>
            <a:endParaRPr lang="en-PH"/>
          </a:p>
        </p:txBody>
      </p:sp>
    </p:spTree>
    <p:extLst>
      <p:ext uri="{BB962C8B-B14F-4D97-AF65-F5344CB8AC3E}">
        <p14:creationId xmlns:p14="http://schemas.microsoft.com/office/powerpoint/2010/main" val="91372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EEACBD2B-FF4B-474B-BFD4-EB99788B7B7B}" type="datetimeFigureOut">
              <a:rPr lang="en-PH" smtClean="0"/>
              <a:t>29/02/2020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C941611-E653-466A-9F6D-50AED2A526EA}" type="slidenum">
              <a:rPr lang="en-PH" smtClean="0"/>
              <a:t>‹#›</a:t>
            </a:fld>
            <a:endParaRPr lang="en-PH"/>
          </a:p>
        </p:txBody>
      </p:sp>
    </p:spTree>
    <p:extLst>
      <p:ext uri="{BB962C8B-B14F-4D97-AF65-F5344CB8AC3E}">
        <p14:creationId xmlns:p14="http://schemas.microsoft.com/office/powerpoint/2010/main" val="343968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EEACBD2B-FF4B-474B-BFD4-EB99788B7B7B}" type="datetimeFigureOut">
              <a:rPr lang="en-PH" smtClean="0"/>
              <a:t>29/02/2020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C941611-E653-466A-9F6D-50AED2A526EA}" type="slidenum">
              <a:rPr lang="en-PH" smtClean="0"/>
              <a:t>‹#›</a:t>
            </a:fld>
            <a:endParaRPr lang="en-PH"/>
          </a:p>
        </p:txBody>
      </p:sp>
    </p:spTree>
    <p:extLst>
      <p:ext uri="{BB962C8B-B14F-4D97-AF65-F5344CB8AC3E}">
        <p14:creationId xmlns:p14="http://schemas.microsoft.com/office/powerpoint/2010/main" val="71847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CBD2B-FF4B-474B-BFD4-EB99788B7B7B}" type="datetimeFigureOut">
              <a:rPr lang="en-PH" smtClean="0"/>
              <a:t>29/02/2020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C941611-E653-466A-9F6D-50AED2A526EA}" type="slidenum">
              <a:rPr lang="en-PH" smtClean="0"/>
              <a:t>‹#›</a:t>
            </a:fld>
            <a:endParaRPr lang="en-PH"/>
          </a:p>
        </p:txBody>
      </p:sp>
    </p:spTree>
    <p:extLst>
      <p:ext uri="{BB962C8B-B14F-4D97-AF65-F5344CB8AC3E}">
        <p14:creationId xmlns:p14="http://schemas.microsoft.com/office/powerpoint/2010/main" val="2329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CBD2B-FF4B-474B-BFD4-EB99788B7B7B}" type="datetimeFigureOut">
              <a:rPr lang="en-PH" smtClean="0"/>
              <a:t>29/02/2020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C941611-E653-466A-9F6D-50AED2A526EA}" type="slidenum">
              <a:rPr lang="en-PH" smtClean="0"/>
              <a:t>‹#›</a:t>
            </a:fld>
            <a:endParaRPr lang="en-PH"/>
          </a:p>
        </p:txBody>
      </p:sp>
    </p:spTree>
    <p:extLst>
      <p:ext uri="{BB962C8B-B14F-4D97-AF65-F5344CB8AC3E}">
        <p14:creationId xmlns:p14="http://schemas.microsoft.com/office/powerpoint/2010/main" val="312071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CBD2B-FF4B-474B-BFD4-EB99788B7B7B}" type="datetimeFigureOut">
              <a:rPr lang="en-PH" smtClean="0"/>
              <a:t>29/02/2020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C941611-E653-466A-9F6D-50AED2A526EA}" type="slidenum">
              <a:rPr lang="en-PH" smtClean="0"/>
              <a:t>‹#›</a:t>
            </a:fld>
            <a:endParaRPr lang="en-PH"/>
          </a:p>
        </p:txBody>
      </p:sp>
    </p:spTree>
    <p:extLst>
      <p:ext uri="{BB962C8B-B14F-4D97-AF65-F5344CB8AC3E}">
        <p14:creationId xmlns:p14="http://schemas.microsoft.com/office/powerpoint/2010/main" val="363121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CBD2B-FF4B-474B-BFD4-EB99788B7B7B}" type="datetimeFigureOut">
              <a:rPr lang="en-PH" smtClean="0"/>
              <a:t>29/02/2020</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41611-E653-466A-9F6D-50AED2A526EA}" type="slidenum">
              <a:rPr lang="en-PH" smtClean="0"/>
              <a:t>‹#›</a:t>
            </a:fld>
            <a:endParaRPr lang="en-PH"/>
          </a:p>
        </p:txBody>
      </p:sp>
    </p:spTree>
    <p:extLst>
      <p:ext uri="{BB962C8B-B14F-4D97-AF65-F5344CB8AC3E}">
        <p14:creationId xmlns:p14="http://schemas.microsoft.com/office/powerpoint/2010/main" val="172376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rive.google.com/file/d/1wWmXZYuuzLWThirkJRqS5roA39A_zwLr/vi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hyperlink" Target="https://www.arduino.cc/reference/en/language/func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DIT 622-05</a:t>
            </a:r>
            <a:br>
              <a:rPr lang="en-US" dirty="0" smtClean="0"/>
            </a:br>
            <a:r>
              <a:rPr lang="en-US" dirty="0" err="1" smtClean="0"/>
              <a:t>Arduino</a:t>
            </a:r>
            <a:r>
              <a:rPr lang="en-US" dirty="0" smtClean="0"/>
              <a:t>: LCD and Humidity Sensor</a:t>
            </a:r>
            <a:endParaRPr lang="en-PH" dirty="0"/>
          </a:p>
        </p:txBody>
      </p:sp>
      <p:sp>
        <p:nvSpPr>
          <p:cNvPr id="3" name="Subtitle 2"/>
          <p:cNvSpPr>
            <a:spLocks noGrp="1"/>
          </p:cNvSpPr>
          <p:nvPr>
            <p:ph type="subTitle" idx="1"/>
          </p:nvPr>
        </p:nvSpPr>
        <p:spPr/>
        <p:txBody>
          <a:bodyPr/>
          <a:lstStyle/>
          <a:p>
            <a:r>
              <a:rPr lang="en-US" dirty="0" smtClean="0"/>
              <a:t>By Loreto </a:t>
            </a:r>
            <a:r>
              <a:rPr lang="en-US" dirty="0" err="1" smtClean="0"/>
              <a:t>Gabawa</a:t>
            </a:r>
            <a:r>
              <a:rPr lang="en-US" dirty="0" smtClean="0"/>
              <a:t> Jr.</a:t>
            </a:r>
            <a:endParaRPr lang="en-PH" dirty="0"/>
          </a:p>
        </p:txBody>
      </p:sp>
    </p:spTree>
    <p:extLst>
      <p:ext uri="{BB962C8B-B14F-4D97-AF65-F5344CB8AC3E}">
        <p14:creationId xmlns:p14="http://schemas.microsoft.com/office/powerpoint/2010/main" val="232955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LCD 1602 with </a:t>
            </a:r>
            <a:r>
              <a:rPr lang="en-US" dirty="0" err="1" smtClean="0"/>
              <a:t>iic</a:t>
            </a:r>
            <a:r>
              <a:rPr lang="en-US" dirty="0" smtClean="0"/>
              <a:t> or i2c</a:t>
            </a:r>
            <a:endParaRPr lang="en-PH" dirty="0"/>
          </a:p>
        </p:txBody>
      </p:sp>
      <p:sp>
        <p:nvSpPr>
          <p:cNvPr id="3" name="Content Placeholder 2"/>
          <p:cNvSpPr>
            <a:spLocks noGrp="1"/>
          </p:cNvSpPr>
          <p:nvPr>
            <p:ph idx="1"/>
          </p:nvPr>
        </p:nvSpPr>
        <p:spPr/>
        <p:txBody>
          <a:bodyPr/>
          <a:lstStyle/>
          <a:p>
            <a:r>
              <a:rPr lang="en-US" sz="1800" dirty="0" smtClean="0"/>
              <a:t>16 Characters per line (row)</a:t>
            </a:r>
          </a:p>
          <a:p>
            <a:r>
              <a:rPr lang="en-US" sz="1800" dirty="0" smtClean="0"/>
              <a:t>2 lines</a:t>
            </a:r>
            <a:endParaRPr lang="en-US" sz="1800" dirty="0" smtClean="0"/>
          </a:p>
          <a:p>
            <a:r>
              <a:rPr lang="en-US" sz="1800" dirty="0" smtClean="0"/>
              <a:t>You need to download the Library for this module then in the IDE go to Sketch -&gt; Include Library -&gt; add .ZIP library (then locate the zip file): </a:t>
            </a:r>
            <a:r>
              <a:rPr lang="en-PH" sz="1800" dirty="0" smtClean="0">
                <a:hlinkClick r:id="rId2"/>
              </a:rPr>
              <a:t>https://drive.google.com/file/d/1wWmXZYuuzLWThirkJRqS5roA39A_</a:t>
            </a:r>
            <a:r>
              <a:rPr lang="en-PH" dirty="0" smtClean="0">
                <a:hlinkClick r:id="rId2"/>
              </a:rPr>
              <a:t>zwLr/view</a:t>
            </a:r>
            <a:endParaRPr lang="en-PH" dirty="0"/>
          </a:p>
        </p:txBody>
      </p:sp>
      <p:pic>
        <p:nvPicPr>
          <p:cNvPr id="5" name="Picture 4"/>
          <p:cNvPicPr>
            <a:picLocks noChangeAspect="1"/>
          </p:cNvPicPr>
          <p:nvPr/>
        </p:nvPicPr>
        <p:blipFill>
          <a:blip r:embed="rId3"/>
          <a:stretch>
            <a:fillRect/>
          </a:stretch>
        </p:blipFill>
        <p:spPr>
          <a:xfrm>
            <a:off x="1255825" y="3872586"/>
            <a:ext cx="4883658" cy="2244993"/>
          </a:xfrm>
          <a:prstGeom prst="rect">
            <a:avLst/>
          </a:prstGeom>
        </p:spPr>
      </p:pic>
    </p:spTree>
    <p:extLst>
      <p:ext uri="{BB962C8B-B14F-4D97-AF65-F5344CB8AC3E}">
        <p14:creationId xmlns:p14="http://schemas.microsoft.com/office/powerpoint/2010/main" val="154704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Humidity Sensor</a:t>
            </a:r>
            <a:endParaRPr lang="en-PH" dirty="0"/>
          </a:p>
        </p:txBody>
      </p:sp>
      <p:sp>
        <p:nvSpPr>
          <p:cNvPr id="3" name="Content Placeholder 2"/>
          <p:cNvSpPr>
            <a:spLocks noGrp="1"/>
          </p:cNvSpPr>
          <p:nvPr>
            <p:ph idx="1"/>
          </p:nvPr>
        </p:nvSpPr>
        <p:spPr/>
        <p:txBody>
          <a:bodyPr/>
          <a:lstStyle/>
          <a:p>
            <a:endParaRPr lang="en-PH" dirty="0"/>
          </a:p>
        </p:txBody>
      </p:sp>
      <p:pic>
        <p:nvPicPr>
          <p:cNvPr id="1026" name="Picture 2" descr="Image result for arduino dht11 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2716" y="2323791"/>
            <a:ext cx="4627594" cy="335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PH" dirty="0"/>
          </a:p>
        </p:txBody>
      </p:sp>
      <p:pic>
        <p:nvPicPr>
          <p:cNvPr id="4" name="Picture 3"/>
          <p:cNvPicPr>
            <a:picLocks noChangeAspect="1"/>
          </p:cNvPicPr>
          <p:nvPr/>
        </p:nvPicPr>
        <p:blipFill>
          <a:blip r:embed="rId2"/>
          <a:stretch>
            <a:fillRect/>
          </a:stretch>
        </p:blipFill>
        <p:spPr>
          <a:xfrm>
            <a:off x="1797169" y="365125"/>
            <a:ext cx="8606904" cy="6229884"/>
          </a:xfrm>
          <a:prstGeom prst="rect">
            <a:avLst/>
          </a:prstGeom>
        </p:spPr>
      </p:pic>
      <p:pic>
        <p:nvPicPr>
          <p:cNvPr id="5" name="Content Placeholder 4"/>
          <p:cNvPicPr>
            <a:picLocks noGrp="1" noChangeAspect="1"/>
          </p:cNvPicPr>
          <p:nvPr>
            <p:ph idx="1"/>
          </p:nvPr>
        </p:nvPicPr>
        <p:blipFill>
          <a:blip r:embed="rId3"/>
          <a:stretch>
            <a:fillRect/>
          </a:stretch>
        </p:blipFill>
        <p:spPr>
          <a:xfrm>
            <a:off x="1569272" y="4611824"/>
            <a:ext cx="2312342" cy="1683691"/>
          </a:xfrm>
          <a:prstGeom prst="rect">
            <a:avLst/>
          </a:prstGeom>
        </p:spPr>
      </p:pic>
      <p:pic>
        <p:nvPicPr>
          <p:cNvPr id="6" name="Picture 5"/>
          <p:cNvPicPr>
            <a:picLocks noChangeAspect="1"/>
          </p:cNvPicPr>
          <p:nvPr/>
        </p:nvPicPr>
        <p:blipFill>
          <a:blip r:embed="rId4"/>
          <a:stretch>
            <a:fillRect/>
          </a:stretch>
        </p:blipFill>
        <p:spPr>
          <a:xfrm>
            <a:off x="8488489" y="703460"/>
            <a:ext cx="1702080" cy="864133"/>
          </a:xfrm>
          <a:prstGeom prst="rect">
            <a:avLst/>
          </a:prstGeom>
        </p:spPr>
      </p:pic>
    </p:spTree>
    <p:extLst>
      <p:ext uri="{BB962C8B-B14F-4D97-AF65-F5344CB8AC3E}">
        <p14:creationId xmlns:p14="http://schemas.microsoft.com/office/powerpoint/2010/main" val="258120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References</a:t>
            </a:r>
            <a:endParaRPr lang="en-PH" dirty="0"/>
          </a:p>
        </p:txBody>
      </p:sp>
      <p:sp>
        <p:nvSpPr>
          <p:cNvPr id="3" name="Content Placeholder 2"/>
          <p:cNvSpPr>
            <a:spLocks noGrp="1"/>
          </p:cNvSpPr>
          <p:nvPr>
            <p:ph idx="1"/>
          </p:nvPr>
        </p:nvSpPr>
        <p:spPr/>
        <p:txBody>
          <a:bodyPr/>
          <a:lstStyle/>
          <a:p>
            <a:r>
              <a:rPr lang="en-PH" dirty="0" smtClean="0">
                <a:hlinkClick r:id="rId2"/>
              </a:rPr>
              <a:t>https://www.arduino.cc/reference/en/language/functions/</a:t>
            </a:r>
            <a:endParaRPr lang="en-PH" dirty="0"/>
          </a:p>
        </p:txBody>
      </p:sp>
    </p:spTree>
    <p:extLst>
      <p:ext uri="{BB962C8B-B14F-4D97-AF65-F5344CB8AC3E}">
        <p14:creationId xmlns:p14="http://schemas.microsoft.com/office/powerpoint/2010/main" val="348980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References</a:t>
            </a:r>
            <a:endParaRPr lang="en-PH" dirty="0"/>
          </a:p>
        </p:txBody>
      </p:sp>
      <p:sp>
        <p:nvSpPr>
          <p:cNvPr id="3" name="Content Placeholder 2"/>
          <p:cNvSpPr>
            <a:spLocks noGrp="1"/>
          </p:cNvSpPr>
          <p:nvPr>
            <p:ph idx="1"/>
          </p:nvPr>
        </p:nvSpPr>
        <p:spPr/>
        <p:txBody>
          <a:bodyPr/>
          <a:lstStyle/>
          <a:p>
            <a:r>
              <a:rPr lang="en-PH" dirty="0" err="1"/>
              <a:t>pinMode</a:t>
            </a:r>
            <a:r>
              <a:rPr lang="en-PH" dirty="0" smtClean="0"/>
              <a:t>()</a:t>
            </a:r>
          </a:p>
          <a:p>
            <a:pPr lvl="1"/>
            <a:r>
              <a:rPr lang="en-US" dirty="0" smtClean="0"/>
              <a:t>Configures the specified pin to behave either as an input or an output.</a:t>
            </a:r>
          </a:p>
          <a:p>
            <a:pPr lvl="1"/>
            <a:r>
              <a:rPr lang="en-US" dirty="0" smtClean="0"/>
              <a:t>As of </a:t>
            </a:r>
            <a:r>
              <a:rPr lang="en-US" dirty="0" err="1" smtClean="0"/>
              <a:t>Arduino</a:t>
            </a:r>
            <a:r>
              <a:rPr lang="en-US" dirty="0" smtClean="0"/>
              <a:t> 1.0.1, it is possible to enable the internal </a:t>
            </a:r>
            <a:r>
              <a:rPr lang="en-US" dirty="0" err="1" smtClean="0"/>
              <a:t>pullup</a:t>
            </a:r>
            <a:r>
              <a:rPr lang="en-US" dirty="0" smtClean="0"/>
              <a:t> resistors with the mode INPUT_PULLUP. Additionally, the INPUT mode explicitly disables the internal </a:t>
            </a:r>
            <a:r>
              <a:rPr lang="en-US" dirty="0" err="1" smtClean="0"/>
              <a:t>pullups</a:t>
            </a:r>
            <a:r>
              <a:rPr lang="en-US" dirty="0" smtClean="0"/>
              <a:t>.</a:t>
            </a:r>
          </a:p>
          <a:p>
            <a:pPr lvl="1"/>
            <a:r>
              <a:rPr lang="en-PH" b="1" u="sng" dirty="0" err="1" smtClean="0"/>
              <a:t>pinMode</a:t>
            </a:r>
            <a:r>
              <a:rPr lang="en-PH" b="1" u="sng" dirty="0" smtClean="0"/>
              <a:t>(pin, mode)</a:t>
            </a:r>
          </a:p>
          <a:p>
            <a:pPr lvl="2"/>
            <a:r>
              <a:rPr lang="en-US" dirty="0" smtClean="0"/>
              <a:t>pin: the </a:t>
            </a:r>
            <a:r>
              <a:rPr lang="en-US" dirty="0" err="1" smtClean="0"/>
              <a:t>Arduino</a:t>
            </a:r>
            <a:r>
              <a:rPr lang="en-US" dirty="0" smtClean="0"/>
              <a:t> pin number to set the mode of.</a:t>
            </a:r>
          </a:p>
          <a:p>
            <a:pPr lvl="2"/>
            <a:r>
              <a:rPr lang="en-US" dirty="0" smtClean="0"/>
              <a:t>mode: INPUT, OUTPUT, or INPUT_PULLUP.</a:t>
            </a:r>
          </a:p>
          <a:p>
            <a:pPr lvl="1"/>
            <a:r>
              <a:rPr lang="en-US" dirty="0" smtClean="0"/>
              <a:t>Returns: nothing/null/void</a:t>
            </a:r>
            <a:r>
              <a:rPr lang="en-PH" dirty="0" smtClean="0"/>
              <a:t/>
            </a:r>
            <a:br>
              <a:rPr lang="en-PH" dirty="0" smtClean="0"/>
            </a:br>
            <a:endParaRPr lang="en-PH" dirty="0"/>
          </a:p>
        </p:txBody>
      </p:sp>
    </p:spTree>
    <p:extLst>
      <p:ext uri="{BB962C8B-B14F-4D97-AF65-F5344CB8AC3E}">
        <p14:creationId xmlns:p14="http://schemas.microsoft.com/office/powerpoint/2010/main" val="140057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References</a:t>
            </a:r>
            <a:endParaRPr lang="en-PH" dirty="0"/>
          </a:p>
        </p:txBody>
      </p:sp>
      <p:sp>
        <p:nvSpPr>
          <p:cNvPr id="3" name="Content Placeholder 2"/>
          <p:cNvSpPr>
            <a:spLocks noGrp="1"/>
          </p:cNvSpPr>
          <p:nvPr>
            <p:ph idx="1"/>
          </p:nvPr>
        </p:nvSpPr>
        <p:spPr/>
        <p:txBody>
          <a:bodyPr>
            <a:normAutofit fontScale="92500" lnSpcReduction="20000"/>
          </a:bodyPr>
          <a:lstStyle/>
          <a:p>
            <a:r>
              <a:rPr lang="en-PH" dirty="0" err="1" smtClean="0"/>
              <a:t>digitalWrite</a:t>
            </a:r>
            <a:r>
              <a:rPr lang="en-PH" dirty="0" smtClean="0"/>
              <a:t>()</a:t>
            </a:r>
          </a:p>
          <a:p>
            <a:pPr lvl="1"/>
            <a:r>
              <a:rPr lang="en-US" dirty="0" smtClean="0"/>
              <a:t>Write a HIGH or a LOW value to a digital pin.</a:t>
            </a:r>
          </a:p>
          <a:p>
            <a:pPr lvl="1"/>
            <a:r>
              <a:rPr lang="en-US" dirty="0" smtClean="0"/>
              <a:t>If the pin has been configured as an OUTPUT with </a:t>
            </a:r>
            <a:r>
              <a:rPr lang="en-US" dirty="0" err="1" smtClean="0"/>
              <a:t>pinMode</a:t>
            </a:r>
            <a:r>
              <a:rPr lang="en-US" dirty="0" smtClean="0"/>
              <a:t>(), its voltage will be set to the corresponding value: 5V (or 3.3V on 3.3V boards) for HIGH, 0V (ground) for LOW.</a:t>
            </a:r>
          </a:p>
          <a:p>
            <a:pPr lvl="1"/>
            <a:r>
              <a:rPr lang="en-US" dirty="0" smtClean="0"/>
              <a:t>If the pin is configured as an INPUT, </a:t>
            </a:r>
            <a:r>
              <a:rPr lang="en-US" dirty="0" err="1" smtClean="0"/>
              <a:t>digitalWrite</a:t>
            </a:r>
            <a:r>
              <a:rPr lang="en-US" dirty="0" smtClean="0"/>
              <a:t>() will enable (HIGH) or disable (LOW) the internal </a:t>
            </a:r>
            <a:r>
              <a:rPr lang="en-US" dirty="0" err="1" smtClean="0"/>
              <a:t>pullup</a:t>
            </a:r>
            <a:r>
              <a:rPr lang="en-US" dirty="0" smtClean="0"/>
              <a:t> on the input pin. It is recommended to set the </a:t>
            </a:r>
            <a:r>
              <a:rPr lang="en-US" dirty="0" err="1" smtClean="0"/>
              <a:t>pinMode</a:t>
            </a:r>
            <a:r>
              <a:rPr lang="en-US" dirty="0" smtClean="0"/>
              <a:t>() to INPUT_PULLUP to enable the internal pull-up resistor.</a:t>
            </a:r>
          </a:p>
          <a:p>
            <a:pPr lvl="1"/>
            <a:r>
              <a:rPr lang="en-US" dirty="0" smtClean="0"/>
              <a:t>If you do not set the </a:t>
            </a:r>
            <a:r>
              <a:rPr lang="en-US" dirty="0" err="1" smtClean="0"/>
              <a:t>pinMode</a:t>
            </a:r>
            <a:r>
              <a:rPr lang="en-US" dirty="0" smtClean="0"/>
              <a:t>() to OUTPUT, and connect an LED to a pin, when calling </a:t>
            </a:r>
            <a:r>
              <a:rPr lang="en-US" dirty="0" err="1" smtClean="0"/>
              <a:t>digitalWrite</a:t>
            </a:r>
            <a:r>
              <a:rPr lang="en-US" dirty="0" smtClean="0"/>
              <a:t>(HIGH), the LED may appear dim. Without explicitly setting </a:t>
            </a:r>
            <a:r>
              <a:rPr lang="en-US" dirty="0" err="1" smtClean="0"/>
              <a:t>pinMode</a:t>
            </a:r>
            <a:r>
              <a:rPr lang="en-US" dirty="0" smtClean="0"/>
              <a:t>(), </a:t>
            </a:r>
            <a:r>
              <a:rPr lang="en-US" dirty="0" err="1" smtClean="0"/>
              <a:t>digitalWrite</a:t>
            </a:r>
            <a:r>
              <a:rPr lang="en-US" dirty="0" smtClean="0"/>
              <a:t>() will have enabled the internal pull-up resistor, which acts like a large current-limiting resistor</a:t>
            </a:r>
          </a:p>
          <a:p>
            <a:pPr lvl="1"/>
            <a:r>
              <a:rPr lang="en-US" b="1" u="sng" dirty="0" err="1" smtClean="0"/>
              <a:t>digitalWrite</a:t>
            </a:r>
            <a:r>
              <a:rPr lang="en-US" b="1" u="sng" dirty="0" smtClean="0"/>
              <a:t>(pin, value)</a:t>
            </a:r>
          </a:p>
          <a:p>
            <a:pPr lvl="2"/>
            <a:r>
              <a:rPr lang="en-US" dirty="0" smtClean="0"/>
              <a:t>pin: the </a:t>
            </a:r>
            <a:r>
              <a:rPr lang="en-US" dirty="0" err="1" smtClean="0"/>
              <a:t>Arduino</a:t>
            </a:r>
            <a:r>
              <a:rPr lang="en-US" dirty="0" smtClean="0"/>
              <a:t> pin number.</a:t>
            </a:r>
          </a:p>
          <a:p>
            <a:pPr lvl="2"/>
            <a:r>
              <a:rPr lang="en-US" dirty="0" smtClean="0"/>
              <a:t>value: HIGH or LOW.</a:t>
            </a:r>
          </a:p>
          <a:p>
            <a:pPr lvl="1"/>
            <a:r>
              <a:rPr lang="en-US" dirty="0" smtClean="0"/>
              <a:t>Returns: nothing/null/void</a:t>
            </a:r>
          </a:p>
          <a:p>
            <a:pPr lvl="1"/>
            <a:endParaRPr lang="en-US" dirty="0" smtClean="0"/>
          </a:p>
          <a:p>
            <a:pPr lvl="1"/>
            <a:endParaRPr lang="en-US" dirty="0" smtClean="0"/>
          </a:p>
          <a:p>
            <a:pPr lvl="1"/>
            <a:endParaRPr lang="en-PH" dirty="0"/>
          </a:p>
        </p:txBody>
      </p:sp>
    </p:spTree>
    <p:extLst>
      <p:ext uri="{BB962C8B-B14F-4D97-AF65-F5344CB8AC3E}">
        <p14:creationId xmlns:p14="http://schemas.microsoft.com/office/powerpoint/2010/main" val="411109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References</a:t>
            </a:r>
            <a:endParaRPr lang="en-PH" dirty="0"/>
          </a:p>
        </p:txBody>
      </p:sp>
      <p:sp>
        <p:nvSpPr>
          <p:cNvPr id="3" name="Content Placeholder 2"/>
          <p:cNvSpPr>
            <a:spLocks noGrp="1"/>
          </p:cNvSpPr>
          <p:nvPr>
            <p:ph idx="1"/>
          </p:nvPr>
        </p:nvSpPr>
        <p:spPr/>
        <p:txBody>
          <a:bodyPr>
            <a:normAutofit fontScale="92500" lnSpcReduction="20000"/>
          </a:bodyPr>
          <a:lstStyle/>
          <a:p>
            <a:r>
              <a:rPr lang="en-PH" dirty="0" err="1" smtClean="0"/>
              <a:t>pulseIn</a:t>
            </a:r>
            <a:r>
              <a:rPr lang="en-PH" dirty="0" smtClean="0"/>
              <a:t>()</a:t>
            </a:r>
          </a:p>
          <a:p>
            <a:pPr lvl="1"/>
            <a:r>
              <a:rPr lang="en-US" dirty="0" smtClean="0"/>
              <a:t>Reads a pulse (either HIGH or LOW) on a pin. For example, if value is HIGH, </a:t>
            </a:r>
            <a:r>
              <a:rPr lang="en-US" dirty="0" err="1" smtClean="0"/>
              <a:t>pulseIn</a:t>
            </a:r>
            <a:r>
              <a:rPr lang="en-US" dirty="0" smtClean="0"/>
              <a:t>() waits for the pin to go from LOW to HIGH, starts timing, then waits for the pin to go LOW and stops timing. Returns the length of the pulse in microseconds or gives up and returns 0 if no complete pulse was received within the timeout.</a:t>
            </a:r>
          </a:p>
          <a:p>
            <a:pPr lvl="1"/>
            <a:r>
              <a:rPr lang="en-US" dirty="0" smtClean="0"/>
              <a:t>The timing of this function has been determined empirically and will probably show errors in longer pulses. Works on pulses from 10 microseconds to 3 minutes in length.</a:t>
            </a:r>
          </a:p>
          <a:p>
            <a:pPr lvl="1"/>
            <a:r>
              <a:rPr lang="en-US" dirty="0" err="1" smtClean="0"/>
              <a:t>pulseIn</a:t>
            </a:r>
            <a:r>
              <a:rPr lang="en-US" dirty="0" smtClean="0"/>
              <a:t>(pin, value) or </a:t>
            </a:r>
            <a:r>
              <a:rPr lang="en-US" dirty="0" err="1" smtClean="0"/>
              <a:t>pulseIn</a:t>
            </a:r>
            <a:r>
              <a:rPr lang="en-US" dirty="0" smtClean="0"/>
              <a:t>(pin, value, timeout)</a:t>
            </a:r>
          </a:p>
          <a:p>
            <a:pPr lvl="2"/>
            <a:r>
              <a:rPr lang="en-US" dirty="0" smtClean="0"/>
              <a:t>pin: the number of the </a:t>
            </a:r>
            <a:r>
              <a:rPr lang="en-US" dirty="0" err="1" smtClean="0"/>
              <a:t>Arduino</a:t>
            </a:r>
            <a:r>
              <a:rPr lang="en-US" dirty="0" smtClean="0"/>
              <a:t> pin on which you want to read the pulse. Allowed data types: int.</a:t>
            </a:r>
          </a:p>
          <a:p>
            <a:pPr lvl="2"/>
            <a:r>
              <a:rPr lang="en-US" dirty="0" smtClean="0"/>
              <a:t>value: type of pulse to read: either HIGH or LOW. Allowed data types: int.</a:t>
            </a:r>
          </a:p>
          <a:p>
            <a:pPr lvl="2"/>
            <a:r>
              <a:rPr lang="en-US" dirty="0" smtClean="0"/>
              <a:t>timeout (optional): the number of microseconds to wait for the pulse to start; default is one second. Allowed data types: unsigned long.</a:t>
            </a:r>
          </a:p>
          <a:p>
            <a:pPr lvl="2"/>
            <a:r>
              <a:rPr lang="en-US" dirty="0" smtClean="0"/>
              <a:t>Return: The length of the pulse (in microseconds) or 0 if no pulse started before the timeout. Data type: unsigned long.</a:t>
            </a:r>
          </a:p>
          <a:p>
            <a:pPr lvl="2"/>
            <a:endParaRPr lang="en-US" dirty="0" smtClean="0"/>
          </a:p>
          <a:p>
            <a:pPr lvl="2"/>
            <a:endParaRPr lang="en-US" dirty="0" smtClean="0"/>
          </a:p>
          <a:p>
            <a:pPr lvl="1"/>
            <a:endParaRPr lang="en-US" dirty="0" smtClean="0"/>
          </a:p>
          <a:p>
            <a:pPr lvl="1"/>
            <a:endParaRPr lang="en-US" dirty="0" smtClean="0"/>
          </a:p>
          <a:p>
            <a:pPr lvl="1"/>
            <a:endParaRPr lang="en-PH" dirty="0"/>
          </a:p>
        </p:txBody>
      </p:sp>
    </p:spTree>
    <p:extLst>
      <p:ext uri="{BB962C8B-B14F-4D97-AF65-F5344CB8AC3E}">
        <p14:creationId xmlns:p14="http://schemas.microsoft.com/office/powerpoint/2010/main" val="3318032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529</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DIT 622-05 Arduino: LCD and Humidity Sensor</vt:lpstr>
      <vt:lpstr>LCD 1602 with iic or i2c</vt:lpstr>
      <vt:lpstr>Humidity Sensor</vt:lpstr>
      <vt:lpstr>Schema</vt:lpstr>
      <vt:lpstr>Function References</vt:lpstr>
      <vt:lpstr>Function References</vt:lpstr>
      <vt:lpstr>Function References</vt:lpstr>
      <vt:lpstr>Function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LCD and Humidity Sensor</dc:title>
  <dc:creator>pc018</dc:creator>
  <cp:lastModifiedBy>pc018</cp:lastModifiedBy>
  <cp:revision>14</cp:revision>
  <dcterms:created xsi:type="dcterms:W3CDTF">2020-02-29T00:34:47Z</dcterms:created>
  <dcterms:modified xsi:type="dcterms:W3CDTF">2020-02-29T03:48:14Z</dcterms:modified>
</cp:coreProperties>
</file>