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17"/>
  </p:notesMasterIdLst>
  <p:sldIdLst>
    <p:sldId id="261" r:id="rId2"/>
    <p:sldId id="264" r:id="rId3"/>
    <p:sldId id="263" r:id="rId4"/>
    <p:sldId id="271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7030"/>
  </p:normalViewPr>
  <p:slideViewPr>
    <p:cSldViewPr snapToGrid="0" snapToObjects="1">
      <p:cViewPr varScale="1">
        <p:scale>
          <a:sx n="155" d="100"/>
          <a:sy n="155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62C8-6922-0A42-A232-543CE25D0F2B}" type="datetimeFigureOut">
              <a:rPr lang="es-ES_tradnl" smtClean="0"/>
              <a:t>10/12/19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74480-F59B-A445-B3DC-152451385E7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3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Valor añadido es igual </a:t>
            </a:r>
            <a:r>
              <a:rPr lang="es-ES_tradnl" dirty="0" err="1"/>
              <a:t>tambiém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74480-F59B-A445-B3DC-152451385E7F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247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19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64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568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88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7800" y="2708033"/>
            <a:ext cx="62356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7800" y="4383635"/>
            <a:ext cx="62356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01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404500" y="1236540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85400" y="1371100"/>
            <a:ext cx="6323600" cy="47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8pPr>
            <a:lvl9pPr marL="5486263" lvl="8" indent="-575719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5400" y="1245033"/>
            <a:ext cx="708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1466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23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27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14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93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579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027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46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9F59EACF-0C6A-664B-BA40-674F9AB85C7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1005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67470-BD97-AA47-89BD-51A61EAF5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132255"/>
            <a:ext cx="10318418" cy="4394988"/>
          </a:xfrm>
        </p:spPr>
        <p:txBody>
          <a:bodyPr/>
          <a:lstStyle/>
          <a:p>
            <a:r>
              <a:rPr lang="es-ES" sz="5400" b="1" dirty="0">
                <a:solidFill>
                  <a:schemeClr val="bg1"/>
                </a:solidFill>
              </a:rPr>
              <a:t>Indicadores del sector de tecnologías de la información y las comunicaciones (TIC)</a:t>
            </a:r>
            <a:endParaRPr lang="es-ES_tradnl" sz="5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0D70B-8BF0-FD4D-8719-217BB4A2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4" y="5460213"/>
            <a:ext cx="8045373" cy="742279"/>
          </a:xfrm>
        </p:spPr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Loreto García Tejada</a:t>
            </a:r>
          </a:p>
        </p:txBody>
      </p:sp>
    </p:spTree>
    <p:extLst>
      <p:ext uri="{BB962C8B-B14F-4D97-AF65-F5344CB8AC3E}">
        <p14:creationId xmlns:p14="http://schemas.microsoft.com/office/powerpoint/2010/main" val="18623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2200A8-C806-4E46-A67C-CB320C2D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92" y="249988"/>
            <a:ext cx="5734804" cy="34153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39C649-7A12-D84E-9D8A-D5019AB39FA2}"/>
              </a:ext>
            </a:extLst>
          </p:cNvPr>
          <p:cNvSpPr txBox="1"/>
          <p:nvPr/>
        </p:nvSpPr>
        <p:spPr>
          <a:xfrm>
            <a:off x="9098120" y="368969"/>
            <a:ext cx="2937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s-ES_tradnl" dirty="0"/>
              <a:t>2b1. Edición de programas informáticos</a:t>
            </a:r>
          </a:p>
          <a:p>
            <a:pPr lvl="3"/>
            <a:r>
              <a:rPr lang="es-ES_tradnl" dirty="0"/>
              <a:t>2b2. Telecomunicaciones</a:t>
            </a:r>
          </a:p>
          <a:p>
            <a:pPr lvl="3"/>
            <a:r>
              <a:rPr lang="es-ES_tradnl" dirty="0"/>
              <a:t>2b3. Programación, consultoría y otras actividades relacionadas con la informática</a:t>
            </a:r>
          </a:p>
          <a:p>
            <a:pPr lvl="3"/>
            <a:r>
              <a:rPr lang="es-ES_tradnl" dirty="0"/>
              <a:t>2b4. Portales web, procesamiento de datos, hosting y actividades relacionadas</a:t>
            </a:r>
          </a:p>
          <a:p>
            <a:pPr lvl="3"/>
            <a:r>
              <a:rPr lang="es-ES_tradnl" dirty="0"/>
              <a:t>2b5. Reparación de ordenadores y equipos de comunicación. </a:t>
            </a:r>
          </a:p>
          <a:p>
            <a:endParaRPr lang="es-ES_tradnl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C8B42EF-7CD2-BE46-888D-552DF39FA58F}"/>
              </a:ext>
            </a:extLst>
          </p:cNvPr>
          <p:cNvSpPr txBox="1"/>
          <p:nvPr/>
        </p:nvSpPr>
        <p:spPr>
          <a:xfrm>
            <a:off x="156518" y="1462801"/>
            <a:ext cx="3464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Comparación diferentes sectores de servicios 2017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686563-2DEE-9649-85B4-E588F880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63" y="3811376"/>
            <a:ext cx="4165103" cy="24658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1AFF98-0B3C-1343-BF40-1FD711A87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687" y="3811375"/>
            <a:ext cx="4392488" cy="24658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FE5F486-E34A-E844-9A03-9ADEA0CCD375}"/>
              </a:ext>
            </a:extLst>
          </p:cNvPr>
          <p:cNvSpPr txBox="1"/>
          <p:nvPr/>
        </p:nvSpPr>
        <p:spPr>
          <a:xfrm>
            <a:off x="5093206" y="62772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2008</a:t>
            </a:r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EAC5FD-7FA0-0B45-ACE2-C9BDC1A41105}"/>
              </a:ext>
            </a:extLst>
          </p:cNvPr>
          <p:cNvSpPr txBox="1"/>
          <p:nvPr/>
        </p:nvSpPr>
        <p:spPr>
          <a:xfrm>
            <a:off x="6390911" y="62772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2017</a:t>
            </a:r>
            <a:endParaRPr lang="es-ES_tradnl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107F241-A9F1-7E4C-AC64-DF5FEA1C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8" y="392086"/>
            <a:ext cx="3805121" cy="1492132"/>
          </a:xfrm>
        </p:spPr>
        <p:txBody>
          <a:bodyPr/>
          <a:lstStyle/>
          <a:p>
            <a:r>
              <a:rPr lang="es-ES_tradnl" sz="3600" dirty="0"/>
              <a:t>Cifra de negocios</a:t>
            </a:r>
          </a:p>
        </p:txBody>
      </p:sp>
    </p:spTree>
    <p:extLst>
      <p:ext uri="{BB962C8B-B14F-4D97-AF65-F5344CB8AC3E}">
        <p14:creationId xmlns:p14="http://schemas.microsoft.com/office/powerpoint/2010/main" val="35432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1B0F-AA9F-574B-A000-BD30793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Valor añadido en el sector tic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DD17C8-D09E-1347-B759-3D949F81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96" y="1419610"/>
            <a:ext cx="8458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6A9935-7011-B244-B54B-4F9EADA5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4" y="3498325"/>
            <a:ext cx="5696596" cy="32801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6A8739-1683-AE42-801C-522EAFB9B801}"/>
              </a:ext>
            </a:extLst>
          </p:cNvPr>
          <p:cNvSpPr txBox="1"/>
          <p:nvPr/>
        </p:nvSpPr>
        <p:spPr>
          <a:xfrm>
            <a:off x="6196644" y="4855776"/>
            <a:ext cx="54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Programación consultoría y otras actividades relacionadas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4DF638-0C3B-7548-B4A9-0A1E7082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86" y="178381"/>
            <a:ext cx="5503550" cy="31866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9B8990-D4E4-BB45-97C3-A52A63862645}"/>
              </a:ext>
            </a:extLst>
          </p:cNvPr>
          <p:cNvSpPr txBox="1"/>
          <p:nvPr/>
        </p:nvSpPr>
        <p:spPr>
          <a:xfrm>
            <a:off x="1689577" y="2546245"/>
            <a:ext cx="54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Telecomunicaciones</a:t>
            </a:r>
            <a:endParaRPr lang="es-ES_tradnl" sz="4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77FC95D-7C86-1543-B661-DA30BF4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3" y="930146"/>
            <a:ext cx="7521200" cy="1443600"/>
          </a:xfrm>
        </p:spPr>
        <p:txBody>
          <a:bodyPr/>
          <a:lstStyle/>
          <a:p>
            <a:r>
              <a:rPr lang="es-ES_tradnl" dirty="0"/>
              <a:t>Valor añadido</a:t>
            </a:r>
          </a:p>
        </p:txBody>
      </p:sp>
    </p:spTree>
    <p:extLst>
      <p:ext uri="{BB962C8B-B14F-4D97-AF65-F5344CB8AC3E}">
        <p14:creationId xmlns:p14="http://schemas.microsoft.com/office/powerpoint/2010/main" val="69001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B6EC2-56CA-734A-8C75-30EC9B3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132" y="571370"/>
            <a:ext cx="9283432" cy="1492132"/>
          </a:xfrm>
        </p:spPr>
        <p:txBody>
          <a:bodyPr/>
          <a:lstStyle/>
          <a:p>
            <a:pPr algn="ctr"/>
            <a:r>
              <a:rPr lang="es-ES_tradnl" dirty="0"/>
              <a:t>Número de ocupados en el sector tic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EBDB93-F4D0-7C4A-A09F-E590B4C0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98" y="1618659"/>
            <a:ext cx="8597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887922-8881-A345-9388-C39860B9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75" y="146925"/>
            <a:ext cx="5406392" cy="31008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7161FE-7285-B84F-A37A-DEC0057A7A86}"/>
              </a:ext>
            </a:extLst>
          </p:cNvPr>
          <p:cNvSpPr txBox="1"/>
          <p:nvPr/>
        </p:nvSpPr>
        <p:spPr>
          <a:xfrm>
            <a:off x="860073" y="2259498"/>
            <a:ext cx="60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Industrias comerciales TIC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7ACCD1-AED0-8E49-AA5D-49188E07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4" y="3247768"/>
            <a:ext cx="5753030" cy="33816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7986BA5-774E-F242-8901-D5F17D6878C8}"/>
              </a:ext>
            </a:extLst>
          </p:cNvPr>
          <p:cNvSpPr txBox="1"/>
          <p:nvPr/>
        </p:nvSpPr>
        <p:spPr>
          <a:xfrm>
            <a:off x="6642717" y="4767363"/>
            <a:ext cx="54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Reparación de ordenadores y equipos de comunicación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4C7CD9B-04A3-5B42-AB01-ED20F1CE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9868" y="838601"/>
            <a:ext cx="9283432" cy="1492132"/>
          </a:xfrm>
        </p:spPr>
        <p:txBody>
          <a:bodyPr/>
          <a:lstStyle/>
          <a:p>
            <a:pPr algn="ctr"/>
            <a:r>
              <a:rPr lang="es-ES_tradnl" dirty="0"/>
              <a:t>Número de ocupados</a:t>
            </a:r>
          </a:p>
        </p:txBody>
      </p:sp>
    </p:spTree>
    <p:extLst>
      <p:ext uri="{BB962C8B-B14F-4D97-AF65-F5344CB8AC3E}">
        <p14:creationId xmlns:p14="http://schemas.microsoft.com/office/powerpoint/2010/main" val="280113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D7C4A2-9908-A441-85FF-6C2788988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3" y="1477256"/>
            <a:ext cx="5683245" cy="37785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956200-D57D-EC42-B8D4-D4A50D89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28" y="1477256"/>
            <a:ext cx="5329881" cy="377850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B32DCE-C8F0-AB4D-869D-89CDD5604096}"/>
              </a:ext>
            </a:extLst>
          </p:cNvPr>
          <p:cNvSpPr/>
          <p:nvPr/>
        </p:nvSpPr>
        <p:spPr>
          <a:xfrm>
            <a:off x="1927654" y="5547880"/>
            <a:ext cx="4506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ES_tradnl" dirty="0"/>
              <a:t>2b1. Edición de programas informáticos</a:t>
            </a:r>
          </a:p>
          <a:p>
            <a:pPr lvl="3"/>
            <a:r>
              <a:rPr lang="es-ES_tradnl" dirty="0"/>
              <a:t>2b2. Telecomunicaciones</a:t>
            </a:r>
          </a:p>
          <a:p>
            <a:pPr lvl="3"/>
            <a:r>
              <a:rPr lang="es-ES_tradnl" dirty="0"/>
              <a:t>2b3. Programación, consultoría y otras actividades relacionadas con la informática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AA91C5-E808-124D-93AF-AF093084C7DA}"/>
              </a:ext>
            </a:extLst>
          </p:cNvPr>
          <p:cNvSpPr/>
          <p:nvPr/>
        </p:nvSpPr>
        <p:spPr>
          <a:xfrm>
            <a:off x="6096000" y="5601005"/>
            <a:ext cx="4506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s-ES_tradnl" dirty="0"/>
              <a:t>2b4. Portales web, procesamiento de datos, hosting y actividades relacionadas</a:t>
            </a:r>
          </a:p>
          <a:p>
            <a:pPr lvl="3"/>
            <a:r>
              <a:rPr lang="es-ES_tradnl" dirty="0"/>
              <a:t>2b5. Reparación de ordenadores y equipos de comunicación.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A504291-1886-6C45-A5BE-8B2D7609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3436" y="275429"/>
            <a:ext cx="9283432" cy="1492132"/>
          </a:xfrm>
        </p:spPr>
        <p:txBody>
          <a:bodyPr/>
          <a:lstStyle/>
          <a:p>
            <a:pPr algn="ctr"/>
            <a:r>
              <a:rPr lang="es-ES_tradnl" sz="4400" dirty="0"/>
              <a:t>Número de ocupados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5A65CE8-44FD-DE44-A07C-C1FC9791226E}"/>
              </a:ext>
            </a:extLst>
          </p:cNvPr>
          <p:cNvSpPr/>
          <p:nvPr/>
        </p:nvSpPr>
        <p:spPr>
          <a:xfrm>
            <a:off x="1790493" y="1009294"/>
            <a:ext cx="928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/>
              <a:t>Comparación diferentes sectores de servicios 2008-2017</a:t>
            </a:r>
          </a:p>
        </p:txBody>
      </p:sp>
    </p:spTree>
    <p:extLst>
      <p:ext uri="{BB962C8B-B14F-4D97-AF65-F5344CB8AC3E}">
        <p14:creationId xmlns:p14="http://schemas.microsoft.com/office/powerpoint/2010/main" val="4246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9BBD-3C97-7548-84B3-818DC314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6F767-C2BB-2D43-9A70-B0163629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4867"/>
            <a:ext cx="10178322" cy="4194725"/>
          </a:xfrm>
        </p:spPr>
        <p:txBody>
          <a:bodyPr/>
          <a:lstStyle/>
          <a:p>
            <a:r>
              <a:rPr lang="es-ES_tradnl" sz="4800" dirty="0"/>
              <a:t> Número de empresas en el sector TIC</a:t>
            </a:r>
          </a:p>
          <a:p>
            <a:r>
              <a:rPr lang="es-ES_tradnl" sz="4800" dirty="0"/>
              <a:t> Cifra de negocios en el sector TIC</a:t>
            </a:r>
          </a:p>
          <a:p>
            <a:r>
              <a:rPr lang="es-ES_tradnl" sz="4800" dirty="0"/>
              <a:t> Valor añadido en el sector TIC</a:t>
            </a:r>
          </a:p>
          <a:p>
            <a:r>
              <a:rPr lang="es-ES_tradnl" sz="4800" dirty="0"/>
              <a:t> Número de ocupados en el sector TIC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640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27922-7AE2-3A42-BE68-4DDF503D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748"/>
            <a:ext cx="7521200" cy="1443600"/>
          </a:xfrm>
        </p:spPr>
        <p:txBody>
          <a:bodyPr/>
          <a:lstStyle/>
          <a:p>
            <a:r>
              <a:rPr lang="es-ES_tradnl" dirty="0"/>
              <a:t>Representación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C76D7-5FA6-F040-BE70-E9D48BFB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5548"/>
            <a:ext cx="10178322" cy="5190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3600" dirty="0"/>
              <a:t>Total sector TIC</a:t>
            </a:r>
          </a:p>
          <a:p>
            <a:pPr marL="457200" lvl="1" indent="0">
              <a:buNone/>
            </a:pPr>
            <a:r>
              <a:rPr lang="es-ES_tradnl" sz="3200" dirty="0"/>
              <a:t>1.  Industrias manufactureras</a:t>
            </a:r>
          </a:p>
          <a:p>
            <a:pPr marL="457200" lvl="1" indent="0">
              <a:buNone/>
            </a:pPr>
            <a:r>
              <a:rPr lang="es-ES_tradnl" sz="3200" dirty="0"/>
              <a:t>2. Servicios</a:t>
            </a:r>
          </a:p>
          <a:p>
            <a:pPr marL="914400" lvl="2" indent="0">
              <a:buNone/>
            </a:pPr>
            <a:r>
              <a:rPr lang="es-ES_tradnl" sz="2800" dirty="0"/>
              <a:t>2a. Industrias comerciales TIC</a:t>
            </a:r>
          </a:p>
          <a:p>
            <a:pPr marL="914400" lvl="2" indent="0">
              <a:buNone/>
            </a:pPr>
            <a:r>
              <a:rPr lang="es-ES_tradnl" sz="2800" dirty="0"/>
              <a:t>2b. Industrias de servicios TIC</a:t>
            </a:r>
          </a:p>
          <a:p>
            <a:pPr marL="1371600" lvl="3" indent="0">
              <a:buNone/>
            </a:pPr>
            <a:r>
              <a:rPr lang="es-ES_tradnl" sz="2400" dirty="0"/>
              <a:t>2b1. Edición de programas informáticos</a:t>
            </a:r>
          </a:p>
          <a:p>
            <a:pPr marL="1371600" lvl="3" indent="0">
              <a:buNone/>
            </a:pPr>
            <a:r>
              <a:rPr lang="es-ES_tradnl" sz="2400" dirty="0"/>
              <a:t>2b2. Telecomunicaciones</a:t>
            </a:r>
          </a:p>
          <a:p>
            <a:pPr marL="1371600" lvl="3" indent="0">
              <a:buNone/>
            </a:pPr>
            <a:r>
              <a:rPr lang="es-ES_tradnl" sz="2400" dirty="0"/>
              <a:t>2b3. Programación, consultoría y otras actividades relacionadas con la informática</a:t>
            </a:r>
          </a:p>
          <a:p>
            <a:pPr marL="1371600" lvl="3" indent="0">
              <a:buNone/>
            </a:pPr>
            <a:r>
              <a:rPr lang="es-ES_tradnl" sz="2400" dirty="0"/>
              <a:t>2b4. Portales web, procesamiento de datos, hosting y actividades relacionadas</a:t>
            </a:r>
          </a:p>
          <a:p>
            <a:pPr marL="1371600" lvl="3" indent="0">
              <a:buNone/>
            </a:pPr>
            <a:r>
              <a:rPr lang="es-ES_tradnl" sz="2400" dirty="0"/>
              <a:t>2b5. Reparación de ordenadores y equipos de comunicación. </a:t>
            </a:r>
          </a:p>
        </p:txBody>
      </p:sp>
    </p:spTree>
    <p:extLst>
      <p:ext uri="{BB962C8B-B14F-4D97-AF65-F5344CB8AC3E}">
        <p14:creationId xmlns:p14="http://schemas.microsoft.com/office/powerpoint/2010/main" val="7046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26A3E-C433-1B4E-928F-56A8DC2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2" y="280245"/>
            <a:ext cx="7521200" cy="1443600"/>
          </a:xfrm>
        </p:spPr>
        <p:txBody>
          <a:bodyPr/>
          <a:lstStyle/>
          <a:p>
            <a:r>
              <a:rPr lang="es-ES_tradnl" dirty="0"/>
              <a:t>Diseño del </a:t>
            </a:r>
            <a:r>
              <a:rPr lang="es-ES_tradnl" dirty="0" err="1"/>
              <a:t>Shiny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C28FAA-C714-EB4B-B5F7-4115B87B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56" y="903153"/>
            <a:ext cx="8258940" cy="56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2FA2A-B10B-8346-94AB-37118506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Número de empresas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D89C99-5093-464F-BA0F-77F17A38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26428"/>
            <a:ext cx="9995100" cy="45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B307AA8-CA2F-804D-83C1-7D417057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685" y="306038"/>
            <a:ext cx="5479413" cy="3247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8FC936-B015-1243-87D7-6D8A2E7B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2" y="3282673"/>
            <a:ext cx="5479413" cy="32064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89513F5-F9F8-2745-B150-60B5955B919F}"/>
              </a:ext>
            </a:extLst>
          </p:cNvPr>
          <p:cNvSpPr txBox="1"/>
          <p:nvPr/>
        </p:nvSpPr>
        <p:spPr>
          <a:xfrm>
            <a:off x="2980437" y="1948511"/>
            <a:ext cx="417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Industrias manufactureras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D73569-416B-374A-A5F0-45665E993E2C}"/>
              </a:ext>
            </a:extLst>
          </p:cNvPr>
          <p:cNvSpPr txBox="1"/>
          <p:nvPr/>
        </p:nvSpPr>
        <p:spPr>
          <a:xfrm>
            <a:off x="6161687" y="4797636"/>
            <a:ext cx="4824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/>
              <a:t>Industrias de servicios TIC: telecomunicaciones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1F29DD-EC03-B14D-9ED7-FDA843B2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03" y="894359"/>
            <a:ext cx="7892322" cy="1018047"/>
          </a:xfrm>
        </p:spPr>
        <p:txBody>
          <a:bodyPr>
            <a:normAutofit/>
          </a:bodyPr>
          <a:lstStyle/>
          <a:p>
            <a:r>
              <a:rPr lang="es-ES_tradnl" sz="4000" dirty="0"/>
              <a:t>Número de empresas </a:t>
            </a:r>
          </a:p>
        </p:txBody>
      </p:sp>
    </p:spTree>
    <p:extLst>
      <p:ext uri="{BB962C8B-B14F-4D97-AF65-F5344CB8AC3E}">
        <p14:creationId xmlns:p14="http://schemas.microsoft.com/office/powerpoint/2010/main" val="340168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F18177-1DB4-B740-AA42-C2860D7B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778" y="495445"/>
            <a:ext cx="5099669" cy="30141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0B4BD5-2DBB-DC45-A1DF-618A71A0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3" y="3322695"/>
            <a:ext cx="5629447" cy="32452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0D980F7-D462-0B4C-999B-D5070AB24A41}"/>
              </a:ext>
            </a:extLst>
          </p:cNvPr>
          <p:cNvSpPr txBox="1"/>
          <p:nvPr/>
        </p:nvSpPr>
        <p:spPr>
          <a:xfrm>
            <a:off x="6376585" y="5084556"/>
            <a:ext cx="6142567" cy="25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s-ES_tradnl" dirty="0"/>
              <a:t>2b1. Edición de programas informáticos</a:t>
            </a:r>
          </a:p>
          <a:p>
            <a:pPr lvl="3"/>
            <a:r>
              <a:rPr lang="es-ES_tradnl" dirty="0"/>
              <a:t>2b2. Telecomunicaciones</a:t>
            </a:r>
          </a:p>
          <a:p>
            <a:pPr lvl="3"/>
            <a:r>
              <a:rPr lang="es-ES_tradnl" dirty="0"/>
              <a:t>2b3. Programación, consultoría y otras actividades relacionadas con la informática</a:t>
            </a:r>
          </a:p>
          <a:p>
            <a:pPr lvl="3"/>
            <a:r>
              <a:rPr lang="es-ES_tradnl" dirty="0"/>
              <a:t>2b4. Portales web, procesamiento de datos, hosting y actividades relacionadas</a:t>
            </a:r>
          </a:p>
          <a:p>
            <a:pPr lvl="3"/>
            <a:r>
              <a:rPr lang="es-ES_tradnl" dirty="0"/>
              <a:t>2b5. Reparación de ordenadores y equipos de comunicación. </a:t>
            </a:r>
          </a:p>
          <a:p>
            <a:endParaRPr lang="es-ES_tradnl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4C0616-B64B-DB44-A599-FADB3C8B0ACF}"/>
              </a:ext>
            </a:extLst>
          </p:cNvPr>
          <p:cNvSpPr txBox="1"/>
          <p:nvPr/>
        </p:nvSpPr>
        <p:spPr>
          <a:xfrm>
            <a:off x="566296" y="1773444"/>
            <a:ext cx="6625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Comparación de numero de empresas entre industrias manufactureras y servicios 2017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5E3F58-FE5E-8642-9BD2-8C09FB4FF039}"/>
              </a:ext>
            </a:extLst>
          </p:cNvPr>
          <p:cNvSpPr txBox="1"/>
          <p:nvPr/>
        </p:nvSpPr>
        <p:spPr>
          <a:xfrm>
            <a:off x="6376585" y="3871514"/>
            <a:ext cx="5460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Comparación diferentes sectores de servicios 2017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A9031D9-5C0C-BC49-B7B1-98FE8681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3" y="902484"/>
            <a:ext cx="7892322" cy="1018047"/>
          </a:xfrm>
        </p:spPr>
        <p:txBody>
          <a:bodyPr>
            <a:normAutofit/>
          </a:bodyPr>
          <a:lstStyle/>
          <a:p>
            <a:r>
              <a:rPr lang="es-ES_tradnl" sz="4000" dirty="0"/>
              <a:t>Número de empresas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A59FADC-4DF4-4D46-A3A8-E5A1A7204623}"/>
              </a:ext>
            </a:extLst>
          </p:cNvPr>
          <p:cNvCxnSpPr>
            <a:cxnSpLocks/>
          </p:cNvCxnSpPr>
          <p:nvPr/>
        </p:nvCxnSpPr>
        <p:spPr>
          <a:xfrm>
            <a:off x="5733535" y="2504303"/>
            <a:ext cx="8922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72916B8-FEFB-204C-8F9A-A38CE9F3176D}"/>
              </a:ext>
            </a:extLst>
          </p:cNvPr>
          <p:cNvCxnSpPr>
            <a:cxnSpLocks/>
          </p:cNvCxnSpPr>
          <p:nvPr/>
        </p:nvCxnSpPr>
        <p:spPr>
          <a:xfrm flipH="1">
            <a:off x="5404022" y="4460790"/>
            <a:ext cx="8443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9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D2E6-AFD0-574B-A87B-E07E3652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09" y="514190"/>
            <a:ext cx="10440789" cy="1492132"/>
          </a:xfrm>
        </p:spPr>
        <p:txBody>
          <a:bodyPr/>
          <a:lstStyle/>
          <a:p>
            <a:r>
              <a:rPr lang="es-ES_tradnl" dirty="0"/>
              <a:t>Cifra de negocios en el sector tic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0C6A3-1E42-2047-8A7B-57A393BF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396886"/>
            <a:ext cx="8636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81B539-A8C1-3649-A40B-B9BF7F2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7" y="3245146"/>
            <a:ext cx="5693947" cy="33581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38414F-F582-F44F-A7E0-60E4EF94D518}"/>
              </a:ext>
            </a:extLst>
          </p:cNvPr>
          <p:cNvSpPr txBox="1"/>
          <p:nvPr/>
        </p:nvSpPr>
        <p:spPr>
          <a:xfrm>
            <a:off x="6096000" y="5025992"/>
            <a:ext cx="5729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Portales web, procesamiento de datos, hosting y actividades relacionadas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6292E9-2A00-8A40-AE9C-4A8CC2D8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36" y="231719"/>
            <a:ext cx="5225699" cy="30716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7123C7-F2A3-CC48-9D66-FFA9AE605D97}"/>
              </a:ext>
            </a:extLst>
          </p:cNvPr>
          <p:cNvSpPr txBox="1"/>
          <p:nvPr/>
        </p:nvSpPr>
        <p:spPr>
          <a:xfrm>
            <a:off x="3439338" y="1953749"/>
            <a:ext cx="4617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Industrias manufactureras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F8B1BE-188E-E040-8566-9B357AA1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71" y="929104"/>
            <a:ext cx="10103854" cy="1492132"/>
          </a:xfrm>
        </p:spPr>
        <p:txBody>
          <a:bodyPr/>
          <a:lstStyle/>
          <a:p>
            <a:r>
              <a:rPr lang="es-ES_tradnl" sz="4000" dirty="0"/>
              <a:t>Cifra de negocios</a:t>
            </a:r>
          </a:p>
        </p:txBody>
      </p:sp>
    </p:spTree>
    <p:extLst>
      <p:ext uri="{BB962C8B-B14F-4D97-AF65-F5344CB8AC3E}">
        <p14:creationId xmlns:p14="http://schemas.microsoft.com/office/powerpoint/2010/main" val="3855845207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Gaoler · SlidesCarnival</Template>
  <TotalTime>64</TotalTime>
  <Words>371</Words>
  <Application>Microsoft Macintosh PowerPoint</Application>
  <PresentationFormat>Panorámica</PresentationFormat>
  <Paragraphs>61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Barlow Light</vt:lpstr>
      <vt:lpstr>Calibri</vt:lpstr>
      <vt:lpstr>Raleway</vt:lpstr>
      <vt:lpstr>Raleway SemiBold</vt:lpstr>
      <vt:lpstr>Gaoler template</vt:lpstr>
      <vt:lpstr>Indicadores del sector de tecnologías de la información y las comunicaciones (TIC)</vt:lpstr>
      <vt:lpstr>Variables </vt:lpstr>
      <vt:lpstr>Representación de los datos</vt:lpstr>
      <vt:lpstr>Diseño del Shiny</vt:lpstr>
      <vt:lpstr>Número de empresas </vt:lpstr>
      <vt:lpstr>Número de empresas </vt:lpstr>
      <vt:lpstr>Número de empresas </vt:lpstr>
      <vt:lpstr>Cifra de negocios en el sector tic</vt:lpstr>
      <vt:lpstr>Cifra de negocios</vt:lpstr>
      <vt:lpstr>Cifra de negocios</vt:lpstr>
      <vt:lpstr>Valor añadido en el sector tic</vt:lpstr>
      <vt:lpstr>Valor añadido</vt:lpstr>
      <vt:lpstr>Número de ocupados en el sector tic</vt:lpstr>
      <vt:lpstr>Número de ocupados</vt:lpstr>
      <vt:lpstr>Número de ocupados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Loreto Garcia</dc:creator>
  <cp:lastModifiedBy>Loreto Garcia</cp:lastModifiedBy>
  <cp:revision>8</cp:revision>
  <dcterms:created xsi:type="dcterms:W3CDTF">2019-12-10T08:49:21Z</dcterms:created>
  <dcterms:modified xsi:type="dcterms:W3CDTF">2019-12-10T09:54:39Z</dcterms:modified>
</cp:coreProperties>
</file>