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93834-0352-4462-9705-07DA51FDF3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2CA1-6402-44FC-8FAC-91D8E742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 panel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Loretta Black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Lindsey Renken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Experimental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Before starting</a:t>
            </a:r>
            <a:r>
              <a:rPr lang="en-US" dirty="0"/>
              <a:t> </a:t>
            </a:r>
            <a:r>
              <a:rPr lang="en-US" dirty="0" smtClean="0"/>
              <a:t>– coat touch panel with poly-l-lysine and attach well system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Step 1</a:t>
            </a:r>
            <a:r>
              <a:rPr lang="en-US" dirty="0" smtClean="0"/>
              <a:t>: Blank with well system attached (</a:t>
            </a:r>
            <a:r>
              <a:rPr lang="en-US" b="1" dirty="0" smtClean="0"/>
              <a:t>#1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Step 2</a:t>
            </a:r>
            <a:r>
              <a:rPr lang="en-US" dirty="0" smtClean="0"/>
              <a:t>: Add 30 µl </a:t>
            </a:r>
            <a:r>
              <a:rPr lang="en-US" dirty="0" err="1" smtClean="0"/>
              <a:t>Hyclone</a:t>
            </a:r>
            <a:r>
              <a:rPr lang="en-US" dirty="0" smtClean="0"/>
              <a:t> water to each well and measure again (</a:t>
            </a:r>
            <a:r>
              <a:rPr lang="en-US" b="1" dirty="0" smtClean="0"/>
              <a:t>#2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Step 3</a:t>
            </a:r>
            <a:r>
              <a:rPr lang="en-US" dirty="0" smtClean="0"/>
              <a:t>: Add probe molecules to most of the wells and incubate</a:t>
            </a:r>
          </a:p>
          <a:p>
            <a:pPr lvl="1"/>
            <a:r>
              <a:rPr lang="en-US" dirty="0" smtClean="0"/>
              <a:t>Measure before (</a:t>
            </a:r>
            <a:r>
              <a:rPr lang="en-US" b="1" dirty="0" smtClean="0"/>
              <a:t>#3</a:t>
            </a:r>
            <a:r>
              <a:rPr lang="en-US" dirty="0" smtClean="0"/>
              <a:t>) and after (</a:t>
            </a:r>
            <a:r>
              <a:rPr lang="en-US" b="1" dirty="0" smtClean="0"/>
              <a:t>#4</a:t>
            </a:r>
            <a:r>
              <a:rPr lang="en-US" dirty="0" smtClean="0"/>
              <a:t>) incubation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Step 4</a:t>
            </a:r>
            <a:r>
              <a:rPr lang="en-US" dirty="0" smtClean="0"/>
              <a:t>: Wash, dry, &amp; measure (</a:t>
            </a:r>
            <a:r>
              <a:rPr lang="en-US" b="1" dirty="0" smtClean="0"/>
              <a:t>#5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Step 5</a:t>
            </a:r>
            <a:r>
              <a:rPr lang="en-US" dirty="0" smtClean="0"/>
              <a:t>: Add </a:t>
            </a:r>
            <a:r>
              <a:rPr lang="en-US" dirty="0" smtClean="0"/>
              <a:t>30 µl </a:t>
            </a:r>
            <a:r>
              <a:rPr lang="en-US" dirty="0" err="1" smtClean="0"/>
              <a:t>Hyclone</a:t>
            </a:r>
            <a:r>
              <a:rPr lang="en-US" dirty="0" smtClean="0"/>
              <a:t> water to each well and measure (</a:t>
            </a:r>
            <a:r>
              <a:rPr lang="en-US" b="1" dirty="0" smtClean="0"/>
              <a:t>#6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Step 6</a:t>
            </a:r>
            <a:r>
              <a:rPr lang="en-US" dirty="0" smtClean="0"/>
              <a:t>: Add target molecules to some of the wells and incubate at 42°C overnight </a:t>
            </a:r>
          </a:p>
          <a:p>
            <a:pPr lvl="1"/>
            <a:r>
              <a:rPr lang="en-US" dirty="0" smtClean="0"/>
              <a:t>Measure (</a:t>
            </a:r>
            <a:r>
              <a:rPr lang="en-US" b="1" dirty="0" smtClean="0"/>
              <a:t>#7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Step 7</a:t>
            </a:r>
            <a:r>
              <a:rPr lang="en-US" dirty="0" smtClean="0"/>
              <a:t>: Add </a:t>
            </a:r>
            <a:r>
              <a:rPr lang="en-US" dirty="0" smtClean="0"/>
              <a:t>30 µl </a:t>
            </a:r>
            <a:r>
              <a:rPr lang="en-US" dirty="0" err="1" smtClean="0"/>
              <a:t>Hyclone</a:t>
            </a:r>
            <a:r>
              <a:rPr lang="en-US" dirty="0" smtClean="0"/>
              <a:t> water to each well and measure (</a:t>
            </a:r>
            <a:r>
              <a:rPr lang="en-US" b="1" dirty="0" smtClean="0"/>
              <a:t>#8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*Record temperature for each measurement</a:t>
            </a:r>
          </a:p>
        </p:txBody>
      </p:sp>
    </p:spTree>
    <p:extLst>
      <p:ext uri="{BB962C8B-B14F-4D97-AF65-F5344CB8AC3E}">
        <p14:creationId xmlns:p14="http://schemas.microsoft.com/office/powerpoint/2010/main" val="217445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68645" y="1759951"/>
            <a:ext cx="5918400" cy="3744000"/>
            <a:chOff x="1555885" y="1595846"/>
            <a:chExt cx="5918400" cy="3744000"/>
          </a:xfrm>
        </p:grpSpPr>
        <p:sp>
          <p:nvSpPr>
            <p:cNvPr id="2" name="Rectangle 1"/>
            <p:cNvSpPr/>
            <p:nvPr/>
          </p:nvSpPr>
          <p:spPr>
            <a:xfrm>
              <a:off x="1555885" y="1595846"/>
              <a:ext cx="5606915" cy="34333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118006" y="4682948"/>
              <a:ext cx="4878990" cy="162001"/>
              <a:chOff x="2118006" y="4682948"/>
              <a:chExt cx="4878990" cy="162001"/>
            </a:xfrm>
            <a:solidFill>
              <a:srgbClr val="00CCFF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683499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363297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91598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419899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948200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476501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04802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533103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061404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589705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11800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118006" y="4256606"/>
              <a:ext cx="4878990" cy="162001"/>
              <a:chOff x="2118006" y="4682948"/>
              <a:chExt cx="4878990" cy="162001"/>
            </a:xfrm>
            <a:solidFill>
              <a:srgbClr val="66FF66"/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683499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3297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91598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419899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948200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476501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004802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33103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61404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589705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11800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118006" y="2124891"/>
              <a:ext cx="4878990" cy="162001"/>
              <a:chOff x="2118006" y="4682948"/>
              <a:chExt cx="4878990" cy="162001"/>
            </a:xfrm>
            <a:solidFill>
              <a:srgbClr val="66FF66"/>
            </a:solidFill>
          </p:grpSpPr>
          <p:sp>
            <p:nvSpPr>
              <p:cNvPr id="55" name="Oval 54"/>
              <p:cNvSpPr/>
              <p:nvPr/>
            </p:nvSpPr>
            <p:spPr>
              <a:xfrm>
                <a:off x="683499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363297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91598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419899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948200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76501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04802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533103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061404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89705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11800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118006" y="2551234"/>
              <a:ext cx="4878990" cy="162001"/>
              <a:chOff x="2118006" y="4682948"/>
              <a:chExt cx="4878990" cy="162001"/>
            </a:xfrm>
            <a:solidFill>
              <a:srgbClr val="00CCFF"/>
            </a:solidFill>
          </p:grpSpPr>
          <p:sp>
            <p:nvSpPr>
              <p:cNvPr id="44" name="Oval 43"/>
              <p:cNvSpPr/>
              <p:nvPr/>
            </p:nvSpPr>
            <p:spPr>
              <a:xfrm>
                <a:off x="683499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363297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891598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419899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48200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476501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004802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533103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61404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589705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11800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18006" y="2977577"/>
              <a:ext cx="4878990" cy="162001"/>
              <a:chOff x="2118006" y="4682948"/>
              <a:chExt cx="4878990" cy="162001"/>
            </a:xfrm>
            <a:solidFill>
              <a:srgbClr val="66FF66"/>
            </a:solidFill>
          </p:grpSpPr>
          <p:sp>
            <p:nvSpPr>
              <p:cNvPr id="33" name="Oval 32"/>
              <p:cNvSpPr/>
              <p:nvPr/>
            </p:nvSpPr>
            <p:spPr>
              <a:xfrm>
                <a:off x="683499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363297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91598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419899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948200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476501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004802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533103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1404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89705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11800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18006" y="3403920"/>
              <a:ext cx="4878990" cy="162001"/>
              <a:chOff x="2118006" y="4682948"/>
              <a:chExt cx="4878990" cy="162001"/>
            </a:xfrm>
            <a:solidFill>
              <a:schemeClr val="bg1"/>
            </a:solidFill>
          </p:grpSpPr>
          <p:sp>
            <p:nvSpPr>
              <p:cNvPr id="22" name="Oval 21"/>
              <p:cNvSpPr/>
              <p:nvPr/>
            </p:nvSpPr>
            <p:spPr>
              <a:xfrm>
                <a:off x="683499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63297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891598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19899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948200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76501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04802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33103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061404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589705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1800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18006" y="3830263"/>
              <a:ext cx="4878990" cy="162001"/>
              <a:chOff x="2118006" y="4682948"/>
              <a:chExt cx="4878990" cy="162001"/>
            </a:xfrm>
            <a:solidFill>
              <a:srgbClr val="00CCFF"/>
            </a:solidFill>
          </p:grpSpPr>
          <p:sp>
            <p:nvSpPr>
              <p:cNvPr id="11" name="Oval 10"/>
              <p:cNvSpPr/>
              <p:nvPr/>
            </p:nvSpPr>
            <p:spPr>
              <a:xfrm>
                <a:off x="683499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363297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91598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19899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948200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76501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04802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33103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61404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89705" y="4682948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118006" y="4682949"/>
                <a:ext cx="162000" cy="16200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1555885" y="1595846"/>
              <a:ext cx="5918400" cy="374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498735" y="1393413"/>
            <a:ext cx="2116285" cy="1286617"/>
            <a:chOff x="6555490" y="1219446"/>
            <a:chExt cx="2116285" cy="1286617"/>
          </a:xfrm>
        </p:grpSpPr>
        <p:grpSp>
          <p:nvGrpSpPr>
            <p:cNvPr id="132" name="Group 131"/>
            <p:cNvGrpSpPr/>
            <p:nvPr/>
          </p:nvGrpSpPr>
          <p:grpSpPr>
            <a:xfrm>
              <a:off x="6705600" y="1500776"/>
              <a:ext cx="1966175" cy="1005287"/>
              <a:chOff x="381000" y="173747"/>
              <a:chExt cx="1966175" cy="100528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381000" y="173747"/>
                <a:ext cx="1966175" cy="369332"/>
                <a:chOff x="381000" y="173747"/>
                <a:chExt cx="1966175" cy="36933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81000" y="261749"/>
                  <a:ext cx="162000" cy="162000"/>
                </a:xfrm>
                <a:prstGeom prst="ellipse">
                  <a:avLst/>
                </a:prstGeom>
                <a:solidFill>
                  <a:srgbClr val="66FF6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44465" y="173747"/>
                  <a:ext cx="17027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probes + targets</a:t>
                  </a:r>
                  <a:endParaRPr lang="en-US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381000" y="491725"/>
                <a:ext cx="1095231" cy="369332"/>
                <a:chOff x="381000" y="440370"/>
                <a:chExt cx="1095231" cy="36933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381000" y="538202"/>
                  <a:ext cx="162000" cy="162000"/>
                </a:xfrm>
                <a:prstGeom prst="ellipse">
                  <a:avLst/>
                </a:prstGeom>
                <a:solidFill>
                  <a:srgbClr val="00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44465" y="440370"/>
                  <a:ext cx="831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probes</a:t>
                  </a:r>
                  <a:endParaRPr lang="en-US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382186" y="809702"/>
                <a:ext cx="1113634" cy="369332"/>
                <a:chOff x="381000" y="706036"/>
                <a:chExt cx="1113634" cy="369332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381000" y="809702"/>
                  <a:ext cx="162000" cy="162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44465" y="706036"/>
                  <a:ext cx="850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control</a:t>
                  </a:r>
                  <a:endParaRPr lang="en-US" dirty="0"/>
                </a:p>
              </p:txBody>
            </p:sp>
          </p:grpSp>
        </p:grpSp>
        <p:sp>
          <p:nvSpPr>
            <p:cNvPr id="133" name="TextBox 132"/>
            <p:cNvSpPr txBox="1"/>
            <p:nvPr/>
          </p:nvSpPr>
          <p:spPr>
            <a:xfrm>
              <a:off x="6555490" y="1219446"/>
              <a:ext cx="2116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               KEY               </a:t>
              </a:r>
              <a:endParaRPr lang="en-US" u="sng" dirty="0"/>
            </a:p>
          </p:txBody>
        </p:sp>
      </p:grp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83611"/>
              </p:ext>
            </p:extLst>
          </p:nvPr>
        </p:nvGraphicFramePr>
        <p:xfrm>
          <a:off x="6489887" y="3480400"/>
          <a:ext cx="2508378" cy="2468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7994"/>
                <a:gridCol w="1290384"/>
              </a:tblGrid>
              <a:tr h="1481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Measurement 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Temperature (°C)</a:t>
                      </a:r>
                      <a:endParaRPr lang="en-US" sz="12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Touch panel 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Step 1: Blank</a:t>
            </a:r>
            <a:endParaRPr lang="en-US" b="1" dirty="0"/>
          </a:p>
        </p:txBody>
      </p:sp>
      <p:sp>
        <p:nvSpPr>
          <p:cNvPr id="3" name="AutoShape 2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Loretta\Desktop\ste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26" y="1269000"/>
            <a:ext cx="610434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4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Step 2: </a:t>
            </a:r>
            <a:r>
              <a:rPr lang="en-US" b="1" dirty="0" err="1" smtClean="0"/>
              <a:t>Hyclone</a:t>
            </a:r>
            <a:r>
              <a:rPr lang="en-US" b="1" dirty="0" smtClean="0"/>
              <a:t> water all wells</a:t>
            </a:r>
            <a:endParaRPr lang="en-US" b="1" dirty="0"/>
          </a:p>
        </p:txBody>
      </p:sp>
      <p:sp>
        <p:nvSpPr>
          <p:cNvPr id="3" name="AutoShape 2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C:\Users\Loretta\Desktop\ste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90" y="1269000"/>
            <a:ext cx="553642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3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3: Probe molecules in solution</a:t>
            </a:r>
            <a:endParaRPr lang="en-US" b="1" dirty="0"/>
          </a:p>
        </p:txBody>
      </p:sp>
      <p:sp>
        <p:nvSpPr>
          <p:cNvPr id="3" name="AutoShape 2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C:\Users\Loretta\Desktop\ste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85" y="1269000"/>
            <a:ext cx="64134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3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Step 4: Wash, dry, measure</a:t>
            </a:r>
            <a:endParaRPr lang="en-US" b="1" dirty="0"/>
          </a:p>
        </p:txBody>
      </p:sp>
      <p:sp>
        <p:nvSpPr>
          <p:cNvPr id="3" name="AutoShape 2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C:\Users\Loretta\Desktop\ste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38" y="1269000"/>
            <a:ext cx="627792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3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5: Add </a:t>
            </a:r>
            <a:r>
              <a:rPr lang="en-US" b="1" dirty="0" err="1" smtClean="0"/>
              <a:t>hyclone</a:t>
            </a:r>
            <a:r>
              <a:rPr lang="en-US" b="1" dirty="0" smtClean="0"/>
              <a:t> water all wells</a:t>
            </a:r>
            <a:endParaRPr lang="en-US" b="1" dirty="0"/>
          </a:p>
        </p:txBody>
      </p:sp>
      <p:sp>
        <p:nvSpPr>
          <p:cNvPr id="3" name="AutoShape 2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github.com/LindseyRenken/Bioo/blob/master/FiguresAndPictures/TouchPanelExperiment1_Blank_Step1.PNG?raw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C:\Users\Loretta\Desktop\ste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94" y="1269000"/>
            <a:ext cx="652721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3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202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Touch panel experiment</vt:lpstr>
      <vt:lpstr>Experimental design</vt:lpstr>
      <vt:lpstr>Touch panel layout</vt:lpstr>
      <vt:lpstr>Step 1: Blank</vt:lpstr>
      <vt:lpstr>Step 2: Hyclone water all wells</vt:lpstr>
      <vt:lpstr>Step 3: Probe molecules in solution</vt:lpstr>
      <vt:lpstr>Step 4: Wash, dry, measure</vt:lpstr>
      <vt:lpstr>Step 5: Add hyclone water all wells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LorettaB</dc:creator>
  <cp:lastModifiedBy>LorettaB</cp:lastModifiedBy>
  <cp:revision>5</cp:revision>
  <dcterms:created xsi:type="dcterms:W3CDTF">2014-04-03T21:48:24Z</dcterms:created>
  <dcterms:modified xsi:type="dcterms:W3CDTF">2014-04-04T15:15:29Z</dcterms:modified>
</cp:coreProperties>
</file>