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77"/>
  </p:notesMasterIdLst>
  <p:handoutMasterIdLst>
    <p:handoutMasterId r:id="rId178"/>
  </p:handoutMasterIdLst>
  <p:sldIdLst>
    <p:sldId id="378" r:id="rId3"/>
    <p:sldId id="444" r:id="rId4"/>
    <p:sldId id="295" r:id="rId5"/>
    <p:sldId id="379" r:id="rId6"/>
    <p:sldId id="445" r:id="rId7"/>
    <p:sldId id="380" r:id="rId8"/>
    <p:sldId id="446" r:id="rId9"/>
    <p:sldId id="448" r:id="rId10"/>
    <p:sldId id="449" r:id="rId11"/>
    <p:sldId id="450" r:id="rId12"/>
    <p:sldId id="447" r:id="rId13"/>
    <p:sldId id="451" r:id="rId14"/>
    <p:sldId id="381" r:id="rId15"/>
    <p:sldId id="452" r:id="rId16"/>
    <p:sldId id="370" r:id="rId17"/>
    <p:sldId id="296" r:id="rId18"/>
    <p:sldId id="453" r:id="rId19"/>
    <p:sldId id="454" r:id="rId20"/>
    <p:sldId id="455" r:id="rId21"/>
    <p:sldId id="456" r:id="rId22"/>
    <p:sldId id="458" r:id="rId23"/>
    <p:sldId id="457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70" r:id="rId35"/>
    <p:sldId id="471" r:id="rId36"/>
    <p:sldId id="472" r:id="rId37"/>
    <p:sldId id="473" r:id="rId38"/>
    <p:sldId id="477" r:id="rId39"/>
    <p:sldId id="478" r:id="rId40"/>
    <p:sldId id="480" r:id="rId41"/>
    <p:sldId id="481" r:id="rId42"/>
    <p:sldId id="474" r:id="rId43"/>
    <p:sldId id="475" r:id="rId44"/>
    <p:sldId id="476" r:id="rId45"/>
    <p:sldId id="482" r:id="rId46"/>
    <p:sldId id="483" r:id="rId47"/>
    <p:sldId id="413" r:id="rId48"/>
    <p:sldId id="484" r:id="rId49"/>
    <p:sldId id="485" r:id="rId50"/>
    <p:sldId id="486" r:id="rId51"/>
    <p:sldId id="487" r:id="rId52"/>
    <p:sldId id="488" r:id="rId53"/>
    <p:sldId id="469" r:id="rId54"/>
    <p:sldId id="489" r:id="rId55"/>
    <p:sldId id="414" r:id="rId56"/>
    <p:sldId id="415" r:id="rId57"/>
    <p:sldId id="416" r:id="rId58"/>
    <p:sldId id="417" r:id="rId59"/>
    <p:sldId id="490" r:id="rId60"/>
    <p:sldId id="491" r:id="rId61"/>
    <p:sldId id="492" r:id="rId62"/>
    <p:sldId id="418" r:id="rId63"/>
    <p:sldId id="419" r:id="rId64"/>
    <p:sldId id="420" r:id="rId65"/>
    <p:sldId id="421" r:id="rId66"/>
    <p:sldId id="493" r:id="rId67"/>
    <p:sldId id="422" r:id="rId68"/>
    <p:sldId id="494" r:id="rId69"/>
    <p:sldId id="495" r:id="rId70"/>
    <p:sldId id="496" r:id="rId71"/>
    <p:sldId id="497" r:id="rId72"/>
    <p:sldId id="499" r:id="rId73"/>
    <p:sldId id="423" r:id="rId74"/>
    <p:sldId id="500" r:id="rId75"/>
    <p:sldId id="501" r:id="rId76"/>
    <p:sldId id="502" r:id="rId77"/>
    <p:sldId id="504" r:id="rId78"/>
    <p:sldId id="505" r:id="rId79"/>
    <p:sldId id="508" r:id="rId80"/>
    <p:sldId id="510" r:id="rId81"/>
    <p:sldId id="511" r:id="rId82"/>
    <p:sldId id="512" r:id="rId83"/>
    <p:sldId id="513" r:id="rId84"/>
    <p:sldId id="514" r:id="rId85"/>
    <p:sldId id="515" r:id="rId86"/>
    <p:sldId id="516" r:id="rId87"/>
    <p:sldId id="517" r:id="rId88"/>
    <p:sldId id="518" r:id="rId89"/>
    <p:sldId id="519" r:id="rId90"/>
    <p:sldId id="520" r:id="rId91"/>
    <p:sldId id="521" r:id="rId92"/>
    <p:sldId id="509" r:id="rId93"/>
    <p:sldId id="425" r:id="rId94"/>
    <p:sldId id="426" r:id="rId95"/>
    <p:sldId id="522" r:id="rId96"/>
    <p:sldId id="523" r:id="rId97"/>
    <p:sldId id="524" r:id="rId98"/>
    <p:sldId id="525" r:id="rId99"/>
    <p:sldId id="526" r:id="rId100"/>
    <p:sldId id="527" r:id="rId101"/>
    <p:sldId id="528" r:id="rId102"/>
    <p:sldId id="529" r:id="rId103"/>
    <p:sldId id="530" r:id="rId104"/>
    <p:sldId id="531" r:id="rId105"/>
    <p:sldId id="532" r:id="rId106"/>
    <p:sldId id="533" r:id="rId107"/>
    <p:sldId id="534" r:id="rId108"/>
    <p:sldId id="535" r:id="rId109"/>
    <p:sldId id="536" r:id="rId110"/>
    <p:sldId id="537" r:id="rId111"/>
    <p:sldId id="538" r:id="rId112"/>
    <p:sldId id="539" r:id="rId113"/>
    <p:sldId id="428" r:id="rId114"/>
    <p:sldId id="540" r:id="rId115"/>
    <p:sldId id="541" r:id="rId116"/>
    <p:sldId id="542" r:id="rId117"/>
    <p:sldId id="543" r:id="rId118"/>
    <p:sldId id="544" r:id="rId119"/>
    <p:sldId id="545" r:id="rId120"/>
    <p:sldId id="546" r:id="rId121"/>
    <p:sldId id="547" r:id="rId122"/>
    <p:sldId id="548" r:id="rId123"/>
    <p:sldId id="549" r:id="rId124"/>
    <p:sldId id="550" r:id="rId125"/>
    <p:sldId id="551" r:id="rId126"/>
    <p:sldId id="552" r:id="rId127"/>
    <p:sldId id="553" r:id="rId128"/>
    <p:sldId id="554" r:id="rId129"/>
    <p:sldId id="556" r:id="rId130"/>
    <p:sldId id="557" r:id="rId131"/>
    <p:sldId id="558" r:id="rId132"/>
    <p:sldId id="559" r:id="rId133"/>
    <p:sldId id="560" r:id="rId134"/>
    <p:sldId id="561" r:id="rId135"/>
    <p:sldId id="562" r:id="rId136"/>
    <p:sldId id="563" r:id="rId137"/>
    <p:sldId id="564" r:id="rId138"/>
    <p:sldId id="566" r:id="rId139"/>
    <p:sldId id="567" r:id="rId140"/>
    <p:sldId id="568" r:id="rId141"/>
    <p:sldId id="569" r:id="rId142"/>
    <p:sldId id="570" r:id="rId143"/>
    <p:sldId id="565" r:id="rId144"/>
    <p:sldId id="571" r:id="rId145"/>
    <p:sldId id="572" r:id="rId146"/>
    <p:sldId id="573" r:id="rId147"/>
    <p:sldId id="574" r:id="rId148"/>
    <p:sldId id="576" r:id="rId149"/>
    <p:sldId id="577" r:id="rId150"/>
    <p:sldId id="578" r:id="rId151"/>
    <p:sldId id="579" r:id="rId152"/>
    <p:sldId id="580" r:id="rId153"/>
    <p:sldId id="581" r:id="rId154"/>
    <p:sldId id="582" r:id="rId155"/>
    <p:sldId id="583" r:id="rId156"/>
    <p:sldId id="555" r:id="rId157"/>
    <p:sldId id="584" r:id="rId158"/>
    <p:sldId id="585" r:id="rId159"/>
    <p:sldId id="586" r:id="rId160"/>
    <p:sldId id="587" r:id="rId161"/>
    <p:sldId id="588" r:id="rId162"/>
    <p:sldId id="590" r:id="rId163"/>
    <p:sldId id="603" r:id="rId164"/>
    <p:sldId id="604" r:id="rId165"/>
    <p:sldId id="605" r:id="rId166"/>
    <p:sldId id="591" r:id="rId167"/>
    <p:sldId id="592" r:id="rId168"/>
    <p:sldId id="593" r:id="rId169"/>
    <p:sldId id="594" r:id="rId170"/>
    <p:sldId id="595" r:id="rId171"/>
    <p:sldId id="596" r:id="rId172"/>
    <p:sldId id="597" r:id="rId173"/>
    <p:sldId id="598" r:id="rId174"/>
    <p:sldId id="599" r:id="rId175"/>
    <p:sldId id="602" r:id="rId17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7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0099CC"/>
    <a:srgbClr val="006600"/>
    <a:srgbClr val="996633"/>
    <a:srgbClr val="CC9900"/>
    <a:srgbClr val="008000"/>
    <a:srgbClr val="66FF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4524" autoAdjust="0"/>
  </p:normalViewPr>
  <p:slideViewPr>
    <p:cSldViewPr snapToGrid="0">
      <p:cViewPr varScale="1">
        <p:scale>
          <a:sx n="100" d="100"/>
          <a:sy n="100" d="100"/>
        </p:scale>
        <p:origin x="705" y="51"/>
      </p:cViewPr>
      <p:guideLst>
        <p:guide orient="horz" pos="3072"/>
        <p:guide pos="7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theme" Target="theme/theme1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tableStyles" Target="tableStyles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notesMaster" Target="notesMasters/notesMaster1.xml"/><Relationship Id="rId172" Type="http://schemas.openxmlformats.org/officeDocument/2006/relationships/slide" Target="slides/slide170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presProps" Target="pres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viewProps" Target="viewProps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35B5E99-8988-F045-5BDC-FC47CDFEB6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F4782A9-5A86-548D-A32A-9C6751DAA06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9DD63D8-32F7-401C-4763-D41CC31E713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F309C50C-7612-6AC4-0E00-13B0B80A1B0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宋体" panose="02010600030101010101" pitchFamily="2" charset="-122"/>
              </a:defRPr>
            </a:lvl1pPr>
          </a:lstStyle>
          <a:p>
            <a:fld id="{8A3D49BE-E0F1-46D6-B302-2AE365A968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C265DDA-EB99-3A24-C3B9-EDC729B24F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8158F07-0005-6C0E-4D84-F02BCC79BCD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252" name="Rectangle 4">
            <a:extLst>
              <a:ext uri="{FF2B5EF4-FFF2-40B4-BE49-F238E27FC236}">
                <a16:creationId xmlns:a16="http://schemas.microsoft.com/office/drawing/2014/main" id="{157168C6-19A4-13B1-890F-2ACCDD71F65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9A07B1B9-4718-63ED-2834-676591A508E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7C95E7E-4134-90BC-5831-A1B86BD441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F17D69B-58F1-4E87-2DE4-E568B6B848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ea typeface="宋体" panose="02010600030101010101" pitchFamily="2" charset="-122"/>
              </a:defRPr>
            </a:lvl1pPr>
          </a:lstStyle>
          <a:p>
            <a:fld id="{C4AF3322-EAF9-44BE-B19F-76DDCD370F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>
            <a:extLst>
              <a:ext uri="{FF2B5EF4-FFF2-40B4-BE49-F238E27FC236}">
                <a16:creationId xmlns:a16="http://schemas.microsoft.com/office/drawing/2014/main" id="{CD877468-F2F7-3A9B-62CB-D32879801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70708DB5-459F-4AC7-BD4A-947CCCF81F7C}" type="slidenum">
              <a:rPr lang="en-US" altLang="zh-CN" sz="1200">
                <a:ea typeface="宋体" panose="02010600030101010101" pitchFamily="2" charset="-122"/>
              </a:rPr>
              <a:pPr eaLnBrk="1" hangingPunct="1"/>
              <a:t>114</a:t>
            </a:fld>
            <a:endParaRPr lang="en-US" altLang="zh-CN" sz="1200">
              <a:ea typeface="宋体" panose="02010600030101010101" pitchFamily="2" charset="-122"/>
            </a:endParaRPr>
          </a:p>
        </p:txBody>
      </p:sp>
      <p:sp>
        <p:nvSpPr>
          <p:cNvPr id="182275" name="Rectangle 2">
            <a:extLst>
              <a:ext uri="{FF2B5EF4-FFF2-40B4-BE49-F238E27FC236}">
                <a16:creationId xmlns:a16="http://schemas.microsoft.com/office/drawing/2014/main" id="{279DE8C3-BDB8-0A79-216E-220E3E0206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>
            <a:extLst>
              <a:ext uri="{FF2B5EF4-FFF2-40B4-BE49-F238E27FC236}">
                <a16:creationId xmlns:a16="http://schemas.microsoft.com/office/drawing/2014/main" id="{9D9A55F1-9BE5-3A51-467F-8236E90A2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幻灯片图像占位符 1">
            <a:extLst>
              <a:ext uri="{FF2B5EF4-FFF2-40B4-BE49-F238E27FC236}">
                <a16:creationId xmlns:a16="http://schemas.microsoft.com/office/drawing/2014/main" id="{005419A2-9CB7-0C4B-C8C9-BC96E179CB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3299" name="备注占位符 2">
            <a:extLst>
              <a:ext uri="{FF2B5EF4-FFF2-40B4-BE49-F238E27FC236}">
                <a16:creationId xmlns:a16="http://schemas.microsoft.com/office/drawing/2014/main" id="{2B30B692-E13A-C81B-0765-AF728AFAA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83300" name="灯片编号占位符 3">
            <a:extLst>
              <a:ext uri="{FF2B5EF4-FFF2-40B4-BE49-F238E27FC236}">
                <a16:creationId xmlns:a16="http://schemas.microsoft.com/office/drawing/2014/main" id="{1DCCA95C-19BF-97E6-9BF8-6541D127B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449C8181-7EE3-43DA-AD1C-3AB239E91AE0}" type="slidenum">
              <a:rPr lang="zh-CN" altLang="en-US" sz="1200">
                <a:ea typeface="宋体" panose="02010600030101010101" pitchFamily="2" charset="-122"/>
              </a:rPr>
              <a:pPr eaLnBrk="1" hangingPunct="1"/>
              <a:t>161</a:t>
            </a:fld>
            <a:endParaRPr lang="en-US" altLang="zh-CN" sz="120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12FF23-BF56-3854-8A17-04DD3E5D57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478806-93A7-41A6-AE96-7DAFD837F2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2C2C1C-D317-65E8-0E3D-30133620BF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C6F48-7107-47E2-9A55-5EF902B0E3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079119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B66856-62C3-A836-FE32-3C1078ECE8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F0966F-9D71-C992-7511-3A439B525C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48ED27-EF8B-78DC-A7AE-3EDB202E5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102850-BD3D-4329-8420-617821DF83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5043573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1CFBFB-596F-6752-5E1D-CD1E927879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DB1E1D-F9A2-EB86-83C6-0B0AD57D5A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0A494A-3180-DEC0-2B3F-B8F28E03E0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3228D-921F-475D-96F3-F152BF5B5A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485250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B305153-B211-60E2-CF9C-49B4697CD7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F9230A8-2FA7-FA26-7FC6-E41CDEE4F8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143A5C4-C0A2-395D-5B31-523518D9FA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8308F9-7996-4280-B2E8-D53EBBB98D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1932058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FCAC011-1AB9-9506-A3FB-CC8F386794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A7A1546-A304-F5F9-C00E-1AC5F22667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A751626-BC6C-6A21-481A-713EDAD999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66F01-37DB-40C9-A8F2-3631EB7DE9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876521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2AFD61B-E722-7876-DAFC-162E0A6D67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B3A1C42-4061-7B99-3BC8-E6837A51D1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F0FEB99-8D90-485F-6B6F-AA76BA4B6A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F35F8C-19C8-4E9D-8042-882FB284A5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592944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B919D85-D0FF-A161-B67A-10B239BBBE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4885FD6-7641-5E65-4E9A-BECC9EE907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FEE7A4-35D8-55A9-D125-A8143BC10C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27C0A1-CCD1-46DB-82B9-78417E05DF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548886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7E31E8-2173-D23F-737F-695D612115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BFEDDF-9A84-BD07-49F4-E3925605F4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BAEAF9-6991-8007-5102-4B7DBC6DEE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240876-7695-41AD-9EDE-CE0B8150B3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49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89C56B-6843-AB23-8AB9-2ED4A57F9B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C5473C-847C-A266-2009-6A51E1C27C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DA22D0-5394-F9EE-E964-48E0072BBF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CF2810-7BBC-4C87-9ECE-54B4D5B222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0372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48A8AFD-0982-29BE-CC7B-2695F635F7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FCEAB5-71A6-8EAE-0E9B-15CADCD909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D12F861-4D7A-F7D4-3763-15106A3174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D9D43B-A39D-417F-A323-C70386C59F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1384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C37E55-D498-351A-AF72-6389A90B62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51BC57-AC83-980C-7208-15C4027A1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4983B0-B377-B259-40C2-F0F299A9D0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0B9F5C-8348-47F2-936C-C3C0665F31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1387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8248DB-5598-2046-4FE7-169E64D4D4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88C50B-4A42-D14F-8C76-9C8BC9722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78A657-6B81-376B-8880-EED24BEC99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BE4513-B1D8-4DD4-9B0B-4D15D65CA5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8704304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7DB65C6-3B3E-E2C9-61F3-8B997C2940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CDBD930-DB00-D7BE-229F-0AAA10672B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74A925-120A-8EB4-CF37-E658A73715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EAA84B-F054-47B8-BD61-C67253FB1A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1595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A60B0B2-6F15-1407-F203-BD39F63CFC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6A0A0B-CDD1-E1E3-8338-BD36578B20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B5912E-9D65-3E72-F5D8-B466D6CF6A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B1ECF-CE37-47E3-A3CD-E2FB386E6F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3527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0C00EC4-4CB0-0644-C1D3-92AD208C3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937EB93-69BC-EDA8-36EB-060FDB04FB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D76E09A-4B56-E903-8D08-3A1248E0E8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B1F6E6-D1FF-4AB7-91C5-10163FCF8E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572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19BC48-FB2B-B73A-CFFD-219CA1A0D1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0AB66B-C82C-2AAF-5C7F-C6E53D4888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6A79CD-CC38-5399-C7CF-7149B7D793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EC1DF2-FA57-462D-9F70-46ECA14506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864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38B15F-3BDD-F192-52BA-AB9688F0B3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DA256-720F-FCA8-4EDE-2B6819EFBE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76D7C5-EFAD-01A9-185A-F4C47A63D8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11A96-C1D9-4DBC-B47D-D1AEBF9A97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04887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ABBEDD-DA42-9334-C16C-029595D00D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24F0B9-FBE2-8963-B579-961DCA2B12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B177136-F6D1-8056-687B-2FB9D64761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6A086-1A54-4265-84EF-DB03AC60F3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385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3CA450E-A442-A357-7BBC-7BC90BBF97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F0FEB7-CDAA-60DA-F568-BC430BC6E4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4BE240-B167-77EC-3796-4331249AD3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D5EA34-F457-472C-A24C-583E1C8B6D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80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AE4FC8-943A-EB93-C0A9-6100BBF8F4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211E69-7183-036F-2606-7E9A3E8DCE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CC5AD4-E395-D10C-BF29-F091BBCB7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FE3B7-286D-4A78-A8C6-5082248A93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056300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9B84EE-988E-A08F-1734-9A29EDF556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9E2252-E2BB-83DA-256A-16D58A6120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CCF44-ECBA-C5CE-B242-F37EBC0BEE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3DBA3-ED8D-446E-BC61-D8954FC7C6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774710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E609B80-0156-3E7C-419F-9E448D7ECF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0F604C0-3824-1EAE-BA1A-EF3746ABDA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CC1E634-E15F-AAB4-FEA3-62FAC0D055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C87766-20CD-4576-8B59-AD42516AD2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61777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7555E74-149E-F227-10C2-CDB63D6310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6FAA33F-B18D-D3E2-F6DE-624CF12073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1CCD529-B28D-0D97-624C-778CB1DFE3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849B30-AFDB-4C2F-AE9C-32635A0264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1789344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E5118B2-A7B5-1D97-2110-DF9EAA2710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6866765-01AC-28CC-2BEF-8F4BF84373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CADFF08-6896-FABD-BB08-1378991026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80E8DB-1E5D-4D8F-BAE3-E51AF89DB4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4331799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01EA8C-5F16-B363-483E-933EF17F43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F8D28A-B796-9849-BB9F-C956099A11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D6DC0B-506F-D136-D2A2-A19861B2E6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7F9BB3-F714-465C-A71F-BA9DC15E63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18466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459C87-38DA-982A-27F5-B107E00BEA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09DB8D-E8FE-A54C-69E1-0CC31BECFF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7C833-205A-3ED1-AC58-B2B208ECF0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0A258-9C05-42DA-8076-7D54147722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32911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jpeg"/><Relationship Id="rId10" Type="http://schemas.openxmlformats.org/officeDocument/2006/relationships/slideLayout" Target="../slideLayouts/slideLayout10.xml"/><Relationship Id="rId19" Type="http://schemas.openxmlformats.org/officeDocument/2006/relationships/slide" Target="../slides/slide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7BFB0AA0-3442-21A6-9D24-CDBB5E7C9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8B4AFA03-AC4C-ACA0-5406-6DADA18FFD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761FC50-90F2-673A-7E27-281317E533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83C5AE4-AC6A-0498-FF6E-84152C78C0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2BE48E3-6807-0549-BF95-98845C7E3A6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0EC52B5F-7CA1-4B19-8995-048D38F56B9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9575" name="Picture 9" descr="机动">
            <a:extLst>
              <a:ext uri="{FF2B5EF4-FFF2-40B4-BE49-F238E27FC236}">
                <a16:creationId xmlns:a16="http://schemas.microsoft.com/office/drawing/2014/main" id="{069D4FFD-05DE-084F-7A71-4622841451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10">
            <a:extLst>
              <a:ext uri="{FF2B5EF4-FFF2-40B4-BE49-F238E27FC236}">
                <a16:creationId xmlns:a16="http://schemas.microsoft.com/office/drawing/2014/main" id="{BDBE1EAA-EE9A-B736-F542-BDE1E3841C6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09577" name="Picture 11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4B7FA1DE-86B5-56B2-D180-1BF0140533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8" name="Picture 12" descr="目录">
            <a:hlinkClick r:id="rId19" action="ppaction://hlinksldjump"/>
            <a:extLst>
              <a:ext uri="{FF2B5EF4-FFF2-40B4-BE49-F238E27FC236}">
                <a16:creationId xmlns:a16="http://schemas.microsoft.com/office/drawing/2014/main" id="{47654895-124B-1D9F-A85A-6CD602652F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9" name="Picture 13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7CB7D0C-9D58-E9BF-07CE-E674B221278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80" name="Picture 14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EE7D7C4-079F-538E-7F6F-6354D0C453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81" name="Picture 15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BAB67E3-06E8-F245-773C-DC885E2417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5736C971-A1B1-5C40-F4F0-EF6349EB3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9C5FD31A-6361-A190-6F9A-58C196CE8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FF6B27C1-0C41-CCA2-FB6C-BF8B7CDE036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3" name="Rectangle 5">
            <a:extLst>
              <a:ext uri="{FF2B5EF4-FFF2-40B4-BE49-F238E27FC236}">
                <a16:creationId xmlns:a16="http://schemas.microsoft.com/office/drawing/2014/main" id="{FE506D7D-57B3-A01B-39C2-38DDC3C95D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40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4" name="Rectangle 6">
            <a:extLst>
              <a:ext uri="{FF2B5EF4-FFF2-40B4-BE49-F238E27FC236}">
                <a16:creationId xmlns:a16="http://schemas.microsoft.com/office/drawing/2014/main" id="{05E122DF-DC41-E08F-4BE9-9440673790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400">
                <a:ea typeface="宋体" panose="02010600030101010101" pitchFamily="2" charset="-122"/>
              </a:defRPr>
            </a:lvl1pPr>
          </a:lstStyle>
          <a:p>
            <a:fld id="{633AA6EB-68E4-4B2E-85FA-042D2A8A27B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3.bin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oleObject" Target="../embeddings/oleObject123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2.emf"/><Relationship Id="rId4" Type="http://schemas.openxmlformats.org/officeDocument/2006/relationships/oleObject" Target="../embeddings/oleObject124.bin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oleObject" Target="../embeddings/oleObject125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4.emf"/><Relationship Id="rId4" Type="http://schemas.openxmlformats.org/officeDocument/2006/relationships/oleObject" Target="../embeddings/oleObject126.bin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oleObject" Target="../embeddings/oleObject127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6.emf"/><Relationship Id="rId4" Type="http://schemas.openxmlformats.org/officeDocument/2006/relationships/oleObject" Target="../embeddings/oleObject128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oleObject" Target="../embeddings/oleObject129.bin"/><Relationship Id="rId1" Type="http://schemas.openxmlformats.org/officeDocument/2006/relationships/slideLayout" Target="../slideLayouts/slideLayout1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slide" Target="slide3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13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emf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oleObject" Target="../embeddings/oleObject132.bin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oleObject" Target="../embeddings/oleObject133.bin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4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3.e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52.emf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2" Type="http://schemas.openxmlformats.org/officeDocument/2006/relationships/oleObject" Target="../embeddings/oleObject136.bin"/><Relationship Id="rId1" Type="http://schemas.openxmlformats.org/officeDocument/2006/relationships/slideLayout" Target="../slideLayouts/slideLayout15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60.emf"/><Relationship Id="rId3" Type="http://schemas.openxmlformats.org/officeDocument/2006/relationships/image" Target="../media/image155.emf"/><Relationship Id="rId7" Type="http://schemas.openxmlformats.org/officeDocument/2006/relationships/image" Target="../media/image157.emf"/><Relationship Id="rId12" Type="http://schemas.openxmlformats.org/officeDocument/2006/relationships/oleObject" Target="../embeddings/oleObject142.bin"/><Relationship Id="rId2" Type="http://schemas.openxmlformats.org/officeDocument/2006/relationships/oleObject" Target="../embeddings/oleObject137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59.emf"/><Relationship Id="rId5" Type="http://schemas.openxmlformats.org/officeDocument/2006/relationships/image" Target="../media/image156.emf"/><Relationship Id="rId10" Type="http://schemas.openxmlformats.org/officeDocument/2006/relationships/oleObject" Target="../embeddings/oleObject141.bin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5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7" Type="http://schemas.openxmlformats.org/officeDocument/2006/relationships/image" Target="../media/image163.emf"/><Relationship Id="rId2" Type="http://schemas.openxmlformats.org/officeDocument/2006/relationships/oleObject" Target="../embeddings/oleObject143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45.bin"/><Relationship Id="rId5" Type="http://schemas.openxmlformats.org/officeDocument/2006/relationships/image" Target="../media/image162.emf"/><Relationship Id="rId4" Type="http://schemas.openxmlformats.org/officeDocument/2006/relationships/oleObject" Target="../embeddings/oleObject144.bin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69.emf"/><Relationship Id="rId18" Type="http://schemas.openxmlformats.org/officeDocument/2006/relationships/oleObject" Target="../embeddings/oleObject154.bin"/><Relationship Id="rId26" Type="http://schemas.openxmlformats.org/officeDocument/2006/relationships/oleObject" Target="../embeddings/oleObject158.bin"/><Relationship Id="rId3" Type="http://schemas.openxmlformats.org/officeDocument/2006/relationships/image" Target="../media/image164.emf"/><Relationship Id="rId21" Type="http://schemas.openxmlformats.org/officeDocument/2006/relationships/image" Target="../media/image173.emf"/><Relationship Id="rId7" Type="http://schemas.openxmlformats.org/officeDocument/2006/relationships/image" Target="../media/image166.emf"/><Relationship Id="rId12" Type="http://schemas.openxmlformats.org/officeDocument/2006/relationships/oleObject" Target="../embeddings/oleObject151.bin"/><Relationship Id="rId17" Type="http://schemas.openxmlformats.org/officeDocument/2006/relationships/image" Target="../media/image171.emf"/><Relationship Id="rId25" Type="http://schemas.openxmlformats.org/officeDocument/2006/relationships/image" Target="../media/image175.emf"/><Relationship Id="rId2" Type="http://schemas.openxmlformats.org/officeDocument/2006/relationships/oleObject" Target="../embeddings/oleObject146.bin"/><Relationship Id="rId16" Type="http://schemas.openxmlformats.org/officeDocument/2006/relationships/oleObject" Target="../embeddings/oleObject153.bin"/><Relationship Id="rId20" Type="http://schemas.openxmlformats.org/officeDocument/2006/relationships/oleObject" Target="../embeddings/oleObject155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68.emf"/><Relationship Id="rId24" Type="http://schemas.openxmlformats.org/officeDocument/2006/relationships/oleObject" Target="../embeddings/oleObject157.bin"/><Relationship Id="rId5" Type="http://schemas.openxmlformats.org/officeDocument/2006/relationships/image" Target="../media/image165.emf"/><Relationship Id="rId15" Type="http://schemas.openxmlformats.org/officeDocument/2006/relationships/image" Target="../media/image170.emf"/><Relationship Id="rId23" Type="http://schemas.openxmlformats.org/officeDocument/2006/relationships/image" Target="../media/image174.emf"/><Relationship Id="rId10" Type="http://schemas.openxmlformats.org/officeDocument/2006/relationships/oleObject" Target="../embeddings/oleObject150.bin"/><Relationship Id="rId19" Type="http://schemas.openxmlformats.org/officeDocument/2006/relationships/image" Target="../media/image172.emf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67.emf"/><Relationship Id="rId14" Type="http://schemas.openxmlformats.org/officeDocument/2006/relationships/oleObject" Target="../embeddings/oleObject152.bin"/><Relationship Id="rId22" Type="http://schemas.openxmlformats.org/officeDocument/2006/relationships/oleObject" Target="../embeddings/oleObject156.bin"/><Relationship Id="rId27" Type="http://schemas.openxmlformats.org/officeDocument/2006/relationships/image" Target="../media/image176.emf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3" Type="http://schemas.openxmlformats.org/officeDocument/2006/relationships/image" Target="../media/image177.emf"/><Relationship Id="rId7" Type="http://schemas.openxmlformats.org/officeDocument/2006/relationships/image" Target="../media/image179.emf"/><Relationship Id="rId2" Type="http://schemas.openxmlformats.org/officeDocument/2006/relationships/oleObject" Target="../embeddings/oleObject159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81.emf"/><Relationship Id="rId5" Type="http://schemas.openxmlformats.org/officeDocument/2006/relationships/image" Target="../media/image178.emf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80.emf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emf"/><Relationship Id="rId2" Type="http://schemas.openxmlformats.org/officeDocument/2006/relationships/oleObject" Target="../embeddings/oleObject164.bin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emf"/><Relationship Id="rId2" Type="http://schemas.openxmlformats.org/officeDocument/2006/relationships/oleObject" Target="../embeddings/oleObject165.bin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emf"/><Relationship Id="rId2" Type="http://schemas.openxmlformats.org/officeDocument/2006/relationships/oleObject" Target="../embeddings/oleObject166.bin"/><Relationship Id="rId1" Type="http://schemas.openxmlformats.org/officeDocument/2006/relationships/slideLayout" Target="../slideLayouts/slideLayout15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emf"/><Relationship Id="rId2" Type="http://schemas.openxmlformats.org/officeDocument/2006/relationships/oleObject" Target="../embeddings/oleObject167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6.emf"/><Relationship Id="rId4" Type="http://schemas.openxmlformats.org/officeDocument/2006/relationships/oleObject" Target="../embeddings/oleObject168.bin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emf"/><Relationship Id="rId2" Type="http://schemas.openxmlformats.org/officeDocument/2006/relationships/oleObject" Target="../embeddings/oleObject169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8.emf"/><Relationship Id="rId4" Type="http://schemas.openxmlformats.org/officeDocument/2006/relationships/oleObject" Target="../embeddings/oleObject170.bin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emf"/><Relationship Id="rId2" Type="http://schemas.openxmlformats.org/officeDocument/2006/relationships/oleObject" Target="../embeddings/oleObject171.bin"/><Relationship Id="rId1" Type="http://schemas.openxmlformats.org/officeDocument/2006/relationships/slideLayout" Target="../slideLayouts/slideLayout15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emf"/><Relationship Id="rId2" Type="http://schemas.openxmlformats.org/officeDocument/2006/relationships/oleObject" Target="../embeddings/oleObject172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1.emf"/><Relationship Id="rId4" Type="http://schemas.openxmlformats.org/officeDocument/2006/relationships/oleObject" Target="../embeddings/oleObject173.bin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emf"/><Relationship Id="rId2" Type="http://schemas.openxmlformats.org/officeDocument/2006/relationships/oleObject" Target="../embeddings/oleObject174.bin"/><Relationship Id="rId1" Type="http://schemas.openxmlformats.org/officeDocument/2006/relationships/slideLayout" Target="../slideLayouts/slideLayout15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emf"/><Relationship Id="rId2" Type="http://schemas.openxmlformats.org/officeDocument/2006/relationships/oleObject" Target="../embeddings/oleObject175.bin"/><Relationship Id="rId1" Type="http://schemas.openxmlformats.org/officeDocument/2006/relationships/slideLayout" Target="../slideLayouts/slideLayout15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emf"/><Relationship Id="rId2" Type="http://schemas.openxmlformats.org/officeDocument/2006/relationships/oleObject" Target="../embeddings/oleObject176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5.emf"/><Relationship Id="rId4" Type="http://schemas.openxmlformats.org/officeDocument/2006/relationships/oleObject" Target="../embeddings/oleObject177.bin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emf"/><Relationship Id="rId2" Type="http://schemas.openxmlformats.org/officeDocument/2006/relationships/oleObject" Target="../embeddings/oleObject178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7.emf"/><Relationship Id="rId4" Type="http://schemas.openxmlformats.org/officeDocument/2006/relationships/oleObject" Target="../embeddings/oleObject179.bin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emf"/><Relationship Id="rId2" Type="http://schemas.openxmlformats.org/officeDocument/2006/relationships/oleObject" Target="../embeddings/oleObject180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9.emf"/><Relationship Id="rId4" Type="http://schemas.openxmlformats.org/officeDocument/2006/relationships/oleObject" Target="../embeddings/oleObject18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slide" Target="slide3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13" Type="http://schemas.openxmlformats.org/officeDocument/2006/relationships/image" Target="../media/image205.emf"/><Relationship Id="rId3" Type="http://schemas.openxmlformats.org/officeDocument/2006/relationships/image" Target="../media/image200.emf"/><Relationship Id="rId7" Type="http://schemas.openxmlformats.org/officeDocument/2006/relationships/image" Target="../media/image202.emf"/><Relationship Id="rId12" Type="http://schemas.openxmlformats.org/officeDocument/2006/relationships/oleObject" Target="../embeddings/oleObject187.bin"/><Relationship Id="rId2" Type="http://schemas.openxmlformats.org/officeDocument/2006/relationships/oleObject" Target="../embeddings/oleObject18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204.emf"/><Relationship Id="rId5" Type="http://schemas.openxmlformats.org/officeDocument/2006/relationships/image" Target="../media/image201.emf"/><Relationship Id="rId15" Type="http://schemas.openxmlformats.org/officeDocument/2006/relationships/image" Target="../media/image206.emf"/><Relationship Id="rId10" Type="http://schemas.openxmlformats.org/officeDocument/2006/relationships/oleObject" Target="../embeddings/oleObject186.bin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203.emf"/><Relationship Id="rId14" Type="http://schemas.openxmlformats.org/officeDocument/2006/relationships/oleObject" Target="../embeddings/oleObject188.bin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emf"/><Relationship Id="rId2" Type="http://schemas.openxmlformats.org/officeDocument/2006/relationships/oleObject" Target="../embeddings/oleObject189.bin"/><Relationship Id="rId1" Type="http://schemas.openxmlformats.org/officeDocument/2006/relationships/slideLayout" Target="../slideLayouts/slideLayout15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emf"/><Relationship Id="rId2" Type="http://schemas.openxmlformats.org/officeDocument/2006/relationships/oleObject" Target="../embeddings/oleObject190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9.emf"/><Relationship Id="rId4" Type="http://schemas.openxmlformats.org/officeDocument/2006/relationships/oleObject" Target="../embeddings/oleObject191.bin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emf"/><Relationship Id="rId7" Type="http://schemas.openxmlformats.org/officeDocument/2006/relationships/image" Target="../media/image212.emf"/><Relationship Id="rId2" Type="http://schemas.openxmlformats.org/officeDocument/2006/relationships/oleObject" Target="../embeddings/oleObject192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194.bin"/><Relationship Id="rId5" Type="http://schemas.openxmlformats.org/officeDocument/2006/relationships/image" Target="../media/image211.emf"/><Relationship Id="rId4" Type="http://schemas.openxmlformats.org/officeDocument/2006/relationships/oleObject" Target="../embeddings/oleObject193.bin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emf"/><Relationship Id="rId2" Type="http://schemas.openxmlformats.org/officeDocument/2006/relationships/oleObject" Target="../embeddings/oleObject195.bin"/><Relationship Id="rId1" Type="http://schemas.openxmlformats.org/officeDocument/2006/relationships/slideLayout" Target="../slideLayouts/slideLayout15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emf"/><Relationship Id="rId2" Type="http://schemas.openxmlformats.org/officeDocument/2006/relationships/oleObject" Target="../embeddings/oleObject196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5.emf"/><Relationship Id="rId4" Type="http://schemas.openxmlformats.org/officeDocument/2006/relationships/oleObject" Target="../embeddings/oleObject197.bin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wmf"/><Relationship Id="rId7" Type="http://schemas.openxmlformats.org/officeDocument/2006/relationships/image" Target="../media/image218.wmf"/><Relationship Id="rId2" Type="http://schemas.openxmlformats.org/officeDocument/2006/relationships/oleObject" Target="../embeddings/oleObject19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0.bin"/><Relationship Id="rId5" Type="http://schemas.openxmlformats.org/officeDocument/2006/relationships/image" Target="../media/image217.wmf"/><Relationship Id="rId4" Type="http://schemas.openxmlformats.org/officeDocument/2006/relationships/oleObject" Target="../embeddings/oleObject199.bin"/></Relationships>
</file>

<file path=ppt/slides/_rels/slide1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3" Type="http://schemas.openxmlformats.org/officeDocument/2006/relationships/image" Target="../media/image219.wmf"/><Relationship Id="rId7" Type="http://schemas.openxmlformats.org/officeDocument/2006/relationships/image" Target="../media/image221.wmf"/><Relationship Id="rId2" Type="http://schemas.openxmlformats.org/officeDocument/2006/relationships/oleObject" Target="../embeddings/oleObject20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3.bin"/><Relationship Id="rId5" Type="http://schemas.openxmlformats.org/officeDocument/2006/relationships/image" Target="../media/image220.wmf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222.wmf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13" Type="http://schemas.openxmlformats.org/officeDocument/2006/relationships/image" Target="../media/image228.wmf"/><Relationship Id="rId3" Type="http://schemas.openxmlformats.org/officeDocument/2006/relationships/image" Target="../media/image223.wmf"/><Relationship Id="rId7" Type="http://schemas.openxmlformats.org/officeDocument/2006/relationships/image" Target="../media/image225.wmf"/><Relationship Id="rId12" Type="http://schemas.openxmlformats.org/officeDocument/2006/relationships/oleObject" Target="../embeddings/oleObject210.bin"/><Relationship Id="rId2" Type="http://schemas.openxmlformats.org/officeDocument/2006/relationships/oleObject" Target="../embeddings/oleObject20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227.wmf"/><Relationship Id="rId5" Type="http://schemas.openxmlformats.org/officeDocument/2006/relationships/image" Target="../media/image224.wmf"/><Relationship Id="rId15" Type="http://schemas.openxmlformats.org/officeDocument/2006/relationships/image" Target="../media/image229.wmf"/><Relationship Id="rId10" Type="http://schemas.openxmlformats.org/officeDocument/2006/relationships/oleObject" Target="../embeddings/oleObject209.bin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226.wmf"/><Relationship Id="rId14" Type="http://schemas.openxmlformats.org/officeDocument/2006/relationships/oleObject" Target="../embeddings/oleObject2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9.bin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3" Type="http://schemas.openxmlformats.org/officeDocument/2006/relationships/image" Target="../media/image230.wmf"/><Relationship Id="rId7" Type="http://schemas.openxmlformats.org/officeDocument/2006/relationships/image" Target="../media/image232.wmf"/><Relationship Id="rId2" Type="http://schemas.openxmlformats.org/officeDocument/2006/relationships/oleObject" Target="../embeddings/oleObject2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4.bin"/><Relationship Id="rId5" Type="http://schemas.openxmlformats.org/officeDocument/2006/relationships/image" Target="../media/image231.wmf"/><Relationship Id="rId4" Type="http://schemas.openxmlformats.org/officeDocument/2006/relationships/oleObject" Target="../embeddings/oleObject213.bin"/><Relationship Id="rId9" Type="http://schemas.openxmlformats.org/officeDocument/2006/relationships/image" Target="../media/image233.wmf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9.bin"/><Relationship Id="rId3" Type="http://schemas.openxmlformats.org/officeDocument/2006/relationships/image" Target="../media/image230.wmf"/><Relationship Id="rId7" Type="http://schemas.openxmlformats.org/officeDocument/2006/relationships/image" Target="../media/image235.wmf"/><Relationship Id="rId2" Type="http://schemas.openxmlformats.org/officeDocument/2006/relationships/oleObject" Target="../embeddings/oleObject2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8.bin"/><Relationship Id="rId5" Type="http://schemas.openxmlformats.org/officeDocument/2006/relationships/image" Target="../media/image234.wmf"/><Relationship Id="rId4" Type="http://schemas.openxmlformats.org/officeDocument/2006/relationships/oleObject" Target="../embeddings/oleObject217.bin"/><Relationship Id="rId9" Type="http://schemas.openxmlformats.org/officeDocument/2006/relationships/image" Target="../media/image236.wmf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wmf"/><Relationship Id="rId2" Type="http://schemas.openxmlformats.org/officeDocument/2006/relationships/oleObject" Target="../embeddings/oleObject220.bin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oleObject" Target="../embeddings/oleObject221.bin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wmf"/><Relationship Id="rId2" Type="http://schemas.openxmlformats.org/officeDocument/2006/relationships/oleObject" Target="../embeddings/oleObject222.bin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slide" Target="slide3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7" Type="http://schemas.openxmlformats.org/officeDocument/2006/relationships/image" Target="../media/image242.wmf"/><Relationship Id="rId2" Type="http://schemas.openxmlformats.org/officeDocument/2006/relationships/oleObject" Target="../embeddings/oleObject2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5.bin"/><Relationship Id="rId5" Type="http://schemas.openxmlformats.org/officeDocument/2006/relationships/image" Target="../media/image241.wmf"/><Relationship Id="rId4" Type="http://schemas.openxmlformats.org/officeDocument/2006/relationships/oleObject" Target="../embeddings/oleObject224.bin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2" Type="http://schemas.openxmlformats.org/officeDocument/2006/relationships/oleObject" Target="../embeddings/oleObject226.bin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3" Type="http://schemas.openxmlformats.org/officeDocument/2006/relationships/image" Target="../media/image244.wmf"/><Relationship Id="rId7" Type="http://schemas.openxmlformats.org/officeDocument/2006/relationships/image" Target="../media/image246.wmf"/><Relationship Id="rId2" Type="http://schemas.openxmlformats.org/officeDocument/2006/relationships/oleObject" Target="../embeddings/oleObject2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9.bin"/><Relationship Id="rId5" Type="http://schemas.openxmlformats.org/officeDocument/2006/relationships/image" Target="../media/image245.wmf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247.wmf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wmf"/><Relationship Id="rId7" Type="http://schemas.openxmlformats.org/officeDocument/2006/relationships/image" Target="../media/image250.wmf"/><Relationship Id="rId2" Type="http://schemas.openxmlformats.org/officeDocument/2006/relationships/oleObject" Target="../embeddings/oleObject2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3.bin"/><Relationship Id="rId5" Type="http://schemas.openxmlformats.org/officeDocument/2006/relationships/image" Target="../media/image249.wmf"/><Relationship Id="rId4" Type="http://schemas.openxmlformats.org/officeDocument/2006/relationships/oleObject" Target="../embeddings/oleObject23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slide" Target="slide3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oleObject" Target="../embeddings/oleObject234.bin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emf"/><Relationship Id="rId2" Type="http://schemas.openxmlformats.org/officeDocument/2006/relationships/oleObject" Target="../embeddings/oleObject235.bin"/><Relationship Id="rId1" Type="http://schemas.openxmlformats.org/officeDocument/2006/relationships/slideLayout" Target="../slideLayouts/slideLayout7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emf"/><Relationship Id="rId2" Type="http://schemas.openxmlformats.org/officeDocument/2006/relationships/oleObject" Target="../embeddings/oleObject236.bin"/><Relationship Id="rId1" Type="http://schemas.openxmlformats.org/officeDocument/2006/relationships/slideLayout" Target="../slideLayouts/slideLayout7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13" Type="http://schemas.openxmlformats.org/officeDocument/2006/relationships/image" Target="../media/image259.wmf"/><Relationship Id="rId3" Type="http://schemas.openxmlformats.org/officeDocument/2006/relationships/image" Target="../media/image254.wmf"/><Relationship Id="rId7" Type="http://schemas.openxmlformats.org/officeDocument/2006/relationships/image" Target="../media/image256.wmf"/><Relationship Id="rId12" Type="http://schemas.openxmlformats.org/officeDocument/2006/relationships/oleObject" Target="../embeddings/oleObject242.bin"/><Relationship Id="rId2" Type="http://schemas.openxmlformats.org/officeDocument/2006/relationships/oleObject" Target="../embeddings/oleObject2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9.bin"/><Relationship Id="rId11" Type="http://schemas.openxmlformats.org/officeDocument/2006/relationships/image" Target="../media/image258.wmf"/><Relationship Id="rId5" Type="http://schemas.openxmlformats.org/officeDocument/2006/relationships/image" Target="../media/image255.wmf"/><Relationship Id="rId10" Type="http://schemas.openxmlformats.org/officeDocument/2006/relationships/oleObject" Target="../embeddings/oleObject241.bin"/><Relationship Id="rId4" Type="http://schemas.openxmlformats.org/officeDocument/2006/relationships/oleObject" Target="../embeddings/oleObject238.bin"/><Relationship Id="rId9" Type="http://schemas.openxmlformats.org/officeDocument/2006/relationships/image" Target="../media/image25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3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2.bin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wmf"/><Relationship Id="rId7" Type="http://schemas.openxmlformats.org/officeDocument/2006/relationships/image" Target="../media/image262.wmf"/><Relationship Id="rId2" Type="http://schemas.openxmlformats.org/officeDocument/2006/relationships/oleObject" Target="../embeddings/oleObject2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5.bin"/><Relationship Id="rId5" Type="http://schemas.openxmlformats.org/officeDocument/2006/relationships/image" Target="../media/image261.wmf"/><Relationship Id="rId4" Type="http://schemas.openxmlformats.org/officeDocument/2006/relationships/oleObject" Target="../embeddings/oleObject244.bin"/></Relationships>
</file>

<file path=ppt/slides/_rels/slide17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9.bin"/><Relationship Id="rId13" Type="http://schemas.openxmlformats.org/officeDocument/2006/relationships/image" Target="../media/image268.wmf"/><Relationship Id="rId3" Type="http://schemas.openxmlformats.org/officeDocument/2006/relationships/image" Target="../media/image263.wmf"/><Relationship Id="rId7" Type="http://schemas.openxmlformats.org/officeDocument/2006/relationships/image" Target="../media/image265.wmf"/><Relationship Id="rId12" Type="http://schemas.openxmlformats.org/officeDocument/2006/relationships/oleObject" Target="../embeddings/oleObject251.bin"/><Relationship Id="rId2" Type="http://schemas.openxmlformats.org/officeDocument/2006/relationships/oleObject" Target="../embeddings/oleObject24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8.bin"/><Relationship Id="rId11" Type="http://schemas.openxmlformats.org/officeDocument/2006/relationships/image" Target="../media/image267.wmf"/><Relationship Id="rId5" Type="http://schemas.openxmlformats.org/officeDocument/2006/relationships/image" Target="../media/image264.wmf"/><Relationship Id="rId10" Type="http://schemas.openxmlformats.org/officeDocument/2006/relationships/oleObject" Target="../embeddings/oleObject250.bin"/><Relationship Id="rId4" Type="http://schemas.openxmlformats.org/officeDocument/2006/relationships/oleObject" Target="../embeddings/oleObject247.bin"/><Relationship Id="rId9" Type="http://schemas.openxmlformats.org/officeDocument/2006/relationships/image" Target="../media/image266.wmf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2" Type="http://schemas.openxmlformats.org/officeDocument/2006/relationships/oleObject" Target="../embeddings/oleObject25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wmf"/><Relationship Id="rId4" Type="http://schemas.openxmlformats.org/officeDocument/2006/relationships/oleObject" Target="../embeddings/oleObject253.bin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wmf"/><Relationship Id="rId7" Type="http://schemas.openxmlformats.org/officeDocument/2006/relationships/image" Target="../media/image273.wmf"/><Relationship Id="rId2" Type="http://schemas.openxmlformats.org/officeDocument/2006/relationships/oleObject" Target="../embeddings/oleObject2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6.bin"/><Relationship Id="rId5" Type="http://schemas.openxmlformats.org/officeDocument/2006/relationships/image" Target="../media/image272.wmf"/><Relationship Id="rId4" Type="http://schemas.openxmlformats.org/officeDocument/2006/relationships/oleObject" Target="../embeddings/oleObject255.bin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36.bin"/><Relationship Id="rId3" Type="http://schemas.openxmlformats.org/officeDocument/2006/relationships/image" Target="../media/image38.wmf"/><Relationship Id="rId21" Type="http://schemas.openxmlformats.org/officeDocument/2006/relationships/image" Target="../media/image47.e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45.wmf"/><Relationship Id="rId2" Type="http://schemas.openxmlformats.org/officeDocument/2006/relationships/oleObject" Target="../embeddings/oleObject28.bin"/><Relationship Id="rId16" Type="http://schemas.openxmlformats.org/officeDocument/2006/relationships/oleObject" Target="../embeddings/oleObject35.bin"/><Relationship Id="rId20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23" Type="http://schemas.openxmlformats.org/officeDocument/2006/relationships/image" Target="../media/image48.emf"/><Relationship Id="rId10" Type="http://schemas.openxmlformats.org/officeDocument/2006/relationships/oleObject" Target="../embeddings/oleObject32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34.bin"/><Relationship Id="rId22" Type="http://schemas.openxmlformats.org/officeDocument/2006/relationships/oleObject" Target="../embeddings/oleObject3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emf"/><Relationship Id="rId4" Type="http://schemas.openxmlformats.org/officeDocument/2006/relationships/oleObject" Target="../embeddings/oleObject4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53.emf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" Type="http://schemas.openxmlformats.org/officeDocument/2006/relationships/slide" Target="slide3.xml"/><Relationship Id="rId21" Type="http://schemas.openxmlformats.org/officeDocument/2006/relationships/image" Target="../media/image57.emf"/><Relationship Id="rId7" Type="http://schemas.openxmlformats.org/officeDocument/2006/relationships/image" Target="../media/image6.jpeg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55.emf"/><Relationship Id="rId25" Type="http://schemas.openxmlformats.org/officeDocument/2006/relationships/image" Target="../media/image59.emf"/><Relationship Id="rId2" Type="http://schemas.openxmlformats.org/officeDocument/2006/relationships/image" Target="../media/image2.jpeg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52.emf"/><Relationship Id="rId24" Type="http://schemas.openxmlformats.org/officeDocument/2006/relationships/oleObject" Target="../embeddings/oleObject49.bin"/><Relationship Id="rId5" Type="http://schemas.openxmlformats.org/officeDocument/2006/relationships/image" Target="../media/image4.jpeg"/><Relationship Id="rId15" Type="http://schemas.openxmlformats.org/officeDocument/2006/relationships/image" Target="../media/image54.emf"/><Relationship Id="rId23" Type="http://schemas.openxmlformats.org/officeDocument/2006/relationships/image" Target="../media/image58.e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56.emf"/><Relationship Id="rId4" Type="http://schemas.openxmlformats.org/officeDocument/2006/relationships/image" Target="../media/image3.jpeg"/><Relationship Id="rId9" Type="http://schemas.openxmlformats.org/officeDocument/2006/relationships/image" Target="../media/image51.emf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60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slide" Target="slide3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65.emf"/><Relationship Id="rId7" Type="http://schemas.openxmlformats.org/officeDocument/2006/relationships/image" Target="../media/image67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6.e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8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69.emf"/><Relationship Id="rId7" Type="http://schemas.openxmlformats.org/officeDocument/2006/relationships/image" Target="../media/image71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70.e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72.e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slide" Target="slide3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5.emf"/><Relationship Id="rId4" Type="http://schemas.openxmlformats.org/officeDocument/2006/relationships/oleObject" Target="../embeddings/oleObject69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92.emf"/><Relationship Id="rId3" Type="http://schemas.openxmlformats.org/officeDocument/2006/relationships/image" Target="../media/image2.jpeg"/><Relationship Id="rId7" Type="http://schemas.openxmlformats.org/officeDocument/2006/relationships/image" Target="../media/image5.jpeg"/><Relationship Id="rId12" Type="http://schemas.openxmlformats.org/officeDocument/2006/relationships/image" Target="../media/image89.emf"/><Relationship Id="rId17" Type="http://schemas.openxmlformats.org/officeDocument/2006/relationships/oleObject" Target="../embeddings/oleObject76.bin"/><Relationship Id="rId2" Type="http://schemas.openxmlformats.org/officeDocument/2006/relationships/image" Target="../media/image1.jpeg"/><Relationship Id="rId16" Type="http://schemas.openxmlformats.org/officeDocument/2006/relationships/image" Target="../media/image91.emf"/><Relationship Id="rId20" Type="http://schemas.openxmlformats.org/officeDocument/2006/relationships/image" Target="../media/image9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oleObject" Target="../embeddings/oleObject73.bin"/><Relationship Id="rId5" Type="http://schemas.openxmlformats.org/officeDocument/2006/relationships/image" Target="../media/image3.jpeg"/><Relationship Id="rId15" Type="http://schemas.openxmlformats.org/officeDocument/2006/relationships/oleObject" Target="../embeddings/oleObject75.bin"/><Relationship Id="rId10" Type="http://schemas.openxmlformats.org/officeDocument/2006/relationships/image" Target="../media/image88.emf"/><Relationship Id="rId19" Type="http://schemas.openxmlformats.org/officeDocument/2006/relationships/oleObject" Target="../embeddings/oleObject77.bin"/><Relationship Id="rId4" Type="http://schemas.openxmlformats.org/officeDocument/2006/relationships/slide" Target="slide3.xml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90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98.emf"/><Relationship Id="rId26" Type="http://schemas.openxmlformats.org/officeDocument/2006/relationships/image" Target="../media/image102.emf"/><Relationship Id="rId3" Type="http://schemas.openxmlformats.org/officeDocument/2006/relationships/image" Target="../media/image2.jpeg"/><Relationship Id="rId21" Type="http://schemas.openxmlformats.org/officeDocument/2006/relationships/oleObject" Target="../embeddings/oleObject84.bin"/><Relationship Id="rId7" Type="http://schemas.openxmlformats.org/officeDocument/2006/relationships/image" Target="../media/image5.jpeg"/><Relationship Id="rId12" Type="http://schemas.openxmlformats.org/officeDocument/2006/relationships/image" Target="../media/image95.e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2" Type="http://schemas.openxmlformats.org/officeDocument/2006/relationships/image" Target="../media/image1.jpeg"/><Relationship Id="rId16" Type="http://schemas.openxmlformats.org/officeDocument/2006/relationships/image" Target="../media/image97.emf"/><Relationship Id="rId20" Type="http://schemas.openxmlformats.org/officeDocument/2006/relationships/image" Target="../media/image99.emf"/><Relationship Id="rId29" Type="http://schemas.openxmlformats.org/officeDocument/2006/relationships/oleObject" Target="../embeddings/oleObject8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101.emf"/><Relationship Id="rId5" Type="http://schemas.openxmlformats.org/officeDocument/2006/relationships/image" Target="../media/image3.jpeg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103.emf"/><Relationship Id="rId10" Type="http://schemas.openxmlformats.org/officeDocument/2006/relationships/image" Target="../media/image94.emf"/><Relationship Id="rId19" Type="http://schemas.openxmlformats.org/officeDocument/2006/relationships/oleObject" Target="../embeddings/oleObject83.bin"/><Relationship Id="rId4" Type="http://schemas.openxmlformats.org/officeDocument/2006/relationships/slide" Target="slide3.xml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96.emf"/><Relationship Id="rId22" Type="http://schemas.openxmlformats.org/officeDocument/2006/relationships/image" Target="../media/image100.emf"/><Relationship Id="rId27" Type="http://schemas.openxmlformats.org/officeDocument/2006/relationships/oleObject" Target="../embeddings/oleObject87.bin"/><Relationship Id="rId30" Type="http://schemas.openxmlformats.org/officeDocument/2006/relationships/image" Target="../media/image104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image" Target="../media/image106.emf"/><Relationship Id="rId7" Type="http://schemas.openxmlformats.org/officeDocument/2006/relationships/image" Target="../media/image108.e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107.e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109.e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e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emf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4.emf"/><Relationship Id="rId4" Type="http://schemas.openxmlformats.org/officeDocument/2006/relationships/oleObject" Target="../embeddings/oleObject98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emf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slide" Target="slide3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e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e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0.emf"/><Relationship Id="rId4" Type="http://schemas.openxmlformats.org/officeDocument/2006/relationships/oleObject" Target="../embeddings/oleObject104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1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oleObject" Target="../embeddings/oleObject106.bin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7" Type="http://schemas.openxmlformats.org/officeDocument/2006/relationships/image" Target="../media/image125.emf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24.emf"/><Relationship Id="rId4" Type="http://schemas.openxmlformats.org/officeDocument/2006/relationships/oleObject" Target="../embeddings/oleObject108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7.emf"/><Relationship Id="rId4" Type="http://schemas.openxmlformats.org/officeDocument/2006/relationships/oleObject" Target="../embeddings/oleObject111.bin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slide" Target="slide3.xml"/><Relationship Id="rId10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image" Target="../media/image6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oleObject" Target="../embeddings/oleObject112.bin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6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oleObject" Target="../embeddings/oleObject113.bin"/><Relationship Id="rId1" Type="http://schemas.openxmlformats.org/officeDocument/2006/relationships/slideLayout" Target="../slideLayouts/slideLayout1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oleObject" Target="../embeddings/oleObject115.bin"/><Relationship Id="rId1" Type="http://schemas.openxmlformats.org/officeDocument/2006/relationships/slideLayout" Target="../slideLayouts/slideLayout1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14.png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9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0.bin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e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8.emf"/><Relationship Id="rId4" Type="http://schemas.openxmlformats.org/officeDocument/2006/relationships/oleObject" Target="../embeddings/oleObject120.bin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2" Type="http://schemas.openxmlformats.org/officeDocument/2006/relationships/oleObject" Target="../embeddings/oleObject121.bin"/><Relationship Id="rId1" Type="http://schemas.openxmlformats.org/officeDocument/2006/relationships/slideLayout" Target="../slideLayouts/slideLayout1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oleObject" Target="../embeddings/oleObject122.bin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146637D-5988-98A7-66B0-24E0C6547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10946822-9929-2152-B28E-D33C82D61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章向量空间</a:t>
            </a:r>
            <a:r>
              <a:rPr lang="zh-CN" altLang="en-US"/>
              <a:t> </a:t>
            </a:r>
          </a:p>
        </p:txBody>
      </p:sp>
      <p:pic>
        <p:nvPicPr>
          <p:cNvPr id="111620" name="Picture 6" descr="机动">
            <a:extLst>
              <a:ext uri="{FF2B5EF4-FFF2-40B4-BE49-F238E27FC236}">
                <a16:creationId xmlns:a16="http://schemas.microsoft.com/office/drawing/2014/main" id="{895F203B-AF79-25E1-E490-4932DD432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1" name="Text Box 7">
            <a:extLst>
              <a:ext uri="{FF2B5EF4-FFF2-40B4-BE49-F238E27FC236}">
                <a16:creationId xmlns:a16="http://schemas.microsoft.com/office/drawing/2014/main" id="{442638B3-0AD5-0431-2126-F81B42799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1622" name="Picture 8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2EE6A383-96DA-BDE7-F76E-C5B9FB233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3" name="Picture 9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C5F49DD-0C4C-958C-6EED-AF583FB70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4" name="Picture 10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D6C0D98-3E00-493E-4507-91DCDE0D8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5" name="Picture 11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043B86E-2196-E867-C7AF-5BFE60987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6" name="Picture 12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167D476-3882-31D9-3D51-4D8BFE88D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7" name="Text Box 13">
            <a:extLst>
              <a:ext uri="{FF2B5EF4-FFF2-40B4-BE49-F238E27FC236}">
                <a16:creationId xmlns:a16="http://schemas.microsoft.com/office/drawing/2014/main" id="{AD92F11C-BF7E-003E-5354-B93396DBF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</a:rPr>
              <a:t>2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  <p:pic>
        <p:nvPicPr>
          <p:cNvPr id="111628" name="Picture 14" descr="tq1">
            <a:extLst>
              <a:ext uri="{FF2B5EF4-FFF2-40B4-BE49-F238E27FC236}">
                <a16:creationId xmlns:a16="http://schemas.microsoft.com/office/drawing/2014/main" id="{470C32BE-FDB9-B1A2-900B-7F7139CD6141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4724400"/>
            <a:ext cx="1590675" cy="1603375"/>
          </a:xfrm>
          <a:noFill/>
        </p:spPr>
      </p:pic>
      <p:sp>
        <p:nvSpPr>
          <p:cNvPr id="111629" name="Text Box 15">
            <a:extLst>
              <a:ext uri="{FF2B5EF4-FFF2-40B4-BE49-F238E27FC236}">
                <a16:creationId xmlns:a16="http://schemas.microsoft.com/office/drawing/2014/main" id="{4D44B36F-90F3-5875-D9EC-77DF8552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725" y="2274888"/>
            <a:ext cx="605155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§2.1 </a:t>
            </a:r>
            <a:r>
              <a:rPr lang="zh-CN" altLang="en-US" b="1"/>
              <a:t>线性方程组的几何意义</a:t>
            </a:r>
          </a:p>
          <a:p>
            <a:pPr algn="l" eaLnBrk="1" hangingPunct="1"/>
            <a:r>
              <a:rPr lang="en-US" altLang="zh-CN" b="1"/>
              <a:t>§2.2 </a:t>
            </a:r>
            <a:r>
              <a:rPr lang="zh-CN" altLang="en-US" b="1"/>
              <a:t>线性相关与线性无关</a:t>
            </a:r>
          </a:p>
          <a:p>
            <a:pPr algn="l" eaLnBrk="1" hangingPunct="1"/>
            <a:r>
              <a:rPr lang="en-US" altLang="zh-CN" b="1"/>
              <a:t>§2.3 </a:t>
            </a:r>
            <a:r>
              <a:rPr lang="zh-CN" altLang="en-US" b="1"/>
              <a:t>基</a:t>
            </a:r>
          </a:p>
          <a:p>
            <a:pPr algn="l" eaLnBrk="1" hangingPunct="1"/>
            <a:r>
              <a:rPr lang="en-US" altLang="zh-CN" b="1"/>
              <a:t>§2.4 </a:t>
            </a:r>
            <a:r>
              <a:rPr lang="zh-CN" altLang="en-US" b="1"/>
              <a:t>坐标变换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0" name="Object 2">
            <a:extLst>
              <a:ext uri="{FF2B5EF4-FFF2-40B4-BE49-F238E27FC236}">
                <a16:creationId xmlns:a16="http://schemas.microsoft.com/office/drawing/2014/main" id="{BC313A4B-5A5A-E24F-CB7B-F43584AFC336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173413" y="3775075"/>
          <a:ext cx="28511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1838095" imgH="343039" progId="Paint.Picture">
                  <p:embed/>
                </p:oleObj>
              </mc:Choice>
              <mc:Fallback>
                <p:oleObj name="位图图像" r:id="rId2" imgW="1838095" imgH="343039" progId="Paint.Picture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3775075"/>
                        <a:ext cx="28511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1" name="Object 3">
            <a:extLst>
              <a:ext uri="{FF2B5EF4-FFF2-40B4-BE49-F238E27FC236}">
                <a16:creationId xmlns:a16="http://schemas.microsoft.com/office/drawing/2014/main" id="{28C0109C-BF5C-3182-94AD-C1B6113FBA7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19375" y="1768475"/>
          <a:ext cx="35829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2448267" imgH="1333333" progId="Paint.Picture">
                  <p:embed/>
                </p:oleObj>
              </mc:Choice>
              <mc:Fallback>
                <p:oleObj name="位图图像" r:id="rId4" imgW="2448267" imgH="1333333" progId="Paint.Picture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1768475"/>
                        <a:ext cx="3582988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2" name="Rectangle 4">
            <a:extLst>
              <a:ext uri="{FF2B5EF4-FFF2-40B4-BE49-F238E27FC236}">
                <a16:creationId xmlns:a16="http://schemas.microsoft.com/office/drawing/2014/main" id="{92D64FF1-03C7-9706-811C-BA924D581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3722688"/>
            <a:ext cx="2244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/>
              <a:t>解：可写成</a:t>
            </a:r>
          </a:p>
        </p:txBody>
      </p:sp>
      <p:sp>
        <p:nvSpPr>
          <p:cNvPr id="319493" name="Rectangle 5">
            <a:extLst>
              <a:ext uri="{FF2B5EF4-FFF2-40B4-BE49-F238E27FC236}">
                <a16:creationId xmlns:a16="http://schemas.microsoft.com/office/drawing/2014/main" id="{7A319FAB-F4FA-1323-3DC4-6F2464213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950" y="3768725"/>
            <a:ext cx="1635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800" b="1"/>
              <a:t>(2.1.6)</a:t>
            </a:r>
          </a:p>
        </p:txBody>
      </p:sp>
      <p:graphicFrame>
        <p:nvGraphicFramePr>
          <p:cNvPr id="319494" name="Object 6">
            <a:extLst>
              <a:ext uri="{FF2B5EF4-FFF2-40B4-BE49-F238E27FC236}">
                <a16:creationId xmlns:a16="http://schemas.microsoft.com/office/drawing/2014/main" id="{D6D8DAA5-8438-DEFD-9D0B-288ECD7B67BA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30438" y="4441825"/>
          <a:ext cx="554513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6" imgW="4361905" imgH="1057423" progId="Paint.Picture">
                  <p:embed/>
                </p:oleObj>
              </mc:Choice>
              <mc:Fallback>
                <p:oleObj name="位图图像" r:id="rId6" imgW="4361905" imgH="1057423" progId="Paint.Picture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4441825"/>
                        <a:ext cx="5545137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5" name="Rectangle 7">
            <a:extLst>
              <a:ext uri="{FF2B5EF4-FFF2-40B4-BE49-F238E27FC236}">
                <a16:creationId xmlns:a16="http://schemas.microsoft.com/office/drawing/2014/main" id="{8638AF3F-2430-9AC4-3367-B3A928F41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00" y="4740275"/>
            <a:ext cx="1677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/>
              <a:t>其中</a:t>
            </a:r>
          </a:p>
        </p:txBody>
      </p:sp>
      <p:sp>
        <p:nvSpPr>
          <p:cNvPr id="319496" name="Rectangle 8">
            <a:extLst>
              <a:ext uri="{FF2B5EF4-FFF2-40B4-BE49-F238E27FC236}">
                <a16:creationId xmlns:a16="http://schemas.microsoft.com/office/drawing/2014/main" id="{DE658C93-0443-0570-AFCF-9D4C7DD40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8" y="2411413"/>
            <a:ext cx="1814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800" b="1"/>
              <a:t>(2.1.5)</a:t>
            </a:r>
          </a:p>
        </p:txBody>
      </p:sp>
      <p:sp>
        <p:nvSpPr>
          <p:cNvPr id="319499" name="Rectangle 11">
            <a:extLst>
              <a:ext uri="{FF2B5EF4-FFF2-40B4-BE49-F238E27FC236}">
                <a16:creationId xmlns:a16="http://schemas.microsoft.com/office/drawing/2014/main" id="{61B5D6B0-0C57-88B5-E3B8-53D7FD591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694363"/>
            <a:ext cx="829151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>
                <a:latin typeface="楷体_GB2312" pitchFamily="49" charset="-122"/>
              </a:rPr>
              <a:t>都代表建立了直角坐标系的三维空间中的向量</a:t>
            </a:r>
            <a:r>
              <a:rPr kumimoji="0" lang="en-US" altLang="zh-CN">
                <a:latin typeface="楷体_GB2312" pitchFamily="49" charset="-122"/>
              </a:rPr>
              <a:t>.</a:t>
            </a:r>
            <a:r>
              <a:rPr kumimoji="0" lang="en-US" altLang="zh-CN" sz="2800" b="1">
                <a:latin typeface="楷体_GB2312" pitchFamily="49" charset="-122"/>
              </a:rPr>
              <a:t> </a:t>
            </a:r>
          </a:p>
        </p:txBody>
      </p:sp>
      <p:sp>
        <p:nvSpPr>
          <p:cNvPr id="319501" name="Text Box 13">
            <a:extLst>
              <a:ext uri="{FF2B5EF4-FFF2-40B4-BE49-F238E27FC236}">
                <a16:creationId xmlns:a16="http://schemas.microsoft.com/office/drawing/2014/main" id="{11D18283-5EA9-FD30-0D39-039687097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344488"/>
            <a:ext cx="5924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b="1">
                <a:solidFill>
                  <a:schemeClr val="tx2"/>
                </a:solidFill>
              </a:rPr>
              <a:t>三元一次方程组有唯一解的条件</a:t>
            </a:r>
          </a:p>
        </p:txBody>
      </p:sp>
      <p:sp>
        <p:nvSpPr>
          <p:cNvPr id="319502" name="Text Box 14">
            <a:extLst>
              <a:ext uri="{FF2B5EF4-FFF2-40B4-BE49-F238E27FC236}">
                <a16:creationId xmlns:a16="http://schemas.microsoft.com/office/drawing/2014/main" id="{19541323-1CCA-FCA4-17F0-3C5E9DD5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904875"/>
            <a:ext cx="853598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/>
              <a:t>例</a:t>
            </a:r>
            <a:r>
              <a:rPr lang="en-US" altLang="zh-CN"/>
              <a:t>4 </a:t>
            </a:r>
            <a:r>
              <a:rPr lang="zh-CN" altLang="en-US"/>
              <a:t>研究实系数三元一次方程组有唯一解的充分表条件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7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0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9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/>
      <p:bldP spid="319493" grpId="0"/>
      <p:bldP spid="319495" grpId="0"/>
      <p:bldP spid="319496" grpId="0"/>
      <p:bldP spid="319499" grpId="0"/>
      <p:bldP spid="319501" grpId="0" autoUpdateAnimBg="0"/>
      <p:bldP spid="319502" grpId="0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80" name="Text Box 4">
            <a:extLst>
              <a:ext uri="{FF2B5EF4-FFF2-40B4-BE49-F238E27FC236}">
                <a16:creationId xmlns:a16="http://schemas.microsoft.com/office/drawing/2014/main" id="{09629D64-434B-5A8A-6430-EEB5F011D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" y="398463"/>
            <a:ext cx="82946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其中</a:t>
            </a:r>
            <a:r>
              <a:rPr lang="en-US" altLang="zh-CN"/>
              <a:t>1≤</a:t>
            </a:r>
            <a:r>
              <a:rPr lang="en-US" altLang="zh-CN" i="1"/>
              <a:t>j</a:t>
            </a:r>
            <a:r>
              <a:rPr lang="en-US" altLang="zh-CN" baseline="-25000"/>
              <a:t>1</a:t>
            </a:r>
            <a:r>
              <a:rPr lang="zh-CN" altLang="en-US" i="1"/>
              <a:t>＜</a:t>
            </a:r>
            <a:r>
              <a:rPr lang="en-US" altLang="zh-CN" i="1"/>
              <a:t>j</a:t>
            </a:r>
            <a:r>
              <a:rPr lang="en-US" altLang="zh-CN" baseline="-25000"/>
              <a:t>2</a:t>
            </a:r>
            <a:r>
              <a:rPr lang="zh-CN" altLang="en-US" i="1"/>
              <a:t>＜</a:t>
            </a:r>
            <a:r>
              <a:rPr lang="en-US" altLang="zh-CN" i="1"/>
              <a:t>... </a:t>
            </a:r>
            <a:r>
              <a:rPr lang="zh-CN" altLang="en-US" i="1"/>
              <a:t>＜</a:t>
            </a:r>
            <a:r>
              <a:rPr lang="en-US" altLang="zh-CN" i="1"/>
              <a:t>j</a:t>
            </a:r>
            <a:r>
              <a:rPr lang="en-US" altLang="zh-CN" i="1" baseline="-25000"/>
              <a:t>r</a:t>
            </a:r>
            <a:r>
              <a:rPr lang="en-US" altLang="zh-CN" i="1"/>
              <a:t>≤n</a:t>
            </a:r>
            <a:r>
              <a:rPr lang="zh-CN" altLang="en-US"/>
              <a:t>，而                      都不为</a:t>
            </a:r>
            <a:r>
              <a:rPr lang="en-US" altLang="zh-CN"/>
              <a:t>0.</a:t>
            </a:r>
          </a:p>
        </p:txBody>
      </p:sp>
      <p:graphicFrame>
        <p:nvGraphicFramePr>
          <p:cNvPr id="57346" name="Object 5">
            <a:extLst>
              <a:ext uri="{FF2B5EF4-FFF2-40B4-BE49-F238E27FC236}">
                <a16:creationId xmlns:a16="http://schemas.microsoft.com/office/drawing/2014/main" id="{4DAF0F75-04DD-3622-B30C-646A3F0FE26A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5462588" y="460375"/>
          <a:ext cx="2146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241200" progId="Equation.DSMT4">
                  <p:embed/>
                </p:oleObj>
              </mc:Choice>
              <mc:Fallback>
                <p:oleObj name="Equation" r:id="rId2" imgW="9270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460375"/>
                        <a:ext cx="2146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3" name="Text Box 7">
            <a:extLst>
              <a:ext uri="{FF2B5EF4-FFF2-40B4-BE49-F238E27FC236}">
                <a16:creationId xmlns:a16="http://schemas.microsoft.com/office/drawing/2014/main" id="{D981C621-FDDC-0358-3FA2-21DA9FA0F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1630363"/>
            <a:ext cx="7989887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于是</a:t>
            </a:r>
            <a:r>
              <a:rPr lang="en-US" altLang="zh-CN" i="1"/>
              <a:t>B</a:t>
            </a:r>
            <a:r>
              <a:rPr lang="zh-CN" altLang="en-US"/>
              <a:t>的第</a:t>
            </a:r>
            <a:r>
              <a:rPr lang="en-US" altLang="zh-CN" i="1"/>
              <a:t>j</a:t>
            </a:r>
            <a:r>
              <a:rPr lang="en-US" altLang="zh-CN" baseline="-25000"/>
              <a:t>1</a:t>
            </a:r>
            <a:r>
              <a:rPr lang="en-US" altLang="zh-CN" i="1"/>
              <a:t>,j</a:t>
            </a:r>
            <a:r>
              <a:rPr lang="en-US" altLang="zh-CN" baseline="-25000"/>
              <a:t>2</a:t>
            </a:r>
            <a:r>
              <a:rPr lang="en-US" altLang="zh-CN" i="1"/>
              <a:t>,...,j</a:t>
            </a:r>
            <a:r>
              <a:rPr lang="en-US" altLang="zh-CN" i="1" baseline="-25000"/>
              <a:t>r</a:t>
            </a:r>
            <a:r>
              <a:rPr lang="zh-CN" altLang="en-US"/>
              <a:t>列组成</a:t>
            </a:r>
            <a:r>
              <a:rPr lang="en-US" altLang="zh-CN" i="1"/>
              <a:t>B</a:t>
            </a:r>
            <a:r>
              <a:rPr lang="zh-CN" altLang="en-US"/>
              <a:t>的列向量组的一个极大线性无关组，相应的，</a:t>
            </a:r>
            <a:r>
              <a:rPr lang="en-US" altLang="zh-CN" i="1"/>
              <a:t>A</a:t>
            </a:r>
            <a:r>
              <a:rPr lang="zh-CN" altLang="en-US"/>
              <a:t>的第</a:t>
            </a:r>
            <a:r>
              <a:rPr lang="en-US" altLang="zh-CN" i="1"/>
              <a:t>j</a:t>
            </a:r>
            <a:r>
              <a:rPr lang="en-US" altLang="zh-CN" baseline="-25000"/>
              <a:t>1</a:t>
            </a:r>
            <a:r>
              <a:rPr lang="en-US" altLang="zh-CN" i="1"/>
              <a:t>,j</a:t>
            </a:r>
            <a:r>
              <a:rPr lang="en-US" altLang="zh-CN" baseline="-25000"/>
              <a:t>2</a:t>
            </a:r>
            <a:r>
              <a:rPr lang="en-US" altLang="zh-CN" i="1"/>
              <a:t>,...,j</a:t>
            </a:r>
            <a:r>
              <a:rPr lang="en-US" altLang="zh-CN" i="1" baseline="-25000"/>
              <a:t>r</a:t>
            </a:r>
            <a:r>
              <a:rPr lang="zh-CN" altLang="en-US"/>
              <a:t>列                        组成</a:t>
            </a:r>
            <a:r>
              <a:rPr lang="en-US" altLang="zh-CN" i="1"/>
              <a:t>α</a:t>
            </a:r>
            <a:r>
              <a:rPr lang="en-US" altLang="zh-CN" i="1" baseline="-25000"/>
              <a:t>1</a:t>
            </a:r>
            <a:r>
              <a:rPr lang="en-US" altLang="zh-CN" i="1"/>
              <a:t>, α</a:t>
            </a:r>
            <a:r>
              <a:rPr lang="en-US" altLang="zh-CN" i="1" baseline="-25000"/>
              <a:t>2</a:t>
            </a:r>
            <a:r>
              <a:rPr lang="en-US" altLang="zh-CN" i="1"/>
              <a:t>,..., α</a:t>
            </a:r>
            <a:r>
              <a:rPr lang="en-US" altLang="zh-CN" i="1" baseline="-25000"/>
              <a:t>m</a:t>
            </a:r>
            <a:r>
              <a:rPr lang="zh-CN" altLang="en-US"/>
              <a:t>的一个极大线性无关组</a:t>
            </a:r>
            <a:r>
              <a:rPr lang="en-US" altLang="zh-CN"/>
              <a:t>.</a:t>
            </a:r>
          </a:p>
        </p:txBody>
      </p:sp>
      <p:graphicFrame>
        <p:nvGraphicFramePr>
          <p:cNvPr id="57347" name="Object 8">
            <a:extLst>
              <a:ext uri="{FF2B5EF4-FFF2-40B4-BE49-F238E27FC236}">
                <a16:creationId xmlns:a16="http://schemas.microsoft.com/office/drawing/2014/main" id="{29B11502-CBF0-613C-915F-BBAEDB463FAA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165225" y="2646363"/>
          <a:ext cx="220186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41200" progId="Equation.DSMT4">
                  <p:embed/>
                </p:oleObj>
              </mc:Choice>
              <mc:Fallback>
                <p:oleObj name="Equation" r:id="rId4" imgW="91440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2646363"/>
                        <a:ext cx="2201863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7" name="Text Box 11">
            <a:extLst>
              <a:ext uri="{FF2B5EF4-FFF2-40B4-BE49-F238E27FC236}">
                <a16:creationId xmlns:a16="http://schemas.microsoft.com/office/drawing/2014/main" id="{8A9AAF66-E0C9-6D76-8B1B-B57BEC62C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3724275"/>
            <a:ext cx="84677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/>
              <a:t>    </a:t>
            </a:r>
            <a:r>
              <a:rPr lang="zh-CN" altLang="en-US"/>
              <a:t>求向量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=(1,2,0,-5,1), </a:t>
            </a:r>
            <a:r>
              <a:rPr lang="en-US" altLang="zh-CN" i="1"/>
              <a:t>α</a:t>
            </a:r>
            <a:r>
              <a:rPr lang="en-US" altLang="zh-CN" baseline="-25000"/>
              <a:t>2</a:t>
            </a:r>
            <a:r>
              <a:rPr lang="en-US" altLang="zh-CN"/>
              <a:t>=(1,2,3,4,-3),</a:t>
            </a:r>
          </a:p>
          <a:p>
            <a:pPr eaLnBrk="1" hangingPunct="1"/>
            <a:r>
              <a:rPr lang="en-US" altLang="zh-CN" i="1"/>
              <a:t>α</a:t>
            </a:r>
            <a:r>
              <a:rPr lang="en-US" altLang="zh-CN" baseline="-25000"/>
              <a:t>3</a:t>
            </a:r>
            <a:r>
              <a:rPr lang="en-US" altLang="zh-CN"/>
              <a:t>=(2,4,-3,-19,6), </a:t>
            </a:r>
            <a:r>
              <a:rPr lang="en-US" altLang="zh-CN" i="1"/>
              <a:t>α</a:t>
            </a:r>
            <a:r>
              <a:rPr lang="en-US" altLang="zh-CN" baseline="-25000"/>
              <a:t>4</a:t>
            </a:r>
            <a:r>
              <a:rPr lang="en-US" altLang="zh-CN"/>
              <a:t>=(1,1,1,1,1), </a:t>
            </a:r>
          </a:p>
          <a:p>
            <a:pPr eaLnBrk="1" hangingPunct="1"/>
            <a:r>
              <a:rPr lang="en-US" altLang="zh-CN" i="1"/>
              <a:t>α</a:t>
            </a:r>
            <a:r>
              <a:rPr lang="en-US" altLang="zh-CN" baseline="-25000"/>
              <a:t>5</a:t>
            </a:r>
            <a:r>
              <a:rPr lang="en-US" altLang="zh-CN"/>
              <a:t>=(3,6,-3,-24,7)</a:t>
            </a:r>
            <a:r>
              <a:rPr lang="zh-CN" altLang="en-US"/>
              <a:t>组成的向量组</a:t>
            </a:r>
            <a:r>
              <a:rPr lang="en-US" altLang="zh-CN" i="1"/>
              <a:t>S</a:t>
            </a:r>
            <a:r>
              <a:rPr lang="zh-CN" altLang="en-US"/>
              <a:t>的一个极大线性无关组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0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0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0" grpId="0"/>
      <p:bldP spid="28058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652" name="Object 4">
            <a:extLst>
              <a:ext uri="{FF2B5EF4-FFF2-40B4-BE49-F238E27FC236}">
                <a16:creationId xmlns:a16="http://schemas.microsoft.com/office/drawing/2014/main" id="{F9384251-B732-B53A-E408-024738D9D942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350838" y="1279525"/>
          <a:ext cx="3228975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000" imgH="1143000" progId="Equation.DSMT4">
                  <p:embed/>
                </p:oleObj>
              </mc:Choice>
              <mc:Fallback>
                <p:oleObj name="Equation" r:id="rId2" imgW="1854000" imgH="1143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1279525"/>
                        <a:ext cx="3228975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654" name="Object 6">
            <a:extLst>
              <a:ext uri="{FF2B5EF4-FFF2-40B4-BE49-F238E27FC236}">
                <a16:creationId xmlns:a16="http://schemas.microsoft.com/office/drawing/2014/main" id="{330B637A-8053-78C2-5731-7A2CB679DE53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707063" y="1227138"/>
          <a:ext cx="3152775" cy="234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36480" imgH="1143000" progId="Equation.DSMT4">
                  <p:embed/>
                </p:oleObj>
              </mc:Choice>
              <mc:Fallback>
                <p:oleObj name="Equation" r:id="rId4" imgW="1536480" imgH="1143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1227138"/>
                        <a:ext cx="3152775" cy="234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9">
            <a:extLst>
              <a:ext uri="{FF2B5EF4-FFF2-40B4-BE49-F238E27FC236}">
                <a16:creationId xmlns:a16="http://schemas.microsoft.com/office/drawing/2014/main" id="{0DF3A15E-8F5B-AABE-155F-304CBC7B2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304800"/>
            <a:ext cx="874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解</a:t>
            </a:r>
          </a:p>
        </p:txBody>
      </p:sp>
      <p:sp>
        <p:nvSpPr>
          <p:cNvPr id="58373" name="Text Box 10">
            <a:extLst>
              <a:ext uri="{FF2B5EF4-FFF2-40B4-BE49-F238E27FC236}">
                <a16:creationId xmlns:a16="http://schemas.microsoft.com/office/drawing/2014/main" id="{59E170B8-7639-E8B5-DED0-DCD3FAF1C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588" y="1816100"/>
            <a:ext cx="2000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000"/>
              <a:t>一系列初等变换</a:t>
            </a:r>
          </a:p>
        </p:txBody>
      </p:sp>
      <p:sp>
        <p:nvSpPr>
          <p:cNvPr id="58374" name="Line 11">
            <a:extLst>
              <a:ext uri="{FF2B5EF4-FFF2-40B4-BE49-F238E27FC236}">
                <a16:creationId xmlns:a16="http://schemas.microsoft.com/office/drawing/2014/main" id="{8A18C2F1-901C-D7B5-DC76-2C6E46B19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0925" y="2344738"/>
            <a:ext cx="2160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3660" name="Text Box 12">
            <a:extLst>
              <a:ext uri="{FF2B5EF4-FFF2-40B4-BE49-F238E27FC236}">
                <a16:creationId xmlns:a16="http://schemas.microsoft.com/office/drawing/2014/main" id="{1811784A-4E76-ACBF-D325-C2B3C15E9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3697288"/>
            <a:ext cx="82423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 </a:t>
            </a:r>
            <a:r>
              <a:rPr lang="en-US" altLang="zh-CN" i="1"/>
              <a:t>B</a:t>
            </a:r>
            <a:r>
              <a:rPr lang="en-US" altLang="zh-CN"/>
              <a:t> </a:t>
            </a:r>
            <a:r>
              <a:rPr lang="zh-CN" altLang="en-US"/>
              <a:t>的第</a:t>
            </a:r>
            <a:r>
              <a:rPr lang="en-US" altLang="zh-CN"/>
              <a:t>1,2,4</a:t>
            </a:r>
            <a:r>
              <a:rPr lang="zh-CN" altLang="en-US"/>
              <a:t>列组成</a:t>
            </a:r>
            <a:r>
              <a:rPr lang="en-US" altLang="zh-CN" i="1"/>
              <a:t>B</a:t>
            </a:r>
            <a:r>
              <a:rPr lang="zh-CN" altLang="en-US"/>
              <a:t>的列向量组的极大线性无关组，因此</a:t>
            </a:r>
            <a:r>
              <a:rPr lang="en-US" altLang="zh-CN"/>
              <a:t>{</a:t>
            </a:r>
            <a:r>
              <a:rPr lang="en-US" altLang="en-US" i="1"/>
              <a:t>α</a:t>
            </a:r>
            <a:r>
              <a:rPr lang="en-US" altLang="zh-CN" baseline="-25000"/>
              <a:t>1</a:t>
            </a:r>
            <a:r>
              <a:rPr lang="en-US" altLang="zh-CN" i="1"/>
              <a:t>, </a:t>
            </a:r>
            <a:r>
              <a:rPr lang="en-US" altLang="en-US" i="1"/>
              <a:t>α</a:t>
            </a:r>
            <a:r>
              <a:rPr lang="en-US" altLang="zh-CN" baseline="-25000"/>
              <a:t>2</a:t>
            </a:r>
            <a:r>
              <a:rPr lang="en-US" altLang="zh-CN" i="1"/>
              <a:t>, </a:t>
            </a:r>
            <a:r>
              <a:rPr lang="en-US" altLang="en-US" i="1"/>
              <a:t>α</a:t>
            </a:r>
            <a:r>
              <a:rPr lang="en-US" altLang="zh-CN" baseline="-25000"/>
              <a:t>4</a:t>
            </a:r>
            <a:r>
              <a:rPr lang="en-US" altLang="zh-CN"/>
              <a:t>}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zh-CN" altLang="en-US"/>
              <a:t>的一个极大线性无关组</a:t>
            </a:r>
            <a:r>
              <a:rPr lang="en-US" altLang="zh-CN"/>
              <a:t>.                                             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3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6" name="Text Box 4">
            <a:extLst>
              <a:ext uri="{FF2B5EF4-FFF2-40B4-BE49-F238E27FC236}">
                <a16:creationId xmlns:a16="http://schemas.microsoft.com/office/drawing/2014/main" id="{2E73D2D6-B4D1-4551-BEA5-559A453D7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423863"/>
            <a:ext cx="818991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引理</a:t>
            </a:r>
            <a:r>
              <a:rPr lang="en-US" altLang="zh-CN">
                <a:solidFill>
                  <a:schemeClr val="tx2"/>
                </a:solidFill>
              </a:rPr>
              <a:t>2.4.3</a:t>
            </a:r>
            <a:r>
              <a:rPr lang="en-US" altLang="zh-CN"/>
              <a:t>     </a:t>
            </a:r>
            <a:r>
              <a:rPr lang="zh-CN" altLang="en-US"/>
              <a:t>初等行变换不改变矩阵的列秩</a:t>
            </a:r>
            <a:r>
              <a:rPr lang="en-US" altLang="zh-CN"/>
              <a:t>.</a:t>
            </a:r>
            <a:r>
              <a:rPr lang="zh-CN" altLang="en-US"/>
              <a:t>初等行变换不改变矩阵的行秩</a:t>
            </a:r>
            <a:r>
              <a:rPr lang="en-US" altLang="zh-CN"/>
              <a:t>.</a:t>
            </a:r>
          </a:p>
          <a:p>
            <a:pPr algn="l" eaLnBrk="1" hangingPunct="1"/>
            <a:endParaRPr lang="en-US" altLang="zh-CN"/>
          </a:p>
        </p:txBody>
      </p:sp>
      <p:sp>
        <p:nvSpPr>
          <p:cNvPr id="305158" name="Text Box 6">
            <a:extLst>
              <a:ext uri="{FF2B5EF4-FFF2-40B4-BE49-F238E27FC236}">
                <a16:creationId xmlns:a16="http://schemas.microsoft.com/office/drawing/2014/main" id="{47469C56-67F4-38EE-2200-E3CE7831C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1677988"/>
            <a:ext cx="8229600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证明</a:t>
            </a:r>
            <a:r>
              <a:rPr lang="zh-CN" altLang="en-US"/>
              <a:t>     每次初等行变换前后的矩阵的行向量组等价</a:t>
            </a:r>
            <a:r>
              <a:rPr lang="en-US" altLang="zh-CN"/>
              <a:t>.</a:t>
            </a:r>
            <a:r>
              <a:rPr lang="zh-CN" altLang="en-US"/>
              <a:t>由等价的传递性知道：矩阵</a:t>
            </a:r>
            <a:r>
              <a:rPr lang="en-US" altLang="zh-CN" i="1"/>
              <a:t>A</a:t>
            </a:r>
            <a:r>
              <a:rPr lang="zh-CN" altLang="en-US"/>
              <a:t>经过若干次初等行变换得到的矩阵</a:t>
            </a:r>
            <a:r>
              <a:rPr lang="en-US" altLang="zh-CN" i="1"/>
              <a:t>B</a:t>
            </a:r>
            <a:r>
              <a:rPr lang="zh-CN" altLang="en-US"/>
              <a:t>的行向量组与</a:t>
            </a:r>
            <a:r>
              <a:rPr lang="en-US" altLang="zh-CN" i="1"/>
              <a:t>A</a:t>
            </a:r>
            <a:r>
              <a:rPr lang="zh-CN" altLang="en-US"/>
              <a:t>的行向量组等价</a:t>
            </a:r>
            <a:r>
              <a:rPr lang="en-US" altLang="zh-CN"/>
              <a:t>.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zh-CN" altLang="en-US"/>
              <a:t>的行秩相等</a:t>
            </a:r>
            <a:r>
              <a:rPr lang="en-US" altLang="zh-CN"/>
              <a:t>.                                                               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5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6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80" name="Text Box 4">
            <a:extLst>
              <a:ext uri="{FF2B5EF4-FFF2-40B4-BE49-F238E27FC236}">
                <a16:creationId xmlns:a16="http://schemas.microsoft.com/office/drawing/2014/main" id="{63DA984A-B754-9F35-2816-27E3C2077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357188"/>
            <a:ext cx="8070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定理</a:t>
            </a:r>
            <a:r>
              <a:rPr lang="en-US" altLang="zh-CN">
                <a:solidFill>
                  <a:schemeClr val="tx2"/>
                </a:solidFill>
              </a:rPr>
              <a:t>2.2.9</a:t>
            </a:r>
            <a:r>
              <a:rPr lang="en-US" altLang="zh-CN"/>
              <a:t>     </a:t>
            </a:r>
            <a:r>
              <a:rPr lang="zh-CN" altLang="en-US"/>
              <a:t>任意矩阵的行秩与列秩相等</a:t>
            </a:r>
            <a:r>
              <a:rPr lang="en-US" altLang="zh-CN"/>
              <a:t>.</a:t>
            </a:r>
          </a:p>
        </p:txBody>
      </p:sp>
      <p:sp>
        <p:nvSpPr>
          <p:cNvPr id="306181" name="Text Box 5">
            <a:extLst>
              <a:ext uri="{FF2B5EF4-FFF2-40B4-BE49-F238E27FC236}">
                <a16:creationId xmlns:a16="http://schemas.microsoft.com/office/drawing/2014/main" id="{271FA92E-1F49-8E66-8B44-B53F89881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2065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证明</a:t>
            </a:r>
            <a:r>
              <a:rPr lang="zh-CN" altLang="en-US"/>
              <a:t>     设</a:t>
            </a:r>
            <a:r>
              <a:rPr lang="en-US" altLang="zh-CN" i="1"/>
              <a:t>A</a:t>
            </a:r>
            <a:r>
              <a:rPr lang="en-US" altLang="zh-CN"/>
              <a:t>∈</a:t>
            </a:r>
            <a:r>
              <a:rPr lang="en-US" altLang="zh-CN" i="1"/>
              <a:t>F</a:t>
            </a:r>
            <a:r>
              <a:rPr lang="en-US" altLang="zh-CN" i="1" baseline="30000"/>
              <a:t>m</a:t>
            </a:r>
            <a:r>
              <a:rPr lang="en-US" altLang="zh-CN" baseline="30000"/>
              <a:t>×</a:t>
            </a:r>
            <a:r>
              <a:rPr lang="en-US" altLang="zh-CN" i="1" baseline="30000"/>
              <a:t>n</a:t>
            </a:r>
            <a:r>
              <a:rPr lang="en-US" altLang="zh-CN"/>
              <a:t>.</a:t>
            </a:r>
            <a:r>
              <a:rPr lang="zh-CN" altLang="en-US"/>
              <a:t>则</a:t>
            </a:r>
            <a:r>
              <a:rPr lang="en-US" altLang="zh-CN" i="1"/>
              <a:t>A</a:t>
            </a:r>
            <a:r>
              <a:rPr lang="zh-CN" altLang="en-US"/>
              <a:t>可以经过一系列初等行变换变成阶梯形矩阵</a:t>
            </a:r>
          </a:p>
        </p:txBody>
      </p:sp>
      <p:graphicFrame>
        <p:nvGraphicFramePr>
          <p:cNvPr id="306182" name="Object 6">
            <a:extLst>
              <a:ext uri="{FF2B5EF4-FFF2-40B4-BE49-F238E27FC236}">
                <a16:creationId xmlns:a16="http://schemas.microsoft.com/office/drawing/2014/main" id="{7C62B870-FC50-58D1-A33B-92B7D9E5210D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062038" y="2382838"/>
          <a:ext cx="6342062" cy="256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44720" imgH="1244520" progId="Equation.DSMT4">
                  <p:embed/>
                </p:oleObj>
              </mc:Choice>
              <mc:Fallback>
                <p:oleObj name="Equation" r:id="rId2" imgW="2844720" imgH="12445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2382838"/>
                        <a:ext cx="6342062" cy="256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4" name="Text Box 8">
            <a:extLst>
              <a:ext uri="{FF2B5EF4-FFF2-40B4-BE49-F238E27FC236}">
                <a16:creationId xmlns:a16="http://schemas.microsoft.com/office/drawing/2014/main" id="{30290C62-1293-5D4C-43EE-8642F0CE3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5262563"/>
            <a:ext cx="8321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其中</a:t>
            </a:r>
            <a:r>
              <a:rPr lang="en-US" altLang="zh-CN"/>
              <a:t>1≤</a:t>
            </a:r>
            <a:r>
              <a:rPr lang="en-US" altLang="zh-CN" i="1"/>
              <a:t>j</a:t>
            </a:r>
            <a:r>
              <a:rPr lang="en-US" altLang="zh-CN" i="1" baseline="-25000"/>
              <a:t>1</a:t>
            </a:r>
            <a:r>
              <a:rPr lang="zh-CN" altLang="en-US" i="1"/>
              <a:t>＜</a:t>
            </a:r>
            <a:r>
              <a:rPr lang="en-US" altLang="zh-CN" i="1"/>
              <a:t>j</a:t>
            </a:r>
            <a:r>
              <a:rPr lang="en-US" altLang="zh-CN" i="1" baseline="-25000"/>
              <a:t>2</a:t>
            </a:r>
            <a:r>
              <a:rPr lang="zh-CN" altLang="en-US" i="1"/>
              <a:t>＜</a:t>
            </a:r>
            <a:r>
              <a:rPr lang="en-US" altLang="zh-CN" i="1"/>
              <a:t>... </a:t>
            </a:r>
            <a:r>
              <a:rPr lang="zh-CN" altLang="en-US" i="1"/>
              <a:t>＜</a:t>
            </a:r>
            <a:r>
              <a:rPr lang="en-US" altLang="zh-CN" i="1"/>
              <a:t>j</a:t>
            </a:r>
            <a:r>
              <a:rPr lang="en-US" altLang="zh-CN" i="1" baseline="-25000"/>
              <a:t>r</a:t>
            </a:r>
            <a:r>
              <a:rPr lang="en-US" altLang="zh-CN" i="1"/>
              <a:t>≤n</a:t>
            </a:r>
            <a:r>
              <a:rPr lang="zh-CN" altLang="en-US"/>
              <a:t>，而</a:t>
            </a:r>
          </a:p>
        </p:txBody>
      </p:sp>
      <p:graphicFrame>
        <p:nvGraphicFramePr>
          <p:cNvPr id="59395" name="Object 9">
            <a:extLst>
              <a:ext uri="{FF2B5EF4-FFF2-40B4-BE49-F238E27FC236}">
                <a16:creationId xmlns:a16="http://schemas.microsoft.com/office/drawing/2014/main" id="{B9F9FC78-9788-C7CF-01D3-CB368ED899B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924550" y="5295900"/>
          <a:ext cx="29829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560" imgH="241200" progId="Equation.DSMT4">
                  <p:embed/>
                </p:oleObj>
              </mc:Choice>
              <mc:Fallback>
                <p:oleObj name="Equation" r:id="rId4" imgW="123156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5295900"/>
                        <a:ext cx="29829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6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6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0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Text Box 4">
            <a:extLst>
              <a:ext uri="{FF2B5EF4-FFF2-40B4-BE49-F238E27FC236}">
                <a16:creationId xmlns:a16="http://schemas.microsoft.com/office/drawing/2014/main" id="{7542762A-10CF-3D24-89CA-722A360A2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331788"/>
            <a:ext cx="82962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且与                     在同一列的其余元都等于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 i="1"/>
              <a:t>C</a:t>
            </a:r>
            <a:r>
              <a:rPr lang="zh-CN" altLang="en-US"/>
              <a:t>的最好</a:t>
            </a:r>
            <a:r>
              <a:rPr lang="en-US" altLang="zh-CN" i="1"/>
              <a:t>n-r</a:t>
            </a:r>
            <a:r>
              <a:rPr lang="zh-CN" altLang="en-US"/>
              <a:t>行全为</a:t>
            </a:r>
            <a:r>
              <a:rPr lang="en-US" altLang="zh-CN"/>
              <a:t>0</a:t>
            </a:r>
            <a:r>
              <a:rPr lang="zh-CN" altLang="en-US"/>
              <a:t>，第</a:t>
            </a:r>
            <a:r>
              <a:rPr lang="en-US" altLang="zh-CN"/>
              <a:t>i</a:t>
            </a:r>
            <a:r>
              <a:rPr lang="zh-CN" altLang="en-US"/>
              <a:t>行的</a:t>
            </a:r>
            <a:r>
              <a:rPr lang="en-US" altLang="zh-CN" i="1"/>
              <a:t>c</a:t>
            </a:r>
            <a:r>
              <a:rPr lang="en-US" altLang="zh-CN" baseline="-25000"/>
              <a:t>ij</a:t>
            </a:r>
            <a:r>
              <a:rPr lang="en-US" altLang="zh-CN"/>
              <a:t>(</a:t>
            </a:r>
            <a:r>
              <a:rPr lang="en-US" altLang="zh-CN" i="1"/>
              <a:t>j&lt;j</a:t>
            </a:r>
            <a:r>
              <a:rPr lang="en-US" altLang="zh-CN" i="1" baseline="-25000"/>
              <a:t>i</a:t>
            </a:r>
            <a:r>
              <a:rPr lang="en-US" altLang="zh-CN"/>
              <a:t>)</a:t>
            </a:r>
            <a:r>
              <a:rPr lang="zh-CN" altLang="en-US"/>
              <a:t>也都为</a:t>
            </a:r>
            <a:r>
              <a:rPr lang="en-US" altLang="zh-CN"/>
              <a:t>0.</a:t>
            </a:r>
            <a:endParaRPr lang="en-US" altLang="zh-CN" baseline="-25000"/>
          </a:p>
        </p:txBody>
      </p:sp>
      <p:graphicFrame>
        <p:nvGraphicFramePr>
          <p:cNvPr id="60418" name="Object 5">
            <a:extLst>
              <a:ext uri="{FF2B5EF4-FFF2-40B4-BE49-F238E27FC236}">
                <a16:creationId xmlns:a16="http://schemas.microsoft.com/office/drawing/2014/main" id="{00694954-EF10-D1C5-D2DF-87B0791CD52E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484313" y="371475"/>
          <a:ext cx="21129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241200" progId="Equation.DSMT4">
                  <p:embed/>
                </p:oleObj>
              </mc:Choice>
              <mc:Fallback>
                <p:oleObj name="Equation" r:id="rId2" imgW="9270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371475"/>
                        <a:ext cx="21129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55" name="Text Box 7">
            <a:extLst>
              <a:ext uri="{FF2B5EF4-FFF2-40B4-BE49-F238E27FC236}">
                <a16:creationId xmlns:a16="http://schemas.microsoft.com/office/drawing/2014/main" id="{1C7EFBC9-9743-A504-282A-9EE57AC9D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498600"/>
            <a:ext cx="83232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  </a:t>
            </a:r>
            <a:r>
              <a:rPr lang="zh-CN" altLang="en-US"/>
              <a:t>由定理</a:t>
            </a:r>
            <a:r>
              <a:rPr lang="en-US" altLang="zh-CN"/>
              <a:t>2.2.7</a:t>
            </a:r>
            <a:r>
              <a:rPr lang="zh-CN" altLang="en-US"/>
              <a:t>，定理</a:t>
            </a:r>
            <a:r>
              <a:rPr lang="en-US" altLang="zh-CN"/>
              <a:t>2.2.8</a:t>
            </a:r>
            <a:r>
              <a:rPr lang="zh-CN" altLang="en-US"/>
              <a:t>知：</a:t>
            </a:r>
            <a:r>
              <a:rPr lang="en-US" altLang="zh-CN" i="1"/>
              <a:t>C</a:t>
            </a:r>
            <a:r>
              <a:rPr lang="zh-CN" altLang="en-US"/>
              <a:t>与</a:t>
            </a:r>
            <a:r>
              <a:rPr lang="en-US" altLang="zh-CN" i="1"/>
              <a:t>A</a:t>
            </a:r>
            <a:r>
              <a:rPr lang="zh-CN" altLang="en-US"/>
              <a:t>的列秩相等，</a:t>
            </a:r>
            <a:r>
              <a:rPr lang="en-US" altLang="zh-CN" i="1"/>
              <a:t>C</a:t>
            </a:r>
            <a:r>
              <a:rPr lang="zh-CN" altLang="en-US"/>
              <a:t>与</a:t>
            </a:r>
            <a:r>
              <a:rPr lang="en-US" altLang="zh-CN" i="1"/>
              <a:t>A</a:t>
            </a:r>
            <a:r>
              <a:rPr lang="zh-CN" altLang="en-US"/>
              <a:t>的行秩也相等，则</a:t>
            </a:r>
            <a:r>
              <a:rPr lang="en-US" altLang="zh-CN" i="1"/>
              <a:t>A</a:t>
            </a:r>
            <a:r>
              <a:rPr lang="zh-CN" altLang="en-US"/>
              <a:t>的行秩与列秩相等</a:t>
            </a:r>
            <a:r>
              <a:rPr lang="en-US" altLang="zh-CN"/>
              <a:t>.</a:t>
            </a:r>
          </a:p>
        </p:txBody>
      </p:sp>
      <p:sp>
        <p:nvSpPr>
          <p:cNvPr id="309256" name="Text Box 8">
            <a:extLst>
              <a:ext uri="{FF2B5EF4-FFF2-40B4-BE49-F238E27FC236}">
                <a16:creationId xmlns:a16="http://schemas.microsoft.com/office/drawing/2014/main" id="{2ADA6A0D-B21E-4D69-9358-26947A228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3127375"/>
            <a:ext cx="8191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 </a:t>
            </a:r>
            <a:r>
              <a:rPr lang="en-US" altLang="zh-CN" i="1"/>
              <a:t>C</a:t>
            </a:r>
            <a:r>
              <a:rPr lang="zh-CN" altLang="en-US"/>
              <a:t>的第</a:t>
            </a:r>
            <a:r>
              <a:rPr lang="en-US" altLang="zh-CN" i="1"/>
              <a:t>j</a:t>
            </a:r>
            <a:r>
              <a:rPr lang="en-US" altLang="zh-CN" baseline="-25000"/>
              <a:t>1</a:t>
            </a:r>
            <a:r>
              <a:rPr lang="en-US" altLang="zh-CN" i="1"/>
              <a:t>,j</a:t>
            </a:r>
            <a:r>
              <a:rPr lang="en-US" altLang="zh-CN" baseline="-25000"/>
              <a:t>2</a:t>
            </a:r>
            <a:r>
              <a:rPr lang="en-US" altLang="zh-CN" i="1"/>
              <a:t>,...,j</a:t>
            </a:r>
            <a:r>
              <a:rPr lang="en-US" altLang="zh-CN" i="1" baseline="-25000"/>
              <a:t>r</a:t>
            </a:r>
            <a:r>
              <a:rPr lang="zh-CN" altLang="en-US"/>
              <a:t>列组成</a:t>
            </a:r>
            <a:r>
              <a:rPr lang="en-US" altLang="zh-CN" i="1"/>
              <a:t>C</a:t>
            </a:r>
            <a:r>
              <a:rPr lang="zh-CN" altLang="en-US"/>
              <a:t>的列向量组的极大线性无关组，</a:t>
            </a:r>
            <a:r>
              <a:rPr lang="en-US" altLang="zh-CN" i="1"/>
              <a:t>C</a:t>
            </a:r>
            <a:r>
              <a:rPr lang="zh-CN" altLang="en-US"/>
              <a:t>的列秩是</a:t>
            </a:r>
            <a:r>
              <a:rPr lang="en-US" altLang="zh-CN" i="1"/>
              <a:t>r</a:t>
            </a:r>
            <a:r>
              <a:rPr lang="en-US" altLang="zh-CN"/>
              <a:t>.</a:t>
            </a:r>
          </a:p>
        </p:txBody>
      </p:sp>
      <p:sp>
        <p:nvSpPr>
          <p:cNvPr id="309257" name="Text Box 9">
            <a:extLst>
              <a:ext uri="{FF2B5EF4-FFF2-40B4-BE49-F238E27FC236}">
                <a16:creationId xmlns:a16="http://schemas.microsoft.com/office/drawing/2014/main" id="{1FF57D79-1832-4F2C-1CB7-2D6B340F9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4333875"/>
            <a:ext cx="8243888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      </a:t>
            </a:r>
            <a:r>
              <a:rPr lang="zh-CN" altLang="en-US"/>
              <a:t>对</a:t>
            </a:r>
            <a:r>
              <a:rPr lang="en-US" altLang="zh-CN"/>
              <a:t>1≤</a:t>
            </a:r>
            <a:r>
              <a:rPr lang="en-US" altLang="zh-CN" i="1"/>
              <a:t>i≤m</a:t>
            </a:r>
            <a:r>
              <a:rPr lang="zh-CN" altLang="en-US"/>
              <a:t>，记</a:t>
            </a:r>
            <a:r>
              <a:rPr lang="en-US" altLang="zh-CN" i="1"/>
              <a:t>C</a:t>
            </a:r>
            <a:r>
              <a:rPr lang="zh-CN" altLang="en-US"/>
              <a:t>的第</a:t>
            </a:r>
            <a:r>
              <a:rPr lang="en-US" altLang="zh-CN" i="1"/>
              <a:t>i</a:t>
            </a:r>
            <a:r>
              <a:rPr lang="zh-CN" altLang="en-US"/>
              <a:t>行为</a:t>
            </a:r>
            <a:r>
              <a:rPr lang="en-US" altLang="zh-CN" i="1"/>
              <a:t>C</a:t>
            </a:r>
            <a:r>
              <a:rPr lang="en-US" altLang="zh-CN" i="1" baseline="-25000"/>
              <a:t>i</a:t>
            </a:r>
            <a:r>
              <a:rPr lang="en-US" altLang="zh-CN"/>
              <a:t>.</a:t>
            </a:r>
            <a:r>
              <a:rPr lang="zh-CN" altLang="en-US"/>
              <a:t>设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,..., λ</a:t>
            </a:r>
            <a:r>
              <a:rPr lang="en-US" altLang="zh-CN" i="1" baseline="-25000"/>
              <a:t>r</a:t>
            </a:r>
            <a:r>
              <a:rPr lang="en-US" altLang="zh-CN"/>
              <a:t>∈</a:t>
            </a:r>
            <a:r>
              <a:rPr lang="en-US" altLang="zh-CN" i="1"/>
              <a:t>F</a:t>
            </a:r>
            <a:r>
              <a:rPr lang="zh-CN" altLang="en-US"/>
              <a:t>满足</a:t>
            </a:r>
          </a:p>
          <a:p>
            <a:pPr eaLnBrk="1" hangingPunct="1"/>
            <a:r>
              <a:rPr lang="zh-CN" altLang="en-US"/>
              <a:t>                  </a:t>
            </a:r>
            <a:r>
              <a:rPr lang="en-US" altLang="en-US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 i="1"/>
              <a:t>+...+λ</a:t>
            </a:r>
            <a:r>
              <a:rPr lang="en-US" altLang="zh-CN" i="1" baseline="-25000"/>
              <a:t>r</a:t>
            </a:r>
            <a:r>
              <a:rPr lang="en-US" altLang="zh-CN" i="1"/>
              <a:t>C</a:t>
            </a:r>
            <a:r>
              <a:rPr lang="en-US" altLang="zh-CN" i="1" baseline="-25000"/>
              <a:t>r</a:t>
            </a:r>
            <a:r>
              <a:rPr lang="en-US" altLang="zh-CN" i="1"/>
              <a:t>=</a:t>
            </a:r>
            <a:r>
              <a:rPr lang="en-US" altLang="zh-CN"/>
              <a:t>0               (2.2.16)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9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9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9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2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300" name="Text Box 4">
            <a:extLst>
              <a:ext uri="{FF2B5EF4-FFF2-40B4-BE49-F238E27FC236}">
                <a16:creationId xmlns:a16="http://schemas.microsoft.com/office/drawing/2014/main" id="{DB46F465-BE8D-4B12-5FE7-C46EB871D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396875"/>
            <a:ext cx="81232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由于</a:t>
            </a:r>
            <a:r>
              <a:rPr lang="en-US" altLang="en-US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 i="1"/>
              <a:t>+...+λ</a:t>
            </a:r>
            <a:r>
              <a:rPr lang="en-US" altLang="zh-CN" i="1" baseline="-25000"/>
              <a:t>r</a:t>
            </a:r>
            <a:r>
              <a:rPr lang="en-US" altLang="zh-CN" i="1"/>
              <a:t>C</a:t>
            </a:r>
            <a:r>
              <a:rPr lang="en-US" altLang="zh-CN" i="1" baseline="-25000"/>
              <a:t>r</a:t>
            </a:r>
            <a:r>
              <a:rPr lang="zh-CN" altLang="en-US"/>
              <a:t>的第</a:t>
            </a:r>
            <a:r>
              <a:rPr lang="en-US" altLang="zh-CN" i="1"/>
              <a:t>j</a:t>
            </a:r>
            <a:r>
              <a:rPr lang="en-US" altLang="zh-CN" baseline="-25000"/>
              <a:t>1</a:t>
            </a:r>
            <a:r>
              <a:rPr lang="en-US" altLang="zh-CN" i="1"/>
              <a:t>,j</a:t>
            </a:r>
            <a:r>
              <a:rPr lang="en-US" altLang="zh-CN" baseline="-25000"/>
              <a:t>2</a:t>
            </a:r>
            <a:r>
              <a:rPr lang="en-US" altLang="zh-CN" i="1"/>
              <a:t>,...,j</a:t>
            </a:r>
            <a:r>
              <a:rPr lang="en-US" altLang="zh-CN" i="1" baseline="-25000"/>
              <a:t>r</a:t>
            </a:r>
            <a:r>
              <a:rPr lang="zh-CN" altLang="en-US"/>
              <a:t>分量分别为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,..., λ</a:t>
            </a:r>
            <a:r>
              <a:rPr lang="en-US" altLang="zh-CN" i="1" baseline="-25000"/>
              <a:t>r</a:t>
            </a:r>
            <a:r>
              <a:rPr lang="zh-CN" altLang="en-US"/>
              <a:t>，</a:t>
            </a:r>
            <a:r>
              <a:rPr lang="en-US" altLang="zh-CN"/>
              <a:t>(2.2.16)</a:t>
            </a:r>
            <a:r>
              <a:rPr lang="zh-CN" altLang="en-US"/>
              <a:t>仅当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=...= λ</a:t>
            </a:r>
            <a:r>
              <a:rPr lang="en-US" altLang="zh-CN" i="1" baseline="-25000"/>
              <a:t>r</a:t>
            </a:r>
            <a:r>
              <a:rPr lang="en-US" altLang="zh-CN" i="1"/>
              <a:t>=0</a:t>
            </a:r>
            <a:r>
              <a:rPr lang="zh-CN" altLang="en-US"/>
              <a:t>时成立，说明</a:t>
            </a:r>
            <a:r>
              <a:rPr lang="en-US" altLang="zh-CN" i="1"/>
              <a:t>C</a:t>
            </a:r>
            <a:r>
              <a:rPr lang="zh-CN" altLang="en-US"/>
              <a:t>的</a:t>
            </a:r>
            <a:r>
              <a:rPr lang="en-US" altLang="zh-CN" i="1"/>
              <a:t>r</a:t>
            </a:r>
            <a:r>
              <a:rPr lang="zh-CN" altLang="en-US"/>
              <a:t>行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 i="1"/>
              <a:t>,C</a:t>
            </a:r>
            <a:r>
              <a:rPr lang="en-US" altLang="zh-CN" baseline="-25000"/>
              <a:t>2</a:t>
            </a:r>
            <a:r>
              <a:rPr lang="en-US" altLang="zh-CN" i="1"/>
              <a:t>,...,C</a:t>
            </a:r>
            <a:r>
              <a:rPr lang="en-US" altLang="zh-CN" i="1" baseline="-25000"/>
              <a:t>r</a:t>
            </a:r>
            <a:r>
              <a:rPr lang="zh-CN" altLang="en-US"/>
              <a:t>线性无关</a:t>
            </a:r>
            <a:r>
              <a:rPr lang="en-US" altLang="zh-CN"/>
              <a:t>.</a:t>
            </a:r>
            <a:r>
              <a:rPr lang="zh-CN" altLang="en-US"/>
              <a:t>而</a:t>
            </a:r>
            <a:r>
              <a:rPr lang="en-US" altLang="zh-CN" i="1"/>
              <a:t>C</a:t>
            </a:r>
            <a:r>
              <a:rPr lang="zh-CN" altLang="en-US"/>
              <a:t>得其余行都为</a:t>
            </a:r>
            <a:r>
              <a:rPr lang="en-US" altLang="zh-CN"/>
              <a:t>0</a:t>
            </a:r>
            <a:r>
              <a:rPr lang="zh-CN" altLang="en-US"/>
              <a:t>，显然是</a:t>
            </a:r>
            <a:r>
              <a:rPr lang="en-US" altLang="zh-CN" i="1"/>
              <a:t>C</a:t>
            </a:r>
            <a:r>
              <a:rPr lang="en-US" altLang="zh-CN" baseline="-25000"/>
              <a:t>1</a:t>
            </a:r>
            <a:r>
              <a:rPr lang="en-US" altLang="zh-CN" i="1"/>
              <a:t>,C</a:t>
            </a:r>
            <a:r>
              <a:rPr lang="en-US" altLang="zh-CN" baseline="-25000"/>
              <a:t>2</a:t>
            </a:r>
            <a:r>
              <a:rPr lang="en-US" altLang="zh-CN" i="1"/>
              <a:t>,...,C</a:t>
            </a:r>
            <a:r>
              <a:rPr lang="en-US" altLang="zh-CN" i="1" baseline="-25000"/>
              <a:t>r</a:t>
            </a:r>
            <a:r>
              <a:rPr lang="zh-CN" altLang="en-US"/>
              <a:t>的线性组合</a:t>
            </a:r>
            <a:r>
              <a:rPr lang="en-US" altLang="zh-CN"/>
              <a:t>.</a:t>
            </a:r>
            <a:r>
              <a:rPr lang="zh-CN" altLang="en-US"/>
              <a:t>因此</a:t>
            </a:r>
            <a:r>
              <a:rPr lang="en-US" altLang="zh-CN" i="1"/>
              <a:t>C</a:t>
            </a:r>
            <a:r>
              <a:rPr lang="zh-CN" altLang="en-US"/>
              <a:t>的前</a:t>
            </a:r>
            <a:r>
              <a:rPr lang="en-US" altLang="zh-CN" i="1"/>
              <a:t>r</a:t>
            </a:r>
            <a:r>
              <a:rPr lang="zh-CN" altLang="en-US"/>
              <a:t>行组成</a:t>
            </a:r>
            <a:r>
              <a:rPr lang="en-US" altLang="zh-CN" i="1"/>
              <a:t>C</a:t>
            </a:r>
            <a:r>
              <a:rPr lang="zh-CN" altLang="en-US"/>
              <a:t>的行向量组的极大线性无关组</a:t>
            </a:r>
            <a:r>
              <a:rPr lang="en-US" altLang="zh-CN"/>
              <a:t>.</a:t>
            </a:r>
            <a:r>
              <a:rPr lang="en-US" altLang="zh-CN" i="1"/>
              <a:t>C</a:t>
            </a:r>
            <a:r>
              <a:rPr lang="zh-CN" altLang="en-US"/>
              <a:t>的行秩为</a:t>
            </a:r>
            <a:r>
              <a:rPr lang="en-US" altLang="zh-CN" i="1"/>
              <a:t>r</a:t>
            </a:r>
            <a:r>
              <a:rPr lang="en-US" altLang="zh-CN"/>
              <a:t>.</a:t>
            </a:r>
          </a:p>
        </p:txBody>
      </p:sp>
      <p:sp>
        <p:nvSpPr>
          <p:cNvPr id="311301" name="Text Box 5">
            <a:extLst>
              <a:ext uri="{FF2B5EF4-FFF2-40B4-BE49-F238E27FC236}">
                <a16:creationId xmlns:a16="http://schemas.microsoft.com/office/drawing/2014/main" id="{B1DA7970-97DF-BCEF-0ACB-1385E1FA3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3484563"/>
            <a:ext cx="78724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i="1"/>
              <a:t>       C</a:t>
            </a:r>
            <a:r>
              <a:rPr lang="zh-CN" altLang="en-US"/>
              <a:t>的列秩与行秩相等，都等于</a:t>
            </a:r>
            <a:r>
              <a:rPr lang="en-US" altLang="zh-CN" i="1"/>
              <a:t>r.</a:t>
            </a:r>
            <a:r>
              <a:rPr lang="zh-CN" altLang="en-US"/>
              <a:t>于是</a:t>
            </a:r>
            <a:r>
              <a:rPr lang="en-US" altLang="zh-CN" i="1"/>
              <a:t>A</a:t>
            </a:r>
            <a:r>
              <a:rPr lang="zh-CN" altLang="en-US"/>
              <a:t>的列秩与行秩也相等，都等于</a:t>
            </a:r>
            <a:r>
              <a:rPr lang="en-US" altLang="zh-CN" i="1"/>
              <a:t>r</a:t>
            </a:r>
            <a:r>
              <a:rPr lang="en-US" altLang="zh-CN"/>
              <a:t>.                   □</a:t>
            </a:r>
          </a:p>
        </p:txBody>
      </p:sp>
      <p:sp>
        <p:nvSpPr>
          <p:cNvPr id="311302" name="Text Box 6">
            <a:extLst>
              <a:ext uri="{FF2B5EF4-FFF2-40B4-BE49-F238E27FC236}">
                <a16:creationId xmlns:a16="http://schemas.microsoft.com/office/drawing/2014/main" id="{7AA140B1-6123-23DB-CED9-A46ED28F4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611688"/>
            <a:ext cx="79787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定义</a:t>
            </a:r>
            <a:r>
              <a:rPr lang="en-US" altLang="zh-CN"/>
              <a:t>     </a:t>
            </a:r>
            <a:r>
              <a:rPr lang="zh-CN" altLang="en-US"/>
              <a:t>矩阵</a:t>
            </a:r>
            <a:r>
              <a:rPr lang="en-US" altLang="zh-CN" i="1"/>
              <a:t>A</a:t>
            </a:r>
            <a:r>
              <a:rPr lang="zh-CN" altLang="en-US"/>
              <a:t>的行秩和列秩称为</a:t>
            </a:r>
            <a:r>
              <a:rPr lang="en-US" altLang="zh-CN" i="1"/>
              <a:t>A</a:t>
            </a:r>
            <a:r>
              <a:rPr lang="zh-CN" altLang="en-US"/>
              <a:t>的秩，记作</a:t>
            </a:r>
            <a:r>
              <a:rPr lang="en-US" altLang="zh-CN"/>
              <a:t>rank</a:t>
            </a:r>
            <a:r>
              <a:rPr lang="en-US" altLang="zh-CN" i="1"/>
              <a:t>A</a:t>
            </a:r>
            <a:r>
              <a:rPr lang="en-US" altLang="zh-CN"/>
              <a:t>.                                             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Text Box 4">
            <a:extLst>
              <a:ext uri="{FF2B5EF4-FFF2-40B4-BE49-F238E27FC236}">
                <a16:creationId xmlns:a16="http://schemas.microsoft.com/office/drawing/2014/main" id="{5E2D1B15-FA3C-5777-BDD9-6DB529888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371475"/>
            <a:ext cx="81772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引理</a:t>
            </a:r>
            <a:r>
              <a:rPr lang="en-US" altLang="zh-CN">
                <a:solidFill>
                  <a:schemeClr val="tx2"/>
                </a:solidFill>
              </a:rPr>
              <a:t>2.5.4</a:t>
            </a:r>
            <a:r>
              <a:rPr lang="en-US" altLang="zh-CN"/>
              <a:t>     </a:t>
            </a:r>
            <a:r>
              <a:rPr lang="zh-CN" altLang="en-US"/>
              <a:t>设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的任意一个线性无关子集</a:t>
            </a:r>
            <a:r>
              <a:rPr lang="en-US" altLang="zh-CN" i="1"/>
              <a:t>S</a:t>
            </a:r>
            <a:r>
              <a:rPr lang="zh-CN" altLang="en-US"/>
              <a:t>都能扩充为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的一组基</a:t>
            </a:r>
            <a:r>
              <a:rPr lang="en-US" altLang="zh-CN"/>
              <a:t>.</a:t>
            </a:r>
          </a:p>
        </p:txBody>
      </p:sp>
      <p:sp>
        <p:nvSpPr>
          <p:cNvPr id="191495" name="Text Box 7">
            <a:extLst>
              <a:ext uri="{FF2B5EF4-FFF2-40B4-BE49-F238E27FC236}">
                <a16:creationId xmlns:a16="http://schemas.microsoft.com/office/drawing/2014/main" id="{3ADA5AEE-85A8-35C4-6852-A2DE7B292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01775"/>
            <a:ext cx="81375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证明</a:t>
            </a:r>
            <a:r>
              <a:rPr lang="zh-CN" altLang="en-US"/>
              <a:t> 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的线性无关子集</a:t>
            </a:r>
            <a:r>
              <a:rPr lang="en-US" altLang="zh-CN" i="1"/>
              <a:t>S</a:t>
            </a:r>
            <a:r>
              <a:rPr lang="zh-CN" altLang="en-US"/>
              <a:t>可以扩充为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的一个极大线性无关组</a:t>
            </a:r>
            <a:r>
              <a:rPr lang="en-US" altLang="zh-CN" i="1"/>
              <a:t>M</a:t>
            </a:r>
            <a:r>
              <a:rPr lang="zh-CN" altLang="en-US"/>
              <a:t>，</a:t>
            </a:r>
            <a:r>
              <a:rPr lang="en-US" altLang="zh-CN" i="1"/>
              <a:t>M</a:t>
            </a:r>
            <a:r>
              <a:rPr lang="zh-CN" altLang="en-US"/>
              <a:t>是</a:t>
            </a:r>
            <a:r>
              <a:rPr lang="en-US" altLang="zh-CN" i="1"/>
              <a:t>F</a:t>
            </a:r>
            <a:r>
              <a:rPr lang="en-US" altLang="zh-CN" i="1" baseline="30000"/>
              <a:t>n </a:t>
            </a:r>
            <a:r>
              <a:rPr lang="zh-CN" altLang="en-US"/>
              <a:t>的基</a:t>
            </a:r>
            <a:r>
              <a:rPr lang="en-US" altLang="zh-CN"/>
              <a:t>.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55B9D14-7153-304F-0798-8A088BF96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2846388"/>
            <a:ext cx="80708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4 </a:t>
            </a:r>
            <a:r>
              <a:rPr lang="zh-CN" altLang="en-US"/>
              <a:t>试将</a:t>
            </a:r>
            <a:r>
              <a:rPr lang="en-US" altLang="zh-CN" i="1"/>
              <a:t>F</a:t>
            </a:r>
            <a:r>
              <a:rPr lang="en-US" altLang="zh-CN" baseline="30000"/>
              <a:t>4</a:t>
            </a:r>
            <a:r>
              <a:rPr lang="zh-CN" altLang="en-US"/>
              <a:t>的线性无关向量</a:t>
            </a:r>
            <a:r>
              <a:rPr lang="en-US" altLang="en-US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=(1,1,1,1),</a:t>
            </a:r>
            <a:r>
              <a:rPr lang="en-US" altLang="zh-CN" i="1"/>
              <a:t> </a:t>
            </a:r>
            <a:r>
              <a:rPr lang="en-US" altLang="en-US" i="1"/>
              <a:t>α</a:t>
            </a:r>
            <a:r>
              <a:rPr lang="en-US" altLang="zh-CN" baseline="-25000"/>
              <a:t>2</a:t>
            </a:r>
            <a:r>
              <a:rPr lang="en-US" altLang="zh-CN"/>
              <a:t>=(1,2,3,3)</a:t>
            </a:r>
            <a:r>
              <a:rPr lang="zh-CN" altLang="en-US"/>
              <a:t>扩充成一组基</a:t>
            </a:r>
            <a:r>
              <a:rPr lang="en-US" altLang="zh-CN" i="1"/>
              <a:t>.</a:t>
            </a:r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/>
      <p:bldP spid="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7">
            <a:extLst>
              <a:ext uri="{FF2B5EF4-FFF2-40B4-BE49-F238E27FC236}">
                <a16:creationId xmlns:a16="http://schemas.microsoft.com/office/drawing/2014/main" id="{3A5C083A-E61E-23C4-0E9F-6C9E84CFC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47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C7332243-C0B7-64A0-8A4C-EC65A7C3B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9748" name="Rectangle 2">
            <a:extLst>
              <a:ext uri="{FF2B5EF4-FFF2-40B4-BE49-F238E27FC236}">
                <a16:creationId xmlns:a16="http://schemas.microsoft.com/office/drawing/2014/main" id="{E8238CEB-2E40-B583-C3B4-31DAEEBB8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b="1"/>
              <a:t>§2.6 </a:t>
            </a:r>
            <a:r>
              <a:rPr lang="zh-CN" altLang="en-US" b="1"/>
              <a:t>子空间</a:t>
            </a:r>
          </a:p>
        </p:txBody>
      </p:sp>
      <p:pic>
        <p:nvPicPr>
          <p:cNvPr id="159749" name="Picture 12" descr="机动">
            <a:extLst>
              <a:ext uri="{FF2B5EF4-FFF2-40B4-BE49-F238E27FC236}">
                <a16:creationId xmlns:a16="http://schemas.microsoft.com/office/drawing/2014/main" id="{7BEB0CDD-FED2-63D9-74FA-3C6F8B095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50" name="Text Box 13">
            <a:extLst>
              <a:ext uri="{FF2B5EF4-FFF2-40B4-BE49-F238E27FC236}">
                <a16:creationId xmlns:a16="http://schemas.microsoft.com/office/drawing/2014/main" id="{8FF4C292-799C-9F4F-90EC-5B27D437F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59751" name="Picture 1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EB4E6A1-D3F3-BC82-AFFF-42D96EC88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52" name="Picture 15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F84335B3-7110-E989-9EA8-4B2365F66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53" name="Picture 1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86AB0E7-96B7-35B8-A940-E49870575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54" name="Picture 1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617235E-707E-669F-071A-15C7FEA39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55" name="Picture 1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1B7A314-4CA4-2813-6FAC-FA1D2D02E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9756" name="Picture 29" descr="tq1">
            <a:extLst>
              <a:ext uri="{FF2B5EF4-FFF2-40B4-BE49-F238E27FC236}">
                <a16:creationId xmlns:a16="http://schemas.microsoft.com/office/drawing/2014/main" id="{E6C0D354-BD6D-D9F2-421D-F33AC8C43867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4946650"/>
            <a:ext cx="1590675" cy="1603375"/>
          </a:xfrm>
          <a:noFill/>
        </p:spPr>
      </p:pic>
      <p:sp>
        <p:nvSpPr>
          <p:cNvPr id="159757" name="Text Box 31">
            <a:extLst>
              <a:ext uri="{FF2B5EF4-FFF2-40B4-BE49-F238E27FC236}">
                <a16:creationId xmlns:a16="http://schemas.microsoft.com/office/drawing/2014/main" id="{BAFFB318-E3BC-B4B6-38E9-1CC0A57AA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</a:rPr>
              <a:t>2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  <p:sp>
        <p:nvSpPr>
          <p:cNvPr id="159758" name="Text Box 32">
            <a:extLst>
              <a:ext uri="{FF2B5EF4-FFF2-40B4-BE49-F238E27FC236}">
                <a16:creationId xmlns:a16="http://schemas.microsoft.com/office/drawing/2014/main" id="{EC03567F-35D4-B246-314C-0B610D5A1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2657475"/>
            <a:ext cx="579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/>
          </a:p>
        </p:txBody>
      </p:sp>
    </p:spTree>
  </p:cSld>
  <p:clrMapOvr>
    <a:masterClrMapping/>
  </p:clrMapOvr>
  <p:transition>
    <p:wipe dir="r"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标题 1">
            <a:extLst>
              <a:ext uri="{FF2B5EF4-FFF2-40B4-BE49-F238E27FC236}">
                <a16:creationId xmlns:a16="http://schemas.microsoft.com/office/drawing/2014/main" id="{CA2A9A0F-441F-1C1A-4B22-17B9DA4B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142875"/>
            <a:ext cx="8715375" cy="3571875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ea typeface="楷体_GB2312" pitchFamily="49" charset="-122"/>
              </a:rPr>
              <a:t>例</a:t>
            </a:r>
            <a:r>
              <a:rPr lang="en-US" altLang="zh-CN" sz="3200">
                <a:ea typeface="楷体_GB2312" pitchFamily="49" charset="-122"/>
              </a:rPr>
              <a:t>1  V</a:t>
            </a:r>
            <a:r>
              <a:rPr lang="zh-CN" altLang="en-US" sz="3200">
                <a:ea typeface="楷体_GB2312" pitchFamily="49" charset="-122"/>
              </a:rPr>
              <a:t>是实数域</a:t>
            </a:r>
            <a:r>
              <a:rPr lang="en-US" altLang="zh-CN" sz="3200">
                <a:ea typeface="楷体_GB2312" pitchFamily="49" charset="-122"/>
              </a:rPr>
              <a:t>R</a:t>
            </a:r>
            <a:r>
              <a:rPr lang="zh-CN" altLang="en-US" sz="3200">
                <a:ea typeface="楷体_GB2312" pitchFamily="49" charset="-122"/>
              </a:rPr>
              <a:t>上的线性空间。已知</a:t>
            </a:r>
            <a:r>
              <a:rPr lang="en-US" altLang="zh-CN" sz="3200">
                <a:ea typeface="楷体_GB2312" pitchFamily="49" charset="-122"/>
              </a:rPr>
              <a:t>V</a:t>
            </a:r>
            <a:r>
              <a:rPr lang="zh-CN" altLang="en-US" sz="3200">
                <a:ea typeface="楷体_GB2312" pitchFamily="49" charset="-122"/>
              </a:rPr>
              <a:t>中的向量</a:t>
            </a:r>
            <a:r>
              <a:rPr lang="en-US" altLang="zh-CN" sz="3200" i="1">
                <a:ea typeface="楷体_GB2312" pitchFamily="49" charset="-122"/>
              </a:rPr>
              <a:t>u</a:t>
            </a:r>
            <a:r>
              <a:rPr lang="en-US" altLang="zh-CN" sz="3200" baseline="-25000">
                <a:ea typeface="楷体_GB2312" pitchFamily="49" charset="-122"/>
              </a:rPr>
              <a:t>1</a:t>
            </a:r>
            <a:r>
              <a:rPr lang="en-US" altLang="zh-CN" sz="3200">
                <a:ea typeface="楷体_GB2312" pitchFamily="49" charset="-122"/>
              </a:rPr>
              <a:t>,</a:t>
            </a:r>
            <a:r>
              <a:rPr lang="en-US" altLang="zh-CN" sz="3200" i="1">
                <a:ea typeface="楷体_GB2312" pitchFamily="49" charset="-122"/>
              </a:rPr>
              <a:t> u</a:t>
            </a:r>
            <a:r>
              <a:rPr lang="en-US" altLang="zh-CN" sz="3200" baseline="-25000">
                <a:ea typeface="楷体_GB2312" pitchFamily="49" charset="-122"/>
              </a:rPr>
              <a:t>2</a:t>
            </a:r>
            <a:r>
              <a:rPr lang="en-US" altLang="zh-CN" sz="3200">
                <a:ea typeface="楷体_GB2312" pitchFamily="49" charset="-122"/>
              </a:rPr>
              <a:t>,</a:t>
            </a:r>
            <a:r>
              <a:rPr lang="en-US" altLang="zh-CN" sz="3200" i="1">
                <a:ea typeface="楷体_GB2312" pitchFamily="49" charset="-122"/>
              </a:rPr>
              <a:t>u</a:t>
            </a:r>
            <a:r>
              <a:rPr lang="en-US" altLang="zh-CN" sz="3200" baseline="-25000">
                <a:ea typeface="楷体_GB2312" pitchFamily="49" charset="-122"/>
              </a:rPr>
              <a:t>3</a:t>
            </a:r>
            <a:r>
              <a:rPr lang="zh-CN" altLang="en-US" sz="3200">
                <a:ea typeface="楷体_GB2312" pitchFamily="49" charset="-122"/>
              </a:rPr>
              <a:t>线性无关。</a:t>
            </a:r>
            <a:br>
              <a:rPr lang="en-US" altLang="zh-CN" sz="3200">
                <a:ea typeface="楷体_GB2312" pitchFamily="49" charset="-122"/>
              </a:rPr>
            </a:br>
            <a:r>
              <a:rPr lang="en-US" altLang="zh-CN" sz="3200">
                <a:ea typeface="楷体_GB2312" pitchFamily="49" charset="-122"/>
              </a:rPr>
              <a:t>(1) </a:t>
            </a:r>
            <a:r>
              <a:rPr lang="zh-CN" altLang="en-US" sz="3200">
                <a:ea typeface="楷体_GB2312" pitchFamily="49" charset="-122"/>
              </a:rPr>
              <a:t>试判断</a:t>
            </a:r>
            <a:r>
              <a:rPr lang="en-US" altLang="zh-CN" sz="3200" i="1">
                <a:ea typeface="楷体_GB2312" pitchFamily="49" charset="-122"/>
              </a:rPr>
              <a:t>u</a:t>
            </a:r>
            <a:r>
              <a:rPr lang="en-US" altLang="zh-CN" sz="3200" baseline="-25000">
                <a:ea typeface="楷体_GB2312" pitchFamily="49" charset="-122"/>
              </a:rPr>
              <a:t>1</a:t>
            </a:r>
            <a:r>
              <a:rPr lang="en-US" altLang="zh-CN" sz="3200">
                <a:ea typeface="楷体_GB2312" pitchFamily="49" charset="-122"/>
              </a:rPr>
              <a:t>+</a:t>
            </a:r>
            <a:r>
              <a:rPr lang="en-US" altLang="zh-CN" sz="3200" i="1">
                <a:ea typeface="楷体_GB2312" pitchFamily="49" charset="-122"/>
              </a:rPr>
              <a:t>u</a:t>
            </a:r>
            <a:r>
              <a:rPr lang="en-US" altLang="zh-CN" sz="3200" baseline="-25000">
                <a:ea typeface="楷体_GB2312" pitchFamily="49" charset="-122"/>
              </a:rPr>
              <a:t>2</a:t>
            </a:r>
            <a:r>
              <a:rPr lang="zh-CN" altLang="en-US" sz="3200">
                <a:ea typeface="楷体_GB2312" pitchFamily="49" charset="-122"/>
              </a:rPr>
              <a:t>，</a:t>
            </a:r>
            <a:r>
              <a:rPr lang="en-US" altLang="zh-CN" sz="3200" i="1">
                <a:ea typeface="楷体_GB2312" pitchFamily="49" charset="-122"/>
              </a:rPr>
              <a:t>u</a:t>
            </a:r>
            <a:r>
              <a:rPr lang="en-US" altLang="zh-CN" sz="3200" baseline="-25000">
                <a:ea typeface="楷体_GB2312" pitchFamily="49" charset="-122"/>
              </a:rPr>
              <a:t>2</a:t>
            </a:r>
            <a:r>
              <a:rPr lang="en-US" altLang="zh-CN" sz="3200">
                <a:ea typeface="楷体_GB2312" pitchFamily="49" charset="-122"/>
              </a:rPr>
              <a:t>+</a:t>
            </a:r>
            <a:r>
              <a:rPr lang="en-US" altLang="zh-CN" sz="3200" i="1">
                <a:ea typeface="楷体_GB2312" pitchFamily="49" charset="-122"/>
              </a:rPr>
              <a:t>u</a:t>
            </a:r>
            <a:r>
              <a:rPr lang="en-US" altLang="zh-CN" sz="3200" baseline="-25000">
                <a:ea typeface="楷体_GB2312" pitchFamily="49" charset="-122"/>
              </a:rPr>
              <a:t>3</a:t>
            </a:r>
            <a:r>
              <a:rPr lang="zh-CN" altLang="en-US" sz="3200">
                <a:ea typeface="楷体_GB2312" pitchFamily="49" charset="-122"/>
              </a:rPr>
              <a:t>，</a:t>
            </a:r>
            <a:r>
              <a:rPr lang="en-US" altLang="zh-CN" sz="3200" i="1">
                <a:ea typeface="楷体_GB2312" pitchFamily="49" charset="-122"/>
              </a:rPr>
              <a:t>u</a:t>
            </a:r>
            <a:r>
              <a:rPr lang="en-US" altLang="zh-CN" sz="3200" baseline="-25000">
                <a:ea typeface="楷体_GB2312" pitchFamily="49" charset="-122"/>
              </a:rPr>
              <a:t>1</a:t>
            </a:r>
            <a:r>
              <a:rPr lang="en-US" altLang="zh-CN" sz="3200">
                <a:ea typeface="楷体_GB2312" pitchFamily="49" charset="-122"/>
              </a:rPr>
              <a:t>+</a:t>
            </a:r>
            <a:r>
              <a:rPr lang="en-US" altLang="zh-CN" sz="3200" i="1">
                <a:ea typeface="楷体_GB2312" pitchFamily="49" charset="-122"/>
              </a:rPr>
              <a:t>u</a:t>
            </a:r>
            <a:r>
              <a:rPr lang="en-US" altLang="zh-CN" sz="3200" baseline="-25000">
                <a:ea typeface="楷体_GB2312" pitchFamily="49" charset="-122"/>
              </a:rPr>
              <a:t>3</a:t>
            </a:r>
            <a:r>
              <a:rPr lang="zh-CN" altLang="en-US" sz="3200">
                <a:ea typeface="楷体_GB2312" pitchFamily="49" charset="-122"/>
              </a:rPr>
              <a:t>是线性相关还是线性无关？</a:t>
            </a:r>
            <a:br>
              <a:rPr lang="en-US" altLang="zh-CN" sz="3200">
                <a:ea typeface="楷体_GB2312" pitchFamily="49" charset="-122"/>
              </a:rPr>
            </a:br>
            <a:r>
              <a:rPr lang="en-US" altLang="zh-CN" sz="3200">
                <a:ea typeface="楷体_GB2312" pitchFamily="49" charset="-122"/>
              </a:rPr>
              <a:t>(2) </a:t>
            </a:r>
            <a:r>
              <a:rPr lang="zh-CN" altLang="en-US" sz="3200">
                <a:ea typeface="楷体_GB2312" pitchFamily="49" charset="-122"/>
              </a:rPr>
              <a:t>对不同的</a:t>
            </a:r>
            <a:r>
              <a:rPr lang="en-US" altLang="zh-CN" sz="3200" i="1">
                <a:ea typeface="楷体_GB2312" pitchFamily="49" charset="-122"/>
              </a:rPr>
              <a:t>λ</a:t>
            </a:r>
            <a:r>
              <a:rPr lang="zh-CN" altLang="en-US" sz="3200">
                <a:ea typeface="楷体_GB2312" pitchFamily="49" charset="-122"/>
              </a:rPr>
              <a:t>值，求向量组</a:t>
            </a:r>
            <a:r>
              <a:rPr lang="en-US" altLang="zh-CN" sz="3200">
                <a:ea typeface="楷体_GB2312" pitchFamily="49" charset="-122"/>
              </a:rPr>
              <a:t>S={</a:t>
            </a:r>
            <a:r>
              <a:rPr lang="en-US" altLang="zh-CN" sz="3200" i="1">
                <a:ea typeface="楷体_GB2312" pitchFamily="49" charset="-122"/>
              </a:rPr>
              <a:t>u</a:t>
            </a:r>
            <a:r>
              <a:rPr lang="en-US" altLang="zh-CN" sz="3200" baseline="-25000">
                <a:ea typeface="楷体_GB2312" pitchFamily="49" charset="-122"/>
              </a:rPr>
              <a:t>1 </a:t>
            </a:r>
            <a:r>
              <a:rPr lang="zh-CN" altLang="en-US" sz="3200">
                <a:ea typeface="楷体_GB2312" pitchFamily="49" charset="-122"/>
              </a:rPr>
              <a:t>−</a:t>
            </a:r>
            <a:r>
              <a:rPr lang="en-US" altLang="zh-CN" sz="3200" i="1">
                <a:ea typeface="楷体_GB2312" pitchFamily="49" charset="-122"/>
              </a:rPr>
              <a:t> λu</a:t>
            </a:r>
            <a:r>
              <a:rPr lang="en-US" altLang="zh-CN" sz="3200" baseline="-25000">
                <a:ea typeface="楷体_GB2312" pitchFamily="49" charset="-122"/>
              </a:rPr>
              <a:t>2</a:t>
            </a:r>
            <a:r>
              <a:rPr lang="zh-CN" altLang="en-US" sz="3200">
                <a:ea typeface="楷体_GB2312" pitchFamily="49" charset="-122"/>
              </a:rPr>
              <a:t>，</a:t>
            </a:r>
            <a:r>
              <a:rPr lang="en-US" altLang="zh-CN" sz="3200" i="1">
                <a:ea typeface="楷体_GB2312" pitchFamily="49" charset="-122"/>
              </a:rPr>
              <a:t> u</a:t>
            </a:r>
            <a:r>
              <a:rPr lang="en-US" altLang="zh-CN" sz="3200" baseline="-25000">
                <a:ea typeface="楷体_GB2312" pitchFamily="49" charset="-122"/>
              </a:rPr>
              <a:t>2 </a:t>
            </a:r>
            <a:r>
              <a:rPr lang="zh-CN" altLang="en-US" sz="3200">
                <a:ea typeface="楷体_GB2312" pitchFamily="49" charset="-122"/>
              </a:rPr>
              <a:t>−</a:t>
            </a:r>
            <a:r>
              <a:rPr lang="en-US" altLang="zh-CN" sz="3200" i="1">
                <a:ea typeface="楷体_GB2312" pitchFamily="49" charset="-122"/>
              </a:rPr>
              <a:t> λu</a:t>
            </a:r>
            <a:r>
              <a:rPr lang="en-US" altLang="zh-CN" sz="3200" baseline="-25000">
                <a:ea typeface="楷体_GB2312" pitchFamily="49" charset="-122"/>
              </a:rPr>
              <a:t>3 </a:t>
            </a:r>
            <a:r>
              <a:rPr lang="zh-CN" altLang="en-US" sz="3200">
                <a:ea typeface="楷体_GB2312" pitchFamily="49" charset="-122"/>
              </a:rPr>
              <a:t>，</a:t>
            </a:r>
            <a:r>
              <a:rPr lang="en-US" altLang="zh-CN" sz="3200" i="1">
                <a:ea typeface="楷体_GB2312" pitchFamily="49" charset="-122"/>
              </a:rPr>
              <a:t>u</a:t>
            </a:r>
            <a:r>
              <a:rPr lang="en-US" altLang="zh-CN" sz="3200" baseline="-25000">
                <a:ea typeface="楷体_GB2312" pitchFamily="49" charset="-122"/>
              </a:rPr>
              <a:t>3 </a:t>
            </a:r>
            <a:r>
              <a:rPr lang="zh-CN" altLang="en-US" sz="3200">
                <a:ea typeface="楷体_GB2312" pitchFamily="49" charset="-122"/>
              </a:rPr>
              <a:t>−</a:t>
            </a:r>
            <a:r>
              <a:rPr lang="en-US" altLang="zh-CN" sz="3200" i="1">
                <a:ea typeface="楷体_GB2312" pitchFamily="49" charset="-122"/>
              </a:rPr>
              <a:t> λu</a:t>
            </a:r>
            <a:r>
              <a:rPr lang="en-US" altLang="zh-CN" sz="3200" baseline="-25000">
                <a:ea typeface="楷体_GB2312" pitchFamily="49" charset="-122"/>
              </a:rPr>
              <a:t>1</a:t>
            </a:r>
            <a:r>
              <a:rPr lang="en-US" altLang="zh-CN" sz="3200">
                <a:ea typeface="楷体_GB2312" pitchFamily="49" charset="-122"/>
              </a:rPr>
              <a:t>}</a:t>
            </a:r>
            <a:r>
              <a:rPr lang="zh-CN" altLang="en-US" sz="3200">
                <a:ea typeface="楷体_GB2312" pitchFamily="49" charset="-122"/>
              </a:rPr>
              <a:t>的秩。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CF62541-8A30-F4CA-6C22-0C50C077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3786188"/>
            <a:ext cx="8572500" cy="2286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证明  设</a:t>
            </a:r>
            <a:r>
              <a:rPr lang="en-US" altLang="zh-CN">
                <a:ea typeface="楷体_GB2312" pitchFamily="49" charset="-122"/>
              </a:rPr>
              <a:t>W=V(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 u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3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，则</a:t>
            </a:r>
            <a:r>
              <a:rPr lang="en-US" altLang="zh-CN">
                <a:ea typeface="楷体_GB2312" pitchFamily="49" charset="-122"/>
              </a:rPr>
              <a:t>{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 u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3</a:t>
            </a:r>
            <a:r>
              <a:rPr lang="en-US" altLang="zh-CN">
                <a:ea typeface="楷体_GB2312" pitchFamily="49" charset="-122"/>
              </a:rPr>
              <a:t>}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zh-CN" altLang="en-US">
                <a:ea typeface="楷体_GB2312" pitchFamily="49" charset="-122"/>
              </a:rPr>
              <a:t>的一组基。将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zh-CN" altLang="en-US">
                <a:ea typeface="楷体_GB2312" pitchFamily="49" charset="-122"/>
              </a:rPr>
              <a:t>中每个向量</a:t>
            </a:r>
            <a:r>
              <a:rPr lang="en-US" altLang="zh-CN" i="1">
                <a:ea typeface="楷体_GB2312" pitchFamily="49" charset="-122"/>
              </a:rPr>
              <a:t>α</a:t>
            </a:r>
            <a:r>
              <a:rPr lang="zh-CN" altLang="en-US">
                <a:ea typeface="楷体_GB2312" pitchFamily="49" charset="-122"/>
              </a:rPr>
              <a:t>在这组基下的坐标记作</a:t>
            </a:r>
            <a:r>
              <a:rPr lang="en-US" altLang="zh-CN" i="1">
                <a:ea typeface="楷体_GB2312" pitchFamily="49" charset="-122"/>
              </a:rPr>
              <a:t>σ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α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，则</a:t>
            </a:r>
            <a:r>
              <a:rPr lang="en-US" altLang="zh-CN" i="1">
                <a:ea typeface="楷体_GB2312" pitchFamily="49" charset="-122"/>
              </a:rPr>
              <a:t>σ</a:t>
            </a:r>
            <a:r>
              <a:rPr lang="en-US" altLang="zh-CN">
                <a:ea typeface="楷体_GB2312" pitchFamily="49" charset="-122"/>
              </a:rPr>
              <a:t>:W</a:t>
            </a:r>
            <a:r>
              <a:rPr lang="zh-CN" altLang="en-US"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>
                <a:ea typeface="楷体_GB2312" pitchFamily="49" charset="-122"/>
              </a:rPr>
              <a:t>R</a:t>
            </a:r>
            <a:r>
              <a:rPr lang="en-US" altLang="zh-CN" baseline="30000">
                <a:ea typeface="楷体_GB2312" pitchFamily="49" charset="-122"/>
              </a:rPr>
              <a:t>3</a:t>
            </a:r>
            <a:r>
              <a:rPr lang="zh-CN" altLang="en-US">
                <a:ea typeface="楷体_GB2312" pitchFamily="49" charset="-122"/>
              </a:rPr>
              <a:t>是线性空间之间的同构映射。</a:t>
            </a: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815AA-3B1C-FBC7-738A-9441784E0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428625"/>
            <a:ext cx="8858250" cy="564356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>
                <a:ea typeface="楷体_GB2312" pitchFamily="49" charset="-122"/>
              </a:rPr>
              <a:t>(1) </a:t>
            </a:r>
            <a:r>
              <a:rPr lang="zh-CN" altLang="en-US">
                <a:ea typeface="楷体_GB2312" pitchFamily="49" charset="-122"/>
              </a:rPr>
              <a:t>向量</a:t>
            </a:r>
            <a:r>
              <a:rPr lang="en-US" altLang="zh-CN" i="1">
                <a:ea typeface="楷体_GB2312" pitchFamily="49" charset="-122"/>
              </a:rPr>
              <a:t>α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= 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+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α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 i="1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= 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+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3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α</a:t>
            </a:r>
            <a:r>
              <a:rPr lang="en-US" altLang="zh-CN" baseline="-25000">
                <a:ea typeface="楷体_GB2312" pitchFamily="49" charset="-122"/>
              </a:rPr>
              <a:t>3</a:t>
            </a:r>
            <a:r>
              <a:rPr lang="en-US" altLang="zh-CN" i="1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= 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3</a:t>
            </a:r>
            <a:r>
              <a:rPr lang="en-US" altLang="zh-CN">
                <a:ea typeface="楷体_GB2312" pitchFamily="49" charset="-122"/>
              </a:rPr>
              <a:t>+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含于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zh-CN" altLang="en-US">
                <a:ea typeface="楷体_GB2312" pitchFamily="49" charset="-122"/>
              </a:rPr>
              <a:t>，在上述基下的坐标分别为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解关于</a:t>
            </a:r>
            <a:r>
              <a:rPr lang="en-US" altLang="zh-CN" i="1">
                <a:ea typeface="楷体_GB2312" pitchFamily="49" charset="-122"/>
              </a:rPr>
              <a:t>λ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λ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λ</a:t>
            </a:r>
            <a:r>
              <a:rPr lang="en-US" altLang="zh-CN" baseline="-25000">
                <a:ea typeface="楷体_GB2312" pitchFamily="49" charset="-122"/>
              </a:rPr>
              <a:t>3</a:t>
            </a:r>
            <a:r>
              <a:rPr lang="zh-CN" altLang="en-US">
                <a:ea typeface="楷体_GB2312" pitchFamily="49" charset="-122"/>
              </a:rPr>
              <a:t>的方程组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>
                <a:ea typeface="楷体_GB2312" pitchFamily="49" charset="-122"/>
              </a:rPr>
              <a:t>得</a:t>
            </a:r>
            <a:r>
              <a:rPr lang="en-US" altLang="zh-CN" i="1">
                <a:ea typeface="楷体_GB2312" pitchFamily="49" charset="-122"/>
              </a:rPr>
              <a:t>λ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λ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=</a:t>
            </a:r>
            <a:r>
              <a:rPr lang="en-US" altLang="zh-CN" i="1">
                <a:ea typeface="楷体_GB2312" pitchFamily="49" charset="-122"/>
              </a:rPr>
              <a:t>λ</a:t>
            </a:r>
            <a:r>
              <a:rPr lang="en-US" altLang="zh-CN" baseline="-25000">
                <a:ea typeface="楷体_GB2312" pitchFamily="49" charset="-122"/>
              </a:rPr>
              <a:t>3</a:t>
            </a:r>
            <a:r>
              <a:rPr lang="en-US" altLang="zh-CN">
                <a:ea typeface="楷体_GB2312" pitchFamily="49" charset="-122"/>
              </a:rPr>
              <a:t>=0</a:t>
            </a:r>
            <a:r>
              <a:rPr lang="zh-CN" altLang="en-US">
                <a:ea typeface="楷体_GB2312" pitchFamily="49" charset="-122"/>
              </a:rPr>
              <a:t>，可见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+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+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3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+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3</a:t>
            </a:r>
            <a:r>
              <a:rPr lang="zh-CN" altLang="en-US">
                <a:ea typeface="楷体_GB2312" pitchFamily="49" charset="-122"/>
              </a:rPr>
              <a:t>线性无关</a:t>
            </a:r>
            <a:endParaRPr lang="en-US" altLang="zh-CN">
              <a:ea typeface="楷体_GB2312" pitchFamily="49" charset="-122"/>
            </a:endParaRPr>
          </a:p>
        </p:txBody>
      </p:sp>
      <p:graphicFrame>
        <p:nvGraphicFramePr>
          <p:cNvPr id="59394" name="Object 2">
            <a:extLst>
              <a:ext uri="{FF2B5EF4-FFF2-40B4-BE49-F238E27FC236}">
                <a16:creationId xmlns:a16="http://schemas.microsoft.com/office/drawing/2014/main" id="{A36A0A46-9065-01A0-7BF4-69E10DBC1D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1500188"/>
          <a:ext cx="5740400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60360" imgH="799920" progId="">
                  <p:embed/>
                </p:oleObj>
              </mc:Choice>
              <mc:Fallback>
                <p:oleObj name="Equation" r:id="rId2" imgW="3060360" imgH="7999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500188"/>
                        <a:ext cx="5740400" cy="150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>
            <a:extLst>
              <a:ext uri="{FF2B5EF4-FFF2-40B4-BE49-F238E27FC236}">
                <a16:creationId xmlns:a16="http://schemas.microsoft.com/office/drawing/2014/main" id="{B4A4E5CF-9F19-2B67-21C2-3C82BEB925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6675" y="3429000"/>
          <a:ext cx="393065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200" imgH="799920" progId="">
                  <p:embed/>
                </p:oleObj>
              </mc:Choice>
              <mc:Fallback>
                <p:oleObj name="Equation" r:id="rId4" imgW="2095200" imgH="7999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3429000"/>
                        <a:ext cx="3930650" cy="150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2">
            <a:extLst>
              <a:ext uri="{FF2B5EF4-FFF2-40B4-BE49-F238E27FC236}">
                <a16:creationId xmlns:a16="http://schemas.microsoft.com/office/drawing/2014/main" id="{6655012B-2252-4E43-430A-34C723B5A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576263"/>
            <a:ext cx="8482012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三元一次方程组</a:t>
            </a:r>
            <a:r>
              <a:rPr lang="en-US" altLang="zh-CN">
                <a:solidFill>
                  <a:schemeClr val="tx2"/>
                </a:solidFill>
              </a:rPr>
              <a:t>(2.1.5)</a:t>
            </a:r>
            <a:r>
              <a:rPr lang="zh-CN" altLang="en-US">
                <a:solidFill>
                  <a:schemeClr val="tx2"/>
                </a:solidFill>
              </a:rPr>
              <a:t>有唯一解的充要条件：以它的系数矩阵的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>
                <a:solidFill>
                  <a:schemeClr val="tx2"/>
                </a:solidFill>
              </a:rPr>
              <a:t>列为坐标的几何向量</a:t>
            </a:r>
          </a:p>
          <a:p>
            <a:pPr algn="l" eaLnBrk="1" hangingPunct="1"/>
            <a:endParaRPr lang="zh-CN" altLang="en-US">
              <a:solidFill>
                <a:schemeClr val="tx2"/>
              </a:solidFill>
            </a:endParaRPr>
          </a:p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不共面       方程组</a:t>
            </a:r>
          </a:p>
          <a:p>
            <a:pPr algn="l" eaLnBrk="1" hangingPunct="1"/>
            <a:endParaRPr lang="en-US" altLang="zh-CN">
              <a:solidFill>
                <a:schemeClr val="tx2"/>
              </a:solidFill>
            </a:endParaRPr>
          </a:p>
        </p:txBody>
      </p:sp>
      <p:pic>
        <p:nvPicPr>
          <p:cNvPr id="316419" name="Picture 3">
            <a:extLst>
              <a:ext uri="{FF2B5EF4-FFF2-40B4-BE49-F238E27FC236}">
                <a16:creationId xmlns:a16="http://schemas.microsoft.com/office/drawing/2014/main" id="{8C7178BE-3F93-6DA1-88D1-BC1B1EE6F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1847850"/>
            <a:ext cx="40655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AutoShape 5">
            <a:extLst>
              <a:ext uri="{FF2B5EF4-FFF2-40B4-BE49-F238E27FC236}">
                <a16:creationId xmlns:a16="http://schemas.microsoft.com/office/drawing/2014/main" id="{724072BD-F9EA-E903-F9B8-E8E62A4A9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5" y="2744788"/>
            <a:ext cx="587375" cy="223837"/>
          </a:xfrm>
          <a:prstGeom prst="leftRightArrow">
            <a:avLst>
              <a:gd name="adj1" fmla="val 50000"/>
              <a:gd name="adj2" fmla="val 52482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16422" name="Object 6">
            <a:extLst>
              <a:ext uri="{FF2B5EF4-FFF2-40B4-BE49-F238E27FC236}">
                <a16:creationId xmlns:a16="http://schemas.microsoft.com/office/drawing/2014/main" id="{BADFD58A-B1FB-A1EF-9220-D7799F9429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7188" y="2459038"/>
          <a:ext cx="6435725" cy="251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336760" imgH="965160" progId="Equation.3">
                  <p:embed/>
                </p:oleObj>
              </mc:Choice>
              <mc:Fallback>
                <p:oleObj name="公式" r:id="rId3" imgW="2336760" imgH="965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2459038"/>
                        <a:ext cx="6435725" cy="251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7">
            <a:extLst>
              <a:ext uri="{FF2B5EF4-FFF2-40B4-BE49-F238E27FC236}">
                <a16:creationId xmlns:a16="http://schemas.microsoft.com/office/drawing/2014/main" id="{0048C832-4800-ED4C-6BFC-9414E3726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029200"/>
            <a:ext cx="8164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只有唯一解</a:t>
            </a:r>
            <a:r>
              <a:rPr lang="en-US" altLang="zh-CN">
                <a:solidFill>
                  <a:schemeClr val="tx2"/>
                </a:solidFill>
              </a:rPr>
              <a:t>(</a:t>
            </a:r>
            <a:r>
              <a:rPr lang="en-US" altLang="zh-CN" i="1">
                <a:solidFill>
                  <a:schemeClr val="tx2"/>
                </a:solidFill>
              </a:rPr>
              <a:t>x,y,z</a:t>
            </a:r>
            <a:r>
              <a:rPr lang="en-US" altLang="zh-CN">
                <a:solidFill>
                  <a:schemeClr val="tx2"/>
                </a:solidFill>
              </a:rPr>
              <a:t>)=(0,0,0)</a:t>
            </a:r>
            <a:r>
              <a:rPr lang="zh-CN" altLang="en-US">
                <a:solidFill>
                  <a:schemeClr val="tx2"/>
                </a:solidFill>
              </a:rPr>
              <a:t>而没有非零解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B34B0-F98D-954A-DD4B-2507B4881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14313"/>
            <a:ext cx="8715375" cy="5643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ea typeface="楷体_GB2312" pitchFamily="49" charset="-122"/>
              </a:rPr>
              <a:t>(2) </a:t>
            </a:r>
            <a:r>
              <a:rPr lang="zh-CN" altLang="en-US">
                <a:ea typeface="楷体_GB2312" pitchFamily="49" charset="-122"/>
              </a:rPr>
              <a:t>记</a:t>
            </a:r>
            <a:r>
              <a:rPr lang="en-US" altLang="zh-CN" i="1">
                <a:ea typeface="楷体_GB2312" pitchFamily="49" charset="-122"/>
              </a:rPr>
              <a:t>β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= 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1 </a:t>
            </a:r>
            <a:r>
              <a:rPr lang="zh-CN" altLang="en-US">
                <a:ea typeface="楷体_GB2312" pitchFamily="49" charset="-122"/>
              </a:rPr>
              <a:t>−</a:t>
            </a:r>
            <a:r>
              <a:rPr lang="en-US" altLang="zh-CN" i="1">
                <a:ea typeface="楷体_GB2312" pitchFamily="49" charset="-122"/>
              </a:rPr>
              <a:t> λu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β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 i="1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= 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2 </a:t>
            </a:r>
            <a:r>
              <a:rPr lang="zh-CN" altLang="en-US">
                <a:ea typeface="楷体_GB2312" pitchFamily="49" charset="-122"/>
              </a:rPr>
              <a:t>−</a:t>
            </a:r>
            <a:r>
              <a:rPr lang="en-US" altLang="zh-CN" i="1">
                <a:ea typeface="楷体_GB2312" pitchFamily="49" charset="-122"/>
              </a:rPr>
              <a:t> λu</a:t>
            </a:r>
            <a:r>
              <a:rPr lang="en-US" altLang="zh-CN" baseline="-25000">
                <a:ea typeface="楷体_GB2312" pitchFamily="49" charset="-122"/>
              </a:rPr>
              <a:t>3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 β</a:t>
            </a:r>
            <a:r>
              <a:rPr lang="en-US" altLang="zh-CN" baseline="-25000">
                <a:ea typeface="楷体_GB2312" pitchFamily="49" charset="-122"/>
              </a:rPr>
              <a:t>3</a:t>
            </a:r>
            <a:r>
              <a:rPr lang="en-US" altLang="zh-CN" i="1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= 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3 </a:t>
            </a:r>
            <a:r>
              <a:rPr lang="zh-CN" altLang="en-US">
                <a:ea typeface="楷体_GB2312" pitchFamily="49" charset="-122"/>
              </a:rPr>
              <a:t>−</a:t>
            </a:r>
            <a:r>
              <a:rPr lang="en-US" altLang="zh-CN" i="1">
                <a:ea typeface="楷体_GB2312" pitchFamily="49" charset="-122"/>
              </a:rPr>
              <a:t> λu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。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i="1">
                <a:ea typeface="楷体_GB2312" pitchFamily="49" charset="-122"/>
              </a:rPr>
              <a:t>σ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β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) = (1,</a:t>
            </a:r>
            <a:r>
              <a:rPr lang="zh-CN" altLang="en-US">
                <a:ea typeface="楷体_GB2312" pitchFamily="49" charset="-122"/>
              </a:rPr>
              <a:t>−</a:t>
            </a:r>
            <a:r>
              <a:rPr lang="en-US" altLang="zh-CN" i="1">
                <a:ea typeface="楷体_GB2312" pitchFamily="49" charset="-122"/>
              </a:rPr>
              <a:t>λ</a:t>
            </a:r>
            <a:r>
              <a:rPr lang="en-US" altLang="zh-CN">
                <a:ea typeface="楷体_GB2312" pitchFamily="49" charset="-122"/>
              </a:rPr>
              <a:t>,0)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σ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β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) = (0,1,</a:t>
            </a:r>
            <a:r>
              <a:rPr lang="zh-CN" altLang="en-US">
                <a:ea typeface="楷体_GB2312" pitchFamily="49" charset="-122"/>
              </a:rPr>
              <a:t>−</a:t>
            </a:r>
            <a:r>
              <a:rPr lang="en-US" altLang="zh-CN" i="1">
                <a:ea typeface="楷体_GB2312" pitchFamily="49" charset="-122"/>
              </a:rPr>
              <a:t>λ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σ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β</a:t>
            </a:r>
            <a:r>
              <a:rPr lang="en-US" altLang="zh-CN" baseline="-25000">
                <a:ea typeface="楷体_GB2312" pitchFamily="49" charset="-122"/>
              </a:rPr>
              <a:t>3</a:t>
            </a:r>
            <a:r>
              <a:rPr lang="en-US" altLang="zh-CN">
                <a:ea typeface="楷体_GB2312" pitchFamily="49" charset="-122"/>
              </a:rPr>
              <a:t>) = (</a:t>
            </a:r>
            <a:r>
              <a:rPr lang="zh-CN" altLang="en-US">
                <a:ea typeface="楷体_GB2312" pitchFamily="49" charset="-122"/>
              </a:rPr>
              <a:t>−</a:t>
            </a:r>
            <a:r>
              <a:rPr lang="en-US" altLang="zh-CN" i="1">
                <a:ea typeface="楷体_GB2312" pitchFamily="49" charset="-122"/>
              </a:rPr>
              <a:t>λ,</a:t>
            </a:r>
            <a:r>
              <a:rPr lang="en-US" altLang="zh-CN">
                <a:ea typeface="楷体_GB2312" pitchFamily="49" charset="-122"/>
              </a:rPr>
              <a:t> 0,1)</a:t>
            </a:r>
            <a:r>
              <a:rPr lang="zh-CN" altLang="en-US">
                <a:ea typeface="楷体_GB2312" pitchFamily="49" charset="-122"/>
              </a:rPr>
              <a:t>。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ea typeface="楷体_GB2312" pitchFamily="49" charset="-122"/>
              </a:rPr>
              <a:t>S={</a:t>
            </a:r>
            <a:r>
              <a:rPr lang="en-US" altLang="zh-CN" i="1">
                <a:ea typeface="楷体_GB2312" pitchFamily="49" charset="-122"/>
              </a:rPr>
              <a:t>β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β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β</a:t>
            </a:r>
            <a:r>
              <a:rPr lang="en-US" altLang="zh-CN" baseline="-25000">
                <a:ea typeface="楷体_GB2312" pitchFamily="49" charset="-122"/>
              </a:rPr>
              <a:t>3</a:t>
            </a:r>
            <a:r>
              <a:rPr lang="en-US" altLang="zh-CN">
                <a:ea typeface="楷体_GB2312" pitchFamily="49" charset="-122"/>
              </a:rPr>
              <a:t>}</a:t>
            </a:r>
            <a:r>
              <a:rPr lang="zh-CN" altLang="en-US">
                <a:ea typeface="楷体_GB2312" pitchFamily="49" charset="-122"/>
              </a:rPr>
              <a:t>的秩等于它在</a:t>
            </a:r>
            <a:r>
              <a:rPr lang="en-US" altLang="zh-CN">
                <a:ea typeface="楷体_GB2312" pitchFamily="49" charset="-122"/>
              </a:rPr>
              <a:t>F</a:t>
            </a:r>
            <a:r>
              <a:rPr lang="en-US" altLang="zh-CN" baseline="30000">
                <a:ea typeface="楷体_GB2312" pitchFamily="49" charset="-122"/>
              </a:rPr>
              <a:t>3</a:t>
            </a:r>
            <a:r>
              <a:rPr lang="zh-CN" altLang="en-US">
                <a:ea typeface="楷体_GB2312" pitchFamily="49" charset="-122"/>
              </a:rPr>
              <a:t>中的像</a:t>
            </a:r>
            <a:r>
              <a:rPr lang="en-US" altLang="zh-CN">
                <a:ea typeface="楷体_GB2312" pitchFamily="49" charset="-122"/>
              </a:rPr>
              <a:t>{(1,</a:t>
            </a:r>
            <a:r>
              <a:rPr lang="zh-CN" altLang="en-US">
                <a:ea typeface="楷体_GB2312" pitchFamily="49" charset="-122"/>
              </a:rPr>
              <a:t>−</a:t>
            </a:r>
            <a:r>
              <a:rPr lang="en-US" altLang="zh-CN" i="1">
                <a:ea typeface="楷体_GB2312" pitchFamily="49" charset="-122"/>
              </a:rPr>
              <a:t>λ</a:t>
            </a:r>
            <a:r>
              <a:rPr lang="en-US" altLang="zh-CN">
                <a:ea typeface="楷体_GB2312" pitchFamily="49" charset="-122"/>
              </a:rPr>
              <a:t>,0)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(0,1,</a:t>
            </a:r>
            <a:r>
              <a:rPr lang="zh-CN" altLang="en-US">
                <a:ea typeface="楷体_GB2312" pitchFamily="49" charset="-122"/>
              </a:rPr>
              <a:t>−</a:t>
            </a:r>
            <a:r>
              <a:rPr lang="en-US" altLang="zh-CN" i="1">
                <a:ea typeface="楷体_GB2312" pitchFamily="49" charset="-122"/>
              </a:rPr>
              <a:t>λ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−</a:t>
            </a:r>
            <a:r>
              <a:rPr lang="en-US" altLang="zh-CN" i="1">
                <a:ea typeface="楷体_GB2312" pitchFamily="49" charset="-122"/>
              </a:rPr>
              <a:t>λ,</a:t>
            </a:r>
            <a:r>
              <a:rPr lang="en-US" altLang="zh-CN">
                <a:ea typeface="楷体_GB2312" pitchFamily="49" charset="-122"/>
              </a:rPr>
              <a:t> 0,1)}</a:t>
            </a:r>
            <a:r>
              <a:rPr lang="zh-CN" altLang="en-US">
                <a:ea typeface="楷体_GB2312" pitchFamily="49" charset="-122"/>
              </a:rPr>
              <a:t>的秩，也就是矩阵</a:t>
            </a:r>
            <a:endParaRPr lang="en-US" altLang="zh-CN">
              <a:ea typeface="楷体_GB2312" pitchFamily="49" charset="-122"/>
            </a:endParaRPr>
          </a:p>
          <a:p>
            <a:pPr eaLnBrk="1" hangingPunct="1"/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的行秩。</a:t>
            </a:r>
          </a:p>
        </p:txBody>
      </p:sp>
      <p:graphicFrame>
        <p:nvGraphicFramePr>
          <p:cNvPr id="60418" name="Object 2">
            <a:extLst>
              <a:ext uri="{FF2B5EF4-FFF2-40B4-BE49-F238E27FC236}">
                <a16:creationId xmlns:a16="http://schemas.microsoft.com/office/drawing/2014/main" id="{71A52B24-FFBE-C666-3C9E-4D7F8E8507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7563" y="3632200"/>
          <a:ext cx="3157537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799920" progId="">
                  <p:embed/>
                </p:oleObj>
              </mc:Choice>
              <mc:Fallback>
                <p:oleObj name="Equation" r:id="rId2" imgW="1473120" imgH="7999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3632200"/>
                        <a:ext cx="3157537" cy="171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8BAE0-315F-6518-AE9D-8A9D85D88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2786063"/>
            <a:ext cx="8715375" cy="3286125"/>
          </a:xfrm>
        </p:spPr>
        <p:txBody>
          <a:bodyPr/>
          <a:lstStyle/>
          <a:p>
            <a:pPr eaLnBrk="1" hangingPunct="1"/>
            <a:r>
              <a:rPr lang="zh-CN" altLang="en-US">
                <a:ea typeface="楷体_GB2312" pitchFamily="49" charset="-122"/>
              </a:rPr>
              <a:t>当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 − </a:t>
            </a:r>
            <a:r>
              <a:rPr lang="en-US" altLang="zh-CN" i="1">
                <a:ea typeface="楷体_GB2312" pitchFamily="49" charset="-122"/>
              </a:rPr>
              <a:t>λ</a:t>
            </a:r>
            <a:r>
              <a:rPr lang="en-US" altLang="zh-CN" baseline="30000">
                <a:ea typeface="楷体_GB2312" pitchFamily="49" charset="-122"/>
              </a:rPr>
              <a:t>3</a:t>
            </a:r>
            <a:r>
              <a:rPr lang="en-US" altLang="zh-CN">
                <a:ea typeface="楷体_GB2312" pitchFamily="49" charset="-122"/>
              </a:rPr>
              <a:t> = 0</a:t>
            </a:r>
            <a:r>
              <a:rPr lang="zh-CN" altLang="en-US">
                <a:ea typeface="楷体_GB2312" pitchFamily="49" charset="-122"/>
              </a:rPr>
              <a:t>，即</a:t>
            </a:r>
            <a:r>
              <a:rPr lang="en-US" altLang="zh-CN" i="1">
                <a:ea typeface="楷体_GB2312" pitchFamily="49" charset="-122"/>
              </a:rPr>
              <a:t>λ</a:t>
            </a:r>
            <a:r>
              <a:rPr lang="en-US" altLang="zh-CN">
                <a:ea typeface="楷体_GB2312" pitchFamily="49" charset="-122"/>
              </a:rPr>
              <a:t> = 1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rank B = 2 </a:t>
            </a:r>
          </a:p>
          <a:p>
            <a:pPr eaLnBrk="1" hangingPunct="1"/>
            <a:r>
              <a:rPr lang="zh-CN" altLang="en-US">
                <a:ea typeface="楷体_GB2312" pitchFamily="49" charset="-122"/>
              </a:rPr>
              <a:t>从而</a:t>
            </a:r>
            <a:r>
              <a:rPr lang="en-US" altLang="zh-CN">
                <a:ea typeface="楷体_GB2312" pitchFamily="49" charset="-122"/>
              </a:rPr>
              <a:t>rank S =</a:t>
            </a:r>
            <a:r>
              <a:rPr lang="zh-CN" altLang="en-US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rank A =2</a:t>
            </a:r>
            <a:r>
              <a:rPr lang="zh-CN" altLang="en-US">
                <a:ea typeface="楷体_GB2312" pitchFamily="49" charset="-122"/>
              </a:rPr>
              <a:t>；</a:t>
            </a:r>
            <a:endParaRPr lang="en-US" altLang="zh-CN">
              <a:ea typeface="楷体_GB2312" pitchFamily="49" charset="-122"/>
            </a:endParaRPr>
          </a:p>
          <a:p>
            <a:pPr eaLnBrk="1" hangingPunct="1"/>
            <a:r>
              <a:rPr lang="zh-CN" altLang="en-US">
                <a:ea typeface="楷体_GB2312" pitchFamily="49" charset="-122"/>
              </a:rPr>
              <a:t>当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 − </a:t>
            </a:r>
            <a:r>
              <a:rPr lang="en-US" altLang="zh-CN" i="1">
                <a:ea typeface="楷体_GB2312" pitchFamily="49" charset="-122"/>
              </a:rPr>
              <a:t>λ</a:t>
            </a:r>
            <a:r>
              <a:rPr lang="en-US" altLang="zh-CN" baseline="30000">
                <a:ea typeface="楷体_GB2312" pitchFamily="49" charset="-122"/>
              </a:rPr>
              <a:t>3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≠</a:t>
            </a:r>
            <a:r>
              <a:rPr lang="en-US" altLang="zh-CN">
                <a:ea typeface="楷体_GB2312" pitchFamily="49" charset="-122"/>
              </a:rPr>
              <a:t> 0</a:t>
            </a:r>
            <a:r>
              <a:rPr lang="zh-CN" altLang="en-US">
                <a:ea typeface="楷体_GB2312" pitchFamily="49" charset="-122"/>
              </a:rPr>
              <a:t>，即</a:t>
            </a:r>
            <a:r>
              <a:rPr lang="en-US" altLang="zh-CN" i="1">
                <a:ea typeface="楷体_GB2312" pitchFamily="49" charset="-122"/>
              </a:rPr>
              <a:t>λ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≠</a:t>
            </a:r>
            <a:r>
              <a:rPr lang="en-US" altLang="zh-CN">
                <a:ea typeface="楷体_GB2312" pitchFamily="49" charset="-122"/>
              </a:rPr>
              <a:t> 1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rank B = 3 </a:t>
            </a:r>
          </a:p>
          <a:p>
            <a:pPr eaLnBrk="1" hangingPunct="1"/>
            <a:r>
              <a:rPr lang="zh-CN" altLang="en-US">
                <a:ea typeface="楷体_GB2312" pitchFamily="49" charset="-122"/>
              </a:rPr>
              <a:t>从而</a:t>
            </a:r>
            <a:r>
              <a:rPr lang="en-US" altLang="zh-CN">
                <a:ea typeface="楷体_GB2312" pitchFamily="49" charset="-122"/>
              </a:rPr>
              <a:t>rank S =</a:t>
            </a:r>
            <a:r>
              <a:rPr lang="zh-CN" altLang="en-US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rank A =3</a:t>
            </a:r>
            <a:r>
              <a:rPr lang="zh-CN" altLang="en-US">
                <a:ea typeface="楷体_GB2312" pitchFamily="49" charset="-122"/>
              </a:rPr>
              <a:t>。</a:t>
            </a:r>
            <a:endParaRPr lang="en-US" altLang="zh-CN">
              <a:ea typeface="楷体_GB2312" pitchFamily="49" charset="-122"/>
            </a:endParaRPr>
          </a:p>
          <a:p>
            <a:pPr eaLnBrk="1" hangingPunct="1"/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61442" name="Object 2">
            <a:extLst>
              <a:ext uri="{FF2B5EF4-FFF2-40B4-BE49-F238E27FC236}">
                <a16:creationId xmlns:a16="http://schemas.microsoft.com/office/drawing/2014/main" id="{4AF37671-F3A1-B234-BD6D-01E1BCBBF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9750" y="928688"/>
          <a:ext cx="5524500" cy="150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46240" imgH="799920" progId="">
                  <p:embed/>
                </p:oleObj>
              </mc:Choice>
              <mc:Fallback>
                <p:oleObj name="Equation" r:id="rId2" imgW="2946240" imgH="7999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928688"/>
                        <a:ext cx="5524500" cy="150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ext Box 2">
            <a:extLst>
              <a:ext uri="{FF2B5EF4-FFF2-40B4-BE49-F238E27FC236}">
                <a16:creationId xmlns:a16="http://schemas.microsoft.com/office/drawing/2014/main" id="{8840CFE6-645F-A6FB-24A1-9E48F06A9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347663"/>
            <a:ext cx="8331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子集生成的子空间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BD707F13-B623-E145-57C3-962EAF386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912813"/>
            <a:ext cx="83613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定义</a:t>
            </a:r>
            <a:r>
              <a:rPr lang="en-US" altLang="zh-CN">
                <a:solidFill>
                  <a:schemeClr val="tx2"/>
                </a:solidFill>
              </a:rPr>
              <a:t>2.6.1</a:t>
            </a:r>
            <a:r>
              <a:rPr lang="en-US" altLang="zh-CN"/>
              <a:t>    </a:t>
            </a:r>
            <a:r>
              <a:rPr lang="zh-CN" altLang="en-US"/>
              <a:t>向量空间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的非空子集</a:t>
            </a:r>
            <a:r>
              <a:rPr lang="en-US" altLang="zh-CN" i="1"/>
              <a:t>W</a:t>
            </a:r>
            <a:r>
              <a:rPr lang="zh-CN" altLang="en-US"/>
              <a:t>如果满足一下两个条件：</a:t>
            </a: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09A90FAE-4578-2E5F-0F25-38994C9FC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1998663"/>
            <a:ext cx="78581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(1)</a:t>
            </a:r>
            <a:r>
              <a:rPr lang="en-US" altLang="zh-CN" i="1"/>
              <a:t>u,v</a:t>
            </a:r>
            <a:r>
              <a:rPr lang="en-US" altLang="zh-CN"/>
              <a:t>∈</a:t>
            </a:r>
            <a:r>
              <a:rPr lang="en-US" altLang="zh-CN" i="1"/>
              <a:t>W</a:t>
            </a:r>
            <a:r>
              <a:rPr lang="en-US" altLang="zh-CN"/>
              <a:t>      </a:t>
            </a:r>
            <a:r>
              <a:rPr lang="en-US" altLang="zh-CN" i="1"/>
              <a:t>u+v</a:t>
            </a:r>
            <a:r>
              <a:rPr lang="en-US" altLang="zh-CN"/>
              <a:t>∈</a:t>
            </a:r>
            <a:r>
              <a:rPr lang="en-US" altLang="zh-CN" i="1"/>
              <a:t>W</a:t>
            </a:r>
            <a:r>
              <a:rPr lang="en-US" altLang="zh-CN"/>
              <a:t>,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A0E71321-8B8F-9D30-D8C8-52D4366CA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2606675"/>
            <a:ext cx="6083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(2)</a:t>
            </a:r>
            <a:r>
              <a:rPr lang="en-US" altLang="zh-CN" i="1"/>
              <a:t>u</a:t>
            </a:r>
            <a:r>
              <a:rPr lang="en-US" altLang="zh-CN"/>
              <a:t>∈</a:t>
            </a:r>
            <a:r>
              <a:rPr lang="en-US" altLang="zh-CN" i="1"/>
              <a:t>W</a:t>
            </a:r>
            <a:r>
              <a:rPr lang="en-US" altLang="zh-CN"/>
              <a:t>, </a:t>
            </a:r>
            <a:r>
              <a:rPr lang="en-US" altLang="zh-CN" i="1"/>
              <a:t>λ</a:t>
            </a:r>
            <a:r>
              <a:rPr lang="en-US" altLang="zh-CN"/>
              <a:t>∈</a:t>
            </a:r>
            <a:r>
              <a:rPr lang="en-US" altLang="zh-CN" i="1"/>
              <a:t>F</a:t>
            </a:r>
            <a:r>
              <a:rPr lang="en-US" altLang="zh-CN"/>
              <a:t>      </a:t>
            </a:r>
            <a:r>
              <a:rPr lang="en-US" altLang="zh-CN" i="1"/>
              <a:t>λu</a:t>
            </a:r>
            <a:r>
              <a:rPr lang="en-US" altLang="zh-CN"/>
              <a:t>∈</a:t>
            </a:r>
            <a:r>
              <a:rPr lang="en-US" altLang="zh-CN" i="1"/>
              <a:t>W</a:t>
            </a:r>
            <a:r>
              <a:rPr lang="en-US" altLang="zh-CN"/>
              <a:t>,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B658F5AB-2031-9C77-57F7-77E2608F1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3262313"/>
            <a:ext cx="83232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就称</a:t>
            </a:r>
            <a:r>
              <a:rPr lang="en-US" altLang="zh-CN" i="1"/>
              <a:t>W</a:t>
            </a:r>
            <a:r>
              <a:rPr lang="zh-CN" altLang="en-US"/>
              <a:t>是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</a:t>
            </a:r>
            <a:r>
              <a:rPr lang="zh-CN" altLang="en-US">
                <a:solidFill>
                  <a:srgbClr val="FFFF00"/>
                </a:solidFill>
              </a:rPr>
              <a:t>子空间</a:t>
            </a:r>
            <a:r>
              <a:rPr lang="en-US" altLang="zh-CN"/>
              <a:t>.</a:t>
            </a:r>
            <a:r>
              <a:rPr lang="zh-CN" altLang="en-US"/>
              <a:t>如果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的子空间</a:t>
            </a:r>
            <a:r>
              <a:rPr lang="en-US" altLang="zh-CN" i="1"/>
              <a:t>W</a:t>
            </a:r>
            <a:r>
              <a:rPr lang="en-US" altLang="zh-CN" baseline="-25000"/>
              <a:t>1</a:t>
            </a:r>
            <a:r>
              <a:rPr lang="zh-CN" altLang="en-US"/>
              <a:t>是子空间</a:t>
            </a:r>
            <a:r>
              <a:rPr lang="en-US" altLang="zh-CN" i="1"/>
              <a:t>W</a:t>
            </a:r>
            <a:r>
              <a:rPr lang="en-US" altLang="zh-CN" baseline="-25000"/>
              <a:t>2</a:t>
            </a:r>
            <a:r>
              <a:rPr lang="zh-CN" altLang="en-US"/>
              <a:t>的子集，则称</a:t>
            </a:r>
            <a:r>
              <a:rPr lang="en-US" altLang="zh-CN" i="1"/>
              <a:t>W</a:t>
            </a:r>
            <a:r>
              <a:rPr lang="en-US" altLang="zh-CN" baseline="-25000"/>
              <a:t>1</a:t>
            </a:r>
            <a:r>
              <a:rPr lang="zh-CN" altLang="en-US"/>
              <a:t>是</a:t>
            </a:r>
            <a:r>
              <a:rPr lang="en-US" altLang="zh-CN" i="1"/>
              <a:t>W</a:t>
            </a:r>
            <a:r>
              <a:rPr lang="en-US" altLang="zh-CN" baseline="-25000"/>
              <a:t>2</a:t>
            </a:r>
            <a:r>
              <a:rPr lang="zh-CN" altLang="en-US"/>
              <a:t>的子空间</a:t>
            </a:r>
            <a:r>
              <a:rPr lang="en-US" altLang="zh-CN"/>
              <a:t>.      □</a:t>
            </a: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DFE134BA-61AB-8CE9-E414-289320697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4414838"/>
            <a:ext cx="83883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定义</a:t>
            </a:r>
            <a:r>
              <a:rPr lang="en-US" altLang="zh-CN">
                <a:solidFill>
                  <a:schemeClr val="tx2"/>
                </a:solidFill>
              </a:rPr>
              <a:t>2.6.2</a:t>
            </a:r>
            <a:r>
              <a:rPr lang="en-US" altLang="zh-CN"/>
              <a:t>    </a:t>
            </a:r>
            <a:r>
              <a:rPr lang="zh-CN" altLang="en-US"/>
              <a:t>设</a:t>
            </a:r>
            <a:r>
              <a:rPr lang="en-US" altLang="zh-CN" i="1"/>
              <a:t>W</a:t>
            </a:r>
            <a:r>
              <a:rPr lang="zh-CN" altLang="en-US"/>
              <a:t>是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的子空间，如果</a:t>
            </a:r>
            <a:r>
              <a:rPr lang="en-US" altLang="zh-CN" i="1"/>
              <a:t>W</a:t>
            </a:r>
            <a:r>
              <a:rPr lang="zh-CN" altLang="en-US"/>
              <a:t>中存在</a:t>
            </a:r>
            <a:r>
              <a:rPr lang="en-US" altLang="zh-CN" i="1"/>
              <a:t>r</a:t>
            </a:r>
            <a:r>
              <a:rPr lang="zh-CN" altLang="en-US"/>
              <a:t>个线性无关向量，并且任意</a:t>
            </a:r>
            <a:r>
              <a:rPr lang="en-US" altLang="zh-CN" i="1"/>
              <a:t>r</a:t>
            </a:r>
            <a:r>
              <a:rPr lang="en-US" altLang="zh-CN"/>
              <a:t>+1</a:t>
            </a:r>
            <a:r>
              <a:rPr lang="zh-CN" altLang="en-US"/>
              <a:t>个向量线性相关，就称</a:t>
            </a:r>
            <a:r>
              <a:rPr lang="en-US" altLang="zh-CN" i="1"/>
              <a:t>W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维数</a:t>
            </a:r>
            <a:r>
              <a:rPr lang="zh-CN" altLang="en-US"/>
              <a:t>为</a:t>
            </a:r>
            <a:r>
              <a:rPr lang="en-US" altLang="zh-CN" i="1"/>
              <a:t>r</a:t>
            </a:r>
            <a:r>
              <a:rPr lang="zh-CN" altLang="en-US"/>
              <a:t>，记为</a:t>
            </a:r>
            <a:r>
              <a:rPr lang="en-US" altLang="zh-CN"/>
              <a:t>dim</a:t>
            </a:r>
            <a:r>
              <a:rPr lang="en-US" altLang="zh-CN" i="1"/>
              <a:t>W</a:t>
            </a:r>
            <a:r>
              <a:rPr lang="en-US" altLang="zh-CN"/>
              <a:t>=</a:t>
            </a:r>
            <a:r>
              <a:rPr lang="en-US" altLang="zh-CN" i="1"/>
              <a:t>r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>
            <a:extLst>
              <a:ext uri="{FF2B5EF4-FFF2-40B4-BE49-F238E27FC236}">
                <a16:creationId xmlns:a16="http://schemas.microsoft.com/office/drawing/2014/main" id="{35CB6AE8-5C17-7DBA-9071-D09EE8B19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266700"/>
            <a:ext cx="833596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</a:t>
            </a:r>
            <a:r>
              <a:rPr lang="zh-CN" altLang="en-US"/>
              <a:t>如果</a:t>
            </a:r>
            <a:r>
              <a:rPr lang="en-US" altLang="zh-CN" i="1"/>
              <a:t>W</a:t>
            </a:r>
            <a:r>
              <a:rPr lang="zh-CN" altLang="en-US"/>
              <a:t>中存在一组向量</a:t>
            </a:r>
            <a:r>
              <a:rPr lang="en-US" altLang="zh-CN" i="1"/>
              <a:t>M</a:t>
            </a:r>
            <a:r>
              <a:rPr lang="en-US" altLang="zh-CN"/>
              <a:t>=﹛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,...,</a:t>
            </a:r>
            <a:r>
              <a:rPr lang="en-US" altLang="zh-CN" i="1"/>
              <a:t>α</a:t>
            </a:r>
            <a:r>
              <a:rPr lang="en-US" altLang="zh-CN" i="1" baseline="-25000"/>
              <a:t>r</a:t>
            </a:r>
            <a:r>
              <a:rPr lang="en-US" altLang="zh-CN"/>
              <a:t>﹜</a:t>
            </a:r>
            <a:r>
              <a:rPr lang="zh-CN" altLang="en-US"/>
              <a:t>，使</a:t>
            </a:r>
            <a:r>
              <a:rPr lang="en-US" altLang="zh-CN" i="1"/>
              <a:t>W</a:t>
            </a:r>
            <a:r>
              <a:rPr lang="zh-CN" altLang="en-US"/>
              <a:t>中每个向量</a:t>
            </a:r>
            <a:r>
              <a:rPr lang="en-US" altLang="zh-CN" i="1"/>
              <a:t>α</a:t>
            </a:r>
            <a:r>
              <a:rPr lang="zh-CN" altLang="en-US"/>
              <a:t>都能写成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,..., </a:t>
            </a:r>
            <a:r>
              <a:rPr lang="en-US" altLang="zh-CN" i="1"/>
              <a:t>α</a:t>
            </a:r>
            <a:r>
              <a:rPr lang="en-US" altLang="zh-CN" i="1" baseline="-25000"/>
              <a:t>r</a:t>
            </a:r>
            <a:r>
              <a:rPr lang="zh-CN" altLang="en-US"/>
              <a:t>在</a:t>
            </a:r>
            <a:r>
              <a:rPr lang="en-US" altLang="zh-CN" i="1"/>
              <a:t>F</a:t>
            </a:r>
            <a:r>
              <a:rPr lang="zh-CN" altLang="en-US"/>
              <a:t>上的线性组合</a:t>
            </a:r>
          </a:p>
          <a:p>
            <a:pPr algn="l" eaLnBrk="1" hangingPunct="1"/>
            <a:r>
              <a:rPr lang="zh-CN" altLang="en-US" i="1"/>
              <a:t>             </a:t>
            </a:r>
            <a:r>
              <a:rPr lang="en-US" altLang="zh-CN" i="1"/>
              <a:t>α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+...+</a:t>
            </a:r>
            <a:r>
              <a:rPr lang="en-US" altLang="zh-CN" i="1"/>
              <a:t>x</a:t>
            </a:r>
            <a:r>
              <a:rPr lang="en-US" altLang="zh-CN" i="1" baseline="-25000"/>
              <a:t>r</a:t>
            </a:r>
            <a:r>
              <a:rPr lang="en-US" altLang="zh-CN" i="1"/>
              <a:t>α</a:t>
            </a:r>
            <a:r>
              <a:rPr lang="en-US" altLang="zh-CN" i="1" baseline="-25000"/>
              <a:t>r</a:t>
            </a:r>
            <a:r>
              <a:rPr lang="zh-CN" altLang="en-US"/>
              <a:t>，     </a:t>
            </a:r>
            <a:r>
              <a:rPr lang="en-US" altLang="zh-CN"/>
              <a:t>(2.3.6)</a:t>
            </a:r>
          </a:p>
          <a:p>
            <a:pPr algn="l" eaLnBrk="1" hangingPunct="1"/>
            <a:r>
              <a:rPr lang="zh-CN" altLang="en-US"/>
              <a:t>并且其中的系数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,...,</a:t>
            </a:r>
            <a:r>
              <a:rPr lang="en-US" altLang="zh-CN" i="1"/>
              <a:t>x</a:t>
            </a:r>
            <a:r>
              <a:rPr lang="en-US" altLang="zh-CN" i="1" baseline="-25000"/>
              <a:t>r</a:t>
            </a:r>
            <a:r>
              <a:rPr lang="zh-CN" altLang="en-US"/>
              <a:t>由</a:t>
            </a:r>
            <a:r>
              <a:rPr lang="en-US" altLang="zh-CN" i="1"/>
              <a:t>α</a:t>
            </a:r>
            <a:r>
              <a:rPr lang="zh-CN" altLang="en-US"/>
              <a:t>唯一决定，则</a:t>
            </a:r>
            <a:r>
              <a:rPr lang="en-US" altLang="zh-CN" i="1"/>
              <a:t>M</a:t>
            </a:r>
            <a:r>
              <a:rPr lang="zh-CN" altLang="en-US"/>
              <a:t>称为</a:t>
            </a:r>
            <a:r>
              <a:rPr lang="en-US" altLang="zh-CN" i="1"/>
              <a:t>W</a:t>
            </a:r>
            <a:r>
              <a:rPr lang="zh-CN" altLang="en-US"/>
              <a:t>的一组</a:t>
            </a:r>
            <a:r>
              <a:rPr lang="zh-CN" altLang="en-US">
                <a:solidFill>
                  <a:schemeClr val="tx2"/>
                </a:solidFill>
              </a:rPr>
              <a:t>基</a:t>
            </a:r>
            <a:r>
              <a:rPr lang="en-US" altLang="zh-CN"/>
              <a:t>. </a:t>
            </a:r>
            <a:r>
              <a:rPr lang="en-US" altLang="zh-CN" i="1"/>
              <a:t>α</a:t>
            </a:r>
            <a:r>
              <a:rPr lang="zh-CN" altLang="en-US"/>
              <a:t>的线性组合表达式</a:t>
            </a:r>
            <a:r>
              <a:rPr lang="en-US" altLang="zh-CN"/>
              <a:t>(2.3.6)</a:t>
            </a:r>
            <a:r>
              <a:rPr lang="zh-CN" altLang="en-US"/>
              <a:t>中的系数组成的有序数组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,...,</a:t>
            </a:r>
            <a:r>
              <a:rPr lang="en-US" altLang="zh-CN" i="1"/>
              <a:t>x</a:t>
            </a:r>
            <a:r>
              <a:rPr lang="en-US" altLang="zh-CN" i="1" baseline="-25000"/>
              <a:t>r</a:t>
            </a:r>
            <a:r>
              <a:rPr lang="en-US" altLang="zh-CN"/>
              <a:t>)</a:t>
            </a:r>
            <a:r>
              <a:rPr lang="zh-CN" altLang="en-US"/>
              <a:t>称为</a:t>
            </a:r>
            <a:r>
              <a:rPr lang="en-US" altLang="zh-CN" i="1"/>
              <a:t>α</a:t>
            </a:r>
            <a:r>
              <a:rPr lang="zh-CN" altLang="en-US"/>
              <a:t>在基</a:t>
            </a:r>
            <a:r>
              <a:rPr lang="en-US" altLang="zh-CN" i="1"/>
              <a:t>M</a:t>
            </a:r>
            <a:r>
              <a:rPr lang="zh-CN" altLang="en-US"/>
              <a:t>下的</a:t>
            </a:r>
            <a:r>
              <a:rPr lang="zh-CN" altLang="en-US">
                <a:solidFill>
                  <a:schemeClr val="tx2"/>
                </a:solidFill>
              </a:rPr>
              <a:t>坐标</a:t>
            </a:r>
            <a:r>
              <a:rPr lang="en-US" altLang="zh-CN"/>
              <a:t>. 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Text Box 4">
            <a:extLst>
              <a:ext uri="{FF2B5EF4-FFF2-40B4-BE49-F238E27FC236}">
                <a16:creationId xmlns:a16="http://schemas.microsoft.com/office/drawing/2014/main" id="{9E6AE471-FAE0-4516-82B9-E523C9195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292100"/>
            <a:ext cx="849471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定理（引理</a:t>
            </a:r>
            <a:r>
              <a:rPr lang="en-US" altLang="zh-CN">
                <a:solidFill>
                  <a:schemeClr val="tx2"/>
                </a:solidFill>
              </a:rPr>
              <a:t>2.6.1</a:t>
            </a:r>
            <a:r>
              <a:rPr lang="zh-CN" altLang="en-US">
                <a:solidFill>
                  <a:schemeClr val="tx2"/>
                </a:solidFill>
              </a:rPr>
              <a:t>）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 i="1"/>
              <a:t>W</a:t>
            </a:r>
            <a:r>
              <a:rPr lang="zh-CN" altLang="en-US"/>
              <a:t>是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的子空间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 i="1"/>
              <a:t>     M</a:t>
            </a:r>
            <a:r>
              <a:rPr lang="en-US" altLang="zh-CN"/>
              <a:t>=﹛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,...,</a:t>
            </a:r>
            <a:r>
              <a:rPr lang="en-US" altLang="zh-CN" i="1"/>
              <a:t>α</a:t>
            </a:r>
            <a:r>
              <a:rPr lang="en-US" altLang="zh-CN" i="1" baseline="-25000"/>
              <a:t>r</a:t>
            </a:r>
            <a:r>
              <a:rPr lang="en-US" altLang="zh-CN"/>
              <a:t>﹜      </a:t>
            </a:r>
            <a:r>
              <a:rPr lang="en-US" altLang="zh-CN" i="1"/>
              <a:t>W</a:t>
            </a:r>
            <a:r>
              <a:rPr lang="zh-CN" altLang="en-US"/>
              <a:t>，则</a:t>
            </a:r>
          </a:p>
        </p:txBody>
      </p:sp>
      <p:graphicFrame>
        <p:nvGraphicFramePr>
          <p:cNvPr id="64514" name="Object 5">
            <a:extLst>
              <a:ext uri="{FF2B5EF4-FFF2-40B4-BE49-F238E27FC236}">
                <a16:creationId xmlns:a16="http://schemas.microsoft.com/office/drawing/2014/main" id="{B21E6553-1F5E-6090-A66A-C5CB50FA7D0B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5416550" y="1089025"/>
          <a:ext cx="549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280" imgH="126720" progId="Equation.DSMT4">
                  <p:embed/>
                </p:oleObj>
              </mc:Choice>
              <mc:Fallback>
                <p:oleObj name="Equation" r:id="rId3" imgW="152280" imgH="126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1089025"/>
                        <a:ext cx="5492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7">
            <a:extLst>
              <a:ext uri="{FF2B5EF4-FFF2-40B4-BE49-F238E27FC236}">
                <a16:creationId xmlns:a16="http://schemas.microsoft.com/office/drawing/2014/main" id="{43D1BBA1-E20C-6735-0C3E-A4539235BB80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144838" y="1787525"/>
          <a:ext cx="63658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5640" imgH="152280" progId="Equation.DSMT4">
                  <p:embed/>
                </p:oleObj>
              </mc:Choice>
              <mc:Fallback>
                <p:oleObj name="Equation" r:id="rId5" imgW="215640" imgH="1522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838" y="1787525"/>
                        <a:ext cx="63658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4" name="Text Box 10">
            <a:extLst>
              <a:ext uri="{FF2B5EF4-FFF2-40B4-BE49-F238E27FC236}">
                <a16:creationId xmlns:a16="http://schemas.microsoft.com/office/drawing/2014/main" id="{F7480BE8-C280-43D7-B7BD-A3B23779B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1697038"/>
            <a:ext cx="83232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(1)</a:t>
            </a:r>
            <a:r>
              <a:rPr lang="en-US" altLang="zh-CN" i="1"/>
              <a:t>M</a:t>
            </a:r>
            <a:r>
              <a:rPr lang="zh-CN" altLang="en-US"/>
              <a:t>是</a:t>
            </a:r>
            <a:r>
              <a:rPr lang="en-US" altLang="zh-CN" i="1"/>
              <a:t>W</a:t>
            </a:r>
            <a:r>
              <a:rPr lang="zh-CN" altLang="en-US"/>
              <a:t>的基        </a:t>
            </a:r>
            <a:r>
              <a:rPr lang="en-US" altLang="zh-CN" i="1"/>
              <a:t>M</a:t>
            </a:r>
            <a:r>
              <a:rPr lang="zh-CN" altLang="en-US"/>
              <a:t>是</a:t>
            </a:r>
            <a:r>
              <a:rPr lang="en-US" altLang="zh-CN" i="1"/>
              <a:t>W</a:t>
            </a:r>
            <a:r>
              <a:rPr lang="zh-CN" altLang="en-US"/>
              <a:t>的极大线性无关组</a:t>
            </a:r>
            <a:r>
              <a:rPr lang="en-US" altLang="zh-CN"/>
              <a:t>.</a:t>
            </a:r>
          </a:p>
          <a:p>
            <a:pPr algn="l" eaLnBrk="1" hangingPunct="1"/>
            <a:r>
              <a:rPr lang="en-US" altLang="zh-CN"/>
              <a:t>(2)</a:t>
            </a:r>
            <a:r>
              <a:rPr lang="en-US" altLang="zh-CN" i="1"/>
              <a:t>W</a:t>
            </a:r>
            <a:r>
              <a:rPr lang="zh-CN" altLang="en-US"/>
              <a:t>的基</a:t>
            </a:r>
            <a:r>
              <a:rPr lang="en-US" altLang="zh-CN" i="1"/>
              <a:t>M</a:t>
            </a:r>
            <a:r>
              <a:rPr lang="zh-CN" altLang="en-US"/>
              <a:t>所含向量个数</a:t>
            </a:r>
            <a:r>
              <a:rPr lang="en-US" altLang="zh-CN"/>
              <a:t>|</a:t>
            </a:r>
            <a:r>
              <a:rPr lang="en-US" altLang="zh-CN" i="1"/>
              <a:t>M</a:t>
            </a:r>
            <a:r>
              <a:rPr lang="en-US" altLang="zh-CN"/>
              <a:t>|=dim</a:t>
            </a:r>
            <a:r>
              <a:rPr lang="en-US" altLang="zh-CN" i="1"/>
              <a:t>W</a:t>
            </a:r>
            <a:r>
              <a:rPr lang="en-US" altLang="zh-CN"/>
              <a:t>.</a:t>
            </a:r>
          </a:p>
        </p:txBody>
      </p:sp>
      <p:sp>
        <p:nvSpPr>
          <p:cNvPr id="185355" name="Text Box 11">
            <a:extLst>
              <a:ext uri="{FF2B5EF4-FFF2-40B4-BE49-F238E27FC236}">
                <a16:creationId xmlns:a16="http://schemas.microsoft.com/office/drawing/2014/main" id="{7F4E5183-1B50-F3BC-305B-BBAFDAEC4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3154363"/>
            <a:ext cx="8085138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证明</a:t>
            </a:r>
            <a:r>
              <a:rPr lang="zh-CN" altLang="en-US"/>
              <a:t>     </a:t>
            </a:r>
            <a:r>
              <a:rPr lang="en-US" altLang="zh-CN"/>
              <a:t>(1)</a:t>
            </a:r>
            <a:r>
              <a:rPr lang="zh-CN" altLang="en-US"/>
              <a:t>先设</a:t>
            </a:r>
            <a:r>
              <a:rPr lang="en-US" altLang="zh-CN" i="1"/>
              <a:t>M</a:t>
            </a:r>
            <a:r>
              <a:rPr lang="zh-CN" altLang="en-US"/>
              <a:t>是</a:t>
            </a:r>
            <a:r>
              <a:rPr lang="en-US" altLang="zh-CN" i="1"/>
              <a:t>W</a:t>
            </a:r>
            <a:r>
              <a:rPr lang="zh-CN" altLang="en-US"/>
              <a:t>的极大线性无关组，则</a:t>
            </a:r>
            <a:r>
              <a:rPr lang="en-US" altLang="zh-CN" i="1"/>
              <a:t>W</a:t>
            </a:r>
            <a:r>
              <a:rPr lang="zh-CN" altLang="en-US"/>
              <a:t>中每个向量</a:t>
            </a:r>
            <a:r>
              <a:rPr lang="en-US" altLang="zh-CN" i="1"/>
              <a:t>α</a:t>
            </a:r>
            <a:r>
              <a:rPr lang="zh-CN" altLang="en-US"/>
              <a:t>都能写成</a:t>
            </a:r>
            <a:r>
              <a:rPr lang="en-US" altLang="zh-CN" i="1"/>
              <a:t>M</a:t>
            </a:r>
            <a:r>
              <a:rPr lang="zh-CN" altLang="en-US"/>
              <a:t>的线性组合：</a:t>
            </a:r>
          </a:p>
          <a:p>
            <a:pPr eaLnBrk="1" hangingPunct="1"/>
            <a:r>
              <a:rPr lang="zh-CN" altLang="en-US" i="1"/>
              <a:t>          </a:t>
            </a:r>
            <a:r>
              <a:rPr lang="en-US" altLang="zh-CN" i="1"/>
              <a:t>α</a:t>
            </a:r>
            <a:r>
              <a:rPr lang="en-US" altLang="zh-CN"/>
              <a:t>=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+...+</a:t>
            </a:r>
            <a:r>
              <a:rPr lang="en-US" altLang="zh-CN" i="1"/>
              <a:t>x</a:t>
            </a:r>
            <a:r>
              <a:rPr lang="en-US" altLang="zh-CN" i="1" baseline="-25000"/>
              <a:t>r</a:t>
            </a:r>
            <a:r>
              <a:rPr lang="en-US" altLang="zh-CN" i="1"/>
              <a:t>α</a:t>
            </a:r>
            <a:r>
              <a:rPr lang="en-US" altLang="zh-CN" i="1" baseline="-25000"/>
              <a:t>r</a:t>
            </a:r>
            <a:r>
              <a:rPr lang="zh-CN" altLang="en-US"/>
              <a:t>，     </a:t>
            </a:r>
            <a:r>
              <a:rPr lang="en-US" altLang="zh-CN"/>
              <a:t>(2.3.7)</a:t>
            </a:r>
          </a:p>
        </p:txBody>
      </p:sp>
      <p:sp>
        <p:nvSpPr>
          <p:cNvPr id="185356" name="Text Box 12">
            <a:extLst>
              <a:ext uri="{FF2B5EF4-FFF2-40B4-BE49-F238E27FC236}">
                <a16:creationId xmlns:a16="http://schemas.microsoft.com/office/drawing/2014/main" id="{A2BB40FB-25D1-55CD-73C5-D33CB5ACA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5076825"/>
            <a:ext cx="811053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若还有</a:t>
            </a:r>
          </a:p>
          <a:p>
            <a:pPr eaLnBrk="1" hangingPunct="1"/>
            <a:r>
              <a:rPr lang="zh-CN" altLang="en-US" i="1"/>
              <a:t>          </a:t>
            </a:r>
            <a:r>
              <a:rPr lang="en-US" altLang="zh-CN" i="1"/>
              <a:t>α</a:t>
            </a:r>
            <a:r>
              <a:rPr lang="en-US" altLang="zh-CN"/>
              <a:t>=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+...+</a:t>
            </a:r>
            <a:r>
              <a:rPr lang="en-US" altLang="zh-CN" i="1"/>
              <a:t>y</a:t>
            </a:r>
            <a:r>
              <a:rPr lang="en-US" altLang="zh-CN" i="1" baseline="-25000"/>
              <a:t>r</a:t>
            </a:r>
            <a:r>
              <a:rPr lang="en-US" altLang="zh-CN" i="1"/>
              <a:t>α</a:t>
            </a:r>
            <a:r>
              <a:rPr lang="en-US" altLang="zh-CN" i="1" baseline="-25000"/>
              <a:t>r</a:t>
            </a:r>
            <a:r>
              <a:rPr lang="zh-CN" altLang="en-US"/>
              <a:t>，     </a:t>
            </a:r>
            <a:r>
              <a:rPr lang="en-US" altLang="zh-CN"/>
              <a:t>(2.3.8)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5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5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20" name="Text Box 4">
            <a:extLst>
              <a:ext uri="{FF2B5EF4-FFF2-40B4-BE49-F238E27FC236}">
                <a16:creationId xmlns:a16="http://schemas.microsoft.com/office/drawing/2014/main" id="{89EF896B-D3EA-C5BC-1986-997FBE90B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238125"/>
            <a:ext cx="86661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将等式</a:t>
            </a:r>
            <a:r>
              <a:rPr lang="en-US" altLang="zh-CN"/>
              <a:t>(2.3.7)</a:t>
            </a:r>
            <a:r>
              <a:rPr lang="zh-CN" altLang="en-US"/>
              <a:t>与</a:t>
            </a:r>
            <a:r>
              <a:rPr lang="en-US" altLang="zh-CN"/>
              <a:t>(2.3.8)</a:t>
            </a:r>
            <a:r>
              <a:rPr lang="zh-CN" altLang="en-US"/>
              <a:t>相减得，</a:t>
            </a:r>
          </a:p>
          <a:p>
            <a:pPr eaLnBrk="1" hangingPunct="1"/>
            <a:r>
              <a:rPr lang="zh-CN" altLang="en-US"/>
              <a:t>     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 i="1"/>
              <a:t>-y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+(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 i="1"/>
              <a:t>-y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r>
              <a:rPr lang="en-US" altLang="zh-CN" i="1"/>
              <a:t>α</a:t>
            </a:r>
            <a:r>
              <a:rPr lang="en-US" altLang="zh-CN" baseline="-25000"/>
              <a:t>2</a:t>
            </a:r>
            <a:r>
              <a:rPr lang="en-US" altLang="zh-CN"/>
              <a:t>+...+(</a:t>
            </a:r>
            <a:r>
              <a:rPr lang="en-US" altLang="zh-CN" i="1"/>
              <a:t>x</a:t>
            </a:r>
            <a:r>
              <a:rPr lang="en-US" altLang="zh-CN" i="1" baseline="-25000"/>
              <a:t>r</a:t>
            </a:r>
            <a:r>
              <a:rPr lang="en-US" altLang="zh-CN" i="1"/>
              <a:t>-y</a:t>
            </a:r>
            <a:r>
              <a:rPr lang="en-US" altLang="zh-CN" i="1" baseline="-25000"/>
              <a:t>r</a:t>
            </a:r>
            <a:r>
              <a:rPr lang="en-US" altLang="zh-CN"/>
              <a:t>)</a:t>
            </a:r>
            <a:r>
              <a:rPr lang="en-US" altLang="zh-CN" i="1"/>
              <a:t>α</a:t>
            </a:r>
            <a:r>
              <a:rPr lang="en-US" altLang="zh-CN" i="1" baseline="-25000"/>
              <a:t>r</a:t>
            </a:r>
            <a:r>
              <a:rPr lang="en-US" altLang="zh-CN"/>
              <a:t>=0</a:t>
            </a:r>
          </a:p>
        </p:txBody>
      </p:sp>
      <p:sp>
        <p:nvSpPr>
          <p:cNvPr id="188421" name="Text Box 5">
            <a:extLst>
              <a:ext uri="{FF2B5EF4-FFF2-40B4-BE49-F238E27FC236}">
                <a16:creationId xmlns:a16="http://schemas.microsoft.com/office/drawing/2014/main" id="{FD3BB598-559C-A1AA-C9BF-BF28E322F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1643063"/>
            <a:ext cx="52339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由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,...,</a:t>
            </a:r>
            <a:r>
              <a:rPr lang="en-US" altLang="zh-CN" i="1"/>
              <a:t>α</a:t>
            </a:r>
            <a:r>
              <a:rPr lang="en-US" altLang="zh-CN" i="1" baseline="-25000"/>
              <a:t>r</a:t>
            </a:r>
            <a:r>
              <a:rPr lang="zh-CN" altLang="en-US"/>
              <a:t>线性无关得</a:t>
            </a:r>
          </a:p>
          <a:p>
            <a:pPr eaLnBrk="1" hangingPunct="1"/>
            <a:r>
              <a:rPr lang="zh-CN" altLang="en-US"/>
              <a:t>               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 i="1"/>
              <a:t>-y</a:t>
            </a:r>
            <a:r>
              <a:rPr lang="en-US" altLang="zh-CN" baseline="-25000"/>
              <a:t>1</a:t>
            </a:r>
            <a:r>
              <a:rPr lang="en-US" altLang="zh-CN"/>
              <a:t>=...=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 i="1"/>
              <a:t>-y</a:t>
            </a:r>
            <a:r>
              <a:rPr lang="en-US" altLang="zh-CN" i="1" baseline="-25000"/>
              <a:t>n</a:t>
            </a:r>
            <a:r>
              <a:rPr lang="en-US" altLang="zh-CN"/>
              <a:t>=0</a:t>
            </a:r>
          </a:p>
        </p:txBody>
      </p:sp>
      <p:sp>
        <p:nvSpPr>
          <p:cNvPr id="188422" name="Text Box 6">
            <a:extLst>
              <a:ext uri="{FF2B5EF4-FFF2-40B4-BE49-F238E27FC236}">
                <a16:creationId xmlns:a16="http://schemas.microsoft.com/office/drawing/2014/main" id="{84B4F680-64FB-C8AA-3FE9-0C4674B5A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2995613"/>
            <a:ext cx="843915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从而</a:t>
            </a: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r>
              <a:rPr lang="en-US" altLang="zh-CN" i="1"/>
              <a:t>=y</a:t>
            </a:r>
            <a:r>
              <a:rPr lang="en-US" altLang="zh-CN" i="1" baseline="-25000"/>
              <a:t>i</a:t>
            </a:r>
            <a:r>
              <a:rPr lang="zh-CN" altLang="en-US"/>
              <a:t>对</a:t>
            </a:r>
            <a:r>
              <a:rPr lang="en-US" altLang="zh-CN"/>
              <a:t>1≤</a:t>
            </a:r>
            <a:r>
              <a:rPr lang="en-US" altLang="zh-CN" i="1"/>
              <a:t>i</a:t>
            </a:r>
            <a:r>
              <a:rPr lang="en-US" altLang="zh-CN"/>
              <a:t>≤</a:t>
            </a:r>
            <a:r>
              <a:rPr lang="en-US" altLang="zh-CN" i="1"/>
              <a:t>r</a:t>
            </a:r>
            <a:r>
              <a:rPr lang="zh-CN" altLang="en-US"/>
              <a:t>成立</a:t>
            </a:r>
            <a:r>
              <a:rPr lang="en-US" altLang="zh-CN"/>
              <a:t>.</a:t>
            </a:r>
            <a:r>
              <a:rPr lang="zh-CN" altLang="en-US"/>
              <a:t>可见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,...,</a:t>
            </a:r>
            <a:r>
              <a:rPr lang="en-US" altLang="zh-CN" i="1"/>
              <a:t>x</a:t>
            </a:r>
            <a:r>
              <a:rPr lang="en-US" altLang="zh-CN" i="1" baseline="-25000"/>
              <a:t>r</a:t>
            </a:r>
            <a:r>
              <a:rPr lang="en-US" altLang="zh-CN"/>
              <a:t>) ∈</a:t>
            </a:r>
            <a:r>
              <a:rPr lang="en-US" altLang="zh-CN" i="1"/>
              <a:t>F</a:t>
            </a:r>
            <a:r>
              <a:rPr lang="en-US" altLang="zh-CN" i="1" baseline="30000"/>
              <a:t>r</a:t>
            </a:r>
            <a:r>
              <a:rPr lang="zh-CN" altLang="en-US"/>
              <a:t>由</a:t>
            </a:r>
            <a:r>
              <a:rPr lang="en-US" altLang="zh-CN" i="1"/>
              <a:t>α</a:t>
            </a:r>
            <a:r>
              <a:rPr lang="zh-CN" altLang="en-US"/>
              <a:t>唯一决定</a:t>
            </a:r>
            <a:r>
              <a:rPr lang="en-US" altLang="zh-CN"/>
              <a:t>.</a:t>
            </a:r>
          </a:p>
          <a:p>
            <a:pPr algn="l" eaLnBrk="1" hangingPunct="1"/>
            <a:r>
              <a:rPr lang="en-US" altLang="zh-CN"/>
              <a:t>        </a:t>
            </a:r>
            <a:r>
              <a:rPr lang="zh-CN" altLang="en-US"/>
              <a:t>这说明</a:t>
            </a:r>
            <a:r>
              <a:rPr lang="en-US" altLang="zh-CN" i="1"/>
              <a:t>M</a:t>
            </a:r>
            <a:r>
              <a:rPr lang="zh-CN" altLang="en-US"/>
              <a:t>是</a:t>
            </a:r>
            <a:r>
              <a:rPr lang="en-US" altLang="zh-CN" i="1"/>
              <a:t>W</a:t>
            </a:r>
            <a:r>
              <a:rPr lang="zh-CN" altLang="en-US"/>
              <a:t>的基</a:t>
            </a:r>
            <a:r>
              <a:rPr lang="en-US" altLang="zh-CN"/>
              <a:t>.</a:t>
            </a:r>
          </a:p>
        </p:txBody>
      </p:sp>
      <p:sp>
        <p:nvSpPr>
          <p:cNvPr id="188423" name="Text Box 7">
            <a:extLst>
              <a:ext uri="{FF2B5EF4-FFF2-40B4-BE49-F238E27FC236}">
                <a16:creationId xmlns:a16="http://schemas.microsoft.com/office/drawing/2014/main" id="{82DDB4C3-0DE8-D7D2-FD06-DE4C6F23A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4837113"/>
            <a:ext cx="828198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</a:t>
            </a:r>
            <a:r>
              <a:rPr lang="zh-CN" altLang="en-US"/>
              <a:t>再设</a:t>
            </a:r>
            <a:r>
              <a:rPr lang="en-US" altLang="zh-CN" i="1"/>
              <a:t>M</a:t>
            </a:r>
            <a:r>
              <a:rPr lang="zh-CN" altLang="en-US"/>
              <a:t>是</a:t>
            </a:r>
            <a:r>
              <a:rPr lang="en-US" altLang="zh-CN" i="1"/>
              <a:t>W</a:t>
            </a:r>
            <a:r>
              <a:rPr lang="zh-CN" altLang="en-US"/>
              <a:t>的基</a:t>
            </a:r>
            <a:r>
              <a:rPr lang="en-US" altLang="zh-CN"/>
              <a:t>.</a:t>
            </a:r>
            <a:r>
              <a:rPr lang="zh-CN" altLang="en-US"/>
              <a:t>设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/>
              <a:t>,..., </a:t>
            </a:r>
            <a:r>
              <a:rPr lang="en-US" altLang="zh-CN" i="1"/>
              <a:t>λ</a:t>
            </a:r>
            <a:r>
              <a:rPr lang="en-US" altLang="zh-CN" i="1" baseline="-25000"/>
              <a:t>r</a:t>
            </a:r>
            <a:r>
              <a:rPr lang="en-US" altLang="zh-CN"/>
              <a:t>∈</a:t>
            </a:r>
            <a:r>
              <a:rPr lang="en-US" altLang="zh-CN" i="1"/>
              <a:t>F</a:t>
            </a:r>
            <a:r>
              <a:rPr lang="zh-CN" altLang="en-US"/>
              <a:t>满足条件</a:t>
            </a:r>
          </a:p>
          <a:p>
            <a:pPr eaLnBrk="1" hangingPunct="1"/>
            <a:r>
              <a:rPr lang="zh-CN" altLang="en-US" i="1"/>
              <a:t>         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+...+</a:t>
            </a:r>
            <a:r>
              <a:rPr lang="en-US" altLang="zh-CN" i="1"/>
              <a:t>λ</a:t>
            </a:r>
            <a:r>
              <a:rPr lang="en-US" altLang="zh-CN" i="1" baseline="-25000"/>
              <a:t>r</a:t>
            </a:r>
            <a:r>
              <a:rPr lang="en-US" altLang="zh-CN" i="1"/>
              <a:t>α</a:t>
            </a:r>
            <a:r>
              <a:rPr lang="en-US" altLang="zh-CN" i="1" baseline="-25000"/>
              <a:t>r</a:t>
            </a:r>
            <a:r>
              <a:rPr lang="en-US" altLang="zh-CN"/>
              <a:t>=0       (2.3.9)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8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8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8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8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0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Text Box 4">
            <a:extLst>
              <a:ext uri="{FF2B5EF4-FFF2-40B4-BE49-F238E27FC236}">
                <a16:creationId xmlns:a16="http://schemas.microsoft.com/office/drawing/2014/main" id="{8EA2E357-8F4D-4926-702F-9DD90C0D8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77813"/>
            <a:ext cx="7832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另一方面有</a:t>
            </a:r>
          </a:p>
          <a:p>
            <a:pPr eaLnBrk="1" hangingPunct="1"/>
            <a:r>
              <a:rPr lang="zh-CN" altLang="en-US"/>
              <a:t>            </a:t>
            </a:r>
            <a:r>
              <a:rPr lang="en-US" altLang="zh-CN"/>
              <a:t>0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+...+0</a:t>
            </a:r>
            <a:r>
              <a:rPr lang="en-US" altLang="zh-CN" i="1"/>
              <a:t>α</a:t>
            </a:r>
            <a:r>
              <a:rPr lang="en-US" altLang="zh-CN" i="1" baseline="-25000"/>
              <a:t>r</a:t>
            </a:r>
            <a:r>
              <a:rPr lang="en-US" altLang="zh-CN"/>
              <a:t>=0       (2.3.10)</a:t>
            </a:r>
          </a:p>
        </p:txBody>
      </p:sp>
      <p:sp>
        <p:nvSpPr>
          <p:cNvPr id="189445" name="Text Box 5">
            <a:extLst>
              <a:ext uri="{FF2B5EF4-FFF2-40B4-BE49-F238E27FC236}">
                <a16:creationId xmlns:a16="http://schemas.microsoft.com/office/drawing/2014/main" id="{EA9F2CF7-DF08-3FA7-0C9E-C421A7FB0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1960563"/>
            <a:ext cx="83486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(2.3.9)</a:t>
            </a:r>
            <a:r>
              <a:rPr lang="zh-CN" altLang="en-US"/>
              <a:t>与</a:t>
            </a:r>
            <a:r>
              <a:rPr lang="en-US" altLang="zh-CN"/>
              <a:t>(2.3.10)</a:t>
            </a:r>
            <a:r>
              <a:rPr lang="zh-CN" altLang="en-US"/>
              <a:t>都是将零向量</a:t>
            </a:r>
            <a:r>
              <a:rPr lang="en-US" altLang="zh-CN"/>
              <a:t>0</a:t>
            </a:r>
            <a:r>
              <a:rPr lang="zh-CN" altLang="en-US"/>
              <a:t>表示为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,...,</a:t>
            </a:r>
            <a:r>
              <a:rPr lang="en-US" altLang="zh-CN" i="1"/>
              <a:t>α</a:t>
            </a:r>
            <a:r>
              <a:rPr lang="en-US" altLang="zh-CN" i="1" baseline="-25000"/>
              <a:t>r</a:t>
            </a:r>
            <a:r>
              <a:rPr lang="zh-CN" altLang="en-US"/>
              <a:t>的线性组合的等式，由于</a:t>
            </a:r>
            <a:r>
              <a:rPr lang="en-US" altLang="zh-CN" i="1"/>
              <a:t>M</a:t>
            </a:r>
            <a:r>
              <a:rPr lang="zh-CN" altLang="en-US"/>
              <a:t>是基，表示的系数具有唯一性，这使得</a:t>
            </a:r>
            <a:r>
              <a:rPr lang="en-US" altLang="zh-CN"/>
              <a:t>(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/>
              <a:t>,...,</a:t>
            </a:r>
            <a:r>
              <a:rPr lang="en-US" altLang="zh-CN" i="1"/>
              <a:t>λ</a:t>
            </a:r>
            <a:r>
              <a:rPr lang="en-US" altLang="zh-CN" i="1" baseline="-25000"/>
              <a:t>r</a:t>
            </a:r>
            <a:r>
              <a:rPr lang="en-US" altLang="zh-CN"/>
              <a:t>)=(0,...,0)</a:t>
            </a:r>
          </a:p>
          <a:p>
            <a:pPr algn="l" eaLnBrk="1" hangingPunct="1"/>
            <a:r>
              <a:rPr lang="zh-CN" altLang="en-US"/>
              <a:t>这说明</a:t>
            </a:r>
            <a:r>
              <a:rPr lang="en-US" altLang="zh-CN" i="1"/>
              <a:t>M</a:t>
            </a:r>
            <a:r>
              <a:rPr lang="zh-CN" altLang="en-US"/>
              <a:t>线性无关</a:t>
            </a:r>
            <a:r>
              <a:rPr lang="en-US" altLang="zh-CN"/>
              <a:t>.</a:t>
            </a:r>
          </a:p>
        </p:txBody>
      </p:sp>
      <p:sp>
        <p:nvSpPr>
          <p:cNvPr id="189446" name="Text Box 6">
            <a:extLst>
              <a:ext uri="{FF2B5EF4-FFF2-40B4-BE49-F238E27FC236}">
                <a16:creationId xmlns:a16="http://schemas.microsoft.com/office/drawing/2014/main" id="{8F5254BD-B636-8CFB-97B1-D96FC16F8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4770438"/>
            <a:ext cx="79771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</a:t>
            </a:r>
            <a:r>
              <a:rPr lang="zh-CN" altLang="en-US"/>
              <a:t>由于</a:t>
            </a:r>
            <a:r>
              <a:rPr lang="en-US" altLang="zh-CN" i="1"/>
              <a:t>W</a:t>
            </a:r>
            <a:r>
              <a:rPr lang="zh-CN" altLang="en-US"/>
              <a:t>中所有的向量都是</a:t>
            </a:r>
            <a:r>
              <a:rPr lang="en-US" altLang="zh-CN" i="1"/>
              <a:t>M</a:t>
            </a:r>
            <a:r>
              <a:rPr lang="zh-CN" altLang="en-US"/>
              <a:t>的线性组合，因此</a:t>
            </a:r>
            <a:r>
              <a:rPr lang="en-US" altLang="zh-CN" i="1"/>
              <a:t>M</a:t>
            </a:r>
            <a:r>
              <a:rPr lang="zh-CN" altLang="en-US"/>
              <a:t>是</a:t>
            </a:r>
            <a:r>
              <a:rPr lang="en-US" altLang="zh-CN" i="1"/>
              <a:t>W</a:t>
            </a:r>
            <a:r>
              <a:rPr lang="zh-CN" altLang="en-US"/>
              <a:t>的极大线性无关组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9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9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4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Text Box 4">
            <a:extLst>
              <a:ext uri="{FF2B5EF4-FFF2-40B4-BE49-F238E27FC236}">
                <a16:creationId xmlns:a16="http://schemas.microsoft.com/office/drawing/2014/main" id="{4C3A8383-4350-8D60-8965-B2447AE13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609600"/>
            <a:ext cx="8243888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 (2)</a:t>
            </a:r>
            <a:r>
              <a:rPr lang="zh-CN" altLang="en-US"/>
              <a:t>设</a:t>
            </a:r>
            <a:r>
              <a:rPr lang="en-US" altLang="zh-CN" i="1"/>
              <a:t>M</a:t>
            </a:r>
            <a:r>
              <a:rPr lang="en-US" altLang="zh-CN"/>
              <a:t>= {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,...,</a:t>
            </a:r>
            <a:r>
              <a:rPr lang="en-US" altLang="zh-CN" i="1"/>
              <a:t>α</a:t>
            </a:r>
            <a:r>
              <a:rPr lang="en-US" altLang="zh-CN" i="1" baseline="-25000"/>
              <a:t>r</a:t>
            </a:r>
            <a:r>
              <a:rPr lang="en-US" altLang="zh-CN"/>
              <a:t>} </a:t>
            </a:r>
            <a:r>
              <a:rPr lang="zh-CN" altLang="en-US"/>
              <a:t>是</a:t>
            </a:r>
            <a:r>
              <a:rPr lang="en-US" altLang="zh-CN" i="1"/>
              <a:t>W</a:t>
            </a:r>
            <a:r>
              <a:rPr lang="zh-CN" altLang="en-US"/>
              <a:t>的基，由</a:t>
            </a:r>
            <a:r>
              <a:rPr lang="en-US" altLang="zh-CN" i="1"/>
              <a:t>r</a:t>
            </a:r>
            <a:r>
              <a:rPr lang="zh-CN" altLang="en-US"/>
              <a:t>个向量组成</a:t>
            </a:r>
            <a:r>
              <a:rPr lang="en-US" altLang="zh-CN"/>
              <a:t>.</a:t>
            </a:r>
            <a:r>
              <a:rPr lang="zh-CN" altLang="en-US"/>
              <a:t>则</a:t>
            </a:r>
            <a:r>
              <a:rPr lang="en-US" altLang="zh-CN" i="1"/>
              <a:t>M</a:t>
            </a:r>
            <a:r>
              <a:rPr lang="zh-CN" altLang="en-US"/>
              <a:t>中的向量就是</a:t>
            </a:r>
            <a:r>
              <a:rPr lang="en-US" altLang="zh-CN" i="1"/>
              <a:t>W</a:t>
            </a:r>
            <a:r>
              <a:rPr lang="zh-CN" altLang="en-US"/>
              <a:t>中</a:t>
            </a:r>
            <a:r>
              <a:rPr lang="en-US" altLang="zh-CN" i="1"/>
              <a:t>r</a:t>
            </a:r>
            <a:r>
              <a:rPr lang="zh-CN" altLang="en-US"/>
              <a:t>个线性无关的向量</a:t>
            </a:r>
            <a:r>
              <a:rPr lang="en-US" altLang="zh-CN"/>
              <a:t>.</a:t>
            </a:r>
            <a:r>
              <a:rPr lang="en-US" altLang="zh-CN" i="1"/>
              <a:t>W</a:t>
            </a:r>
            <a:r>
              <a:rPr lang="zh-CN" altLang="en-US"/>
              <a:t>中任意</a:t>
            </a:r>
            <a:r>
              <a:rPr lang="en-US" altLang="zh-CN" i="1"/>
              <a:t>r+</a:t>
            </a:r>
            <a:r>
              <a:rPr lang="en-US" altLang="zh-CN"/>
              <a:t>1</a:t>
            </a:r>
            <a:r>
              <a:rPr lang="zh-CN" altLang="en-US"/>
              <a:t>个向量</a:t>
            </a:r>
            <a:r>
              <a:rPr lang="en-US" altLang="zh-CN" i="1"/>
              <a:t>β</a:t>
            </a:r>
            <a:r>
              <a:rPr lang="en-US" altLang="zh-CN" baseline="-25000"/>
              <a:t>1</a:t>
            </a:r>
            <a:r>
              <a:rPr lang="en-US" altLang="zh-CN"/>
              <a:t>,..., </a:t>
            </a:r>
            <a:r>
              <a:rPr lang="en-US" altLang="zh-CN" i="1"/>
              <a:t>β</a:t>
            </a:r>
            <a:r>
              <a:rPr lang="en-US" altLang="zh-CN" i="1" baseline="-25000"/>
              <a:t>r+</a:t>
            </a:r>
            <a:r>
              <a:rPr lang="en-US" altLang="zh-CN" baseline="-25000"/>
              <a:t>1</a:t>
            </a:r>
            <a:r>
              <a:rPr lang="zh-CN" altLang="en-US"/>
              <a:t>都是</a:t>
            </a:r>
            <a:r>
              <a:rPr lang="en-US" altLang="zh-CN" i="1"/>
              <a:t>M</a:t>
            </a:r>
            <a:r>
              <a:rPr lang="zh-CN" altLang="en-US"/>
              <a:t>中</a:t>
            </a:r>
            <a:r>
              <a:rPr lang="en-US" altLang="zh-CN" i="1"/>
              <a:t>r</a:t>
            </a:r>
            <a:r>
              <a:rPr lang="zh-CN" altLang="en-US"/>
              <a:t>个向量的线性组合，由定理</a:t>
            </a:r>
            <a:r>
              <a:rPr lang="en-US" altLang="zh-CN"/>
              <a:t>2.2.5</a:t>
            </a:r>
            <a:r>
              <a:rPr lang="zh-CN" altLang="en-US"/>
              <a:t>知</a:t>
            </a:r>
            <a:r>
              <a:rPr lang="en-US" altLang="zh-CN" i="1"/>
              <a:t>β</a:t>
            </a:r>
            <a:r>
              <a:rPr lang="en-US" altLang="zh-CN" baseline="-25000"/>
              <a:t>1</a:t>
            </a:r>
            <a:r>
              <a:rPr lang="en-US" altLang="zh-CN"/>
              <a:t>,..., </a:t>
            </a:r>
            <a:r>
              <a:rPr lang="en-US" altLang="zh-CN" i="1"/>
              <a:t>β</a:t>
            </a:r>
            <a:r>
              <a:rPr lang="en-US" altLang="zh-CN" i="1" baseline="-25000"/>
              <a:t>r+</a:t>
            </a:r>
            <a:r>
              <a:rPr lang="en-US" altLang="zh-CN" baseline="-25000"/>
              <a:t>1</a:t>
            </a:r>
            <a:r>
              <a:rPr lang="zh-CN" altLang="en-US"/>
              <a:t>线性相关</a:t>
            </a:r>
            <a:r>
              <a:rPr lang="en-US" altLang="zh-CN"/>
              <a:t>.</a:t>
            </a:r>
            <a:r>
              <a:rPr lang="zh-CN" altLang="en-US"/>
              <a:t>可见</a:t>
            </a:r>
            <a:r>
              <a:rPr lang="en-US" altLang="zh-CN"/>
              <a:t>dim</a:t>
            </a:r>
            <a:r>
              <a:rPr lang="en-US" altLang="zh-CN" i="1"/>
              <a:t>W</a:t>
            </a:r>
            <a:r>
              <a:rPr lang="en-US" altLang="zh-CN"/>
              <a:t>=</a:t>
            </a:r>
            <a:r>
              <a:rPr lang="en-US" altLang="zh-CN" i="1"/>
              <a:t>r</a:t>
            </a:r>
            <a:r>
              <a:rPr lang="en-US" altLang="zh-CN"/>
              <a:t>= |</a:t>
            </a:r>
            <a:r>
              <a:rPr lang="en-US" altLang="zh-CN" i="1"/>
              <a:t>M</a:t>
            </a:r>
            <a:r>
              <a:rPr lang="en-US" altLang="zh-CN"/>
              <a:t>|.                □</a:t>
            </a:r>
          </a:p>
        </p:txBody>
      </p:sp>
      <p:sp>
        <p:nvSpPr>
          <p:cNvPr id="190469" name="Text Box 5">
            <a:extLst>
              <a:ext uri="{FF2B5EF4-FFF2-40B4-BE49-F238E27FC236}">
                <a16:creationId xmlns:a16="http://schemas.microsoft.com/office/drawing/2014/main" id="{745EBF3E-D340-3807-3733-A10F2D414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3327400"/>
            <a:ext cx="81772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推论</a:t>
            </a:r>
            <a:r>
              <a:rPr lang="en-US" altLang="zh-CN"/>
              <a:t>    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的子空间</a:t>
            </a:r>
            <a:r>
              <a:rPr lang="en-US" altLang="zh-CN" i="1"/>
              <a:t>W</a:t>
            </a:r>
            <a:r>
              <a:rPr lang="zh-CN" altLang="en-US"/>
              <a:t>的所有的基所含向量个数相等，等于向量组</a:t>
            </a:r>
            <a:r>
              <a:rPr lang="en-US" altLang="zh-CN" i="1"/>
              <a:t>W</a:t>
            </a:r>
            <a:r>
              <a:rPr lang="zh-CN" altLang="en-US"/>
              <a:t>的秩</a:t>
            </a:r>
            <a:r>
              <a:rPr lang="en-US" altLang="zh-CN"/>
              <a:t>rank</a:t>
            </a:r>
            <a:r>
              <a:rPr lang="en-US" altLang="zh-CN" i="1"/>
              <a:t>W</a:t>
            </a:r>
            <a:r>
              <a:rPr lang="en-US" altLang="zh-CN"/>
              <a:t>.  rank</a:t>
            </a:r>
            <a:r>
              <a:rPr lang="en-US" altLang="zh-CN" i="1"/>
              <a:t>W</a:t>
            </a:r>
            <a:r>
              <a:rPr lang="en-US" altLang="zh-CN"/>
              <a:t>=dim</a:t>
            </a:r>
            <a:r>
              <a:rPr lang="en-US" altLang="zh-CN" i="1"/>
              <a:t>W</a:t>
            </a:r>
            <a:r>
              <a:rPr lang="en-US" altLang="zh-CN"/>
              <a:t>.                                                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0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Text Box 4">
            <a:extLst>
              <a:ext uri="{FF2B5EF4-FFF2-40B4-BE49-F238E27FC236}">
                <a16:creationId xmlns:a16="http://schemas.microsoft.com/office/drawing/2014/main" id="{056F7E38-32CC-893C-882E-81D14BAB9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371475"/>
            <a:ext cx="8177213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引理</a:t>
            </a:r>
            <a:r>
              <a:rPr lang="en-US" altLang="zh-CN">
                <a:solidFill>
                  <a:schemeClr val="tx2"/>
                </a:solidFill>
              </a:rPr>
              <a:t>2.6.2</a:t>
            </a:r>
            <a:r>
              <a:rPr lang="en-US" altLang="zh-CN"/>
              <a:t>     </a:t>
            </a:r>
            <a:r>
              <a:rPr lang="zh-CN" altLang="en-US"/>
              <a:t>设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的子空间</a:t>
            </a:r>
            <a:r>
              <a:rPr lang="en-US" altLang="zh-CN" i="1"/>
              <a:t>W</a:t>
            </a:r>
            <a:r>
              <a:rPr lang="zh-CN" altLang="en-US"/>
              <a:t>的维数为</a:t>
            </a:r>
            <a:r>
              <a:rPr lang="en-US" altLang="zh-CN" i="1"/>
              <a:t>r</a:t>
            </a:r>
            <a:r>
              <a:rPr lang="zh-CN" altLang="en-US"/>
              <a:t>，则</a:t>
            </a:r>
            <a:r>
              <a:rPr lang="en-US" altLang="zh-CN" i="1"/>
              <a:t>W</a:t>
            </a:r>
            <a:r>
              <a:rPr lang="zh-CN" altLang="en-US"/>
              <a:t>中任意一个线性无关子集</a:t>
            </a:r>
            <a:r>
              <a:rPr lang="en-US" altLang="zh-CN" i="1"/>
              <a:t>S</a:t>
            </a:r>
            <a:r>
              <a:rPr lang="zh-CN" altLang="en-US"/>
              <a:t>都能扩充为</a:t>
            </a:r>
            <a:r>
              <a:rPr lang="en-US" altLang="zh-CN" i="1"/>
              <a:t>W</a:t>
            </a:r>
            <a:r>
              <a:rPr lang="zh-CN" altLang="en-US"/>
              <a:t>的一组基，</a:t>
            </a:r>
            <a:r>
              <a:rPr lang="en-US" altLang="zh-CN" i="1"/>
              <a:t>S</a:t>
            </a:r>
            <a:r>
              <a:rPr lang="zh-CN" altLang="en-US"/>
              <a:t>所含向量个数都不超过</a:t>
            </a:r>
            <a:r>
              <a:rPr lang="en-US" altLang="zh-CN" i="1"/>
              <a:t>r</a:t>
            </a:r>
            <a:r>
              <a:rPr lang="en-US" altLang="zh-CN"/>
              <a:t>.</a:t>
            </a:r>
            <a:r>
              <a:rPr lang="zh-CN" altLang="en-US"/>
              <a:t>如果</a:t>
            </a:r>
            <a:r>
              <a:rPr lang="en-US" altLang="zh-CN" i="1"/>
              <a:t>W</a:t>
            </a:r>
            <a:r>
              <a:rPr lang="en-US" altLang="zh-CN" baseline="-25000"/>
              <a:t>0</a:t>
            </a:r>
            <a:r>
              <a:rPr lang="zh-CN" altLang="en-US"/>
              <a:t>是</a:t>
            </a:r>
            <a:r>
              <a:rPr lang="en-US" altLang="zh-CN" i="1"/>
              <a:t>W</a:t>
            </a:r>
            <a:r>
              <a:rPr lang="zh-CN" altLang="en-US"/>
              <a:t>的子空间，则</a:t>
            </a:r>
            <a:r>
              <a:rPr lang="en-US" altLang="zh-CN" i="1"/>
              <a:t>W</a:t>
            </a:r>
            <a:r>
              <a:rPr lang="en-US" altLang="zh-CN" baseline="-25000"/>
              <a:t>0</a:t>
            </a:r>
            <a:r>
              <a:rPr lang="zh-CN" altLang="en-US"/>
              <a:t>的任何一组基都能扩充为</a:t>
            </a:r>
            <a:r>
              <a:rPr lang="en-US" altLang="zh-CN" i="1"/>
              <a:t>W</a:t>
            </a:r>
            <a:r>
              <a:rPr lang="zh-CN" altLang="en-US"/>
              <a:t>的一组基，</a:t>
            </a:r>
            <a:r>
              <a:rPr lang="en-US" altLang="zh-CN"/>
              <a:t>dim</a:t>
            </a:r>
            <a:r>
              <a:rPr lang="en-US" altLang="zh-CN" i="1"/>
              <a:t>W</a:t>
            </a:r>
            <a:r>
              <a:rPr lang="en-US" altLang="zh-CN" baseline="-25000"/>
              <a:t>0</a:t>
            </a:r>
            <a:r>
              <a:rPr lang="en-US" altLang="zh-CN"/>
              <a:t>≤dim</a:t>
            </a:r>
            <a:r>
              <a:rPr lang="en-US" altLang="zh-CN" i="1"/>
              <a:t>W</a:t>
            </a:r>
            <a:r>
              <a:rPr lang="zh-CN" altLang="en-US"/>
              <a:t>，且</a:t>
            </a:r>
            <a:r>
              <a:rPr lang="en-US" altLang="zh-CN" i="1"/>
              <a:t>W</a:t>
            </a:r>
            <a:r>
              <a:rPr lang="en-US" altLang="zh-CN" baseline="-25000"/>
              <a:t>0</a:t>
            </a:r>
            <a:r>
              <a:rPr lang="en-US" altLang="zh-CN"/>
              <a:t>=</a:t>
            </a:r>
            <a:r>
              <a:rPr lang="en-US" altLang="zh-CN" i="1"/>
              <a:t>W</a:t>
            </a:r>
            <a:r>
              <a:rPr lang="en-US" altLang="zh-CN"/>
              <a:t>     dim</a:t>
            </a:r>
            <a:r>
              <a:rPr lang="en-US" altLang="zh-CN" i="1"/>
              <a:t>W</a:t>
            </a:r>
            <a:r>
              <a:rPr lang="en-US" altLang="zh-CN" baseline="-25000"/>
              <a:t>0</a:t>
            </a:r>
            <a:r>
              <a:rPr lang="en-US" altLang="zh-CN"/>
              <a:t>=dim</a:t>
            </a:r>
            <a:r>
              <a:rPr lang="en-US" altLang="zh-CN" i="1"/>
              <a:t>W</a:t>
            </a:r>
            <a:r>
              <a:rPr lang="en-US" altLang="zh-CN"/>
              <a:t>.</a:t>
            </a:r>
          </a:p>
        </p:txBody>
      </p:sp>
      <p:graphicFrame>
        <p:nvGraphicFramePr>
          <p:cNvPr id="65538" name="Object 5">
            <a:extLst>
              <a:ext uri="{FF2B5EF4-FFF2-40B4-BE49-F238E27FC236}">
                <a16:creationId xmlns:a16="http://schemas.microsoft.com/office/drawing/2014/main" id="{618870C6-E5CB-3C20-4443-3BE57800C641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6804025" y="2368550"/>
          <a:ext cx="7350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640" imgH="152280" progId="Equation.DSMT4">
                  <p:embed/>
                </p:oleObj>
              </mc:Choice>
              <mc:Fallback>
                <p:oleObj name="Equation" r:id="rId2" imgW="215640" imgH="152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368550"/>
                        <a:ext cx="7350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5" name="Text Box 7">
            <a:extLst>
              <a:ext uri="{FF2B5EF4-FFF2-40B4-BE49-F238E27FC236}">
                <a16:creationId xmlns:a16="http://schemas.microsoft.com/office/drawing/2014/main" id="{E147F586-577F-6BE8-6632-490F6EB2A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3414713"/>
            <a:ext cx="81375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证明</a:t>
            </a:r>
            <a:r>
              <a:rPr lang="zh-CN" altLang="en-US"/>
              <a:t>    </a:t>
            </a:r>
            <a:r>
              <a:rPr lang="en-US" altLang="zh-CN" i="1"/>
              <a:t>W</a:t>
            </a:r>
            <a:r>
              <a:rPr lang="zh-CN" altLang="en-US"/>
              <a:t>的线性无关子集</a:t>
            </a:r>
            <a:r>
              <a:rPr lang="en-US" altLang="zh-CN" i="1"/>
              <a:t>S</a:t>
            </a:r>
            <a:r>
              <a:rPr lang="zh-CN" altLang="en-US"/>
              <a:t>可以扩充为</a:t>
            </a:r>
            <a:r>
              <a:rPr lang="en-US" altLang="zh-CN" i="1"/>
              <a:t>W</a:t>
            </a:r>
            <a:r>
              <a:rPr lang="zh-CN" altLang="en-US"/>
              <a:t>的一个极大线性无关组</a:t>
            </a:r>
            <a:r>
              <a:rPr lang="en-US" altLang="zh-CN" i="1"/>
              <a:t>M</a:t>
            </a:r>
            <a:r>
              <a:rPr lang="zh-CN" altLang="en-US"/>
              <a:t>，</a:t>
            </a:r>
            <a:r>
              <a:rPr lang="en-US" altLang="zh-CN" i="1"/>
              <a:t>M</a:t>
            </a:r>
            <a:r>
              <a:rPr lang="zh-CN" altLang="en-US"/>
              <a:t>是</a:t>
            </a:r>
            <a:r>
              <a:rPr lang="en-US" altLang="zh-CN" i="1"/>
              <a:t>W</a:t>
            </a:r>
            <a:r>
              <a:rPr lang="zh-CN" altLang="en-US"/>
              <a:t>的基，含有</a:t>
            </a:r>
            <a:r>
              <a:rPr lang="en-US" altLang="zh-CN" i="1"/>
              <a:t>r</a:t>
            </a:r>
            <a:r>
              <a:rPr lang="zh-CN" altLang="en-US"/>
              <a:t>个向量，当然</a:t>
            </a:r>
            <a:r>
              <a:rPr lang="en-US" altLang="zh-CN" i="1"/>
              <a:t>S</a:t>
            </a:r>
            <a:r>
              <a:rPr lang="zh-CN" altLang="en-US"/>
              <a:t>所含向量个数不超过</a:t>
            </a:r>
            <a:r>
              <a:rPr lang="en-US" altLang="zh-CN" i="1"/>
              <a:t>r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Text Box 4">
            <a:extLst>
              <a:ext uri="{FF2B5EF4-FFF2-40B4-BE49-F238E27FC236}">
                <a16:creationId xmlns:a16="http://schemas.microsoft.com/office/drawing/2014/main" id="{5596D2DB-7DBD-8595-3A42-344E63915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04800"/>
            <a:ext cx="8281987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</a:t>
            </a:r>
            <a:r>
              <a:rPr lang="en-US" altLang="zh-CN" i="1"/>
              <a:t>    W</a:t>
            </a:r>
            <a:r>
              <a:rPr lang="zh-CN" altLang="en-US"/>
              <a:t>的子空间</a:t>
            </a:r>
            <a:r>
              <a:rPr lang="en-US" altLang="zh-CN" i="1"/>
              <a:t>W</a:t>
            </a:r>
            <a:r>
              <a:rPr lang="en-US" altLang="zh-CN" baseline="-25000"/>
              <a:t>0</a:t>
            </a:r>
            <a:r>
              <a:rPr lang="zh-CN" altLang="en-US"/>
              <a:t>的基</a:t>
            </a:r>
            <a:r>
              <a:rPr lang="en-US" altLang="zh-CN" i="1"/>
              <a:t>M</a:t>
            </a:r>
            <a:r>
              <a:rPr lang="en-US" altLang="zh-CN" baseline="-25000"/>
              <a:t>0</a:t>
            </a:r>
            <a:r>
              <a:rPr lang="en-US" altLang="zh-CN"/>
              <a:t>={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,...,</a:t>
            </a:r>
            <a:r>
              <a:rPr lang="en-US" altLang="zh-CN" i="1"/>
              <a:t>α</a:t>
            </a:r>
            <a:r>
              <a:rPr lang="en-US" altLang="zh-CN" i="1" baseline="-25000"/>
              <a:t>k</a:t>
            </a:r>
            <a:r>
              <a:rPr lang="en-US" altLang="zh-CN"/>
              <a:t>}</a:t>
            </a:r>
            <a:r>
              <a:rPr lang="zh-CN" altLang="en-US"/>
              <a:t>是</a:t>
            </a:r>
            <a:r>
              <a:rPr lang="en-US" altLang="zh-CN" i="1"/>
              <a:t>W</a:t>
            </a:r>
            <a:r>
              <a:rPr lang="zh-CN" altLang="en-US"/>
              <a:t>中的线性无关子集，当然可以扩充为</a:t>
            </a:r>
            <a:r>
              <a:rPr lang="en-US" altLang="zh-CN" i="1"/>
              <a:t>W</a:t>
            </a:r>
            <a:r>
              <a:rPr lang="zh-CN" altLang="en-US"/>
              <a:t>的一组基</a:t>
            </a:r>
            <a:r>
              <a:rPr lang="en-US" altLang="zh-CN" i="1"/>
              <a:t>M</a:t>
            </a:r>
            <a:r>
              <a:rPr lang="en-US" altLang="zh-CN"/>
              <a:t>= {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,...,</a:t>
            </a:r>
            <a:r>
              <a:rPr lang="en-US" altLang="zh-CN" i="1"/>
              <a:t>α</a:t>
            </a:r>
            <a:r>
              <a:rPr lang="en-US" altLang="zh-CN" i="1" baseline="-25000"/>
              <a:t>r</a:t>
            </a:r>
            <a:r>
              <a:rPr lang="en-US" altLang="zh-CN"/>
              <a:t>}</a:t>
            </a:r>
            <a:r>
              <a:rPr lang="zh-CN" altLang="en-US"/>
              <a:t>，且</a:t>
            </a:r>
            <a:r>
              <a:rPr lang="en-US" altLang="zh-CN"/>
              <a:t>dim</a:t>
            </a:r>
            <a:r>
              <a:rPr lang="en-US" altLang="zh-CN" i="1"/>
              <a:t>W</a:t>
            </a:r>
            <a:r>
              <a:rPr lang="en-US" altLang="zh-CN" baseline="-25000"/>
              <a:t>0</a:t>
            </a:r>
            <a:r>
              <a:rPr lang="en-US" altLang="zh-CN"/>
              <a:t>=</a:t>
            </a:r>
            <a:r>
              <a:rPr lang="en-US" altLang="zh-CN" i="1"/>
              <a:t>k</a:t>
            </a:r>
            <a:r>
              <a:rPr lang="en-US" altLang="zh-CN"/>
              <a:t>≤</a:t>
            </a:r>
            <a:r>
              <a:rPr lang="en-US" altLang="zh-CN" i="1"/>
              <a:t>r</a:t>
            </a:r>
            <a:r>
              <a:rPr lang="en-US" altLang="zh-CN"/>
              <a:t>=dim</a:t>
            </a:r>
            <a:r>
              <a:rPr lang="en-US" altLang="zh-CN" i="1"/>
              <a:t>W</a:t>
            </a:r>
            <a:r>
              <a:rPr lang="zh-CN" altLang="en-US"/>
              <a:t>显然成立</a:t>
            </a:r>
            <a:r>
              <a:rPr lang="en-US" altLang="zh-CN"/>
              <a:t>. </a:t>
            </a:r>
          </a:p>
        </p:txBody>
      </p:sp>
      <p:graphicFrame>
        <p:nvGraphicFramePr>
          <p:cNvPr id="66562" name="Object 16">
            <a:extLst>
              <a:ext uri="{FF2B5EF4-FFF2-40B4-BE49-F238E27FC236}">
                <a16:creationId xmlns:a16="http://schemas.microsoft.com/office/drawing/2014/main" id="{EB15E20D-D534-C5E8-FC9A-B4D7987D96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3038" y="4835525"/>
          <a:ext cx="45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126720" progId="Equation.DSMT4">
                  <p:embed/>
                </p:oleObj>
              </mc:Choice>
              <mc:Fallback>
                <p:oleObj name="Equation" r:id="rId2" imgW="152280" imgH="1267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3038" y="4835525"/>
                        <a:ext cx="457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17">
            <a:extLst>
              <a:ext uri="{FF2B5EF4-FFF2-40B4-BE49-F238E27FC236}">
                <a16:creationId xmlns:a16="http://schemas.microsoft.com/office/drawing/2014/main" id="{0BBBE618-5683-65F8-AECD-0404C91DF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0425" y="5318125"/>
          <a:ext cx="5921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152280" progId="Equation.DSMT4">
                  <p:embed/>
                </p:oleObj>
              </mc:Choice>
              <mc:Fallback>
                <p:oleObj name="Equation" r:id="rId4" imgW="215640" imgH="1522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5318125"/>
                        <a:ext cx="5921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18">
            <a:extLst>
              <a:ext uri="{FF2B5EF4-FFF2-40B4-BE49-F238E27FC236}">
                <a16:creationId xmlns:a16="http://schemas.microsoft.com/office/drawing/2014/main" id="{542BDFE4-FF1F-E6C5-7117-2812E0DCC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6350" y="4822825"/>
          <a:ext cx="6111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640" imgH="152280" progId="Equation.DSMT4">
                  <p:embed/>
                </p:oleObj>
              </mc:Choice>
              <mc:Fallback>
                <p:oleObj name="Equation" r:id="rId6" imgW="215640" imgH="1522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4822825"/>
                        <a:ext cx="6111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55" name="Text Box 19">
            <a:extLst>
              <a:ext uri="{FF2B5EF4-FFF2-40B4-BE49-F238E27FC236}">
                <a16:creationId xmlns:a16="http://schemas.microsoft.com/office/drawing/2014/main" id="{C43E24C2-3437-2AC8-0711-B1E066EBB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2336800"/>
            <a:ext cx="62817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</a:t>
            </a:r>
            <a:r>
              <a:rPr lang="zh-CN" altLang="en-US"/>
              <a:t>显然</a:t>
            </a:r>
            <a:r>
              <a:rPr lang="en-US" altLang="zh-CN" i="1"/>
              <a:t>W</a:t>
            </a:r>
            <a:r>
              <a:rPr lang="en-US" altLang="zh-CN" baseline="-25000"/>
              <a:t>0</a:t>
            </a:r>
            <a:r>
              <a:rPr lang="en-US" altLang="zh-CN"/>
              <a:t>=</a:t>
            </a:r>
            <a:r>
              <a:rPr lang="en-US" altLang="zh-CN" i="1"/>
              <a:t>W</a:t>
            </a:r>
            <a:r>
              <a:rPr lang="en-US" altLang="zh-CN"/>
              <a:t>       dim</a:t>
            </a:r>
            <a:r>
              <a:rPr lang="en-US" altLang="zh-CN" i="1"/>
              <a:t>W</a:t>
            </a:r>
            <a:r>
              <a:rPr lang="en-US" altLang="zh-CN" baseline="-25000"/>
              <a:t>0</a:t>
            </a:r>
            <a:r>
              <a:rPr lang="en-US" altLang="zh-CN"/>
              <a:t>=dim</a:t>
            </a:r>
            <a:r>
              <a:rPr lang="en-US" altLang="zh-CN" i="1"/>
              <a:t>W</a:t>
            </a:r>
            <a:r>
              <a:rPr lang="en-US" altLang="zh-CN"/>
              <a:t>.</a:t>
            </a:r>
          </a:p>
        </p:txBody>
      </p:sp>
      <p:sp>
        <p:nvSpPr>
          <p:cNvPr id="193556" name="Text Box 20">
            <a:extLst>
              <a:ext uri="{FF2B5EF4-FFF2-40B4-BE49-F238E27FC236}">
                <a16:creationId xmlns:a16="http://schemas.microsoft.com/office/drawing/2014/main" id="{3112E02F-65A0-EDA1-FA07-C96BA9114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2892425"/>
            <a:ext cx="83486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</a:t>
            </a:r>
            <a:r>
              <a:rPr lang="zh-CN" altLang="en-US"/>
              <a:t>而由</a:t>
            </a:r>
            <a:r>
              <a:rPr lang="en-US" altLang="zh-CN" i="1"/>
              <a:t>M</a:t>
            </a:r>
            <a:r>
              <a:rPr lang="en-US" altLang="zh-CN" baseline="-25000"/>
              <a:t>0</a:t>
            </a:r>
            <a:r>
              <a:rPr lang="en-US" altLang="zh-CN"/>
              <a:t>      </a:t>
            </a:r>
            <a:r>
              <a:rPr lang="en-US" altLang="zh-CN" i="1"/>
              <a:t>M</a:t>
            </a:r>
            <a:r>
              <a:rPr lang="zh-CN" altLang="en-US"/>
              <a:t>知</a:t>
            </a:r>
            <a:r>
              <a:rPr lang="en-US" altLang="zh-CN"/>
              <a:t>dim</a:t>
            </a:r>
            <a:r>
              <a:rPr lang="en-US" altLang="zh-CN" i="1"/>
              <a:t>W</a:t>
            </a:r>
            <a:r>
              <a:rPr lang="en-US" altLang="zh-CN" baseline="-25000"/>
              <a:t>0</a:t>
            </a:r>
            <a:r>
              <a:rPr lang="en-US" altLang="zh-CN"/>
              <a:t>=</a:t>
            </a:r>
            <a:r>
              <a:rPr lang="en-US" altLang="zh-CN" i="1"/>
              <a:t>k</a:t>
            </a:r>
            <a:r>
              <a:rPr lang="en-US" altLang="zh-CN"/>
              <a:t>=dim</a:t>
            </a:r>
            <a:r>
              <a:rPr lang="en-US" altLang="zh-CN" i="1"/>
              <a:t>W</a:t>
            </a:r>
            <a:r>
              <a:rPr lang="en-US" altLang="zh-CN"/>
              <a:t>=</a:t>
            </a:r>
            <a:r>
              <a:rPr lang="en-US" altLang="zh-CN" i="1"/>
              <a:t>r</a:t>
            </a:r>
            <a:r>
              <a:rPr lang="en-US" altLang="zh-CN"/>
              <a:t>      </a:t>
            </a:r>
            <a:r>
              <a:rPr lang="en-US" altLang="zh-CN" i="1"/>
              <a:t>M</a:t>
            </a:r>
            <a:r>
              <a:rPr lang="en-US" altLang="zh-CN" baseline="-25000"/>
              <a:t>0</a:t>
            </a:r>
            <a:r>
              <a:rPr lang="en-US" altLang="zh-CN"/>
              <a:t>=</a:t>
            </a:r>
            <a:r>
              <a:rPr lang="en-US" altLang="zh-CN" i="1"/>
              <a:t>M </a:t>
            </a:r>
          </a:p>
          <a:p>
            <a:pPr algn="l" eaLnBrk="1" hangingPunct="1"/>
            <a:r>
              <a:rPr lang="en-US" altLang="zh-CN"/>
              <a:t>      </a:t>
            </a:r>
            <a:r>
              <a:rPr lang="en-US" altLang="zh-CN" i="1"/>
              <a:t>W</a:t>
            </a:r>
            <a:r>
              <a:rPr lang="en-US" altLang="zh-CN" baseline="-25000"/>
              <a:t>0</a:t>
            </a:r>
            <a:r>
              <a:rPr lang="en-US" altLang="zh-CN"/>
              <a:t>=</a:t>
            </a:r>
            <a:r>
              <a:rPr lang="en-US" altLang="zh-CN" i="1"/>
              <a:t>W</a:t>
            </a:r>
            <a:r>
              <a:rPr lang="en-US" altLang="zh-CN"/>
              <a:t>.                                                         □</a:t>
            </a:r>
          </a:p>
        </p:txBody>
      </p:sp>
      <p:sp>
        <p:nvSpPr>
          <p:cNvPr id="193557" name="Text Box 21">
            <a:extLst>
              <a:ext uri="{FF2B5EF4-FFF2-40B4-BE49-F238E27FC236}">
                <a16:creationId xmlns:a16="http://schemas.microsoft.com/office/drawing/2014/main" id="{3F890552-F7D8-3FE9-6EA3-840AF99C1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38" y="4249738"/>
            <a:ext cx="840263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定理</a:t>
            </a:r>
            <a:r>
              <a:rPr lang="en-US" altLang="zh-CN">
                <a:solidFill>
                  <a:schemeClr val="tx2"/>
                </a:solidFill>
              </a:rPr>
              <a:t>2.3.4</a:t>
            </a:r>
            <a:r>
              <a:rPr lang="en-US" altLang="zh-CN"/>
              <a:t>     </a:t>
            </a:r>
            <a:r>
              <a:rPr lang="zh-CN" altLang="en-US"/>
              <a:t>设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的子空间</a:t>
            </a:r>
            <a:r>
              <a:rPr lang="en-US" altLang="zh-CN" i="1"/>
              <a:t>W</a:t>
            </a:r>
            <a:r>
              <a:rPr lang="zh-CN" altLang="en-US"/>
              <a:t>的维数为</a:t>
            </a:r>
            <a:r>
              <a:rPr lang="en-US" altLang="zh-CN" i="1"/>
              <a:t>r</a:t>
            </a:r>
            <a:r>
              <a:rPr lang="zh-CN" altLang="en-US"/>
              <a:t>， </a:t>
            </a:r>
            <a:r>
              <a:rPr lang="en-US" altLang="zh-CN" i="1"/>
              <a:t>M</a:t>
            </a:r>
            <a:r>
              <a:rPr lang="en-US" altLang="zh-CN"/>
              <a:t>= {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,...,</a:t>
            </a:r>
            <a:r>
              <a:rPr lang="en-US" altLang="zh-CN" i="1"/>
              <a:t>α</a:t>
            </a:r>
            <a:r>
              <a:rPr lang="en-US" altLang="zh-CN" i="1" baseline="-25000"/>
              <a:t>r</a:t>
            </a:r>
            <a:r>
              <a:rPr lang="en-US" altLang="zh-CN"/>
              <a:t>}   	</a:t>
            </a:r>
            <a:r>
              <a:rPr lang="en-US" altLang="zh-CN" i="1"/>
              <a:t>W</a:t>
            </a:r>
            <a:r>
              <a:rPr lang="zh-CN" altLang="en-US"/>
              <a:t>，则</a:t>
            </a:r>
            <a:r>
              <a:rPr lang="en-US" altLang="zh-CN" i="1"/>
              <a:t>M</a:t>
            </a:r>
            <a:r>
              <a:rPr lang="zh-CN" altLang="en-US"/>
              <a:t>线性无关      </a:t>
            </a:r>
            <a:r>
              <a:rPr lang="en-US" altLang="zh-CN" i="1"/>
              <a:t>M</a:t>
            </a:r>
            <a:r>
              <a:rPr lang="zh-CN" altLang="en-US"/>
              <a:t>是</a:t>
            </a:r>
            <a:r>
              <a:rPr lang="en-US" altLang="zh-CN" i="1"/>
              <a:t>W</a:t>
            </a:r>
            <a:r>
              <a:rPr lang="zh-CN" altLang="en-US"/>
              <a:t>的基       </a:t>
            </a:r>
            <a:r>
              <a:rPr lang="en-US" altLang="zh-CN" i="1"/>
              <a:t>W</a:t>
            </a:r>
            <a:r>
              <a:rPr lang="zh-CN" altLang="en-US"/>
              <a:t>中所有的向量都是</a:t>
            </a:r>
            <a:r>
              <a:rPr lang="en-US" altLang="zh-CN" i="1"/>
              <a:t>M</a:t>
            </a:r>
            <a:r>
              <a:rPr lang="zh-CN" altLang="en-US"/>
              <a:t>的线性组合</a:t>
            </a:r>
            <a:r>
              <a:rPr lang="en-US" altLang="zh-CN"/>
              <a:t>.</a:t>
            </a:r>
          </a:p>
        </p:txBody>
      </p:sp>
      <p:graphicFrame>
        <p:nvGraphicFramePr>
          <p:cNvPr id="66565" name="Object 26">
            <a:extLst>
              <a:ext uri="{FF2B5EF4-FFF2-40B4-BE49-F238E27FC236}">
                <a16:creationId xmlns:a16="http://schemas.microsoft.com/office/drawing/2014/main" id="{A2CB9360-3B96-BE2C-2D2D-3D5CAE3E42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2438" y="2425700"/>
          <a:ext cx="5127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90440" imgH="152280" progId="Equation.3">
                  <p:embed/>
                </p:oleObj>
              </mc:Choice>
              <mc:Fallback>
                <p:oleObj name="公式" r:id="rId8" imgW="190440" imgH="152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2425700"/>
                        <a:ext cx="5127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36">
            <a:extLst>
              <a:ext uri="{FF2B5EF4-FFF2-40B4-BE49-F238E27FC236}">
                <a16:creationId xmlns:a16="http://schemas.microsoft.com/office/drawing/2014/main" id="{52B13584-E63B-787E-9E68-14B73428DB41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093913" y="3030538"/>
          <a:ext cx="55562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52280" imgH="152280" progId="Equation.3">
                  <p:embed/>
                </p:oleObj>
              </mc:Choice>
              <mc:Fallback>
                <p:oleObj name="公式" r:id="rId10" imgW="152280" imgH="1522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3030538"/>
                        <a:ext cx="555625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40">
            <a:extLst>
              <a:ext uri="{FF2B5EF4-FFF2-40B4-BE49-F238E27FC236}">
                <a16:creationId xmlns:a16="http://schemas.microsoft.com/office/drawing/2014/main" id="{724655B2-88FA-FB4E-C52A-F83F231966DC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6503988" y="2992438"/>
          <a:ext cx="584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90440" imgH="152280" progId="Equation.3">
                  <p:embed/>
                </p:oleObj>
              </mc:Choice>
              <mc:Fallback>
                <p:oleObj name="公式" r:id="rId12" imgW="190440" imgH="1522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988" y="2992438"/>
                        <a:ext cx="584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">
            <a:extLst>
              <a:ext uri="{FF2B5EF4-FFF2-40B4-BE49-F238E27FC236}">
                <a16:creationId xmlns:a16="http://schemas.microsoft.com/office/drawing/2014/main" id="{557EC0A4-58A9-EE26-924B-6D11745ED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576263"/>
            <a:ext cx="8482012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5 </a:t>
            </a:r>
            <a:r>
              <a:rPr lang="zh-CN" altLang="en-US"/>
              <a:t>在平面上建立直角坐标系，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/>
              <a:t>), (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n-US" altLang="zh-CN"/>
              <a:t>),  (</a:t>
            </a:r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r>
              <a:rPr lang="zh-CN" altLang="en-US"/>
              <a:t>是任意</a:t>
            </a:r>
            <a:r>
              <a:rPr lang="en-US" altLang="zh-CN"/>
              <a:t>3</a:t>
            </a:r>
            <a:r>
              <a:rPr lang="zh-CN" altLang="en-US"/>
              <a:t>个横坐标不同的点。是否存在唯一的不超过二次的多项式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)=</a:t>
            </a:r>
            <a:r>
              <a:rPr lang="en-US" altLang="zh-CN" i="1"/>
              <a:t>a</a:t>
            </a:r>
            <a:r>
              <a:rPr lang="en-US" altLang="zh-CN" baseline="-25000"/>
              <a:t>0</a:t>
            </a:r>
            <a:r>
              <a:rPr lang="en-US" altLang="zh-CN"/>
              <a:t>+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 i="1"/>
              <a:t>x</a:t>
            </a:r>
            <a:r>
              <a:rPr lang="en-US" altLang="zh-CN"/>
              <a:t>+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 i="1"/>
              <a:t>x</a:t>
            </a:r>
            <a:r>
              <a:rPr lang="en-US" altLang="zh-CN" baseline="30000"/>
              <a:t>2</a:t>
            </a:r>
            <a:r>
              <a:rPr lang="en-US" altLang="zh-CN"/>
              <a:t>,</a:t>
            </a:r>
            <a:r>
              <a:rPr lang="zh-CN" altLang="en-US"/>
              <a:t>它的图像曲线经过这</a:t>
            </a:r>
            <a:r>
              <a:rPr lang="en-US" altLang="zh-CN"/>
              <a:t>3</a:t>
            </a:r>
            <a:r>
              <a:rPr lang="zh-CN" altLang="en-US"/>
              <a:t>个已知点？</a:t>
            </a:r>
          </a:p>
        </p:txBody>
      </p:sp>
      <p:graphicFrame>
        <p:nvGraphicFramePr>
          <p:cNvPr id="7170" name="Object 5">
            <a:extLst>
              <a:ext uri="{FF2B5EF4-FFF2-40B4-BE49-F238E27FC236}">
                <a16:creationId xmlns:a16="http://schemas.microsoft.com/office/drawing/2014/main" id="{81B4488E-FB29-5EA1-B2E4-F656E9F91E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5850" y="2792413"/>
          <a:ext cx="5951538" cy="385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11200" imgH="1498320" progId="Equation.3">
                  <p:embed/>
                </p:oleObj>
              </mc:Choice>
              <mc:Fallback>
                <p:oleObj name="公式" r:id="rId2" imgW="2311200" imgH="1498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2792413"/>
                        <a:ext cx="5951538" cy="385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6">
            <a:extLst>
              <a:ext uri="{FF2B5EF4-FFF2-40B4-BE49-F238E27FC236}">
                <a16:creationId xmlns:a16="http://schemas.microsoft.com/office/drawing/2014/main" id="{71ACE5D5-BEBB-BA45-62E1-0F25A0971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686050"/>
            <a:ext cx="1027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解：</a:t>
            </a:r>
          </a:p>
        </p:txBody>
      </p:sp>
    </p:spTree>
  </p:cSld>
  <p:clrMapOvr>
    <a:masterClrMapping/>
  </p:clrMapOvr>
  <p:transition>
    <p:wipe dir="r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Text Box 4">
            <a:extLst>
              <a:ext uri="{FF2B5EF4-FFF2-40B4-BE49-F238E27FC236}">
                <a16:creationId xmlns:a16="http://schemas.microsoft.com/office/drawing/2014/main" id="{C650E298-7126-B04F-5594-4405FB829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277813"/>
            <a:ext cx="8202612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证明</a:t>
            </a:r>
            <a:r>
              <a:rPr lang="zh-CN" altLang="en-US"/>
              <a:t>    如果</a:t>
            </a:r>
            <a:r>
              <a:rPr lang="en-US" altLang="zh-CN" i="1"/>
              <a:t>M</a:t>
            </a:r>
            <a:r>
              <a:rPr lang="zh-CN" altLang="en-US"/>
              <a:t>是</a:t>
            </a:r>
            <a:r>
              <a:rPr lang="en-US" altLang="zh-CN" i="1"/>
              <a:t>W</a:t>
            </a:r>
            <a:r>
              <a:rPr lang="zh-CN" altLang="en-US"/>
              <a:t>的基，当然“</a:t>
            </a:r>
            <a:r>
              <a:rPr lang="en-US" altLang="zh-CN" i="1"/>
              <a:t>M</a:t>
            </a:r>
            <a:r>
              <a:rPr lang="zh-CN" altLang="en-US"/>
              <a:t>线性无关”与“</a:t>
            </a:r>
            <a:r>
              <a:rPr lang="en-US" altLang="zh-CN" i="1"/>
              <a:t>W</a:t>
            </a:r>
            <a:r>
              <a:rPr lang="zh-CN" altLang="en-US"/>
              <a:t>中所有的向量都是</a:t>
            </a:r>
            <a:r>
              <a:rPr lang="en-US" altLang="zh-CN" i="1"/>
              <a:t>M</a:t>
            </a:r>
            <a:r>
              <a:rPr lang="zh-CN" altLang="en-US"/>
              <a:t>的线性组合”这两个条件同时满足</a:t>
            </a:r>
            <a:r>
              <a:rPr lang="en-US" altLang="zh-CN"/>
              <a:t>.</a:t>
            </a:r>
            <a:r>
              <a:rPr lang="zh-CN" altLang="en-US"/>
              <a:t>反过来，证明：当</a:t>
            </a:r>
            <a:r>
              <a:rPr lang="en-US" altLang="zh-CN" i="1"/>
              <a:t>M</a:t>
            </a:r>
            <a:r>
              <a:rPr lang="zh-CN" altLang="en-US"/>
              <a:t>所含向量个数</a:t>
            </a:r>
            <a:r>
              <a:rPr lang="en-US" altLang="zh-CN" i="1"/>
              <a:t>r</a:t>
            </a:r>
            <a:r>
              <a:rPr lang="zh-CN" altLang="en-US"/>
              <a:t>等于</a:t>
            </a:r>
            <a:r>
              <a:rPr lang="en-US" altLang="zh-CN"/>
              <a:t>dim</a:t>
            </a:r>
            <a:r>
              <a:rPr lang="en-US" altLang="zh-CN" i="1"/>
              <a:t>W</a:t>
            </a:r>
            <a:r>
              <a:rPr lang="zh-CN" altLang="en-US"/>
              <a:t>时，只要满足这两个条件之一，</a:t>
            </a:r>
            <a:r>
              <a:rPr lang="en-US" altLang="zh-CN" i="1"/>
              <a:t>M</a:t>
            </a:r>
            <a:r>
              <a:rPr lang="zh-CN" altLang="en-US"/>
              <a:t>就是</a:t>
            </a:r>
            <a:r>
              <a:rPr lang="en-US" altLang="zh-CN" i="1"/>
              <a:t>W</a:t>
            </a:r>
            <a:r>
              <a:rPr lang="zh-CN" altLang="en-US"/>
              <a:t>的基</a:t>
            </a:r>
            <a:r>
              <a:rPr lang="en-US" altLang="zh-CN"/>
              <a:t>.</a:t>
            </a:r>
          </a:p>
        </p:txBody>
      </p:sp>
      <p:sp>
        <p:nvSpPr>
          <p:cNvPr id="198661" name="Text Box 5">
            <a:extLst>
              <a:ext uri="{FF2B5EF4-FFF2-40B4-BE49-F238E27FC236}">
                <a16:creationId xmlns:a16="http://schemas.microsoft.com/office/drawing/2014/main" id="{1E7876FC-BBF4-7A00-9A8F-1EDBAC87F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2862263"/>
            <a:ext cx="8202612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</a:t>
            </a:r>
            <a:r>
              <a:rPr lang="zh-CN" altLang="en-US"/>
              <a:t>先设</a:t>
            </a:r>
            <a:r>
              <a:rPr lang="en-US" altLang="zh-CN" i="1"/>
              <a:t>M</a:t>
            </a:r>
            <a:r>
              <a:rPr lang="zh-CN" altLang="en-US"/>
              <a:t>线性无关，则</a:t>
            </a:r>
            <a:r>
              <a:rPr lang="en-US" altLang="zh-CN" i="1"/>
              <a:t>M</a:t>
            </a:r>
            <a:r>
              <a:rPr lang="zh-CN" altLang="en-US"/>
              <a:t>可以扩充为</a:t>
            </a:r>
            <a:r>
              <a:rPr lang="en-US" altLang="zh-CN" i="1"/>
              <a:t>W</a:t>
            </a:r>
            <a:r>
              <a:rPr lang="zh-CN" altLang="en-US"/>
              <a:t>的一组基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en-US" altLang="zh-CN"/>
              <a:t>.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zh-CN" altLang="en-US"/>
              <a:t>包含</a:t>
            </a:r>
            <a:r>
              <a:rPr lang="en-US" altLang="zh-CN" i="1"/>
              <a:t>M</a:t>
            </a:r>
            <a:r>
              <a:rPr lang="zh-CN" altLang="en-US"/>
              <a:t>，且</a:t>
            </a:r>
            <a:r>
              <a:rPr lang="en-US" altLang="zh-CN" i="1"/>
              <a:t>M</a:t>
            </a:r>
            <a:r>
              <a:rPr lang="en-US" altLang="zh-CN" baseline="-25000"/>
              <a:t>2</a:t>
            </a:r>
            <a:r>
              <a:rPr lang="zh-CN" altLang="en-US"/>
              <a:t>中所含的向量个数也是</a:t>
            </a:r>
            <a:r>
              <a:rPr lang="en-US" altLang="zh-CN" i="1"/>
              <a:t>r</a:t>
            </a:r>
            <a:r>
              <a:rPr lang="zh-CN" altLang="en-US"/>
              <a:t>，与</a:t>
            </a:r>
            <a:r>
              <a:rPr lang="en-US" altLang="zh-CN" i="1"/>
              <a:t>M</a:t>
            </a:r>
            <a:r>
              <a:rPr lang="zh-CN" altLang="en-US"/>
              <a:t>一样多</a:t>
            </a:r>
            <a:r>
              <a:rPr lang="en-US" altLang="zh-CN"/>
              <a:t>.</a:t>
            </a:r>
            <a:r>
              <a:rPr lang="zh-CN" altLang="en-US"/>
              <a:t>因此</a:t>
            </a:r>
            <a:r>
              <a:rPr lang="en-US" altLang="zh-CN" i="1"/>
              <a:t>M</a:t>
            </a:r>
            <a:r>
              <a:rPr lang="en-US" altLang="zh-CN" baseline="-25000"/>
              <a:t>1</a:t>
            </a:r>
            <a:r>
              <a:rPr lang="en-US" altLang="zh-CN" i="1"/>
              <a:t>=M</a:t>
            </a:r>
            <a:r>
              <a:rPr lang="zh-CN" altLang="en-US"/>
              <a:t>，</a:t>
            </a:r>
            <a:r>
              <a:rPr lang="en-US" altLang="zh-CN" i="1"/>
              <a:t>M</a:t>
            </a:r>
            <a:r>
              <a:rPr lang="zh-CN" altLang="en-US"/>
              <a:t>是</a:t>
            </a:r>
            <a:r>
              <a:rPr lang="en-US" altLang="zh-CN" i="1"/>
              <a:t>W</a:t>
            </a:r>
            <a:r>
              <a:rPr lang="zh-CN" altLang="en-US"/>
              <a:t>的基</a:t>
            </a:r>
            <a:r>
              <a:rPr lang="en-US" altLang="zh-CN"/>
              <a:t>.</a:t>
            </a:r>
          </a:p>
        </p:txBody>
      </p:sp>
      <p:sp>
        <p:nvSpPr>
          <p:cNvPr id="198662" name="Text Box 6">
            <a:extLst>
              <a:ext uri="{FF2B5EF4-FFF2-40B4-BE49-F238E27FC236}">
                <a16:creationId xmlns:a16="http://schemas.microsoft.com/office/drawing/2014/main" id="{4E225939-2114-6A83-FF17-1625BB09C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4479925"/>
            <a:ext cx="81629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 </a:t>
            </a:r>
            <a:r>
              <a:rPr lang="zh-CN" altLang="en-US"/>
              <a:t>再设</a:t>
            </a:r>
            <a:r>
              <a:rPr lang="en-US" altLang="zh-CN" i="1"/>
              <a:t>W</a:t>
            </a:r>
            <a:r>
              <a:rPr lang="zh-CN" altLang="en-US"/>
              <a:t>中所有的向量都是</a:t>
            </a:r>
            <a:r>
              <a:rPr lang="en-US" altLang="zh-CN" i="1"/>
              <a:t>M</a:t>
            </a:r>
            <a:r>
              <a:rPr lang="zh-CN" altLang="en-US"/>
              <a:t>的线性组合</a:t>
            </a:r>
            <a:r>
              <a:rPr lang="en-US" altLang="zh-CN"/>
              <a:t>.</a:t>
            </a:r>
            <a:r>
              <a:rPr lang="zh-CN" altLang="en-US"/>
              <a:t>取</a:t>
            </a:r>
            <a:r>
              <a:rPr lang="en-US" altLang="zh-CN" i="1"/>
              <a:t>M</a:t>
            </a:r>
            <a:r>
              <a:rPr lang="zh-CN" altLang="en-US"/>
              <a:t>的极大线性无关组</a:t>
            </a:r>
            <a:r>
              <a:rPr lang="en-US" altLang="zh-CN" i="1"/>
              <a:t>M</a:t>
            </a:r>
            <a:r>
              <a:rPr lang="en-US" altLang="zh-CN" baseline="-25000"/>
              <a:t>0</a:t>
            </a:r>
            <a:r>
              <a:rPr lang="zh-CN" altLang="en-US"/>
              <a:t>，则</a:t>
            </a:r>
            <a:r>
              <a:rPr lang="en-US" altLang="zh-CN" i="1"/>
              <a:t>M</a:t>
            </a:r>
            <a:r>
              <a:rPr lang="zh-CN" altLang="en-US"/>
              <a:t>是</a:t>
            </a:r>
            <a:r>
              <a:rPr lang="en-US" altLang="zh-CN" i="1"/>
              <a:t>M</a:t>
            </a:r>
            <a:r>
              <a:rPr lang="en-US" altLang="zh-CN" baseline="-25000"/>
              <a:t>0</a:t>
            </a:r>
            <a:r>
              <a:rPr lang="zh-CN" altLang="en-US"/>
              <a:t>的线性组合</a:t>
            </a:r>
            <a:r>
              <a:rPr lang="en-US" altLang="zh-CN"/>
              <a:t>.</a:t>
            </a:r>
            <a:r>
              <a:rPr lang="zh-CN" altLang="en-US"/>
              <a:t>由线性组合的传递性知</a:t>
            </a:r>
            <a:r>
              <a:rPr lang="en-US" altLang="zh-CN" i="1"/>
              <a:t>W</a:t>
            </a:r>
            <a:r>
              <a:rPr lang="zh-CN" altLang="en-US"/>
              <a:t>中所有的向量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8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>
            <a:extLst>
              <a:ext uri="{FF2B5EF4-FFF2-40B4-BE49-F238E27FC236}">
                <a16:creationId xmlns:a16="http://schemas.microsoft.com/office/drawing/2014/main" id="{6BF869B7-C86D-9124-0EDB-458321F21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265113"/>
            <a:ext cx="828198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也都是</a:t>
            </a:r>
            <a:r>
              <a:rPr lang="en-US" altLang="zh-CN" i="1"/>
              <a:t>M</a:t>
            </a:r>
            <a:r>
              <a:rPr lang="en-US" altLang="zh-CN" baseline="-25000"/>
              <a:t>0</a:t>
            </a:r>
            <a:r>
              <a:rPr lang="zh-CN" altLang="en-US"/>
              <a:t>的线性组合</a:t>
            </a:r>
            <a:r>
              <a:rPr lang="en-US" altLang="zh-CN"/>
              <a:t>.</a:t>
            </a:r>
            <a:r>
              <a:rPr lang="zh-CN" altLang="en-US"/>
              <a:t>而</a:t>
            </a:r>
            <a:r>
              <a:rPr lang="en-US" altLang="zh-CN" i="1"/>
              <a:t>M</a:t>
            </a:r>
            <a:r>
              <a:rPr lang="en-US" altLang="zh-CN" baseline="-25000"/>
              <a:t>0</a:t>
            </a:r>
            <a:r>
              <a:rPr lang="zh-CN" altLang="en-US"/>
              <a:t>线性无关，因此是</a:t>
            </a:r>
            <a:r>
              <a:rPr lang="en-US" altLang="zh-CN" i="1"/>
              <a:t>W</a:t>
            </a:r>
            <a:r>
              <a:rPr lang="zh-CN" altLang="en-US"/>
              <a:t>的极大线性无关组</a:t>
            </a:r>
            <a:r>
              <a:rPr lang="en-US" altLang="zh-CN"/>
              <a:t>.</a:t>
            </a:r>
            <a:r>
              <a:rPr lang="zh-CN" altLang="en-US"/>
              <a:t>从而</a:t>
            </a:r>
            <a:r>
              <a:rPr lang="en-US" altLang="zh-CN" i="1"/>
              <a:t>M</a:t>
            </a:r>
            <a:r>
              <a:rPr lang="en-US" altLang="zh-CN" baseline="-25000"/>
              <a:t>0</a:t>
            </a:r>
            <a:r>
              <a:rPr lang="zh-CN" altLang="en-US"/>
              <a:t>是</a:t>
            </a:r>
            <a:r>
              <a:rPr lang="en-US" altLang="zh-CN" i="1"/>
              <a:t>W</a:t>
            </a:r>
            <a:r>
              <a:rPr lang="zh-CN" altLang="en-US"/>
              <a:t>的基，含有</a:t>
            </a:r>
            <a:r>
              <a:rPr lang="en-US" altLang="zh-CN" i="1"/>
              <a:t>r</a:t>
            </a:r>
            <a:r>
              <a:rPr lang="zh-CN" altLang="en-US"/>
              <a:t>个向量</a:t>
            </a:r>
            <a:r>
              <a:rPr lang="en-US" altLang="zh-CN"/>
              <a:t>.</a:t>
            </a:r>
            <a:r>
              <a:rPr lang="en-US" altLang="zh-CN" i="1"/>
              <a:t>M</a:t>
            </a:r>
            <a:r>
              <a:rPr lang="en-US" altLang="zh-CN" baseline="-25000"/>
              <a:t>0</a:t>
            </a:r>
            <a:r>
              <a:rPr lang="zh-CN" altLang="en-US"/>
              <a:t>是</a:t>
            </a:r>
            <a:r>
              <a:rPr lang="en-US" altLang="zh-CN" i="1"/>
              <a:t>M</a:t>
            </a:r>
            <a:r>
              <a:rPr lang="zh-CN" altLang="en-US"/>
              <a:t>的子集而且所含向量个数与</a:t>
            </a:r>
            <a:r>
              <a:rPr lang="en-US" altLang="zh-CN" i="1"/>
              <a:t>M</a:t>
            </a:r>
            <a:r>
              <a:rPr lang="zh-CN" altLang="en-US"/>
              <a:t>一样多，因此</a:t>
            </a:r>
            <a:r>
              <a:rPr lang="en-US" altLang="zh-CN" i="1"/>
              <a:t>M</a:t>
            </a:r>
            <a:r>
              <a:rPr lang="en-US" altLang="zh-CN" baseline="-25000"/>
              <a:t>0</a:t>
            </a:r>
            <a:r>
              <a:rPr lang="en-US" altLang="zh-CN" i="1"/>
              <a:t>=M</a:t>
            </a:r>
            <a:r>
              <a:rPr lang="zh-CN" altLang="en-US"/>
              <a:t>，</a:t>
            </a:r>
            <a:r>
              <a:rPr lang="en-US" altLang="zh-CN" i="1"/>
              <a:t>M</a:t>
            </a:r>
            <a:r>
              <a:rPr lang="zh-CN" altLang="en-US"/>
              <a:t>是</a:t>
            </a:r>
            <a:r>
              <a:rPr lang="en-US" altLang="zh-CN" i="1"/>
              <a:t>W</a:t>
            </a:r>
            <a:r>
              <a:rPr lang="zh-CN" altLang="en-US"/>
              <a:t>的基</a:t>
            </a:r>
            <a:r>
              <a:rPr lang="en-US" altLang="zh-CN"/>
              <a:t>. 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7" name="Text Box 5">
            <a:extLst>
              <a:ext uri="{FF2B5EF4-FFF2-40B4-BE49-F238E27FC236}">
                <a16:creationId xmlns:a16="http://schemas.microsoft.com/office/drawing/2014/main" id="{197F5A32-66BA-5FD9-5082-4BC0E6A71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901700"/>
            <a:ext cx="808355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引理</a:t>
            </a:r>
            <a:r>
              <a:rPr lang="en-US" altLang="zh-CN">
                <a:solidFill>
                  <a:schemeClr val="tx2"/>
                </a:solidFill>
              </a:rPr>
              <a:t>2.6.3</a:t>
            </a:r>
            <a:r>
              <a:rPr lang="en-US" altLang="zh-CN"/>
              <a:t>    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的任意非空子集</a:t>
            </a:r>
            <a:r>
              <a:rPr lang="en-US" altLang="zh-CN" i="1"/>
              <a:t>S</a:t>
            </a:r>
            <a:r>
              <a:rPr lang="zh-CN" altLang="en-US"/>
              <a:t>的全体线性组合组成的集合</a:t>
            </a:r>
            <a:r>
              <a:rPr lang="en-US" altLang="zh-CN" i="1"/>
              <a:t>V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的子空间</a:t>
            </a:r>
            <a:r>
              <a:rPr lang="en-US" altLang="zh-CN"/>
              <a:t>.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的子空间如果包含</a:t>
            </a:r>
            <a:r>
              <a:rPr lang="en-US" altLang="zh-CN" i="1"/>
              <a:t>S</a:t>
            </a:r>
            <a:r>
              <a:rPr lang="zh-CN" altLang="en-US"/>
              <a:t>，必然包含</a:t>
            </a:r>
            <a:r>
              <a:rPr lang="en-US" altLang="zh-CN" i="1"/>
              <a:t>V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/>
              <a:t>)</a:t>
            </a:r>
            <a:r>
              <a:rPr lang="en-US" altLang="zh-CN" i="1"/>
              <a:t>.</a:t>
            </a:r>
          </a:p>
        </p:txBody>
      </p:sp>
      <p:sp>
        <p:nvSpPr>
          <p:cNvPr id="248838" name="Text Box 6">
            <a:extLst>
              <a:ext uri="{FF2B5EF4-FFF2-40B4-BE49-F238E27FC236}">
                <a16:creationId xmlns:a16="http://schemas.microsoft.com/office/drawing/2014/main" id="{22CC2F8C-0AC3-3276-3211-EAF86023C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2516188"/>
            <a:ext cx="79914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证明</a:t>
            </a:r>
            <a:r>
              <a:rPr lang="zh-CN" altLang="en-US"/>
              <a:t>   根据定义</a:t>
            </a:r>
            <a:r>
              <a:rPr lang="en-US" altLang="zh-CN"/>
              <a:t>2.1.2</a:t>
            </a:r>
            <a:r>
              <a:rPr lang="zh-CN" altLang="en-US"/>
              <a:t>，</a:t>
            </a:r>
            <a:r>
              <a:rPr lang="en-US" altLang="zh-CN" i="1"/>
              <a:t>V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/>
              <a:t>)</a:t>
            </a:r>
            <a:r>
              <a:rPr lang="zh-CN" altLang="en-US"/>
              <a:t>就是</a:t>
            </a:r>
            <a:r>
              <a:rPr lang="en-US" altLang="zh-CN" i="1"/>
              <a:t>S</a:t>
            </a:r>
            <a:r>
              <a:rPr lang="zh-CN" altLang="en-US"/>
              <a:t>的有限子集的线性组合的全体组成的集合</a:t>
            </a:r>
            <a:r>
              <a:rPr lang="en-US" altLang="zh-CN"/>
              <a:t>.</a:t>
            </a:r>
            <a:r>
              <a:rPr lang="zh-CN" altLang="en-US"/>
              <a:t>即</a:t>
            </a:r>
          </a:p>
        </p:txBody>
      </p:sp>
      <p:sp>
        <p:nvSpPr>
          <p:cNvPr id="248839" name="Text Box 7">
            <a:extLst>
              <a:ext uri="{FF2B5EF4-FFF2-40B4-BE49-F238E27FC236}">
                <a16:creationId xmlns:a16="http://schemas.microsoft.com/office/drawing/2014/main" id="{2555DEBD-069D-24CC-4546-9357360BC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3684588"/>
            <a:ext cx="82184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i="1"/>
              <a:t>V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/>
              <a:t>)={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+...+</a:t>
            </a:r>
            <a:r>
              <a:rPr lang="en-US" altLang="zh-CN" i="1"/>
              <a:t>λ</a:t>
            </a:r>
            <a:r>
              <a:rPr lang="en-US" altLang="zh-CN" i="1" baseline="-25000"/>
              <a:t>k</a:t>
            </a:r>
            <a:r>
              <a:rPr lang="en-US" altLang="zh-CN" i="1"/>
              <a:t>α</a:t>
            </a:r>
            <a:r>
              <a:rPr lang="en-US" altLang="zh-CN" i="1" baseline="-25000"/>
              <a:t>k</a:t>
            </a:r>
            <a:r>
              <a:rPr lang="en-US" altLang="zh-CN"/>
              <a:t>|</a:t>
            </a:r>
            <a:r>
              <a:rPr lang="en-US" altLang="zh-CN" i="1"/>
              <a:t>k</a:t>
            </a:r>
            <a:r>
              <a:rPr lang="zh-CN" altLang="en-US"/>
              <a:t>是正整数</a:t>
            </a:r>
            <a:r>
              <a:rPr lang="en-US" altLang="zh-CN"/>
              <a:t>,     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,...,</a:t>
            </a:r>
            <a:r>
              <a:rPr lang="en-US" altLang="zh-CN" i="1"/>
              <a:t>α</a:t>
            </a:r>
            <a:r>
              <a:rPr lang="en-US" altLang="zh-CN" i="1" baseline="-25000"/>
              <a:t>k</a:t>
            </a:r>
            <a:r>
              <a:rPr lang="en-US" altLang="zh-CN"/>
              <a:t>∈</a:t>
            </a:r>
            <a:r>
              <a:rPr lang="en-US" altLang="zh-CN" i="1"/>
              <a:t>S</a:t>
            </a:r>
            <a:r>
              <a:rPr lang="en-US" altLang="zh-CN"/>
              <a:t>, 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/>
              <a:t>,..., </a:t>
            </a:r>
            <a:r>
              <a:rPr lang="en-US" altLang="zh-CN" i="1"/>
              <a:t>λ</a:t>
            </a:r>
            <a:r>
              <a:rPr lang="en-US" altLang="zh-CN" i="1" baseline="-25000"/>
              <a:t>k</a:t>
            </a:r>
            <a:r>
              <a:rPr lang="en-US" altLang="zh-CN"/>
              <a:t>∈</a:t>
            </a:r>
            <a:r>
              <a:rPr lang="en-US" altLang="zh-CN" i="1"/>
              <a:t>F</a:t>
            </a:r>
            <a:r>
              <a:rPr lang="en-US" altLang="zh-CN"/>
              <a:t>}.</a:t>
            </a:r>
          </a:p>
        </p:txBody>
      </p:sp>
      <p:sp>
        <p:nvSpPr>
          <p:cNvPr id="248840" name="Text Box 8">
            <a:extLst>
              <a:ext uri="{FF2B5EF4-FFF2-40B4-BE49-F238E27FC236}">
                <a16:creationId xmlns:a16="http://schemas.microsoft.com/office/drawing/2014/main" id="{749FEAB3-D706-205F-8F8F-40C2CB5C4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4864100"/>
            <a:ext cx="56054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 </a:t>
            </a:r>
            <a:r>
              <a:rPr lang="zh-CN" altLang="en-US"/>
              <a:t>设</a:t>
            </a:r>
            <a:r>
              <a:rPr lang="en-US" altLang="zh-CN" i="1"/>
              <a:t>u,v</a:t>
            </a:r>
            <a:r>
              <a:rPr lang="en-US" altLang="zh-CN"/>
              <a:t>∈</a:t>
            </a:r>
            <a:r>
              <a:rPr lang="en-US" altLang="zh-CN" i="1"/>
              <a:t>V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/>
              <a:t>)</a:t>
            </a:r>
            <a:r>
              <a:rPr lang="en-US" altLang="zh-CN" i="1"/>
              <a:t>,</a:t>
            </a:r>
            <a:r>
              <a:rPr lang="zh-CN" altLang="en-US"/>
              <a:t>则</a:t>
            </a:r>
          </a:p>
        </p:txBody>
      </p:sp>
      <p:sp>
        <p:nvSpPr>
          <p:cNvPr id="248841" name="Text Box 9">
            <a:extLst>
              <a:ext uri="{FF2B5EF4-FFF2-40B4-BE49-F238E27FC236}">
                <a16:creationId xmlns:a16="http://schemas.microsoft.com/office/drawing/2014/main" id="{1C114DDE-7795-3232-3A14-7146B7FAE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5394325"/>
            <a:ext cx="7527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/>
              <a:t>u</a:t>
            </a:r>
            <a:r>
              <a:rPr lang="en-US" altLang="zh-CN"/>
              <a:t>=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u</a:t>
            </a:r>
            <a:r>
              <a:rPr lang="en-US" altLang="zh-CN" baseline="-25000"/>
              <a:t>1</a:t>
            </a:r>
            <a:r>
              <a:rPr lang="en-US" altLang="zh-CN"/>
              <a:t>+...+</a:t>
            </a:r>
            <a:r>
              <a:rPr lang="en-US" altLang="zh-CN" i="1"/>
              <a:t>λ</a:t>
            </a:r>
            <a:r>
              <a:rPr lang="en-US" altLang="zh-CN" i="1" baseline="-25000"/>
              <a:t>k</a:t>
            </a:r>
            <a:r>
              <a:rPr lang="en-US" altLang="zh-CN" i="1"/>
              <a:t>u</a:t>
            </a:r>
            <a:r>
              <a:rPr lang="en-US" altLang="zh-CN" i="1" baseline="-25000"/>
              <a:t>k</a:t>
            </a:r>
            <a:r>
              <a:rPr lang="en-US" altLang="zh-CN"/>
              <a:t>,   </a:t>
            </a:r>
            <a:r>
              <a:rPr lang="en-US" altLang="zh-CN" i="1"/>
              <a:t>v</a:t>
            </a:r>
            <a:r>
              <a:rPr lang="en-US" altLang="zh-CN"/>
              <a:t>=</a:t>
            </a:r>
            <a:r>
              <a:rPr lang="en-US" altLang="zh-CN" i="1"/>
              <a:t>μ</a:t>
            </a:r>
            <a:r>
              <a:rPr lang="en-US" altLang="zh-CN" baseline="-25000"/>
              <a:t>1</a:t>
            </a:r>
            <a:r>
              <a:rPr lang="en-US" altLang="zh-CN" i="1"/>
              <a:t>v</a:t>
            </a:r>
            <a:r>
              <a:rPr lang="en-US" altLang="zh-CN" baseline="-25000"/>
              <a:t>1</a:t>
            </a:r>
            <a:r>
              <a:rPr lang="en-US" altLang="zh-CN"/>
              <a:t>+...+</a:t>
            </a:r>
            <a:r>
              <a:rPr lang="en-US" altLang="zh-CN" i="1"/>
              <a:t>μ</a:t>
            </a:r>
            <a:r>
              <a:rPr lang="en-US" altLang="zh-CN" i="1" baseline="-25000"/>
              <a:t>m</a:t>
            </a:r>
            <a:r>
              <a:rPr lang="en-US" altLang="zh-CN" i="1"/>
              <a:t>v</a:t>
            </a:r>
            <a:r>
              <a:rPr lang="en-US" altLang="zh-CN" i="1" baseline="-25000"/>
              <a:t>m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8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8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8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8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0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Text Box 4">
            <a:extLst>
              <a:ext uri="{FF2B5EF4-FFF2-40B4-BE49-F238E27FC236}">
                <a16:creationId xmlns:a16="http://schemas.microsoft.com/office/drawing/2014/main" id="{55F7AA3F-1008-0CFB-1B20-723CA0F79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344488"/>
            <a:ext cx="81232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其中</a:t>
            </a:r>
            <a:r>
              <a:rPr lang="en-US" altLang="zh-CN" i="1"/>
              <a:t>u</a:t>
            </a:r>
            <a:r>
              <a:rPr lang="en-US" altLang="zh-CN" baseline="-25000"/>
              <a:t>1</a:t>
            </a:r>
            <a:r>
              <a:rPr lang="en-US" altLang="zh-CN"/>
              <a:t>,...,</a:t>
            </a:r>
            <a:r>
              <a:rPr lang="en-US" altLang="zh-CN" i="1"/>
              <a:t>u</a:t>
            </a:r>
            <a:r>
              <a:rPr lang="en-US" altLang="zh-CN" i="1" baseline="-25000"/>
              <a:t>k</a:t>
            </a:r>
            <a:r>
              <a:rPr lang="en-US" altLang="zh-CN"/>
              <a:t>,</a:t>
            </a:r>
            <a:r>
              <a:rPr lang="en-US" altLang="zh-CN" i="1"/>
              <a:t>v</a:t>
            </a:r>
            <a:r>
              <a:rPr lang="en-US" altLang="zh-CN" baseline="-25000"/>
              <a:t>1</a:t>
            </a:r>
            <a:r>
              <a:rPr lang="en-US" altLang="zh-CN"/>
              <a:t>,...,</a:t>
            </a:r>
            <a:r>
              <a:rPr lang="en-US" altLang="zh-CN" i="1"/>
              <a:t>v</a:t>
            </a:r>
            <a:r>
              <a:rPr lang="en-US" altLang="zh-CN" i="1" baseline="-25000"/>
              <a:t>m</a:t>
            </a:r>
            <a:r>
              <a:rPr lang="en-US" altLang="zh-CN"/>
              <a:t>∈</a:t>
            </a:r>
            <a:r>
              <a:rPr lang="en-US" altLang="zh-CN" i="1"/>
              <a:t>S</a:t>
            </a:r>
            <a:r>
              <a:rPr lang="en-US" altLang="zh-CN"/>
              <a:t>, 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/>
              <a:t>,..., </a:t>
            </a:r>
            <a:r>
              <a:rPr lang="en-US" altLang="zh-CN" i="1"/>
              <a:t>λ</a:t>
            </a:r>
            <a:r>
              <a:rPr lang="en-US" altLang="zh-CN" i="1" baseline="-25000"/>
              <a:t>k</a:t>
            </a:r>
            <a:r>
              <a:rPr lang="en-US" altLang="zh-CN"/>
              <a:t>, </a:t>
            </a:r>
            <a:r>
              <a:rPr lang="en-US" altLang="zh-CN" i="1"/>
              <a:t>μ</a:t>
            </a:r>
            <a:r>
              <a:rPr lang="en-US" altLang="zh-CN" baseline="-25000"/>
              <a:t>1</a:t>
            </a:r>
            <a:r>
              <a:rPr lang="en-US" altLang="zh-CN"/>
              <a:t>,... </a:t>
            </a:r>
            <a:r>
              <a:rPr lang="en-US" altLang="zh-CN" i="1"/>
              <a:t>μ</a:t>
            </a:r>
            <a:r>
              <a:rPr lang="en-US" altLang="zh-CN" i="1" baseline="-25000"/>
              <a:t>m</a:t>
            </a:r>
            <a:r>
              <a:rPr lang="en-US" altLang="zh-CN"/>
              <a:t>∈</a:t>
            </a:r>
            <a:r>
              <a:rPr lang="en-US" altLang="zh-CN" i="1"/>
              <a:t>F</a:t>
            </a:r>
            <a:r>
              <a:rPr lang="en-US" altLang="zh-CN"/>
              <a:t>.</a:t>
            </a:r>
            <a:r>
              <a:rPr lang="zh-CN" altLang="en-US"/>
              <a:t>于是</a:t>
            </a:r>
          </a:p>
        </p:txBody>
      </p:sp>
      <p:sp>
        <p:nvSpPr>
          <p:cNvPr id="249861" name="Text Box 5">
            <a:extLst>
              <a:ext uri="{FF2B5EF4-FFF2-40B4-BE49-F238E27FC236}">
                <a16:creationId xmlns:a16="http://schemas.microsoft.com/office/drawing/2014/main" id="{24014340-0F84-49C7-6390-E3E2E2C1A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1457325"/>
            <a:ext cx="77136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/>
              <a:t>      u+v</a:t>
            </a:r>
            <a:r>
              <a:rPr lang="en-US" altLang="zh-CN"/>
              <a:t>= 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u</a:t>
            </a:r>
            <a:r>
              <a:rPr lang="en-US" altLang="zh-CN" baseline="-25000"/>
              <a:t>1</a:t>
            </a:r>
            <a:r>
              <a:rPr lang="en-US" altLang="zh-CN"/>
              <a:t>+...+</a:t>
            </a:r>
            <a:r>
              <a:rPr lang="en-US" altLang="zh-CN" i="1"/>
              <a:t>λ</a:t>
            </a:r>
            <a:r>
              <a:rPr lang="en-US" altLang="zh-CN" i="1" baseline="-25000"/>
              <a:t>k</a:t>
            </a:r>
            <a:r>
              <a:rPr lang="en-US" altLang="zh-CN" i="1"/>
              <a:t>u</a:t>
            </a:r>
            <a:r>
              <a:rPr lang="en-US" altLang="zh-CN" i="1" baseline="-25000"/>
              <a:t>k</a:t>
            </a:r>
            <a:r>
              <a:rPr lang="en-US" altLang="zh-CN"/>
              <a:t>+</a:t>
            </a:r>
            <a:r>
              <a:rPr lang="en-US" altLang="zh-CN" i="1"/>
              <a:t>μ</a:t>
            </a:r>
            <a:r>
              <a:rPr lang="en-US" altLang="zh-CN" baseline="-25000"/>
              <a:t>1</a:t>
            </a:r>
            <a:r>
              <a:rPr lang="en-US" altLang="zh-CN" i="1"/>
              <a:t>v</a:t>
            </a:r>
            <a:r>
              <a:rPr lang="en-US" altLang="zh-CN" baseline="-25000"/>
              <a:t>1</a:t>
            </a:r>
            <a:r>
              <a:rPr lang="en-US" altLang="zh-CN"/>
              <a:t>+...+</a:t>
            </a:r>
            <a:r>
              <a:rPr lang="en-US" altLang="zh-CN" i="1"/>
              <a:t>μ</a:t>
            </a:r>
            <a:r>
              <a:rPr lang="en-US" altLang="zh-CN" i="1" baseline="-25000"/>
              <a:t>m</a:t>
            </a:r>
            <a:r>
              <a:rPr lang="en-US" altLang="zh-CN" i="1"/>
              <a:t>v</a:t>
            </a:r>
            <a:r>
              <a:rPr lang="en-US" altLang="zh-CN" i="1" baseline="-25000"/>
              <a:t>m</a:t>
            </a:r>
          </a:p>
        </p:txBody>
      </p:sp>
      <p:sp>
        <p:nvSpPr>
          <p:cNvPr id="249862" name="Text Box 6">
            <a:extLst>
              <a:ext uri="{FF2B5EF4-FFF2-40B4-BE49-F238E27FC236}">
                <a16:creationId xmlns:a16="http://schemas.microsoft.com/office/drawing/2014/main" id="{8BA6E713-3208-77FC-D37B-2A2146C21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2079625"/>
            <a:ext cx="8201025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与   </a:t>
            </a:r>
            <a:r>
              <a:rPr lang="en-US" altLang="zh-CN" i="1"/>
              <a:t>λu</a:t>
            </a:r>
            <a:r>
              <a:rPr lang="en-US" altLang="zh-CN"/>
              <a:t>=</a:t>
            </a:r>
            <a:r>
              <a:rPr lang="en-US" altLang="zh-CN" i="1"/>
              <a:t>λλ</a:t>
            </a:r>
            <a:r>
              <a:rPr lang="en-US" altLang="zh-CN" baseline="-25000"/>
              <a:t>1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+...+</a:t>
            </a:r>
            <a:r>
              <a:rPr lang="en-US" altLang="zh-CN" i="1"/>
              <a:t>λλ</a:t>
            </a:r>
            <a:r>
              <a:rPr lang="en-US" altLang="zh-CN" i="1" baseline="-25000"/>
              <a:t>k</a:t>
            </a:r>
            <a:r>
              <a:rPr lang="en-US" altLang="zh-CN" i="1"/>
              <a:t>s</a:t>
            </a:r>
            <a:r>
              <a:rPr lang="en-US" altLang="zh-CN" i="1" baseline="-25000"/>
              <a:t>k</a:t>
            </a:r>
            <a:r>
              <a:rPr lang="en-US" altLang="zh-CN" i="1"/>
              <a:t> </a:t>
            </a:r>
            <a:r>
              <a:rPr lang="en-US" altLang="zh-CN"/>
              <a:t>    (</a:t>
            </a:r>
            <a:r>
              <a:rPr lang="zh-CN" altLang="en-US"/>
              <a:t>对任意</a:t>
            </a:r>
            <a:r>
              <a:rPr lang="en-US" altLang="en-US" i="1"/>
              <a:t>λ</a:t>
            </a:r>
            <a:r>
              <a:rPr lang="en-US" altLang="en-US"/>
              <a:t>∈</a:t>
            </a:r>
            <a:r>
              <a:rPr lang="en-US" altLang="zh-CN" i="1"/>
              <a:t>F</a:t>
            </a:r>
            <a:r>
              <a:rPr lang="en-US" altLang="zh-CN"/>
              <a:t>)</a:t>
            </a:r>
          </a:p>
          <a:p>
            <a:pPr algn="l" eaLnBrk="1" hangingPunct="1"/>
            <a:r>
              <a:rPr lang="zh-CN" altLang="en-US"/>
              <a:t>都是</a:t>
            </a:r>
            <a:r>
              <a:rPr lang="en-US" altLang="zh-CN" i="1"/>
              <a:t>S</a:t>
            </a:r>
            <a:r>
              <a:rPr lang="zh-CN" altLang="en-US"/>
              <a:t>中有限个向量的线性组合，含于</a:t>
            </a:r>
            <a:r>
              <a:rPr lang="en-US" altLang="zh-CN" i="1"/>
              <a:t>V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/>
              <a:t>)</a:t>
            </a:r>
            <a:r>
              <a:rPr lang="en-US" altLang="zh-CN" i="1"/>
              <a:t>.</a:t>
            </a:r>
            <a:r>
              <a:rPr lang="zh-CN" altLang="en-US"/>
              <a:t>这就证明了</a:t>
            </a:r>
            <a:r>
              <a:rPr lang="en-US" altLang="zh-CN" i="1"/>
              <a:t>V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的子空间</a:t>
            </a:r>
            <a:r>
              <a:rPr lang="en-US" altLang="zh-CN"/>
              <a:t>.</a:t>
            </a:r>
          </a:p>
        </p:txBody>
      </p:sp>
      <p:sp>
        <p:nvSpPr>
          <p:cNvPr id="249863" name="Text Box 7">
            <a:extLst>
              <a:ext uri="{FF2B5EF4-FFF2-40B4-BE49-F238E27FC236}">
                <a16:creationId xmlns:a16="http://schemas.microsoft.com/office/drawing/2014/main" id="{674B0A3E-1579-196A-F0B1-B39D7DDA3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4095750"/>
            <a:ext cx="8123238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</a:t>
            </a:r>
            <a:r>
              <a:rPr lang="zh-CN" altLang="en-US"/>
              <a:t>如果</a:t>
            </a:r>
            <a:r>
              <a:rPr lang="en-US" altLang="zh-CN" i="1"/>
              <a:t>W</a:t>
            </a:r>
            <a:r>
              <a:rPr lang="zh-CN" altLang="en-US"/>
              <a:t>是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zh-CN" altLang="en-US"/>
              <a:t>中包含</a:t>
            </a:r>
            <a:r>
              <a:rPr lang="en-US" altLang="zh-CN" i="1"/>
              <a:t>S</a:t>
            </a:r>
            <a:r>
              <a:rPr lang="zh-CN" altLang="en-US"/>
              <a:t>的子空间，则由命题</a:t>
            </a:r>
            <a:r>
              <a:rPr lang="en-US" altLang="zh-CN"/>
              <a:t>2.3.2</a:t>
            </a:r>
            <a:r>
              <a:rPr lang="zh-CN" altLang="en-US"/>
              <a:t>知</a:t>
            </a:r>
            <a:r>
              <a:rPr lang="en-US" altLang="zh-CN" i="1"/>
              <a:t>W</a:t>
            </a:r>
            <a:r>
              <a:rPr lang="zh-CN" altLang="en-US"/>
              <a:t>包含</a:t>
            </a:r>
            <a:r>
              <a:rPr lang="en-US" altLang="zh-CN" i="1"/>
              <a:t>S</a:t>
            </a:r>
            <a:r>
              <a:rPr lang="zh-CN" altLang="en-US"/>
              <a:t>中向量的所有线性组合，也就是包含</a:t>
            </a:r>
            <a:r>
              <a:rPr lang="en-US" altLang="zh-CN" i="1"/>
              <a:t>V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/>
              <a:t>)</a:t>
            </a:r>
            <a:r>
              <a:rPr lang="en-US" altLang="zh-CN" i="1"/>
              <a:t>.</a:t>
            </a:r>
            <a:r>
              <a:rPr lang="zh-CN" altLang="en-US"/>
              <a:t>这说明</a:t>
            </a:r>
            <a:r>
              <a:rPr lang="en-US" altLang="zh-CN" i="1"/>
              <a:t>V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zh-CN" altLang="en-US"/>
              <a:t>中包含</a:t>
            </a:r>
            <a:r>
              <a:rPr lang="en-US" altLang="zh-CN" i="1"/>
              <a:t>S</a:t>
            </a:r>
            <a:r>
              <a:rPr lang="zh-CN" altLang="en-US"/>
              <a:t>的最小子空间</a:t>
            </a:r>
            <a:r>
              <a:rPr lang="en-US" altLang="zh-CN"/>
              <a:t>.                                                             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98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9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98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4" name="Text Box 4">
            <a:extLst>
              <a:ext uri="{FF2B5EF4-FFF2-40B4-BE49-F238E27FC236}">
                <a16:creationId xmlns:a16="http://schemas.microsoft.com/office/drawing/2014/main" id="{D9CDED75-9579-497F-2318-EEFD08B8E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265113"/>
            <a:ext cx="820102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定义</a:t>
            </a:r>
            <a:r>
              <a:rPr lang="en-US" altLang="zh-CN">
                <a:solidFill>
                  <a:schemeClr val="tx2"/>
                </a:solidFill>
              </a:rPr>
              <a:t>2.6.3</a:t>
            </a:r>
            <a:r>
              <a:rPr lang="en-US" altLang="zh-CN"/>
              <a:t>   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的非空子集</a:t>
            </a:r>
            <a:r>
              <a:rPr lang="en-US" altLang="zh-CN" i="1"/>
              <a:t>S</a:t>
            </a:r>
            <a:r>
              <a:rPr lang="zh-CN" altLang="en-US"/>
              <a:t>的全体线性组合组成的子空间，称为</a:t>
            </a:r>
            <a:r>
              <a:rPr lang="en-US" altLang="zh-CN" i="1">
                <a:solidFill>
                  <a:schemeClr val="tx2"/>
                </a:solidFill>
              </a:rPr>
              <a:t>S</a:t>
            </a:r>
            <a:r>
              <a:rPr lang="zh-CN" altLang="en-US">
                <a:solidFill>
                  <a:schemeClr val="tx2"/>
                </a:solidFill>
              </a:rPr>
              <a:t>生成的子空间</a:t>
            </a:r>
            <a:r>
              <a:rPr lang="zh-CN" altLang="en-US"/>
              <a:t>，记作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/>
              <a:t>)</a:t>
            </a:r>
            <a:r>
              <a:rPr lang="en-US" altLang="zh-CN" i="1"/>
              <a:t>.</a:t>
            </a:r>
            <a:r>
              <a:rPr lang="zh-CN" altLang="en-US"/>
              <a:t>当</a:t>
            </a:r>
            <a:r>
              <a:rPr lang="en-US" altLang="zh-CN" i="1"/>
              <a:t>S</a:t>
            </a:r>
            <a:r>
              <a:rPr lang="zh-CN" altLang="en-US"/>
              <a:t>是有限子集</a:t>
            </a:r>
            <a:r>
              <a:rPr lang="en-US" altLang="zh-CN"/>
              <a:t>{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,..., </a:t>
            </a:r>
            <a:r>
              <a:rPr lang="en-US" altLang="zh-CN" i="1"/>
              <a:t>α</a:t>
            </a:r>
            <a:r>
              <a:rPr lang="en-US" altLang="zh-CN" i="1" baseline="-25000"/>
              <a:t>k</a:t>
            </a:r>
            <a:r>
              <a:rPr lang="en-US" altLang="zh-CN"/>
              <a:t>}</a:t>
            </a:r>
            <a:r>
              <a:rPr lang="zh-CN" altLang="en-US"/>
              <a:t>时，也将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/>
              <a:t>)</a:t>
            </a:r>
            <a:r>
              <a:rPr lang="zh-CN" altLang="en-US"/>
              <a:t>记作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,..., </a:t>
            </a:r>
            <a:r>
              <a:rPr lang="en-US" altLang="zh-CN" i="1"/>
              <a:t>α</a:t>
            </a:r>
            <a:r>
              <a:rPr lang="en-US" altLang="zh-CN" i="1" baseline="-25000"/>
              <a:t>k</a:t>
            </a:r>
            <a:r>
              <a:rPr lang="en-US" altLang="zh-CN"/>
              <a:t>).                                                  □</a:t>
            </a:r>
          </a:p>
        </p:txBody>
      </p:sp>
      <p:sp>
        <p:nvSpPr>
          <p:cNvPr id="250885" name="Text Box 5">
            <a:extLst>
              <a:ext uri="{FF2B5EF4-FFF2-40B4-BE49-F238E27FC236}">
                <a16:creationId xmlns:a16="http://schemas.microsoft.com/office/drawing/2014/main" id="{C10598F7-7BD9-0899-080C-2A771FB21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346325"/>
            <a:ext cx="7739063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en-US" altLang="zh-CN"/>
              <a:t>   </a:t>
            </a:r>
            <a:r>
              <a:rPr lang="zh-CN" altLang="en-US"/>
              <a:t>设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zh-CN" altLang="en-US"/>
              <a:t>是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的非空子集</a:t>
            </a:r>
            <a:r>
              <a:rPr lang="en-US" altLang="zh-CN"/>
              <a:t>.</a:t>
            </a:r>
            <a:r>
              <a:rPr lang="zh-CN" altLang="en-US"/>
              <a:t>求证：</a:t>
            </a:r>
          </a:p>
          <a:p>
            <a:pPr algn="l" eaLnBrk="1" hangingPunct="1"/>
            <a:r>
              <a:rPr lang="en-US" altLang="zh-CN"/>
              <a:t>(1)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的线性组合       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)      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en-US" altLang="zh-CN" i="1"/>
              <a:t>.</a:t>
            </a:r>
          </a:p>
          <a:p>
            <a:pPr algn="l" eaLnBrk="1" hangingPunct="1"/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与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等价       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r>
              <a:rPr lang="en-US" altLang="zh-CN" i="1"/>
              <a:t>=L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en-US" altLang="zh-CN" i="1"/>
              <a:t>.</a:t>
            </a:r>
          </a:p>
        </p:txBody>
      </p:sp>
      <p:graphicFrame>
        <p:nvGraphicFramePr>
          <p:cNvPr id="67586" name="Object 6">
            <a:extLst>
              <a:ext uri="{FF2B5EF4-FFF2-40B4-BE49-F238E27FC236}">
                <a16:creationId xmlns:a16="http://schemas.microsoft.com/office/drawing/2014/main" id="{91438304-DD7B-50F2-B628-67A1148F0DF6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4365625" y="3167063"/>
          <a:ext cx="62388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640" imgH="152280" progId="Equation.DSMT4">
                  <p:embed/>
                </p:oleObj>
              </mc:Choice>
              <mc:Fallback>
                <p:oleObj name="Equation" r:id="rId2" imgW="215640" imgH="152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3167063"/>
                        <a:ext cx="62388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8">
            <a:extLst>
              <a:ext uri="{FF2B5EF4-FFF2-40B4-BE49-F238E27FC236}">
                <a16:creationId xmlns:a16="http://schemas.microsoft.com/office/drawing/2014/main" id="{81CFB1A4-3C6B-4153-422B-4F35E831A509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678113" y="3851275"/>
          <a:ext cx="6127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152280" progId="Equation.DSMT4">
                  <p:embed/>
                </p:oleObj>
              </mc:Choice>
              <mc:Fallback>
                <p:oleObj name="Equation" r:id="rId4" imgW="215640" imgH="152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113" y="3851275"/>
                        <a:ext cx="6127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11">
            <a:extLst>
              <a:ext uri="{FF2B5EF4-FFF2-40B4-BE49-F238E27FC236}">
                <a16:creationId xmlns:a16="http://schemas.microsoft.com/office/drawing/2014/main" id="{B2815CAA-EEBE-2129-CA65-A1AFE093697F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6027738" y="31877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52280" progId="Equation.DSMT4">
                  <p:embed/>
                </p:oleObj>
              </mc:Choice>
              <mc:Fallback>
                <p:oleObj name="Equation" r:id="rId6" imgW="152280" imgH="1522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38" y="31877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4" name="Text Box 14">
            <a:extLst>
              <a:ext uri="{FF2B5EF4-FFF2-40B4-BE49-F238E27FC236}">
                <a16:creationId xmlns:a16="http://schemas.microsoft.com/office/drawing/2014/main" id="{C142EC4C-B904-57A3-A150-6ABFE7F2D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4478338"/>
            <a:ext cx="81248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(2)</a:t>
            </a:r>
            <a:r>
              <a:rPr lang="zh-CN" altLang="en-US"/>
              <a:t>如果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的线性组合，且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的线性组合，则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的线性组合</a:t>
            </a:r>
            <a:r>
              <a:rPr lang="en-US" altLang="zh-CN"/>
              <a:t>.</a:t>
            </a:r>
          </a:p>
          <a:p>
            <a:pPr algn="l" eaLnBrk="1" hangingPunct="1"/>
            <a:r>
              <a:rPr lang="zh-CN" altLang="en-US"/>
              <a:t>如果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与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等价，且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与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zh-CN" altLang="en-US"/>
              <a:t>等价，则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与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zh-CN" altLang="en-US"/>
              <a:t>等价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0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0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4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0" name="Text Box 4">
            <a:extLst>
              <a:ext uri="{FF2B5EF4-FFF2-40B4-BE49-F238E27FC236}">
                <a16:creationId xmlns:a16="http://schemas.microsoft.com/office/drawing/2014/main" id="{5B23349C-760F-66A7-5590-2337B8A26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357188"/>
            <a:ext cx="8202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(3)</a:t>
            </a:r>
            <a:r>
              <a:rPr lang="zh-CN" altLang="en-US"/>
              <a:t>设</a:t>
            </a:r>
            <a:r>
              <a:rPr lang="en-US" altLang="zh-CN" i="1"/>
              <a:t>S</a:t>
            </a:r>
            <a:r>
              <a:rPr lang="en-US" altLang="zh-CN" baseline="-25000"/>
              <a:t>0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的极大线性无关组，则</a:t>
            </a:r>
            <a:r>
              <a:rPr lang="en-US" altLang="zh-CN" i="1"/>
              <a:t>S</a:t>
            </a:r>
            <a:r>
              <a:rPr lang="en-US" altLang="zh-CN" baseline="-25000"/>
              <a:t>0</a:t>
            </a:r>
            <a:r>
              <a:rPr lang="zh-CN" altLang="en-US"/>
              <a:t>是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zh-CN" altLang="en-US"/>
              <a:t>的基</a:t>
            </a:r>
            <a:r>
              <a:rPr lang="en-US" altLang="zh-CN"/>
              <a:t>. rank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=dim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).</a:t>
            </a:r>
          </a:p>
        </p:txBody>
      </p:sp>
      <p:sp>
        <p:nvSpPr>
          <p:cNvPr id="254981" name="Text Box 5">
            <a:extLst>
              <a:ext uri="{FF2B5EF4-FFF2-40B4-BE49-F238E27FC236}">
                <a16:creationId xmlns:a16="http://schemas.microsoft.com/office/drawing/2014/main" id="{8B19FD3B-B29F-130D-7A62-AC514E2B8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1509713"/>
            <a:ext cx="81232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证明</a:t>
            </a:r>
            <a:r>
              <a:rPr lang="zh-CN" altLang="en-US"/>
              <a:t>     </a:t>
            </a:r>
            <a:r>
              <a:rPr lang="en-US" altLang="zh-CN"/>
              <a:t>(1)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zh-CN" altLang="en-US"/>
              <a:t>包含了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的全体线性组合</a:t>
            </a:r>
            <a:r>
              <a:rPr lang="en-US" altLang="zh-CN"/>
              <a:t>.</a:t>
            </a:r>
            <a:r>
              <a:rPr lang="zh-CN" altLang="en-US"/>
              <a:t>因此，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的线性组合      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      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en-US" altLang="zh-CN" i="1"/>
              <a:t>.</a:t>
            </a:r>
          </a:p>
        </p:txBody>
      </p:sp>
      <p:graphicFrame>
        <p:nvGraphicFramePr>
          <p:cNvPr id="68610" name="Object 6">
            <a:extLst>
              <a:ext uri="{FF2B5EF4-FFF2-40B4-BE49-F238E27FC236}">
                <a16:creationId xmlns:a16="http://schemas.microsoft.com/office/drawing/2014/main" id="{0D78A782-E3BA-3C62-14E1-9BC2F7352D9E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6940550" y="4470400"/>
          <a:ext cx="4714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152280" progId="Equation.DSMT4">
                  <p:embed/>
                </p:oleObj>
              </mc:Choice>
              <mc:Fallback>
                <p:oleObj name="Equation" r:id="rId2" imgW="152280" imgH="152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4470400"/>
                        <a:ext cx="4714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8">
            <a:extLst>
              <a:ext uri="{FF2B5EF4-FFF2-40B4-BE49-F238E27FC236}">
                <a16:creationId xmlns:a16="http://schemas.microsoft.com/office/drawing/2014/main" id="{37AEEABE-B60B-A531-1944-133AD4116130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4621213" y="4465638"/>
          <a:ext cx="48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152280" progId="Equation.DSMT4">
                  <p:embed/>
                </p:oleObj>
              </mc:Choice>
              <mc:Fallback>
                <p:oleObj name="Equation" r:id="rId4" imgW="152280" imgH="1522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4465638"/>
                        <a:ext cx="482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11">
            <a:extLst>
              <a:ext uri="{FF2B5EF4-FFF2-40B4-BE49-F238E27FC236}">
                <a16:creationId xmlns:a16="http://schemas.microsoft.com/office/drawing/2014/main" id="{D73DDD28-B577-7671-5D98-163E2675D370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560513" y="4449763"/>
          <a:ext cx="5095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52280" progId="Equation.DSMT4">
                  <p:embed/>
                </p:oleObj>
              </mc:Choice>
              <mc:Fallback>
                <p:oleObj name="Equation" r:id="rId6" imgW="152280" imgH="1522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4449763"/>
                        <a:ext cx="5095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14">
            <a:extLst>
              <a:ext uri="{FF2B5EF4-FFF2-40B4-BE49-F238E27FC236}">
                <a16:creationId xmlns:a16="http://schemas.microsoft.com/office/drawing/2014/main" id="{D252C3F1-DDA0-8E1A-A608-75D83C277D97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2060575" y="3767138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52280" progId="Equation.DSMT4">
                  <p:embed/>
                </p:oleObj>
              </mc:Choice>
              <mc:Fallback>
                <p:oleObj name="Equation" r:id="rId8" imgW="152280" imgH="1522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3767138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17">
            <a:extLst>
              <a:ext uri="{FF2B5EF4-FFF2-40B4-BE49-F238E27FC236}">
                <a16:creationId xmlns:a16="http://schemas.microsoft.com/office/drawing/2014/main" id="{5714A42E-17E1-2C55-3521-A1DD5AAD0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4838" y="5102225"/>
          <a:ext cx="49688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52280" progId="Equation.DSMT4">
                  <p:embed/>
                </p:oleObj>
              </mc:Choice>
              <mc:Fallback>
                <p:oleObj name="Equation" r:id="rId10" imgW="152280" imgH="1522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5102225"/>
                        <a:ext cx="49688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18">
            <a:extLst>
              <a:ext uri="{FF2B5EF4-FFF2-40B4-BE49-F238E27FC236}">
                <a16:creationId xmlns:a16="http://schemas.microsoft.com/office/drawing/2014/main" id="{E9D64F16-C062-0A05-BBD2-4F5A51B16A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2081213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152280" progId="Equation.DSMT4">
                  <p:embed/>
                </p:oleObj>
              </mc:Choice>
              <mc:Fallback>
                <p:oleObj name="Equation" r:id="rId12" imgW="152280" imgH="1522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081213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19">
            <a:extLst>
              <a:ext uri="{FF2B5EF4-FFF2-40B4-BE49-F238E27FC236}">
                <a16:creationId xmlns:a16="http://schemas.microsoft.com/office/drawing/2014/main" id="{F14BC4C7-A571-EDE9-AA25-9649D5C60B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9788" y="2093913"/>
          <a:ext cx="6016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5640" imgH="152280" progId="Equation.DSMT4">
                  <p:embed/>
                </p:oleObj>
              </mc:Choice>
              <mc:Fallback>
                <p:oleObj name="Equation" r:id="rId14" imgW="215640" imgH="1522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2093913"/>
                        <a:ext cx="6016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20">
            <a:extLst>
              <a:ext uri="{FF2B5EF4-FFF2-40B4-BE49-F238E27FC236}">
                <a16:creationId xmlns:a16="http://schemas.microsoft.com/office/drawing/2014/main" id="{EA31F2EB-CA92-6A4D-2967-C2C592839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5050" y="4491038"/>
          <a:ext cx="5381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0440" imgH="152280" progId="Equation.DSMT4">
                  <p:embed/>
                </p:oleObj>
              </mc:Choice>
              <mc:Fallback>
                <p:oleObj name="Equation" r:id="rId16" imgW="190440" imgH="15228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050" y="4491038"/>
                        <a:ext cx="53816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21">
            <a:extLst>
              <a:ext uri="{FF2B5EF4-FFF2-40B4-BE49-F238E27FC236}">
                <a16:creationId xmlns:a16="http://schemas.microsoft.com/office/drawing/2014/main" id="{D0D06725-47EB-A2B5-B23B-AFD651FB44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92550" y="3760788"/>
          <a:ext cx="5619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0440" imgH="152280" progId="Equation.DSMT4">
                  <p:embed/>
                </p:oleObj>
              </mc:Choice>
              <mc:Fallback>
                <p:oleObj name="Equation" r:id="rId18" imgW="190440" imgH="1522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550" y="3760788"/>
                        <a:ext cx="5619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98" name="Text Box 22">
            <a:extLst>
              <a:ext uri="{FF2B5EF4-FFF2-40B4-BE49-F238E27FC236}">
                <a16:creationId xmlns:a16="http://schemas.microsoft.com/office/drawing/2014/main" id="{4291E9C3-F212-4EA9-DDE8-E00317F9B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2697163"/>
            <a:ext cx="81375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</a:t>
            </a:r>
            <a:r>
              <a:rPr lang="zh-CN" altLang="en-US"/>
              <a:t>由于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zh-CN" altLang="en-US"/>
              <a:t>是子空间，如果它包含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，必然包含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的全体线性组合组成的集合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r>
              <a:rPr lang="en-US" altLang="zh-CN" i="1"/>
              <a:t>.</a:t>
            </a:r>
            <a:r>
              <a:rPr lang="zh-CN" altLang="en-US"/>
              <a:t>这说明：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      </a:t>
            </a:r>
            <a:r>
              <a:rPr lang="en-US" altLang="zh-CN" i="1"/>
              <a:t>V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      	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)      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en-US" altLang="zh-CN" i="1"/>
              <a:t>.</a:t>
            </a:r>
          </a:p>
          <a:p>
            <a:pPr algn="l" eaLnBrk="1" hangingPunct="1"/>
            <a:r>
              <a:rPr lang="zh-CN" altLang="en-US"/>
              <a:t>由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     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r>
              <a:rPr lang="zh-CN" altLang="en-US"/>
              <a:t>知：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)      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      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 i="1"/>
              <a:t> </a:t>
            </a:r>
            <a:r>
              <a:rPr lang="en-US" altLang="zh-CN"/>
              <a:t>    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en-US" altLang="zh-CN" i="1"/>
              <a:t>.</a:t>
            </a:r>
          </a:p>
        </p:txBody>
      </p:sp>
      <p:graphicFrame>
        <p:nvGraphicFramePr>
          <p:cNvPr id="68619" name="Object 23">
            <a:extLst>
              <a:ext uri="{FF2B5EF4-FFF2-40B4-BE49-F238E27FC236}">
                <a16:creationId xmlns:a16="http://schemas.microsoft.com/office/drawing/2014/main" id="{C0EC1433-C6E1-0F65-2421-1C7DBDD32B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7188" y="3752850"/>
          <a:ext cx="48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2280" imgH="152280" progId="Equation.DSMT4">
                  <p:embed/>
                </p:oleObj>
              </mc:Choice>
              <mc:Fallback>
                <p:oleObj name="Equation" r:id="rId20" imgW="152280" imgH="15228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3752850"/>
                        <a:ext cx="482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24">
            <a:extLst>
              <a:ext uri="{FF2B5EF4-FFF2-40B4-BE49-F238E27FC236}">
                <a16:creationId xmlns:a16="http://schemas.microsoft.com/office/drawing/2014/main" id="{AAADDD77-B038-E467-75C3-71ABD84AB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5122863"/>
          <a:ext cx="48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2280" imgH="152280" progId="Equation.DSMT4">
                  <p:embed/>
                </p:oleObj>
              </mc:Choice>
              <mc:Fallback>
                <p:oleObj name="Equation" r:id="rId22" imgW="152280" imgH="15228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122863"/>
                        <a:ext cx="482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25">
            <a:extLst>
              <a:ext uri="{FF2B5EF4-FFF2-40B4-BE49-F238E27FC236}">
                <a16:creationId xmlns:a16="http://schemas.microsoft.com/office/drawing/2014/main" id="{511BE7A8-E774-F5C1-70AB-4FC5B02989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4225" y="5173663"/>
          <a:ext cx="6016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5640" imgH="152280" progId="Equation.DSMT4">
                  <p:embed/>
                </p:oleObj>
              </mc:Choice>
              <mc:Fallback>
                <p:oleObj name="Equation" r:id="rId24" imgW="215640" imgH="15228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4225" y="5173663"/>
                        <a:ext cx="6016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26">
            <a:extLst>
              <a:ext uri="{FF2B5EF4-FFF2-40B4-BE49-F238E27FC236}">
                <a16:creationId xmlns:a16="http://schemas.microsoft.com/office/drawing/2014/main" id="{3FA89F6E-FBBC-2AFD-83E7-EAA50DB0AC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61350" y="5164138"/>
          <a:ext cx="6016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15640" imgH="152280" progId="Equation.DSMT4">
                  <p:embed/>
                </p:oleObj>
              </mc:Choice>
              <mc:Fallback>
                <p:oleObj name="Equation" r:id="rId26" imgW="215640" imgH="1522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1350" y="5164138"/>
                        <a:ext cx="6016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03" name="Text Box 27">
            <a:extLst>
              <a:ext uri="{FF2B5EF4-FFF2-40B4-BE49-F238E27FC236}">
                <a16:creationId xmlns:a16="http://schemas.microsoft.com/office/drawing/2014/main" id="{39BEA4D4-5025-A2D7-5ED6-10A66E672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5067300"/>
            <a:ext cx="80184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</a:t>
            </a:r>
            <a:r>
              <a:rPr lang="zh-CN" altLang="en-US"/>
              <a:t>这就证明了</a:t>
            </a:r>
            <a:r>
              <a:rPr lang="en-US" altLang="zh-CN" i="1"/>
              <a:t>V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)      </a:t>
            </a:r>
            <a:r>
              <a:rPr lang="en-US" altLang="zh-CN" i="1"/>
              <a:t>V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      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 i="1"/>
              <a:t> </a:t>
            </a:r>
            <a:r>
              <a:rPr lang="en-US" altLang="zh-CN"/>
              <a:t>    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en-US" altLang="zh-CN" i="1"/>
              <a:t>     S</a:t>
            </a:r>
            <a:r>
              <a:rPr lang="en-US" altLang="zh-CN" i="1" baseline="-25000"/>
              <a:t>2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的线性组合</a:t>
            </a:r>
            <a:r>
              <a:rPr lang="en-US" altLang="zh-CN"/>
              <a:t>.</a:t>
            </a:r>
            <a:endParaRPr lang="en-US" altLang="zh-CN" i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49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4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5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4">
            <a:extLst>
              <a:ext uri="{FF2B5EF4-FFF2-40B4-BE49-F238E27FC236}">
                <a16:creationId xmlns:a16="http://schemas.microsoft.com/office/drawing/2014/main" id="{9587CCFC-939B-27CE-5492-1C9E9C264917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7624763" y="363538"/>
          <a:ext cx="623887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640" imgH="152280" progId="Equation.DSMT4">
                  <p:embed/>
                </p:oleObj>
              </mc:Choice>
              <mc:Fallback>
                <p:oleObj name="Equation" r:id="rId2" imgW="215640" imgH="152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763" y="363538"/>
                        <a:ext cx="623887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6">
            <a:extLst>
              <a:ext uri="{FF2B5EF4-FFF2-40B4-BE49-F238E27FC236}">
                <a16:creationId xmlns:a16="http://schemas.microsoft.com/office/drawing/2014/main" id="{45095E62-4ED4-CD5A-5725-9D10A5BE65F9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4603750" y="854075"/>
          <a:ext cx="533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152280" progId="Equation.DSMT4">
                  <p:embed/>
                </p:oleObj>
              </mc:Choice>
              <mc:Fallback>
                <p:oleObj name="Equation" r:id="rId4" imgW="215640" imgH="152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0" y="854075"/>
                        <a:ext cx="533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9">
            <a:extLst>
              <a:ext uri="{FF2B5EF4-FFF2-40B4-BE49-F238E27FC236}">
                <a16:creationId xmlns:a16="http://schemas.microsoft.com/office/drawing/2014/main" id="{F22EA6FD-1EB6-DE89-B88C-065D8502B264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2184400" y="2454275"/>
          <a:ext cx="4841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52280" progId="Equation.DSMT4">
                  <p:embed/>
                </p:oleObj>
              </mc:Choice>
              <mc:Fallback>
                <p:oleObj name="Equation" r:id="rId6" imgW="152280" imgH="1522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2454275"/>
                        <a:ext cx="4841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12">
            <a:extLst>
              <a:ext uri="{FF2B5EF4-FFF2-40B4-BE49-F238E27FC236}">
                <a16:creationId xmlns:a16="http://schemas.microsoft.com/office/drawing/2014/main" id="{A2974651-22DF-A495-EAE1-72A67FB192CC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7524750" y="2008188"/>
          <a:ext cx="46990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52280" progId="Equation.DSMT4">
                  <p:embed/>
                </p:oleObj>
              </mc:Choice>
              <mc:Fallback>
                <p:oleObj name="Equation" r:id="rId8" imgW="152280" imgH="1522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0" y="2008188"/>
                        <a:ext cx="46990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15">
            <a:extLst>
              <a:ext uri="{FF2B5EF4-FFF2-40B4-BE49-F238E27FC236}">
                <a16:creationId xmlns:a16="http://schemas.microsoft.com/office/drawing/2014/main" id="{27F7DB6F-4566-DB90-0542-4007B95827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7738" y="2449513"/>
          <a:ext cx="5381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52280" progId="Equation.DSMT4">
                  <p:embed/>
                </p:oleObj>
              </mc:Choice>
              <mc:Fallback>
                <p:oleObj name="Equation" r:id="rId10" imgW="152280" imgH="1522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7738" y="2449513"/>
                        <a:ext cx="53816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0112" name="Text Box 16">
            <a:extLst>
              <a:ext uri="{FF2B5EF4-FFF2-40B4-BE49-F238E27FC236}">
                <a16:creationId xmlns:a16="http://schemas.microsoft.com/office/drawing/2014/main" id="{21259691-21C2-0B22-9ED1-742C6A92E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331788"/>
            <a:ext cx="81375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</a:t>
            </a:r>
            <a:r>
              <a:rPr lang="zh-CN" altLang="en-US"/>
              <a:t>由以上结论知：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与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互为线性组合      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zh-CN" altLang="en-US"/>
              <a:t>与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r>
              <a:rPr lang="zh-CN" altLang="en-US"/>
              <a:t>相互包含      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en-US" altLang="zh-CN" i="1"/>
              <a:t>=L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r>
              <a:rPr lang="en-US" altLang="zh-CN" i="1"/>
              <a:t>.</a:t>
            </a:r>
          </a:p>
        </p:txBody>
      </p:sp>
      <p:sp>
        <p:nvSpPr>
          <p:cNvPr id="260113" name="Text Box 17">
            <a:extLst>
              <a:ext uri="{FF2B5EF4-FFF2-40B4-BE49-F238E27FC236}">
                <a16:creationId xmlns:a16="http://schemas.microsoft.com/office/drawing/2014/main" id="{9B7576F2-11EF-F218-B466-92EE26727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30338"/>
            <a:ext cx="8148638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(2)</a:t>
            </a:r>
            <a:r>
              <a:rPr lang="zh-CN" altLang="en-US"/>
              <a:t>设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的线性组合，且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的线性组合，由本题第</a:t>
            </a:r>
            <a:r>
              <a:rPr lang="en-US" altLang="zh-CN"/>
              <a:t>(1)</a:t>
            </a:r>
            <a:r>
              <a:rPr lang="zh-CN" altLang="en-US"/>
              <a:t>小题的结论知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)      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zh-CN" altLang="en-US"/>
              <a:t>且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en-US" altLang="zh-CN"/>
              <a:t>)      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r>
              <a:rPr lang="zh-CN" altLang="en-US"/>
              <a:t>，这导致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en-US" altLang="zh-CN"/>
              <a:t>)      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zh-CN" altLang="en-US"/>
              <a:t>，从而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的线性组合</a:t>
            </a:r>
            <a:r>
              <a:rPr lang="en-US" altLang="zh-CN"/>
              <a:t>.</a:t>
            </a:r>
          </a:p>
        </p:txBody>
      </p:sp>
      <p:sp>
        <p:nvSpPr>
          <p:cNvPr id="260114" name="Text Box 18">
            <a:extLst>
              <a:ext uri="{FF2B5EF4-FFF2-40B4-BE49-F238E27FC236}">
                <a16:creationId xmlns:a16="http://schemas.microsoft.com/office/drawing/2014/main" id="{DE64DB4C-C149-FE92-0ECB-7845530BB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338" y="3590925"/>
            <a:ext cx="81407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</a:t>
            </a:r>
            <a:r>
              <a:rPr lang="zh-CN" altLang="en-US"/>
              <a:t>如果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与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等价，且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与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zh-CN" altLang="en-US"/>
              <a:t>等价，由本题第</a:t>
            </a:r>
            <a:r>
              <a:rPr lang="en-US" altLang="zh-CN"/>
              <a:t>(1)</a:t>
            </a:r>
            <a:r>
              <a:rPr lang="zh-CN" altLang="en-US"/>
              <a:t>小题的结论知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)=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zh-CN" altLang="en-US"/>
              <a:t>且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r>
              <a:rPr lang="en-US" altLang="zh-CN" i="1"/>
              <a:t>=L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r>
              <a:rPr lang="zh-CN" altLang="en-US" i="1"/>
              <a:t>，</a:t>
            </a:r>
            <a:r>
              <a:rPr lang="zh-CN" altLang="en-US"/>
              <a:t>于是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与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zh-CN" altLang="en-US"/>
              <a:t>等价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0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0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12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0" name="Text Box 4">
            <a:extLst>
              <a:ext uri="{FF2B5EF4-FFF2-40B4-BE49-F238E27FC236}">
                <a16:creationId xmlns:a16="http://schemas.microsoft.com/office/drawing/2014/main" id="{FC59BEC1-4792-D1C1-9833-181D511E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277813"/>
            <a:ext cx="795178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(3)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的极大线性无关组</a:t>
            </a:r>
            <a:r>
              <a:rPr lang="en-US" altLang="zh-CN" i="1"/>
              <a:t>S</a:t>
            </a:r>
            <a:r>
              <a:rPr lang="en-US" altLang="zh-CN" baseline="-25000"/>
              <a:t>0</a:t>
            </a:r>
            <a:r>
              <a:rPr lang="zh-CN" altLang="en-US"/>
              <a:t>与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等价</a:t>
            </a:r>
            <a:r>
              <a:rPr lang="en-US" altLang="zh-CN"/>
              <a:t>.</a:t>
            </a:r>
            <a:r>
              <a:rPr lang="zh-CN" altLang="en-US"/>
              <a:t>因而</a:t>
            </a:r>
            <a:r>
              <a:rPr lang="en-US" altLang="zh-CN" i="1"/>
              <a:t>V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0</a:t>
            </a:r>
            <a:r>
              <a:rPr lang="en-US" altLang="zh-CN"/>
              <a:t>)</a:t>
            </a:r>
            <a:r>
              <a:rPr lang="en-US" altLang="zh-CN" i="1"/>
              <a:t>=V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en-US" altLang="zh-CN" i="1"/>
              <a:t>.V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en-US" altLang="zh-CN" baseline="-25000"/>
              <a:t>0</a:t>
            </a:r>
            <a:r>
              <a:rPr lang="zh-CN" altLang="en-US"/>
              <a:t>的线性组合，并且</a:t>
            </a:r>
            <a:r>
              <a:rPr lang="en-US" altLang="zh-CN" i="1"/>
              <a:t>S</a:t>
            </a:r>
            <a:r>
              <a:rPr lang="en-US" altLang="zh-CN" baseline="-25000"/>
              <a:t>0</a:t>
            </a:r>
            <a:r>
              <a:rPr lang="zh-CN" altLang="en-US"/>
              <a:t>线性无关，因此</a:t>
            </a:r>
            <a:r>
              <a:rPr lang="en-US" altLang="zh-CN" i="1"/>
              <a:t>S</a:t>
            </a:r>
            <a:r>
              <a:rPr lang="en-US" altLang="zh-CN" baseline="-25000"/>
              <a:t>0</a:t>
            </a:r>
            <a:r>
              <a:rPr lang="zh-CN" altLang="en-US"/>
              <a:t>是</a:t>
            </a:r>
            <a:r>
              <a:rPr lang="en-US" altLang="zh-CN" i="1"/>
              <a:t>V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zh-CN" altLang="en-US"/>
              <a:t>的极大线性无关组，</a:t>
            </a:r>
            <a:r>
              <a:rPr lang="en-US" altLang="zh-CN" i="1"/>
              <a:t>S</a:t>
            </a:r>
            <a:r>
              <a:rPr lang="en-US" altLang="zh-CN" i="1" baseline="-25000"/>
              <a:t>0</a:t>
            </a:r>
            <a:r>
              <a:rPr lang="zh-CN" altLang="en-US"/>
              <a:t>是</a:t>
            </a:r>
            <a:r>
              <a:rPr lang="en-US" altLang="zh-CN" i="1"/>
              <a:t>V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zh-CN" altLang="en-US"/>
              <a:t>基</a:t>
            </a:r>
            <a:r>
              <a:rPr lang="en-US" altLang="zh-CN"/>
              <a:t>.dim</a:t>
            </a:r>
            <a:r>
              <a:rPr lang="en-US" altLang="zh-CN" i="1"/>
              <a:t>V</a:t>
            </a:r>
            <a:r>
              <a:rPr lang="en-US" altLang="zh-CN"/>
              <a:t>(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)=|</a:t>
            </a:r>
            <a:r>
              <a:rPr lang="en-US" altLang="zh-CN" i="1"/>
              <a:t>S</a:t>
            </a:r>
            <a:r>
              <a:rPr lang="en-US" altLang="zh-CN" baseline="-25000"/>
              <a:t>0</a:t>
            </a:r>
            <a:r>
              <a:rPr lang="en-US" altLang="zh-CN"/>
              <a:t>|=rank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，这里</a:t>
            </a:r>
            <a:r>
              <a:rPr lang="en-US" altLang="zh-CN"/>
              <a:t>|</a:t>
            </a:r>
            <a:r>
              <a:rPr lang="en-US" altLang="zh-CN" i="1"/>
              <a:t>S</a:t>
            </a:r>
            <a:r>
              <a:rPr lang="en-US" altLang="zh-CN" baseline="-25000"/>
              <a:t>0</a:t>
            </a:r>
            <a:r>
              <a:rPr lang="en-US" altLang="zh-CN"/>
              <a:t>|</a:t>
            </a:r>
            <a:r>
              <a:rPr lang="zh-CN" altLang="en-US"/>
              <a:t>表示</a:t>
            </a:r>
            <a:r>
              <a:rPr lang="en-US" altLang="zh-CN" i="1"/>
              <a:t>S</a:t>
            </a:r>
            <a:r>
              <a:rPr lang="en-US" altLang="zh-CN" baseline="-25000"/>
              <a:t>0</a:t>
            </a:r>
            <a:r>
              <a:rPr lang="zh-CN" altLang="en-US"/>
              <a:t>所含元素个数</a:t>
            </a:r>
            <a:r>
              <a:rPr lang="en-US" altLang="zh-CN"/>
              <a:t>.                        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Box 3">
            <a:extLst>
              <a:ext uri="{FF2B5EF4-FFF2-40B4-BE49-F238E27FC236}">
                <a16:creationId xmlns:a16="http://schemas.microsoft.com/office/drawing/2014/main" id="{5D099FC8-5448-FB30-7712-0095A39F1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925" y="407988"/>
            <a:ext cx="7543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tx2"/>
                </a:solidFill>
              </a:rPr>
              <a:t>齐次线性方程组的解空间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B0D1D16-EDD0-069A-3E74-3BEA466AE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122363"/>
            <a:ext cx="79517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4 </a:t>
            </a:r>
            <a:r>
              <a:rPr lang="zh-CN" altLang="en-US"/>
              <a:t>求证：数域</a:t>
            </a:r>
            <a:r>
              <a:rPr lang="en-US" altLang="zh-CN"/>
              <a:t>F</a:t>
            </a:r>
            <a:r>
              <a:rPr lang="zh-CN" altLang="en-US"/>
              <a:t>上</a:t>
            </a:r>
            <a:r>
              <a:rPr lang="en-US" altLang="zh-CN" i="1"/>
              <a:t>n</a:t>
            </a:r>
            <a:r>
              <a:rPr lang="zh-CN" altLang="en-US"/>
              <a:t>元齐次线性方程组</a:t>
            </a:r>
            <a:r>
              <a:rPr lang="en-US" altLang="zh-CN" i="1"/>
              <a:t>AX</a:t>
            </a:r>
            <a:r>
              <a:rPr lang="en-US" altLang="zh-CN"/>
              <a:t>=0</a:t>
            </a:r>
            <a:r>
              <a:rPr lang="zh-CN" altLang="en-US"/>
              <a:t>的全体解组成的集合</a:t>
            </a:r>
            <a:r>
              <a:rPr lang="en-US" altLang="zh-CN" i="1"/>
              <a:t>V</a:t>
            </a:r>
            <a:r>
              <a:rPr lang="en-US" altLang="zh-CN" i="1" baseline="-25000"/>
              <a:t>A</a:t>
            </a:r>
            <a:r>
              <a:rPr lang="zh-CN" altLang="en-US"/>
              <a:t>是</a:t>
            </a:r>
            <a:r>
              <a:rPr lang="en-US" altLang="zh-CN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的子空间。</a:t>
            </a:r>
            <a:endParaRPr lang="en-US" altLang="zh-CN"/>
          </a:p>
        </p:txBody>
      </p:sp>
      <p:graphicFrame>
        <p:nvGraphicFramePr>
          <p:cNvPr id="70658" name="Object 5">
            <a:extLst>
              <a:ext uri="{FF2B5EF4-FFF2-40B4-BE49-F238E27FC236}">
                <a16:creationId xmlns:a16="http://schemas.microsoft.com/office/drawing/2014/main" id="{95250FC1-F77A-DD02-72BD-53BFC37E68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3" y="2435225"/>
          <a:ext cx="5089525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960" imgH="965160" progId="Equation.3">
                  <p:embed/>
                </p:oleObj>
              </mc:Choice>
              <mc:Fallback>
                <p:oleObj name="Equation" r:id="rId2" imgW="2361960" imgH="965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2435225"/>
                        <a:ext cx="5089525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TextBox 8">
            <a:extLst>
              <a:ext uri="{FF2B5EF4-FFF2-40B4-BE49-F238E27FC236}">
                <a16:creationId xmlns:a16="http://schemas.microsoft.com/office/drawing/2014/main" id="{1D6CC43F-EBC6-DAEC-7922-5B037B8D2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2295525"/>
            <a:ext cx="1631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证明：</a:t>
            </a:r>
            <a:endParaRPr lang="en-US" altLang="zh-CN"/>
          </a:p>
        </p:txBody>
      </p:sp>
      <p:sp>
        <p:nvSpPr>
          <p:cNvPr id="70662" name="TextBox 9">
            <a:extLst>
              <a:ext uri="{FF2B5EF4-FFF2-40B4-BE49-F238E27FC236}">
                <a16:creationId xmlns:a16="http://schemas.microsoft.com/office/drawing/2014/main" id="{E920862F-CA76-010F-64F5-1F30B2EAA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4684713"/>
            <a:ext cx="7718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证明了</a:t>
            </a:r>
            <a:r>
              <a:rPr lang="en-US" altLang="zh-CN" i="1"/>
              <a:t>V</a:t>
            </a:r>
            <a:r>
              <a:rPr lang="en-US" altLang="zh-CN" i="1" baseline="-25000"/>
              <a:t>A</a:t>
            </a:r>
            <a:r>
              <a:rPr lang="zh-CN" altLang="en-US"/>
              <a:t>是</a:t>
            </a:r>
            <a:r>
              <a:rPr lang="en-US" altLang="zh-CN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的子空间</a:t>
            </a:r>
            <a:r>
              <a:rPr lang="en-US" altLang="zh-CN"/>
              <a:t>.</a:t>
            </a:r>
          </a:p>
        </p:txBody>
      </p:sp>
      <p:sp>
        <p:nvSpPr>
          <p:cNvPr id="70663" name="矩形 10">
            <a:extLst>
              <a:ext uri="{FF2B5EF4-FFF2-40B4-BE49-F238E27FC236}">
                <a16:creationId xmlns:a16="http://schemas.microsoft.com/office/drawing/2014/main" id="{0A8FC7FD-BC98-5B83-FBFC-E079E61D6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5216525"/>
            <a:ext cx="7146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齐次线性方程组的解集合称为</a:t>
            </a:r>
            <a:r>
              <a:rPr lang="zh-CN" altLang="en-US">
                <a:solidFill>
                  <a:srgbClr val="FFFF00"/>
                </a:solidFill>
              </a:rPr>
              <a:t>解空间。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5" name="Text Box 5">
            <a:extLst>
              <a:ext uri="{FF2B5EF4-FFF2-40B4-BE49-F238E27FC236}">
                <a16:creationId xmlns:a16="http://schemas.microsoft.com/office/drawing/2014/main" id="{BCCC986D-40F3-63CA-10BA-A193DB1F8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631825"/>
            <a:ext cx="8162925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5</a:t>
            </a:r>
            <a:r>
              <a:rPr lang="en-US" altLang="zh-CN" b="1"/>
              <a:t>    </a:t>
            </a:r>
            <a:r>
              <a:rPr lang="zh-CN" altLang="en-US" b="1"/>
              <a:t>求以下子空间</a:t>
            </a:r>
            <a:r>
              <a:rPr lang="en-US" altLang="zh-CN" b="1" i="1"/>
              <a:t>W</a:t>
            </a:r>
            <a:r>
              <a:rPr lang="zh-CN" altLang="en-US" b="1"/>
              <a:t>的维数及一组基</a:t>
            </a:r>
            <a:r>
              <a:rPr lang="en-US" altLang="zh-CN" b="1"/>
              <a:t>.</a:t>
            </a:r>
          </a:p>
          <a:p>
            <a:pPr algn="l" eaLnBrk="1" hangingPunct="1"/>
            <a:r>
              <a:rPr lang="en-US" altLang="zh-CN"/>
              <a:t>(1)</a:t>
            </a:r>
            <a:r>
              <a:rPr lang="zh-CN" altLang="en-US"/>
              <a:t>三元一次方程</a:t>
            </a:r>
            <a:r>
              <a:rPr lang="en-US" altLang="zh-CN" i="1"/>
              <a:t>x+y+z</a:t>
            </a:r>
            <a:r>
              <a:rPr lang="en-US" altLang="zh-CN"/>
              <a:t>=0</a:t>
            </a:r>
            <a:r>
              <a:rPr lang="zh-CN" altLang="en-US"/>
              <a:t>的解空间</a:t>
            </a:r>
            <a:r>
              <a:rPr lang="en-US" altLang="zh-CN" i="1"/>
              <a:t>W</a:t>
            </a:r>
            <a:r>
              <a:rPr lang="en-US" altLang="zh-CN"/>
              <a:t>.</a:t>
            </a:r>
          </a:p>
          <a:p>
            <a:pPr algn="l" eaLnBrk="1" hangingPunct="1"/>
            <a:r>
              <a:rPr lang="en-US" altLang="zh-CN"/>
              <a:t>(2)</a:t>
            </a:r>
            <a:r>
              <a:rPr lang="zh-CN" altLang="en-US"/>
              <a:t>三元一次方程组</a:t>
            </a:r>
          </a:p>
          <a:p>
            <a:pPr algn="l" eaLnBrk="1" hangingPunct="1"/>
            <a:endParaRPr lang="en-US" altLang="zh-CN"/>
          </a:p>
          <a:p>
            <a:pPr algn="l" eaLnBrk="1" hangingPunct="1"/>
            <a:endParaRPr lang="en-US" altLang="zh-CN"/>
          </a:p>
          <a:p>
            <a:pPr algn="l" eaLnBrk="1" hangingPunct="1"/>
            <a:r>
              <a:rPr lang="zh-CN" altLang="en-US"/>
              <a:t>的解空间</a:t>
            </a:r>
            <a:r>
              <a:rPr lang="en-US" altLang="zh-CN" i="1"/>
              <a:t>W</a:t>
            </a:r>
            <a:r>
              <a:rPr lang="en-US" altLang="zh-CN"/>
              <a:t>.</a:t>
            </a:r>
          </a:p>
        </p:txBody>
      </p:sp>
      <p:graphicFrame>
        <p:nvGraphicFramePr>
          <p:cNvPr id="71682" name="Object 6">
            <a:extLst>
              <a:ext uri="{FF2B5EF4-FFF2-40B4-BE49-F238E27FC236}">
                <a16:creationId xmlns:a16="http://schemas.microsoft.com/office/drawing/2014/main" id="{2DA0134D-68C5-A40A-5344-16449930C39D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686050" y="2963863"/>
          <a:ext cx="25273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457200" progId="Equation.DSMT4">
                  <p:embed/>
                </p:oleObj>
              </mc:Choice>
              <mc:Fallback>
                <p:oleObj name="Equation" r:id="rId2" imgW="101592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2963863"/>
                        <a:ext cx="25273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9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">
            <a:extLst>
              <a:ext uri="{FF2B5EF4-FFF2-40B4-BE49-F238E27FC236}">
                <a16:creationId xmlns:a16="http://schemas.microsoft.com/office/drawing/2014/main" id="{7E2DD688-E8B0-59AA-C5DF-B8F9704780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" y="296863"/>
          <a:ext cx="8642350" cy="433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41600" imgH="1726920" progId="Equation.3">
                  <p:embed/>
                </p:oleObj>
              </mc:Choice>
              <mc:Fallback>
                <p:oleObj name="公式" r:id="rId2" imgW="3441600" imgH="17269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296863"/>
                        <a:ext cx="8642350" cy="433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Text Box 5">
            <a:extLst>
              <a:ext uri="{FF2B5EF4-FFF2-40B4-BE49-F238E27FC236}">
                <a16:creationId xmlns:a16="http://schemas.microsoft.com/office/drawing/2014/main" id="{FE98F3A0-1E1E-1EF9-61C1-4E74308A3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605338"/>
            <a:ext cx="863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只有唯一的零解。因此满足要求的多项式一定存在而且唯一。</a:t>
            </a:r>
          </a:p>
        </p:txBody>
      </p:sp>
    </p:spTree>
  </p:cSld>
  <p:clrMapOvr>
    <a:masterClrMapping/>
  </p:clrMapOvr>
  <p:transition>
    <p:wipe dir="r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>
            <a:extLst>
              <a:ext uri="{FF2B5EF4-FFF2-40B4-BE49-F238E27FC236}">
                <a16:creationId xmlns:a16="http://schemas.microsoft.com/office/drawing/2014/main" id="{9E263FA9-0B89-D5C7-32D4-27FC957A9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92088"/>
            <a:ext cx="3446462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(3)  </a:t>
            </a:r>
            <a:r>
              <a:rPr lang="zh-CN" altLang="en-US"/>
              <a:t>线性方程组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的解空间</a:t>
            </a:r>
            <a:r>
              <a:rPr lang="en-US" altLang="zh-CN" i="1"/>
              <a:t>W</a:t>
            </a:r>
            <a:r>
              <a:rPr lang="en-US" altLang="zh-CN"/>
              <a:t>.</a:t>
            </a:r>
          </a:p>
        </p:txBody>
      </p:sp>
      <p:graphicFrame>
        <p:nvGraphicFramePr>
          <p:cNvPr id="201733" name="Object 5">
            <a:extLst>
              <a:ext uri="{FF2B5EF4-FFF2-40B4-BE49-F238E27FC236}">
                <a16:creationId xmlns:a16="http://schemas.microsoft.com/office/drawing/2014/main" id="{9B2762B0-9481-BE4F-68C1-6606AD45DCEA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924050" y="887413"/>
          <a:ext cx="4902200" cy="289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1080" imgH="1168200" progId="Equation.DSMT4">
                  <p:embed/>
                </p:oleObj>
              </mc:Choice>
              <mc:Fallback>
                <p:oleObj name="Equation" r:id="rId2" imgW="1981080" imgH="116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887413"/>
                        <a:ext cx="4902200" cy="289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5" name="Text Box 7">
            <a:extLst>
              <a:ext uri="{FF2B5EF4-FFF2-40B4-BE49-F238E27FC236}">
                <a16:creationId xmlns:a16="http://schemas.microsoft.com/office/drawing/2014/main" id="{29F20C24-30A2-C5EE-23C9-4AAEB1C1F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4425950"/>
            <a:ext cx="65198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解</a:t>
            </a:r>
            <a:endParaRPr lang="en-US" altLang="zh-CN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4429867-8FBB-30D8-88DC-2C2CF548B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4425950"/>
            <a:ext cx="57102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(1)</a:t>
            </a:r>
            <a:r>
              <a:rPr lang="zh-CN" altLang="en-US"/>
              <a:t>方程</a:t>
            </a:r>
            <a:r>
              <a:rPr lang="en-US" altLang="zh-CN" i="1"/>
              <a:t>x+y+z</a:t>
            </a:r>
            <a:r>
              <a:rPr lang="en-US" altLang="zh-CN"/>
              <a:t>=0</a:t>
            </a:r>
            <a:r>
              <a:rPr lang="zh-CN" altLang="en-US"/>
              <a:t>的通解是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782" name="Object 6">
            <a:extLst>
              <a:ext uri="{FF2B5EF4-FFF2-40B4-BE49-F238E27FC236}">
                <a16:creationId xmlns:a16="http://schemas.microsoft.com/office/drawing/2014/main" id="{5F64D1F3-157F-B7DC-91E1-B9A56689FCF9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831975" y="401638"/>
          <a:ext cx="435927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711000" progId="Equation.DSMT4">
                  <p:embed/>
                </p:oleObj>
              </mc:Choice>
              <mc:Fallback>
                <p:oleObj name="Equation" r:id="rId2" imgW="209520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401638"/>
                        <a:ext cx="435927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84" name="Object 8">
            <a:extLst>
              <a:ext uri="{FF2B5EF4-FFF2-40B4-BE49-F238E27FC236}">
                <a16:creationId xmlns:a16="http://schemas.microsoft.com/office/drawing/2014/main" id="{FB1389D2-F9F1-749A-245F-A87A69E9D14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447925" y="2598738"/>
          <a:ext cx="296227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711000" progId="Equation.DSMT4">
                  <p:embed/>
                </p:oleObj>
              </mc:Choice>
              <mc:Fallback>
                <p:oleObj name="Equation" r:id="rId4" imgW="1371600" imgH="71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2598738"/>
                        <a:ext cx="2962275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7" name="Text Box 11">
            <a:extLst>
              <a:ext uri="{FF2B5EF4-FFF2-40B4-BE49-F238E27FC236}">
                <a16:creationId xmlns:a16="http://schemas.microsoft.com/office/drawing/2014/main" id="{951450AC-6DA8-4542-5FBF-165A24B1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908175"/>
            <a:ext cx="804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分别取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 i="1" baseline="-25000"/>
              <a:t>1</a:t>
            </a:r>
            <a:r>
              <a:rPr lang="en-US" altLang="zh-CN"/>
              <a:t>,</a:t>
            </a:r>
            <a:r>
              <a:rPr lang="en-US" altLang="zh-CN" i="1"/>
              <a:t>t</a:t>
            </a:r>
            <a:r>
              <a:rPr lang="en-US" altLang="zh-CN" i="1" baseline="-25000"/>
              <a:t>2</a:t>
            </a:r>
            <a:r>
              <a:rPr lang="en-US" altLang="zh-CN"/>
              <a:t>)=(1,0),(</a:t>
            </a:r>
            <a:r>
              <a:rPr lang="en-US" altLang="zh-CN" i="1"/>
              <a:t>t</a:t>
            </a:r>
            <a:r>
              <a:rPr lang="en-US" altLang="zh-CN" i="1" baseline="-25000"/>
              <a:t>1</a:t>
            </a:r>
            <a:r>
              <a:rPr lang="en-US" altLang="zh-CN"/>
              <a:t>,</a:t>
            </a:r>
            <a:r>
              <a:rPr lang="en-US" altLang="zh-CN" i="1"/>
              <a:t>t</a:t>
            </a:r>
            <a:r>
              <a:rPr lang="en-US" altLang="zh-CN" i="1" baseline="-25000"/>
              <a:t>2</a:t>
            </a:r>
            <a:r>
              <a:rPr lang="en-US" altLang="zh-CN"/>
              <a:t>)=(0,1),</a:t>
            </a:r>
            <a:r>
              <a:rPr lang="zh-CN" altLang="en-US"/>
              <a:t>得到两个解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7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Text Box 4">
            <a:extLst>
              <a:ext uri="{FF2B5EF4-FFF2-40B4-BE49-F238E27FC236}">
                <a16:creationId xmlns:a16="http://schemas.microsoft.com/office/drawing/2014/main" id="{BBE21F79-D6DF-3649-056A-F294B4B50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292100"/>
            <a:ext cx="809625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通解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t</a:t>
            </a:r>
            <a:r>
              <a:rPr lang="en-US" altLang="zh-CN" i="1" baseline="-25000"/>
              <a:t>1</a:t>
            </a:r>
            <a:r>
              <a:rPr lang="en-US" altLang="zh-CN" i="1"/>
              <a:t>X</a:t>
            </a:r>
            <a:r>
              <a:rPr lang="en-US" altLang="zh-CN" i="1" baseline="-25000"/>
              <a:t>1</a:t>
            </a:r>
            <a:r>
              <a:rPr lang="en-US" altLang="zh-CN"/>
              <a:t>+</a:t>
            </a:r>
            <a:r>
              <a:rPr lang="en-US" altLang="zh-CN" i="1"/>
              <a:t>t</a:t>
            </a:r>
            <a:r>
              <a:rPr lang="en-US" altLang="zh-CN" i="1" baseline="-25000"/>
              <a:t>2</a:t>
            </a:r>
            <a:r>
              <a:rPr lang="en-US" altLang="zh-CN" i="1"/>
              <a:t>X</a:t>
            </a:r>
            <a:r>
              <a:rPr lang="en-US" altLang="zh-CN" i="1" baseline="-25000"/>
              <a:t>2</a:t>
            </a:r>
            <a:r>
              <a:rPr lang="zh-CN" altLang="en-US"/>
              <a:t>是</a:t>
            </a:r>
            <a:r>
              <a:rPr lang="en-US" altLang="zh-CN" i="1"/>
              <a:t>X</a:t>
            </a:r>
            <a:r>
              <a:rPr lang="en-US" altLang="zh-CN" i="1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X</a:t>
            </a:r>
            <a:r>
              <a:rPr lang="en-US" altLang="zh-CN" i="1" baseline="-25000"/>
              <a:t>2</a:t>
            </a:r>
            <a:r>
              <a:rPr lang="zh-CN" altLang="en-US"/>
              <a:t>的线性组合</a:t>
            </a:r>
            <a:r>
              <a:rPr lang="en-US" altLang="zh-CN"/>
              <a:t>.</a:t>
            </a:r>
            <a:r>
              <a:rPr lang="zh-CN" altLang="en-US"/>
              <a:t>显然</a:t>
            </a:r>
            <a:r>
              <a:rPr lang="en-US" altLang="zh-CN" i="1"/>
              <a:t>X</a:t>
            </a:r>
            <a:r>
              <a:rPr lang="en-US" altLang="zh-CN" i="1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X</a:t>
            </a:r>
            <a:r>
              <a:rPr lang="en-US" altLang="zh-CN" i="1" baseline="-25000"/>
              <a:t>2</a:t>
            </a:r>
            <a:r>
              <a:rPr lang="zh-CN" altLang="en-US"/>
              <a:t>不成比例，因此线性无关，是解空间</a:t>
            </a:r>
            <a:r>
              <a:rPr lang="en-US" altLang="zh-CN" i="1"/>
              <a:t>W</a:t>
            </a:r>
            <a:r>
              <a:rPr lang="zh-CN" altLang="en-US"/>
              <a:t>的一组基</a:t>
            </a:r>
            <a:r>
              <a:rPr lang="en-US" altLang="zh-CN"/>
              <a:t>.</a:t>
            </a:r>
          </a:p>
        </p:txBody>
      </p:sp>
      <p:sp>
        <p:nvSpPr>
          <p:cNvPr id="206853" name="Text Box 5">
            <a:extLst>
              <a:ext uri="{FF2B5EF4-FFF2-40B4-BE49-F238E27FC236}">
                <a16:creationId xmlns:a16="http://schemas.microsoft.com/office/drawing/2014/main" id="{120E8CE2-4A15-7D8E-C938-7DE3FA04A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1855788"/>
            <a:ext cx="73294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</a:t>
            </a:r>
            <a:r>
              <a:rPr lang="zh-CN" altLang="en-US"/>
              <a:t>解空间</a:t>
            </a:r>
            <a:r>
              <a:rPr lang="en-US" altLang="zh-CN" i="1"/>
              <a:t>W</a:t>
            </a:r>
            <a:r>
              <a:rPr lang="zh-CN" altLang="en-US"/>
              <a:t>的维数是</a:t>
            </a:r>
            <a:r>
              <a:rPr lang="en-US" altLang="zh-CN"/>
              <a:t>2.</a:t>
            </a:r>
          </a:p>
        </p:txBody>
      </p:sp>
      <p:sp>
        <p:nvSpPr>
          <p:cNvPr id="206854" name="Text Box 6">
            <a:extLst>
              <a:ext uri="{FF2B5EF4-FFF2-40B4-BE49-F238E27FC236}">
                <a16:creationId xmlns:a16="http://schemas.microsoft.com/office/drawing/2014/main" id="{5508E193-6405-6695-75BE-0D492B790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2398713"/>
            <a:ext cx="7566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(2)</a:t>
            </a:r>
            <a:r>
              <a:rPr lang="zh-CN" altLang="en-US"/>
              <a:t>解方程组得通解为</a:t>
            </a:r>
          </a:p>
        </p:txBody>
      </p:sp>
      <p:graphicFrame>
        <p:nvGraphicFramePr>
          <p:cNvPr id="206855" name="Object 7">
            <a:extLst>
              <a:ext uri="{FF2B5EF4-FFF2-40B4-BE49-F238E27FC236}">
                <a16:creationId xmlns:a16="http://schemas.microsoft.com/office/drawing/2014/main" id="{235605E2-2478-5B47-3D65-FB53AA07BA99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593975" y="3008313"/>
          <a:ext cx="3097213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711000" progId="Equation.DSMT4">
                  <p:embed/>
                </p:oleObj>
              </mc:Choice>
              <mc:Fallback>
                <p:oleObj name="Equation" r:id="rId2" imgW="1320480" imgH="71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3008313"/>
                        <a:ext cx="3097213" cy="166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7" name="Object 9">
            <a:extLst>
              <a:ext uri="{FF2B5EF4-FFF2-40B4-BE49-F238E27FC236}">
                <a16:creationId xmlns:a16="http://schemas.microsoft.com/office/drawing/2014/main" id="{ABCA1936-504E-F10C-FFEE-EB8233D876B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859213" y="4757738"/>
          <a:ext cx="1538287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711000" progId="Equation.DSMT4">
                  <p:embed/>
                </p:oleObj>
              </mc:Choice>
              <mc:Fallback>
                <p:oleObj name="Equation" r:id="rId4" imgW="67284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4757738"/>
                        <a:ext cx="1538287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0" name="Text Box 12">
            <a:extLst>
              <a:ext uri="{FF2B5EF4-FFF2-40B4-BE49-F238E27FC236}">
                <a16:creationId xmlns:a16="http://schemas.microsoft.com/office/drawing/2014/main" id="{A828E418-216B-8CB7-E701-0B61753E0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4638675"/>
            <a:ext cx="3035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取</a:t>
            </a:r>
            <a:r>
              <a:rPr lang="en-US" altLang="zh-CN" i="1"/>
              <a:t>t</a:t>
            </a:r>
            <a:r>
              <a:rPr lang="en-US" altLang="zh-CN"/>
              <a:t>=1</a:t>
            </a:r>
            <a:r>
              <a:rPr lang="zh-CN" altLang="en-US"/>
              <a:t>得一个解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6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6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2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>
            <a:extLst>
              <a:ext uri="{FF2B5EF4-FFF2-40B4-BE49-F238E27FC236}">
                <a16:creationId xmlns:a16="http://schemas.microsoft.com/office/drawing/2014/main" id="{0741AC3C-EC15-56D8-DADD-AA959E56C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344488"/>
            <a:ext cx="8202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通解为</a:t>
            </a:r>
            <a:r>
              <a:rPr lang="en-US" altLang="zh-CN" i="1"/>
              <a:t>tX</a:t>
            </a:r>
            <a:r>
              <a:rPr lang="en-US" altLang="zh-CN" i="1" baseline="-25000"/>
              <a:t>1</a:t>
            </a:r>
            <a:r>
              <a:rPr lang="en-US" altLang="zh-CN"/>
              <a:t>,</a:t>
            </a:r>
            <a:r>
              <a:rPr lang="zh-CN" altLang="en-US"/>
              <a:t>是</a:t>
            </a:r>
            <a:r>
              <a:rPr lang="en-US" altLang="zh-CN" i="1"/>
              <a:t>X</a:t>
            </a:r>
            <a:r>
              <a:rPr lang="en-US" altLang="zh-CN" i="1" baseline="-25000"/>
              <a:t>1</a:t>
            </a:r>
            <a:r>
              <a:rPr lang="zh-CN" altLang="en-US"/>
              <a:t>的线性组合</a:t>
            </a:r>
            <a:r>
              <a:rPr lang="en-US" altLang="zh-CN"/>
              <a:t>.</a:t>
            </a:r>
            <a:r>
              <a:rPr lang="en-US" altLang="zh-CN" i="1"/>
              <a:t>X</a:t>
            </a:r>
            <a:r>
              <a:rPr lang="en-US" altLang="zh-CN" i="1" baseline="-25000"/>
              <a:t>1</a:t>
            </a:r>
            <a:r>
              <a:rPr lang="zh-CN" altLang="en-US"/>
              <a:t>不等于</a:t>
            </a:r>
            <a:r>
              <a:rPr lang="en-US" altLang="zh-CN"/>
              <a:t>0</a:t>
            </a:r>
            <a:r>
              <a:rPr lang="zh-CN" altLang="en-US"/>
              <a:t>，线性无关，单独组成解空间</a:t>
            </a:r>
            <a:r>
              <a:rPr lang="en-US" altLang="zh-CN" i="1"/>
              <a:t>W</a:t>
            </a:r>
            <a:r>
              <a:rPr lang="zh-CN" altLang="en-US"/>
              <a:t>的一组基</a:t>
            </a:r>
            <a:r>
              <a:rPr lang="en-US" altLang="zh-CN"/>
              <a:t>.</a:t>
            </a:r>
          </a:p>
        </p:txBody>
      </p:sp>
      <p:sp>
        <p:nvSpPr>
          <p:cNvPr id="209925" name="Text Box 5">
            <a:extLst>
              <a:ext uri="{FF2B5EF4-FFF2-40B4-BE49-F238E27FC236}">
                <a16:creationId xmlns:a16="http://schemas.microsoft.com/office/drawing/2014/main" id="{699B7DFD-05AF-3340-957C-40CF31AEC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57325"/>
            <a:ext cx="79517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(3)</a:t>
            </a:r>
            <a:r>
              <a:rPr lang="zh-CN" altLang="en-US"/>
              <a:t>方程组的系数矩阵</a:t>
            </a:r>
            <a:r>
              <a:rPr lang="en-US" altLang="zh-CN" i="1"/>
              <a:t>A</a:t>
            </a:r>
            <a:r>
              <a:rPr lang="zh-CN" altLang="en-US"/>
              <a:t>经过一系列初等行变换化为最简形式：</a:t>
            </a:r>
          </a:p>
        </p:txBody>
      </p:sp>
      <p:graphicFrame>
        <p:nvGraphicFramePr>
          <p:cNvPr id="209926" name="Object 6">
            <a:extLst>
              <a:ext uri="{FF2B5EF4-FFF2-40B4-BE49-F238E27FC236}">
                <a16:creationId xmlns:a16="http://schemas.microsoft.com/office/drawing/2014/main" id="{863FB4C3-E1E5-A8FD-19ED-0F3F158452B6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949325" y="2794000"/>
          <a:ext cx="7085013" cy="223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4200" imgH="1143000" progId="Equation.DSMT4">
                  <p:embed/>
                </p:oleObj>
              </mc:Choice>
              <mc:Fallback>
                <p:oleObj name="Equation" r:id="rId2" imgW="3454200" imgH="1143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2794000"/>
                        <a:ext cx="7085013" cy="223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2" name="Text Box 4">
            <a:extLst>
              <a:ext uri="{FF2B5EF4-FFF2-40B4-BE49-F238E27FC236}">
                <a16:creationId xmlns:a16="http://schemas.microsoft.com/office/drawing/2014/main" id="{03EAF570-9DCA-8D00-652E-1BCEC3C4F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277813"/>
            <a:ext cx="82565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以</a:t>
            </a:r>
            <a:r>
              <a:rPr lang="en-US" altLang="zh-CN" i="1"/>
              <a:t>A</a:t>
            </a:r>
            <a:r>
              <a:rPr lang="zh-CN" altLang="en-US"/>
              <a:t>为系数矩阵的原方程简化为以</a:t>
            </a:r>
            <a:r>
              <a:rPr lang="en-US" altLang="zh-CN" i="1"/>
              <a:t>B</a:t>
            </a:r>
            <a:r>
              <a:rPr lang="zh-CN" altLang="en-US"/>
              <a:t>为系数矩阵的齐次线性方程组</a:t>
            </a:r>
          </a:p>
        </p:txBody>
      </p:sp>
      <p:graphicFrame>
        <p:nvGraphicFramePr>
          <p:cNvPr id="211973" name="Object 5">
            <a:extLst>
              <a:ext uri="{FF2B5EF4-FFF2-40B4-BE49-F238E27FC236}">
                <a16:creationId xmlns:a16="http://schemas.microsoft.com/office/drawing/2014/main" id="{040E271D-2D63-0284-8F2B-15A323EAC3D2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876300" y="1346200"/>
          <a:ext cx="769143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44720" imgH="482400" progId="Equation.DSMT4">
                  <p:embed/>
                </p:oleObj>
              </mc:Choice>
              <mc:Fallback>
                <p:oleObj name="Equation" r:id="rId2" imgW="284472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346200"/>
                        <a:ext cx="7691438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5" name="Object 7">
            <a:extLst>
              <a:ext uri="{FF2B5EF4-FFF2-40B4-BE49-F238E27FC236}">
                <a16:creationId xmlns:a16="http://schemas.microsoft.com/office/drawing/2014/main" id="{D30E4FAC-28AD-C533-B7F8-F5FBED98AF7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750888" y="4189413"/>
          <a:ext cx="7932737" cy="217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73240" imgH="1168200" progId="Equation.DSMT4">
                  <p:embed/>
                </p:oleObj>
              </mc:Choice>
              <mc:Fallback>
                <p:oleObj name="Equation" r:id="rId4" imgW="3873240" imgH="1168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4189413"/>
                        <a:ext cx="7932737" cy="217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8" name="Text Box 10">
            <a:extLst>
              <a:ext uri="{FF2B5EF4-FFF2-40B4-BE49-F238E27FC236}">
                <a16:creationId xmlns:a16="http://schemas.microsoft.com/office/drawing/2014/main" id="{8DE5BD54-B731-D773-924E-C6F4A05C0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2597150"/>
            <a:ext cx="81502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/>
              <a:t>x</a:t>
            </a:r>
            <a:r>
              <a:rPr lang="en-US" altLang="zh-CN" i="1" baseline="-25000"/>
              <a:t>2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i="1" baseline="-25000"/>
              <a:t>4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i="1" baseline="-25000"/>
              <a:t>5</a:t>
            </a:r>
            <a:r>
              <a:rPr lang="zh-CN" altLang="en-US"/>
              <a:t>是自由未知数，可以在</a:t>
            </a:r>
            <a:r>
              <a:rPr lang="en-US" altLang="zh-CN" i="1"/>
              <a:t>F</a:t>
            </a:r>
            <a:r>
              <a:rPr lang="zh-CN" altLang="en-US"/>
              <a:t>分别独立取值</a:t>
            </a:r>
            <a:r>
              <a:rPr lang="en-US" altLang="zh-CN" i="1"/>
              <a:t>t</a:t>
            </a:r>
            <a:r>
              <a:rPr lang="en-US" altLang="zh-CN" i="1" baseline="-25000"/>
              <a:t>1</a:t>
            </a:r>
            <a:r>
              <a:rPr lang="en-US" altLang="zh-CN"/>
              <a:t>,</a:t>
            </a:r>
            <a:r>
              <a:rPr lang="en-US" altLang="zh-CN" i="1"/>
              <a:t>t</a:t>
            </a:r>
            <a:r>
              <a:rPr lang="en-US" altLang="zh-CN" i="1" baseline="-25000"/>
              <a:t>2</a:t>
            </a:r>
            <a:r>
              <a:rPr lang="en-US" altLang="zh-CN"/>
              <a:t>,</a:t>
            </a:r>
            <a:r>
              <a:rPr lang="en-US" altLang="zh-CN" i="1"/>
              <a:t>t</a:t>
            </a:r>
            <a:r>
              <a:rPr lang="en-US" altLang="zh-CN" i="1" baseline="-25000"/>
              <a:t>3</a:t>
            </a:r>
            <a:r>
              <a:rPr lang="zh-CN" altLang="en-US"/>
              <a:t>，这</a:t>
            </a:r>
            <a:r>
              <a:rPr lang="en-US" altLang="zh-CN"/>
              <a:t>3</a:t>
            </a:r>
            <a:r>
              <a:rPr lang="zh-CN" altLang="en-US"/>
              <a:t>个自由未知数的值决定了其余两个未知数</a:t>
            </a:r>
            <a:r>
              <a:rPr lang="en-US" altLang="zh-CN" i="1"/>
              <a:t>x</a:t>
            </a:r>
            <a:r>
              <a:rPr lang="en-US" altLang="zh-CN" i="1" baseline="-25000"/>
              <a:t>1</a:t>
            </a:r>
            <a:r>
              <a:rPr lang="zh-CN" altLang="en-US"/>
              <a:t>，</a:t>
            </a:r>
            <a:r>
              <a:rPr lang="en-US" altLang="zh-CN" i="1"/>
              <a:t>x</a:t>
            </a:r>
            <a:r>
              <a:rPr lang="en-US" altLang="zh-CN" i="1" baseline="-25000"/>
              <a:t>3</a:t>
            </a:r>
            <a:r>
              <a:rPr lang="zh-CN" altLang="en-US"/>
              <a:t>的值，从而确定通解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1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Text Box 4">
            <a:extLst>
              <a:ext uri="{FF2B5EF4-FFF2-40B4-BE49-F238E27FC236}">
                <a16:creationId xmlns:a16="http://schemas.microsoft.com/office/drawing/2014/main" id="{BDCC1C40-18D4-F9EB-20B0-C40731C37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277813"/>
            <a:ext cx="80962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分别取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 i="1" baseline="-25000"/>
              <a:t>1</a:t>
            </a:r>
            <a:r>
              <a:rPr lang="en-US" altLang="zh-CN"/>
              <a:t>,</a:t>
            </a:r>
            <a:r>
              <a:rPr lang="en-US" altLang="zh-CN" i="1"/>
              <a:t>t</a:t>
            </a:r>
            <a:r>
              <a:rPr lang="en-US" altLang="zh-CN" i="1" baseline="-25000"/>
              <a:t>2</a:t>
            </a:r>
            <a:r>
              <a:rPr lang="en-US" altLang="zh-CN"/>
              <a:t>,</a:t>
            </a:r>
            <a:r>
              <a:rPr lang="en-US" altLang="zh-CN" i="1"/>
              <a:t>t</a:t>
            </a:r>
            <a:r>
              <a:rPr lang="en-US" altLang="zh-CN" i="1" baseline="-25000"/>
              <a:t>3</a:t>
            </a:r>
            <a:r>
              <a:rPr lang="en-US" altLang="zh-CN"/>
              <a:t>)=(1,0,0)</a:t>
            </a:r>
            <a:r>
              <a:rPr lang="zh-CN" altLang="en-US"/>
              <a:t>或</a:t>
            </a:r>
            <a:r>
              <a:rPr lang="en-US" altLang="zh-CN"/>
              <a:t>(0,1,0)</a:t>
            </a:r>
            <a:r>
              <a:rPr lang="zh-CN" altLang="en-US"/>
              <a:t>或</a:t>
            </a:r>
            <a:r>
              <a:rPr lang="en-US" altLang="zh-CN"/>
              <a:t>(0,0,1)</a:t>
            </a:r>
            <a:r>
              <a:rPr lang="zh-CN" altLang="en-US"/>
              <a:t>，得到</a:t>
            </a:r>
            <a:r>
              <a:rPr lang="en-US" altLang="zh-CN"/>
              <a:t>3</a:t>
            </a:r>
            <a:r>
              <a:rPr lang="zh-CN" altLang="en-US"/>
              <a:t>个解</a:t>
            </a:r>
          </a:p>
        </p:txBody>
      </p:sp>
      <p:graphicFrame>
        <p:nvGraphicFramePr>
          <p:cNvPr id="215045" name="Object 5">
            <a:extLst>
              <a:ext uri="{FF2B5EF4-FFF2-40B4-BE49-F238E27FC236}">
                <a16:creationId xmlns:a16="http://schemas.microsoft.com/office/drawing/2014/main" id="{4B744E49-7B72-CC3B-3075-00DDB957AD04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752600" y="1296988"/>
          <a:ext cx="5321300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90560" imgH="1168200" progId="Equation.DSMT4">
                  <p:embed/>
                </p:oleObj>
              </mc:Choice>
              <mc:Fallback>
                <p:oleObj name="Equation" r:id="rId2" imgW="2590560" imgH="116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296988"/>
                        <a:ext cx="5321300" cy="180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7" name="Text Box 7">
            <a:extLst>
              <a:ext uri="{FF2B5EF4-FFF2-40B4-BE49-F238E27FC236}">
                <a16:creationId xmlns:a16="http://schemas.microsoft.com/office/drawing/2014/main" id="{2812C50B-9EF0-4047-15E2-7797C1E8E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3113088"/>
            <a:ext cx="82042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由通解</a:t>
            </a:r>
            <a:r>
              <a:rPr lang="en-US" altLang="zh-CN"/>
              <a:t>(2.3.11)</a:t>
            </a:r>
            <a:r>
              <a:rPr lang="zh-CN" altLang="en-US"/>
              <a:t>知：方程组的所有解都是</a:t>
            </a:r>
            <a:r>
              <a:rPr lang="en-US" altLang="zh-CN"/>
              <a:t>(2.3.12)</a:t>
            </a:r>
            <a:r>
              <a:rPr lang="zh-CN" altLang="en-US"/>
              <a:t>的</a:t>
            </a:r>
            <a:r>
              <a:rPr lang="en-US" altLang="zh-CN"/>
              <a:t>3</a:t>
            </a:r>
            <a:r>
              <a:rPr lang="zh-CN" altLang="en-US"/>
              <a:t>个解</a:t>
            </a:r>
            <a:r>
              <a:rPr lang="en-US" altLang="zh-CN" i="1"/>
              <a:t>X</a:t>
            </a:r>
            <a:r>
              <a:rPr lang="en-US" altLang="zh-CN" i="1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i="1" baseline="-25000"/>
              <a:t>2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i="1" baseline="-25000"/>
              <a:t>3</a:t>
            </a:r>
            <a:r>
              <a:rPr lang="zh-CN" altLang="en-US"/>
              <a:t>的线性组合</a:t>
            </a:r>
            <a:r>
              <a:rPr lang="en-US" altLang="zh-CN"/>
              <a:t>.</a:t>
            </a:r>
            <a:r>
              <a:rPr lang="zh-CN" altLang="en-US"/>
              <a:t>证明</a:t>
            </a:r>
            <a:r>
              <a:rPr lang="en-US" altLang="zh-CN" i="1"/>
              <a:t>X</a:t>
            </a:r>
            <a:r>
              <a:rPr lang="en-US" altLang="zh-CN" i="1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i="1" baseline="-25000"/>
              <a:t>2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i="1" baseline="-25000"/>
              <a:t>3</a:t>
            </a:r>
            <a:r>
              <a:rPr lang="zh-CN" altLang="en-US"/>
              <a:t>线性无关，组成</a:t>
            </a:r>
            <a:r>
              <a:rPr lang="en-US" altLang="zh-CN" i="1"/>
              <a:t>W</a:t>
            </a:r>
            <a:r>
              <a:rPr lang="zh-CN" altLang="en-US"/>
              <a:t>的一组基</a:t>
            </a:r>
            <a:r>
              <a:rPr lang="en-US" altLang="zh-CN"/>
              <a:t>.</a:t>
            </a:r>
          </a:p>
        </p:txBody>
      </p:sp>
      <p:sp>
        <p:nvSpPr>
          <p:cNvPr id="215048" name="Text Box 8">
            <a:extLst>
              <a:ext uri="{FF2B5EF4-FFF2-40B4-BE49-F238E27FC236}">
                <a16:creationId xmlns:a16="http://schemas.microsoft.com/office/drawing/2014/main" id="{86B99DBD-5782-5FAC-F457-3246F1C63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63" y="4784725"/>
            <a:ext cx="78057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设</a:t>
            </a:r>
          </a:p>
          <a:p>
            <a:pPr eaLnBrk="1" hangingPunct="1"/>
            <a:r>
              <a:rPr lang="zh-CN" altLang="en-US"/>
              <a:t>    </a:t>
            </a:r>
            <a:r>
              <a:rPr lang="en-US" altLang="zh-CN" i="1"/>
              <a:t>t</a:t>
            </a:r>
            <a:r>
              <a:rPr lang="en-US" altLang="zh-CN" i="1" baseline="-25000"/>
              <a:t>1</a:t>
            </a:r>
            <a:r>
              <a:rPr lang="en-US" altLang="zh-CN" i="1"/>
              <a:t>X</a:t>
            </a:r>
            <a:r>
              <a:rPr lang="en-US" altLang="zh-CN" i="1" baseline="-25000"/>
              <a:t>1</a:t>
            </a:r>
            <a:r>
              <a:rPr lang="en-US" altLang="zh-CN"/>
              <a:t>+</a:t>
            </a:r>
            <a:r>
              <a:rPr lang="en-US" altLang="zh-CN" i="1"/>
              <a:t>t</a:t>
            </a:r>
            <a:r>
              <a:rPr lang="en-US" altLang="zh-CN" i="1" baseline="-25000"/>
              <a:t>2</a:t>
            </a:r>
            <a:r>
              <a:rPr lang="en-US" altLang="zh-CN" i="1"/>
              <a:t>X</a:t>
            </a:r>
            <a:r>
              <a:rPr lang="en-US" altLang="zh-CN" i="1" baseline="-25000"/>
              <a:t>2</a:t>
            </a:r>
            <a:r>
              <a:rPr lang="en-US" altLang="zh-CN"/>
              <a:t>+</a:t>
            </a:r>
            <a:r>
              <a:rPr lang="en-US" altLang="zh-CN" i="1"/>
              <a:t>t</a:t>
            </a:r>
            <a:r>
              <a:rPr lang="en-US" altLang="zh-CN" i="1" baseline="-25000"/>
              <a:t>3</a:t>
            </a:r>
            <a:r>
              <a:rPr lang="en-US" altLang="zh-CN" i="1"/>
              <a:t>X</a:t>
            </a:r>
            <a:r>
              <a:rPr lang="en-US" altLang="zh-CN" i="1" baseline="-25000"/>
              <a:t>3</a:t>
            </a:r>
            <a:r>
              <a:rPr lang="en-US" altLang="zh-CN"/>
              <a:t>=0               (2.3.13)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5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50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Text Box 4">
            <a:extLst>
              <a:ext uri="{FF2B5EF4-FFF2-40B4-BE49-F238E27FC236}">
                <a16:creationId xmlns:a16="http://schemas.microsoft.com/office/drawing/2014/main" id="{F40B43DD-201E-6BBA-D1EC-9C1B19995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384175"/>
            <a:ext cx="1233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即</a:t>
            </a:r>
          </a:p>
        </p:txBody>
      </p:sp>
      <p:graphicFrame>
        <p:nvGraphicFramePr>
          <p:cNvPr id="217093" name="Object 5">
            <a:extLst>
              <a:ext uri="{FF2B5EF4-FFF2-40B4-BE49-F238E27FC236}">
                <a16:creationId xmlns:a16="http://schemas.microsoft.com/office/drawing/2014/main" id="{34BACF59-448C-4756-CC89-5DABF01B1512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809750" y="939800"/>
          <a:ext cx="4873625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1168200" progId="Equation.DSMT4">
                  <p:embed/>
                </p:oleObj>
              </mc:Choice>
              <mc:Fallback>
                <p:oleObj name="Equation" r:id="rId2" imgW="1866600" imgH="116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939800"/>
                        <a:ext cx="4873625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5" name="Text Box 7">
            <a:extLst>
              <a:ext uri="{FF2B5EF4-FFF2-40B4-BE49-F238E27FC236}">
                <a16:creationId xmlns:a16="http://schemas.microsoft.com/office/drawing/2014/main" id="{2D2DF39C-3CAF-2924-1AE7-83221C2E2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3592513"/>
            <a:ext cx="80041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 (2.3.14)</a:t>
            </a:r>
            <a:r>
              <a:rPr lang="zh-CN" altLang="en-US"/>
              <a:t>成立仅当</a:t>
            </a:r>
            <a:r>
              <a:rPr lang="en-US" altLang="zh-CN" i="1"/>
              <a:t>t</a:t>
            </a:r>
            <a:r>
              <a:rPr lang="en-US" altLang="zh-CN" i="1" baseline="-25000"/>
              <a:t>1</a:t>
            </a:r>
            <a:r>
              <a:rPr lang="en-US" altLang="zh-CN"/>
              <a:t>=</a:t>
            </a:r>
            <a:r>
              <a:rPr lang="en-US" altLang="zh-CN" i="1"/>
              <a:t>t</a:t>
            </a:r>
            <a:r>
              <a:rPr lang="en-US" altLang="zh-CN" i="1" baseline="-25000"/>
              <a:t>2</a:t>
            </a:r>
            <a:r>
              <a:rPr lang="en-US" altLang="zh-CN"/>
              <a:t>=</a:t>
            </a:r>
            <a:r>
              <a:rPr lang="en-US" altLang="zh-CN" i="1"/>
              <a:t>t</a:t>
            </a:r>
            <a:r>
              <a:rPr lang="en-US" altLang="zh-CN" i="1" baseline="-25000"/>
              <a:t>3</a:t>
            </a:r>
            <a:r>
              <a:rPr lang="en-US" altLang="zh-CN"/>
              <a:t>=0</a:t>
            </a:r>
            <a:r>
              <a:rPr lang="zh-CN" altLang="en-US"/>
              <a:t>，可见</a:t>
            </a:r>
            <a:r>
              <a:rPr lang="en-US" altLang="zh-CN" i="1"/>
              <a:t>X</a:t>
            </a:r>
            <a:r>
              <a:rPr lang="en-US" altLang="zh-CN" i="1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i="1" baseline="-25000"/>
              <a:t>2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i="1" baseline="-25000"/>
              <a:t>3</a:t>
            </a:r>
            <a:r>
              <a:rPr lang="zh-CN" altLang="en-US"/>
              <a:t>线性无关，组成</a:t>
            </a:r>
            <a:r>
              <a:rPr lang="en-US" altLang="zh-CN" i="1"/>
              <a:t>W</a:t>
            </a:r>
            <a:r>
              <a:rPr lang="zh-CN" altLang="en-US"/>
              <a:t>的一组基</a:t>
            </a:r>
            <a:r>
              <a:rPr lang="en-US" altLang="zh-CN"/>
              <a:t>.</a:t>
            </a:r>
            <a:r>
              <a:rPr lang="en-US" altLang="zh-CN" i="1"/>
              <a:t>W</a:t>
            </a:r>
            <a:r>
              <a:rPr lang="zh-CN" altLang="en-US"/>
              <a:t>的维数等于</a:t>
            </a:r>
            <a:r>
              <a:rPr lang="en-US" altLang="zh-CN"/>
              <a:t>3. 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7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1" name="Text Box 5">
            <a:extLst>
              <a:ext uri="{FF2B5EF4-FFF2-40B4-BE49-F238E27FC236}">
                <a16:creationId xmlns:a16="http://schemas.microsoft.com/office/drawing/2014/main" id="{E735A719-64E5-489F-CF81-136D9B488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917575"/>
            <a:ext cx="4319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齐次线性方程组</a:t>
            </a:r>
          </a:p>
        </p:txBody>
      </p:sp>
      <p:graphicFrame>
        <p:nvGraphicFramePr>
          <p:cNvPr id="219142" name="Object 6">
            <a:extLst>
              <a:ext uri="{FF2B5EF4-FFF2-40B4-BE49-F238E27FC236}">
                <a16:creationId xmlns:a16="http://schemas.microsoft.com/office/drawing/2014/main" id="{0BD04D18-CCEF-BC0D-408D-CF9DCB8F77C5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3278188" y="134938"/>
          <a:ext cx="5454650" cy="233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49360" imgH="939600" progId="Equation.DSMT4">
                  <p:embed/>
                </p:oleObj>
              </mc:Choice>
              <mc:Fallback>
                <p:oleObj name="Equation" r:id="rId2" imgW="2349360" imgH="93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134938"/>
                        <a:ext cx="5454650" cy="233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4" name="Object 8">
            <a:extLst>
              <a:ext uri="{FF2B5EF4-FFF2-40B4-BE49-F238E27FC236}">
                <a16:creationId xmlns:a16="http://schemas.microsoft.com/office/drawing/2014/main" id="{81951C9F-2F7E-89CF-FB61-67D7F307ED2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089150" y="3608388"/>
          <a:ext cx="3641725" cy="212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800" imgH="939600" progId="Equation.DSMT4">
                  <p:embed/>
                </p:oleObj>
              </mc:Choice>
              <mc:Fallback>
                <p:oleObj name="Equation" r:id="rId4" imgW="1612800" imgH="939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608388"/>
                        <a:ext cx="3641725" cy="212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7" name="Text Box 11">
            <a:extLst>
              <a:ext uri="{FF2B5EF4-FFF2-40B4-BE49-F238E27FC236}">
                <a16:creationId xmlns:a16="http://schemas.microsoft.com/office/drawing/2014/main" id="{250146A0-6D40-BFE9-568E-98A5C6121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2963863"/>
            <a:ext cx="7554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中的各方程的未知数系数组成</a:t>
            </a:r>
            <a:r>
              <a:rPr lang="zh-CN" altLang="en-US">
                <a:solidFill>
                  <a:schemeClr val="tx2"/>
                </a:solidFill>
              </a:rPr>
              <a:t>系数矩阵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9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2" name="Text Box 4">
            <a:extLst>
              <a:ext uri="{FF2B5EF4-FFF2-40B4-BE49-F238E27FC236}">
                <a16:creationId xmlns:a16="http://schemas.microsoft.com/office/drawing/2014/main" id="{64B8C547-8CBF-768C-7F7C-F04C5182A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" y="290513"/>
            <a:ext cx="8043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定理</a:t>
            </a:r>
            <a:r>
              <a:rPr lang="en-US" altLang="zh-CN">
                <a:solidFill>
                  <a:schemeClr val="tx2"/>
                </a:solidFill>
              </a:rPr>
              <a:t>2.6.1</a:t>
            </a:r>
            <a:r>
              <a:rPr lang="en-US" altLang="zh-CN"/>
              <a:t>    </a:t>
            </a:r>
            <a:r>
              <a:rPr lang="zh-CN" altLang="en-US"/>
              <a:t>设数域</a:t>
            </a:r>
            <a:r>
              <a:rPr lang="en-US" altLang="zh-CN" i="1"/>
              <a:t>F</a:t>
            </a:r>
            <a:r>
              <a:rPr lang="zh-CN" altLang="en-US"/>
              <a:t>上</a:t>
            </a:r>
            <a:r>
              <a:rPr lang="en-US" altLang="zh-CN" i="1"/>
              <a:t>n</a:t>
            </a:r>
            <a:r>
              <a:rPr lang="zh-CN" altLang="en-US"/>
              <a:t>元齐次线性方程组的系数矩阵为</a:t>
            </a:r>
            <a:r>
              <a:rPr lang="en-US" altLang="zh-CN" i="1"/>
              <a:t>A</a:t>
            </a:r>
            <a:r>
              <a:rPr lang="zh-CN" altLang="en-US"/>
              <a:t>，则它的解空间的维数</a:t>
            </a:r>
            <a:r>
              <a:rPr lang="en-US" altLang="zh-CN"/>
              <a:t>dim</a:t>
            </a:r>
            <a:r>
              <a:rPr lang="en-US" altLang="zh-CN" i="1"/>
              <a:t>V</a:t>
            </a:r>
            <a:r>
              <a:rPr lang="en-US" altLang="zh-CN" i="1" baseline="-25000"/>
              <a:t>A</a:t>
            </a:r>
            <a:r>
              <a:rPr lang="en-US" altLang="zh-CN"/>
              <a:t>=</a:t>
            </a:r>
            <a:r>
              <a:rPr lang="en-US" altLang="zh-CN" i="1"/>
              <a:t>n</a:t>
            </a:r>
            <a:r>
              <a:rPr lang="en-US" altLang="zh-CN"/>
              <a:t>-rank</a:t>
            </a:r>
            <a:r>
              <a:rPr lang="en-US" altLang="zh-CN" i="1"/>
              <a:t>A</a:t>
            </a:r>
          </a:p>
        </p:txBody>
      </p:sp>
      <p:sp>
        <p:nvSpPr>
          <p:cNvPr id="222213" name="Text Box 5">
            <a:extLst>
              <a:ext uri="{FF2B5EF4-FFF2-40B4-BE49-F238E27FC236}">
                <a16:creationId xmlns:a16="http://schemas.microsoft.com/office/drawing/2014/main" id="{D95BD3BC-6DF2-6179-0220-DFA1F8078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1920875"/>
            <a:ext cx="7897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证明</a:t>
            </a:r>
            <a:r>
              <a:rPr lang="zh-CN" altLang="en-US"/>
              <a:t>    系数矩阵</a:t>
            </a:r>
            <a:r>
              <a:rPr lang="en-US" altLang="zh-CN" i="1"/>
              <a:t>A</a:t>
            </a:r>
            <a:r>
              <a:rPr lang="zh-CN" altLang="en-US"/>
              <a:t>可以经过初等行变换化为</a:t>
            </a:r>
          </a:p>
        </p:txBody>
      </p:sp>
      <p:graphicFrame>
        <p:nvGraphicFramePr>
          <p:cNvPr id="222214" name="Object 6">
            <a:extLst>
              <a:ext uri="{FF2B5EF4-FFF2-40B4-BE49-F238E27FC236}">
                <a16:creationId xmlns:a16="http://schemas.microsoft.com/office/drawing/2014/main" id="{816E7813-5B51-C0E7-1D3E-12F2D372AA84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633413" y="2590800"/>
          <a:ext cx="7785100" cy="268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84600" imgH="1473120" progId="Equation.DSMT4">
                  <p:embed/>
                </p:oleObj>
              </mc:Choice>
              <mc:Fallback>
                <p:oleObj name="Equation" r:id="rId2" imgW="4584600" imgH="1473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2590800"/>
                        <a:ext cx="7785100" cy="268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2216" name="Object 8">
            <a:extLst>
              <a:ext uri="{FF2B5EF4-FFF2-40B4-BE49-F238E27FC236}">
                <a16:creationId xmlns:a16="http://schemas.microsoft.com/office/drawing/2014/main" id="{60D20100-D528-0945-6872-E6943D75848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92313" y="5414963"/>
          <a:ext cx="6049962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82880" imgH="241200" progId="Equation.DSMT4">
                  <p:embed/>
                </p:oleObj>
              </mc:Choice>
              <mc:Fallback>
                <p:oleObj name="Equation" r:id="rId4" imgW="288288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5414963"/>
                        <a:ext cx="6049962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Text Box 11">
            <a:extLst>
              <a:ext uri="{FF2B5EF4-FFF2-40B4-BE49-F238E27FC236}">
                <a16:creationId xmlns:a16="http://schemas.microsoft.com/office/drawing/2014/main" id="{75767B23-1520-F956-334F-0EF36077F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405438"/>
            <a:ext cx="1365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其中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2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4" name="Text Box 4">
            <a:extLst>
              <a:ext uri="{FF2B5EF4-FFF2-40B4-BE49-F238E27FC236}">
                <a16:creationId xmlns:a16="http://schemas.microsoft.com/office/drawing/2014/main" id="{82C24D7F-4DD4-0B5E-281F-18CAEF798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331788"/>
            <a:ext cx="81375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并且</a:t>
            </a:r>
            <a:r>
              <a:rPr lang="en-US" altLang="zh-CN" i="1"/>
              <a:t>B</a:t>
            </a:r>
            <a:r>
              <a:rPr lang="zh-CN" altLang="en-US"/>
              <a:t>中第</a:t>
            </a:r>
            <a:r>
              <a:rPr lang="en-US" altLang="zh-CN" i="1"/>
              <a:t>j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j</a:t>
            </a:r>
            <a:r>
              <a:rPr lang="en-US" altLang="zh-CN" baseline="-25000"/>
              <a:t>2</a:t>
            </a:r>
            <a:r>
              <a:rPr lang="en-US" altLang="zh-CN"/>
              <a:t>,...,</a:t>
            </a:r>
            <a:r>
              <a:rPr lang="en-US" altLang="zh-CN" i="1"/>
              <a:t>j</a:t>
            </a:r>
            <a:r>
              <a:rPr lang="en-US" altLang="zh-CN" i="1" baseline="-25000"/>
              <a:t>r</a:t>
            </a:r>
            <a:r>
              <a:rPr lang="zh-CN" altLang="en-US"/>
              <a:t>列除了                       以外其余的元都是</a:t>
            </a:r>
            <a:r>
              <a:rPr lang="en-US" altLang="zh-CN"/>
              <a:t>0.</a:t>
            </a:r>
            <a:r>
              <a:rPr lang="zh-CN" altLang="en-US"/>
              <a:t>其中</a:t>
            </a:r>
            <a:r>
              <a:rPr lang="en-US" altLang="zh-CN" i="1"/>
              <a:t>r</a:t>
            </a:r>
            <a:r>
              <a:rPr lang="en-US" altLang="zh-CN"/>
              <a:t>=rank</a:t>
            </a:r>
            <a:r>
              <a:rPr lang="en-US" altLang="zh-CN" i="1"/>
              <a:t>B</a:t>
            </a:r>
            <a:r>
              <a:rPr lang="en-US" altLang="zh-CN"/>
              <a:t>=rank</a:t>
            </a:r>
            <a:r>
              <a:rPr lang="en-US" altLang="zh-CN" i="1"/>
              <a:t>A</a:t>
            </a:r>
            <a:r>
              <a:rPr lang="en-US" altLang="zh-CN"/>
              <a:t>.</a:t>
            </a:r>
          </a:p>
        </p:txBody>
      </p:sp>
      <p:graphicFrame>
        <p:nvGraphicFramePr>
          <p:cNvPr id="81922" name="Object 5">
            <a:extLst>
              <a:ext uri="{FF2B5EF4-FFF2-40B4-BE49-F238E27FC236}">
                <a16:creationId xmlns:a16="http://schemas.microsoft.com/office/drawing/2014/main" id="{21E60A7F-7009-66EF-CF3C-A4F1B297FE76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5121275" y="393700"/>
          <a:ext cx="22256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241200" progId="Equation.DSMT4">
                  <p:embed/>
                </p:oleObj>
              </mc:Choice>
              <mc:Fallback>
                <p:oleObj name="Equation" r:id="rId2" imgW="9270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1275" y="393700"/>
                        <a:ext cx="22256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7" name="Object 7">
            <a:extLst>
              <a:ext uri="{FF2B5EF4-FFF2-40B4-BE49-F238E27FC236}">
                <a16:creationId xmlns:a16="http://schemas.microsoft.com/office/drawing/2014/main" id="{9C7F6C65-99CF-975F-8ACE-5E62CBA08E4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344613" y="3741738"/>
          <a:ext cx="5173662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38280" imgH="1015920" progId="Equation.DSMT4">
                  <p:embed/>
                </p:oleObj>
              </mc:Choice>
              <mc:Fallback>
                <p:oleObj name="Equation" r:id="rId4" imgW="2438280" imgH="10159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3741738"/>
                        <a:ext cx="5173662" cy="215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0" name="Text Box 10">
            <a:extLst>
              <a:ext uri="{FF2B5EF4-FFF2-40B4-BE49-F238E27FC236}">
                <a16:creationId xmlns:a16="http://schemas.microsoft.com/office/drawing/2014/main" id="{825C0C10-5DD6-8EDF-9C19-0AD26477F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497013"/>
            <a:ext cx="80978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</a:t>
            </a:r>
            <a:r>
              <a:rPr lang="zh-CN" altLang="en-US"/>
              <a:t>设</a:t>
            </a:r>
            <a:r>
              <a:rPr lang="en-US" altLang="zh-CN"/>
              <a:t>1,2,...,</a:t>
            </a:r>
            <a:r>
              <a:rPr lang="en-US" altLang="zh-CN" i="1"/>
              <a:t>n</a:t>
            </a:r>
            <a:r>
              <a:rPr lang="zh-CN" altLang="en-US"/>
              <a:t>这</a:t>
            </a:r>
            <a:r>
              <a:rPr lang="en-US" altLang="zh-CN" i="1"/>
              <a:t>n</a:t>
            </a:r>
            <a:r>
              <a:rPr lang="zh-CN" altLang="en-US"/>
              <a:t>个数中除了</a:t>
            </a:r>
            <a:r>
              <a:rPr lang="en-US" altLang="zh-CN" i="1"/>
              <a:t>j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j</a:t>
            </a:r>
            <a:r>
              <a:rPr lang="en-US" altLang="zh-CN" baseline="-25000"/>
              <a:t>2</a:t>
            </a:r>
            <a:r>
              <a:rPr lang="en-US" altLang="zh-CN"/>
              <a:t>,...,</a:t>
            </a:r>
            <a:r>
              <a:rPr lang="en-US" altLang="zh-CN" i="1"/>
              <a:t>j</a:t>
            </a:r>
            <a:r>
              <a:rPr lang="en-US" altLang="zh-CN" i="1" baseline="-25000"/>
              <a:t>r</a:t>
            </a:r>
            <a:r>
              <a:rPr lang="zh-CN" altLang="en-US"/>
              <a:t>之外剩下的数从小到大依次是</a:t>
            </a:r>
            <a:r>
              <a:rPr lang="en-US" altLang="zh-CN" i="1"/>
              <a:t>j</a:t>
            </a:r>
            <a:r>
              <a:rPr lang="en-US" altLang="zh-CN" i="1" baseline="-25000"/>
              <a:t>r+</a:t>
            </a:r>
            <a:r>
              <a:rPr lang="en-US" altLang="zh-CN" baseline="-25000"/>
              <a:t>1</a:t>
            </a:r>
            <a:r>
              <a:rPr lang="en-US" altLang="zh-CN"/>
              <a:t>,...,</a:t>
            </a:r>
            <a:r>
              <a:rPr lang="en-US" altLang="zh-CN" i="1"/>
              <a:t>j</a:t>
            </a:r>
            <a:r>
              <a:rPr lang="en-US" altLang="zh-CN" i="1" baseline="-25000"/>
              <a:t>n</a:t>
            </a:r>
            <a:r>
              <a:rPr lang="en-US" altLang="zh-CN"/>
              <a:t>.</a:t>
            </a:r>
          </a:p>
        </p:txBody>
      </p:sp>
      <p:sp>
        <p:nvSpPr>
          <p:cNvPr id="225291" name="Text Box 11">
            <a:extLst>
              <a:ext uri="{FF2B5EF4-FFF2-40B4-BE49-F238E27FC236}">
                <a16:creationId xmlns:a16="http://schemas.microsoft.com/office/drawing/2014/main" id="{61174547-A74C-AB02-3DF8-E509483DE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0813"/>
            <a:ext cx="80692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</a:t>
            </a:r>
            <a:r>
              <a:rPr lang="zh-CN" altLang="en-US"/>
              <a:t>将</a:t>
            </a:r>
            <a:r>
              <a:rPr lang="en-US" altLang="zh-CN" i="1"/>
              <a:t>A</a:t>
            </a:r>
            <a:r>
              <a:rPr lang="zh-CN" altLang="en-US"/>
              <a:t>经过初等行变换化为</a:t>
            </a:r>
            <a:r>
              <a:rPr lang="en-US" altLang="zh-CN" i="1"/>
              <a:t>B</a:t>
            </a:r>
            <a:r>
              <a:rPr lang="zh-CN" altLang="en-US"/>
              <a:t>，也就是将方程组</a:t>
            </a:r>
            <a:r>
              <a:rPr lang="en-US" altLang="zh-CN"/>
              <a:t>(2.3.1)</a:t>
            </a:r>
            <a:r>
              <a:rPr lang="zh-CN" altLang="en-US"/>
              <a:t>经过同解变形化为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351FA45D-72B9-6FE3-6CB8-3F1E7C335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39" name="AutoShap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D79D8AA-C0E5-3E17-460A-6926B15AE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6740" name="Rectangle 4">
            <a:extLst>
              <a:ext uri="{FF2B5EF4-FFF2-40B4-BE49-F238E27FC236}">
                <a16:creationId xmlns:a16="http://schemas.microsoft.com/office/drawing/2014/main" id="{D68EE8FE-E371-4718-FC3F-67B96EDE7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chemeClr val="tx1"/>
                </a:solidFill>
              </a:rPr>
              <a:t>§2.2 </a:t>
            </a:r>
            <a:r>
              <a:rPr lang="zh-CN" altLang="en-US" b="1">
                <a:solidFill>
                  <a:schemeClr val="tx1"/>
                </a:solidFill>
              </a:rPr>
              <a:t>线性相关与线性无关</a:t>
            </a:r>
          </a:p>
        </p:txBody>
      </p:sp>
      <p:pic>
        <p:nvPicPr>
          <p:cNvPr id="116741" name="Picture 5" descr="机动">
            <a:extLst>
              <a:ext uri="{FF2B5EF4-FFF2-40B4-BE49-F238E27FC236}">
                <a16:creationId xmlns:a16="http://schemas.microsoft.com/office/drawing/2014/main" id="{ADFA5BD1-A862-4D7B-368F-F7E8B1D5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2" name="Text Box 6">
            <a:extLst>
              <a:ext uri="{FF2B5EF4-FFF2-40B4-BE49-F238E27FC236}">
                <a16:creationId xmlns:a16="http://schemas.microsoft.com/office/drawing/2014/main" id="{A8E47C91-1243-F00C-80E8-C57298CEA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6743" name="Picture 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EB1A80B-001F-7A29-374B-45C35F1FF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4" name="Picture 8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7906F027-8B75-8695-2CA7-BB34B436C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5" name="Picture 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6845AF7-8095-40B4-60E8-A6F7E7618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6" name="Picture 1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EFC9BC6-A83F-6AFA-2CD3-7A97CF6C7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7" name="Picture 1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6665B8B-A891-DB90-981D-262CD56EC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6748" name="Picture 12" descr="tq1">
            <a:extLst>
              <a:ext uri="{FF2B5EF4-FFF2-40B4-BE49-F238E27FC236}">
                <a16:creationId xmlns:a16="http://schemas.microsoft.com/office/drawing/2014/main" id="{7E81AF1A-0C4F-D38A-B433-A43902A217A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4946650"/>
            <a:ext cx="1590675" cy="1603375"/>
          </a:xfrm>
          <a:noFill/>
        </p:spPr>
      </p:pic>
      <p:sp>
        <p:nvSpPr>
          <p:cNvPr id="116749" name="Text Box 13">
            <a:extLst>
              <a:ext uri="{FF2B5EF4-FFF2-40B4-BE49-F238E27FC236}">
                <a16:creationId xmlns:a16="http://schemas.microsoft.com/office/drawing/2014/main" id="{CC3342FB-D180-CDA1-8DC0-70666FB9E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</a:rPr>
              <a:t>2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  <p:sp>
        <p:nvSpPr>
          <p:cNvPr id="116750" name="Text Box 14">
            <a:extLst>
              <a:ext uri="{FF2B5EF4-FFF2-40B4-BE49-F238E27FC236}">
                <a16:creationId xmlns:a16="http://schemas.microsoft.com/office/drawing/2014/main" id="{1EC470E2-B13D-674F-8156-B9DE8549B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2657475"/>
            <a:ext cx="579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/>
          </a:p>
        </p:txBody>
      </p:sp>
    </p:spTree>
  </p:cSld>
  <p:clrMapOvr>
    <a:masterClrMapping/>
  </p:clrMapOvr>
  <p:transition>
    <p:wipe dir="r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6" name="Text Box 4">
            <a:extLst>
              <a:ext uri="{FF2B5EF4-FFF2-40B4-BE49-F238E27FC236}">
                <a16:creationId xmlns:a16="http://schemas.microsoft.com/office/drawing/2014/main" id="{807E008B-971B-FF6D-CF12-2124E4013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65113"/>
            <a:ext cx="80438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 </a:t>
            </a:r>
            <a:r>
              <a:rPr lang="zh-CN" altLang="en-US"/>
              <a:t>将方程组</a:t>
            </a:r>
            <a:r>
              <a:rPr lang="en-US" altLang="zh-CN"/>
              <a:t>(2.3.17)</a:t>
            </a:r>
            <a:r>
              <a:rPr lang="zh-CN" altLang="en-US"/>
              <a:t>中含未知数                   的项留在左边，其余各项移到右边，变为</a:t>
            </a:r>
          </a:p>
        </p:txBody>
      </p:sp>
      <p:graphicFrame>
        <p:nvGraphicFramePr>
          <p:cNvPr id="228357" name="Object 5">
            <a:extLst>
              <a:ext uri="{FF2B5EF4-FFF2-40B4-BE49-F238E27FC236}">
                <a16:creationId xmlns:a16="http://schemas.microsoft.com/office/drawing/2014/main" id="{D6813A67-1ED7-4D4D-4D1A-B331AD467B2F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1909763" y="1471613"/>
          <a:ext cx="49403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27200" imgH="1015920" progId="Equation.DSMT4">
                  <p:embed/>
                </p:oleObj>
              </mc:Choice>
              <mc:Fallback>
                <p:oleObj name="Equation" r:id="rId2" imgW="2527200" imgH="10159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1471613"/>
                        <a:ext cx="49403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7">
            <a:extLst>
              <a:ext uri="{FF2B5EF4-FFF2-40B4-BE49-F238E27FC236}">
                <a16:creationId xmlns:a16="http://schemas.microsoft.com/office/drawing/2014/main" id="{B9F148FF-46B8-746C-6F11-2FDA51271CA2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584450" y="4217988"/>
          <a:ext cx="2398713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80" imgH="241200" progId="Equation.DSMT4">
                  <p:embed/>
                </p:oleObj>
              </mc:Choice>
              <mc:Fallback>
                <p:oleObj name="Equation" r:id="rId4" imgW="62208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4217988"/>
                        <a:ext cx="2398713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10">
            <a:extLst>
              <a:ext uri="{FF2B5EF4-FFF2-40B4-BE49-F238E27FC236}">
                <a16:creationId xmlns:a16="http://schemas.microsoft.com/office/drawing/2014/main" id="{8CEACD30-8E4B-45AE-9E80-87BFD9111F59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4254500" y="3295650"/>
          <a:ext cx="19304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" imgH="241200" progId="Equation.DSMT4">
                  <p:embed/>
                </p:oleObj>
              </mc:Choice>
              <mc:Fallback>
                <p:oleObj name="Equation" r:id="rId6" imgW="68580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0" y="3295650"/>
                        <a:ext cx="19304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13">
            <a:extLst>
              <a:ext uri="{FF2B5EF4-FFF2-40B4-BE49-F238E27FC236}">
                <a16:creationId xmlns:a16="http://schemas.microsoft.com/office/drawing/2014/main" id="{976F5755-2B0E-708B-A4A9-85553A04DDDF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3694113" y="3808413"/>
          <a:ext cx="2273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520" imgH="241200" progId="Equation.DSMT4">
                  <p:embed/>
                </p:oleObj>
              </mc:Choice>
              <mc:Fallback>
                <p:oleObj name="Equation" r:id="rId8" imgW="81252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3808413"/>
                        <a:ext cx="2273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16">
            <a:extLst>
              <a:ext uri="{FF2B5EF4-FFF2-40B4-BE49-F238E27FC236}">
                <a16:creationId xmlns:a16="http://schemas.microsoft.com/office/drawing/2014/main" id="{57B7592D-9134-6B11-5A8A-2A74000BC5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8113" y="260350"/>
          <a:ext cx="201453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22080" imgH="241200" progId="Equation.DSMT4">
                  <p:embed/>
                </p:oleObj>
              </mc:Choice>
              <mc:Fallback>
                <p:oleObj name="Equation" r:id="rId10" imgW="622080" imgH="241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113" y="260350"/>
                        <a:ext cx="2014537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17">
            <a:extLst>
              <a:ext uri="{FF2B5EF4-FFF2-40B4-BE49-F238E27FC236}">
                <a16:creationId xmlns:a16="http://schemas.microsoft.com/office/drawing/2014/main" id="{307D7D2D-70F8-ED25-76FD-F93FC7FB85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6350" y="5249863"/>
          <a:ext cx="348456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47560" imgH="253800" progId="Equation.DSMT4">
                  <p:embed/>
                </p:oleObj>
              </mc:Choice>
              <mc:Fallback>
                <p:oleObj name="Equation" r:id="rId12" imgW="1447560" imgH="253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5249863"/>
                        <a:ext cx="3484563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18">
            <a:extLst>
              <a:ext uri="{FF2B5EF4-FFF2-40B4-BE49-F238E27FC236}">
                <a16:creationId xmlns:a16="http://schemas.microsoft.com/office/drawing/2014/main" id="{3E2DE227-AC93-33B6-542E-7BDD885C6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2338" y="5795963"/>
          <a:ext cx="35179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76160" imgH="241200" progId="Equation.DSMT4">
                  <p:embed/>
                </p:oleObj>
              </mc:Choice>
              <mc:Fallback>
                <p:oleObj name="Equation" r:id="rId14" imgW="1676160" imgH="241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5795963"/>
                        <a:ext cx="35179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71" name="Text Box 19">
            <a:extLst>
              <a:ext uri="{FF2B5EF4-FFF2-40B4-BE49-F238E27FC236}">
                <a16:creationId xmlns:a16="http://schemas.microsoft.com/office/drawing/2014/main" id="{A8194FC2-777C-FC83-8796-482F9113A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3268663"/>
            <a:ext cx="7964487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 </a:t>
            </a:r>
            <a:r>
              <a:rPr lang="zh-CN" altLang="en-US"/>
              <a:t>将独立未知数                    分别独立取任意值，每一组值                      代入</a:t>
            </a:r>
            <a:r>
              <a:rPr lang="en-US" altLang="zh-CN"/>
              <a:t>(2.3.18)</a:t>
            </a:r>
            <a:r>
              <a:rPr lang="zh-CN" altLang="en-US"/>
              <a:t>就可计算出                          的唯一一组值，从而得到方程</a:t>
            </a:r>
            <a:r>
              <a:rPr lang="en-US" altLang="zh-CN"/>
              <a:t>(2.3.1)</a:t>
            </a:r>
            <a:r>
              <a:rPr lang="zh-CN" altLang="en-US"/>
              <a:t>的一个解</a:t>
            </a:r>
            <a:r>
              <a:rPr lang="en-US" altLang="zh-CN" i="1"/>
              <a:t>X</a:t>
            </a:r>
            <a:r>
              <a:rPr lang="en-US" altLang="zh-CN"/>
              <a:t>=(</a:t>
            </a:r>
            <a:r>
              <a:rPr lang="en-US" altLang="zh-CN" i="1"/>
              <a:t>x</a:t>
            </a:r>
            <a:r>
              <a:rPr lang="en-US" altLang="zh-CN" i="1" baseline="-25000"/>
              <a:t>1</a:t>
            </a:r>
            <a:r>
              <a:rPr lang="en-US" altLang="zh-CN"/>
              <a:t>,...,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).</a:t>
            </a:r>
            <a:r>
              <a:rPr lang="zh-CN" altLang="en-US"/>
              <a:t>这组解</a:t>
            </a:r>
            <a:r>
              <a:rPr lang="en-US" altLang="zh-CN" i="1"/>
              <a:t>X</a:t>
            </a:r>
            <a:r>
              <a:rPr lang="zh-CN" altLang="en-US"/>
              <a:t>由</a:t>
            </a:r>
            <a:r>
              <a:rPr lang="en-US" altLang="zh-CN" i="1"/>
              <a:t>n-r</a:t>
            </a:r>
            <a:r>
              <a:rPr lang="zh-CN" altLang="en-US"/>
              <a:t>元数组                                     唯一决定，可记为</a:t>
            </a:r>
            <a:endParaRPr lang="zh-CN" altLang="en-US" i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6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>
            <a:extLst>
              <a:ext uri="{FF2B5EF4-FFF2-40B4-BE49-F238E27FC236}">
                <a16:creationId xmlns:a16="http://schemas.microsoft.com/office/drawing/2014/main" id="{5045427C-8ADC-4262-8087-6CF7DE213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292100"/>
            <a:ext cx="81359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</a:t>
            </a:r>
            <a:r>
              <a:rPr lang="zh-CN" altLang="en-US"/>
              <a:t>对每个</a:t>
            </a:r>
            <a:r>
              <a:rPr lang="en-US" altLang="zh-CN"/>
              <a:t>1≤</a:t>
            </a:r>
            <a:r>
              <a:rPr lang="en-US" altLang="zh-CN" i="1"/>
              <a:t>i</a:t>
            </a:r>
            <a:r>
              <a:rPr lang="en-US" altLang="zh-CN"/>
              <a:t>≤</a:t>
            </a:r>
            <a:r>
              <a:rPr lang="en-US" altLang="zh-CN" i="1"/>
              <a:t>n-r</a:t>
            </a:r>
            <a:r>
              <a:rPr lang="zh-CN" altLang="en-US"/>
              <a:t>，记</a:t>
            </a:r>
            <a:r>
              <a:rPr lang="en-US" altLang="zh-CN" i="1"/>
              <a:t>e</a:t>
            </a:r>
            <a:r>
              <a:rPr lang="en-US" altLang="zh-CN" i="1" baseline="-25000"/>
              <a:t>i</a:t>
            </a:r>
            <a:r>
              <a:rPr lang="zh-CN" altLang="en-US"/>
              <a:t>是</a:t>
            </a:r>
            <a:r>
              <a:rPr lang="en-US" altLang="zh-CN" i="1"/>
              <a:t>F</a:t>
            </a:r>
            <a:r>
              <a:rPr lang="en-US" altLang="zh-CN" i="1" baseline="30000"/>
              <a:t>n-r</a:t>
            </a:r>
            <a:r>
              <a:rPr lang="zh-CN" altLang="en-US"/>
              <a:t>中第</a:t>
            </a:r>
            <a:r>
              <a:rPr lang="en-US" altLang="zh-CN" i="1"/>
              <a:t>i</a:t>
            </a:r>
            <a:r>
              <a:rPr lang="zh-CN" altLang="en-US"/>
              <a:t>分量为</a:t>
            </a:r>
            <a:r>
              <a:rPr lang="en-US" altLang="zh-CN"/>
              <a:t>1</a:t>
            </a:r>
            <a:r>
              <a:rPr lang="zh-CN" altLang="en-US"/>
              <a:t>、其余分量为</a:t>
            </a:r>
            <a:r>
              <a:rPr lang="en-US" altLang="zh-CN"/>
              <a:t>0</a:t>
            </a:r>
            <a:r>
              <a:rPr lang="zh-CN" altLang="en-US"/>
              <a:t>的数组向量，则</a:t>
            </a:r>
            <a:r>
              <a:rPr lang="en-US" altLang="zh-CN"/>
              <a:t>{</a:t>
            </a:r>
            <a:r>
              <a:rPr lang="en-US" altLang="zh-CN" i="1"/>
              <a:t>e</a:t>
            </a:r>
            <a:r>
              <a:rPr lang="en-US" altLang="zh-CN" baseline="-25000"/>
              <a:t>1</a:t>
            </a:r>
            <a:r>
              <a:rPr lang="en-US" altLang="zh-CN"/>
              <a:t>,...,</a:t>
            </a:r>
            <a:r>
              <a:rPr lang="en-US" altLang="zh-CN" i="1"/>
              <a:t>e</a:t>
            </a:r>
            <a:r>
              <a:rPr lang="en-US" altLang="zh-CN" i="1" baseline="-25000"/>
              <a:t>n-r</a:t>
            </a:r>
            <a:r>
              <a:rPr lang="en-US" altLang="zh-CN"/>
              <a:t>}</a:t>
            </a:r>
            <a:r>
              <a:rPr lang="zh-CN" altLang="en-US"/>
              <a:t>是</a:t>
            </a:r>
            <a:r>
              <a:rPr lang="en-US" altLang="zh-CN" i="1"/>
              <a:t>F</a:t>
            </a:r>
            <a:r>
              <a:rPr lang="en-US" altLang="zh-CN" i="1" baseline="30000"/>
              <a:t>n-r</a:t>
            </a:r>
            <a:r>
              <a:rPr lang="zh-CN" altLang="en-US"/>
              <a:t>的自然基，</a:t>
            </a:r>
          </a:p>
        </p:txBody>
      </p:sp>
      <p:sp>
        <p:nvSpPr>
          <p:cNvPr id="233477" name="Text Box 5">
            <a:extLst>
              <a:ext uri="{FF2B5EF4-FFF2-40B4-BE49-F238E27FC236}">
                <a16:creationId xmlns:a16="http://schemas.microsoft.com/office/drawing/2014/main" id="{76F0CCB1-3DDF-4C73-AA65-A4898A4F6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411663"/>
            <a:ext cx="80295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其中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,...,</a:t>
            </a:r>
            <a:r>
              <a:rPr lang="en-US" altLang="zh-CN" i="1"/>
              <a:t>X</a:t>
            </a:r>
            <a:r>
              <a:rPr lang="en-US" altLang="zh-CN" i="1" baseline="-25000"/>
              <a:t>n-r</a:t>
            </a:r>
            <a:r>
              <a:rPr lang="zh-CN" altLang="en-US"/>
              <a:t>分别等于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e</a:t>
            </a:r>
            <a:r>
              <a:rPr lang="en-US" altLang="zh-CN" baseline="-25000"/>
              <a:t>1</a:t>
            </a:r>
            <a:r>
              <a:rPr lang="en-US" altLang="zh-CN"/>
              <a:t>)</a:t>
            </a:r>
            <a:r>
              <a:rPr lang="en-US" altLang="zh-CN" i="1"/>
              <a:t>,...,f</a:t>
            </a:r>
            <a:r>
              <a:rPr lang="en-US" altLang="zh-CN"/>
              <a:t>(</a:t>
            </a:r>
            <a:r>
              <a:rPr lang="en-US" altLang="zh-CN" i="1"/>
              <a:t>e</a:t>
            </a:r>
            <a:r>
              <a:rPr lang="en-US" altLang="zh-CN" i="1" baseline="-25000"/>
              <a:t>n-r</a:t>
            </a:r>
            <a:r>
              <a:rPr lang="en-US" altLang="zh-CN"/>
              <a:t>)</a:t>
            </a:r>
            <a:r>
              <a:rPr lang="zh-CN" altLang="en-US"/>
              <a:t>，是方程组</a:t>
            </a:r>
            <a:r>
              <a:rPr lang="en-US" altLang="zh-CN"/>
              <a:t>(2.3.1)</a:t>
            </a:r>
            <a:r>
              <a:rPr lang="zh-CN" altLang="en-US"/>
              <a:t>的</a:t>
            </a:r>
            <a:r>
              <a:rPr lang="en-US" altLang="zh-CN" i="1"/>
              <a:t>n-r</a:t>
            </a:r>
            <a:r>
              <a:rPr lang="zh-CN" altLang="en-US"/>
              <a:t>个解，</a:t>
            </a:r>
            <a:r>
              <a:rPr lang="en-US" altLang="zh-CN"/>
              <a:t>(2.3.19)</a:t>
            </a:r>
            <a:r>
              <a:rPr lang="zh-CN" altLang="en-US"/>
              <a:t>说明方程组所有的解</a:t>
            </a:r>
            <a:r>
              <a:rPr lang="en-US" altLang="zh-CN" i="1"/>
              <a:t>X</a:t>
            </a:r>
            <a:r>
              <a:rPr lang="zh-CN" altLang="en-US"/>
              <a:t>都是这</a:t>
            </a:r>
            <a:r>
              <a:rPr lang="en-US" altLang="zh-CN" i="1"/>
              <a:t>n-r</a:t>
            </a:r>
            <a:r>
              <a:rPr lang="zh-CN" altLang="en-US"/>
              <a:t>个解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,...,</a:t>
            </a:r>
            <a:r>
              <a:rPr lang="en-US" altLang="zh-CN" i="1"/>
              <a:t>X</a:t>
            </a:r>
            <a:r>
              <a:rPr lang="en-US" altLang="zh-CN" i="1" baseline="-25000"/>
              <a:t>n-r</a:t>
            </a:r>
            <a:r>
              <a:rPr lang="zh-CN" altLang="en-US"/>
              <a:t>的线性组合</a:t>
            </a:r>
            <a:r>
              <a:rPr lang="en-US" altLang="zh-CN"/>
              <a:t>.</a:t>
            </a:r>
          </a:p>
        </p:txBody>
      </p:sp>
      <p:graphicFrame>
        <p:nvGraphicFramePr>
          <p:cNvPr id="233478" name="Object 6">
            <a:extLst>
              <a:ext uri="{FF2B5EF4-FFF2-40B4-BE49-F238E27FC236}">
                <a16:creationId xmlns:a16="http://schemas.microsoft.com/office/drawing/2014/main" id="{E6B570B2-37EB-BBEC-54D6-8A7048E809A5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630363" y="1863725"/>
          <a:ext cx="5986462" cy="232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71520" imgH="1015920" progId="Equation.DSMT4">
                  <p:embed/>
                </p:oleObj>
              </mc:Choice>
              <mc:Fallback>
                <p:oleObj name="Equation" r:id="rId2" imgW="2171520" imgH="1015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1863725"/>
                        <a:ext cx="5986462" cy="232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3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4">
            <a:extLst>
              <a:ext uri="{FF2B5EF4-FFF2-40B4-BE49-F238E27FC236}">
                <a16:creationId xmlns:a16="http://schemas.microsoft.com/office/drawing/2014/main" id="{644C41B9-CC93-C1D1-EE4C-460CAB89E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384175"/>
            <a:ext cx="10207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设</a:t>
            </a:r>
          </a:p>
          <a:p>
            <a:pPr eaLnBrk="1" hangingPunct="1"/>
            <a:r>
              <a:rPr lang="zh-CN" altLang="en-US"/>
              <a:t>即</a:t>
            </a:r>
          </a:p>
        </p:txBody>
      </p:sp>
      <p:graphicFrame>
        <p:nvGraphicFramePr>
          <p:cNvPr id="235525" name="Object 5">
            <a:extLst>
              <a:ext uri="{FF2B5EF4-FFF2-40B4-BE49-F238E27FC236}">
                <a16:creationId xmlns:a16="http://schemas.microsoft.com/office/drawing/2014/main" id="{0F23DB96-522B-BB33-69A0-A24654A8656D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809750" y="468313"/>
          <a:ext cx="5834063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965160" progId="Equation.DSMT4">
                  <p:embed/>
                </p:oleObj>
              </mc:Choice>
              <mc:Fallback>
                <p:oleObj name="Equation" r:id="rId2" imgW="2514600" imgH="965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468313"/>
                        <a:ext cx="5834063" cy="231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5" name="Object 7">
            <a:extLst>
              <a:ext uri="{FF2B5EF4-FFF2-40B4-BE49-F238E27FC236}">
                <a16:creationId xmlns:a16="http://schemas.microsoft.com/office/drawing/2014/main" id="{7496DC55-B9EF-2E5E-A60B-761AA033632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284788" y="2724150"/>
          <a:ext cx="25003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241200" progId="Equation.DSMT4">
                  <p:embed/>
                </p:oleObj>
              </mc:Choice>
              <mc:Fallback>
                <p:oleObj name="Equation" r:id="rId4" imgW="1104840" imgH="24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2724150"/>
                        <a:ext cx="25003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0" name="Text Box 10">
            <a:extLst>
              <a:ext uri="{FF2B5EF4-FFF2-40B4-BE49-F238E27FC236}">
                <a16:creationId xmlns:a16="http://schemas.microsoft.com/office/drawing/2014/main" id="{32C02C56-4797-B1AD-7BD7-E13281BCC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2724150"/>
            <a:ext cx="79914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(2.3.20)</a:t>
            </a:r>
            <a:r>
              <a:rPr lang="zh-CN" altLang="en-US"/>
              <a:t>成立仅当</a:t>
            </a:r>
            <a:r>
              <a:rPr lang="en-US" altLang="zh-CN" i="1"/>
              <a:t>X</a:t>
            </a:r>
            <a:r>
              <a:rPr lang="zh-CN" altLang="en-US"/>
              <a:t>的分量                           ，这说明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,...,</a:t>
            </a:r>
            <a:r>
              <a:rPr lang="en-US" altLang="zh-CN" i="1"/>
              <a:t>X</a:t>
            </a:r>
            <a:r>
              <a:rPr lang="en-US" altLang="zh-CN" i="1" baseline="-25000"/>
              <a:t>n-r</a:t>
            </a:r>
            <a:r>
              <a:rPr lang="zh-CN" altLang="en-US"/>
              <a:t>线性无关，组成解空间</a:t>
            </a:r>
            <a:r>
              <a:rPr lang="en-US" altLang="zh-CN" i="1"/>
              <a:t>V</a:t>
            </a:r>
            <a:r>
              <a:rPr lang="en-US" altLang="zh-CN" i="1" baseline="-25000"/>
              <a:t>A</a:t>
            </a:r>
            <a:r>
              <a:rPr lang="zh-CN" altLang="en-US"/>
              <a:t>的一组基</a:t>
            </a:r>
            <a:r>
              <a:rPr lang="en-US" altLang="zh-CN"/>
              <a:t>.</a:t>
            </a:r>
            <a:r>
              <a:rPr lang="zh-CN" altLang="en-US"/>
              <a:t>这组基由</a:t>
            </a:r>
            <a:r>
              <a:rPr lang="en-US" altLang="zh-CN" i="1"/>
              <a:t>n-r</a:t>
            </a:r>
            <a:r>
              <a:rPr lang="zh-CN" altLang="en-US"/>
              <a:t>个向量组成，因此</a:t>
            </a:r>
          </a:p>
          <a:p>
            <a:pPr eaLnBrk="1" hangingPunct="1"/>
            <a:r>
              <a:rPr lang="zh-CN" altLang="en-US"/>
              <a:t>       </a:t>
            </a:r>
            <a:r>
              <a:rPr lang="en-US" altLang="zh-CN"/>
              <a:t>dim</a:t>
            </a:r>
            <a:r>
              <a:rPr lang="en-US" altLang="zh-CN" i="1"/>
              <a:t>V</a:t>
            </a:r>
            <a:r>
              <a:rPr lang="en-US" altLang="zh-CN" i="1" baseline="-25000"/>
              <a:t>A</a:t>
            </a:r>
            <a:r>
              <a:rPr lang="en-US" altLang="zh-CN"/>
              <a:t>=</a:t>
            </a:r>
            <a:r>
              <a:rPr lang="en-US" altLang="zh-CN" i="1"/>
              <a:t>n-r</a:t>
            </a:r>
            <a:r>
              <a:rPr lang="en-US" altLang="zh-CN"/>
              <a:t>=</a:t>
            </a:r>
            <a:r>
              <a:rPr lang="en-US" altLang="zh-CN" i="1"/>
              <a:t>n</a:t>
            </a:r>
            <a:r>
              <a:rPr lang="en-US" altLang="zh-CN"/>
              <a:t>-rank</a:t>
            </a:r>
            <a:r>
              <a:rPr lang="en-US" altLang="zh-CN" i="1"/>
              <a:t>A</a:t>
            </a:r>
            <a:r>
              <a:rPr lang="en-US" altLang="zh-CN"/>
              <a:t>                           □</a:t>
            </a:r>
          </a:p>
        </p:txBody>
      </p:sp>
      <p:sp>
        <p:nvSpPr>
          <p:cNvPr id="235531" name="Text Box 11">
            <a:extLst>
              <a:ext uri="{FF2B5EF4-FFF2-40B4-BE49-F238E27FC236}">
                <a16:creationId xmlns:a16="http://schemas.microsoft.com/office/drawing/2014/main" id="{C649CAF3-E2CF-52D4-BA1E-561E4AC4B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5049838"/>
            <a:ext cx="81105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</a:t>
            </a:r>
            <a:r>
              <a:rPr lang="zh-CN" altLang="en-US"/>
              <a:t>齐次线性方程组的解空间的一组基称为这个方程组的一个</a:t>
            </a:r>
            <a:r>
              <a:rPr lang="zh-CN" altLang="en-US">
                <a:solidFill>
                  <a:schemeClr val="tx2"/>
                </a:solidFill>
              </a:rPr>
              <a:t>基础解系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6" name="Text Box 4">
            <a:extLst>
              <a:ext uri="{FF2B5EF4-FFF2-40B4-BE49-F238E27FC236}">
                <a16:creationId xmlns:a16="http://schemas.microsoft.com/office/drawing/2014/main" id="{A732B2C3-519C-064E-2285-39D97B9CE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252413"/>
            <a:ext cx="7831138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>
                <a:solidFill>
                  <a:schemeClr val="tx2"/>
                </a:solidFill>
              </a:rPr>
              <a:t>6</a:t>
            </a:r>
            <a:r>
              <a:rPr lang="en-US" altLang="zh-CN"/>
              <a:t>    </a:t>
            </a:r>
            <a:r>
              <a:rPr lang="zh-CN" altLang="en-US"/>
              <a:t>已知</a:t>
            </a:r>
            <a:r>
              <a:rPr lang="en-US" altLang="zh-CN" i="1"/>
              <a:t>F</a:t>
            </a:r>
            <a:r>
              <a:rPr lang="en-US" altLang="zh-CN" i="1" baseline="30000"/>
              <a:t>5</a:t>
            </a:r>
            <a:r>
              <a:rPr lang="zh-CN" altLang="en-US"/>
              <a:t>中的向量</a:t>
            </a:r>
          </a:p>
          <a:p>
            <a:pPr eaLnBrk="1" hangingPunct="1"/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=(1,2,3,4,5),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=(1,3,2,1,2)</a:t>
            </a:r>
          </a:p>
          <a:p>
            <a:pPr algn="l" eaLnBrk="1" hangingPunct="1"/>
            <a:r>
              <a:rPr lang="zh-CN" altLang="en-US"/>
              <a:t>求一个齐次线性方程组，使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zh-CN" altLang="en-US"/>
              <a:t>组成这个方程组的基础解系</a:t>
            </a:r>
            <a:r>
              <a:rPr lang="en-US" altLang="zh-CN"/>
              <a:t>.</a:t>
            </a:r>
          </a:p>
        </p:txBody>
      </p:sp>
      <p:sp>
        <p:nvSpPr>
          <p:cNvPr id="238597" name="Text Box 5">
            <a:extLst>
              <a:ext uri="{FF2B5EF4-FFF2-40B4-BE49-F238E27FC236}">
                <a16:creationId xmlns:a16="http://schemas.microsoft.com/office/drawing/2014/main" id="{9E15C390-C0BE-21EE-FC3A-F4428CE70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2874963"/>
            <a:ext cx="7897813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解   </a:t>
            </a:r>
            <a:r>
              <a:rPr lang="zh-CN" altLang="en-US"/>
              <a:t> 设</a:t>
            </a:r>
          </a:p>
          <a:p>
            <a:pPr eaLnBrk="1" hangingPunct="1"/>
            <a:r>
              <a:rPr lang="zh-CN" altLang="en-US" i="1"/>
              <a:t>       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1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+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2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+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3</a:t>
            </a:r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en-US" altLang="zh-CN"/>
              <a:t>+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4</a:t>
            </a:r>
            <a:r>
              <a:rPr lang="en-US" altLang="zh-CN" i="1"/>
              <a:t>x</a:t>
            </a:r>
            <a:r>
              <a:rPr lang="en-US" altLang="zh-CN" baseline="-25000"/>
              <a:t>4</a:t>
            </a:r>
            <a:r>
              <a:rPr lang="en-US" altLang="zh-CN"/>
              <a:t>+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5</a:t>
            </a:r>
            <a:r>
              <a:rPr lang="en-US" altLang="zh-CN" i="1"/>
              <a:t>x</a:t>
            </a:r>
            <a:r>
              <a:rPr lang="en-US" altLang="zh-CN" baseline="-25000"/>
              <a:t>5</a:t>
            </a:r>
            <a:r>
              <a:rPr lang="en-US" altLang="zh-CN"/>
              <a:t>=0</a:t>
            </a:r>
          </a:p>
          <a:p>
            <a:pPr algn="l" eaLnBrk="1" hangingPunct="1"/>
            <a:r>
              <a:rPr lang="zh-CN" altLang="en-US"/>
              <a:t>是方程组</a:t>
            </a:r>
            <a:r>
              <a:rPr lang="en-US" altLang="zh-CN" i="1"/>
              <a:t>AX</a:t>
            </a:r>
            <a:r>
              <a:rPr lang="en-US" altLang="zh-CN"/>
              <a:t>=0</a:t>
            </a:r>
            <a:r>
              <a:rPr lang="zh-CN" altLang="en-US"/>
              <a:t>的任意一个方程</a:t>
            </a:r>
            <a:r>
              <a:rPr lang="en-US" altLang="zh-CN"/>
              <a:t>.</a:t>
            </a:r>
            <a:r>
              <a:rPr lang="zh-CN" altLang="en-US"/>
              <a:t>将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zh-CN" altLang="en-US"/>
              <a:t>的坐标代入得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8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8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85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620" name="Object 4">
            <a:extLst>
              <a:ext uri="{FF2B5EF4-FFF2-40B4-BE49-F238E27FC236}">
                <a16:creationId xmlns:a16="http://schemas.microsoft.com/office/drawing/2014/main" id="{E49EB4B6-D4C1-C62C-56B9-CA2605EAEAD2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174750" y="271463"/>
          <a:ext cx="644366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482400" progId="Equation.DSMT4">
                  <p:embed/>
                </p:oleObj>
              </mc:Choice>
              <mc:Fallback>
                <p:oleObj name="Equation" r:id="rId2" imgW="25146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271463"/>
                        <a:ext cx="644366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2" name="Object 6">
            <a:extLst>
              <a:ext uri="{FF2B5EF4-FFF2-40B4-BE49-F238E27FC236}">
                <a16:creationId xmlns:a16="http://schemas.microsoft.com/office/drawing/2014/main" id="{87706138-C181-0164-9A7D-EDDFC4A6FCA8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2078038" y="2489200"/>
          <a:ext cx="328136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457200" progId="Equation.DSMT4">
                  <p:embed/>
                </p:oleObj>
              </mc:Choice>
              <mc:Fallback>
                <p:oleObj name="Equation" r:id="rId4" imgW="13716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8" y="2489200"/>
                        <a:ext cx="3281362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9625" name="Object 9">
            <a:extLst>
              <a:ext uri="{FF2B5EF4-FFF2-40B4-BE49-F238E27FC236}">
                <a16:creationId xmlns:a16="http://schemas.microsoft.com/office/drawing/2014/main" id="{9D7B348F-0364-0B15-2A83-F7D2058AE552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403350" y="4676775"/>
          <a:ext cx="640873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25600" imgH="457200" progId="Equation.DSMT4">
                  <p:embed/>
                </p:oleObj>
              </mc:Choice>
              <mc:Fallback>
                <p:oleObj name="Equation" r:id="rId6" imgW="32256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676775"/>
                        <a:ext cx="6408738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8" name="Text Box 12">
            <a:extLst>
              <a:ext uri="{FF2B5EF4-FFF2-40B4-BE49-F238E27FC236}">
                <a16:creationId xmlns:a16="http://schemas.microsoft.com/office/drawing/2014/main" id="{2A710B59-5818-4F07-028B-462C54A46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1377950"/>
            <a:ext cx="80835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</a:t>
            </a:r>
            <a:r>
              <a:rPr lang="zh-CN" altLang="en-US"/>
              <a:t>将</a:t>
            </a:r>
            <a:r>
              <a:rPr lang="en-US" altLang="zh-CN"/>
              <a:t>(2.3.22)</a:t>
            </a:r>
            <a:r>
              <a:rPr lang="zh-CN" altLang="en-US"/>
              <a:t>看作以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3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4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5</a:t>
            </a:r>
            <a:r>
              <a:rPr lang="zh-CN" altLang="en-US"/>
              <a:t>为未知数的线性方程来解</a:t>
            </a:r>
            <a:r>
              <a:rPr lang="en-US" altLang="zh-CN"/>
              <a:t>.</a:t>
            </a:r>
            <a:r>
              <a:rPr lang="zh-CN" altLang="en-US"/>
              <a:t>此方程组的系数矩阵</a:t>
            </a:r>
          </a:p>
        </p:txBody>
      </p:sp>
      <p:sp>
        <p:nvSpPr>
          <p:cNvPr id="239629" name="Text Box 13">
            <a:extLst>
              <a:ext uri="{FF2B5EF4-FFF2-40B4-BE49-F238E27FC236}">
                <a16:creationId xmlns:a16="http://schemas.microsoft.com/office/drawing/2014/main" id="{E7043B49-2F7F-1413-3C37-7BAB5A262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3444875"/>
            <a:ext cx="78708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就是以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zh-CN" altLang="en-US"/>
              <a:t>为行向量组成的矩阵</a:t>
            </a:r>
            <a:r>
              <a:rPr lang="en-US" altLang="zh-CN"/>
              <a:t>.</a:t>
            </a:r>
            <a:r>
              <a:rPr lang="zh-CN" altLang="en-US"/>
              <a:t>对</a:t>
            </a:r>
            <a:r>
              <a:rPr lang="en-US" altLang="zh-CN" i="1"/>
              <a:t>B</a:t>
            </a:r>
            <a:r>
              <a:rPr lang="zh-CN" altLang="en-US"/>
              <a:t>作初等行变换得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9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9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Text Box 4">
            <a:extLst>
              <a:ext uri="{FF2B5EF4-FFF2-40B4-BE49-F238E27FC236}">
                <a16:creationId xmlns:a16="http://schemas.microsoft.com/office/drawing/2014/main" id="{A296322B-F96B-929F-B120-EE84C335B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304800"/>
            <a:ext cx="7858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方程组</a:t>
            </a:r>
            <a:r>
              <a:rPr lang="en-US" altLang="zh-CN"/>
              <a:t>(2.3.22)</a:t>
            </a:r>
            <a:r>
              <a:rPr lang="zh-CN" altLang="en-US"/>
              <a:t>化为</a:t>
            </a:r>
          </a:p>
        </p:txBody>
      </p:sp>
      <p:graphicFrame>
        <p:nvGraphicFramePr>
          <p:cNvPr id="243717" name="Object 5">
            <a:extLst>
              <a:ext uri="{FF2B5EF4-FFF2-40B4-BE49-F238E27FC236}">
                <a16:creationId xmlns:a16="http://schemas.microsoft.com/office/drawing/2014/main" id="{FEE85F28-7DBE-E656-DA75-EF81FDCECED2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790700" y="1017588"/>
          <a:ext cx="4370388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482400" progId="Equation.DSMT4">
                  <p:embed/>
                </p:oleObj>
              </mc:Choice>
              <mc:Fallback>
                <p:oleObj name="Equation" r:id="rId2" imgW="161280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017588"/>
                        <a:ext cx="4370388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19" name="Text Box 7">
            <a:extLst>
              <a:ext uri="{FF2B5EF4-FFF2-40B4-BE49-F238E27FC236}">
                <a16:creationId xmlns:a16="http://schemas.microsoft.com/office/drawing/2014/main" id="{976D619E-44DF-A210-F31B-CC7A4327D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75" y="2041525"/>
            <a:ext cx="8018463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因此</a:t>
            </a:r>
          </a:p>
          <a:p>
            <a:pPr algn="l" eaLnBrk="1" hangingPunct="1"/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3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4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5</a:t>
            </a:r>
            <a:r>
              <a:rPr lang="en-US" altLang="zh-CN"/>
              <a:t>)</a:t>
            </a:r>
          </a:p>
          <a:p>
            <a:pPr algn="l" eaLnBrk="1" hangingPunct="1"/>
            <a:r>
              <a:rPr lang="en-US" altLang="zh-CN"/>
              <a:t>=(-5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3</a:t>
            </a:r>
            <a:r>
              <a:rPr lang="en-US" altLang="zh-CN"/>
              <a:t>-10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4</a:t>
            </a:r>
            <a:r>
              <a:rPr lang="en-US" altLang="zh-CN"/>
              <a:t>-11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5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3</a:t>
            </a:r>
            <a:r>
              <a:rPr lang="en-US" altLang="zh-CN"/>
              <a:t>+3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4</a:t>
            </a:r>
            <a:r>
              <a:rPr lang="en-US" altLang="zh-CN"/>
              <a:t>+3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5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3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4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5</a:t>
            </a:r>
            <a:r>
              <a:rPr lang="en-US" altLang="zh-CN"/>
              <a:t>)</a:t>
            </a:r>
          </a:p>
          <a:p>
            <a:pPr algn="l" eaLnBrk="1" hangingPunct="1"/>
            <a:r>
              <a:rPr lang="en-US" altLang="zh-CN"/>
              <a:t>=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3</a:t>
            </a:r>
            <a:r>
              <a:rPr lang="en-US" altLang="zh-CN"/>
              <a:t>(-5,1,1,0,0)+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4</a:t>
            </a:r>
            <a:r>
              <a:rPr lang="en-US" altLang="zh-CN"/>
              <a:t>(-10,3,0,1,0)+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5</a:t>
            </a:r>
            <a:r>
              <a:rPr lang="en-US" altLang="zh-CN"/>
              <a:t>(-11,3,0,0,1)</a:t>
            </a:r>
          </a:p>
        </p:txBody>
      </p:sp>
      <p:sp>
        <p:nvSpPr>
          <p:cNvPr id="243720" name="Text Box 8">
            <a:extLst>
              <a:ext uri="{FF2B5EF4-FFF2-40B4-BE49-F238E27FC236}">
                <a16:creationId xmlns:a16="http://schemas.microsoft.com/office/drawing/2014/main" id="{21D68102-7E97-7A1E-B509-719CD43E1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4995863"/>
            <a:ext cx="76342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方程组</a:t>
            </a:r>
            <a:r>
              <a:rPr lang="en-US" altLang="zh-CN"/>
              <a:t>(2.3.22)</a:t>
            </a:r>
            <a:r>
              <a:rPr lang="zh-CN" altLang="en-US"/>
              <a:t>的一组基础解系是</a:t>
            </a:r>
          </a:p>
          <a:p>
            <a:pPr eaLnBrk="1" hangingPunct="1"/>
            <a:r>
              <a:rPr lang="en-US" altLang="zh-CN"/>
              <a:t>(-5,1,1,0,0),  (-10,3,0,1,0),  (-11,3,0,0,1).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3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3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43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4" name="Text Box 4">
            <a:extLst>
              <a:ext uri="{FF2B5EF4-FFF2-40B4-BE49-F238E27FC236}">
                <a16:creationId xmlns:a16="http://schemas.microsoft.com/office/drawing/2014/main" id="{FF856867-28B5-287B-8895-BCB031A21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277813"/>
            <a:ext cx="77803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以这组基础解系为各行组成矩阵</a:t>
            </a:r>
          </a:p>
        </p:txBody>
      </p:sp>
      <p:graphicFrame>
        <p:nvGraphicFramePr>
          <p:cNvPr id="245765" name="Object 5">
            <a:extLst>
              <a:ext uri="{FF2B5EF4-FFF2-40B4-BE49-F238E27FC236}">
                <a16:creationId xmlns:a16="http://schemas.microsoft.com/office/drawing/2014/main" id="{47201BC0-172E-99F8-85B2-1FFDB8ADDE29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174875" y="900113"/>
          <a:ext cx="3362325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711000" progId="Equation.DSMT4">
                  <p:embed/>
                </p:oleObj>
              </mc:Choice>
              <mc:Fallback>
                <p:oleObj name="Equation" r:id="rId2" imgW="160020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900113"/>
                        <a:ext cx="3362325" cy="149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67" name="Object 7">
            <a:extLst>
              <a:ext uri="{FF2B5EF4-FFF2-40B4-BE49-F238E27FC236}">
                <a16:creationId xmlns:a16="http://schemas.microsoft.com/office/drawing/2014/main" id="{2705062B-09B5-97BC-C833-665ED9A3B7B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135188" y="2887663"/>
          <a:ext cx="3781425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5840" imgH="711000" progId="Equation.DSMT4">
                  <p:embed/>
                </p:oleObj>
              </mc:Choice>
              <mc:Fallback>
                <p:oleObj name="Equation" r:id="rId4" imgW="1815840" imgH="71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887663"/>
                        <a:ext cx="3781425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70" name="Text Box 10">
            <a:extLst>
              <a:ext uri="{FF2B5EF4-FFF2-40B4-BE49-F238E27FC236}">
                <a16:creationId xmlns:a16="http://schemas.microsoft.com/office/drawing/2014/main" id="{FCC1D06F-87D5-AB76-299C-317649E70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2292350"/>
            <a:ext cx="8150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则</a:t>
            </a:r>
            <a:r>
              <a:rPr lang="en-US" altLang="zh-CN"/>
              <a:t>rank</a:t>
            </a:r>
            <a:r>
              <a:rPr lang="en-US" altLang="zh-CN" i="1"/>
              <a:t>A</a:t>
            </a:r>
            <a:r>
              <a:rPr lang="en-US" altLang="zh-CN"/>
              <a:t>=3.</a:t>
            </a:r>
            <a:r>
              <a:rPr lang="zh-CN" altLang="en-US"/>
              <a:t>以</a:t>
            </a:r>
            <a:r>
              <a:rPr lang="en-US" altLang="zh-CN" i="1"/>
              <a:t>A</a:t>
            </a:r>
            <a:r>
              <a:rPr lang="zh-CN" altLang="en-US"/>
              <a:t>为系数矩阵的齐次线性方程组</a:t>
            </a:r>
          </a:p>
        </p:txBody>
      </p:sp>
      <p:sp>
        <p:nvSpPr>
          <p:cNvPr id="245771" name="Text Box 11">
            <a:extLst>
              <a:ext uri="{FF2B5EF4-FFF2-40B4-BE49-F238E27FC236}">
                <a16:creationId xmlns:a16="http://schemas.microsoft.com/office/drawing/2014/main" id="{F433E4FD-8554-100B-36D5-D574BE229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4281488"/>
            <a:ext cx="802957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的解空间的维数为</a:t>
            </a:r>
            <a:r>
              <a:rPr lang="en-US" altLang="zh-CN"/>
              <a:t>5-rank</a:t>
            </a:r>
            <a:r>
              <a:rPr lang="en-US" altLang="zh-CN" i="1"/>
              <a:t>A</a:t>
            </a:r>
            <a:r>
              <a:rPr lang="en-US" altLang="zh-CN"/>
              <a:t>=5-3=2.</a:t>
            </a:r>
            <a:r>
              <a:rPr lang="zh-CN" altLang="en-US"/>
              <a:t>而</a:t>
            </a:r>
            <a:r>
              <a:rPr lang="en-US" altLang="zh-CN" i="1"/>
              <a:t>X</a:t>
            </a:r>
            <a:r>
              <a:rPr lang="en-US" altLang="zh-CN" i="1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i="1" baseline="-25000"/>
              <a:t>2</a:t>
            </a:r>
            <a:r>
              <a:rPr lang="zh-CN" altLang="en-US"/>
              <a:t>是方程组</a:t>
            </a:r>
            <a:r>
              <a:rPr lang="en-US" altLang="zh-CN"/>
              <a:t>(2.3.23)</a:t>
            </a:r>
            <a:r>
              <a:rPr lang="zh-CN" altLang="en-US"/>
              <a:t>的两个线性无关解，因此组成</a:t>
            </a:r>
            <a:r>
              <a:rPr lang="en-US" altLang="zh-CN"/>
              <a:t>(2.3.23)</a:t>
            </a:r>
            <a:r>
              <a:rPr lang="zh-CN" altLang="en-US"/>
              <a:t>的基础解系</a:t>
            </a:r>
            <a:r>
              <a:rPr lang="en-US" altLang="zh-CN"/>
              <a:t>.</a:t>
            </a:r>
          </a:p>
        </p:txBody>
      </p:sp>
      <p:sp>
        <p:nvSpPr>
          <p:cNvPr id="245772" name="Text Box 12">
            <a:extLst>
              <a:ext uri="{FF2B5EF4-FFF2-40B4-BE49-F238E27FC236}">
                <a16:creationId xmlns:a16="http://schemas.microsoft.com/office/drawing/2014/main" id="{78DF595A-CE63-A1C6-4C71-DCBCEFA55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5764213"/>
            <a:ext cx="7778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</a:t>
            </a:r>
            <a:r>
              <a:rPr lang="zh-CN" altLang="en-US"/>
              <a:t>因此，方程组</a:t>
            </a:r>
            <a:r>
              <a:rPr lang="en-US" altLang="zh-CN"/>
              <a:t>(2.3.23)</a:t>
            </a:r>
            <a:r>
              <a:rPr lang="zh-CN" altLang="en-US"/>
              <a:t>符合要求</a:t>
            </a:r>
            <a:r>
              <a:rPr lang="en-US" altLang="zh-CN"/>
              <a:t>.           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45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5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4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26" name="Text Box 26">
            <a:extLst>
              <a:ext uri="{FF2B5EF4-FFF2-40B4-BE49-F238E27FC236}">
                <a16:creationId xmlns:a16="http://schemas.microsoft.com/office/drawing/2014/main" id="{DE25070D-DABF-960C-7496-B486ABE42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000125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800">
                <a:latin typeface="楷体_GB2312" pitchFamily="49" charset="-122"/>
              </a:rPr>
              <a:t>非齐次线性方程组</a:t>
            </a:r>
          </a:p>
        </p:txBody>
      </p:sp>
      <p:graphicFrame>
        <p:nvGraphicFramePr>
          <p:cNvPr id="44" name="Object 41">
            <a:extLst>
              <a:ext uri="{FF2B5EF4-FFF2-40B4-BE49-F238E27FC236}">
                <a16:creationId xmlns:a16="http://schemas.microsoft.com/office/drawing/2014/main" id="{95FAB75E-E192-5E82-2F4D-6A6D4D440E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2650" y="928688"/>
          <a:ext cx="5149850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82880" imgH="1079280" progId="">
                  <p:embed/>
                </p:oleObj>
              </mc:Choice>
              <mc:Fallback>
                <p:oleObj name="Equation" r:id="rId2" imgW="2882880" imgH="1079280" progId="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928688"/>
                        <a:ext cx="5149850" cy="192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380DBE0-374F-12E7-344E-524021217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108325"/>
            <a:ext cx="3500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/>
              <a:t>方程组的系数矩阵</a:t>
            </a:r>
          </a:p>
        </p:txBody>
      </p:sp>
      <p:graphicFrame>
        <p:nvGraphicFramePr>
          <p:cNvPr id="47" name="Object 43">
            <a:extLst>
              <a:ext uri="{FF2B5EF4-FFF2-40B4-BE49-F238E27FC236}">
                <a16:creationId xmlns:a16="http://schemas.microsoft.com/office/drawing/2014/main" id="{C7B66302-D136-3DCE-2B94-E9BC998222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3714750"/>
          <a:ext cx="4286250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97080" imgH="1079280" progId="">
                  <p:embed/>
                </p:oleObj>
              </mc:Choice>
              <mc:Fallback>
                <p:oleObj name="Equation" r:id="rId4" imgW="2197080" imgH="1079280" progId="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714750"/>
                        <a:ext cx="4286250" cy="210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D9AB6739-82E0-22DF-1CF3-CC1B01F90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3109913"/>
            <a:ext cx="2928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 sz="2400"/>
              <a:t>方程组的增广矩阵</a:t>
            </a:r>
          </a:p>
        </p:txBody>
      </p:sp>
      <p:graphicFrame>
        <p:nvGraphicFramePr>
          <p:cNvPr id="76844" name="Object 44">
            <a:extLst>
              <a:ext uri="{FF2B5EF4-FFF2-40B4-BE49-F238E27FC236}">
                <a16:creationId xmlns:a16="http://schemas.microsoft.com/office/drawing/2014/main" id="{3FF3D416-31BB-681A-B8B1-5051B56351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3" y="3751263"/>
          <a:ext cx="3643312" cy="210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600" imgH="1079280" progId="">
                  <p:embed/>
                </p:oleObj>
              </mc:Choice>
              <mc:Fallback>
                <p:oleObj name="Equation" r:id="rId6" imgW="1866600" imgH="1079280" progId="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3751263"/>
                        <a:ext cx="3643312" cy="2106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6" name="矩形 9">
            <a:extLst>
              <a:ext uri="{FF2B5EF4-FFF2-40B4-BE49-F238E27FC236}">
                <a16:creationId xmlns:a16="http://schemas.microsoft.com/office/drawing/2014/main" id="{FF5FF34C-C72B-24DA-A9E8-702E09DA1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204788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zh-CN" altLang="en-US">
                <a:latin typeface="华文行楷" panose="02010800040101010101" pitchFamily="2" charset="-122"/>
              </a:rPr>
              <a:t>非齐次线性方程组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26" grpId="0"/>
      <p:bldP spid="46" grpId="0"/>
      <p:bldP spid="48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8" name="Rectangle 2">
            <a:extLst>
              <a:ext uri="{FF2B5EF4-FFF2-40B4-BE49-F238E27FC236}">
                <a16:creationId xmlns:a16="http://schemas.microsoft.com/office/drawing/2014/main" id="{8C915989-D914-AB07-E051-DBCF61C82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160338"/>
            <a:ext cx="8248650" cy="625475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楷体_GB2312" pitchFamily="49" charset="-122"/>
                <a:ea typeface="楷体_GB2312" pitchFamily="49" charset="-122"/>
              </a:rPr>
              <a:t>非齐次方程组的向量形式</a:t>
            </a:r>
          </a:p>
        </p:txBody>
      </p:sp>
      <p:graphicFrame>
        <p:nvGraphicFramePr>
          <p:cNvPr id="16" name="Object 5">
            <a:extLst>
              <a:ext uri="{FF2B5EF4-FFF2-40B4-BE49-F238E27FC236}">
                <a16:creationId xmlns:a16="http://schemas.microsoft.com/office/drawing/2014/main" id="{633A0595-72AD-1A43-78C7-69B221AD8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952500"/>
          <a:ext cx="701040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24000" imgH="1079280" progId="">
                  <p:embed/>
                </p:oleObj>
              </mc:Choice>
              <mc:Fallback>
                <p:oleObj name="Equation" r:id="rId2" imgW="3924000" imgH="10792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952500"/>
                        <a:ext cx="7010400" cy="192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>
            <a:extLst>
              <a:ext uri="{FF2B5EF4-FFF2-40B4-BE49-F238E27FC236}">
                <a16:creationId xmlns:a16="http://schemas.microsoft.com/office/drawing/2014/main" id="{05D91C92-8F1D-D156-FC8B-48D379CB6F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313" y="2881313"/>
          <a:ext cx="3992562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34880" imgH="1079280" progId="">
                  <p:embed/>
                </p:oleObj>
              </mc:Choice>
              <mc:Fallback>
                <p:oleObj name="Equation" r:id="rId4" imgW="2234880" imgH="10792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2881313"/>
                        <a:ext cx="3992562" cy="192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右箭头 17">
            <a:extLst>
              <a:ext uri="{FF2B5EF4-FFF2-40B4-BE49-F238E27FC236}">
                <a16:creationId xmlns:a16="http://schemas.microsoft.com/office/drawing/2014/main" id="{0C87FA8A-A956-AF6D-58D7-27BDC92F4312}"/>
              </a:ext>
            </a:extLst>
          </p:cNvPr>
          <p:cNvSpPr/>
          <p:nvPr/>
        </p:nvSpPr>
        <p:spPr>
          <a:xfrm>
            <a:off x="4286248" y="3667134"/>
            <a:ext cx="571504" cy="285752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endParaRPr lang="zh-CN" altLang="en-US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graphicFrame>
        <p:nvGraphicFramePr>
          <p:cNvPr id="19" name="Object 7">
            <a:extLst>
              <a:ext uri="{FF2B5EF4-FFF2-40B4-BE49-F238E27FC236}">
                <a16:creationId xmlns:a16="http://schemas.microsoft.com/office/drawing/2014/main" id="{20045CD4-C179-CAFA-4EA8-9D0ED65ABC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25" y="3286125"/>
          <a:ext cx="33575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9560" imgH="545760" progId="">
                  <p:embed/>
                </p:oleObj>
              </mc:Choice>
              <mc:Fallback>
                <p:oleObj name="Equation" r:id="rId6" imgW="1879560" imgH="5457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3286125"/>
                        <a:ext cx="3357563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下箭头 19">
            <a:extLst>
              <a:ext uri="{FF2B5EF4-FFF2-40B4-BE49-F238E27FC236}">
                <a16:creationId xmlns:a16="http://schemas.microsoft.com/office/drawing/2014/main" id="{57731829-010A-6A9E-9EF6-44B504869B05}"/>
              </a:ext>
            </a:extLst>
          </p:cNvPr>
          <p:cNvSpPr/>
          <p:nvPr/>
        </p:nvSpPr>
        <p:spPr>
          <a:xfrm>
            <a:off x="6357950" y="4000504"/>
            <a:ext cx="357190" cy="64294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endParaRPr lang="zh-CN" altLang="en-US"/>
          </a:p>
        </p:txBody>
      </p:sp>
      <p:graphicFrame>
        <p:nvGraphicFramePr>
          <p:cNvPr id="21" name="Object 8">
            <a:extLst>
              <a:ext uri="{FF2B5EF4-FFF2-40B4-BE49-F238E27FC236}">
                <a16:creationId xmlns:a16="http://schemas.microsoft.com/office/drawing/2014/main" id="{E26F5EA6-C903-C7DF-8D8C-3B422E2C35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5024438"/>
          <a:ext cx="696436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98800" imgH="545760" progId="">
                  <p:embed/>
                </p:oleObj>
              </mc:Choice>
              <mc:Fallback>
                <p:oleObj name="Equation" r:id="rId8" imgW="3898800" imgH="54576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024438"/>
                        <a:ext cx="6964362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5" name="标题 1">
            <a:extLst>
              <a:ext uri="{FF2B5EF4-FFF2-40B4-BE49-F238E27FC236}">
                <a16:creationId xmlns:a16="http://schemas.microsoft.com/office/drawing/2014/main" id="{6BA1555C-F117-6260-F866-B479C5A88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42875"/>
            <a:ext cx="8715375" cy="747713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楷体_GB2312" pitchFamily="49" charset="-122"/>
              </a:rPr>
              <a:t>非齐次线性方程组有解的条件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B6535-8A37-697B-E714-FB742AB5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990600"/>
            <a:ext cx="8966200" cy="1643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定理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2.4.1 </a:t>
            </a:r>
            <a:r>
              <a:rPr lang="zh-CN" altLang="en-US">
                <a:ea typeface="楷体_GB2312" pitchFamily="49" charset="-122"/>
              </a:rPr>
              <a:t>线性方程组（</a:t>
            </a:r>
            <a:r>
              <a:rPr lang="en-US" altLang="zh-CN">
                <a:ea typeface="楷体_GB2312" pitchFamily="49" charset="-122"/>
              </a:rPr>
              <a:t>2.4.1</a:t>
            </a:r>
            <a:r>
              <a:rPr lang="zh-CN" altLang="en-US">
                <a:ea typeface="楷体_GB2312" pitchFamily="49" charset="-122"/>
              </a:rPr>
              <a:t>）有解   它的系数矩阵与增广矩阵的秩相同。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简单证明：记</a:t>
            </a:r>
            <a:endParaRPr lang="en-US" altLang="zh-CN">
              <a:ea typeface="楷体_GB2312" pitchFamily="49" charset="-122"/>
            </a:endParaRPr>
          </a:p>
        </p:txBody>
      </p:sp>
      <p:graphicFrame>
        <p:nvGraphicFramePr>
          <p:cNvPr id="102402" name="Object 2">
            <a:extLst>
              <a:ext uri="{FF2B5EF4-FFF2-40B4-BE49-F238E27FC236}">
                <a16:creationId xmlns:a16="http://schemas.microsoft.com/office/drawing/2014/main" id="{F9490F7F-F7D4-626D-A8A4-E33B3D358F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6838" y="1123950"/>
          <a:ext cx="4318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164880" progId="">
                  <p:embed/>
                </p:oleObj>
              </mc:Choice>
              <mc:Fallback>
                <p:oleObj name="Equation" r:id="rId2" imgW="241200" imgH="1648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6838" y="1123950"/>
                        <a:ext cx="431800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5" name="Object 5">
            <a:extLst>
              <a:ext uri="{FF2B5EF4-FFF2-40B4-BE49-F238E27FC236}">
                <a16:creationId xmlns:a16="http://schemas.microsoft.com/office/drawing/2014/main" id="{E5BA0AAE-A737-A0F1-086F-5ECB26ABE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2166938"/>
          <a:ext cx="27225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3880" imgH="266400" progId="">
                  <p:embed/>
                </p:oleObj>
              </mc:Choice>
              <mc:Fallback>
                <p:oleObj name="Equation" r:id="rId4" imgW="1523880" imgH="2664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166938"/>
                        <a:ext cx="2722563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>
            <a:extLst>
              <a:ext uri="{FF2B5EF4-FFF2-40B4-BE49-F238E27FC236}">
                <a16:creationId xmlns:a16="http://schemas.microsoft.com/office/drawing/2014/main" id="{5ADEA63A-B7F7-2860-1E46-F8F9D05C7B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8" y="2643188"/>
          <a:ext cx="6261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04960" imgH="596880" progId="">
                  <p:embed/>
                </p:oleObj>
              </mc:Choice>
              <mc:Fallback>
                <p:oleObj name="Equation" r:id="rId6" imgW="3504960" imgH="59688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643188"/>
                        <a:ext cx="62611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>
            <a:extLst>
              <a:ext uri="{FF2B5EF4-FFF2-40B4-BE49-F238E27FC236}">
                <a16:creationId xmlns:a16="http://schemas.microsoft.com/office/drawing/2014/main" id="{1E7898A2-06C9-7DC1-6EF8-162303F001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8" y="3702050"/>
          <a:ext cx="6418262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93880" imgH="622080" progId="">
                  <p:embed/>
                </p:oleObj>
              </mc:Choice>
              <mc:Fallback>
                <p:oleObj name="Equation" r:id="rId8" imgW="3593880" imgH="6220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3702050"/>
                        <a:ext cx="6418262" cy="111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9">
            <a:extLst>
              <a:ext uri="{FF2B5EF4-FFF2-40B4-BE49-F238E27FC236}">
                <a16:creationId xmlns:a16="http://schemas.microsoft.com/office/drawing/2014/main" id="{A20FF32E-068F-E17B-2821-89CBC22348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8" y="4805363"/>
          <a:ext cx="61007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16040" imgH="266400" progId="">
                  <p:embed/>
                </p:oleObj>
              </mc:Choice>
              <mc:Fallback>
                <p:oleObj name="Equation" r:id="rId10" imgW="3416040" imgH="2664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4805363"/>
                        <a:ext cx="6100762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0" name="Object 10">
            <a:extLst>
              <a:ext uri="{FF2B5EF4-FFF2-40B4-BE49-F238E27FC236}">
                <a16:creationId xmlns:a16="http://schemas.microsoft.com/office/drawing/2014/main" id="{5ED39378-E1AD-036E-40A6-E08160450B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8" y="5273675"/>
          <a:ext cx="85979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13200" imgH="291960" progId="">
                  <p:embed/>
                </p:oleObj>
              </mc:Choice>
              <mc:Fallback>
                <p:oleObj name="Equation" r:id="rId12" imgW="4813200" imgH="29196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5273675"/>
                        <a:ext cx="8597900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1" name="Object 11">
            <a:extLst>
              <a:ext uri="{FF2B5EF4-FFF2-40B4-BE49-F238E27FC236}">
                <a16:creationId xmlns:a16="http://schemas.microsoft.com/office/drawing/2014/main" id="{DA281113-2741-B153-1C21-885521D623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188" y="5786438"/>
          <a:ext cx="61928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466800" imgH="291960" progId="">
                  <p:embed/>
                </p:oleObj>
              </mc:Choice>
              <mc:Fallback>
                <p:oleObj name="Equation" r:id="rId14" imgW="3466800" imgH="29196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5786438"/>
                        <a:ext cx="6192837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92" name="Object 8">
            <a:extLst>
              <a:ext uri="{FF2B5EF4-FFF2-40B4-BE49-F238E27FC236}">
                <a16:creationId xmlns:a16="http://schemas.microsoft.com/office/drawing/2014/main" id="{BF357E97-B1A4-282C-77F5-E1E9F34D6E31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2338388" y="952500"/>
          <a:ext cx="404495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939600" progId="Equation.DSMT4">
                  <p:embed/>
                </p:oleObj>
              </mc:Choice>
              <mc:Fallback>
                <p:oleObj name="Equation" r:id="rId2" imgW="1879560" imgH="939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952500"/>
                        <a:ext cx="4044950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10">
            <a:extLst>
              <a:ext uri="{FF2B5EF4-FFF2-40B4-BE49-F238E27FC236}">
                <a16:creationId xmlns:a16="http://schemas.microsoft.com/office/drawing/2014/main" id="{F8D61F7D-CCFE-EB5A-9708-C962A0DA1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279400"/>
            <a:ext cx="647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任意属于</a:t>
            </a:r>
            <a:r>
              <a:rPr lang="en-US" altLang="zh-CN"/>
              <a:t>F</a:t>
            </a:r>
            <a:r>
              <a:rPr lang="zh-CN" altLang="en-US"/>
              <a:t>上的</a:t>
            </a:r>
            <a:r>
              <a:rPr lang="en-US" altLang="zh-CN" i="1"/>
              <a:t>n</a:t>
            </a:r>
            <a:r>
              <a:rPr lang="zh-CN" altLang="en-US"/>
              <a:t>元一次方程组</a:t>
            </a:r>
          </a:p>
        </p:txBody>
      </p:sp>
      <p:sp>
        <p:nvSpPr>
          <p:cNvPr id="9222" name="Text Box 11">
            <a:extLst>
              <a:ext uri="{FF2B5EF4-FFF2-40B4-BE49-F238E27FC236}">
                <a16:creationId xmlns:a16="http://schemas.microsoft.com/office/drawing/2014/main" id="{43789EDA-1301-7A20-CC55-240D75A41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" y="3070225"/>
            <a:ext cx="40878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有唯一解的条件。</a:t>
            </a:r>
          </a:p>
        </p:txBody>
      </p:sp>
      <p:sp>
        <p:nvSpPr>
          <p:cNvPr id="9223" name="AutoShape 12">
            <a:extLst>
              <a:ext uri="{FF2B5EF4-FFF2-40B4-BE49-F238E27FC236}">
                <a16:creationId xmlns:a16="http://schemas.microsoft.com/office/drawing/2014/main" id="{3F8862D7-28B1-EEC2-1A8B-F980218F6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1925" y="3233738"/>
            <a:ext cx="681038" cy="661987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0007" name="Object 23">
            <a:extLst>
              <a:ext uri="{FF2B5EF4-FFF2-40B4-BE49-F238E27FC236}">
                <a16:creationId xmlns:a16="http://schemas.microsoft.com/office/drawing/2014/main" id="{3F31E8F7-BFDB-AE60-05BD-E77121BEE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4275" y="3881438"/>
          <a:ext cx="39814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38000" imgH="228600" progId="Equation.3">
                  <p:embed/>
                </p:oleObj>
              </mc:Choice>
              <mc:Fallback>
                <p:oleObj name="公式" r:id="rId4" imgW="16380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3881438"/>
                        <a:ext cx="39814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24">
            <a:extLst>
              <a:ext uri="{FF2B5EF4-FFF2-40B4-BE49-F238E27FC236}">
                <a16:creationId xmlns:a16="http://schemas.microsoft.com/office/drawing/2014/main" id="{1B7BCA59-C8C1-B908-615F-5A272D60A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5465763"/>
            <a:ext cx="187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其中</a:t>
            </a:r>
          </a:p>
        </p:txBody>
      </p:sp>
      <p:graphicFrame>
        <p:nvGraphicFramePr>
          <p:cNvPr id="170010" name="Object 26">
            <a:extLst>
              <a:ext uri="{FF2B5EF4-FFF2-40B4-BE49-F238E27FC236}">
                <a16:creationId xmlns:a16="http://schemas.microsoft.com/office/drawing/2014/main" id="{7FEFEB63-E198-7541-0A8F-31A1DE5AD3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2713" y="4672013"/>
          <a:ext cx="4721225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42920" imgH="939600" progId="Equation.3">
                  <p:embed/>
                </p:oleObj>
              </mc:Choice>
              <mc:Fallback>
                <p:oleObj name="公式" r:id="rId6" imgW="1942920" imgH="939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4672013"/>
                        <a:ext cx="4721225" cy="218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0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6" name="标题 1">
            <a:extLst>
              <a:ext uri="{FF2B5EF4-FFF2-40B4-BE49-F238E27FC236}">
                <a16:creationId xmlns:a16="http://schemas.microsoft.com/office/drawing/2014/main" id="{6C5F98E5-DEB7-A762-B848-D98D0E52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42875"/>
            <a:ext cx="8715375" cy="747713"/>
          </a:xfrm>
        </p:spPr>
        <p:txBody>
          <a:bodyPr/>
          <a:lstStyle/>
          <a:p>
            <a:pPr eaLnBrk="1" hangingPunct="1"/>
            <a:r>
              <a:rPr lang="zh-CN" altLang="en-US" sz="3200">
                <a:ea typeface="楷体_GB2312" pitchFamily="49" charset="-122"/>
              </a:rPr>
              <a:t>非齐次线性方程组解集的结构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4B433-2234-2F19-A8E0-CC17581F7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214438"/>
            <a:ext cx="8286750" cy="3429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定理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2.4.2  </a:t>
            </a:r>
            <a:r>
              <a:rPr lang="zh-CN" altLang="en-US">
                <a:ea typeface="楷体_GB2312" pitchFamily="49" charset="-122"/>
              </a:rPr>
              <a:t>任意取定非齐次线性方程组</a:t>
            </a:r>
            <a:r>
              <a:rPr lang="en-US" altLang="zh-CN">
                <a:ea typeface="楷体_GB2312" pitchFamily="49" charset="-122"/>
              </a:rPr>
              <a:t>(2.4.1)</a:t>
            </a:r>
            <a:r>
              <a:rPr lang="zh-CN" altLang="en-US">
                <a:ea typeface="楷体_GB2312" pitchFamily="49" charset="-122"/>
              </a:rPr>
              <a:t>的一个特解   ，则</a:t>
            </a:r>
            <a:r>
              <a:rPr lang="en-US" altLang="zh-CN">
                <a:ea typeface="楷体_GB2312" pitchFamily="49" charset="-122"/>
              </a:rPr>
              <a:t>(2.4.1)</a:t>
            </a:r>
            <a:r>
              <a:rPr lang="zh-CN" altLang="en-US">
                <a:ea typeface="楷体_GB2312" pitchFamily="49" charset="-122"/>
              </a:rPr>
              <a:t>的通解为             ，其中  是与</a:t>
            </a:r>
            <a:r>
              <a:rPr lang="en-US" altLang="zh-CN">
                <a:ea typeface="楷体_GB2312" pitchFamily="49" charset="-122"/>
              </a:rPr>
              <a:t>(2.4.1)</a:t>
            </a:r>
            <a:r>
              <a:rPr lang="zh-CN" altLang="en-US">
                <a:ea typeface="楷体_GB2312" pitchFamily="49" charset="-122"/>
              </a:rPr>
              <a:t>对应的齐次线性方程组</a:t>
            </a:r>
            <a:r>
              <a:rPr lang="en-US" altLang="zh-CN">
                <a:ea typeface="楷体_GB2312" pitchFamily="49" charset="-122"/>
              </a:rPr>
              <a:t>(2.4.5)</a:t>
            </a:r>
            <a:r>
              <a:rPr lang="zh-CN" altLang="en-US">
                <a:ea typeface="楷体_GB2312" pitchFamily="49" charset="-122"/>
              </a:rPr>
              <a:t>的通解。</a:t>
            </a:r>
            <a:endParaRPr lang="en-US" altLang="zh-CN">
              <a:ea typeface="楷体_GB2312" pitchFamily="49" charset="-122"/>
            </a:endParaRPr>
          </a:p>
          <a:p>
            <a:pPr eaLnBrk="1" hangingPunct="1"/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106497" name="Object 1">
            <a:extLst>
              <a:ext uri="{FF2B5EF4-FFF2-40B4-BE49-F238E27FC236}">
                <a16:creationId xmlns:a16="http://schemas.microsoft.com/office/drawing/2014/main" id="{5A78BF79-3040-E30A-45D0-D7D1511EDC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5925" y="1857375"/>
          <a:ext cx="2492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77480" progId="">
                  <p:embed/>
                </p:oleObj>
              </mc:Choice>
              <mc:Fallback>
                <p:oleObj name="Equation" r:id="rId2" imgW="139680" imgH="177480" progId="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1857375"/>
                        <a:ext cx="24923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499" name="Object 3">
            <a:extLst>
              <a:ext uri="{FF2B5EF4-FFF2-40B4-BE49-F238E27FC236}">
                <a16:creationId xmlns:a16="http://schemas.microsoft.com/office/drawing/2014/main" id="{E593F4BA-A319-3518-47A7-1A5AA00AB5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8300" y="1830388"/>
          <a:ext cx="133667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160" imgH="215640" progId="">
                  <p:embed/>
                </p:oleObj>
              </mc:Choice>
              <mc:Fallback>
                <p:oleObj name="Equation" r:id="rId4" imgW="749160" imgH="2156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300" y="1830388"/>
                        <a:ext cx="1336675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>
            <a:extLst>
              <a:ext uri="{FF2B5EF4-FFF2-40B4-BE49-F238E27FC236}">
                <a16:creationId xmlns:a16="http://schemas.microsoft.com/office/drawing/2014/main" id="{FA19ED89-5837-0177-9370-BD8F538015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0050" y="2325688"/>
          <a:ext cx="2730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77480" progId="">
                  <p:embed/>
                </p:oleObj>
              </mc:Choice>
              <mc:Fallback>
                <p:oleObj name="Equation" r:id="rId6" imgW="152280" imgH="1774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2325688"/>
                        <a:ext cx="27305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>
            <a:extLst>
              <a:ext uri="{FF2B5EF4-FFF2-40B4-BE49-F238E27FC236}">
                <a16:creationId xmlns:a16="http://schemas.microsoft.com/office/drawing/2014/main" id="{FC0A5AB3-F08C-82B8-B318-614B1803F0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5963" y="3429000"/>
          <a:ext cx="5172075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95480" imgH="1384200" progId="">
                  <p:embed/>
                </p:oleObj>
              </mc:Choice>
              <mc:Fallback>
                <p:oleObj name="Equation" r:id="rId8" imgW="2895480" imgH="1384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5963" y="3429000"/>
                        <a:ext cx="5172075" cy="247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6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E9742-242C-44D4-DE1C-7056DA17C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357313"/>
            <a:ext cx="8929687" cy="42148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solidFill>
                  <a:srgbClr val="FFFF00"/>
                </a:solidFill>
              </a:rPr>
              <a:t>定理</a:t>
            </a:r>
            <a:r>
              <a:rPr lang="en-US" altLang="zh-CN">
                <a:solidFill>
                  <a:srgbClr val="FFFF00"/>
                </a:solidFill>
              </a:rPr>
              <a:t>2.6.2 </a:t>
            </a:r>
            <a:r>
              <a:rPr lang="zh-CN" altLang="en-US"/>
              <a:t>设  是数域</a:t>
            </a:r>
            <a:r>
              <a:rPr lang="en-US" altLang="zh-CN"/>
              <a:t>F</a:t>
            </a:r>
            <a:r>
              <a:rPr lang="zh-CN" altLang="en-US"/>
              <a:t>上的非齐次线性方程（</a:t>
            </a:r>
            <a:r>
              <a:rPr lang="en-US" altLang="zh-CN"/>
              <a:t>2.4.1</a:t>
            </a:r>
            <a:r>
              <a:rPr lang="zh-CN" altLang="en-US"/>
              <a:t>）的一个特解，             是对应的齐次线性方程组（</a:t>
            </a:r>
            <a:r>
              <a:rPr lang="en-US" altLang="zh-CN"/>
              <a:t>2.4.5</a:t>
            </a:r>
            <a:r>
              <a:rPr lang="zh-CN" altLang="en-US"/>
              <a:t>）的一个基础解系。则非齐次线性方程组（</a:t>
            </a:r>
            <a:r>
              <a:rPr lang="en-US" altLang="zh-CN"/>
              <a:t>2.4.1</a:t>
            </a:r>
            <a:r>
              <a:rPr lang="zh-CN" altLang="en-US"/>
              <a:t>）的通解为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>
              <a:buFontTx/>
              <a:buNone/>
            </a:pPr>
            <a:r>
              <a:rPr lang="zh-CN" altLang="en-US"/>
              <a:t>其中           是</a:t>
            </a:r>
            <a:r>
              <a:rPr lang="en-US" altLang="zh-CN"/>
              <a:t>F</a:t>
            </a:r>
            <a:r>
              <a:rPr lang="zh-CN" altLang="en-US"/>
              <a:t>中的任意常数。</a:t>
            </a:r>
            <a:endParaRPr lang="en-US" altLang="zh-CN"/>
          </a:p>
        </p:txBody>
      </p:sp>
      <p:graphicFrame>
        <p:nvGraphicFramePr>
          <p:cNvPr id="113666" name="Object 2">
            <a:extLst>
              <a:ext uri="{FF2B5EF4-FFF2-40B4-BE49-F238E27FC236}">
                <a16:creationId xmlns:a16="http://schemas.microsoft.com/office/drawing/2014/main" id="{BE8FBF32-955D-96DC-51D9-84E756D7B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1500188"/>
          <a:ext cx="2492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77480" progId="">
                  <p:embed/>
                </p:oleObj>
              </mc:Choice>
              <mc:Fallback>
                <p:oleObj name="Equation" r:id="rId2" imgW="139680" imgH="177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1500188"/>
                        <a:ext cx="24923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7" name="Object 3">
            <a:extLst>
              <a:ext uri="{FF2B5EF4-FFF2-40B4-BE49-F238E27FC236}">
                <a16:creationId xmlns:a16="http://schemas.microsoft.com/office/drawing/2014/main" id="{A292B176-0614-F3AB-959E-5ADAB5019C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6550" y="1919288"/>
          <a:ext cx="14732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480" imgH="241200" progId="">
                  <p:embed/>
                </p:oleObj>
              </mc:Choice>
              <mc:Fallback>
                <p:oleObj name="Equation" r:id="rId4" imgW="825480" imgH="241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1919288"/>
                        <a:ext cx="14732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>
            <a:extLst>
              <a:ext uri="{FF2B5EF4-FFF2-40B4-BE49-F238E27FC236}">
                <a16:creationId xmlns:a16="http://schemas.microsoft.com/office/drawing/2014/main" id="{3B36AABA-E5D2-11A8-301A-D35E99300C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65313" y="3414713"/>
          <a:ext cx="43719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320" imgH="241200" progId="">
                  <p:embed/>
                </p:oleObj>
              </mc:Choice>
              <mc:Fallback>
                <p:oleObj name="Equation" r:id="rId6" imgW="1930320" imgH="241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3414713"/>
                        <a:ext cx="437197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>
            <a:extLst>
              <a:ext uri="{FF2B5EF4-FFF2-40B4-BE49-F238E27FC236}">
                <a16:creationId xmlns:a16="http://schemas.microsoft.com/office/drawing/2014/main" id="{1ED77C57-DFB8-354C-4A79-539AADF5C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071938"/>
          <a:ext cx="11334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34680" imgH="241200" progId="">
                  <p:embed/>
                </p:oleObj>
              </mc:Choice>
              <mc:Fallback>
                <p:oleObj name="Equation" r:id="rId8" imgW="634680" imgH="241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71938"/>
                        <a:ext cx="1133475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标题 1">
            <a:extLst>
              <a:ext uri="{FF2B5EF4-FFF2-40B4-BE49-F238E27FC236}">
                <a16:creationId xmlns:a16="http://schemas.microsoft.com/office/drawing/2014/main" id="{BD145C4E-B579-65FC-43DD-D658ED95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217488"/>
            <a:ext cx="8932862" cy="4071937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ea typeface="楷体_GB2312" pitchFamily="49" charset="-122"/>
              </a:rPr>
              <a:t>例</a:t>
            </a:r>
            <a:r>
              <a:rPr lang="en-US" altLang="zh-CN" sz="3200">
                <a:ea typeface="楷体_GB2312" pitchFamily="49" charset="-122"/>
              </a:rPr>
              <a:t>7  </a:t>
            </a:r>
            <a:r>
              <a:rPr lang="zh-CN" altLang="en-US" sz="3200">
                <a:ea typeface="楷体_GB2312" pitchFamily="49" charset="-122"/>
              </a:rPr>
              <a:t>设</a:t>
            </a:r>
            <a:r>
              <a:rPr lang="en-US" altLang="zh-CN" sz="3200">
                <a:ea typeface="楷体_GB2312" pitchFamily="49" charset="-122"/>
              </a:rPr>
              <a:t>4</a:t>
            </a:r>
            <a:r>
              <a:rPr lang="zh-CN" altLang="en-US" sz="3200">
                <a:ea typeface="楷体_GB2312" pitchFamily="49" charset="-122"/>
              </a:rPr>
              <a:t>元线性方程组的系数矩阵</a:t>
            </a:r>
            <a:r>
              <a:rPr lang="en-US" altLang="zh-CN" sz="3200">
                <a:ea typeface="楷体_GB2312" pitchFamily="49" charset="-122"/>
              </a:rPr>
              <a:t>A</a:t>
            </a:r>
            <a:r>
              <a:rPr lang="zh-CN" altLang="en-US" sz="3200">
                <a:ea typeface="楷体_GB2312" pitchFamily="49" charset="-122"/>
              </a:rPr>
              <a:t>的秩 </a:t>
            </a:r>
            <a:r>
              <a:rPr lang="en-US" altLang="zh-CN" sz="3200">
                <a:ea typeface="楷体_GB2312" pitchFamily="49" charset="-122"/>
              </a:rPr>
              <a:t>rankA=3. α</a:t>
            </a:r>
            <a:r>
              <a:rPr lang="en-US" altLang="zh-CN" sz="3200" baseline="-25000">
                <a:ea typeface="楷体_GB2312" pitchFamily="49" charset="-122"/>
              </a:rPr>
              <a:t>1</a:t>
            </a:r>
            <a:r>
              <a:rPr lang="zh-CN" altLang="en-US" sz="3200" baseline="-25000">
                <a:ea typeface="楷体_GB2312" pitchFamily="49" charset="-122"/>
              </a:rPr>
              <a:t>，</a:t>
            </a:r>
            <a:r>
              <a:rPr lang="en-US" altLang="zh-CN" sz="3200">
                <a:ea typeface="楷体_GB2312" pitchFamily="49" charset="-122"/>
              </a:rPr>
              <a:t>α</a:t>
            </a:r>
            <a:r>
              <a:rPr lang="en-US" altLang="zh-CN" sz="3200" baseline="-25000">
                <a:ea typeface="楷体_GB2312" pitchFamily="49" charset="-122"/>
              </a:rPr>
              <a:t>2</a:t>
            </a:r>
            <a:r>
              <a:rPr lang="zh-CN" altLang="en-US" sz="3200" baseline="-25000">
                <a:ea typeface="楷体_GB2312" pitchFamily="49" charset="-122"/>
              </a:rPr>
              <a:t>，</a:t>
            </a:r>
            <a:r>
              <a:rPr lang="en-US" altLang="zh-CN" sz="3200">
                <a:ea typeface="楷体_GB2312" pitchFamily="49" charset="-122"/>
              </a:rPr>
              <a:t>α</a:t>
            </a:r>
            <a:r>
              <a:rPr lang="en-US" altLang="zh-CN" sz="3200" baseline="-25000">
                <a:ea typeface="楷体_GB2312" pitchFamily="49" charset="-122"/>
              </a:rPr>
              <a:t>3</a:t>
            </a:r>
            <a:r>
              <a:rPr lang="zh-CN" altLang="en-US" sz="3200">
                <a:ea typeface="楷体_GB2312" pitchFamily="49" charset="-122"/>
              </a:rPr>
              <a:t>是它的</a:t>
            </a:r>
            <a:r>
              <a:rPr lang="en-US" altLang="zh-CN" sz="3200">
                <a:ea typeface="楷体_GB2312" pitchFamily="49" charset="-122"/>
              </a:rPr>
              <a:t>3</a:t>
            </a:r>
            <a:r>
              <a:rPr lang="zh-CN" altLang="en-US" sz="3200">
                <a:ea typeface="楷体_GB2312" pitchFamily="49" charset="-122"/>
              </a:rPr>
              <a:t>个解，其中</a:t>
            </a:r>
            <a:br>
              <a:rPr lang="en-US" altLang="zh-CN" sz="3200">
                <a:ea typeface="楷体_GB2312" pitchFamily="49" charset="-122"/>
              </a:rPr>
            </a:br>
            <a:br>
              <a:rPr lang="en-US" altLang="zh-CN" sz="3200">
                <a:ea typeface="楷体_GB2312" pitchFamily="49" charset="-122"/>
              </a:rPr>
            </a:br>
            <a:br>
              <a:rPr lang="en-US" altLang="zh-CN" sz="3200">
                <a:ea typeface="楷体_GB2312" pitchFamily="49" charset="-122"/>
              </a:rPr>
            </a:br>
            <a:br>
              <a:rPr lang="en-US" altLang="zh-CN" sz="3200">
                <a:ea typeface="楷体_GB2312" pitchFamily="49" charset="-122"/>
              </a:rPr>
            </a:br>
            <a:br>
              <a:rPr lang="en-US" altLang="zh-CN" sz="3200">
                <a:ea typeface="楷体_GB2312" pitchFamily="49" charset="-122"/>
              </a:rPr>
            </a:br>
            <a:r>
              <a:rPr lang="zh-CN" altLang="en-US" sz="3200">
                <a:ea typeface="楷体_GB2312" pitchFamily="49" charset="-122"/>
              </a:rPr>
              <a:t>求这个线性方程组的通解。</a:t>
            </a:r>
          </a:p>
        </p:txBody>
      </p:sp>
      <p:graphicFrame>
        <p:nvGraphicFramePr>
          <p:cNvPr id="94210" name="Object 3">
            <a:extLst>
              <a:ext uri="{FF2B5EF4-FFF2-40B4-BE49-F238E27FC236}">
                <a16:creationId xmlns:a16="http://schemas.microsoft.com/office/drawing/2014/main" id="{527C6DA5-8471-2E5D-1F9E-40C2701435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5888" y="1590675"/>
          <a:ext cx="3700462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000" imgH="1079280" progId="">
                  <p:embed/>
                </p:oleObj>
              </mc:Choice>
              <mc:Fallback>
                <p:oleObj name="Equation" r:id="rId2" imgW="2070000" imgH="1079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1590675"/>
                        <a:ext cx="3700462" cy="193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17778C-32DE-B8E4-3DE5-3CC3B6705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508500"/>
            <a:ext cx="8786812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/>
              <a:t>解  以</a:t>
            </a:r>
            <a:r>
              <a:rPr lang="en-US" altLang="zh-CN"/>
              <a:t>A</a:t>
            </a:r>
            <a:r>
              <a:rPr lang="zh-CN" altLang="en-US"/>
              <a:t>为系数矩阵的齐次线性方程组的解空间</a:t>
            </a:r>
            <a:r>
              <a:rPr lang="en-US" altLang="zh-CN" i="1"/>
              <a:t>V</a:t>
            </a:r>
            <a:r>
              <a:rPr lang="en-US" altLang="zh-CN" i="1" baseline="-25000"/>
              <a:t>A</a:t>
            </a:r>
            <a:r>
              <a:rPr lang="zh-CN" altLang="en-US"/>
              <a:t>的维数</a:t>
            </a:r>
            <a:r>
              <a:rPr lang="en-US" altLang="zh-CN"/>
              <a:t>dim</a:t>
            </a:r>
            <a:r>
              <a:rPr lang="en-US" altLang="zh-CN" i="1"/>
              <a:t> V</a:t>
            </a:r>
            <a:r>
              <a:rPr lang="en-US" altLang="zh-CN" i="1" baseline="-25000"/>
              <a:t>A</a:t>
            </a:r>
            <a:r>
              <a:rPr lang="en-US" altLang="zh-CN"/>
              <a:t> = 4 – rank A = 4 – 3 =1</a:t>
            </a:r>
            <a:r>
              <a:rPr lang="zh-CN" altLang="en-US"/>
              <a:t>。如果原方程组是齐次线性方程组，则</a:t>
            </a:r>
            <a:r>
              <a:rPr lang="en-US" altLang="zh-CN"/>
              <a:t>α</a:t>
            </a:r>
            <a:r>
              <a:rPr lang="en-US" altLang="zh-CN" baseline="-25000"/>
              <a:t>1</a:t>
            </a:r>
            <a:r>
              <a:rPr lang="zh-CN" altLang="en-US"/>
              <a:t>，</a:t>
            </a:r>
            <a:r>
              <a:rPr lang="en-US" altLang="zh-CN"/>
              <a:t>5α</a:t>
            </a:r>
            <a:r>
              <a:rPr lang="en-US" altLang="zh-CN" baseline="-25000"/>
              <a:t>2</a:t>
            </a:r>
            <a:r>
              <a:rPr lang="en-US" altLang="zh-CN"/>
              <a:t> – 2α</a:t>
            </a:r>
            <a:r>
              <a:rPr lang="en-US" altLang="zh-CN" baseline="-25000"/>
              <a:t>3</a:t>
            </a:r>
            <a:r>
              <a:rPr lang="zh-CN" altLang="en-US"/>
              <a:t>都是它的解，都在</a:t>
            </a:r>
            <a:r>
              <a:rPr lang="en-US" altLang="zh-CN"/>
              <a:t>1</a:t>
            </a:r>
            <a:r>
              <a:rPr lang="zh-CN" altLang="en-US"/>
              <a:t>维空间</a:t>
            </a:r>
            <a:r>
              <a:rPr lang="en-US" altLang="zh-CN" i="1"/>
              <a:t>V</a:t>
            </a:r>
            <a:r>
              <a:rPr lang="en-US" altLang="zh-CN" i="1" baseline="-25000"/>
              <a:t>A</a:t>
            </a:r>
            <a:r>
              <a:rPr lang="zh-CN" altLang="en-US"/>
              <a:t>中。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141480-FBBA-A813-8967-AE08E120C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398463"/>
            <a:ext cx="8715375" cy="1066800"/>
          </a:xfrm>
        </p:spPr>
        <p:txBody>
          <a:bodyPr>
            <a:spAutoFit/>
          </a:bodyPr>
          <a:lstStyle/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但</a:t>
            </a:r>
            <a:r>
              <a:rPr lang="en-US" altLang="zh-CN">
                <a:ea typeface="楷体_GB2312" pitchFamily="49" charset="-122"/>
              </a:rPr>
              <a:t>α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5α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en-US" altLang="zh-CN">
                <a:ea typeface="楷体_GB2312" pitchFamily="49" charset="-122"/>
              </a:rPr>
              <a:t> – 2α</a:t>
            </a:r>
            <a:r>
              <a:rPr lang="en-US" altLang="zh-CN" baseline="-25000">
                <a:ea typeface="楷体_GB2312" pitchFamily="49" charset="-122"/>
              </a:rPr>
              <a:t>3</a:t>
            </a:r>
            <a:r>
              <a:rPr lang="zh-CN" altLang="en-US">
                <a:ea typeface="楷体_GB2312" pitchFamily="49" charset="-122"/>
              </a:rPr>
              <a:t>线性无关，不在同一个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维子空间中。因此原方程组是非齐次线性方程组。</a:t>
            </a:r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BD921E8-C796-F790-078B-004F9EBFD578}"/>
              </a:ext>
            </a:extLst>
          </p:cNvPr>
          <p:cNvSpPr txBox="1">
            <a:spLocks/>
          </p:cNvSpPr>
          <p:nvPr/>
        </p:nvSpPr>
        <p:spPr bwMode="auto">
          <a:xfrm>
            <a:off x="428625" y="1606550"/>
            <a:ext cx="871537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zh-CN" altLang="en-US" kern="0" dirty="0"/>
              <a:t>原线性方程组的任意两个解的差是对应的齐次线性方程组的解，含于</a:t>
            </a:r>
            <a:r>
              <a:rPr lang="en-US" altLang="zh-CN" i="1" dirty="0"/>
              <a:t>V</a:t>
            </a:r>
            <a:r>
              <a:rPr lang="en-US" altLang="zh-CN" i="1" baseline="-25000" dirty="0"/>
              <a:t>A </a:t>
            </a:r>
            <a:r>
              <a:rPr lang="zh-CN" altLang="en-US" kern="0" dirty="0"/>
              <a:t>。因此</a:t>
            </a:r>
            <a:r>
              <a:rPr lang="en-US" altLang="zh-CN" i="1" dirty="0"/>
              <a:t>V</a:t>
            </a:r>
            <a:r>
              <a:rPr lang="en-US" altLang="zh-CN" i="1" baseline="-25000" dirty="0"/>
              <a:t>A</a:t>
            </a:r>
            <a:r>
              <a:rPr lang="zh-CN" altLang="en-US" kern="0" dirty="0"/>
              <a:t>包含</a:t>
            </a:r>
            <a:r>
              <a:rPr lang="en-US" altLang="zh-CN" dirty="0"/>
              <a:t>α</a:t>
            </a:r>
            <a:r>
              <a:rPr lang="en-US" altLang="zh-CN" baseline="-25000" dirty="0"/>
              <a:t>2</a:t>
            </a:r>
            <a:r>
              <a:rPr lang="en-US" altLang="zh-CN" dirty="0"/>
              <a:t> – α</a:t>
            </a:r>
            <a:r>
              <a:rPr lang="en-US" altLang="zh-CN" baseline="-25000" dirty="0"/>
              <a:t>1 </a:t>
            </a:r>
            <a:r>
              <a:rPr lang="zh-CN" altLang="en-US" kern="0" dirty="0"/>
              <a:t>，</a:t>
            </a:r>
            <a:r>
              <a:rPr lang="en-US" altLang="zh-CN" dirty="0"/>
              <a:t>α</a:t>
            </a:r>
            <a:r>
              <a:rPr lang="en-US" altLang="zh-CN" baseline="-25000" dirty="0"/>
              <a:t>3</a:t>
            </a:r>
            <a:r>
              <a:rPr lang="en-US" altLang="zh-CN" dirty="0"/>
              <a:t> – α</a:t>
            </a:r>
            <a:r>
              <a:rPr lang="en-US" altLang="zh-CN" baseline="-25000" dirty="0"/>
              <a:t>1</a:t>
            </a:r>
            <a:r>
              <a:rPr lang="zh-CN" altLang="en-US" kern="0" dirty="0"/>
              <a:t>，从而包含它们的线性组合</a:t>
            </a:r>
          </a:p>
        </p:txBody>
      </p:sp>
      <p:graphicFrame>
        <p:nvGraphicFramePr>
          <p:cNvPr id="119810" name="Object 2">
            <a:extLst>
              <a:ext uri="{FF2B5EF4-FFF2-40B4-BE49-F238E27FC236}">
                <a16:creationId xmlns:a16="http://schemas.microsoft.com/office/drawing/2014/main" id="{E806713D-0332-9611-778B-A407E748E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4925" y="3357563"/>
          <a:ext cx="6535738" cy="245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57600" imgH="1371600" progId="">
                  <p:embed/>
                </p:oleObj>
              </mc:Choice>
              <mc:Fallback>
                <p:oleObj name="Equation" r:id="rId2" imgW="3657600" imgH="13716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3357563"/>
                        <a:ext cx="6535738" cy="245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内容占位符 5">
            <a:extLst>
              <a:ext uri="{FF2B5EF4-FFF2-40B4-BE49-F238E27FC236}">
                <a16:creationId xmlns:a16="http://schemas.microsoft.com/office/drawing/2014/main" id="{E6222A99-73E4-E9E4-CE16-E7749C32E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000125"/>
            <a:ext cx="8715375" cy="5072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因此，方程组的通解为</a:t>
            </a:r>
          </a:p>
        </p:txBody>
      </p:sp>
      <p:graphicFrame>
        <p:nvGraphicFramePr>
          <p:cNvPr id="96258" name="Object 2">
            <a:extLst>
              <a:ext uri="{FF2B5EF4-FFF2-40B4-BE49-F238E27FC236}">
                <a16:creationId xmlns:a16="http://schemas.microsoft.com/office/drawing/2014/main" id="{5622D04E-3EE3-DD74-8A2D-8E5C61F434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0063" y="1857375"/>
          <a:ext cx="306387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1079280" progId="">
                  <p:embed/>
                </p:oleObj>
              </mc:Choice>
              <mc:Fallback>
                <p:oleObj name="Equation" r:id="rId2" imgW="1714320" imgH="10792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1857375"/>
                        <a:ext cx="3063875" cy="193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ssolve/>
  </p:transition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7">
            <a:extLst>
              <a:ext uri="{FF2B5EF4-FFF2-40B4-BE49-F238E27FC236}">
                <a16:creationId xmlns:a16="http://schemas.microsoft.com/office/drawing/2014/main" id="{99297FAE-250C-AB32-8DD7-3706E5D21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3059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714DA72-511F-D67B-55E8-477FB02EC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3060" name="Rectangle 2">
            <a:extLst>
              <a:ext uri="{FF2B5EF4-FFF2-40B4-BE49-F238E27FC236}">
                <a16:creationId xmlns:a16="http://schemas.microsoft.com/office/drawing/2014/main" id="{7FA25212-F765-416C-A04E-7ADC909E6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b="1"/>
              <a:t>§2.7 </a:t>
            </a:r>
            <a:r>
              <a:rPr lang="zh-CN" altLang="en-US" b="1"/>
              <a:t>子空间的交与和</a:t>
            </a:r>
          </a:p>
        </p:txBody>
      </p:sp>
      <p:pic>
        <p:nvPicPr>
          <p:cNvPr id="173061" name="Picture 12" descr="机动">
            <a:extLst>
              <a:ext uri="{FF2B5EF4-FFF2-40B4-BE49-F238E27FC236}">
                <a16:creationId xmlns:a16="http://schemas.microsoft.com/office/drawing/2014/main" id="{51B180B5-EF40-664B-B160-0D5D36A0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062" name="Text Box 13">
            <a:extLst>
              <a:ext uri="{FF2B5EF4-FFF2-40B4-BE49-F238E27FC236}">
                <a16:creationId xmlns:a16="http://schemas.microsoft.com/office/drawing/2014/main" id="{EA27FB96-9585-AC01-0D22-858F9065D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73063" name="Picture 1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4A6715D-27F5-EEF2-53B7-19E9D3540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064" name="Picture 15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BFDD5DB3-42F9-F831-F433-514016A73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065" name="Picture 1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6E8D65-A2BB-93A1-92CE-E92FAEFD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066" name="Picture 1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E40E066-B515-B0F5-484E-431C89B92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067" name="Picture 1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E65176-1968-FB56-B7E3-EF1FE6DD1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3068" name="Picture 29" descr="tq1">
            <a:extLst>
              <a:ext uri="{FF2B5EF4-FFF2-40B4-BE49-F238E27FC236}">
                <a16:creationId xmlns:a16="http://schemas.microsoft.com/office/drawing/2014/main" id="{84A87B16-5155-5880-42CF-7DF0EF85B5F0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4946650"/>
            <a:ext cx="1590675" cy="1603375"/>
          </a:xfrm>
          <a:noFill/>
        </p:spPr>
      </p:pic>
      <p:sp>
        <p:nvSpPr>
          <p:cNvPr id="173069" name="Text Box 31">
            <a:extLst>
              <a:ext uri="{FF2B5EF4-FFF2-40B4-BE49-F238E27FC236}">
                <a16:creationId xmlns:a16="http://schemas.microsoft.com/office/drawing/2014/main" id="{9E091E50-2114-AC75-7AF9-5DF341AE8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</a:rPr>
              <a:t>2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  <p:sp>
        <p:nvSpPr>
          <p:cNvPr id="173070" name="Text Box 32">
            <a:extLst>
              <a:ext uri="{FF2B5EF4-FFF2-40B4-BE49-F238E27FC236}">
                <a16:creationId xmlns:a16="http://schemas.microsoft.com/office/drawing/2014/main" id="{DD756C16-FCDD-D174-172E-8605314D9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2657475"/>
            <a:ext cx="579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/>
          </a:p>
        </p:txBody>
      </p:sp>
    </p:spTree>
  </p:cSld>
  <p:clrMapOvr>
    <a:masterClrMapping/>
  </p:clrMapOvr>
  <p:transition>
    <p:wipe dir="r"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标题 1">
            <a:extLst>
              <a:ext uri="{FF2B5EF4-FFF2-40B4-BE49-F238E27FC236}">
                <a16:creationId xmlns:a16="http://schemas.microsoft.com/office/drawing/2014/main" id="{A2DF33BF-EDAF-E090-52CC-820340DF3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142875"/>
            <a:ext cx="8715375" cy="747713"/>
          </a:xfrm>
        </p:spPr>
        <p:txBody>
          <a:bodyPr/>
          <a:lstStyle/>
          <a:p>
            <a:pPr eaLnBrk="1" hangingPunct="1"/>
            <a:r>
              <a:rPr lang="zh-CN" altLang="en-US" sz="3200" b="1">
                <a:ea typeface="楷体_GB2312" pitchFamily="49" charset="-122"/>
              </a:rPr>
              <a:t>子空间的交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171123E-5988-F011-0FDF-F409EA36AD21}"/>
              </a:ext>
            </a:extLst>
          </p:cNvPr>
          <p:cNvSpPr txBox="1">
            <a:spLocks/>
          </p:cNvSpPr>
          <p:nvPr/>
        </p:nvSpPr>
        <p:spPr bwMode="auto">
          <a:xfrm>
            <a:off x="142875" y="785813"/>
            <a:ext cx="8858250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zh-CN" altLang="en-US" kern="0" dirty="0">
                <a:solidFill>
                  <a:schemeClr val="tx2"/>
                </a:solidFill>
                <a:cs typeface="+mj-cs"/>
              </a:rPr>
              <a:t>例</a:t>
            </a:r>
            <a:r>
              <a:rPr lang="en-US" altLang="zh-CN" kern="0" dirty="0">
                <a:solidFill>
                  <a:schemeClr val="tx2"/>
                </a:solidFill>
                <a:cs typeface="+mj-cs"/>
              </a:rPr>
              <a:t>3  (1) </a:t>
            </a:r>
            <a:r>
              <a:rPr lang="zh-CN" altLang="en-US" kern="0" dirty="0">
                <a:solidFill>
                  <a:schemeClr val="tx2"/>
                </a:solidFill>
                <a:cs typeface="+mj-cs"/>
              </a:rPr>
              <a:t>设</a:t>
            </a:r>
            <a:r>
              <a:rPr lang="en-US" altLang="zh-CN" kern="0" dirty="0">
                <a:solidFill>
                  <a:schemeClr val="tx2"/>
                </a:solidFill>
                <a:cs typeface="+mj-cs"/>
              </a:rPr>
              <a:t>W</a:t>
            </a:r>
            <a:r>
              <a:rPr lang="en-US" altLang="zh-CN" kern="0" baseline="-25000" dirty="0">
                <a:solidFill>
                  <a:schemeClr val="tx2"/>
                </a:solidFill>
                <a:cs typeface="+mj-cs"/>
              </a:rPr>
              <a:t>1</a:t>
            </a:r>
            <a:r>
              <a:rPr lang="zh-CN" altLang="en-US" kern="0" dirty="0">
                <a:solidFill>
                  <a:schemeClr val="tx2"/>
                </a:solidFill>
                <a:cs typeface="+mj-cs"/>
              </a:rPr>
              <a:t>，</a:t>
            </a:r>
            <a:r>
              <a:rPr lang="en-US" altLang="zh-CN" kern="0" dirty="0">
                <a:solidFill>
                  <a:schemeClr val="tx2"/>
                </a:solidFill>
                <a:cs typeface="+mj-cs"/>
              </a:rPr>
              <a:t>W</a:t>
            </a:r>
            <a:r>
              <a:rPr lang="en-US" altLang="zh-CN" kern="0" baseline="-25000" dirty="0">
                <a:solidFill>
                  <a:schemeClr val="tx2"/>
                </a:solidFill>
                <a:cs typeface="+mj-cs"/>
              </a:rPr>
              <a:t>2</a:t>
            </a:r>
            <a:r>
              <a:rPr lang="zh-CN" altLang="en-US" kern="0" dirty="0">
                <a:solidFill>
                  <a:schemeClr val="tx2"/>
                </a:solidFill>
                <a:cs typeface="+mj-cs"/>
              </a:rPr>
              <a:t>是数域</a:t>
            </a:r>
            <a:r>
              <a:rPr lang="en-US" altLang="zh-CN" kern="0" dirty="0">
                <a:solidFill>
                  <a:schemeClr val="tx2"/>
                </a:solidFill>
                <a:cs typeface="+mj-cs"/>
              </a:rPr>
              <a:t>F</a:t>
            </a:r>
            <a:r>
              <a:rPr lang="zh-CN" altLang="en-US" kern="0" dirty="0">
                <a:solidFill>
                  <a:schemeClr val="tx2"/>
                </a:solidFill>
                <a:cs typeface="+mj-cs"/>
              </a:rPr>
              <a:t>上的线性方程组</a:t>
            </a:r>
            <a:endParaRPr lang="en-US" altLang="zh-CN" kern="0" dirty="0">
              <a:solidFill>
                <a:schemeClr val="tx2"/>
              </a:solidFill>
              <a:cs typeface="+mj-cs"/>
            </a:endParaRPr>
          </a:p>
          <a:p>
            <a:pPr>
              <a:defRPr/>
            </a:pPr>
            <a:endParaRPr lang="en-US" altLang="zh-CN" sz="3600" b="1" kern="0" dirty="0">
              <a:solidFill>
                <a:schemeClr val="tx2"/>
              </a:solidFill>
              <a:cs typeface="+mj-cs"/>
            </a:endParaRPr>
          </a:p>
          <a:p>
            <a:pPr>
              <a:defRPr/>
            </a:pPr>
            <a:endParaRPr lang="en-US" altLang="zh-CN" sz="3600" b="1" kern="0" dirty="0">
              <a:solidFill>
                <a:schemeClr val="tx2"/>
              </a:solidFill>
              <a:cs typeface="+mj-cs"/>
            </a:endParaRPr>
          </a:p>
          <a:p>
            <a:pPr algn="l">
              <a:defRPr/>
            </a:pPr>
            <a:r>
              <a:rPr lang="zh-CN" altLang="en-US" b="1" kern="0" dirty="0">
                <a:solidFill>
                  <a:schemeClr val="tx2"/>
                </a:solidFill>
                <a:cs typeface="+mj-cs"/>
              </a:rPr>
              <a:t>的解空间。</a:t>
            </a:r>
            <a:r>
              <a:rPr lang="zh-CN" altLang="en-US" kern="0" dirty="0">
                <a:solidFill>
                  <a:schemeClr val="tx2"/>
                </a:solidFill>
                <a:cs typeface="+mj-cs"/>
              </a:rPr>
              <a:t>求</a:t>
            </a:r>
            <a:r>
              <a:rPr lang="en-US" altLang="zh-CN" kern="0" dirty="0">
                <a:solidFill>
                  <a:schemeClr val="tx2"/>
                </a:solidFill>
              </a:rPr>
              <a:t>W</a:t>
            </a:r>
            <a:r>
              <a:rPr lang="en-US" altLang="zh-CN" kern="0" baseline="-25000" dirty="0">
                <a:solidFill>
                  <a:schemeClr val="tx2"/>
                </a:solidFill>
              </a:rPr>
              <a:t>1 </a:t>
            </a:r>
            <a:r>
              <a:rPr lang="zh-CN" altLang="en-US" kern="0" dirty="0">
                <a:solidFill>
                  <a:schemeClr val="tx2"/>
                </a:solidFill>
              </a:rPr>
              <a:t>∩ </a:t>
            </a:r>
            <a:r>
              <a:rPr lang="en-US" altLang="zh-CN" kern="0" dirty="0">
                <a:solidFill>
                  <a:schemeClr val="tx2"/>
                </a:solidFill>
              </a:rPr>
              <a:t>W</a:t>
            </a:r>
            <a:r>
              <a:rPr lang="en-US" altLang="zh-CN" kern="0" baseline="-25000" dirty="0">
                <a:solidFill>
                  <a:schemeClr val="tx2"/>
                </a:solidFill>
              </a:rPr>
              <a:t>2</a:t>
            </a:r>
            <a:r>
              <a:rPr lang="zh-CN" altLang="en-US" b="1" kern="0" dirty="0">
                <a:solidFill>
                  <a:schemeClr val="tx2"/>
                </a:solidFill>
              </a:rPr>
              <a:t>。</a:t>
            </a:r>
            <a:endParaRPr lang="zh-CN" altLang="en-US" b="1" kern="0" dirty="0">
              <a:solidFill>
                <a:schemeClr val="tx2"/>
              </a:solidFill>
              <a:cs typeface="+mj-cs"/>
            </a:endParaRPr>
          </a:p>
        </p:txBody>
      </p:sp>
      <p:graphicFrame>
        <p:nvGraphicFramePr>
          <p:cNvPr id="97282" name="Object 2">
            <a:extLst>
              <a:ext uri="{FF2B5EF4-FFF2-40B4-BE49-F238E27FC236}">
                <a16:creationId xmlns:a16="http://schemas.microsoft.com/office/drawing/2014/main" id="{1C786F5D-3328-EFA7-B5DA-CAA457117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713" y="1643063"/>
          <a:ext cx="86645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40000" imgH="545760" progId="">
                  <p:embed/>
                </p:oleObj>
              </mc:Choice>
              <mc:Fallback>
                <p:oleObj name="Equation" r:id="rId2" imgW="4140000" imgH="5457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1643063"/>
                        <a:ext cx="866457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AF48EC2-A624-9F78-84A3-91B09F326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722688"/>
            <a:ext cx="9001125" cy="2857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解  将这两个方程组的</a:t>
            </a:r>
            <a:r>
              <a:rPr lang="en-US" altLang="zh-CN">
                <a:ea typeface="楷体_GB2312" pitchFamily="49" charset="-122"/>
              </a:rPr>
              <a:t>4</a:t>
            </a:r>
            <a:r>
              <a:rPr lang="zh-CN" altLang="en-US">
                <a:ea typeface="楷体_GB2312" pitchFamily="49" charset="-122"/>
              </a:rPr>
              <a:t>个方程组共同组成一个方程组，求得的通解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即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组成的集合就是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1 </a:t>
            </a:r>
            <a:r>
              <a:rPr lang="zh-CN" altLang="en-US">
                <a:ea typeface="楷体_GB2312" pitchFamily="49" charset="-122"/>
              </a:rPr>
              <a:t>∩ 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2 </a:t>
            </a:r>
            <a:r>
              <a:rPr lang="zh-CN" altLang="en-US">
                <a:ea typeface="楷体_GB2312" pitchFamily="49" charset="-122"/>
              </a:rPr>
              <a:t>。容易看出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1 </a:t>
            </a:r>
            <a:r>
              <a:rPr lang="zh-CN" altLang="en-US">
                <a:ea typeface="楷体_GB2312" pitchFamily="49" charset="-122"/>
              </a:rPr>
              <a:t>∩ 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是由两个线性无关的向量组成的</a:t>
            </a:r>
            <a:r>
              <a:rPr lang="en-US" altLang="zh-CN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维子空间。</a:t>
            </a:r>
          </a:p>
        </p:txBody>
      </p:sp>
      <p:graphicFrame>
        <p:nvGraphicFramePr>
          <p:cNvPr id="97283" name="Object 3">
            <a:extLst>
              <a:ext uri="{FF2B5EF4-FFF2-40B4-BE49-F238E27FC236}">
                <a16:creationId xmlns:a16="http://schemas.microsoft.com/office/drawing/2014/main" id="{986CF2E5-3384-F262-CF40-C386A4BB0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222750"/>
          <a:ext cx="43576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52400" imgH="495000" progId="">
                  <p:embed/>
                </p:oleObj>
              </mc:Choice>
              <mc:Fallback>
                <p:oleObj name="Equation" r:id="rId4" imgW="2552400" imgH="495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222750"/>
                        <a:ext cx="4357688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>
            <a:extLst>
              <a:ext uri="{FF2B5EF4-FFF2-40B4-BE49-F238E27FC236}">
                <a16:creationId xmlns:a16="http://schemas.microsoft.com/office/drawing/2014/main" id="{3F5AA5E2-512F-7D40-CA4C-A4C30AFA7E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638" y="4756150"/>
          <a:ext cx="41179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720" imgH="495000" progId="">
                  <p:embed/>
                </p:oleObj>
              </mc:Choice>
              <mc:Fallback>
                <p:oleObj name="Equation" r:id="rId6" imgW="2412720" imgH="495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4756150"/>
                        <a:ext cx="4117975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标题 1">
            <a:extLst>
              <a:ext uri="{FF2B5EF4-FFF2-40B4-BE49-F238E27FC236}">
                <a16:creationId xmlns:a16="http://schemas.microsoft.com/office/drawing/2014/main" id="{FD7C91EC-7B36-B345-E24B-20F97228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" y="142875"/>
            <a:ext cx="8931275" cy="2357438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ea typeface="楷体_GB2312" pitchFamily="49" charset="-122"/>
              </a:rPr>
              <a:t>例</a:t>
            </a:r>
            <a:r>
              <a:rPr lang="en-US" altLang="zh-CN" sz="3200">
                <a:ea typeface="楷体_GB2312" pitchFamily="49" charset="-122"/>
              </a:rPr>
              <a:t>3  (2) </a:t>
            </a:r>
            <a:r>
              <a:rPr lang="zh-CN" altLang="en-US" sz="3200">
                <a:ea typeface="楷体_GB2312" pitchFamily="49" charset="-122"/>
              </a:rPr>
              <a:t>设</a:t>
            </a:r>
            <a:r>
              <a:rPr lang="en-US" altLang="zh-CN" sz="3200" i="1">
                <a:ea typeface="楷体_GB2312" pitchFamily="49" charset="-122"/>
              </a:rPr>
              <a:t>π</a:t>
            </a:r>
            <a:r>
              <a:rPr lang="en-US" altLang="zh-CN" sz="3200" baseline="-25000">
                <a:ea typeface="楷体_GB2312" pitchFamily="49" charset="-122"/>
              </a:rPr>
              <a:t>1</a:t>
            </a:r>
            <a:r>
              <a:rPr lang="zh-CN" altLang="en-US" sz="3200">
                <a:ea typeface="楷体_GB2312" pitchFamily="49" charset="-122"/>
              </a:rPr>
              <a:t>是建立了空间直角坐标系的</a:t>
            </a:r>
            <a:r>
              <a:rPr lang="en-US" altLang="zh-CN" sz="3200">
                <a:ea typeface="楷体_GB2312" pitchFamily="49" charset="-122"/>
              </a:rPr>
              <a:t>3</a:t>
            </a:r>
            <a:r>
              <a:rPr lang="zh-CN" altLang="en-US" sz="3200">
                <a:ea typeface="楷体_GB2312" pitchFamily="49" charset="-122"/>
              </a:rPr>
              <a:t>维几何空间</a:t>
            </a:r>
            <a:r>
              <a:rPr lang="en-US" altLang="zh-CN" sz="3200">
                <a:ea typeface="楷体_GB2312" pitchFamily="49" charset="-122"/>
              </a:rPr>
              <a:t>R</a:t>
            </a:r>
            <a:r>
              <a:rPr lang="en-US" altLang="zh-CN" sz="3200" baseline="30000">
                <a:ea typeface="楷体_GB2312" pitchFamily="49" charset="-122"/>
              </a:rPr>
              <a:t>3</a:t>
            </a:r>
            <a:r>
              <a:rPr lang="zh-CN" altLang="en-US" sz="3200">
                <a:ea typeface="楷体_GB2312" pitchFamily="49" charset="-122"/>
              </a:rPr>
              <a:t>中过点</a:t>
            </a:r>
            <a:r>
              <a:rPr lang="en-US" altLang="zh-CN" sz="3200">
                <a:ea typeface="楷体_GB2312" pitchFamily="49" charset="-122"/>
              </a:rPr>
              <a:t>(0,0,0)</a:t>
            </a:r>
            <a:r>
              <a:rPr lang="zh-CN" altLang="en-US" sz="3200">
                <a:ea typeface="楷体_GB2312" pitchFamily="49" charset="-122"/>
              </a:rPr>
              <a:t>，</a:t>
            </a:r>
            <a:r>
              <a:rPr lang="en-US" altLang="zh-CN" sz="3200">
                <a:ea typeface="楷体_GB2312" pitchFamily="49" charset="-122"/>
              </a:rPr>
              <a:t>(1,-1,1)</a:t>
            </a:r>
            <a:r>
              <a:rPr lang="zh-CN" altLang="en-US" sz="3200">
                <a:ea typeface="楷体_GB2312" pitchFamily="49" charset="-122"/>
              </a:rPr>
              <a:t>，</a:t>
            </a:r>
            <a:r>
              <a:rPr lang="en-US" altLang="zh-CN" sz="3200">
                <a:ea typeface="楷体_GB2312" pitchFamily="49" charset="-122"/>
              </a:rPr>
              <a:t>(1,2,-3)</a:t>
            </a:r>
            <a:r>
              <a:rPr lang="zh-CN" altLang="en-US" sz="3200">
                <a:ea typeface="楷体_GB2312" pitchFamily="49" charset="-122"/>
              </a:rPr>
              <a:t>的平面，</a:t>
            </a:r>
            <a:r>
              <a:rPr lang="en-US" altLang="zh-CN" sz="3200" i="1">
                <a:ea typeface="楷体_GB2312" pitchFamily="49" charset="-122"/>
              </a:rPr>
              <a:t> π</a:t>
            </a:r>
            <a:r>
              <a:rPr lang="en-US" altLang="zh-CN" sz="3200" baseline="-25000">
                <a:ea typeface="楷体_GB2312" pitchFamily="49" charset="-122"/>
              </a:rPr>
              <a:t>2</a:t>
            </a:r>
            <a:r>
              <a:rPr lang="zh-CN" altLang="en-US" sz="3200">
                <a:ea typeface="楷体_GB2312" pitchFamily="49" charset="-122"/>
              </a:rPr>
              <a:t>是过点</a:t>
            </a:r>
            <a:r>
              <a:rPr lang="en-US" altLang="zh-CN" sz="3200">
                <a:ea typeface="楷体_GB2312" pitchFamily="49" charset="-122"/>
              </a:rPr>
              <a:t>(0,0,0)</a:t>
            </a:r>
            <a:r>
              <a:rPr lang="zh-CN" altLang="en-US" sz="3200">
                <a:ea typeface="楷体_GB2312" pitchFamily="49" charset="-122"/>
              </a:rPr>
              <a:t>，</a:t>
            </a:r>
            <a:r>
              <a:rPr lang="en-US" altLang="zh-CN" sz="3200">
                <a:ea typeface="楷体_GB2312" pitchFamily="49" charset="-122"/>
              </a:rPr>
              <a:t>(1,-1,-1)</a:t>
            </a:r>
            <a:r>
              <a:rPr lang="zh-CN" altLang="en-US" sz="3200">
                <a:ea typeface="楷体_GB2312" pitchFamily="49" charset="-122"/>
              </a:rPr>
              <a:t>，</a:t>
            </a:r>
            <a:r>
              <a:rPr lang="en-US" altLang="zh-CN" sz="3200">
                <a:ea typeface="楷体_GB2312" pitchFamily="49" charset="-122"/>
              </a:rPr>
              <a:t>(2,3,1)</a:t>
            </a:r>
            <a:r>
              <a:rPr lang="zh-CN" altLang="en-US" sz="3200">
                <a:ea typeface="楷体_GB2312" pitchFamily="49" charset="-122"/>
              </a:rPr>
              <a:t>平面，求这两个平面的交集</a:t>
            </a:r>
            <a:r>
              <a:rPr lang="en-US" altLang="zh-CN" sz="3200" i="1">
                <a:ea typeface="楷体_GB2312" pitchFamily="49" charset="-122"/>
              </a:rPr>
              <a:t>π</a:t>
            </a:r>
            <a:r>
              <a:rPr lang="en-US" altLang="zh-CN" sz="3200" baseline="-25000">
                <a:ea typeface="楷体_GB2312" pitchFamily="49" charset="-122"/>
              </a:rPr>
              <a:t>1 </a:t>
            </a:r>
            <a:r>
              <a:rPr lang="zh-CN" altLang="en-US" sz="3200">
                <a:ea typeface="楷体_GB2312" pitchFamily="49" charset="-122"/>
              </a:rPr>
              <a:t>∩ </a:t>
            </a:r>
            <a:r>
              <a:rPr lang="en-US" altLang="zh-CN" sz="3200" i="1">
                <a:ea typeface="楷体_GB2312" pitchFamily="49" charset="-122"/>
              </a:rPr>
              <a:t>π</a:t>
            </a:r>
            <a:r>
              <a:rPr lang="en-US" altLang="zh-CN" sz="3200" baseline="-25000">
                <a:ea typeface="楷体_GB2312" pitchFamily="49" charset="-122"/>
              </a:rPr>
              <a:t>2</a:t>
            </a:r>
            <a:r>
              <a:rPr lang="zh-CN" altLang="en-US" sz="3200">
                <a:ea typeface="楷体_GB2312" pitchFamily="49" charset="-122"/>
              </a:rPr>
              <a:t>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9EB7F-8171-73B8-8243-28E6F10BE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714625"/>
            <a:ext cx="8715375" cy="32146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解  用</a:t>
            </a:r>
            <a:r>
              <a:rPr lang="en-US" altLang="zh-CN">
                <a:ea typeface="楷体_GB2312" pitchFamily="49" charset="-122"/>
              </a:rPr>
              <a:t>3</a:t>
            </a:r>
            <a:r>
              <a:rPr lang="zh-CN" altLang="en-US">
                <a:ea typeface="楷体_GB2312" pitchFamily="49" charset="-122"/>
              </a:rPr>
              <a:t>维几何空间中坐标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y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的点表示</a:t>
            </a:r>
            <a:r>
              <a:rPr lang="en-US" altLang="zh-CN">
                <a:ea typeface="楷体_GB2312" pitchFamily="49" charset="-122"/>
              </a:rPr>
              <a:t>R</a:t>
            </a:r>
            <a:r>
              <a:rPr lang="en-US" altLang="zh-CN" baseline="30000">
                <a:ea typeface="楷体_GB2312" pitchFamily="49" charset="-122"/>
              </a:rPr>
              <a:t>3</a:t>
            </a:r>
            <a:r>
              <a:rPr lang="zh-CN" altLang="en-US">
                <a:ea typeface="楷体_GB2312" pitchFamily="49" charset="-122"/>
              </a:rPr>
              <a:t>中的向量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y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z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，则</a:t>
            </a:r>
            <a:r>
              <a:rPr lang="en-US" altLang="zh-CN" i="1">
                <a:ea typeface="楷体_GB2312" pitchFamily="49" charset="-122"/>
              </a:rPr>
              <a:t>π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是向量</a:t>
            </a:r>
            <a:r>
              <a:rPr lang="en-US" altLang="zh-CN" i="1">
                <a:ea typeface="楷体_GB2312" pitchFamily="49" charset="-122"/>
              </a:rPr>
              <a:t>α</a:t>
            </a:r>
            <a:r>
              <a:rPr lang="en-US" altLang="zh-CN" baseline="-25000">
                <a:ea typeface="楷体_GB2312" pitchFamily="49" charset="-122"/>
              </a:rPr>
              <a:t>1 </a:t>
            </a:r>
            <a:r>
              <a:rPr lang="en-US" altLang="zh-CN">
                <a:ea typeface="楷体_GB2312" pitchFamily="49" charset="-122"/>
              </a:rPr>
              <a:t>= (1,-1,0)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α</a:t>
            </a:r>
            <a:r>
              <a:rPr lang="en-US" altLang="zh-CN" baseline="-25000">
                <a:ea typeface="楷体_GB2312" pitchFamily="49" charset="-122"/>
              </a:rPr>
              <a:t>2 </a:t>
            </a:r>
            <a:r>
              <a:rPr lang="en-US" altLang="zh-CN">
                <a:ea typeface="楷体_GB2312" pitchFamily="49" charset="-122"/>
              </a:rPr>
              <a:t>= (1,2,-3)</a:t>
            </a:r>
            <a:r>
              <a:rPr lang="zh-CN" altLang="en-US">
                <a:ea typeface="楷体_GB2312" pitchFamily="49" charset="-122"/>
              </a:rPr>
              <a:t>生成的子空间</a:t>
            </a:r>
            <a:r>
              <a:rPr lang="en-US" altLang="zh-CN">
                <a:ea typeface="楷体_GB2312" pitchFamily="49" charset="-122"/>
              </a:rPr>
              <a:t> ,</a:t>
            </a:r>
            <a:r>
              <a:rPr lang="en-US" altLang="zh-CN" i="1">
                <a:ea typeface="楷体_GB2312" pitchFamily="49" charset="-122"/>
              </a:rPr>
              <a:t>π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是向量</a:t>
            </a:r>
            <a:r>
              <a:rPr lang="en-US" altLang="zh-CN" i="1">
                <a:ea typeface="楷体_GB2312" pitchFamily="49" charset="-122"/>
              </a:rPr>
              <a:t>β</a:t>
            </a:r>
            <a:r>
              <a:rPr lang="en-US" altLang="zh-CN" baseline="-25000">
                <a:ea typeface="楷体_GB2312" pitchFamily="49" charset="-122"/>
              </a:rPr>
              <a:t>1 </a:t>
            </a:r>
            <a:r>
              <a:rPr lang="en-US" altLang="zh-CN">
                <a:ea typeface="楷体_GB2312" pitchFamily="49" charset="-122"/>
              </a:rPr>
              <a:t>= (1,-1,-1)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β</a:t>
            </a:r>
            <a:r>
              <a:rPr lang="en-US" altLang="zh-CN" baseline="-25000">
                <a:ea typeface="楷体_GB2312" pitchFamily="49" charset="-122"/>
              </a:rPr>
              <a:t>2 </a:t>
            </a:r>
            <a:r>
              <a:rPr lang="en-US" altLang="zh-CN">
                <a:ea typeface="楷体_GB2312" pitchFamily="49" charset="-122"/>
              </a:rPr>
              <a:t>= (2,3,1)</a:t>
            </a:r>
            <a:r>
              <a:rPr lang="zh-CN" altLang="en-US">
                <a:ea typeface="楷体_GB2312" pitchFamily="49" charset="-122"/>
              </a:rPr>
              <a:t>生成的子空间。</a:t>
            </a:r>
            <a:endParaRPr lang="en-US" altLang="zh-CN">
              <a:ea typeface="楷体_GB2312" pitchFamily="49" charset="-122"/>
            </a:endParaRPr>
          </a:p>
          <a:p>
            <a:pPr eaLnBrk="1" hangingPunct="1"/>
            <a:endParaRPr lang="en-US" altLang="zh-CN">
              <a:ea typeface="楷体_GB2312" pitchFamily="49" charset="-122"/>
            </a:endParaRPr>
          </a:p>
          <a:p>
            <a:pPr eaLnBrk="1" hangingPunct="1"/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98306" name="Object 2">
            <a:extLst>
              <a:ext uri="{FF2B5EF4-FFF2-40B4-BE49-F238E27FC236}">
                <a16:creationId xmlns:a16="http://schemas.microsoft.com/office/drawing/2014/main" id="{E022DCC4-7434-6834-8812-C1A5A59018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" y="4714875"/>
          <a:ext cx="857250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92280" imgH="571320" progId="">
                  <p:embed/>
                </p:oleObj>
              </mc:Choice>
              <mc:Fallback>
                <p:oleObj name="Equation" r:id="rId2" imgW="4292280" imgH="5713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4714875"/>
                        <a:ext cx="8572500" cy="1223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A5E87-E46C-4E23-5A60-5BC559AD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000125"/>
            <a:ext cx="8715375" cy="5000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条件                                        ，即</a:t>
            </a:r>
            <a:endParaRPr lang="en-US" altLang="zh-CN">
              <a:ea typeface="楷体_GB2312" pitchFamily="49" charset="-122"/>
            </a:endParaRPr>
          </a:p>
          <a:p>
            <a:pPr eaLnBrk="1" hangingPunct="1"/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将</a:t>
            </a:r>
            <a:r>
              <a:rPr lang="en-US" altLang="zh-CN" i="1">
                <a:ea typeface="楷体_GB2312" pitchFamily="49" charset="-122"/>
              </a:rPr>
              <a:t>α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α</a:t>
            </a:r>
            <a:r>
              <a:rPr lang="en-US" altLang="zh-CN" baseline="-25000">
                <a:ea typeface="楷体_GB2312" pitchFamily="49" charset="-122"/>
              </a:rPr>
              <a:t>2 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β</a:t>
            </a:r>
            <a:r>
              <a:rPr lang="en-US" altLang="zh-CN" baseline="-25000">
                <a:ea typeface="楷体_GB2312" pitchFamily="49" charset="-122"/>
              </a:rPr>
              <a:t>1 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β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的坐标代入得</a:t>
            </a:r>
            <a:endParaRPr lang="en-US" altLang="zh-CN">
              <a:ea typeface="楷体_GB2312" pitchFamily="49" charset="-122"/>
            </a:endParaRPr>
          </a:p>
          <a:p>
            <a:pPr eaLnBrk="1" hangingPunct="1"/>
            <a:endParaRPr lang="en-US" altLang="zh-CN">
              <a:ea typeface="楷体_GB2312" pitchFamily="49" charset="-122"/>
            </a:endParaRPr>
          </a:p>
          <a:p>
            <a:pPr eaLnBrk="1" hangingPunct="1"/>
            <a:endParaRPr lang="en-US" altLang="zh-CN">
              <a:ea typeface="楷体_GB2312" pitchFamily="49" charset="-122"/>
            </a:endParaRPr>
          </a:p>
          <a:p>
            <a:pPr eaLnBrk="1" hangingPunct="1"/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这是以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baseline="-25000">
                <a:ea typeface="楷体_GB2312" pitchFamily="49" charset="-122"/>
              </a:rPr>
              <a:t>2 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y</a:t>
            </a:r>
            <a:r>
              <a:rPr lang="en-US" altLang="zh-CN" baseline="-25000">
                <a:ea typeface="楷体_GB2312" pitchFamily="49" charset="-122"/>
              </a:rPr>
              <a:t>1 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y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为未知数的线性方程组，求得通解为</a:t>
            </a:r>
            <a:endParaRPr lang="en-US" altLang="zh-CN">
              <a:ea typeface="楷体_GB2312" pitchFamily="49" charset="-122"/>
            </a:endParaRPr>
          </a:p>
        </p:txBody>
      </p:sp>
      <p:graphicFrame>
        <p:nvGraphicFramePr>
          <p:cNvPr id="99331" name="Object 2">
            <a:extLst>
              <a:ext uri="{FF2B5EF4-FFF2-40B4-BE49-F238E27FC236}">
                <a16:creationId xmlns:a16="http://schemas.microsoft.com/office/drawing/2014/main" id="{F524F0D2-FE06-BB70-B9F8-34CB5AF73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1000125"/>
          <a:ext cx="40068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241200" progId="">
                  <p:embed/>
                </p:oleObj>
              </mc:Choice>
              <mc:Fallback>
                <p:oleObj name="Equation" r:id="rId2" imgW="2006280" imgH="241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000125"/>
                        <a:ext cx="40068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3">
            <a:extLst>
              <a:ext uri="{FF2B5EF4-FFF2-40B4-BE49-F238E27FC236}">
                <a16:creationId xmlns:a16="http://schemas.microsoft.com/office/drawing/2014/main" id="{8F7058CB-64B1-FF79-A78E-A1E2BC9856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1275" y="1554163"/>
          <a:ext cx="39814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680" imgH="241200" progId="">
                  <p:embed/>
                </p:oleObj>
              </mc:Choice>
              <mc:Fallback>
                <p:oleObj name="Equation" r:id="rId4" imgW="1993680" imgH="241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1275" y="1554163"/>
                        <a:ext cx="39814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3" name="Object 4">
            <a:extLst>
              <a:ext uri="{FF2B5EF4-FFF2-40B4-BE49-F238E27FC236}">
                <a16:creationId xmlns:a16="http://schemas.microsoft.com/office/drawing/2014/main" id="{07622EEF-5F2B-2AD0-9750-9AF5A6EA3C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9263" y="2713038"/>
          <a:ext cx="5705475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57320" imgH="799920" progId="">
                  <p:embed/>
                </p:oleObj>
              </mc:Choice>
              <mc:Fallback>
                <p:oleObj name="Equation" r:id="rId6" imgW="2857320" imgH="7999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2713038"/>
                        <a:ext cx="5705475" cy="171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5" name="Object 5">
            <a:extLst>
              <a:ext uri="{FF2B5EF4-FFF2-40B4-BE49-F238E27FC236}">
                <a16:creationId xmlns:a16="http://schemas.microsoft.com/office/drawing/2014/main" id="{750082D9-A832-5E99-938E-D6A0A5CD9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1638" y="5143500"/>
          <a:ext cx="32607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19240" imgH="495000" progId="">
                  <p:embed/>
                </p:oleObj>
              </mc:Choice>
              <mc:Fallback>
                <p:oleObj name="Equation" r:id="rId8" imgW="2019240" imgH="4950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1638" y="5143500"/>
                        <a:ext cx="326072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9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9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A2D2B-F363-D710-DDA0-C9654E8C8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000125"/>
            <a:ext cx="8858250" cy="5072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将                    代入</a:t>
            </a:r>
            <a:r>
              <a:rPr lang="en-US" altLang="zh-CN">
                <a:ea typeface="楷体_GB2312" pitchFamily="49" charset="-122"/>
              </a:rPr>
              <a:t>(2,7,1)</a:t>
            </a:r>
            <a:r>
              <a:rPr lang="zh-CN" altLang="en-US">
                <a:ea typeface="楷体_GB2312" pitchFamily="49" charset="-122"/>
              </a:rPr>
              <a:t>得</a:t>
            </a:r>
            <a:endParaRPr lang="en-US" altLang="zh-CN">
              <a:ea typeface="楷体_GB2312" pitchFamily="49" charset="-122"/>
            </a:endParaRPr>
          </a:p>
          <a:p>
            <a:pPr eaLnBrk="1" hangingPunct="1"/>
            <a:endParaRPr lang="en-US" altLang="zh-CN">
              <a:ea typeface="楷体_GB2312" pitchFamily="49" charset="-122"/>
            </a:endParaRPr>
          </a:p>
          <a:p>
            <a:pPr eaLnBrk="1" hangingPunct="1"/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因此                                          是</a:t>
            </a:r>
            <a:r>
              <a:rPr lang="en-US" altLang="zh-CN">
                <a:ea typeface="楷体_GB2312" pitchFamily="49" charset="-122"/>
              </a:rPr>
              <a:t>(8,-3,-5)</a:t>
            </a:r>
            <a:r>
              <a:rPr lang="zh-CN" altLang="en-US">
                <a:ea typeface="楷体_GB2312" pitchFamily="49" charset="-122"/>
              </a:rPr>
              <a:t>生成的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维子空间，图像是过原点和点</a:t>
            </a:r>
            <a:r>
              <a:rPr lang="en-US" altLang="zh-CN">
                <a:ea typeface="楷体_GB2312" pitchFamily="49" charset="-122"/>
              </a:rPr>
              <a:t>(8,-3,-5)</a:t>
            </a:r>
            <a:r>
              <a:rPr lang="zh-CN" altLang="en-US">
                <a:ea typeface="楷体_GB2312" pitchFamily="49" charset="-122"/>
              </a:rPr>
              <a:t>的直线。</a:t>
            </a:r>
            <a:endParaRPr lang="en-US" altLang="zh-CN">
              <a:ea typeface="楷体_GB2312" pitchFamily="49" charset="-122"/>
            </a:endParaRPr>
          </a:p>
        </p:txBody>
      </p:sp>
      <p:graphicFrame>
        <p:nvGraphicFramePr>
          <p:cNvPr id="100354" name="Object 2">
            <a:extLst>
              <a:ext uri="{FF2B5EF4-FFF2-40B4-BE49-F238E27FC236}">
                <a16:creationId xmlns:a16="http://schemas.microsoft.com/office/drawing/2014/main" id="{972FDDBF-9333-63AD-88D9-3EF627DC36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9325" y="923925"/>
          <a:ext cx="19081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457200" progId="">
                  <p:embed/>
                </p:oleObj>
              </mc:Choice>
              <mc:Fallback>
                <p:oleObj name="Equation" r:id="rId2" imgW="1180800" imgH="457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923925"/>
                        <a:ext cx="1908175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3">
            <a:extLst>
              <a:ext uri="{FF2B5EF4-FFF2-40B4-BE49-F238E27FC236}">
                <a16:creationId xmlns:a16="http://schemas.microsoft.com/office/drawing/2014/main" id="{65D43C80-1711-6CD0-E23A-64E80A5F1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" y="1733550"/>
          <a:ext cx="79629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87720" imgH="457200" progId="">
                  <p:embed/>
                </p:oleObj>
              </mc:Choice>
              <mc:Fallback>
                <p:oleObj name="Equation" r:id="rId4" imgW="3987720" imgH="457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733550"/>
                        <a:ext cx="7962900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4">
            <a:extLst>
              <a:ext uri="{FF2B5EF4-FFF2-40B4-BE49-F238E27FC236}">
                <a16:creationId xmlns:a16="http://schemas.microsoft.com/office/drawing/2014/main" id="{5B8EF9D8-DC18-9857-CF6E-CEBC9E4CC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2786063"/>
          <a:ext cx="41592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82600" imgH="291960" progId="">
                  <p:embed/>
                </p:oleObj>
              </mc:Choice>
              <mc:Fallback>
                <p:oleObj name="Equation" r:id="rId6" imgW="2082600" imgH="2919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786063"/>
                        <a:ext cx="415925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0" name="Text Box 18">
            <a:extLst>
              <a:ext uri="{FF2B5EF4-FFF2-40B4-BE49-F238E27FC236}">
                <a16:creationId xmlns:a16="http://schemas.microsoft.com/office/drawing/2014/main" id="{AE85690E-D8A6-FB76-E47F-D3023014C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2084388"/>
            <a:ext cx="8193087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定义</a:t>
            </a:r>
            <a:r>
              <a:rPr lang="zh-CN" altLang="en-US"/>
              <a:t> 将任意数域</a:t>
            </a:r>
            <a:r>
              <a:rPr lang="en-US" altLang="zh-CN"/>
              <a:t>F</a:t>
            </a:r>
            <a:r>
              <a:rPr lang="zh-CN" altLang="en-US"/>
              <a:t>上的 </a:t>
            </a:r>
            <a:r>
              <a:rPr lang="en-US" altLang="zh-CN" i="1"/>
              <a:t>n</a:t>
            </a:r>
            <a:r>
              <a:rPr lang="zh-CN" altLang="en-US"/>
              <a:t>维数组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zh-CN" altLang="en-US"/>
              <a:t>看成向量，将这些数组的全体组成的集合</a:t>
            </a:r>
            <a:r>
              <a:rPr lang="en-US" altLang="zh-CN"/>
              <a:t>F</a:t>
            </a:r>
            <a:r>
              <a:rPr lang="en-US" altLang="zh-CN" i="1" baseline="30000"/>
              <a:t>n</a:t>
            </a:r>
            <a:r>
              <a:rPr lang="zh-CN" altLang="en-US"/>
              <a:t>看成向量空间，称为</a:t>
            </a:r>
            <a:r>
              <a:rPr lang="en-US" altLang="zh-CN" i="1">
                <a:solidFill>
                  <a:schemeClr val="tx2"/>
                </a:solidFill>
              </a:rPr>
              <a:t>n</a:t>
            </a:r>
            <a:r>
              <a:rPr lang="zh-CN" altLang="en-US">
                <a:solidFill>
                  <a:schemeClr val="tx2"/>
                </a:solidFill>
              </a:rPr>
              <a:t>维数组空间。</a:t>
            </a:r>
            <a:endParaRPr lang="zh-CN" altLang="en-US"/>
          </a:p>
        </p:txBody>
      </p:sp>
      <p:pic>
        <p:nvPicPr>
          <p:cNvPr id="117763" name="Picture 37" descr="机动">
            <a:extLst>
              <a:ext uri="{FF2B5EF4-FFF2-40B4-BE49-F238E27FC236}">
                <a16:creationId xmlns:a16="http://schemas.microsoft.com/office/drawing/2014/main" id="{0480912F-BBF1-4B35-5B50-0AAE99747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4" name="Text Box 38">
            <a:extLst>
              <a:ext uri="{FF2B5EF4-FFF2-40B4-BE49-F238E27FC236}">
                <a16:creationId xmlns:a16="http://schemas.microsoft.com/office/drawing/2014/main" id="{6A4C8885-5275-E69E-A9A5-DC490AD3B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7765" name="Picture 39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9C5AF41-2B63-DDC0-2EB3-909CE320D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6" name="Picture 40" descr="目录">
            <a:hlinkClick r:id="rId4" action="ppaction://hlinksldjump"/>
            <a:extLst>
              <a:ext uri="{FF2B5EF4-FFF2-40B4-BE49-F238E27FC236}">
                <a16:creationId xmlns:a16="http://schemas.microsoft.com/office/drawing/2014/main" id="{5AF7602A-26C5-B01B-B92A-C0D98E820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7" name="Picture 41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FC25059-B695-6902-3580-A666D6A2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8" name="Picture 42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69408B7-4259-3528-9675-0012D1B26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769" name="Picture 43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F98523-30D0-6347-6E2F-59F8A765E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0" grpId="0" autoUpdateAnimBg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03A7D-ED73-D362-7194-574459CE0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3" y="0"/>
            <a:ext cx="8715375" cy="34290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ea typeface="楷体_GB2312" pitchFamily="49" charset="-122"/>
              </a:rPr>
              <a:t>定理</a:t>
            </a:r>
            <a:r>
              <a:rPr lang="en-US" altLang="zh-CN" sz="3200">
                <a:ea typeface="楷体_GB2312" pitchFamily="49" charset="-122"/>
              </a:rPr>
              <a:t>2.7.1  </a:t>
            </a:r>
            <a:r>
              <a:rPr lang="zh-CN" altLang="en-US" sz="3200">
                <a:ea typeface="楷体_GB2312" pitchFamily="49" charset="-122"/>
              </a:rPr>
              <a:t>设</a:t>
            </a:r>
            <a:r>
              <a:rPr lang="en-US" altLang="zh-CN" sz="3200">
                <a:ea typeface="楷体_GB2312" pitchFamily="49" charset="-122"/>
              </a:rPr>
              <a:t>W</a:t>
            </a:r>
            <a:r>
              <a:rPr lang="en-US" altLang="zh-CN" sz="3200" i="1" baseline="-25000">
                <a:ea typeface="楷体_GB2312" pitchFamily="49" charset="-122"/>
              </a:rPr>
              <a:t>i </a:t>
            </a:r>
            <a:r>
              <a:rPr lang="en-US" altLang="zh-CN" sz="3200">
                <a:ea typeface="楷体_GB2312" pitchFamily="49" charset="-122"/>
              </a:rPr>
              <a:t>(</a:t>
            </a:r>
            <a:r>
              <a:rPr lang="en-US" altLang="zh-CN" sz="3200" i="1">
                <a:ea typeface="楷体_GB2312" pitchFamily="49" charset="-122"/>
              </a:rPr>
              <a:t>i</a:t>
            </a:r>
            <a:r>
              <a:rPr lang="zh-CN" altLang="en-US" sz="3200">
                <a:ea typeface="楷体_GB2312" pitchFamily="49" charset="-122"/>
              </a:rPr>
              <a:t>∈</a:t>
            </a:r>
            <a:r>
              <a:rPr lang="en-US" altLang="zh-CN" sz="3200" i="1">
                <a:ea typeface="楷体_GB2312" pitchFamily="49" charset="-122"/>
              </a:rPr>
              <a:t>I</a:t>
            </a:r>
            <a:r>
              <a:rPr lang="en-US" altLang="zh-CN" sz="3200">
                <a:ea typeface="楷体_GB2312" pitchFamily="49" charset="-122"/>
              </a:rPr>
              <a:t>)</a:t>
            </a:r>
            <a:r>
              <a:rPr lang="zh-CN" altLang="en-US" sz="3200">
                <a:ea typeface="楷体_GB2312" pitchFamily="49" charset="-122"/>
              </a:rPr>
              <a:t>是</a:t>
            </a:r>
            <a:r>
              <a:rPr lang="en-US" altLang="zh-CN" sz="3200">
                <a:ea typeface="楷体_GB2312" pitchFamily="49" charset="-122"/>
              </a:rPr>
              <a:t>F</a:t>
            </a:r>
            <a:r>
              <a:rPr lang="zh-CN" altLang="en-US" sz="3200">
                <a:ea typeface="楷体_GB2312" pitchFamily="49" charset="-122"/>
              </a:rPr>
              <a:t>上线性空间</a:t>
            </a:r>
            <a:r>
              <a:rPr lang="en-US" altLang="zh-CN" sz="3200">
                <a:ea typeface="楷体_GB2312" pitchFamily="49" charset="-122"/>
              </a:rPr>
              <a:t>V</a:t>
            </a:r>
            <a:r>
              <a:rPr lang="zh-CN" altLang="en-US" sz="3200">
                <a:ea typeface="楷体_GB2312" pitchFamily="49" charset="-122"/>
              </a:rPr>
              <a:t>的任意一组子空间，</a:t>
            </a:r>
            <a:br>
              <a:rPr lang="en-US" altLang="zh-CN" sz="3200">
                <a:ea typeface="楷体_GB2312" pitchFamily="49" charset="-122"/>
              </a:rPr>
            </a:br>
            <a:br>
              <a:rPr lang="en-US" altLang="zh-CN" sz="3200">
                <a:ea typeface="楷体_GB2312" pitchFamily="49" charset="-122"/>
              </a:rPr>
            </a:br>
            <a:r>
              <a:rPr lang="zh-CN" altLang="en-US" sz="3200">
                <a:ea typeface="楷体_GB2312" pitchFamily="49" charset="-122"/>
              </a:rPr>
              <a:t>是这些子空间的交。则</a:t>
            </a:r>
            <a:r>
              <a:rPr lang="en-US" altLang="zh-CN" sz="3200">
                <a:ea typeface="楷体_GB2312" pitchFamily="49" charset="-122"/>
              </a:rPr>
              <a:t>U</a:t>
            </a:r>
            <a:r>
              <a:rPr lang="zh-CN" altLang="en-US" sz="3200">
                <a:ea typeface="楷体_GB2312" pitchFamily="49" charset="-122"/>
              </a:rPr>
              <a:t>是</a:t>
            </a:r>
            <a:r>
              <a:rPr lang="en-US" altLang="zh-CN" sz="3200">
                <a:ea typeface="楷体_GB2312" pitchFamily="49" charset="-122"/>
              </a:rPr>
              <a:t>V</a:t>
            </a:r>
            <a:r>
              <a:rPr lang="zh-CN" altLang="en-US" sz="3200">
                <a:ea typeface="楷体_GB2312" pitchFamily="49" charset="-122"/>
              </a:rPr>
              <a:t>的子空间。</a:t>
            </a:r>
            <a:br>
              <a:rPr lang="en-US" altLang="zh-CN" sz="3200">
                <a:ea typeface="楷体_GB2312" pitchFamily="49" charset="-122"/>
              </a:rPr>
            </a:br>
            <a:r>
              <a:rPr lang="zh-CN" altLang="en-US" sz="3200">
                <a:ea typeface="楷体_GB2312" pitchFamily="49" charset="-122"/>
              </a:rPr>
              <a:t>（注意：这里的 </a:t>
            </a:r>
            <a:r>
              <a:rPr lang="en-US" altLang="zh-CN" sz="3200" i="1">
                <a:ea typeface="楷体_GB2312" pitchFamily="49" charset="-122"/>
              </a:rPr>
              <a:t>I </a:t>
            </a:r>
            <a:r>
              <a:rPr lang="zh-CN" altLang="en-US" sz="3200">
                <a:ea typeface="楷体_GB2312" pitchFamily="49" charset="-122"/>
              </a:rPr>
              <a:t>是用来给出子空间</a:t>
            </a:r>
            <a:r>
              <a:rPr lang="en-US" altLang="zh-CN" sz="3200">
                <a:ea typeface="楷体_GB2312" pitchFamily="49" charset="-122"/>
              </a:rPr>
              <a:t>W</a:t>
            </a:r>
            <a:r>
              <a:rPr lang="en-US" altLang="zh-CN" sz="3200" i="1" baseline="-25000">
                <a:ea typeface="楷体_GB2312" pitchFamily="49" charset="-122"/>
              </a:rPr>
              <a:t>i</a:t>
            </a:r>
            <a:r>
              <a:rPr lang="zh-CN" altLang="en-US" sz="3200">
                <a:ea typeface="楷体_GB2312" pitchFamily="49" charset="-122"/>
              </a:rPr>
              <a:t>的“编号”</a:t>
            </a:r>
            <a:r>
              <a:rPr lang="en-US" altLang="zh-CN" sz="3200" i="1">
                <a:ea typeface="楷体_GB2312" pitchFamily="49" charset="-122"/>
              </a:rPr>
              <a:t>i </a:t>
            </a:r>
            <a:r>
              <a:rPr lang="zh-CN" altLang="en-US" sz="3200">
                <a:ea typeface="楷体_GB2312" pitchFamily="49" charset="-122"/>
              </a:rPr>
              <a:t>的集合，可以是无穷集合。）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128AB7-25E3-50E8-CACD-05D384488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3500438"/>
            <a:ext cx="8788400" cy="2786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证明  对任意的 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v</a:t>
            </a:r>
            <a:r>
              <a:rPr lang="zh-CN" altLang="en-US">
                <a:ea typeface="楷体_GB2312" pitchFamily="49" charset="-122"/>
              </a:rPr>
              <a:t>∈</a:t>
            </a:r>
            <a:r>
              <a:rPr lang="en-US" altLang="zh-CN">
                <a:ea typeface="楷体_GB2312" pitchFamily="49" charset="-122"/>
              </a:rPr>
              <a:t>U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λ</a:t>
            </a:r>
            <a:r>
              <a:rPr lang="zh-CN" altLang="en-US">
                <a:ea typeface="楷体_GB2312" pitchFamily="49" charset="-122"/>
              </a:rPr>
              <a:t>∈</a:t>
            </a:r>
            <a:r>
              <a:rPr lang="en-US" altLang="zh-CN">
                <a:ea typeface="楷体_GB2312" pitchFamily="49" charset="-122"/>
              </a:rPr>
              <a:t>F</a:t>
            </a:r>
            <a:r>
              <a:rPr lang="zh-CN" altLang="en-US">
                <a:ea typeface="楷体_GB2312" pitchFamily="49" charset="-122"/>
              </a:rPr>
              <a:t>，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i="1">
                <a:ea typeface="楷体_GB2312" pitchFamily="49" charset="-122"/>
              </a:rPr>
              <a:t> u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v</a:t>
            </a:r>
            <a:r>
              <a:rPr lang="zh-CN" altLang="en-US">
                <a:ea typeface="楷体_GB2312" pitchFamily="49" charset="-122"/>
              </a:rPr>
              <a:t>含于∩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zh-CN" altLang="en-US" baseline="-25000">
                <a:ea typeface="楷体_GB2312" pitchFamily="49" charset="-122"/>
              </a:rPr>
              <a:t>∈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i  </a:t>
            </a:r>
            <a:r>
              <a:rPr lang="en-US" altLang="zh-CN">
                <a:ea typeface="楷体_GB2312" pitchFamily="49" charset="-122"/>
              </a:rPr>
              <a:t>=&gt; 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>
                <a:ea typeface="楷体_GB2312" pitchFamily="49" charset="-122"/>
              </a:rPr>
              <a:t>,</a:t>
            </a:r>
            <a:r>
              <a:rPr lang="en-US" altLang="zh-CN" i="1">
                <a:ea typeface="楷体_GB2312" pitchFamily="49" charset="-122"/>
              </a:rPr>
              <a:t>v</a:t>
            </a:r>
            <a:r>
              <a:rPr lang="zh-CN" altLang="en-US">
                <a:ea typeface="楷体_GB2312" pitchFamily="49" charset="-122"/>
              </a:rPr>
              <a:t>含于每个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i </a:t>
            </a:r>
          </a:p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由于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是子空间，</a:t>
            </a:r>
            <a:r>
              <a:rPr lang="en-US" altLang="zh-CN" i="1">
                <a:ea typeface="楷体_GB2312" pitchFamily="49" charset="-122"/>
              </a:rPr>
              <a:t>u </a:t>
            </a:r>
            <a:r>
              <a:rPr lang="en-US" altLang="zh-CN">
                <a:ea typeface="楷体_GB2312" pitchFamily="49" charset="-122"/>
              </a:rPr>
              <a:t>+ </a:t>
            </a:r>
            <a:r>
              <a:rPr lang="en-US" altLang="zh-CN" i="1">
                <a:ea typeface="楷体_GB2312" pitchFamily="49" charset="-122"/>
              </a:rPr>
              <a:t>v</a:t>
            </a:r>
            <a:r>
              <a:rPr lang="zh-CN" altLang="en-US">
                <a:ea typeface="楷体_GB2312" pitchFamily="49" charset="-122"/>
              </a:rPr>
              <a:t>∈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 ，</a:t>
            </a:r>
            <a:r>
              <a:rPr lang="en-US" altLang="zh-CN" i="1">
                <a:ea typeface="楷体_GB2312" pitchFamily="49" charset="-122"/>
              </a:rPr>
              <a:t>λu</a:t>
            </a:r>
            <a:r>
              <a:rPr lang="zh-CN" altLang="en-US">
                <a:ea typeface="楷体_GB2312" pitchFamily="49" charset="-122"/>
              </a:rPr>
              <a:t>∈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。这又导致</a:t>
            </a:r>
            <a:r>
              <a:rPr lang="en-US" altLang="zh-CN" i="1">
                <a:ea typeface="楷体_GB2312" pitchFamily="49" charset="-122"/>
              </a:rPr>
              <a:t>u </a:t>
            </a:r>
            <a:r>
              <a:rPr lang="en-US" altLang="zh-CN">
                <a:ea typeface="楷体_GB2312" pitchFamily="49" charset="-122"/>
              </a:rPr>
              <a:t>+ </a:t>
            </a:r>
            <a:r>
              <a:rPr lang="en-US" altLang="zh-CN" i="1">
                <a:ea typeface="楷体_GB2312" pitchFamily="49" charset="-122"/>
              </a:rPr>
              <a:t>v</a:t>
            </a:r>
            <a:r>
              <a:rPr lang="zh-CN" altLang="en-US">
                <a:ea typeface="楷体_GB2312" pitchFamily="49" charset="-122"/>
              </a:rPr>
              <a:t>和</a:t>
            </a:r>
            <a:r>
              <a:rPr lang="en-US" altLang="zh-CN" i="1">
                <a:ea typeface="楷体_GB2312" pitchFamily="49" charset="-122"/>
              </a:rPr>
              <a:t>λu</a:t>
            </a:r>
            <a:r>
              <a:rPr lang="zh-CN" altLang="en-US">
                <a:ea typeface="楷体_GB2312" pitchFamily="49" charset="-122"/>
              </a:rPr>
              <a:t>含于</a:t>
            </a:r>
            <a:r>
              <a:rPr lang="en-US" altLang="zh-CN">
                <a:ea typeface="楷体_GB2312" pitchFamily="49" charset="-122"/>
              </a:rPr>
              <a:t>U = </a:t>
            </a:r>
            <a:r>
              <a:rPr lang="zh-CN" altLang="en-US">
                <a:ea typeface="楷体_GB2312" pitchFamily="49" charset="-122"/>
              </a:rPr>
              <a:t>∩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zh-CN" altLang="en-US" baseline="-25000">
                <a:ea typeface="楷体_GB2312" pitchFamily="49" charset="-122"/>
              </a:rPr>
              <a:t>∈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i </a:t>
            </a:r>
            <a:r>
              <a:rPr lang="zh-CN" altLang="en-US">
                <a:ea typeface="楷体_GB2312" pitchFamily="49" charset="-122"/>
              </a:rPr>
              <a:t>。这就证明了</a:t>
            </a:r>
            <a:r>
              <a:rPr lang="en-US" altLang="zh-CN">
                <a:ea typeface="楷体_GB2312" pitchFamily="49" charset="-122"/>
              </a:rPr>
              <a:t>U</a:t>
            </a:r>
            <a:r>
              <a:rPr lang="zh-CN" altLang="en-US">
                <a:ea typeface="楷体_GB2312" pitchFamily="49" charset="-122"/>
              </a:rPr>
              <a:t>是子空间。</a:t>
            </a:r>
          </a:p>
        </p:txBody>
      </p:sp>
      <p:graphicFrame>
        <p:nvGraphicFramePr>
          <p:cNvPr id="117761" name="Object 2">
            <a:extLst>
              <a:ext uri="{FF2B5EF4-FFF2-40B4-BE49-F238E27FC236}">
                <a16:creationId xmlns:a16="http://schemas.microsoft.com/office/drawing/2014/main" id="{F504F1A2-E181-93F8-ED75-D1F1EE2697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4588" y="869950"/>
          <a:ext cx="45720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120" imgH="393480" progId="">
                  <p:embed/>
                </p:oleObj>
              </mc:Choice>
              <mc:Fallback>
                <p:oleObj name="Equation" r:id="rId2" imgW="2184120" imgH="393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869950"/>
                        <a:ext cx="4572000" cy="823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标题 1">
            <a:extLst>
              <a:ext uri="{FF2B5EF4-FFF2-40B4-BE49-F238E27FC236}">
                <a16:creationId xmlns:a16="http://schemas.microsoft.com/office/drawing/2014/main" id="{71BA59FC-C2BA-1EA1-B4D0-C047CAE3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263" y="1890713"/>
            <a:ext cx="8715375" cy="2359025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solidFill>
                  <a:srgbClr val="FFFF00"/>
                </a:solidFill>
                <a:ea typeface="楷体_GB2312" pitchFamily="49" charset="-122"/>
              </a:rPr>
              <a:t>定义</a:t>
            </a:r>
            <a:r>
              <a:rPr lang="en-US" altLang="zh-CN" sz="320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 sz="3200">
                <a:solidFill>
                  <a:schemeClr val="tx1"/>
                </a:solidFill>
                <a:ea typeface="楷体_GB2312" pitchFamily="49" charset="-122"/>
              </a:rPr>
              <a:t>设</a:t>
            </a:r>
            <a:r>
              <a:rPr lang="en-US" altLang="zh-CN" sz="3200">
                <a:solidFill>
                  <a:schemeClr val="tx1"/>
                </a:solidFill>
                <a:ea typeface="楷体_GB2312" pitchFamily="49" charset="-122"/>
              </a:rPr>
              <a:t>V</a:t>
            </a:r>
            <a:r>
              <a:rPr lang="zh-CN" altLang="en-US" sz="3200">
                <a:solidFill>
                  <a:schemeClr val="tx1"/>
                </a:solidFill>
                <a:ea typeface="楷体_GB2312" pitchFamily="49" charset="-122"/>
              </a:rPr>
              <a:t>是</a:t>
            </a:r>
            <a:r>
              <a:rPr lang="en-US" altLang="zh-CN" sz="3200">
                <a:solidFill>
                  <a:schemeClr val="tx1"/>
                </a:solidFill>
                <a:ea typeface="楷体_GB2312" pitchFamily="49" charset="-122"/>
              </a:rPr>
              <a:t>F</a:t>
            </a:r>
            <a:r>
              <a:rPr lang="zh-CN" altLang="en-US" sz="3200">
                <a:solidFill>
                  <a:schemeClr val="tx1"/>
                </a:solidFill>
                <a:ea typeface="楷体_GB2312" pitchFamily="49" charset="-122"/>
              </a:rPr>
              <a:t>上线性空间，</a:t>
            </a:r>
            <a:r>
              <a:rPr lang="en-US" altLang="zh-CN" sz="3200">
                <a:solidFill>
                  <a:schemeClr val="tx1"/>
                </a:solidFill>
                <a:ea typeface="楷体_GB2312" pitchFamily="49" charset="-122"/>
              </a:rPr>
              <a:t>W</a:t>
            </a:r>
            <a:r>
              <a:rPr lang="en-US" altLang="zh-CN" sz="3200" baseline="-2500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en-US" altLang="zh-CN" sz="3200">
                <a:solidFill>
                  <a:schemeClr val="tx1"/>
                </a:solidFill>
                <a:ea typeface="楷体_GB2312" pitchFamily="49" charset="-122"/>
              </a:rPr>
              <a:t>,…, W</a:t>
            </a:r>
            <a:r>
              <a:rPr lang="en-US" altLang="zh-CN" sz="3200" i="1" baseline="-25000">
                <a:solidFill>
                  <a:schemeClr val="tx1"/>
                </a:solidFill>
                <a:ea typeface="楷体_GB2312" pitchFamily="49" charset="-122"/>
              </a:rPr>
              <a:t>t</a:t>
            </a:r>
            <a:r>
              <a:rPr lang="zh-CN" altLang="en-US" sz="3200">
                <a:solidFill>
                  <a:schemeClr val="tx1"/>
                </a:solidFill>
                <a:ea typeface="楷体_GB2312" pitchFamily="49" charset="-122"/>
              </a:rPr>
              <a:t>是</a:t>
            </a:r>
            <a:r>
              <a:rPr lang="en-US" altLang="zh-CN" sz="3200">
                <a:solidFill>
                  <a:schemeClr val="tx1"/>
                </a:solidFill>
                <a:ea typeface="楷体_GB2312" pitchFamily="49" charset="-122"/>
              </a:rPr>
              <a:t>V</a:t>
            </a:r>
            <a:r>
              <a:rPr lang="zh-CN" altLang="en-US" sz="3200">
                <a:solidFill>
                  <a:schemeClr val="tx1"/>
                </a:solidFill>
                <a:ea typeface="楷体_GB2312" pitchFamily="49" charset="-122"/>
              </a:rPr>
              <a:t>的子空间。定义</a:t>
            </a:r>
            <a:br>
              <a:rPr lang="en-US" altLang="zh-CN" sz="3200">
                <a:solidFill>
                  <a:schemeClr val="tx1"/>
                </a:solidFill>
                <a:ea typeface="楷体_GB2312" pitchFamily="49" charset="-122"/>
              </a:rPr>
            </a:br>
            <a:r>
              <a:rPr lang="en-US" altLang="zh-CN" sz="3200">
                <a:solidFill>
                  <a:schemeClr val="tx1"/>
                </a:solidFill>
                <a:ea typeface="楷体_GB2312" pitchFamily="49" charset="-122"/>
              </a:rPr>
              <a:t>         W</a:t>
            </a:r>
            <a:r>
              <a:rPr lang="en-US" altLang="zh-CN" sz="3200" baseline="-2500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en-US" altLang="zh-CN" sz="3200">
                <a:solidFill>
                  <a:schemeClr val="tx1"/>
                </a:solidFill>
                <a:ea typeface="楷体_GB2312" pitchFamily="49" charset="-122"/>
              </a:rPr>
              <a:t>+…+ W</a:t>
            </a:r>
            <a:r>
              <a:rPr lang="en-US" altLang="zh-CN" sz="3200" i="1" baseline="-25000">
                <a:solidFill>
                  <a:schemeClr val="tx1"/>
                </a:solidFill>
                <a:ea typeface="楷体_GB2312" pitchFamily="49" charset="-122"/>
              </a:rPr>
              <a:t>t</a:t>
            </a:r>
            <a:r>
              <a:rPr lang="en-US" altLang="zh-CN" sz="3200">
                <a:solidFill>
                  <a:schemeClr val="tx1"/>
                </a:solidFill>
                <a:ea typeface="楷体_GB2312" pitchFamily="49" charset="-122"/>
              </a:rPr>
              <a:t>={</a:t>
            </a:r>
            <a:r>
              <a:rPr lang="en-US" altLang="zh-CN" sz="3200" i="1">
                <a:solidFill>
                  <a:schemeClr val="tx1"/>
                </a:solidFill>
                <a:ea typeface="楷体_GB2312" pitchFamily="49" charset="-122"/>
              </a:rPr>
              <a:t>b</a:t>
            </a:r>
            <a:r>
              <a:rPr lang="en-US" altLang="zh-CN" sz="3200" baseline="-25000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en-US" altLang="zh-CN" sz="3200">
                <a:solidFill>
                  <a:schemeClr val="tx1"/>
                </a:solidFill>
                <a:ea typeface="楷体_GB2312" pitchFamily="49" charset="-122"/>
              </a:rPr>
              <a:t>+…+</a:t>
            </a:r>
            <a:r>
              <a:rPr lang="en-US" altLang="zh-CN" sz="3200" i="1">
                <a:solidFill>
                  <a:schemeClr val="tx1"/>
                </a:solidFill>
                <a:ea typeface="楷体_GB2312" pitchFamily="49" charset="-122"/>
              </a:rPr>
              <a:t>b</a:t>
            </a:r>
            <a:r>
              <a:rPr lang="en-US" altLang="zh-CN" sz="3200" i="1" baseline="-25000">
                <a:solidFill>
                  <a:schemeClr val="tx1"/>
                </a:solidFill>
                <a:ea typeface="楷体_GB2312" pitchFamily="49" charset="-122"/>
              </a:rPr>
              <a:t>t</a:t>
            </a:r>
            <a:r>
              <a:rPr lang="en-US" altLang="zh-CN" sz="3200" baseline="-2500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3200">
                <a:solidFill>
                  <a:schemeClr val="tx1"/>
                </a:solidFill>
                <a:ea typeface="楷体_GB2312" pitchFamily="49" charset="-122"/>
              </a:rPr>
              <a:t>|</a:t>
            </a:r>
            <a:r>
              <a:rPr lang="en-US" altLang="zh-CN" sz="3200" i="1">
                <a:solidFill>
                  <a:schemeClr val="tx1"/>
                </a:solidFill>
                <a:ea typeface="楷体_GB2312" pitchFamily="49" charset="-122"/>
              </a:rPr>
              <a:t>b</a:t>
            </a:r>
            <a:r>
              <a:rPr lang="en-US" altLang="zh-CN" sz="3200" i="1" baseline="-2500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zh-CN" altLang="en-US" sz="3200">
                <a:ea typeface="楷体_GB2312" pitchFamily="49" charset="-122"/>
              </a:rPr>
              <a:t>∈</a:t>
            </a:r>
            <a:r>
              <a:rPr lang="en-US" altLang="zh-CN" sz="3200">
                <a:solidFill>
                  <a:schemeClr val="tx1"/>
                </a:solidFill>
                <a:ea typeface="楷体_GB2312" pitchFamily="49" charset="-122"/>
              </a:rPr>
              <a:t>W</a:t>
            </a:r>
            <a:r>
              <a:rPr lang="en-US" altLang="zh-CN" sz="3200" i="1" baseline="-25000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320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en-US" altLang="zh-CN" sz="3200" b="1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</a:rPr>
              <a:t>≤ </a:t>
            </a:r>
            <a:r>
              <a:rPr lang="en-US" altLang="zh-CN" sz="3200" i="1">
                <a:solidFill>
                  <a:schemeClr val="tx1"/>
                </a:solidFill>
                <a:ea typeface="楷体_GB2312" pitchFamily="49" charset="-122"/>
              </a:rPr>
              <a:t>i</a:t>
            </a:r>
            <a:r>
              <a:rPr lang="en-US" altLang="zh-CN" sz="3200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</a:rPr>
              <a:t>≤</a:t>
            </a:r>
            <a:r>
              <a:rPr lang="en-US" altLang="zh-CN" sz="3200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3200" i="1">
                <a:solidFill>
                  <a:schemeClr val="tx1"/>
                </a:solidFill>
                <a:ea typeface="楷体_GB2312" pitchFamily="49" charset="-122"/>
              </a:rPr>
              <a:t>t</a:t>
            </a:r>
            <a:r>
              <a:rPr lang="en-US" altLang="zh-CN" sz="3200">
                <a:solidFill>
                  <a:schemeClr val="tx1"/>
                </a:solidFill>
                <a:ea typeface="楷体_GB2312" pitchFamily="49" charset="-122"/>
              </a:rPr>
              <a:t>}</a:t>
            </a:r>
            <a:br>
              <a:rPr lang="en-US" altLang="zh-CN" sz="320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sz="3200">
                <a:solidFill>
                  <a:schemeClr val="tx1"/>
                </a:solidFill>
                <a:ea typeface="楷体_GB2312" pitchFamily="49" charset="-122"/>
              </a:rPr>
              <a:t>称为</a:t>
            </a:r>
            <a:r>
              <a:rPr lang="zh-CN" altLang="en-US" sz="3200">
                <a:ea typeface="楷体_GB2312" pitchFamily="49" charset="-122"/>
              </a:rPr>
              <a:t>子空间</a:t>
            </a:r>
            <a:r>
              <a:rPr lang="en-US" altLang="zh-CN" sz="3200">
                <a:ea typeface="楷体_GB2312" pitchFamily="49" charset="-122"/>
              </a:rPr>
              <a:t>W</a:t>
            </a:r>
            <a:r>
              <a:rPr lang="en-US" altLang="zh-CN" sz="3200" baseline="-25000">
                <a:ea typeface="楷体_GB2312" pitchFamily="49" charset="-122"/>
              </a:rPr>
              <a:t>1</a:t>
            </a:r>
            <a:r>
              <a:rPr lang="en-US" altLang="zh-CN" sz="3200">
                <a:ea typeface="楷体_GB2312" pitchFamily="49" charset="-122"/>
              </a:rPr>
              <a:t>,…, W</a:t>
            </a:r>
            <a:r>
              <a:rPr lang="en-US" altLang="zh-CN" sz="3200" i="1" baseline="-25000">
                <a:ea typeface="楷体_GB2312" pitchFamily="49" charset="-122"/>
              </a:rPr>
              <a:t>t</a:t>
            </a:r>
            <a:r>
              <a:rPr lang="zh-CN" altLang="en-US" sz="3200">
                <a:ea typeface="楷体_GB2312" pitchFamily="49" charset="-122"/>
              </a:rPr>
              <a:t>的和</a:t>
            </a:r>
            <a:r>
              <a:rPr lang="zh-CN" altLang="en-US" sz="3200">
                <a:solidFill>
                  <a:schemeClr val="tx1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74083" name="标题 1">
            <a:extLst>
              <a:ext uri="{FF2B5EF4-FFF2-40B4-BE49-F238E27FC236}">
                <a16:creationId xmlns:a16="http://schemas.microsoft.com/office/drawing/2014/main" id="{FB86B5A8-8135-CA67-1782-17B00B9F9E6B}"/>
              </a:ext>
            </a:extLst>
          </p:cNvPr>
          <p:cNvSpPr txBox="1">
            <a:spLocks/>
          </p:cNvSpPr>
          <p:nvPr/>
        </p:nvSpPr>
        <p:spPr bwMode="auto">
          <a:xfrm>
            <a:off x="428625" y="142875"/>
            <a:ext cx="7800975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1">
                <a:solidFill>
                  <a:schemeClr val="tx2"/>
                </a:solidFill>
              </a:rPr>
              <a:t>子空间的和</a:t>
            </a:r>
          </a:p>
        </p:txBody>
      </p:sp>
    </p:spTree>
  </p:cSld>
  <p:clrMapOvr>
    <a:masterClrMapping/>
  </p:clrMapOvr>
  <p:transition>
    <p:fade thruBlk="1"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123960-E57C-F389-F054-904E7C44B228}"/>
              </a:ext>
            </a:extLst>
          </p:cNvPr>
          <p:cNvSpPr txBox="1"/>
          <p:nvPr/>
        </p:nvSpPr>
        <p:spPr>
          <a:xfrm>
            <a:off x="423863" y="555625"/>
            <a:ext cx="8286750" cy="3540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dirty="0"/>
              <a:t>例</a:t>
            </a:r>
            <a:r>
              <a:rPr lang="en-US" altLang="zh-CN" dirty="0"/>
              <a:t>4 </a:t>
            </a:r>
            <a:r>
              <a:rPr lang="zh-CN" altLang="en-US" dirty="0"/>
              <a:t>给定</a:t>
            </a:r>
            <a:r>
              <a:rPr lang="en-US" altLang="zh-CN" dirty="0"/>
              <a:t>F</a:t>
            </a:r>
            <a:r>
              <a:rPr lang="en-US" altLang="zh-CN" baseline="30000" dirty="0"/>
              <a:t>4</a:t>
            </a:r>
            <a:r>
              <a:rPr lang="zh-CN" altLang="en-US" dirty="0"/>
              <a:t>的子空间</a:t>
            </a:r>
            <a:r>
              <a:rPr lang="en-US" altLang="zh-CN" dirty="0"/>
              <a:t>W</a:t>
            </a:r>
            <a:r>
              <a:rPr lang="en-US" altLang="zh-CN" baseline="-25000" dirty="0"/>
              <a:t>1</a:t>
            </a:r>
            <a:r>
              <a:rPr lang="zh-CN" altLang="en-US" dirty="0"/>
              <a:t>的基</a:t>
            </a:r>
            <a:r>
              <a:rPr lang="en-US" altLang="zh-CN" dirty="0"/>
              <a:t>{</a:t>
            </a:r>
            <a:r>
              <a:rPr lang="el-GR" altLang="zh-CN" dirty="0"/>
              <a:t>α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l-GR" altLang="zh-CN" dirty="0"/>
              <a:t>α</a:t>
            </a:r>
            <a:r>
              <a:rPr lang="en-US" altLang="zh-CN" baseline="-25000" dirty="0"/>
              <a:t>2</a:t>
            </a:r>
            <a:r>
              <a:rPr lang="en-US" altLang="zh-CN" dirty="0"/>
              <a:t>} </a:t>
            </a:r>
            <a:r>
              <a:rPr lang="zh-CN" altLang="en-US" dirty="0"/>
              <a:t>和子空间</a:t>
            </a:r>
            <a:r>
              <a:rPr lang="en-US" altLang="zh-CN" dirty="0"/>
              <a:t>W</a:t>
            </a:r>
            <a:r>
              <a:rPr lang="en-US" altLang="zh-CN" baseline="-25000" dirty="0"/>
              <a:t>2</a:t>
            </a:r>
            <a:r>
              <a:rPr lang="zh-CN" altLang="en-US" dirty="0"/>
              <a:t>的基</a:t>
            </a:r>
            <a:r>
              <a:rPr lang="en-US" altLang="zh-CN" dirty="0"/>
              <a:t>{</a:t>
            </a:r>
            <a:r>
              <a:rPr lang="el-GR" altLang="zh-CN" dirty="0"/>
              <a:t>β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l-GR" altLang="zh-CN" dirty="0"/>
              <a:t>β</a:t>
            </a:r>
            <a:r>
              <a:rPr lang="en-US" altLang="zh-CN" baseline="-25000" dirty="0"/>
              <a:t>2</a:t>
            </a:r>
            <a:r>
              <a:rPr lang="en-US" altLang="zh-CN" dirty="0"/>
              <a:t>}</a:t>
            </a:r>
            <a:r>
              <a:rPr lang="zh-CN" altLang="en-US" dirty="0"/>
              <a:t>其中</a:t>
            </a:r>
            <a:r>
              <a:rPr lang="el-GR" altLang="zh-CN" dirty="0"/>
              <a:t>α</a:t>
            </a:r>
            <a:r>
              <a:rPr lang="en-US" altLang="zh-CN" baseline="-25000" dirty="0"/>
              <a:t>1</a:t>
            </a:r>
            <a:r>
              <a:rPr lang="en-US" altLang="zh-CN" dirty="0"/>
              <a:t>=(1,1,0,0), </a:t>
            </a:r>
            <a:r>
              <a:rPr lang="el-GR" altLang="zh-CN" dirty="0"/>
              <a:t> α</a:t>
            </a:r>
            <a:r>
              <a:rPr lang="en-US" altLang="zh-CN" baseline="-25000" dirty="0"/>
              <a:t>1</a:t>
            </a:r>
            <a:r>
              <a:rPr lang="en-US" altLang="zh-CN" dirty="0"/>
              <a:t>=(0,1,1,0), </a:t>
            </a:r>
            <a:r>
              <a:rPr lang="el-GR" altLang="zh-CN" dirty="0"/>
              <a:t>β</a:t>
            </a:r>
            <a:r>
              <a:rPr lang="en-US" altLang="zh-CN" baseline="-25000" dirty="0"/>
              <a:t>1</a:t>
            </a:r>
            <a:r>
              <a:rPr lang="en-US" altLang="zh-CN" dirty="0"/>
              <a:t> =(1,2,3,4), </a:t>
            </a:r>
            <a:r>
              <a:rPr lang="el-GR" altLang="zh-CN" dirty="0"/>
              <a:t>β</a:t>
            </a:r>
            <a:r>
              <a:rPr lang="en-US" altLang="zh-CN" baseline="-25000" dirty="0"/>
              <a:t>2</a:t>
            </a:r>
            <a:r>
              <a:rPr lang="en-US" altLang="zh-CN" dirty="0"/>
              <a:t> =(0,1,2,2). </a:t>
            </a:r>
          </a:p>
          <a:p>
            <a:pPr marL="514350" indent="-514350" algn="l">
              <a:defRPr/>
            </a:pPr>
            <a:r>
              <a:rPr lang="en-US" altLang="zh-CN" dirty="0"/>
              <a:t>(1) </a:t>
            </a:r>
            <a:r>
              <a:rPr lang="zh-CN" altLang="en-US" dirty="0"/>
              <a:t>求</a:t>
            </a:r>
            <a:r>
              <a:rPr lang="en-US" altLang="zh-CN" dirty="0"/>
              <a:t>W</a:t>
            </a:r>
            <a:r>
              <a:rPr lang="en-US" altLang="zh-CN" baseline="-25000" dirty="0"/>
              <a:t>1</a:t>
            </a:r>
            <a:r>
              <a:rPr lang="en-US" altLang="zh-CN" dirty="0"/>
              <a:t> +W</a:t>
            </a:r>
            <a:r>
              <a:rPr lang="en-US" altLang="zh-CN" baseline="-25000" dirty="0"/>
              <a:t>2</a:t>
            </a:r>
            <a:r>
              <a:rPr lang="zh-CN" altLang="en-US" dirty="0"/>
              <a:t>的维数并求出一组基</a:t>
            </a:r>
            <a:r>
              <a:rPr lang="en-US" altLang="zh-CN" dirty="0"/>
              <a:t>;</a:t>
            </a:r>
          </a:p>
          <a:p>
            <a:pPr marL="514350" indent="-514350" algn="l">
              <a:defRPr/>
            </a:pPr>
            <a:r>
              <a:rPr lang="en-US" altLang="zh-CN" dirty="0"/>
              <a:t>(2) </a:t>
            </a:r>
            <a:r>
              <a:rPr lang="zh-CN" altLang="en-US" dirty="0"/>
              <a:t>求</a:t>
            </a:r>
            <a:r>
              <a:rPr lang="en-US" altLang="zh-CN" dirty="0"/>
              <a:t>W</a:t>
            </a:r>
            <a:r>
              <a:rPr lang="en-US" altLang="zh-CN" baseline="-25000" dirty="0"/>
              <a:t>1</a:t>
            </a:r>
            <a:r>
              <a:rPr lang="en-US" altLang="zh-CN" dirty="0"/>
              <a:t>∩ W</a:t>
            </a:r>
            <a:r>
              <a:rPr lang="en-US" altLang="zh-CN" baseline="-25000" dirty="0"/>
              <a:t>2</a:t>
            </a:r>
            <a:r>
              <a:rPr lang="zh-CN" altLang="en-US" dirty="0"/>
              <a:t>的维数并求出一组基</a:t>
            </a:r>
            <a:r>
              <a:rPr lang="en-US" altLang="zh-CN" dirty="0"/>
              <a:t>,</a:t>
            </a:r>
            <a:r>
              <a:rPr lang="zh-CN" altLang="en-US" dirty="0"/>
              <a:t>扩充为</a:t>
            </a:r>
            <a:r>
              <a:rPr lang="en-US" altLang="zh-CN" dirty="0"/>
              <a:t>W</a:t>
            </a:r>
            <a:r>
              <a:rPr lang="en-US" altLang="zh-CN" baseline="-25000" dirty="0"/>
              <a:t>1</a:t>
            </a:r>
            <a:r>
              <a:rPr lang="en-US" altLang="zh-CN" dirty="0"/>
              <a:t> +W</a:t>
            </a:r>
            <a:r>
              <a:rPr lang="en-US" altLang="zh-CN" baseline="-25000" dirty="0"/>
              <a:t>2</a:t>
            </a:r>
            <a:r>
              <a:rPr lang="zh-CN" altLang="en-US" dirty="0"/>
              <a:t>的一组基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Box 1">
            <a:extLst>
              <a:ext uri="{FF2B5EF4-FFF2-40B4-BE49-F238E27FC236}">
                <a16:creationId xmlns:a16="http://schemas.microsoft.com/office/drawing/2014/main" id="{EDC4054D-2B0A-7FD1-184D-38C11B919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292100"/>
            <a:ext cx="82010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解</a:t>
            </a:r>
            <a:r>
              <a:rPr lang="en-US" altLang="zh-CN"/>
              <a:t>: (1)W</a:t>
            </a:r>
            <a:r>
              <a:rPr lang="en-US" altLang="zh-CN" baseline="-25000"/>
              <a:t>1</a:t>
            </a:r>
            <a:r>
              <a:rPr lang="en-US" altLang="zh-CN"/>
              <a:t>+W</a:t>
            </a:r>
            <a:r>
              <a:rPr lang="en-US" altLang="zh-CN" baseline="-25000"/>
              <a:t>2</a:t>
            </a:r>
            <a:r>
              <a:rPr lang="zh-CN" altLang="en-US"/>
              <a:t>由</a:t>
            </a:r>
            <a:r>
              <a:rPr lang="en-US" altLang="zh-CN"/>
              <a:t>S={</a:t>
            </a:r>
            <a:r>
              <a:rPr lang="el-GR" altLang="zh-CN"/>
              <a:t>α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l-GR" altLang="zh-CN"/>
              <a:t>α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l-GR" altLang="zh-CN"/>
              <a:t>β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l-GR" altLang="zh-CN"/>
              <a:t>β</a:t>
            </a:r>
            <a:r>
              <a:rPr lang="en-US" altLang="zh-CN" baseline="-25000"/>
              <a:t>2</a:t>
            </a:r>
            <a:r>
              <a:rPr lang="en-US" altLang="zh-CN"/>
              <a:t>}</a:t>
            </a:r>
            <a:r>
              <a:rPr lang="zh-CN" altLang="en-US"/>
              <a:t>生成</a:t>
            </a:r>
            <a:r>
              <a:rPr lang="en-US" altLang="zh-CN"/>
              <a:t>,S</a:t>
            </a:r>
            <a:r>
              <a:rPr lang="zh-CN" altLang="en-US"/>
              <a:t>的极大线性无关组就是</a:t>
            </a:r>
            <a:r>
              <a:rPr lang="en-US" altLang="zh-CN"/>
              <a:t>W</a:t>
            </a:r>
            <a:r>
              <a:rPr lang="en-US" altLang="zh-CN" baseline="-25000"/>
              <a:t>1</a:t>
            </a:r>
            <a:r>
              <a:rPr lang="en-US" altLang="zh-CN"/>
              <a:t>+W</a:t>
            </a:r>
            <a:r>
              <a:rPr lang="en-US" altLang="zh-CN" baseline="-25000"/>
              <a:t>2</a:t>
            </a:r>
            <a:r>
              <a:rPr lang="zh-CN" altLang="en-US"/>
              <a:t>的基</a:t>
            </a:r>
            <a:r>
              <a:rPr lang="en-US" altLang="zh-CN"/>
              <a:t>.</a:t>
            </a:r>
            <a:endParaRPr lang="zh-CN" altLang="en-US"/>
          </a:p>
        </p:txBody>
      </p:sp>
      <p:graphicFrame>
        <p:nvGraphicFramePr>
          <p:cNvPr id="102402" name="Object 2">
            <a:extLst>
              <a:ext uri="{FF2B5EF4-FFF2-40B4-BE49-F238E27FC236}">
                <a16:creationId xmlns:a16="http://schemas.microsoft.com/office/drawing/2014/main" id="{AB26B0F8-6394-A075-D240-0ADF24B96E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663" y="1566863"/>
          <a:ext cx="510857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79480" imgH="914400" progId="Equation.3">
                  <p:embed/>
                </p:oleObj>
              </mc:Choice>
              <mc:Fallback>
                <p:oleObj name="Equation" r:id="rId2" imgW="267948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1566863"/>
                        <a:ext cx="5108575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TextBox 3">
            <a:extLst>
              <a:ext uri="{FF2B5EF4-FFF2-40B4-BE49-F238E27FC236}">
                <a16:creationId xmlns:a16="http://schemas.microsoft.com/office/drawing/2014/main" id="{44785EA7-313F-53BA-B4EB-C407A3205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3422650"/>
            <a:ext cx="830421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i="1"/>
              <a:t>T</a:t>
            </a:r>
            <a:r>
              <a:rPr lang="zh-CN" altLang="en-US"/>
              <a:t>的前三列成列向量的极大线性无关组</a:t>
            </a:r>
            <a:r>
              <a:rPr lang="en-US" altLang="zh-CN"/>
              <a:t>.</a:t>
            </a:r>
            <a:r>
              <a:rPr lang="zh-CN" altLang="en-US"/>
              <a:t>可见</a:t>
            </a:r>
            <a:r>
              <a:rPr lang="en-US" altLang="zh-CN"/>
              <a:t>{</a:t>
            </a:r>
            <a:r>
              <a:rPr lang="el-GR" altLang="zh-CN"/>
              <a:t>α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l-GR" altLang="zh-CN"/>
              <a:t>α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l-GR" altLang="zh-CN"/>
              <a:t>β</a:t>
            </a:r>
            <a:r>
              <a:rPr lang="en-US" altLang="zh-CN" baseline="-25000"/>
              <a:t>1</a:t>
            </a:r>
            <a:r>
              <a:rPr lang="en-US" altLang="zh-CN"/>
              <a:t>}</a:t>
            </a:r>
            <a:r>
              <a:rPr lang="zh-CN" altLang="en-US"/>
              <a:t>组成了</a:t>
            </a:r>
            <a:r>
              <a:rPr lang="en-US" altLang="zh-CN"/>
              <a:t>W</a:t>
            </a:r>
            <a:r>
              <a:rPr lang="en-US" altLang="zh-CN" baseline="-25000"/>
              <a:t>1</a:t>
            </a:r>
            <a:r>
              <a:rPr lang="en-US" altLang="zh-CN"/>
              <a:t>+W</a:t>
            </a:r>
            <a:r>
              <a:rPr lang="en-US" altLang="zh-CN" baseline="-25000"/>
              <a:t>2</a:t>
            </a:r>
            <a:r>
              <a:rPr lang="zh-CN" altLang="en-US"/>
              <a:t>的一组基</a:t>
            </a:r>
            <a:r>
              <a:rPr lang="en-US" altLang="zh-CN"/>
              <a:t>,</a:t>
            </a:r>
            <a:r>
              <a:rPr lang="zh-CN" altLang="en-US"/>
              <a:t>同时我们有</a:t>
            </a:r>
            <a:r>
              <a:rPr lang="en-US" altLang="zh-CN"/>
              <a:t>dim (W</a:t>
            </a:r>
            <a:r>
              <a:rPr lang="en-US" altLang="zh-CN" baseline="-25000"/>
              <a:t>1</a:t>
            </a:r>
            <a:r>
              <a:rPr lang="en-US" altLang="zh-CN"/>
              <a:t>+W</a:t>
            </a:r>
            <a:r>
              <a:rPr lang="en-US" altLang="zh-CN" baseline="-25000"/>
              <a:t>2</a:t>
            </a:r>
            <a:r>
              <a:rPr lang="en-US" altLang="zh-CN"/>
              <a:t> )=3.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TextBox 1">
            <a:extLst>
              <a:ext uri="{FF2B5EF4-FFF2-40B4-BE49-F238E27FC236}">
                <a16:creationId xmlns:a16="http://schemas.microsoft.com/office/drawing/2014/main" id="{7CBBE7FD-ABD9-4CC9-BB44-4BFBA37DC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8" y="292100"/>
            <a:ext cx="82010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(2)</a:t>
            </a:r>
            <a:r>
              <a:rPr lang="zh-CN" altLang="en-US"/>
              <a:t>仿照例</a:t>
            </a:r>
            <a:r>
              <a:rPr lang="en-US" altLang="zh-CN"/>
              <a:t>3(2)</a:t>
            </a:r>
            <a:r>
              <a:rPr lang="zh-CN" altLang="en-US"/>
              <a:t>得到</a:t>
            </a:r>
            <a:r>
              <a:rPr lang="en-US" altLang="zh-CN"/>
              <a:t>W</a:t>
            </a:r>
            <a:r>
              <a:rPr lang="en-US" altLang="zh-CN" baseline="-25000"/>
              <a:t>1</a:t>
            </a:r>
            <a:r>
              <a:rPr lang="en-US" altLang="zh-CN"/>
              <a:t>∩W</a:t>
            </a:r>
            <a:r>
              <a:rPr lang="en-US" altLang="zh-CN" baseline="-25000"/>
              <a:t>2</a:t>
            </a:r>
            <a:r>
              <a:rPr lang="en-US" altLang="zh-CN"/>
              <a:t>={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l-GR" altLang="zh-CN"/>
              <a:t>α</a:t>
            </a:r>
            <a:r>
              <a:rPr lang="en-US" altLang="zh-CN" baseline="-25000"/>
              <a:t>1</a:t>
            </a:r>
            <a:r>
              <a:rPr lang="en-US" altLang="zh-CN"/>
              <a:t>+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l-GR" altLang="zh-CN"/>
              <a:t>α</a:t>
            </a:r>
            <a:r>
              <a:rPr lang="en-US" altLang="zh-CN" baseline="-25000"/>
              <a:t>2</a:t>
            </a:r>
            <a:r>
              <a:rPr lang="en-US" altLang="zh-CN"/>
              <a:t>=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l-GR" altLang="zh-CN"/>
              <a:t>β</a:t>
            </a:r>
            <a:r>
              <a:rPr lang="en-US" altLang="zh-CN" baseline="-25000"/>
              <a:t>1</a:t>
            </a:r>
            <a:r>
              <a:rPr lang="en-US" altLang="zh-CN"/>
              <a:t>+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el-GR" altLang="zh-CN"/>
              <a:t>β</a:t>
            </a:r>
            <a:r>
              <a:rPr lang="en-US" altLang="zh-CN" baseline="-25000"/>
              <a:t>2</a:t>
            </a:r>
            <a:r>
              <a:rPr lang="en-US" altLang="zh-CN"/>
              <a:t>|</a:t>
            </a:r>
            <a:r>
              <a:rPr lang="en-US" altLang="zh-CN" i="1"/>
              <a:t> 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 baseline="-25000"/>
              <a:t>2</a:t>
            </a:r>
            <a:r>
              <a:rPr lang="zh-CN" altLang="en-US"/>
              <a:t>∈</a:t>
            </a:r>
            <a:r>
              <a:rPr lang="en-US" altLang="zh-CN" i="1"/>
              <a:t>F</a:t>
            </a:r>
            <a:r>
              <a:rPr lang="en-US" altLang="zh-CN"/>
              <a:t>}</a:t>
            </a:r>
          </a:p>
          <a:p>
            <a:pPr algn="l" eaLnBrk="1" hangingPunct="1"/>
            <a:r>
              <a:rPr lang="zh-CN" altLang="en-US"/>
              <a:t>解方程组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l-GR" altLang="zh-CN"/>
              <a:t>α</a:t>
            </a:r>
            <a:r>
              <a:rPr lang="en-US" altLang="zh-CN" baseline="-25000"/>
              <a:t>1</a:t>
            </a:r>
            <a:r>
              <a:rPr lang="en-US" altLang="zh-CN"/>
              <a:t>+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l-GR" altLang="zh-CN"/>
              <a:t>α</a:t>
            </a:r>
            <a:r>
              <a:rPr lang="en-US" altLang="zh-CN" baseline="-25000"/>
              <a:t>2</a:t>
            </a:r>
            <a:r>
              <a:rPr lang="en-US" altLang="zh-CN"/>
              <a:t>+</a:t>
            </a:r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el-GR" altLang="zh-CN"/>
              <a:t>β</a:t>
            </a:r>
            <a:r>
              <a:rPr lang="en-US" altLang="zh-CN" baseline="-25000"/>
              <a:t>1</a:t>
            </a:r>
            <a:r>
              <a:rPr lang="en-US" altLang="zh-CN"/>
              <a:t>+</a:t>
            </a:r>
            <a:r>
              <a:rPr lang="en-US" altLang="zh-CN" i="1"/>
              <a:t>x</a:t>
            </a:r>
            <a:r>
              <a:rPr lang="en-US" altLang="zh-CN" baseline="-25000"/>
              <a:t>4</a:t>
            </a:r>
            <a:r>
              <a:rPr lang="el-GR" altLang="zh-CN"/>
              <a:t>β</a:t>
            </a:r>
            <a:r>
              <a:rPr lang="en-US" altLang="zh-CN" baseline="-25000"/>
              <a:t>2</a:t>
            </a:r>
            <a:r>
              <a:rPr lang="en-US" altLang="zh-CN"/>
              <a:t>=0.</a:t>
            </a:r>
            <a:endParaRPr lang="zh-CN" altLang="en-US"/>
          </a:p>
        </p:txBody>
      </p:sp>
      <p:graphicFrame>
        <p:nvGraphicFramePr>
          <p:cNvPr id="103426" name="Object 2">
            <a:extLst>
              <a:ext uri="{FF2B5EF4-FFF2-40B4-BE49-F238E27FC236}">
                <a16:creationId xmlns:a16="http://schemas.microsoft.com/office/drawing/2014/main" id="{C9241D4A-F014-55F7-0ADF-265253B67B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2628900"/>
          <a:ext cx="8156575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279680" imgH="914400" progId="Equation.3">
                  <p:embed/>
                </p:oleObj>
              </mc:Choice>
              <mc:Fallback>
                <p:oleObj name="公式" r:id="rId2" imgW="427968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2628900"/>
                        <a:ext cx="8156575" cy="174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8" name="TextBox 3">
            <a:extLst>
              <a:ext uri="{FF2B5EF4-FFF2-40B4-BE49-F238E27FC236}">
                <a16:creationId xmlns:a16="http://schemas.microsoft.com/office/drawing/2014/main" id="{45499C9F-5968-015A-B4E5-5A5456384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327525"/>
            <a:ext cx="83058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l-GR" altLang="zh-CN" i="1"/>
              <a:t>Λ</a:t>
            </a:r>
            <a:r>
              <a:rPr lang="zh-CN" altLang="en-US"/>
              <a:t>对应的方程组的通解为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 baseline="-25000"/>
              <a:t>4</a:t>
            </a:r>
            <a:r>
              <a:rPr lang="en-US" altLang="zh-CN"/>
              <a:t>)=</a:t>
            </a:r>
            <a:r>
              <a:rPr lang="en-US" altLang="zh-CN" i="1"/>
              <a:t>t</a:t>
            </a:r>
            <a:r>
              <a:rPr lang="en-US" altLang="zh-CN"/>
              <a:t>(-1,1,1,-2) W</a:t>
            </a:r>
            <a:r>
              <a:rPr lang="en-US" altLang="zh-CN" baseline="-25000"/>
              <a:t>1</a:t>
            </a:r>
            <a:r>
              <a:rPr lang="en-US" altLang="zh-CN"/>
              <a:t>∩W</a:t>
            </a:r>
            <a:r>
              <a:rPr lang="en-US" altLang="zh-CN" baseline="-25000"/>
              <a:t>2</a:t>
            </a:r>
            <a:r>
              <a:rPr lang="en-US" altLang="zh-CN"/>
              <a:t>={</a:t>
            </a:r>
            <a:r>
              <a:rPr lang="en-US" altLang="zh-CN" i="1"/>
              <a:t>t</a:t>
            </a:r>
            <a:r>
              <a:rPr lang="en-US" altLang="zh-CN"/>
              <a:t>(-</a:t>
            </a:r>
            <a:r>
              <a:rPr lang="el-GR" altLang="zh-CN"/>
              <a:t>α</a:t>
            </a:r>
            <a:r>
              <a:rPr lang="en-US" altLang="zh-CN" baseline="-25000"/>
              <a:t>1</a:t>
            </a:r>
            <a:r>
              <a:rPr lang="en-US" altLang="zh-CN"/>
              <a:t>+</a:t>
            </a:r>
            <a:r>
              <a:rPr lang="el-GR" altLang="zh-CN"/>
              <a:t>α</a:t>
            </a:r>
            <a:r>
              <a:rPr lang="en-US" altLang="zh-CN" baseline="-25000"/>
              <a:t>2</a:t>
            </a:r>
            <a:r>
              <a:rPr lang="en-US" altLang="zh-CN"/>
              <a:t>)=t(-</a:t>
            </a:r>
            <a:r>
              <a:rPr lang="el-GR" altLang="zh-CN"/>
              <a:t>β</a:t>
            </a:r>
            <a:r>
              <a:rPr lang="en-US" altLang="zh-CN" baseline="-25000"/>
              <a:t>1</a:t>
            </a:r>
            <a:r>
              <a:rPr lang="en-US" altLang="zh-CN"/>
              <a:t>+2</a:t>
            </a:r>
            <a:r>
              <a:rPr lang="el-GR" altLang="zh-CN"/>
              <a:t>β</a:t>
            </a:r>
            <a:r>
              <a:rPr lang="en-US" altLang="zh-CN" baseline="-25000"/>
              <a:t>2</a:t>
            </a:r>
            <a:r>
              <a:rPr lang="en-US" altLang="zh-CN"/>
              <a:t>)|</a:t>
            </a:r>
            <a:r>
              <a:rPr lang="en-US" altLang="zh-CN" i="1"/>
              <a:t> t</a:t>
            </a:r>
            <a:r>
              <a:rPr lang="zh-CN" altLang="en-US"/>
              <a:t>∈</a:t>
            </a:r>
            <a:r>
              <a:rPr lang="en-US" altLang="zh-CN" i="1"/>
              <a:t>F</a:t>
            </a:r>
            <a:r>
              <a:rPr lang="en-US" altLang="zh-CN"/>
              <a:t>}, </a:t>
            </a:r>
            <a:r>
              <a:rPr lang="el-GR" altLang="zh-CN"/>
              <a:t>α</a:t>
            </a:r>
            <a:r>
              <a:rPr lang="en-US" altLang="zh-CN" baseline="-25000"/>
              <a:t>0</a:t>
            </a:r>
            <a:r>
              <a:rPr lang="en-US" altLang="zh-CN"/>
              <a:t>= </a:t>
            </a:r>
            <a:r>
              <a:rPr lang="el-GR" altLang="zh-CN"/>
              <a:t>α</a:t>
            </a:r>
            <a:r>
              <a:rPr lang="en-US" altLang="zh-CN" baseline="-25000"/>
              <a:t>1</a:t>
            </a:r>
            <a:r>
              <a:rPr lang="en-US" altLang="zh-CN"/>
              <a:t>-</a:t>
            </a:r>
            <a:r>
              <a:rPr lang="el-GR" altLang="zh-CN"/>
              <a:t>α</a:t>
            </a:r>
            <a:r>
              <a:rPr lang="en-US" altLang="zh-CN" baseline="-25000"/>
              <a:t>2</a:t>
            </a:r>
            <a:r>
              <a:rPr lang="en-US" altLang="zh-CN"/>
              <a:t>)=</a:t>
            </a:r>
            <a:r>
              <a:rPr lang="el-GR" altLang="zh-CN"/>
              <a:t>β</a:t>
            </a:r>
            <a:r>
              <a:rPr lang="en-US" altLang="zh-CN" baseline="-25000"/>
              <a:t>1</a:t>
            </a:r>
            <a:r>
              <a:rPr lang="en-US" altLang="zh-CN"/>
              <a:t>-2</a:t>
            </a:r>
            <a:r>
              <a:rPr lang="el-GR" altLang="zh-CN"/>
              <a:t>β</a:t>
            </a:r>
            <a:r>
              <a:rPr lang="en-US" altLang="zh-CN" baseline="-25000"/>
              <a:t>2</a:t>
            </a:r>
            <a:r>
              <a:rPr lang="en-US" altLang="zh-CN" i="1"/>
              <a:t> </a:t>
            </a:r>
            <a:r>
              <a:rPr lang="zh-CN" altLang="en-US"/>
              <a:t>组成了</a:t>
            </a:r>
            <a:r>
              <a:rPr lang="en-US" altLang="zh-CN"/>
              <a:t>W</a:t>
            </a:r>
            <a:r>
              <a:rPr lang="en-US" altLang="zh-CN" baseline="-25000"/>
              <a:t>1</a:t>
            </a:r>
            <a:r>
              <a:rPr lang="en-US" altLang="zh-CN"/>
              <a:t> ∩ W</a:t>
            </a:r>
            <a:r>
              <a:rPr lang="en-US" altLang="zh-CN" baseline="-25000"/>
              <a:t>2</a:t>
            </a:r>
            <a:r>
              <a:rPr lang="zh-CN" altLang="en-US"/>
              <a:t>的一组基</a:t>
            </a:r>
            <a:r>
              <a:rPr lang="en-US" altLang="zh-CN"/>
              <a:t>,</a:t>
            </a:r>
            <a:r>
              <a:rPr lang="zh-CN" altLang="en-US"/>
              <a:t>同时可证</a:t>
            </a:r>
            <a:r>
              <a:rPr lang="en-US" altLang="zh-CN"/>
              <a:t>{</a:t>
            </a:r>
            <a:r>
              <a:rPr lang="el-GR" altLang="zh-CN"/>
              <a:t>α</a:t>
            </a:r>
            <a:r>
              <a:rPr lang="en-US" altLang="zh-CN" baseline="-25000"/>
              <a:t>0</a:t>
            </a:r>
            <a:r>
              <a:rPr lang="en-US" altLang="zh-CN"/>
              <a:t>,</a:t>
            </a:r>
            <a:r>
              <a:rPr lang="el-GR" altLang="zh-CN"/>
              <a:t>α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l-GR" altLang="zh-CN"/>
              <a:t>β</a:t>
            </a:r>
            <a:r>
              <a:rPr lang="en-US" altLang="zh-CN" baseline="-25000"/>
              <a:t>1</a:t>
            </a:r>
            <a:r>
              <a:rPr lang="en-US" altLang="zh-CN"/>
              <a:t>}</a:t>
            </a:r>
            <a:r>
              <a:rPr lang="zh-CN" altLang="en-US"/>
              <a:t>线性无关，组成了</a:t>
            </a:r>
            <a:r>
              <a:rPr lang="en-US" altLang="zh-CN"/>
              <a:t>W</a:t>
            </a:r>
            <a:r>
              <a:rPr lang="en-US" altLang="zh-CN" baseline="-25000"/>
              <a:t>1</a:t>
            </a:r>
            <a:r>
              <a:rPr lang="en-US" altLang="zh-CN"/>
              <a:t>+W</a:t>
            </a:r>
            <a:r>
              <a:rPr lang="en-US" altLang="zh-CN" baseline="-25000"/>
              <a:t>2</a:t>
            </a:r>
            <a:r>
              <a:rPr lang="zh-CN" altLang="en-US"/>
              <a:t>的一组基。</a:t>
            </a:r>
          </a:p>
        </p:txBody>
      </p:sp>
    </p:spTree>
  </p:cSld>
  <p:clrMapOvr>
    <a:masterClrMapping/>
  </p:clrMapOvr>
  <p:transition>
    <p:wipe dir="r"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7EC9086-8047-D4A3-5C77-A12D5BBE2763}"/>
              </a:ext>
            </a:extLst>
          </p:cNvPr>
          <p:cNvSpPr txBox="1">
            <a:spLocks/>
          </p:cNvSpPr>
          <p:nvPr/>
        </p:nvSpPr>
        <p:spPr bwMode="auto">
          <a:xfrm>
            <a:off x="106363" y="1143000"/>
            <a:ext cx="893127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zh-CN" altLang="en-US" kern="0" dirty="0">
                <a:solidFill>
                  <a:srgbClr val="FFFF00"/>
                </a:solidFill>
                <a:cs typeface="+mj-cs"/>
              </a:rPr>
              <a:t>命题</a:t>
            </a:r>
            <a:r>
              <a:rPr lang="en-US" altLang="zh-CN" kern="0" dirty="0">
                <a:solidFill>
                  <a:srgbClr val="FFFF00"/>
                </a:solidFill>
                <a:cs typeface="+mj-cs"/>
              </a:rPr>
              <a:t>  </a:t>
            </a:r>
            <a:r>
              <a:rPr lang="zh-CN" altLang="en-US" kern="0" dirty="0">
                <a:cs typeface="+mj-cs"/>
              </a:rPr>
              <a:t>设</a:t>
            </a:r>
            <a:r>
              <a:rPr lang="en-US" altLang="zh-CN" kern="0" dirty="0">
                <a:cs typeface="+mj-cs"/>
              </a:rPr>
              <a:t>V</a:t>
            </a:r>
            <a:r>
              <a:rPr lang="zh-CN" altLang="en-US" kern="0" dirty="0">
                <a:cs typeface="+mj-cs"/>
              </a:rPr>
              <a:t>是</a:t>
            </a:r>
            <a:r>
              <a:rPr lang="en-US" altLang="zh-CN" kern="0" dirty="0">
                <a:cs typeface="+mj-cs"/>
              </a:rPr>
              <a:t>F</a:t>
            </a:r>
            <a:r>
              <a:rPr lang="zh-CN" altLang="en-US" kern="0" dirty="0">
                <a:cs typeface="+mj-cs"/>
              </a:rPr>
              <a:t>上线性空间，</a:t>
            </a:r>
            <a:r>
              <a:rPr lang="en-US" altLang="zh-CN" kern="0" dirty="0">
                <a:cs typeface="+mj-cs"/>
              </a:rPr>
              <a:t>W</a:t>
            </a:r>
            <a:r>
              <a:rPr lang="en-US" altLang="zh-CN" kern="0" baseline="-25000" dirty="0">
                <a:cs typeface="+mj-cs"/>
              </a:rPr>
              <a:t>1</a:t>
            </a:r>
            <a:r>
              <a:rPr lang="en-US" altLang="zh-CN" kern="0" dirty="0">
                <a:cs typeface="+mj-cs"/>
              </a:rPr>
              <a:t>,…, W</a:t>
            </a:r>
            <a:r>
              <a:rPr lang="en-US" altLang="zh-CN" i="1" kern="0" baseline="-25000" dirty="0">
                <a:cs typeface="+mj-cs"/>
              </a:rPr>
              <a:t>t</a:t>
            </a:r>
            <a:r>
              <a:rPr lang="zh-CN" altLang="en-US" kern="0" dirty="0">
                <a:cs typeface="+mj-cs"/>
              </a:rPr>
              <a:t>是</a:t>
            </a:r>
            <a:r>
              <a:rPr lang="en-US" altLang="zh-CN" kern="0" dirty="0">
                <a:cs typeface="+mj-cs"/>
              </a:rPr>
              <a:t>V</a:t>
            </a:r>
            <a:r>
              <a:rPr lang="zh-CN" altLang="en-US" kern="0" dirty="0">
                <a:cs typeface="+mj-cs"/>
              </a:rPr>
              <a:t>的子空间，则</a:t>
            </a:r>
            <a:br>
              <a:rPr lang="en-US" altLang="zh-CN" kern="0" dirty="0">
                <a:cs typeface="+mj-cs"/>
              </a:rPr>
            </a:br>
            <a:r>
              <a:rPr lang="en-US" altLang="zh-CN" kern="0" dirty="0">
                <a:cs typeface="+mj-cs"/>
              </a:rPr>
              <a:t>(1) </a:t>
            </a:r>
            <a:r>
              <a:rPr lang="en-US" altLang="zh-CN" dirty="0">
                <a:latin typeface="+mn-lt"/>
                <a:ea typeface="+mn-ea"/>
              </a:rPr>
              <a:t>W</a:t>
            </a:r>
            <a:r>
              <a:rPr lang="en-US" altLang="zh-CN" baseline="-25000" dirty="0">
                <a:latin typeface="+mn-lt"/>
                <a:ea typeface="+mn-ea"/>
              </a:rPr>
              <a:t>1 </a:t>
            </a:r>
            <a:r>
              <a:rPr lang="en-US" altLang="zh-CN" dirty="0">
                <a:latin typeface="+mn-lt"/>
                <a:ea typeface="+mn-ea"/>
              </a:rPr>
              <a:t>+…+ W</a:t>
            </a:r>
            <a:r>
              <a:rPr lang="en-US" altLang="zh-CN" i="1" baseline="-25000" dirty="0">
                <a:latin typeface="+mn-lt"/>
                <a:ea typeface="+mn-ea"/>
              </a:rPr>
              <a:t>t </a:t>
            </a:r>
            <a:r>
              <a:rPr lang="zh-CN" altLang="en-US" kern="0" dirty="0"/>
              <a:t>是子空间；</a:t>
            </a:r>
            <a:endParaRPr lang="en-US" altLang="zh-CN" kern="0" dirty="0">
              <a:cs typeface="+mj-cs"/>
            </a:endParaRPr>
          </a:p>
          <a:p>
            <a:pPr algn="l">
              <a:defRPr/>
            </a:pPr>
            <a:r>
              <a:rPr lang="en-US" altLang="zh-CN" kern="0" dirty="0">
                <a:cs typeface="+mj-cs"/>
              </a:rPr>
              <a:t>(2) </a:t>
            </a:r>
            <a:r>
              <a:rPr lang="en-US" altLang="zh-CN" dirty="0">
                <a:latin typeface="+mn-lt"/>
                <a:ea typeface="+mn-ea"/>
              </a:rPr>
              <a:t>W</a:t>
            </a:r>
            <a:r>
              <a:rPr lang="en-US" altLang="zh-CN" baseline="-25000" dirty="0">
                <a:latin typeface="+mn-lt"/>
                <a:ea typeface="+mn-ea"/>
              </a:rPr>
              <a:t>1 </a:t>
            </a:r>
            <a:r>
              <a:rPr lang="en-US" altLang="zh-CN" dirty="0">
                <a:latin typeface="+mn-lt"/>
                <a:ea typeface="+mn-ea"/>
              </a:rPr>
              <a:t>+…+ W</a:t>
            </a:r>
            <a:r>
              <a:rPr lang="en-US" altLang="zh-CN" i="1" baseline="-25000" dirty="0">
                <a:latin typeface="+mn-lt"/>
                <a:ea typeface="+mn-ea"/>
              </a:rPr>
              <a:t>t</a:t>
            </a:r>
            <a:r>
              <a:rPr lang="zh-CN" altLang="en-US" kern="0" dirty="0"/>
              <a:t>是包含</a:t>
            </a:r>
            <a:r>
              <a:rPr lang="en-US" altLang="zh-CN" dirty="0">
                <a:latin typeface="+mn-lt"/>
                <a:ea typeface="+mn-ea"/>
              </a:rPr>
              <a:t>W</a:t>
            </a:r>
            <a:r>
              <a:rPr lang="en-US" altLang="zh-CN" baseline="-25000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∪</a:t>
            </a:r>
            <a:r>
              <a:rPr lang="en-US" altLang="zh-CN" dirty="0">
                <a:latin typeface="+mn-lt"/>
                <a:ea typeface="+mn-ea"/>
              </a:rPr>
              <a:t>…</a:t>
            </a:r>
            <a:r>
              <a:rPr lang="zh-CN" altLang="en-US" dirty="0">
                <a:latin typeface="+mn-lt"/>
                <a:ea typeface="+mn-ea"/>
              </a:rPr>
              <a:t>∪</a:t>
            </a:r>
            <a:r>
              <a:rPr lang="en-US" altLang="zh-CN" dirty="0">
                <a:latin typeface="+mn-lt"/>
                <a:ea typeface="+mn-ea"/>
              </a:rPr>
              <a:t>W</a:t>
            </a:r>
            <a:r>
              <a:rPr lang="en-US" altLang="zh-CN" i="1" baseline="-25000" dirty="0">
                <a:latin typeface="+mn-lt"/>
                <a:ea typeface="+mn-ea"/>
              </a:rPr>
              <a:t>t</a:t>
            </a:r>
            <a:r>
              <a:rPr lang="zh-CN" altLang="en-US" kern="0" dirty="0"/>
              <a:t>的最小的子空间；</a:t>
            </a:r>
            <a:endParaRPr lang="en-US" altLang="zh-CN" kern="0" dirty="0">
              <a:cs typeface="+mj-cs"/>
            </a:endParaRPr>
          </a:p>
          <a:p>
            <a:pPr algn="l">
              <a:defRPr/>
            </a:pPr>
            <a:r>
              <a:rPr lang="en-US" altLang="zh-CN" kern="0" dirty="0">
                <a:cs typeface="+mj-cs"/>
              </a:rPr>
              <a:t>(3) </a:t>
            </a:r>
            <a:r>
              <a:rPr lang="zh-CN" altLang="en-US" kern="0" dirty="0">
                <a:cs typeface="+mj-cs"/>
              </a:rPr>
              <a:t>取每个</a:t>
            </a:r>
            <a:r>
              <a:rPr lang="en-US" altLang="zh-CN" dirty="0" err="1">
                <a:latin typeface="+mn-lt"/>
                <a:ea typeface="+mn-ea"/>
              </a:rPr>
              <a:t>W</a:t>
            </a:r>
            <a:r>
              <a:rPr lang="en-US" altLang="zh-CN" i="1" baseline="-25000" dirty="0" err="1">
                <a:latin typeface="+mn-lt"/>
                <a:ea typeface="+mn-ea"/>
              </a:rPr>
              <a:t>i</a:t>
            </a:r>
            <a:r>
              <a:rPr lang="en-US" altLang="zh-CN" i="1" baseline="-25000" dirty="0">
                <a:latin typeface="+mn-lt"/>
                <a:ea typeface="+mn-ea"/>
              </a:rPr>
              <a:t> </a:t>
            </a:r>
            <a:r>
              <a:rPr lang="en-US" altLang="zh-CN" kern="0" dirty="0"/>
              <a:t>( 1</a:t>
            </a:r>
            <a:r>
              <a:rPr lang="zh-CN" altLang="en-US" kern="0" dirty="0"/>
              <a:t>≤ </a:t>
            </a:r>
            <a:r>
              <a:rPr lang="en-US" altLang="zh-CN" i="1" kern="0" dirty="0" err="1"/>
              <a:t>i</a:t>
            </a:r>
            <a:r>
              <a:rPr lang="en-US" altLang="zh-CN" i="1" kern="0" dirty="0"/>
              <a:t> </a:t>
            </a:r>
            <a:r>
              <a:rPr lang="zh-CN" altLang="en-US" kern="0" dirty="0"/>
              <a:t>≤ </a:t>
            </a:r>
            <a:r>
              <a:rPr lang="en-US" altLang="zh-CN" i="1" kern="0" dirty="0"/>
              <a:t>t </a:t>
            </a:r>
            <a:r>
              <a:rPr lang="en-US" altLang="zh-CN" kern="0" dirty="0"/>
              <a:t>)</a:t>
            </a:r>
            <a:r>
              <a:rPr lang="zh-CN" altLang="en-US" kern="0" dirty="0">
                <a:cs typeface="+mj-cs"/>
              </a:rPr>
              <a:t>的一组基，则</a:t>
            </a:r>
            <a:r>
              <a:rPr lang="en-US" altLang="zh-CN" dirty="0">
                <a:latin typeface="+mn-lt"/>
                <a:ea typeface="+mn-ea"/>
              </a:rPr>
              <a:t>M</a:t>
            </a:r>
            <a:r>
              <a:rPr lang="en-US" altLang="zh-CN" baseline="-25000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∪</a:t>
            </a:r>
            <a:r>
              <a:rPr lang="en-US" altLang="zh-CN" dirty="0">
                <a:latin typeface="+mn-lt"/>
                <a:ea typeface="+mn-ea"/>
              </a:rPr>
              <a:t>…</a:t>
            </a:r>
            <a:r>
              <a:rPr lang="zh-CN" altLang="en-US" dirty="0">
                <a:latin typeface="+mn-lt"/>
                <a:ea typeface="+mn-ea"/>
              </a:rPr>
              <a:t>∪</a:t>
            </a:r>
            <a:r>
              <a:rPr lang="en-US" altLang="zh-CN" dirty="0">
                <a:latin typeface="+mn-lt"/>
                <a:ea typeface="+mn-ea"/>
              </a:rPr>
              <a:t>M</a:t>
            </a:r>
            <a:r>
              <a:rPr lang="en-US" altLang="zh-CN" i="1" baseline="-25000" dirty="0">
                <a:latin typeface="+mn-lt"/>
                <a:ea typeface="+mn-ea"/>
              </a:rPr>
              <a:t>t</a:t>
            </a:r>
            <a:r>
              <a:rPr lang="zh-CN" altLang="en-US" kern="0" dirty="0">
                <a:cs typeface="+mj-cs"/>
              </a:rPr>
              <a:t>生成的子空间等于</a:t>
            </a:r>
            <a:r>
              <a:rPr lang="en-US" altLang="zh-CN" dirty="0">
                <a:latin typeface="+mn-lt"/>
                <a:ea typeface="+mn-ea"/>
              </a:rPr>
              <a:t>W</a:t>
            </a:r>
            <a:r>
              <a:rPr lang="en-US" altLang="zh-CN" baseline="-25000" dirty="0">
                <a:latin typeface="+mn-lt"/>
                <a:ea typeface="+mn-ea"/>
              </a:rPr>
              <a:t>1 </a:t>
            </a:r>
            <a:r>
              <a:rPr lang="en-US" altLang="zh-CN" dirty="0">
                <a:latin typeface="+mn-lt"/>
                <a:ea typeface="+mn-ea"/>
              </a:rPr>
              <a:t>+…+ W</a:t>
            </a:r>
            <a:r>
              <a:rPr lang="en-US" altLang="zh-CN" i="1" baseline="-25000" dirty="0">
                <a:latin typeface="+mn-lt"/>
                <a:ea typeface="+mn-ea"/>
              </a:rPr>
              <a:t>t </a:t>
            </a:r>
          </a:p>
          <a:p>
            <a:pPr algn="l">
              <a:defRPr/>
            </a:pPr>
            <a:r>
              <a:rPr lang="en-US" altLang="zh-CN" kern="0" dirty="0"/>
              <a:t>(4) dim (</a:t>
            </a:r>
            <a:r>
              <a:rPr lang="en-US" altLang="zh-CN" dirty="0">
                <a:latin typeface="+mn-lt"/>
                <a:ea typeface="+mn-ea"/>
              </a:rPr>
              <a:t>W</a:t>
            </a:r>
            <a:r>
              <a:rPr lang="en-US" altLang="zh-CN" baseline="-25000" dirty="0">
                <a:latin typeface="+mn-lt"/>
                <a:ea typeface="+mn-ea"/>
              </a:rPr>
              <a:t>1 </a:t>
            </a:r>
            <a:r>
              <a:rPr lang="en-US" altLang="zh-CN" dirty="0">
                <a:latin typeface="+mn-lt"/>
                <a:ea typeface="+mn-ea"/>
              </a:rPr>
              <a:t>+…+ W</a:t>
            </a:r>
            <a:r>
              <a:rPr lang="en-US" altLang="zh-CN" i="1" baseline="-25000" dirty="0">
                <a:latin typeface="+mn-lt"/>
                <a:ea typeface="+mn-ea"/>
              </a:rPr>
              <a:t>t</a:t>
            </a:r>
            <a:r>
              <a:rPr lang="en-US" altLang="zh-CN" kern="0" dirty="0"/>
              <a:t>)</a:t>
            </a: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zh-CN" altLang="en-US" kern="0" dirty="0"/>
              <a:t>≤</a:t>
            </a:r>
            <a:r>
              <a:rPr lang="en-US" altLang="zh-CN" dirty="0">
                <a:latin typeface="+mn-lt"/>
                <a:ea typeface="+mn-ea"/>
              </a:rPr>
              <a:t> </a:t>
            </a:r>
            <a:r>
              <a:rPr lang="en-US" altLang="zh-CN" kern="0" dirty="0"/>
              <a:t>dim </a:t>
            </a:r>
            <a:r>
              <a:rPr lang="en-US" altLang="zh-CN" dirty="0">
                <a:latin typeface="+mn-lt"/>
                <a:ea typeface="+mn-ea"/>
              </a:rPr>
              <a:t>W</a:t>
            </a:r>
            <a:r>
              <a:rPr lang="en-US" altLang="zh-CN" baseline="-25000" dirty="0">
                <a:latin typeface="+mn-lt"/>
                <a:ea typeface="+mn-ea"/>
              </a:rPr>
              <a:t>1</a:t>
            </a:r>
            <a:r>
              <a:rPr lang="en-US" altLang="zh-CN" dirty="0">
                <a:latin typeface="+mn-lt"/>
                <a:ea typeface="+mn-ea"/>
              </a:rPr>
              <a:t> +…+</a:t>
            </a:r>
            <a:r>
              <a:rPr lang="en-US" altLang="zh-CN" kern="0" dirty="0"/>
              <a:t> dim </a:t>
            </a:r>
            <a:r>
              <a:rPr lang="en-US" altLang="zh-CN" dirty="0">
                <a:latin typeface="+mn-lt"/>
                <a:ea typeface="+mn-ea"/>
              </a:rPr>
              <a:t>W</a:t>
            </a:r>
            <a:r>
              <a:rPr lang="en-US" altLang="zh-CN" i="1" baseline="-25000" dirty="0">
                <a:latin typeface="+mn-lt"/>
                <a:ea typeface="+mn-ea"/>
              </a:rPr>
              <a:t>t</a:t>
            </a:r>
            <a:r>
              <a:rPr lang="en-US" altLang="zh-CN" dirty="0">
                <a:latin typeface="+mn-lt"/>
                <a:ea typeface="+mn-ea"/>
              </a:rPr>
              <a:t> </a:t>
            </a:r>
            <a:endParaRPr lang="zh-CN" altLang="en-US" kern="0" dirty="0"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433049-F170-E721-CEFB-4A0B63ADC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249363"/>
            <a:ext cx="8929687" cy="43592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证明  记</a:t>
            </a:r>
            <a:r>
              <a:rPr lang="en-US" altLang="zh-CN">
                <a:ea typeface="楷体_GB2312" pitchFamily="49" charset="-122"/>
              </a:rPr>
              <a:t>W = W</a:t>
            </a:r>
            <a:r>
              <a:rPr lang="en-US" altLang="zh-CN" baseline="-25000">
                <a:ea typeface="楷体_GB2312" pitchFamily="49" charset="-122"/>
              </a:rPr>
              <a:t>1 </a:t>
            </a:r>
            <a:r>
              <a:rPr lang="en-US" altLang="zh-CN">
                <a:ea typeface="楷体_GB2312" pitchFamily="49" charset="-122"/>
              </a:rPr>
              <a:t>+…+ W</a:t>
            </a:r>
            <a:r>
              <a:rPr lang="en-US" altLang="zh-CN" i="1" baseline="-25000">
                <a:ea typeface="楷体_GB2312" pitchFamily="49" charset="-122"/>
              </a:rPr>
              <a:t>t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>
                <a:ea typeface="楷体_GB2312" pitchFamily="49" charset="-122"/>
              </a:rPr>
              <a:t>M = M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∪</a:t>
            </a:r>
            <a:r>
              <a:rPr lang="en-US" altLang="zh-CN">
                <a:ea typeface="楷体_GB2312" pitchFamily="49" charset="-122"/>
              </a:rPr>
              <a:t>…</a:t>
            </a:r>
            <a:r>
              <a:rPr lang="zh-CN" altLang="en-US">
                <a:ea typeface="楷体_GB2312" pitchFamily="49" charset="-122"/>
              </a:rPr>
              <a:t>∪</a:t>
            </a:r>
            <a:r>
              <a:rPr lang="en-US" altLang="zh-CN">
                <a:ea typeface="楷体_GB2312" pitchFamily="49" charset="-122"/>
              </a:rPr>
              <a:t>M </a:t>
            </a:r>
            <a:r>
              <a:rPr lang="en-US" altLang="zh-CN" i="1" baseline="-25000">
                <a:ea typeface="楷体_GB2312" pitchFamily="49" charset="-122"/>
              </a:rPr>
              <a:t>t </a:t>
            </a:r>
            <a:r>
              <a:rPr lang="zh-CN" altLang="en-US">
                <a:ea typeface="楷体_GB2312" pitchFamily="49" charset="-122"/>
              </a:rPr>
              <a:t>。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任取</a:t>
            </a:r>
            <a:r>
              <a:rPr lang="en-US" altLang="zh-CN" i="1">
                <a:ea typeface="楷体_GB2312" pitchFamily="49" charset="-122"/>
              </a:rPr>
              <a:t>u </a:t>
            </a:r>
            <a:r>
              <a:rPr lang="en-US" altLang="zh-CN">
                <a:ea typeface="楷体_GB2312" pitchFamily="49" charset="-122"/>
              </a:rPr>
              <a:t>= 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1 </a:t>
            </a:r>
            <a:r>
              <a:rPr lang="en-US" altLang="zh-CN">
                <a:ea typeface="楷体_GB2312" pitchFamily="49" charset="-122"/>
              </a:rPr>
              <a:t>+…+ 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i="1" baseline="-25000">
                <a:ea typeface="楷体_GB2312" pitchFamily="49" charset="-122"/>
              </a:rPr>
              <a:t>t </a:t>
            </a:r>
            <a:r>
              <a:rPr lang="zh-CN" altLang="en-US">
                <a:ea typeface="楷体_GB2312" pitchFamily="49" charset="-122"/>
              </a:rPr>
              <a:t>∈</a:t>
            </a:r>
            <a:r>
              <a:rPr lang="en-US" altLang="zh-CN">
                <a:ea typeface="楷体_GB2312" pitchFamily="49" charset="-122"/>
              </a:rPr>
              <a:t> W,</a:t>
            </a:r>
            <a:r>
              <a:rPr lang="en-US" altLang="zh-CN" i="1">
                <a:ea typeface="楷体_GB2312" pitchFamily="49" charset="-122"/>
              </a:rPr>
              <a:t> v </a:t>
            </a:r>
            <a:r>
              <a:rPr lang="en-US" altLang="zh-CN">
                <a:ea typeface="楷体_GB2312" pitchFamily="49" charset="-122"/>
              </a:rPr>
              <a:t>= </a:t>
            </a:r>
            <a:r>
              <a:rPr lang="en-US" altLang="zh-CN" i="1">
                <a:ea typeface="楷体_GB2312" pitchFamily="49" charset="-122"/>
              </a:rPr>
              <a:t>v</a:t>
            </a:r>
            <a:r>
              <a:rPr lang="en-US" altLang="zh-CN" baseline="-25000">
                <a:ea typeface="楷体_GB2312" pitchFamily="49" charset="-122"/>
              </a:rPr>
              <a:t>1 </a:t>
            </a:r>
            <a:r>
              <a:rPr lang="en-US" altLang="zh-CN">
                <a:ea typeface="楷体_GB2312" pitchFamily="49" charset="-122"/>
              </a:rPr>
              <a:t>+…+ </a:t>
            </a:r>
            <a:r>
              <a:rPr lang="en-US" altLang="zh-CN" i="1">
                <a:ea typeface="楷体_GB2312" pitchFamily="49" charset="-122"/>
              </a:rPr>
              <a:t>v</a:t>
            </a:r>
            <a:r>
              <a:rPr lang="en-US" altLang="zh-CN" i="1" baseline="-25000">
                <a:ea typeface="楷体_GB2312" pitchFamily="49" charset="-122"/>
              </a:rPr>
              <a:t>t </a:t>
            </a:r>
            <a:r>
              <a:rPr lang="zh-CN" altLang="en-US">
                <a:ea typeface="楷体_GB2312" pitchFamily="49" charset="-122"/>
              </a:rPr>
              <a:t>∈</a:t>
            </a:r>
            <a:r>
              <a:rPr lang="en-US" altLang="zh-CN">
                <a:ea typeface="楷体_GB2312" pitchFamily="49" charset="-122"/>
              </a:rPr>
              <a:t>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ea typeface="楷体_GB2312" pitchFamily="49" charset="-122"/>
              </a:rPr>
              <a:t>λ</a:t>
            </a:r>
            <a:r>
              <a:rPr lang="zh-CN" altLang="en-US">
                <a:ea typeface="楷体_GB2312" pitchFamily="49" charset="-122"/>
              </a:rPr>
              <a:t>∈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zh-CN" altLang="en-US">
                <a:ea typeface="楷体_GB2312" pitchFamily="49" charset="-122"/>
              </a:rPr>
              <a:t>，其中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v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∈</a:t>
            </a:r>
            <a:r>
              <a:rPr lang="en-US" altLang="zh-CN">
                <a:ea typeface="楷体_GB2312" pitchFamily="49" charset="-122"/>
              </a:rPr>
              <a:t> W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。则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i="1">
                <a:ea typeface="楷体_GB2312" pitchFamily="49" charset="-122"/>
              </a:rPr>
              <a:t>u + v </a:t>
            </a:r>
            <a:r>
              <a:rPr lang="en-US" altLang="zh-CN">
                <a:ea typeface="楷体_GB2312" pitchFamily="49" charset="-122"/>
              </a:rPr>
              <a:t>= ( 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 + v</a:t>
            </a:r>
            <a:r>
              <a:rPr lang="en-US" altLang="zh-CN" baseline="-25000">
                <a:ea typeface="楷体_GB2312" pitchFamily="49" charset="-122"/>
              </a:rPr>
              <a:t>1 </a:t>
            </a:r>
            <a:r>
              <a:rPr lang="en-US" altLang="zh-CN">
                <a:ea typeface="楷体_GB2312" pitchFamily="49" charset="-122"/>
              </a:rPr>
              <a:t>) +…+ ( 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i="1" baseline="-25000">
                <a:ea typeface="楷体_GB2312" pitchFamily="49" charset="-122"/>
              </a:rPr>
              <a:t>t </a:t>
            </a:r>
            <a:r>
              <a:rPr lang="en-US" altLang="zh-CN" i="1">
                <a:ea typeface="楷体_GB2312" pitchFamily="49" charset="-122"/>
              </a:rPr>
              <a:t>+ v</a:t>
            </a:r>
            <a:r>
              <a:rPr lang="en-US" altLang="zh-CN" i="1" baseline="-25000">
                <a:ea typeface="楷体_GB2312" pitchFamily="49" charset="-122"/>
              </a:rPr>
              <a:t>t </a:t>
            </a:r>
            <a:r>
              <a:rPr lang="en-US" altLang="zh-CN">
                <a:ea typeface="楷体_GB2312" pitchFamily="49" charset="-122"/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altLang="zh-CN" i="1">
                <a:ea typeface="楷体_GB2312" pitchFamily="49" charset="-122"/>
              </a:rPr>
              <a:t>λu </a:t>
            </a:r>
            <a:r>
              <a:rPr lang="en-US" altLang="zh-CN">
                <a:ea typeface="楷体_GB2312" pitchFamily="49" charset="-122"/>
              </a:rPr>
              <a:t>= ( </a:t>
            </a:r>
            <a:r>
              <a:rPr lang="en-US" altLang="zh-CN" i="1">
                <a:ea typeface="楷体_GB2312" pitchFamily="49" charset="-122"/>
              </a:rPr>
              <a:t>λu</a:t>
            </a:r>
            <a:r>
              <a:rPr lang="en-US" altLang="zh-CN" baseline="-25000">
                <a:ea typeface="楷体_GB2312" pitchFamily="49" charset="-122"/>
              </a:rPr>
              <a:t>1 </a:t>
            </a:r>
            <a:r>
              <a:rPr lang="en-US" altLang="zh-CN">
                <a:ea typeface="楷体_GB2312" pitchFamily="49" charset="-122"/>
              </a:rPr>
              <a:t>) +…+ ( </a:t>
            </a:r>
            <a:r>
              <a:rPr lang="en-US" altLang="zh-CN" i="1">
                <a:ea typeface="楷体_GB2312" pitchFamily="49" charset="-122"/>
              </a:rPr>
              <a:t>λu</a:t>
            </a:r>
            <a:r>
              <a:rPr lang="en-US" altLang="zh-CN" i="1" baseline="-25000">
                <a:ea typeface="楷体_GB2312" pitchFamily="49" charset="-122"/>
              </a:rPr>
              <a:t>t </a:t>
            </a:r>
            <a:r>
              <a:rPr lang="en-US" altLang="zh-CN">
                <a:ea typeface="楷体_GB2312" pitchFamily="49" charset="-122"/>
              </a:rPr>
              <a:t>)     (2.7.3)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楷体_GB2312" pitchFamily="49" charset="-122"/>
              </a:rPr>
              <a:t>对每个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≤ </a:t>
            </a:r>
            <a:r>
              <a:rPr lang="en-US" altLang="zh-CN" i="1">
                <a:ea typeface="楷体_GB2312" pitchFamily="49" charset="-122"/>
              </a:rPr>
              <a:t>i </a:t>
            </a:r>
            <a:r>
              <a:rPr lang="zh-CN" altLang="en-US">
                <a:ea typeface="楷体_GB2312" pitchFamily="49" charset="-122"/>
              </a:rPr>
              <a:t>≤ 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zh-CN" altLang="en-US">
                <a:ea typeface="楷体_GB2312" pitchFamily="49" charset="-122"/>
              </a:rPr>
              <a:t>，由于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是子空间，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 , </a:t>
            </a:r>
            <a:r>
              <a:rPr lang="en-US" altLang="zh-CN" i="1">
                <a:ea typeface="楷体_GB2312" pitchFamily="49" charset="-122"/>
              </a:rPr>
              <a:t>v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∈</a:t>
            </a:r>
            <a:r>
              <a:rPr lang="en-US" altLang="zh-CN">
                <a:ea typeface="楷体_GB2312" pitchFamily="49" charset="-122"/>
              </a:rPr>
              <a:t> W</a:t>
            </a:r>
            <a:r>
              <a:rPr lang="en-US" altLang="zh-CN" i="1" baseline="-25000">
                <a:ea typeface="楷体_GB2312" pitchFamily="49" charset="-122"/>
              </a:rPr>
              <a:t>i </a:t>
            </a:r>
            <a:r>
              <a:rPr lang="en-US" altLang="zh-CN">
                <a:ea typeface="楷体_GB2312" pitchFamily="49" charset="-122"/>
              </a:rPr>
              <a:t>=&gt;</a:t>
            </a:r>
            <a:r>
              <a:rPr lang="en-US" altLang="zh-CN" i="1">
                <a:ea typeface="楷体_GB2312" pitchFamily="49" charset="-122"/>
              </a:rPr>
              <a:t> u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+</a:t>
            </a:r>
            <a:r>
              <a:rPr lang="en-US" altLang="zh-CN" i="1">
                <a:ea typeface="楷体_GB2312" pitchFamily="49" charset="-122"/>
              </a:rPr>
              <a:t>v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∈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且</a:t>
            </a:r>
            <a:r>
              <a:rPr lang="en-US" altLang="zh-CN" i="1">
                <a:ea typeface="楷体_GB2312" pitchFamily="49" charset="-122"/>
              </a:rPr>
              <a:t>λu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∈</a:t>
            </a:r>
            <a:r>
              <a:rPr lang="en-US" altLang="zh-CN">
                <a:ea typeface="楷体_GB2312" pitchFamily="49" charset="-122"/>
              </a:rPr>
              <a:t> W</a:t>
            </a:r>
            <a:r>
              <a:rPr lang="en-US" altLang="zh-CN" i="1" baseline="-25000">
                <a:ea typeface="楷体_GB2312" pitchFamily="49" charset="-122"/>
              </a:rPr>
              <a:t>i </a:t>
            </a:r>
            <a:r>
              <a:rPr lang="zh-CN" altLang="en-US">
                <a:ea typeface="楷体_GB2312" pitchFamily="49" charset="-122"/>
              </a:rPr>
              <a:t>。</a:t>
            </a:r>
            <a:r>
              <a:rPr lang="en-US" altLang="zh-CN">
                <a:ea typeface="楷体_GB2312" pitchFamily="49" charset="-122"/>
              </a:rPr>
              <a:t>(2.7.3)</a:t>
            </a:r>
            <a:r>
              <a:rPr lang="zh-CN" altLang="en-US">
                <a:ea typeface="楷体_GB2312" pitchFamily="49" charset="-122"/>
              </a:rPr>
              <a:t>说明了</a:t>
            </a:r>
            <a:r>
              <a:rPr lang="en-US" altLang="zh-CN" i="1">
                <a:ea typeface="楷体_GB2312" pitchFamily="49" charset="-122"/>
              </a:rPr>
              <a:t>u</a:t>
            </a:r>
            <a:r>
              <a:rPr lang="en-US" altLang="zh-CN">
                <a:ea typeface="楷体_GB2312" pitchFamily="49" charset="-122"/>
              </a:rPr>
              <a:t>+</a:t>
            </a:r>
            <a:r>
              <a:rPr lang="en-US" altLang="zh-CN" i="1">
                <a:ea typeface="楷体_GB2312" pitchFamily="49" charset="-122"/>
              </a:rPr>
              <a:t>v</a:t>
            </a:r>
            <a:r>
              <a:rPr lang="zh-CN" altLang="en-US">
                <a:ea typeface="楷体_GB2312" pitchFamily="49" charset="-122"/>
              </a:rPr>
              <a:t>∈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zh-CN" altLang="en-US">
                <a:ea typeface="楷体_GB2312" pitchFamily="49" charset="-122"/>
              </a:rPr>
              <a:t>，</a:t>
            </a:r>
            <a:r>
              <a:rPr lang="en-US" altLang="zh-CN" i="1">
                <a:ea typeface="楷体_GB2312" pitchFamily="49" charset="-122"/>
              </a:rPr>
              <a:t>λu</a:t>
            </a:r>
            <a:r>
              <a:rPr lang="zh-CN" altLang="en-US">
                <a:ea typeface="楷体_GB2312" pitchFamily="49" charset="-122"/>
              </a:rPr>
              <a:t>∈</a:t>
            </a:r>
            <a:r>
              <a:rPr lang="en-US" altLang="zh-CN">
                <a:ea typeface="楷体_GB2312" pitchFamily="49" charset="-122"/>
              </a:rPr>
              <a:t> W</a:t>
            </a:r>
            <a:r>
              <a:rPr lang="zh-CN" altLang="en-US">
                <a:ea typeface="楷体_GB2312" pitchFamily="49" charset="-122"/>
              </a:rPr>
              <a:t>，这说明了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zh-CN" altLang="en-US">
                <a:ea typeface="楷体_GB2312" pitchFamily="49" charset="-122"/>
              </a:rPr>
              <a:t>是子空间。</a:t>
            </a:r>
            <a:endParaRPr lang="en-US" altLang="zh-CN">
              <a:ea typeface="楷体_GB2312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25AC5-0A93-C568-9C34-15BF39597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63" y="1022350"/>
            <a:ext cx="8931275" cy="45148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ea typeface="楷体_GB2312" pitchFamily="49" charset="-122"/>
              </a:rPr>
              <a:t>(2) </a:t>
            </a:r>
            <a:r>
              <a:rPr lang="zh-CN" altLang="en-US">
                <a:ea typeface="楷体_GB2312" pitchFamily="49" charset="-122"/>
              </a:rPr>
              <a:t>对任意</a:t>
            </a:r>
            <a:r>
              <a:rPr lang="en-US" altLang="zh-CN" i="1">
                <a:ea typeface="楷体_GB2312" pitchFamily="49" charset="-122"/>
              </a:rPr>
              <a:t>w</a:t>
            </a:r>
            <a:r>
              <a:rPr lang="zh-CN" altLang="en-US">
                <a:ea typeface="楷体_GB2312" pitchFamily="49" charset="-122"/>
              </a:rPr>
              <a:t>∈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∪</a:t>
            </a:r>
            <a:r>
              <a:rPr lang="en-US" altLang="zh-CN">
                <a:ea typeface="楷体_GB2312" pitchFamily="49" charset="-122"/>
              </a:rPr>
              <a:t>…</a:t>
            </a:r>
            <a:r>
              <a:rPr lang="zh-CN" altLang="en-US">
                <a:ea typeface="楷体_GB2312" pitchFamily="49" charset="-122"/>
              </a:rPr>
              <a:t>∪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t</a:t>
            </a:r>
            <a:r>
              <a:rPr lang="zh-CN" altLang="en-US">
                <a:ea typeface="楷体_GB2312" pitchFamily="49" charset="-122"/>
              </a:rPr>
              <a:t>，存在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≤ </a:t>
            </a:r>
            <a:r>
              <a:rPr lang="en-US" altLang="zh-CN" i="1">
                <a:ea typeface="楷体_GB2312" pitchFamily="49" charset="-122"/>
              </a:rPr>
              <a:t>i </a:t>
            </a:r>
            <a:r>
              <a:rPr lang="zh-CN" altLang="en-US">
                <a:ea typeface="楷体_GB2312" pitchFamily="49" charset="-122"/>
              </a:rPr>
              <a:t>≤ 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zh-CN" altLang="en-US">
                <a:ea typeface="楷体_GB2312" pitchFamily="49" charset="-122"/>
              </a:rPr>
              <a:t>使</a:t>
            </a:r>
            <a:r>
              <a:rPr lang="en-US" altLang="zh-CN" i="1">
                <a:ea typeface="楷体_GB2312" pitchFamily="49" charset="-122"/>
              </a:rPr>
              <a:t>w</a:t>
            </a:r>
            <a:r>
              <a:rPr lang="zh-CN" altLang="en-US">
                <a:ea typeface="楷体_GB2312" pitchFamily="49" charset="-122"/>
              </a:rPr>
              <a:t>∈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。对每个</a:t>
            </a:r>
            <a:r>
              <a:rPr lang="en-US" altLang="zh-CN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≤ </a:t>
            </a:r>
            <a:r>
              <a:rPr lang="en-US" altLang="zh-CN" i="1">
                <a:ea typeface="楷体_GB2312" pitchFamily="49" charset="-122"/>
              </a:rPr>
              <a:t>j </a:t>
            </a:r>
            <a:r>
              <a:rPr lang="zh-CN" altLang="en-US">
                <a:ea typeface="楷体_GB2312" pitchFamily="49" charset="-122"/>
              </a:rPr>
              <a:t>≤ 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zh-CN" altLang="en-US">
                <a:ea typeface="楷体_GB2312" pitchFamily="49" charset="-122"/>
              </a:rPr>
              <a:t>，当</a:t>
            </a:r>
            <a:r>
              <a:rPr lang="en-US" altLang="zh-CN" i="1">
                <a:ea typeface="楷体_GB2312" pitchFamily="49" charset="-122"/>
              </a:rPr>
              <a:t>j </a:t>
            </a:r>
            <a:r>
              <a:rPr lang="zh-CN" altLang="en-US" i="1">
                <a:ea typeface="楷体_GB2312" pitchFamily="49" charset="-122"/>
              </a:rPr>
              <a:t>≠ 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时取</a:t>
            </a:r>
            <a:r>
              <a:rPr lang="en-US" altLang="zh-CN" i="1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j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=</a:t>
            </a:r>
            <a:r>
              <a:rPr lang="en-US" altLang="zh-CN">
                <a:ea typeface="楷体_GB2312" pitchFamily="49" charset="-122"/>
              </a:rPr>
              <a:t> 0</a:t>
            </a:r>
            <a:r>
              <a:rPr lang="zh-CN" altLang="en-US">
                <a:ea typeface="楷体_GB2312" pitchFamily="49" charset="-122"/>
              </a:rPr>
              <a:t>∈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j</a:t>
            </a:r>
            <a:r>
              <a:rPr lang="zh-CN" altLang="en-US">
                <a:ea typeface="楷体_GB2312" pitchFamily="49" charset="-122"/>
              </a:rPr>
              <a:t>，当</a:t>
            </a:r>
            <a:r>
              <a:rPr lang="en-US" altLang="zh-CN" i="1">
                <a:ea typeface="楷体_GB2312" pitchFamily="49" charset="-122"/>
              </a:rPr>
              <a:t>j =</a:t>
            </a:r>
            <a:r>
              <a:rPr lang="zh-CN" altLang="en-US" i="1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时取</a:t>
            </a:r>
            <a:r>
              <a:rPr lang="en-US" altLang="zh-CN" i="1">
                <a:ea typeface="楷体_GB2312" pitchFamily="49" charset="-122"/>
              </a:rPr>
              <a:t>w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= w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=</a:t>
            </a:r>
            <a:r>
              <a:rPr lang="en-US" altLang="zh-CN">
                <a:ea typeface="楷体_GB2312" pitchFamily="49" charset="-122"/>
              </a:rPr>
              <a:t> 0</a:t>
            </a:r>
            <a:r>
              <a:rPr lang="zh-CN" altLang="en-US">
                <a:ea typeface="楷体_GB2312" pitchFamily="49" charset="-122"/>
              </a:rPr>
              <a:t>∈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，则</a:t>
            </a:r>
            <a:r>
              <a:rPr lang="en-US" altLang="zh-CN" i="1">
                <a:ea typeface="楷体_GB2312" pitchFamily="49" charset="-122"/>
              </a:rPr>
              <a:t>w </a:t>
            </a:r>
            <a:r>
              <a:rPr lang="en-US" altLang="zh-CN">
                <a:ea typeface="楷体_GB2312" pitchFamily="49" charset="-122"/>
              </a:rPr>
              <a:t>= </a:t>
            </a:r>
            <a:r>
              <a:rPr lang="en-US" altLang="zh-CN" i="1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1 </a:t>
            </a:r>
            <a:r>
              <a:rPr lang="en-US" altLang="zh-CN">
                <a:ea typeface="楷体_GB2312" pitchFamily="49" charset="-122"/>
              </a:rPr>
              <a:t>+…+ </a:t>
            </a:r>
            <a:r>
              <a:rPr lang="en-US" altLang="zh-CN" i="1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t </a:t>
            </a:r>
            <a:r>
              <a:rPr lang="zh-CN" altLang="en-US">
                <a:ea typeface="楷体_GB2312" pitchFamily="49" charset="-122"/>
              </a:rPr>
              <a:t>∈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zh-CN" altLang="en-US">
                <a:ea typeface="楷体_GB2312" pitchFamily="49" charset="-122"/>
              </a:rPr>
              <a:t>。这就说明了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zh-CN" altLang="en-US">
                <a:ea typeface="楷体_GB2312" pitchFamily="49" charset="-122"/>
              </a:rPr>
              <a:t>包含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∪</a:t>
            </a:r>
            <a:r>
              <a:rPr lang="en-US" altLang="zh-CN">
                <a:ea typeface="楷体_GB2312" pitchFamily="49" charset="-122"/>
              </a:rPr>
              <a:t>…</a:t>
            </a:r>
            <a:r>
              <a:rPr lang="zh-CN" altLang="en-US">
                <a:ea typeface="楷体_GB2312" pitchFamily="49" charset="-122"/>
              </a:rPr>
              <a:t>∪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t </a:t>
            </a:r>
            <a:r>
              <a:rPr lang="zh-CN" altLang="en-US">
                <a:ea typeface="楷体_GB2312" pitchFamily="49" charset="-122"/>
              </a:rPr>
              <a:t>。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设</a:t>
            </a:r>
            <a:r>
              <a:rPr lang="en-US" altLang="zh-CN">
                <a:ea typeface="楷体_GB2312" pitchFamily="49" charset="-122"/>
              </a:rPr>
              <a:t>U = </a:t>
            </a:r>
            <a:r>
              <a:rPr lang="en-US" altLang="zh-CN" i="1">
                <a:ea typeface="楷体_GB2312" pitchFamily="49" charset="-122"/>
              </a:rPr>
              <a:t>V</a:t>
            </a:r>
            <a:r>
              <a:rPr lang="en-US" altLang="zh-CN">
                <a:ea typeface="楷体_GB2312" pitchFamily="49" charset="-122"/>
              </a:rPr>
              <a:t>(W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∪</a:t>
            </a:r>
            <a:r>
              <a:rPr lang="en-US" altLang="zh-CN">
                <a:ea typeface="楷体_GB2312" pitchFamily="49" charset="-122"/>
              </a:rPr>
              <a:t>…</a:t>
            </a:r>
            <a:r>
              <a:rPr lang="zh-CN" altLang="en-US">
                <a:ea typeface="楷体_GB2312" pitchFamily="49" charset="-122"/>
              </a:rPr>
              <a:t>∪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)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∪</a:t>
            </a:r>
            <a:r>
              <a:rPr lang="en-US" altLang="zh-CN">
                <a:ea typeface="楷体_GB2312" pitchFamily="49" charset="-122"/>
              </a:rPr>
              <a:t>…</a:t>
            </a:r>
            <a:r>
              <a:rPr lang="zh-CN" altLang="en-US">
                <a:ea typeface="楷体_GB2312" pitchFamily="49" charset="-122"/>
              </a:rPr>
              <a:t>∪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t</a:t>
            </a:r>
            <a:r>
              <a:rPr lang="zh-CN" altLang="en-US">
                <a:ea typeface="楷体_GB2312" pitchFamily="49" charset="-122"/>
              </a:rPr>
              <a:t>生成的子空间，也就是包含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∪</a:t>
            </a:r>
            <a:r>
              <a:rPr lang="en-US" altLang="zh-CN">
                <a:ea typeface="楷体_GB2312" pitchFamily="49" charset="-122"/>
              </a:rPr>
              <a:t>…</a:t>
            </a:r>
            <a:r>
              <a:rPr lang="zh-CN" altLang="en-US">
                <a:ea typeface="楷体_GB2312" pitchFamily="49" charset="-122"/>
              </a:rPr>
              <a:t>∪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t</a:t>
            </a:r>
            <a:r>
              <a:rPr lang="zh-CN" altLang="en-US">
                <a:ea typeface="楷体_GB2312" pitchFamily="49" charset="-122"/>
              </a:rPr>
              <a:t>的最小子空间。则</a:t>
            </a:r>
            <a:r>
              <a:rPr lang="en-US" altLang="zh-CN">
                <a:ea typeface="楷体_GB2312" pitchFamily="49" charset="-122"/>
              </a:rPr>
              <a:t>U</a:t>
            </a:r>
            <a:r>
              <a:rPr lang="zh-CN" altLang="en-US">
                <a:ea typeface="楷体_GB2312" pitchFamily="49" charset="-122"/>
              </a:rPr>
              <a:t>包含任何一组</a:t>
            </a:r>
            <a:r>
              <a:rPr lang="en-US" altLang="zh-CN" i="1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zh-CN" altLang="en-US">
                <a:ea typeface="楷体_GB2312" pitchFamily="49" charset="-122"/>
              </a:rPr>
              <a:t>∈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(1</a:t>
            </a:r>
            <a:r>
              <a:rPr lang="zh-CN" altLang="en-US">
                <a:ea typeface="楷体_GB2312" pitchFamily="49" charset="-122"/>
              </a:rPr>
              <a:t>≤ </a:t>
            </a:r>
            <a:r>
              <a:rPr lang="en-US" altLang="zh-CN" i="1">
                <a:ea typeface="楷体_GB2312" pitchFamily="49" charset="-122"/>
              </a:rPr>
              <a:t>i </a:t>
            </a:r>
            <a:r>
              <a:rPr lang="zh-CN" altLang="en-US">
                <a:ea typeface="楷体_GB2312" pitchFamily="49" charset="-122"/>
              </a:rPr>
              <a:t>≤ 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 )</a:t>
            </a:r>
            <a:r>
              <a:rPr lang="zh-CN" altLang="en-US">
                <a:ea typeface="楷体_GB2312" pitchFamily="49" charset="-122"/>
              </a:rPr>
              <a:t>之和</a:t>
            </a:r>
            <a:r>
              <a:rPr lang="en-US" altLang="zh-CN" i="1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1 </a:t>
            </a:r>
            <a:r>
              <a:rPr lang="en-US" altLang="zh-CN">
                <a:ea typeface="楷体_GB2312" pitchFamily="49" charset="-122"/>
              </a:rPr>
              <a:t>+…+ </a:t>
            </a:r>
            <a:r>
              <a:rPr lang="en-US" altLang="zh-CN" i="1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t</a:t>
            </a:r>
            <a:r>
              <a:rPr lang="zh-CN" altLang="en-US">
                <a:ea typeface="楷体_GB2312" pitchFamily="49" charset="-122"/>
              </a:rPr>
              <a:t>，也就是包含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zh-CN" altLang="en-US">
                <a:ea typeface="楷体_GB2312" pitchFamily="49" charset="-122"/>
              </a:rPr>
              <a:t>。由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zh-CN" altLang="en-US">
                <a:ea typeface="楷体_GB2312" pitchFamily="49" charset="-122"/>
              </a:rPr>
              <a:t>是子空间知</a:t>
            </a:r>
            <a:r>
              <a:rPr lang="en-US" altLang="zh-CN">
                <a:ea typeface="楷体_GB2312" pitchFamily="49" charset="-122"/>
              </a:rPr>
              <a:t>W = U</a:t>
            </a:r>
            <a:r>
              <a:rPr lang="zh-CN" altLang="en-US">
                <a:ea typeface="楷体_GB2312" pitchFamily="49" charset="-122"/>
              </a:rPr>
              <a:t>。</a:t>
            </a:r>
            <a:endParaRPr lang="en-US" altLang="zh-CN">
              <a:ea typeface="楷体_GB2312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E2BFC-E261-B94F-241B-61B79B8FC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1177925"/>
            <a:ext cx="8715375" cy="45021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ea typeface="楷体_GB2312" pitchFamily="49" charset="-122"/>
              </a:rPr>
              <a:t>(3) </a:t>
            </a:r>
            <a:r>
              <a:rPr lang="zh-CN" altLang="en-US">
                <a:ea typeface="楷体_GB2312" pitchFamily="49" charset="-122"/>
              </a:rPr>
              <a:t>每个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(1</a:t>
            </a:r>
            <a:r>
              <a:rPr lang="zh-CN" altLang="en-US">
                <a:ea typeface="楷体_GB2312" pitchFamily="49" charset="-122"/>
              </a:rPr>
              <a:t>≤ </a:t>
            </a:r>
            <a:r>
              <a:rPr lang="en-US" altLang="zh-CN" i="1">
                <a:ea typeface="楷体_GB2312" pitchFamily="49" charset="-122"/>
              </a:rPr>
              <a:t>i </a:t>
            </a:r>
            <a:r>
              <a:rPr lang="zh-CN" altLang="en-US">
                <a:ea typeface="楷体_GB2312" pitchFamily="49" charset="-122"/>
              </a:rPr>
              <a:t>≤ </a:t>
            </a:r>
            <a:r>
              <a:rPr lang="en-US" altLang="zh-CN" i="1">
                <a:ea typeface="楷体_GB2312" pitchFamily="49" charset="-122"/>
              </a:rPr>
              <a:t>t</a:t>
            </a:r>
            <a:r>
              <a:rPr lang="en-US" altLang="zh-CN">
                <a:ea typeface="楷体_GB2312" pitchFamily="49" charset="-122"/>
              </a:rPr>
              <a:t> )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en-US" altLang="zh-CN">
                <a:ea typeface="楷体_GB2312" pitchFamily="49" charset="-122"/>
              </a:rPr>
              <a:t>M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的线性组合，因而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∪</a:t>
            </a:r>
            <a:r>
              <a:rPr lang="en-US" altLang="zh-CN">
                <a:ea typeface="楷体_GB2312" pitchFamily="49" charset="-122"/>
              </a:rPr>
              <a:t>…</a:t>
            </a:r>
            <a:r>
              <a:rPr lang="zh-CN" altLang="en-US">
                <a:ea typeface="楷体_GB2312" pitchFamily="49" charset="-122"/>
              </a:rPr>
              <a:t>∪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t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en-US" altLang="zh-CN">
                <a:ea typeface="楷体_GB2312" pitchFamily="49" charset="-122"/>
              </a:rPr>
              <a:t>M = M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∪</a:t>
            </a:r>
            <a:r>
              <a:rPr lang="en-US" altLang="zh-CN">
                <a:ea typeface="楷体_GB2312" pitchFamily="49" charset="-122"/>
              </a:rPr>
              <a:t>…</a:t>
            </a:r>
            <a:r>
              <a:rPr lang="zh-CN" altLang="en-US">
                <a:ea typeface="楷体_GB2312" pitchFamily="49" charset="-122"/>
              </a:rPr>
              <a:t>∪</a:t>
            </a:r>
            <a:r>
              <a:rPr lang="en-US" altLang="zh-CN">
                <a:ea typeface="楷体_GB2312" pitchFamily="49" charset="-122"/>
              </a:rPr>
              <a:t>M</a:t>
            </a:r>
            <a:r>
              <a:rPr lang="en-US" altLang="zh-CN" i="1" baseline="-25000">
                <a:ea typeface="楷体_GB2312" pitchFamily="49" charset="-122"/>
              </a:rPr>
              <a:t>t</a:t>
            </a:r>
            <a:r>
              <a:rPr lang="zh-CN" altLang="en-US">
                <a:ea typeface="楷体_GB2312" pitchFamily="49" charset="-122"/>
              </a:rPr>
              <a:t>的线性组合。而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∪</a:t>
            </a:r>
            <a:r>
              <a:rPr lang="en-US" altLang="zh-CN">
                <a:ea typeface="楷体_GB2312" pitchFamily="49" charset="-122"/>
              </a:rPr>
              <a:t>…</a:t>
            </a:r>
            <a:r>
              <a:rPr lang="zh-CN" altLang="en-US">
                <a:ea typeface="楷体_GB2312" pitchFamily="49" charset="-122"/>
              </a:rPr>
              <a:t>∪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i="1" baseline="-25000">
                <a:ea typeface="楷体_GB2312" pitchFamily="49" charset="-122"/>
              </a:rPr>
              <a:t>t</a:t>
            </a:r>
            <a:r>
              <a:rPr lang="zh-CN" altLang="en-US">
                <a:ea typeface="楷体_GB2312" pitchFamily="49" charset="-122"/>
              </a:rPr>
              <a:t>的线性组合，因此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en-US" altLang="zh-CN">
                <a:ea typeface="楷体_GB2312" pitchFamily="49" charset="-122"/>
              </a:rPr>
              <a:t>M</a:t>
            </a:r>
            <a:r>
              <a:rPr lang="zh-CN" altLang="en-US">
                <a:ea typeface="楷体_GB2312" pitchFamily="49" charset="-122"/>
              </a:rPr>
              <a:t>的线性组合，等于</a:t>
            </a:r>
            <a:r>
              <a:rPr lang="en-US" altLang="zh-CN">
                <a:ea typeface="楷体_GB2312" pitchFamily="49" charset="-122"/>
              </a:rPr>
              <a:t>M</a:t>
            </a:r>
            <a:r>
              <a:rPr lang="zh-CN" altLang="en-US">
                <a:ea typeface="楷体_GB2312" pitchFamily="49" charset="-122"/>
              </a:rPr>
              <a:t>生成的子空间。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ea typeface="楷体_GB2312" pitchFamily="49" charset="-122"/>
              </a:rPr>
              <a:t>(4) W</a:t>
            </a:r>
            <a:r>
              <a:rPr lang="zh-CN" altLang="en-US">
                <a:ea typeface="楷体_GB2312" pitchFamily="49" charset="-122"/>
              </a:rPr>
              <a:t>由</a:t>
            </a:r>
            <a:r>
              <a:rPr lang="en-US" altLang="zh-CN">
                <a:ea typeface="楷体_GB2312" pitchFamily="49" charset="-122"/>
              </a:rPr>
              <a:t>M</a:t>
            </a:r>
            <a:r>
              <a:rPr lang="zh-CN" altLang="en-US">
                <a:ea typeface="楷体_GB2312" pitchFamily="49" charset="-122"/>
              </a:rPr>
              <a:t>生成，其维数</a:t>
            </a:r>
            <a:r>
              <a:rPr lang="en-US" altLang="zh-CN">
                <a:ea typeface="楷体_GB2312" pitchFamily="49" charset="-122"/>
              </a:rPr>
              <a:t>dim W</a:t>
            </a:r>
            <a:r>
              <a:rPr lang="zh-CN" altLang="en-US">
                <a:ea typeface="楷体_GB2312" pitchFamily="49" charset="-122"/>
              </a:rPr>
              <a:t>不超过</a:t>
            </a:r>
            <a:r>
              <a:rPr lang="en-US" altLang="zh-CN">
                <a:ea typeface="楷体_GB2312" pitchFamily="49" charset="-122"/>
              </a:rPr>
              <a:t>M</a:t>
            </a:r>
            <a:r>
              <a:rPr lang="zh-CN" altLang="en-US">
                <a:ea typeface="楷体_GB2312" pitchFamily="49" charset="-122"/>
              </a:rPr>
              <a:t>所含向量个数</a:t>
            </a:r>
            <a:r>
              <a:rPr lang="en-US" altLang="zh-CN">
                <a:ea typeface="楷体_GB2312" pitchFamily="49" charset="-122"/>
              </a:rPr>
              <a:t>| M |</a:t>
            </a:r>
            <a:r>
              <a:rPr lang="zh-CN" altLang="en-US">
                <a:ea typeface="楷体_GB2312" pitchFamily="49" charset="-122"/>
              </a:rPr>
              <a:t>，每个</a:t>
            </a:r>
            <a:r>
              <a:rPr lang="en-US" altLang="zh-CN">
                <a:ea typeface="楷体_GB2312" pitchFamily="49" charset="-122"/>
              </a:rPr>
              <a:t>M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zh-CN" altLang="en-US">
                <a:ea typeface="楷体_GB2312" pitchFamily="49" charset="-122"/>
              </a:rPr>
              <a:t>所含向量个数</a:t>
            </a:r>
            <a:r>
              <a:rPr lang="en-US" altLang="zh-CN">
                <a:ea typeface="楷体_GB2312" pitchFamily="49" charset="-122"/>
              </a:rPr>
              <a:t>| M</a:t>
            </a:r>
            <a:r>
              <a:rPr lang="en-US" altLang="zh-CN" i="1" baseline="-25000">
                <a:ea typeface="楷体_GB2312" pitchFamily="49" charset="-122"/>
              </a:rPr>
              <a:t>i </a:t>
            </a:r>
            <a:r>
              <a:rPr lang="en-US" altLang="zh-CN">
                <a:ea typeface="楷体_GB2312" pitchFamily="49" charset="-122"/>
              </a:rPr>
              <a:t>|= dim W</a:t>
            </a:r>
            <a:r>
              <a:rPr lang="en-US" altLang="zh-CN" i="1" baseline="-25000">
                <a:ea typeface="楷体_GB2312" pitchFamily="49" charset="-122"/>
              </a:rPr>
              <a:t>i</a:t>
            </a:r>
          </a:p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因此</a:t>
            </a:r>
            <a:r>
              <a:rPr lang="en-US" altLang="zh-CN">
                <a:ea typeface="楷体_GB2312" pitchFamily="49" charset="-122"/>
              </a:rPr>
              <a:t>dimW</a:t>
            </a:r>
            <a:r>
              <a:rPr lang="zh-CN" altLang="en-US">
                <a:ea typeface="楷体_GB2312" pitchFamily="49" charset="-122"/>
              </a:rPr>
              <a:t> ≤</a:t>
            </a:r>
            <a:r>
              <a:rPr lang="en-US" altLang="zh-CN">
                <a:ea typeface="楷体_GB2312" pitchFamily="49" charset="-122"/>
              </a:rPr>
              <a:t> | M</a:t>
            </a:r>
            <a:r>
              <a:rPr lang="en-US" altLang="zh-CN" baseline="-25000">
                <a:ea typeface="楷体_GB2312" pitchFamily="49" charset="-122"/>
              </a:rPr>
              <a:t>1 </a:t>
            </a:r>
            <a:r>
              <a:rPr lang="en-US" altLang="zh-CN">
                <a:ea typeface="楷体_GB2312" pitchFamily="49" charset="-122"/>
              </a:rPr>
              <a:t>| +…+ | M</a:t>
            </a:r>
            <a:r>
              <a:rPr lang="en-US" altLang="zh-CN" i="1" baseline="-25000">
                <a:ea typeface="楷体_GB2312" pitchFamily="49" charset="-122"/>
              </a:rPr>
              <a:t>t </a:t>
            </a:r>
            <a:r>
              <a:rPr lang="en-US" altLang="zh-CN">
                <a:ea typeface="楷体_GB2312" pitchFamily="49" charset="-122"/>
              </a:rPr>
              <a:t>| = dimW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 +…+ dimW</a:t>
            </a:r>
            <a:r>
              <a:rPr lang="en-US" altLang="zh-CN" i="1" baseline="-25000">
                <a:ea typeface="楷体_GB2312" pitchFamily="49" charset="-122"/>
              </a:rPr>
              <a:t>t</a:t>
            </a:r>
            <a:endParaRPr lang="zh-CN" altLang="en-US">
              <a:ea typeface="楷体_GB2312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B2284-DF53-21DE-5756-7A7CB1FAE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63" y="265113"/>
            <a:ext cx="8715375" cy="7858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定理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2.7.2  </a:t>
            </a:r>
            <a:r>
              <a:rPr lang="zh-CN" altLang="en-US">
                <a:ea typeface="楷体_GB2312" pitchFamily="49" charset="-122"/>
              </a:rPr>
              <a:t>设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,W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en-US" altLang="zh-CN">
                <a:ea typeface="楷体_GB2312" pitchFamily="49" charset="-122"/>
              </a:rPr>
              <a:t>V</a:t>
            </a:r>
            <a:r>
              <a:rPr lang="zh-CN" altLang="en-US">
                <a:ea typeface="楷体_GB2312" pitchFamily="49" charset="-122"/>
              </a:rPr>
              <a:t>的子空间，则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295F8AF-E5D3-C28A-E74F-A2353ABD992E}"/>
              </a:ext>
            </a:extLst>
          </p:cNvPr>
          <p:cNvSpPr txBox="1">
            <a:spLocks/>
          </p:cNvSpPr>
          <p:nvPr/>
        </p:nvSpPr>
        <p:spPr bwMode="auto">
          <a:xfrm>
            <a:off x="214313" y="2143125"/>
            <a:ext cx="8715375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defRPr/>
            </a:pPr>
            <a:r>
              <a:rPr lang="zh-CN" altLang="en-US" b="1" kern="0" dirty="0"/>
              <a:t>证明  取           的一组基                      ，扩充为</a:t>
            </a:r>
            <a:r>
              <a:rPr lang="en-US" altLang="zh-CN" b="1" kern="0" dirty="0">
                <a:solidFill>
                  <a:srgbClr val="FFFFFF"/>
                </a:solidFill>
              </a:rPr>
              <a:t>W</a:t>
            </a:r>
            <a:r>
              <a:rPr lang="en-US" altLang="zh-CN" b="1" kern="0" baseline="-25000" dirty="0">
                <a:solidFill>
                  <a:srgbClr val="FFFFFF"/>
                </a:solidFill>
              </a:rPr>
              <a:t>1</a:t>
            </a:r>
            <a:r>
              <a:rPr lang="zh-CN" altLang="en-US" b="1" kern="0" dirty="0">
                <a:solidFill>
                  <a:srgbClr val="FFFFFF"/>
                </a:solidFill>
              </a:rPr>
              <a:t>的的一组基</a:t>
            </a:r>
            <a:r>
              <a:rPr lang="zh-CN" altLang="en-US" b="1" kern="0" dirty="0"/>
              <a:t>                                      。则</a:t>
            </a:r>
            <a:endParaRPr lang="en-US" altLang="zh-CN" b="1" kern="0" dirty="0"/>
          </a:p>
          <a:p>
            <a:pPr>
              <a:spcBef>
                <a:spcPct val="20000"/>
              </a:spcBef>
              <a:defRPr/>
            </a:pPr>
            <a:endParaRPr lang="en-US" altLang="zh-CN" b="1" kern="0" dirty="0"/>
          </a:p>
          <a:p>
            <a:pPr algn="l">
              <a:spcBef>
                <a:spcPct val="20000"/>
              </a:spcBef>
              <a:defRPr/>
            </a:pPr>
            <a:r>
              <a:rPr lang="zh-CN" altLang="en-US" b="1" kern="0" dirty="0"/>
              <a:t>生成</a:t>
            </a:r>
            <a:r>
              <a:rPr lang="en-US" altLang="zh-CN" b="1" kern="0" dirty="0">
                <a:solidFill>
                  <a:srgbClr val="FFFFFF"/>
                </a:solidFill>
              </a:rPr>
              <a:t>W</a:t>
            </a:r>
            <a:r>
              <a:rPr lang="en-US" altLang="zh-CN" b="1" kern="0" baseline="-25000" dirty="0">
                <a:solidFill>
                  <a:srgbClr val="FFFFFF"/>
                </a:solidFill>
              </a:rPr>
              <a:t>1 </a:t>
            </a:r>
            <a:r>
              <a:rPr lang="en-US" altLang="zh-CN" b="1" kern="0" dirty="0">
                <a:solidFill>
                  <a:srgbClr val="FFFFFF"/>
                </a:solidFill>
              </a:rPr>
              <a:t>+ W</a:t>
            </a:r>
            <a:r>
              <a:rPr lang="en-US" altLang="zh-CN" b="1" kern="0" baseline="-25000" dirty="0">
                <a:solidFill>
                  <a:srgbClr val="FFFFFF"/>
                </a:solidFill>
              </a:rPr>
              <a:t>2</a:t>
            </a:r>
            <a:r>
              <a:rPr lang="zh-CN" altLang="en-US" b="1" kern="0" dirty="0"/>
              <a:t>，所含元素个数</a:t>
            </a:r>
            <a:endParaRPr lang="en-US" altLang="zh-CN" b="1" kern="0" dirty="0"/>
          </a:p>
          <a:p>
            <a:pPr>
              <a:spcBef>
                <a:spcPct val="20000"/>
              </a:spcBef>
              <a:defRPr/>
            </a:pPr>
            <a:endParaRPr lang="en-US" altLang="zh-CN" b="1" kern="0" dirty="0"/>
          </a:p>
          <a:p>
            <a:pPr>
              <a:spcBef>
                <a:spcPct val="20000"/>
              </a:spcBef>
              <a:defRPr/>
            </a:pPr>
            <a:endParaRPr lang="en-US" altLang="zh-CN" b="1" kern="0" dirty="0"/>
          </a:p>
          <a:p>
            <a:pPr algn="l">
              <a:spcBef>
                <a:spcPct val="20000"/>
              </a:spcBef>
              <a:defRPr/>
            </a:pPr>
            <a:r>
              <a:rPr lang="zh-CN" altLang="en-US" b="1" kern="0" dirty="0"/>
              <a:t>我们证明</a:t>
            </a:r>
            <a:r>
              <a:rPr lang="en-US" altLang="zh-CN" b="1" kern="0" dirty="0"/>
              <a:t>M</a:t>
            </a:r>
            <a:r>
              <a:rPr lang="zh-CN" altLang="en-US" b="1" kern="0" dirty="0"/>
              <a:t>线性无关，是</a:t>
            </a:r>
            <a:r>
              <a:rPr lang="en-US" altLang="zh-CN" b="1" kern="0" dirty="0">
                <a:solidFill>
                  <a:srgbClr val="FFFFFF"/>
                </a:solidFill>
              </a:rPr>
              <a:t>W</a:t>
            </a:r>
            <a:r>
              <a:rPr lang="en-US" altLang="zh-CN" b="1" kern="0" baseline="-25000" dirty="0">
                <a:solidFill>
                  <a:srgbClr val="FFFFFF"/>
                </a:solidFill>
              </a:rPr>
              <a:t>1 </a:t>
            </a:r>
            <a:r>
              <a:rPr lang="en-US" altLang="zh-CN" b="1" kern="0" dirty="0">
                <a:solidFill>
                  <a:srgbClr val="FFFFFF"/>
                </a:solidFill>
              </a:rPr>
              <a:t>+ W</a:t>
            </a:r>
            <a:r>
              <a:rPr lang="en-US" altLang="zh-CN" b="1" kern="0" baseline="-25000" dirty="0">
                <a:solidFill>
                  <a:srgbClr val="FFFFFF"/>
                </a:solidFill>
              </a:rPr>
              <a:t>2</a:t>
            </a:r>
            <a:r>
              <a:rPr lang="zh-CN" altLang="en-US" b="1" kern="0" dirty="0"/>
              <a:t>的一组基。</a:t>
            </a:r>
            <a:endParaRPr lang="en-US" altLang="zh-CN" b="1" kern="0" dirty="0"/>
          </a:p>
          <a:p>
            <a:pPr>
              <a:spcBef>
                <a:spcPct val="20000"/>
              </a:spcBef>
              <a:defRPr/>
            </a:pPr>
            <a:endParaRPr lang="en-US" altLang="zh-CN" b="1" kern="0" dirty="0">
              <a:solidFill>
                <a:srgbClr val="FFFFFF"/>
              </a:solidFill>
            </a:endParaRPr>
          </a:p>
        </p:txBody>
      </p:sp>
      <p:graphicFrame>
        <p:nvGraphicFramePr>
          <p:cNvPr id="128004" name="Object 2">
            <a:extLst>
              <a:ext uri="{FF2B5EF4-FFF2-40B4-BE49-F238E27FC236}">
                <a16:creationId xmlns:a16="http://schemas.microsoft.com/office/drawing/2014/main" id="{D0DAE6E9-3D67-3697-0678-915E97AE30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4338" y="2286000"/>
          <a:ext cx="11731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241200" progId="">
                  <p:embed/>
                </p:oleObj>
              </mc:Choice>
              <mc:Fallback>
                <p:oleObj name="Equation" r:id="rId2" imgW="660240" imgH="241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2286000"/>
                        <a:ext cx="11731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3">
            <a:extLst>
              <a:ext uri="{FF2B5EF4-FFF2-40B4-BE49-F238E27FC236}">
                <a16:creationId xmlns:a16="http://schemas.microsoft.com/office/drawing/2014/main" id="{CE377986-0867-F11E-4CF2-F209ACCB3E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2214563"/>
          <a:ext cx="221138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520" imgH="291960" progId="">
                  <p:embed/>
                </p:oleObj>
              </mc:Choice>
              <mc:Fallback>
                <p:oleObj name="Equation" r:id="rId4" imgW="1244520" imgH="2919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214563"/>
                        <a:ext cx="221138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4">
            <a:extLst>
              <a:ext uri="{FF2B5EF4-FFF2-40B4-BE49-F238E27FC236}">
                <a16:creationId xmlns:a16="http://schemas.microsoft.com/office/drawing/2014/main" id="{900112A6-A1BF-8D9C-59AB-E8618F7921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5450" y="2695575"/>
          <a:ext cx="36782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70000" imgH="291960" progId="">
                  <p:embed/>
                </p:oleObj>
              </mc:Choice>
              <mc:Fallback>
                <p:oleObj name="Equation" r:id="rId6" imgW="2070000" imgH="2919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2695575"/>
                        <a:ext cx="367823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8" name="Object 5">
            <a:extLst>
              <a:ext uri="{FF2B5EF4-FFF2-40B4-BE49-F238E27FC236}">
                <a16:creationId xmlns:a16="http://schemas.microsoft.com/office/drawing/2014/main" id="{1097665E-FD0B-CAB3-C010-511B1E22E8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8425" y="3214688"/>
          <a:ext cx="640873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06480" imgH="291960" progId="">
                  <p:embed/>
                </p:oleObj>
              </mc:Choice>
              <mc:Fallback>
                <p:oleObj name="Equation" r:id="rId8" imgW="3606480" imgH="2919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214688"/>
                        <a:ext cx="640873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6">
            <a:extLst>
              <a:ext uri="{FF2B5EF4-FFF2-40B4-BE49-F238E27FC236}">
                <a16:creationId xmlns:a16="http://schemas.microsoft.com/office/drawing/2014/main" id="{B79A29A8-4148-D0C7-2846-D43DDFC1E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013" y="4487863"/>
          <a:ext cx="767397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7840" imgH="545760" progId="">
                  <p:embed/>
                </p:oleObj>
              </mc:Choice>
              <mc:Fallback>
                <p:oleObj name="Equation" r:id="rId10" imgW="4317840" imgH="5457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4487863"/>
                        <a:ext cx="767397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0" name="Object 7">
            <a:extLst>
              <a:ext uri="{FF2B5EF4-FFF2-40B4-BE49-F238E27FC236}">
                <a16:creationId xmlns:a16="http://schemas.microsoft.com/office/drawing/2014/main" id="{C21794C3-C9ED-338E-8A13-ED3D6ABCC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225" y="914400"/>
          <a:ext cx="85153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63680" imgH="291960" progId="">
                  <p:embed/>
                </p:oleObj>
              </mc:Choice>
              <mc:Fallback>
                <p:oleObj name="Equation" r:id="rId12" imgW="4063680" imgH="2919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" y="914400"/>
                        <a:ext cx="85153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>
            <a:extLst>
              <a:ext uri="{FF2B5EF4-FFF2-40B4-BE49-F238E27FC236}">
                <a16:creationId xmlns:a16="http://schemas.microsoft.com/office/drawing/2014/main" id="{3BC318A6-D67A-DEEF-3E47-AD8EC0D2E2B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6763" y="746125"/>
            <a:ext cx="7847012" cy="2894013"/>
          </a:xfrm>
        </p:spPr>
        <p:txBody>
          <a:bodyPr/>
          <a:lstStyle/>
          <a:p>
            <a:pPr eaLnBrk="1" hangingPunct="1"/>
            <a:r>
              <a:rPr kumimoji="0" lang="en-US" altLang="zh-CN" i="1">
                <a:ea typeface="楷体_GB2312" pitchFamily="49" charset="-122"/>
              </a:rPr>
              <a:t>n</a:t>
            </a:r>
            <a:r>
              <a:rPr kumimoji="0" lang="zh-CN" altLang="en-US" b="1">
                <a:ea typeface="楷体_GB2312" pitchFamily="49" charset="-122"/>
              </a:rPr>
              <a:t>维数组空间中的向量的加法</a:t>
            </a:r>
          </a:p>
          <a:p>
            <a:pPr eaLnBrk="1" hangingPunct="1">
              <a:buFontTx/>
              <a:buNone/>
            </a:pPr>
            <a:r>
              <a:rPr kumimoji="0" lang="zh-CN" altLang="en-US" b="1">
                <a:ea typeface="楷体_GB2312" pitchFamily="49" charset="-122"/>
              </a:rPr>
              <a:t>设                                                是两个</a:t>
            </a:r>
            <a:r>
              <a:rPr kumimoji="0" lang="en-US" altLang="zh-CN" b="1">
                <a:ea typeface="楷体_GB2312" pitchFamily="49" charset="-122"/>
              </a:rPr>
              <a:t>n</a:t>
            </a:r>
            <a:r>
              <a:rPr kumimoji="0" lang="zh-CN" altLang="en-US" b="1">
                <a:ea typeface="楷体_GB2312" pitchFamily="49" charset="-122"/>
              </a:rPr>
              <a:t>维向量</a:t>
            </a:r>
            <a:r>
              <a:rPr kumimoji="0" lang="en-US" altLang="zh-CN" b="1">
                <a:ea typeface="楷体_GB2312" pitchFamily="49" charset="-122"/>
              </a:rPr>
              <a:t>,</a:t>
            </a:r>
            <a:r>
              <a:rPr kumimoji="0" lang="zh-CN" altLang="en-US" b="1">
                <a:ea typeface="楷体_GB2312" pitchFamily="49" charset="-122"/>
              </a:rPr>
              <a:t>将它们按分量相加得到的向量 </a:t>
            </a:r>
          </a:p>
          <a:p>
            <a:pPr eaLnBrk="1" hangingPunct="1">
              <a:buFontTx/>
              <a:buNone/>
            </a:pPr>
            <a:r>
              <a:rPr kumimoji="0" lang="zh-CN" altLang="en-US" b="1">
                <a:ea typeface="楷体_GB2312" pitchFamily="49" charset="-122"/>
              </a:rPr>
              <a:t>                                          称为这两个向量的和</a:t>
            </a:r>
            <a:r>
              <a:rPr kumimoji="0" lang="en-US" altLang="zh-CN" b="1">
                <a:ea typeface="楷体_GB2312" pitchFamily="49" charset="-122"/>
              </a:rPr>
              <a:t>,</a:t>
            </a:r>
            <a:r>
              <a:rPr kumimoji="0" lang="zh-CN" altLang="en-US" b="1">
                <a:ea typeface="楷体_GB2312" pitchFamily="49" charset="-122"/>
              </a:rPr>
              <a:t>记作         </a:t>
            </a:r>
            <a:r>
              <a:rPr kumimoji="0" lang="en-US" altLang="zh-CN" b="1">
                <a:ea typeface="楷体_GB2312" pitchFamily="49" charset="-122"/>
              </a:rPr>
              <a:t>.  </a:t>
            </a:r>
          </a:p>
        </p:txBody>
      </p:sp>
      <p:graphicFrame>
        <p:nvGraphicFramePr>
          <p:cNvPr id="10242" name="Object 3">
            <a:extLst>
              <a:ext uri="{FF2B5EF4-FFF2-40B4-BE49-F238E27FC236}">
                <a16:creationId xmlns:a16="http://schemas.microsoft.com/office/drawing/2014/main" id="{95F3FB81-19F6-B0A4-CE91-629A000BF1CE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514475" y="1374775"/>
          <a:ext cx="43195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97080" imgH="228600" progId="Equation.3">
                  <p:embed/>
                </p:oleObj>
              </mc:Choice>
              <mc:Fallback>
                <p:oleObj name="公式" r:id="rId2" imgW="21970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1374775"/>
                        <a:ext cx="431958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>
            <a:extLst>
              <a:ext uri="{FF2B5EF4-FFF2-40B4-BE49-F238E27FC236}">
                <a16:creationId xmlns:a16="http://schemas.microsoft.com/office/drawing/2014/main" id="{D581AB4D-D7DE-91E3-7144-4C7F42373980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433513" y="2425700"/>
          <a:ext cx="34813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38000" imgH="228600" progId="Equation.3">
                  <p:embed/>
                </p:oleObj>
              </mc:Choice>
              <mc:Fallback>
                <p:oleObj name="公式" r:id="rId4" imgW="16380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2425700"/>
                        <a:ext cx="34813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5">
            <a:extLst>
              <a:ext uri="{FF2B5EF4-FFF2-40B4-BE49-F238E27FC236}">
                <a16:creationId xmlns:a16="http://schemas.microsoft.com/office/drawing/2014/main" id="{ACB09CAD-0D8A-1EB2-0E00-76BFD22971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7150" y="2989263"/>
          <a:ext cx="792163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93480" imgH="203040" progId="Equation.3">
                  <p:embed/>
                </p:oleObj>
              </mc:Choice>
              <mc:Fallback>
                <p:oleObj name="公式" r:id="rId6" imgW="393480" imgH="203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2989263"/>
                        <a:ext cx="792163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6">
            <a:extLst>
              <a:ext uri="{FF2B5EF4-FFF2-40B4-BE49-F238E27FC236}">
                <a16:creationId xmlns:a16="http://schemas.microsoft.com/office/drawing/2014/main" id="{8D6BF656-E3A2-9661-C37C-E4D40F619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013" y="3579813"/>
            <a:ext cx="8408987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zh-CN" b="1" i="1"/>
              <a:t>n</a:t>
            </a:r>
            <a:r>
              <a:rPr kumimoji="0" lang="zh-CN" altLang="en-US" b="1"/>
              <a:t>维数组空间中的</a:t>
            </a:r>
            <a:r>
              <a:rPr lang="zh-CN" altLang="en-US" b="1"/>
              <a:t>向量与数的乘法</a:t>
            </a:r>
          </a:p>
          <a:p>
            <a:pPr algn="l" eaLnBrk="1" hangingPunct="1">
              <a:spcBef>
                <a:spcPct val="20000"/>
              </a:spcBef>
            </a:pPr>
            <a:r>
              <a:rPr kumimoji="0" lang="en-US" altLang="zh-CN" b="1"/>
              <a:t>F</a:t>
            </a:r>
            <a:r>
              <a:rPr kumimoji="0" lang="en-US" altLang="zh-CN" b="1" i="1" baseline="30000"/>
              <a:t>n</a:t>
            </a:r>
            <a:r>
              <a:rPr kumimoji="0" lang="zh-CN" altLang="en-US" b="1"/>
              <a:t>中任</a:t>
            </a:r>
            <a:r>
              <a:rPr lang="zh-CN" altLang="en-US" b="1"/>
              <a:t>一向量</a:t>
            </a:r>
            <a:r>
              <a:rPr lang="en-US" altLang="zh-CN" b="1" i="1"/>
              <a:t>a</a:t>
            </a:r>
            <a:r>
              <a:rPr lang="en-US" altLang="zh-CN" b="1"/>
              <a:t>=(</a:t>
            </a:r>
            <a:r>
              <a:rPr lang="en-US" altLang="zh-CN" b="1" i="1"/>
              <a:t>a</a:t>
            </a:r>
            <a:r>
              <a:rPr lang="en-US" altLang="zh-CN" b="1" baseline="-25000"/>
              <a:t>1</a:t>
            </a:r>
            <a:r>
              <a:rPr lang="en-US" altLang="zh-CN" b="1"/>
              <a:t>,</a:t>
            </a:r>
            <a:r>
              <a:rPr lang="en-US" altLang="zh-CN" b="1" i="1"/>
              <a:t>a</a:t>
            </a:r>
            <a:r>
              <a:rPr lang="en-US" altLang="zh-CN" b="1" baseline="-25000"/>
              <a:t>2</a:t>
            </a:r>
            <a:r>
              <a:rPr lang="en-US" altLang="zh-CN" b="1"/>
              <a:t>,…,</a:t>
            </a:r>
            <a:r>
              <a:rPr lang="en-US" altLang="zh-CN" b="1" i="1"/>
              <a:t>a</a:t>
            </a:r>
            <a:r>
              <a:rPr lang="en-US" altLang="zh-CN" b="1" i="1" baseline="-25000"/>
              <a:t>n</a:t>
            </a:r>
            <a:r>
              <a:rPr lang="en-US" altLang="zh-CN" b="1"/>
              <a:t>)</a:t>
            </a:r>
            <a:r>
              <a:rPr lang="zh-CN" altLang="en-US" b="1"/>
              <a:t>可以与</a:t>
            </a:r>
            <a:r>
              <a:rPr lang="en-US" altLang="zh-CN" b="1"/>
              <a:t>F</a:t>
            </a:r>
            <a:r>
              <a:rPr lang="zh-CN" altLang="en-US" b="1"/>
              <a:t>中任意常数</a:t>
            </a:r>
            <a:r>
              <a:rPr lang="en-US" altLang="zh-CN"/>
              <a:t>c</a:t>
            </a:r>
            <a:r>
              <a:rPr lang="zh-CN" altLang="en-US" b="1"/>
              <a:t>相乘得到</a:t>
            </a:r>
            <a:r>
              <a:rPr kumimoji="0" lang="en-US" altLang="zh-CN" b="1"/>
              <a:t>F</a:t>
            </a:r>
            <a:r>
              <a:rPr kumimoji="0" lang="en-US" altLang="zh-CN" b="1" i="1" baseline="30000"/>
              <a:t>n</a:t>
            </a:r>
            <a:r>
              <a:rPr lang="en-US" altLang="zh-CN" b="1"/>
              <a:t> </a:t>
            </a:r>
            <a:r>
              <a:rPr lang="zh-CN" altLang="en-US" b="1"/>
              <a:t>中向量</a:t>
            </a:r>
            <a:r>
              <a:rPr lang="en-US" altLang="zh-CN"/>
              <a:t>c</a:t>
            </a:r>
            <a:r>
              <a:rPr lang="en-US" altLang="zh-CN" b="1" i="1"/>
              <a:t>a</a:t>
            </a:r>
            <a:r>
              <a:rPr lang="en-US" altLang="zh-CN" b="1"/>
              <a:t>=(</a:t>
            </a:r>
            <a:r>
              <a:rPr lang="en-US" altLang="zh-CN"/>
              <a:t>c</a:t>
            </a:r>
            <a:r>
              <a:rPr lang="en-US" altLang="zh-CN" b="1" i="1"/>
              <a:t>a</a:t>
            </a:r>
            <a:r>
              <a:rPr lang="en-US" altLang="zh-CN" b="1" baseline="-25000"/>
              <a:t>1</a:t>
            </a:r>
            <a:r>
              <a:rPr lang="en-US" altLang="zh-CN" b="1"/>
              <a:t>,</a:t>
            </a:r>
            <a:r>
              <a:rPr lang="en-US" altLang="zh-CN"/>
              <a:t>c</a:t>
            </a:r>
            <a:r>
              <a:rPr lang="en-US" altLang="zh-CN" b="1" i="1"/>
              <a:t>a</a:t>
            </a:r>
            <a:r>
              <a:rPr lang="en-US" altLang="zh-CN" b="1" baseline="-25000"/>
              <a:t>2</a:t>
            </a:r>
            <a:r>
              <a:rPr lang="en-US" altLang="zh-CN" b="1"/>
              <a:t>,…,</a:t>
            </a:r>
            <a:r>
              <a:rPr lang="en-US" altLang="zh-CN"/>
              <a:t>c</a:t>
            </a:r>
            <a:r>
              <a:rPr lang="en-US" altLang="zh-CN" b="1" i="1"/>
              <a:t>a</a:t>
            </a:r>
            <a:r>
              <a:rPr lang="en-US" altLang="zh-CN" b="1" i="1" baseline="-25000"/>
              <a:t>n</a:t>
            </a:r>
            <a:r>
              <a:rPr lang="en-US" altLang="zh-CN" b="1"/>
              <a:t>)</a:t>
            </a:r>
            <a:r>
              <a:rPr lang="zh-CN" altLang="en-US" b="1"/>
              <a:t>。</a:t>
            </a:r>
          </a:p>
        </p:txBody>
      </p:sp>
    </p:spTree>
  </p:cSld>
  <p:clrMapOvr>
    <a:masterClrMapping/>
  </p:clrMapOvr>
  <p:transition>
    <p:wipe dir="r"/>
  </p:transition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5E044E-1253-A901-84E5-1840122C9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8" y="71438"/>
            <a:ext cx="9001125" cy="6429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设</a:t>
            </a:r>
            <a:r>
              <a:rPr lang="en-US" altLang="zh-CN">
                <a:ea typeface="楷体_GB2312" pitchFamily="49" charset="-122"/>
              </a:rPr>
              <a:t>								(2.7.4)</a:t>
            </a:r>
          </a:p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 </a:t>
            </a:r>
            <a:r>
              <a:rPr lang="en-US" altLang="zh-CN">
                <a:ea typeface="楷体_GB2312" pitchFamily="49" charset="-122"/>
              </a:rPr>
              <a:t>								</a:t>
            </a:r>
          </a:p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其中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将</a:t>
            </a:r>
            <a:r>
              <a:rPr lang="en-US" altLang="zh-CN">
                <a:ea typeface="楷体_GB2312" pitchFamily="49" charset="-122"/>
              </a:rPr>
              <a:t>(2.7.4)</a:t>
            </a:r>
            <a:r>
              <a:rPr lang="zh-CN" altLang="en-US">
                <a:ea typeface="楷体_GB2312" pitchFamily="49" charset="-122"/>
              </a:rPr>
              <a:t>移项得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ea typeface="楷体_GB2312" pitchFamily="49" charset="-122"/>
              </a:rPr>
              <a:t>			        					            (2.7.5)</a:t>
            </a:r>
          </a:p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将等式</a:t>
            </a:r>
            <a:r>
              <a:rPr lang="en-US" altLang="zh-CN">
                <a:ea typeface="楷体_GB2312" pitchFamily="49" charset="-122"/>
              </a:rPr>
              <a:t>(2.7.5)</a:t>
            </a:r>
            <a:r>
              <a:rPr lang="zh-CN" altLang="en-US">
                <a:ea typeface="楷体_GB2312" pitchFamily="49" charset="-122"/>
              </a:rPr>
              <a:t>左边的向量记为</a:t>
            </a:r>
            <a:r>
              <a:rPr lang="en-US" altLang="zh-CN">
                <a:ea typeface="楷体_GB2312" pitchFamily="49" charset="-122"/>
              </a:rPr>
              <a:t>α</a:t>
            </a:r>
            <a:r>
              <a:rPr lang="zh-CN" altLang="en-US">
                <a:ea typeface="楷体_GB2312" pitchFamily="49" charset="-122"/>
              </a:rPr>
              <a:t>，右边的向量记为</a:t>
            </a:r>
            <a:r>
              <a:rPr lang="en-US" altLang="zh-CN">
                <a:ea typeface="楷体_GB2312" pitchFamily="49" charset="-122"/>
              </a:rPr>
              <a:t>β</a:t>
            </a:r>
            <a:r>
              <a:rPr lang="zh-CN" altLang="en-US">
                <a:ea typeface="楷体_GB2312" pitchFamily="49" charset="-122"/>
              </a:rPr>
              <a:t>。则</a:t>
            </a:r>
            <a:r>
              <a:rPr lang="en-US" altLang="zh-CN">
                <a:ea typeface="楷体_GB2312" pitchFamily="49" charset="-122"/>
              </a:rPr>
              <a:t>α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en-US" altLang="zh-CN">
                <a:ea typeface="楷体_GB2312" pitchFamily="49" charset="-122"/>
              </a:rPr>
              <a:t>M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的线性组合，含于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1 </a:t>
            </a:r>
            <a:r>
              <a:rPr lang="zh-CN" altLang="en-US">
                <a:ea typeface="楷体_GB2312" pitchFamily="49" charset="-122"/>
              </a:rPr>
              <a:t>；</a:t>
            </a:r>
            <a:r>
              <a:rPr lang="en-US" altLang="zh-CN">
                <a:ea typeface="楷体_GB2312" pitchFamily="49" charset="-122"/>
              </a:rPr>
              <a:t>β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en-US" altLang="zh-CN">
                <a:ea typeface="楷体_GB2312" pitchFamily="49" charset="-122"/>
              </a:rPr>
              <a:t>M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的线性组合，含于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 。等式</a:t>
            </a:r>
            <a:r>
              <a:rPr lang="en-US" altLang="zh-CN">
                <a:ea typeface="楷体_GB2312" pitchFamily="49" charset="-122"/>
              </a:rPr>
              <a:t>(2.7.5)</a:t>
            </a:r>
            <a:r>
              <a:rPr lang="zh-CN" altLang="en-US">
                <a:ea typeface="楷体_GB2312" pitchFamily="49" charset="-122"/>
              </a:rPr>
              <a:t>说明</a:t>
            </a:r>
            <a:r>
              <a:rPr lang="en-US" altLang="zh-CN">
                <a:ea typeface="楷体_GB2312" pitchFamily="49" charset="-122"/>
              </a:rPr>
              <a:t>α = β</a:t>
            </a:r>
            <a:r>
              <a:rPr lang="zh-CN" altLang="en-US">
                <a:ea typeface="楷体_GB2312" pitchFamily="49" charset="-122"/>
              </a:rPr>
              <a:t>同时含于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与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，因而</a:t>
            </a:r>
            <a:r>
              <a:rPr lang="en-US" altLang="zh-CN">
                <a:ea typeface="楷体_GB2312" pitchFamily="49" charset="-122"/>
              </a:rPr>
              <a:t>α = β</a:t>
            </a:r>
            <a:r>
              <a:rPr lang="zh-CN" altLang="en-US">
                <a:ea typeface="楷体_GB2312" pitchFamily="49" charset="-122"/>
              </a:rPr>
              <a:t>∈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∩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29026" name="Object 2">
            <a:extLst>
              <a:ext uri="{FF2B5EF4-FFF2-40B4-BE49-F238E27FC236}">
                <a16:creationId xmlns:a16="http://schemas.microsoft.com/office/drawing/2014/main" id="{94642EFF-3C94-6ECA-6F1A-9A139CEDC9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188" y="695325"/>
          <a:ext cx="79533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35080" imgH="241200" progId="">
                  <p:embed/>
                </p:oleObj>
              </mc:Choice>
              <mc:Fallback>
                <p:oleObj name="Equation" r:id="rId2" imgW="3835080" imgH="241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695325"/>
                        <a:ext cx="79533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3">
            <a:extLst>
              <a:ext uri="{FF2B5EF4-FFF2-40B4-BE49-F238E27FC236}">
                <a16:creationId xmlns:a16="http://schemas.microsoft.com/office/drawing/2014/main" id="{B02BE450-9AF9-1AF8-3A0A-1E39A36DD3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1285875"/>
          <a:ext cx="76692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35080" imgH="571320" progId="">
                  <p:embed/>
                </p:oleObj>
              </mc:Choice>
              <mc:Fallback>
                <p:oleObj name="Equation" r:id="rId4" imgW="3835080" imgH="5713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285875"/>
                        <a:ext cx="76692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8" name="Object 4">
            <a:extLst>
              <a:ext uri="{FF2B5EF4-FFF2-40B4-BE49-F238E27FC236}">
                <a16:creationId xmlns:a16="http://schemas.microsoft.com/office/drawing/2014/main" id="{0DB5532D-1FA3-C618-9B11-C72F36B54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613" y="3071813"/>
          <a:ext cx="75850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57600" imgH="241200" progId="">
                  <p:embed/>
                </p:oleObj>
              </mc:Choice>
              <mc:Fallback>
                <p:oleObj name="Equation" r:id="rId6" imgW="3657600" imgH="241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3071813"/>
                        <a:ext cx="75850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F6A432-2FC8-CC11-0FDE-8C6EF262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8" y="428625"/>
            <a:ext cx="9001125" cy="57864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ea typeface="楷体_GB2312" pitchFamily="49" charset="-122"/>
              </a:rPr>
              <a:t>β</a:t>
            </a:r>
            <a:r>
              <a:rPr lang="zh-CN" altLang="en-US">
                <a:ea typeface="楷体_GB2312" pitchFamily="49" charset="-122"/>
              </a:rPr>
              <a:t>应是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∩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的基</a:t>
            </a:r>
            <a:r>
              <a:rPr lang="en-US" altLang="zh-CN">
                <a:ea typeface="楷体_GB2312" pitchFamily="49" charset="-122"/>
              </a:rPr>
              <a:t>M</a:t>
            </a:r>
            <a:r>
              <a:rPr lang="en-US" altLang="zh-CN" baseline="-25000">
                <a:ea typeface="楷体_GB2312" pitchFamily="49" charset="-122"/>
              </a:rPr>
              <a:t>0</a:t>
            </a:r>
            <a:r>
              <a:rPr lang="zh-CN" altLang="en-US">
                <a:ea typeface="楷体_GB2312" pitchFamily="49" charset="-122"/>
              </a:rPr>
              <a:t>的线性组合，即：存在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>
                <a:ea typeface="楷体_GB2312" pitchFamily="49" charset="-122"/>
              </a:rPr>
              <a:t>                       </a:t>
            </a:r>
            <a:r>
              <a:rPr lang="zh-CN" altLang="en-US">
                <a:ea typeface="楷体_GB2312" pitchFamily="49" charset="-122"/>
              </a:rPr>
              <a:t>使，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即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由于</a:t>
            </a:r>
            <a:r>
              <a:rPr lang="en-US" altLang="zh-CN">
                <a:ea typeface="楷体_GB2312" pitchFamily="49" charset="-122"/>
              </a:rPr>
              <a:t>					    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的基，</a:t>
            </a:r>
            <a:r>
              <a:rPr lang="en-US" altLang="zh-CN">
                <a:ea typeface="楷体_GB2312" pitchFamily="49" charset="-122"/>
              </a:rPr>
              <a:t>(2.7.6)</a:t>
            </a:r>
            <a:r>
              <a:rPr lang="zh-CN" altLang="en-US">
                <a:ea typeface="楷体_GB2312" pitchFamily="49" charset="-122"/>
              </a:rPr>
              <a:t>仅当所有的</a:t>
            </a:r>
            <a:r>
              <a:rPr lang="en-US" altLang="zh-CN" i="1">
                <a:ea typeface="楷体_GB2312" pitchFamily="49" charset="-122"/>
              </a:rPr>
              <a:t>y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=</a:t>
            </a:r>
            <a:r>
              <a:rPr lang="en-US" altLang="zh-CN">
                <a:ea typeface="楷体_GB2312" pitchFamily="49" charset="-122"/>
              </a:rPr>
              <a:t> 0 ( 1</a:t>
            </a:r>
            <a:r>
              <a:rPr lang="zh-CN" altLang="en-US">
                <a:ea typeface="楷体_GB2312" pitchFamily="49" charset="-122"/>
              </a:rPr>
              <a:t>≤ </a:t>
            </a:r>
            <a:r>
              <a:rPr lang="en-US" altLang="zh-CN" i="1">
                <a:ea typeface="楷体_GB2312" pitchFamily="49" charset="-122"/>
              </a:rPr>
              <a:t>i </a:t>
            </a:r>
            <a:r>
              <a:rPr lang="zh-CN" altLang="en-US">
                <a:ea typeface="楷体_GB2312" pitchFamily="49" charset="-122"/>
              </a:rPr>
              <a:t>≤</a:t>
            </a:r>
            <a:r>
              <a:rPr lang="en-US" altLang="zh-CN" i="1">
                <a:ea typeface="楷体_GB2312" pitchFamily="49" charset="-122"/>
              </a:rPr>
              <a:t> s</a:t>
            </a:r>
            <a:r>
              <a:rPr lang="en-US" altLang="zh-CN">
                <a:ea typeface="楷体_GB2312" pitchFamily="49" charset="-122"/>
              </a:rPr>
              <a:t> )</a:t>
            </a:r>
            <a:r>
              <a:rPr lang="zh-CN" altLang="en-US">
                <a:ea typeface="楷体_GB2312" pitchFamily="49" charset="-122"/>
              </a:rPr>
              <a:t>时成立。代入</a:t>
            </a:r>
            <a:r>
              <a:rPr lang="en-US" altLang="zh-CN">
                <a:ea typeface="楷体_GB2312" pitchFamily="49" charset="-122"/>
              </a:rPr>
              <a:t>(2.7.5)</a:t>
            </a:r>
            <a:r>
              <a:rPr lang="zh-CN" altLang="en-US">
                <a:ea typeface="楷体_GB2312" pitchFamily="49" charset="-122"/>
              </a:rPr>
              <a:t>得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而</a:t>
            </a:r>
            <a:r>
              <a:rPr lang="en-US" altLang="zh-CN">
                <a:ea typeface="楷体_GB2312" pitchFamily="49" charset="-122"/>
              </a:rPr>
              <a:t>			  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zh-CN" altLang="en-US">
                <a:ea typeface="楷体_GB2312" pitchFamily="49" charset="-122"/>
              </a:rPr>
              <a:t>的基，</a:t>
            </a:r>
            <a:r>
              <a:rPr lang="en-US" altLang="zh-CN">
                <a:ea typeface="楷体_GB2312" pitchFamily="49" charset="-122"/>
              </a:rPr>
              <a:t>(2.7.7)</a:t>
            </a:r>
            <a:r>
              <a:rPr lang="zh-CN" altLang="en-US">
                <a:ea typeface="楷体_GB2312" pitchFamily="49" charset="-122"/>
              </a:rPr>
              <a:t>仅当所有的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=</a:t>
            </a:r>
            <a:r>
              <a:rPr lang="en-US" altLang="zh-CN">
                <a:ea typeface="楷体_GB2312" pitchFamily="49" charset="-122"/>
              </a:rPr>
              <a:t> 0 ( 1</a:t>
            </a:r>
            <a:r>
              <a:rPr lang="zh-CN" altLang="en-US">
                <a:ea typeface="楷体_GB2312" pitchFamily="49" charset="-122"/>
              </a:rPr>
              <a:t>≤ </a:t>
            </a:r>
            <a:r>
              <a:rPr lang="en-US" altLang="zh-CN" i="1">
                <a:ea typeface="楷体_GB2312" pitchFamily="49" charset="-122"/>
              </a:rPr>
              <a:t>i </a:t>
            </a:r>
            <a:r>
              <a:rPr lang="zh-CN" altLang="en-US">
                <a:ea typeface="楷体_GB2312" pitchFamily="49" charset="-122"/>
              </a:rPr>
              <a:t>≤</a:t>
            </a:r>
            <a:r>
              <a:rPr lang="en-US" altLang="zh-CN" i="1">
                <a:ea typeface="楷体_GB2312" pitchFamily="49" charset="-122"/>
              </a:rPr>
              <a:t> m</a:t>
            </a:r>
            <a:r>
              <a:rPr lang="en-US" altLang="zh-CN">
                <a:ea typeface="楷体_GB2312" pitchFamily="49" charset="-122"/>
              </a:rPr>
              <a:t> )</a:t>
            </a:r>
            <a:r>
              <a:rPr lang="zh-CN" altLang="en-US">
                <a:ea typeface="楷体_GB2312" pitchFamily="49" charset="-122"/>
              </a:rPr>
              <a:t>时成立。</a:t>
            </a:r>
            <a:endParaRPr lang="en-US" altLang="zh-CN">
              <a:ea typeface="楷体_GB2312" pitchFamily="49" charset="-122"/>
            </a:endParaRPr>
          </a:p>
        </p:txBody>
      </p:sp>
      <p:graphicFrame>
        <p:nvGraphicFramePr>
          <p:cNvPr id="130050" name="Object 2">
            <a:extLst>
              <a:ext uri="{FF2B5EF4-FFF2-40B4-BE49-F238E27FC236}">
                <a16:creationId xmlns:a16="http://schemas.microsoft.com/office/drawing/2014/main" id="{3F792306-2599-9901-A943-496F58A467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" y="1071563"/>
          <a:ext cx="2336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200" imgH="291960" progId="">
                  <p:embed/>
                </p:oleObj>
              </mc:Choice>
              <mc:Fallback>
                <p:oleObj name="Equation" r:id="rId2" imgW="1168200" imgH="2919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071563"/>
                        <a:ext cx="2336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1" name="Object 3">
            <a:extLst>
              <a:ext uri="{FF2B5EF4-FFF2-40B4-BE49-F238E27FC236}">
                <a16:creationId xmlns:a16="http://schemas.microsoft.com/office/drawing/2014/main" id="{9D19491E-B7F2-387E-67C5-1ACC84272A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1571625"/>
          <a:ext cx="62674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22560" imgH="241200" progId="">
                  <p:embed/>
                </p:oleObj>
              </mc:Choice>
              <mc:Fallback>
                <p:oleObj name="Equation" r:id="rId4" imgW="3022560" imgH="241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571625"/>
                        <a:ext cx="62674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>
            <a:extLst>
              <a:ext uri="{FF2B5EF4-FFF2-40B4-BE49-F238E27FC236}">
                <a16:creationId xmlns:a16="http://schemas.microsoft.com/office/drawing/2014/main" id="{49009F09-FCCA-B7F8-9BEE-E2B584F57C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8838" y="2662238"/>
          <a:ext cx="742632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81280" imgH="291960" progId="">
                  <p:embed/>
                </p:oleObj>
              </mc:Choice>
              <mc:Fallback>
                <p:oleObj name="Equation" r:id="rId6" imgW="3581280" imgH="2919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2662238"/>
                        <a:ext cx="7426325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>
            <a:extLst>
              <a:ext uri="{FF2B5EF4-FFF2-40B4-BE49-F238E27FC236}">
                <a16:creationId xmlns:a16="http://schemas.microsoft.com/office/drawing/2014/main" id="{81AEE60F-017C-606A-6C1F-A7C84A388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3357563"/>
          <a:ext cx="4154488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06280" imgH="291960" progId="">
                  <p:embed/>
                </p:oleObj>
              </mc:Choice>
              <mc:Fallback>
                <p:oleObj name="Equation" r:id="rId8" imgW="2006280" imgH="29196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357563"/>
                        <a:ext cx="4154488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>
            <a:extLst>
              <a:ext uri="{FF2B5EF4-FFF2-40B4-BE49-F238E27FC236}">
                <a16:creationId xmlns:a16="http://schemas.microsoft.com/office/drawing/2014/main" id="{767A1292-1FC6-FF1D-B5A4-5E740FED18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1900" y="4445000"/>
          <a:ext cx="62420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09600" imgH="291960" progId="">
                  <p:embed/>
                </p:oleObj>
              </mc:Choice>
              <mc:Fallback>
                <p:oleObj name="Equation" r:id="rId10" imgW="3009600" imgH="2919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4445000"/>
                        <a:ext cx="624205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>
            <a:extLst>
              <a:ext uri="{FF2B5EF4-FFF2-40B4-BE49-F238E27FC236}">
                <a16:creationId xmlns:a16="http://schemas.microsoft.com/office/drawing/2014/main" id="{00DBA552-41E4-3256-B675-306428A558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588" y="5035550"/>
          <a:ext cx="26035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57120" imgH="291960" progId="">
                  <p:embed/>
                </p:oleObj>
              </mc:Choice>
              <mc:Fallback>
                <p:oleObj name="Equation" r:id="rId12" imgW="1257120" imgH="29196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5035550"/>
                        <a:ext cx="26035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07823-47DB-CE63-C950-5592D4AEE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928813"/>
            <a:ext cx="8715375" cy="2357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这就说明了</a:t>
            </a:r>
            <a:r>
              <a:rPr lang="en-US" altLang="zh-CN">
                <a:ea typeface="楷体_GB2312" pitchFamily="49" charset="-122"/>
              </a:rPr>
              <a:t>(2.7.4)</a:t>
            </a:r>
            <a:r>
              <a:rPr lang="zh-CN" altLang="en-US">
                <a:ea typeface="楷体_GB2312" pitchFamily="49" charset="-122"/>
              </a:rPr>
              <a:t>仅当所有的</a:t>
            </a:r>
            <a:r>
              <a:rPr lang="en-US" altLang="zh-CN" i="1">
                <a:ea typeface="楷体_GB2312" pitchFamily="49" charset="-122"/>
              </a:rPr>
              <a:t>x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=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 i="1">
                <a:ea typeface="楷体_GB2312" pitchFamily="49" charset="-122"/>
              </a:rPr>
              <a:t>y</a:t>
            </a:r>
            <a:r>
              <a:rPr lang="en-US" altLang="zh-CN" i="1" baseline="-25000">
                <a:ea typeface="楷体_GB2312" pitchFamily="49" charset="-122"/>
              </a:rPr>
              <a:t>i</a:t>
            </a:r>
            <a:r>
              <a:rPr lang="en-US" altLang="zh-CN">
                <a:ea typeface="楷体_GB2312" pitchFamily="49" charset="-122"/>
              </a:rPr>
              <a:t> = 0 ( 1</a:t>
            </a:r>
            <a:r>
              <a:rPr lang="zh-CN" altLang="en-US">
                <a:ea typeface="楷体_GB2312" pitchFamily="49" charset="-122"/>
              </a:rPr>
              <a:t>≤ </a:t>
            </a:r>
            <a:r>
              <a:rPr lang="en-US" altLang="zh-CN" i="1">
                <a:ea typeface="楷体_GB2312" pitchFamily="49" charset="-122"/>
              </a:rPr>
              <a:t>i </a:t>
            </a:r>
            <a:r>
              <a:rPr lang="zh-CN" altLang="en-US">
                <a:ea typeface="楷体_GB2312" pitchFamily="49" charset="-122"/>
              </a:rPr>
              <a:t>≤</a:t>
            </a:r>
            <a:r>
              <a:rPr lang="en-US" altLang="zh-CN" i="1">
                <a:ea typeface="楷体_GB2312" pitchFamily="49" charset="-122"/>
              </a:rPr>
              <a:t> m</a:t>
            </a:r>
            <a:r>
              <a:rPr lang="en-US" altLang="zh-CN">
                <a:ea typeface="楷体_GB2312" pitchFamily="49" charset="-122"/>
              </a:rPr>
              <a:t> , </a:t>
            </a:r>
            <a:r>
              <a:rPr lang="en-US" altLang="zh-CN" i="1">
                <a:ea typeface="楷体_GB2312" pitchFamily="49" charset="-122"/>
              </a:rPr>
              <a:t>r </a:t>
            </a:r>
            <a:r>
              <a:rPr lang="en-US" altLang="zh-CN">
                <a:ea typeface="楷体_GB2312" pitchFamily="49" charset="-122"/>
              </a:rPr>
              <a:t>+ 1 </a:t>
            </a:r>
            <a:r>
              <a:rPr lang="zh-CN" altLang="en-US">
                <a:ea typeface="楷体_GB2312" pitchFamily="49" charset="-122"/>
              </a:rPr>
              <a:t>≤  </a:t>
            </a:r>
            <a:r>
              <a:rPr lang="en-US" altLang="zh-CN" i="1">
                <a:ea typeface="楷体_GB2312" pitchFamily="49" charset="-122"/>
              </a:rPr>
              <a:t>j </a:t>
            </a:r>
            <a:r>
              <a:rPr lang="zh-CN" altLang="en-US">
                <a:ea typeface="楷体_GB2312" pitchFamily="49" charset="-122"/>
              </a:rPr>
              <a:t>≤</a:t>
            </a:r>
            <a:r>
              <a:rPr lang="en-US" altLang="zh-CN" i="1">
                <a:ea typeface="楷体_GB2312" pitchFamily="49" charset="-122"/>
              </a:rPr>
              <a:t> s</a:t>
            </a:r>
            <a:r>
              <a:rPr lang="en-US" altLang="zh-CN">
                <a:ea typeface="楷体_GB2312" pitchFamily="49" charset="-122"/>
              </a:rPr>
              <a:t> )</a:t>
            </a:r>
            <a:r>
              <a:rPr lang="zh-CN" altLang="en-US">
                <a:ea typeface="楷体_GB2312" pitchFamily="49" charset="-122"/>
              </a:rPr>
              <a:t>时成立，</a:t>
            </a:r>
            <a:endParaRPr lang="en-US" altLang="zh-CN">
              <a:ea typeface="楷体_GB2312" pitchFamily="49" charset="-122"/>
            </a:endParaRPr>
          </a:p>
          <a:p>
            <a:pPr eaLnBrk="1" hangingPunct="1"/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线性无关，确实是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W</a:t>
            </a:r>
            <a:r>
              <a:rPr lang="en-US" altLang="zh-CN" baseline="-25000">
                <a:solidFill>
                  <a:srgbClr val="FFFFFF"/>
                </a:solidFill>
                <a:ea typeface="楷体_GB2312" pitchFamily="49" charset="-122"/>
              </a:rPr>
              <a:t>1 </a:t>
            </a:r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+ W</a:t>
            </a:r>
            <a:r>
              <a:rPr lang="en-US" altLang="zh-CN" baseline="-25000">
                <a:solidFill>
                  <a:srgbClr val="FFFFFF"/>
                </a:solidFill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的基。从而</a:t>
            </a:r>
            <a:endParaRPr lang="en-US" altLang="zh-CN">
              <a:ea typeface="楷体_GB2312" pitchFamily="49" charset="-122"/>
            </a:endParaRPr>
          </a:p>
          <a:p>
            <a:pPr eaLnBrk="1" hangingPunct="1"/>
            <a:endParaRPr lang="zh-CN" altLang="en-US">
              <a:ea typeface="楷体_GB2312" pitchFamily="49" charset="-122"/>
            </a:endParaRPr>
          </a:p>
        </p:txBody>
      </p:sp>
      <p:graphicFrame>
        <p:nvGraphicFramePr>
          <p:cNvPr id="131074" name="Object 2">
            <a:extLst>
              <a:ext uri="{FF2B5EF4-FFF2-40B4-BE49-F238E27FC236}">
                <a16:creationId xmlns:a16="http://schemas.microsoft.com/office/drawing/2014/main" id="{F19442DF-B58A-40C1-8493-1FA4B0F376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7713" y="2963863"/>
          <a:ext cx="5110162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480" imgH="317160" progId="">
                  <p:embed/>
                </p:oleObj>
              </mc:Choice>
              <mc:Fallback>
                <p:oleObj name="Equation" r:id="rId2" imgW="2463480" imgH="3171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2963863"/>
                        <a:ext cx="5110162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5" name="Object 3">
            <a:extLst>
              <a:ext uri="{FF2B5EF4-FFF2-40B4-BE49-F238E27FC236}">
                <a16:creationId xmlns:a16="http://schemas.microsoft.com/office/drawing/2014/main" id="{3A919803-B046-1F5F-0600-12C500974B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700" y="4192588"/>
          <a:ext cx="8356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87720" imgH="266400" progId="">
                  <p:embed/>
                </p:oleObj>
              </mc:Choice>
              <mc:Fallback>
                <p:oleObj name="Equation" r:id="rId4" imgW="3987720" imgH="2664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" y="4192588"/>
                        <a:ext cx="83566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B4F6D-1DBE-B602-2A8C-1F6F46B16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85750"/>
            <a:ext cx="8715375" cy="2428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推论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2.7.1  </a:t>
            </a:r>
            <a:r>
              <a:rPr lang="zh-CN" altLang="en-US">
                <a:ea typeface="楷体_GB2312" pitchFamily="49" charset="-122"/>
              </a:rPr>
              <a:t>设</a:t>
            </a:r>
            <a:r>
              <a:rPr lang="en-US" altLang="zh-CN">
                <a:ea typeface="楷体_GB2312" pitchFamily="49" charset="-122"/>
              </a:rPr>
              <a:t>W</a:t>
            </a:r>
            <a:r>
              <a:rPr lang="en-US" altLang="zh-CN" baseline="-25000">
                <a:ea typeface="楷体_GB2312" pitchFamily="49" charset="-122"/>
              </a:rPr>
              <a:t>1</a:t>
            </a:r>
            <a:r>
              <a:rPr lang="en-US" altLang="zh-CN">
                <a:ea typeface="楷体_GB2312" pitchFamily="49" charset="-122"/>
              </a:rPr>
              <a:t>,W</a:t>
            </a:r>
            <a:r>
              <a:rPr lang="en-US" altLang="zh-CN" baseline="-25000">
                <a:ea typeface="楷体_GB2312" pitchFamily="49" charset="-122"/>
              </a:rPr>
              <a:t>2</a:t>
            </a:r>
            <a:r>
              <a:rPr lang="zh-CN" altLang="en-US">
                <a:ea typeface="楷体_GB2312" pitchFamily="49" charset="-122"/>
              </a:rPr>
              <a:t>是</a:t>
            </a:r>
            <a:r>
              <a:rPr lang="en-US" altLang="zh-CN">
                <a:ea typeface="楷体_GB2312" pitchFamily="49" charset="-122"/>
              </a:rPr>
              <a:t>V</a:t>
            </a:r>
            <a:r>
              <a:rPr lang="zh-CN" altLang="en-US">
                <a:ea typeface="楷体_GB2312" pitchFamily="49" charset="-122"/>
              </a:rPr>
              <a:t>的子空间，则</a:t>
            </a:r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endParaRPr lang="en-US" altLang="zh-CN"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>
                <a:ea typeface="楷体_GB2312" pitchFamily="49" charset="-122"/>
              </a:rPr>
              <a:t>特别，当</a:t>
            </a:r>
            <a:r>
              <a:rPr lang="en-US" altLang="zh-CN">
                <a:ea typeface="楷体_GB2312" pitchFamily="49" charset="-122"/>
              </a:rPr>
              <a:t>						  </a:t>
            </a:r>
            <a:r>
              <a:rPr lang="zh-CN" altLang="en-US">
                <a:ea typeface="楷体_GB2312" pitchFamily="49" charset="-122"/>
              </a:rPr>
              <a:t>时有</a:t>
            </a:r>
          </a:p>
        </p:txBody>
      </p:sp>
      <p:graphicFrame>
        <p:nvGraphicFramePr>
          <p:cNvPr id="132098" name="Object 2">
            <a:extLst>
              <a:ext uri="{FF2B5EF4-FFF2-40B4-BE49-F238E27FC236}">
                <a16:creationId xmlns:a16="http://schemas.microsoft.com/office/drawing/2014/main" id="{680AA068-0981-31F2-2EC1-EE5631A787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438" y="842963"/>
          <a:ext cx="74771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8680" imgH="291960" progId="">
                  <p:embed/>
                </p:oleObj>
              </mc:Choice>
              <mc:Fallback>
                <p:oleObj name="Equation" r:id="rId2" imgW="3568680" imgH="2919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842963"/>
                        <a:ext cx="747712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9" name="Object 3">
            <a:extLst>
              <a:ext uri="{FF2B5EF4-FFF2-40B4-BE49-F238E27FC236}">
                <a16:creationId xmlns:a16="http://schemas.microsoft.com/office/drawing/2014/main" id="{64476894-3168-146C-D32A-D28B511D5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1500188"/>
          <a:ext cx="48688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23800" imgH="291960" progId="">
                  <p:embed/>
                </p:oleObj>
              </mc:Choice>
              <mc:Fallback>
                <p:oleObj name="Equation" r:id="rId4" imgW="2323800" imgH="2919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500188"/>
                        <a:ext cx="486886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4">
            <a:extLst>
              <a:ext uri="{FF2B5EF4-FFF2-40B4-BE49-F238E27FC236}">
                <a16:creationId xmlns:a16="http://schemas.microsoft.com/office/drawing/2014/main" id="{ECBF3470-C83C-2304-6C34-01D6A88FF9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7750" y="2052638"/>
          <a:ext cx="19685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241200" progId="">
                  <p:embed/>
                </p:oleObj>
              </mc:Choice>
              <mc:Fallback>
                <p:oleObj name="Equation" r:id="rId6" imgW="939600" imgH="241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2052638"/>
                        <a:ext cx="1968500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07B1FDB-7099-ECD0-1B8E-1A86E9811AAC}"/>
              </a:ext>
            </a:extLst>
          </p:cNvPr>
          <p:cNvSpPr txBox="1">
            <a:spLocks/>
          </p:cNvSpPr>
          <p:nvPr/>
        </p:nvSpPr>
        <p:spPr bwMode="auto">
          <a:xfrm>
            <a:off x="214313" y="2714625"/>
            <a:ext cx="8715375" cy="390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spcBef>
                <a:spcPct val="20000"/>
              </a:spcBef>
              <a:defRPr/>
            </a:pPr>
            <a:r>
              <a:rPr lang="zh-CN" altLang="en-US" b="1" kern="0" dirty="0">
                <a:solidFill>
                  <a:srgbClr val="FFFF00"/>
                </a:solidFill>
              </a:rPr>
              <a:t>定理</a:t>
            </a:r>
            <a:r>
              <a:rPr lang="en-US" altLang="zh-CN" kern="0" dirty="0">
                <a:solidFill>
                  <a:srgbClr val="FFFF00"/>
                </a:solidFill>
              </a:rPr>
              <a:t>2.7.3 </a:t>
            </a:r>
            <a:r>
              <a:rPr lang="zh-CN" altLang="en-US" kern="0" dirty="0"/>
              <a:t>设</a:t>
            </a:r>
            <a:r>
              <a:rPr lang="en-US" altLang="zh-CN" dirty="0"/>
              <a:t>W</a:t>
            </a:r>
            <a:r>
              <a:rPr lang="en-US" altLang="zh-CN" baseline="-25000" dirty="0"/>
              <a:t>1</a:t>
            </a:r>
            <a:r>
              <a:rPr lang="en-US" altLang="zh-CN" dirty="0"/>
              <a:t>,W</a:t>
            </a:r>
            <a:r>
              <a:rPr lang="en-US" altLang="zh-CN" baseline="-25000" dirty="0"/>
              <a:t>2</a:t>
            </a:r>
            <a:r>
              <a:rPr lang="zh-CN" altLang="en-US" dirty="0"/>
              <a:t>是</a:t>
            </a:r>
            <a:r>
              <a:rPr lang="en-US" altLang="zh-CN" dirty="0"/>
              <a:t>F</a:t>
            </a:r>
            <a:r>
              <a:rPr lang="en-US" altLang="zh-CN" i="1" baseline="30000" dirty="0"/>
              <a:t>n</a:t>
            </a:r>
            <a:r>
              <a:rPr lang="zh-CN" altLang="en-US" dirty="0"/>
              <a:t>的子空间，则如下等价：</a:t>
            </a:r>
            <a:endParaRPr lang="en-US" altLang="zh-CN" dirty="0"/>
          </a:p>
          <a:p>
            <a:pPr marL="514350" indent="-514350" algn="l">
              <a:spcBef>
                <a:spcPct val="20000"/>
              </a:spcBef>
              <a:buFontTx/>
              <a:buAutoNum type="arabicParenBoth"/>
              <a:defRPr/>
            </a:pPr>
            <a:r>
              <a:rPr lang="en-US" altLang="zh-CN" dirty="0"/>
              <a:t>W</a:t>
            </a:r>
            <a:r>
              <a:rPr lang="en-US" altLang="zh-CN" baseline="-25000" dirty="0"/>
              <a:t>1</a:t>
            </a:r>
            <a:r>
              <a:rPr lang="zh-CN" altLang="en-US" dirty="0"/>
              <a:t>∩</a:t>
            </a:r>
            <a:r>
              <a:rPr lang="en-US" altLang="zh-CN" dirty="0"/>
              <a:t>W</a:t>
            </a:r>
            <a:r>
              <a:rPr lang="en-US" altLang="zh-CN" baseline="-25000" dirty="0"/>
              <a:t>2</a:t>
            </a:r>
            <a:r>
              <a:rPr lang="en-US" altLang="zh-CN" dirty="0"/>
              <a:t>={0};</a:t>
            </a:r>
          </a:p>
          <a:p>
            <a:pPr marL="514350" indent="-514350" algn="l">
              <a:spcBef>
                <a:spcPct val="20000"/>
              </a:spcBef>
              <a:buFontTx/>
              <a:buAutoNum type="arabicParenBoth"/>
              <a:defRPr/>
            </a:pPr>
            <a:r>
              <a:rPr lang="en-US" altLang="zh-CN" dirty="0"/>
              <a:t>dim(W</a:t>
            </a:r>
            <a:r>
              <a:rPr lang="en-US" altLang="zh-CN" baseline="-25000" dirty="0"/>
              <a:t>1</a:t>
            </a:r>
            <a:r>
              <a:rPr lang="en-US" altLang="zh-CN" dirty="0"/>
              <a:t>+W</a:t>
            </a:r>
            <a:r>
              <a:rPr lang="en-US" altLang="zh-CN" baseline="-25000" dirty="0"/>
              <a:t>2</a:t>
            </a:r>
            <a:r>
              <a:rPr lang="en-US" altLang="zh-CN" dirty="0"/>
              <a:t>)=dimW</a:t>
            </a:r>
            <a:r>
              <a:rPr lang="en-US" altLang="zh-CN" baseline="-25000" dirty="0"/>
              <a:t>1</a:t>
            </a:r>
            <a:r>
              <a:rPr lang="en-US" altLang="zh-CN" dirty="0"/>
              <a:t>+dimW</a:t>
            </a:r>
            <a:r>
              <a:rPr lang="en-US" altLang="zh-CN" baseline="-25000" dirty="0"/>
              <a:t>2</a:t>
            </a:r>
            <a:r>
              <a:rPr lang="en-US" altLang="zh-CN" dirty="0"/>
              <a:t>;</a:t>
            </a:r>
          </a:p>
          <a:p>
            <a:pPr marL="514350" indent="-514350" algn="l">
              <a:spcBef>
                <a:spcPct val="20000"/>
              </a:spcBef>
              <a:buFontTx/>
              <a:buAutoNum type="arabicParenBoth"/>
              <a:defRPr/>
            </a:pPr>
            <a:r>
              <a:rPr lang="zh-CN" altLang="en-US" dirty="0"/>
              <a:t>每个</a:t>
            </a:r>
            <a:r>
              <a:rPr lang="en-US" altLang="zh-CN" i="1" dirty="0"/>
              <a:t>w</a:t>
            </a:r>
            <a:r>
              <a:rPr lang="en-US" altLang="zh-CN" dirty="0"/>
              <a:t>∈W</a:t>
            </a:r>
            <a:r>
              <a:rPr lang="en-US" altLang="zh-CN" baseline="-25000" dirty="0"/>
              <a:t>1</a:t>
            </a:r>
            <a:r>
              <a:rPr lang="en-US" altLang="zh-CN" dirty="0"/>
              <a:t>+W</a:t>
            </a:r>
            <a:r>
              <a:rPr lang="en-US" altLang="zh-CN" baseline="-25000" dirty="0"/>
              <a:t>2</a:t>
            </a:r>
            <a:r>
              <a:rPr lang="zh-CN" altLang="en-US" b="1" kern="0" dirty="0"/>
              <a:t>对的分解式</a:t>
            </a:r>
            <a:r>
              <a:rPr lang="en-US" altLang="zh-CN" i="1" dirty="0"/>
              <a:t>w=w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en-US" altLang="zh-CN" i="1" dirty="0"/>
              <a:t>w</a:t>
            </a:r>
            <a:r>
              <a:rPr lang="en-US" altLang="zh-CN" baseline="-25000" dirty="0"/>
              <a:t>2</a:t>
            </a:r>
            <a:r>
              <a:rPr lang="zh-CN" altLang="en-US" b="1" kern="0" dirty="0"/>
              <a:t>由</a:t>
            </a:r>
            <a:r>
              <a:rPr lang="en-US" altLang="zh-CN" i="1" dirty="0"/>
              <a:t>w</a:t>
            </a:r>
            <a:r>
              <a:rPr lang="zh-CN" altLang="en-US" b="1" kern="0" dirty="0"/>
              <a:t>唯一决定；</a:t>
            </a:r>
            <a:endParaRPr lang="en-US" altLang="zh-CN" b="1" kern="0" dirty="0"/>
          </a:p>
          <a:p>
            <a:pPr marL="514350" indent="-514350" algn="l">
              <a:spcBef>
                <a:spcPct val="20000"/>
              </a:spcBef>
              <a:buFontTx/>
              <a:buAutoNum type="arabicParenBoth"/>
              <a:defRPr/>
            </a:pPr>
            <a:r>
              <a:rPr lang="zh-CN" altLang="en-US" kern="0" dirty="0"/>
              <a:t>设</a:t>
            </a:r>
            <a:r>
              <a:rPr lang="en-US" altLang="zh-CN" i="1" dirty="0"/>
              <a:t>w=w</a:t>
            </a:r>
            <a:r>
              <a:rPr lang="en-US" altLang="zh-CN" baseline="-25000" dirty="0"/>
              <a:t>1</a:t>
            </a:r>
            <a:r>
              <a:rPr lang="en-US" altLang="zh-CN" dirty="0"/>
              <a:t>∈W</a:t>
            </a:r>
            <a:r>
              <a:rPr lang="en-US" altLang="zh-CN" baseline="-25000" dirty="0"/>
              <a:t>1</a:t>
            </a:r>
            <a:r>
              <a:rPr lang="zh-CN" altLang="en-US" baseline="-25000" dirty="0"/>
              <a:t>，</a:t>
            </a:r>
            <a:r>
              <a:rPr lang="en-US" altLang="zh-CN" i="1" dirty="0"/>
              <a:t>w</a:t>
            </a:r>
            <a:r>
              <a:rPr lang="en-US" altLang="zh-CN" baseline="-25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∈ W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zh-CN" altLang="en-US" dirty="0"/>
              <a:t>，则</a:t>
            </a:r>
            <a:r>
              <a:rPr lang="en-US" altLang="zh-CN" i="1" dirty="0"/>
              <a:t>w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en-US" altLang="zh-CN" i="1" dirty="0"/>
              <a:t>w</a:t>
            </a:r>
            <a:r>
              <a:rPr lang="en-US" altLang="zh-CN" baseline="-25000" dirty="0"/>
              <a:t>2</a:t>
            </a:r>
            <a:r>
              <a:rPr lang="en-US" altLang="zh-CN" i="1" dirty="0"/>
              <a:t>=</a:t>
            </a:r>
            <a:r>
              <a:rPr lang="en-US" altLang="zh-CN" dirty="0"/>
              <a:t>0</a:t>
            </a:r>
            <a:r>
              <a:rPr lang="zh-CN" altLang="en-US" dirty="0"/>
              <a:t>当且仅当</a:t>
            </a:r>
            <a:r>
              <a:rPr lang="en-US" altLang="zh-CN" i="1" dirty="0"/>
              <a:t>w</a:t>
            </a:r>
            <a:r>
              <a:rPr lang="en-US" altLang="zh-CN" baseline="-25000" dirty="0"/>
              <a:t>1</a:t>
            </a:r>
            <a:r>
              <a:rPr lang="en-US" altLang="zh-CN" i="1" dirty="0"/>
              <a:t>=w</a:t>
            </a:r>
            <a:r>
              <a:rPr lang="en-US" altLang="zh-CN" baseline="-25000" dirty="0"/>
              <a:t>2</a:t>
            </a:r>
            <a:r>
              <a:rPr lang="en-US" altLang="zh-CN" i="1" dirty="0"/>
              <a:t>=</a:t>
            </a:r>
            <a:r>
              <a:rPr lang="en-US" altLang="zh-CN" dirty="0"/>
              <a:t>0.</a:t>
            </a:r>
          </a:p>
          <a:p>
            <a:pPr algn="l">
              <a:spcBef>
                <a:spcPct val="20000"/>
              </a:spcBef>
              <a:defRPr/>
            </a:pPr>
            <a:endParaRPr lang="zh-CN" altLang="en-US" kern="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659A47F0-FF05-1670-5172-992C11BD2258}"/>
              </a:ext>
            </a:extLst>
          </p:cNvPr>
          <p:cNvSpPr txBox="1">
            <a:spLocks/>
          </p:cNvSpPr>
          <p:nvPr/>
        </p:nvSpPr>
        <p:spPr bwMode="auto">
          <a:xfrm>
            <a:off x="214313" y="1571625"/>
            <a:ext cx="8715375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r>
              <a:rPr lang="zh-CN" altLang="en-US" kern="0" dirty="0">
                <a:solidFill>
                  <a:srgbClr val="FFFF00"/>
                </a:solidFill>
                <a:cs typeface="+mj-cs"/>
              </a:rPr>
              <a:t>定义</a:t>
            </a:r>
            <a:r>
              <a:rPr lang="en-US" altLang="zh-CN" kern="0" dirty="0">
                <a:solidFill>
                  <a:srgbClr val="FFFF00"/>
                </a:solidFill>
                <a:cs typeface="+mj-cs"/>
              </a:rPr>
              <a:t>2.7.1  </a:t>
            </a:r>
            <a:r>
              <a:rPr lang="zh-CN" altLang="en-US" kern="0" dirty="0">
                <a:cs typeface="+mj-cs"/>
              </a:rPr>
              <a:t>设</a:t>
            </a:r>
            <a:r>
              <a:rPr lang="en-US" altLang="zh-CN" kern="0" dirty="0">
                <a:cs typeface="+mj-cs"/>
              </a:rPr>
              <a:t>W</a:t>
            </a:r>
            <a:r>
              <a:rPr lang="en-US" altLang="zh-CN" kern="0" baseline="-25000" dirty="0">
                <a:cs typeface="+mj-cs"/>
              </a:rPr>
              <a:t>1</a:t>
            </a:r>
            <a:r>
              <a:rPr lang="en-US" altLang="zh-CN" kern="0" dirty="0">
                <a:cs typeface="+mj-cs"/>
              </a:rPr>
              <a:t>, W</a:t>
            </a:r>
            <a:r>
              <a:rPr lang="en-US" altLang="zh-CN" kern="0" baseline="-25000" dirty="0">
                <a:cs typeface="+mj-cs"/>
              </a:rPr>
              <a:t>2</a:t>
            </a:r>
            <a:r>
              <a:rPr lang="zh-CN" altLang="en-US" kern="0" dirty="0">
                <a:cs typeface="+mj-cs"/>
              </a:rPr>
              <a:t>是线性空间</a:t>
            </a:r>
            <a:r>
              <a:rPr lang="en-US" altLang="zh-CN" kern="0" dirty="0">
                <a:cs typeface="+mj-cs"/>
              </a:rPr>
              <a:t>V</a:t>
            </a:r>
            <a:r>
              <a:rPr lang="zh-CN" altLang="en-US" kern="0" dirty="0">
                <a:cs typeface="+mj-cs"/>
              </a:rPr>
              <a:t>的子空间，满足定理</a:t>
            </a:r>
            <a:r>
              <a:rPr lang="en-US" altLang="zh-CN" kern="0" dirty="0">
                <a:cs typeface="+mj-cs"/>
              </a:rPr>
              <a:t>2.7.3</a:t>
            </a:r>
            <a:r>
              <a:rPr lang="zh-CN" altLang="en-US" kern="0" dirty="0">
                <a:cs typeface="+mj-cs"/>
              </a:rPr>
              <a:t>四个等价命题中的任意一个，则</a:t>
            </a:r>
            <a:r>
              <a:rPr lang="en-US" altLang="zh-CN" kern="0" dirty="0"/>
              <a:t> W</a:t>
            </a:r>
            <a:r>
              <a:rPr lang="en-US" altLang="zh-CN" kern="0" baseline="-25000" dirty="0"/>
              <a:t>1</a:t>
            </a:r>
            <a:r>
              <a:rPr lang="en-US" altLang="zh-CN" kern="0" dirty="0"/>
              <a:t>+ W</a:t>
            </a:r>
            <a:r>
              <a:rPr lang="en-US" altLang="zh-CN" kern="0" baseline="-25000" dirty="0"/>
              <a:t>2</a:t>
            </a:r>
            <a:r>
              <a:rPr lang="zh-CN" altLang="en-US" kern="0" dirty="0">
                <a:cs typeface="+mj-cs"/>
              </a:rPr>
              <a:t>称为</a:t>
            </a:r>
            <a:r>
              <a:rPr lang="en-US" altLang="zh-CN" kern="0" dirty="0">
                <a:solidFill>
                  <a:srgbClr val="FFFF00"/>
                </a:solidFill>
              </a:rPr>
              <a:t>W</a:t>
            </a:r>
            <a:r>
              <a:rPr lang="en-US" altLang="zh-CN" kern="0" baseline="-25000" dirty="0">
                <a:solidFill>
                  <a:srgbClr val="FFFF00"/>
                </a:solidFill>
              </a:rPr>
              <a:t>1</a:t>
            </a:r>
            <a:r>
              <a:rPr lang="en-US" altLang="zh-CN" kern="0" dirty="0">
                <a:solidFill>
                  <a:srgbClr val="FFFF00"/>
                </a:solidFill>
              </a:rPr>
              <a:t>, W</a:t>
            </a:r>
            <a:r>
              <a:rPr lang="en-US" altLang="zh-CN" kern="0" baseline="-25000" dirty="0">
                <a:solidFill>
                  <a:srgbClr val="FFFF00"/>
                </a:solidFill>
              </a:rPr>
              <a:t>2</a:t>
            </a:r>
            <a:r>
              <a:rPr lang="zh-CN" altLang="en-US" kern="0" dirty="0">
                <a:solidFill>
                  <a:srgbClr val="FFFF00"/>
                </a:solidFill>
              </a:rPr>
              <a:t>的直和</a:t>
            </a:r>
            <a:r>
              <a:rPr lang="zh-CN" altLang="en-US" kern="0" dirty="0"/>
              <a:t>，记为</a:t>
            </a:r>
            <a:r>
              <a:rPr lang="en-US" altLang="zh-CN" kern="0" dirty="0"/>
              <a:t>W</a:t>
            </a:r>
            <a:r>
              <a:rPr lang="en-US" altLang="zh-CN" kern="0" baseline="-25000" dirty="0"/>
              <a:t>1</a:t>
            </a:r>
            <a:r>
              <a:rPr lang="zh-CN" altLang="en-US" dirty="0"/>
              <a:t>⊕</a:t>
            </a:r>
            <a:r>
              <a:rPr lang="en-US" altLang="zh-CN" kern="0" dirty="0"/>
              <a:t> W</a:t>
            </a:r>
            <a:r>
              <a:rPr lang="en-US" altLang="zh-CN" kern="0" baseline="-25000" dirty="0"/>
              <a:t>2</a:t>
            </a:r>
            <a:endParaRPr lang="zh-CN" altLang="en-US" kern="0" dirty="0"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420793-1A5D-9B4E-957C-A168A0FA1CC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2875" y="285750"/>
            <a:ext cx="8858250" cy="607218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b="1">
                <a:ea typeface="楷体_GB2312" pitchFamily="49" charset="-122"/>
              </a:rPr>
              <a:t>F</a:t>
            </a:r>
            <a:r>
              <a:rPr lang="en-US" altLang="zh-CN" b="1" i="1" baseline="30000">
                <a:ea typeface="楷体_GB2312" pitchFamily="49" charset="-122"/>
              </a:rPr>
              <a:t>n</a:t>
            </a:r>
            <a:r>
              <a:rPr lang="zh-CN" altLang="en-US" b="1">
                <a:ea typeface="楷体_GB2312" pitchFamily="49" charset="-122"/>
              </a:rPr>
              <a:t>中定义的以上加法与数乘两种运算满足如下的运算律：</a:t>
            </a:r>
          </a:p>
          <a:p>
            <a:pPr marL="0" indent="0" eaLnBrk="1" hangingPunct="1">
              <a:buFontTx/>
              <a:buNone/>
            </a:pP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(A1) 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加法交换律</a:t>
            </a:r>
            <a:r>
              <a:rPr lang="zh-CN" altLang="en-US" b="1">
                <a:ea typeface="楷体_GB2312" pitchFamily="49" charset="-122"/>
              </a:rPr>
              <a:t>：</a:t>
            </a:r>
            <a:endParaRPr lang="zh-CN" altLang="en-US" b="1" i="1">
              <a:ea typeface="楷体_GB2312" pitchFamily="49" charset="-122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zh-CN" b="1" i="1">
                <a:ea typeface="楷体_GB2312" pitchFamily="49" charset="-122"/>
              </a:rPr>
              <a:t>α </a:t>
            </a:r>
            <a:r>
              <a:rPr lang="en-US" altLang="zh-CN" b="1">
                <a:ea typeface="楷体_GB2312" pitchFamily="49" charset="-122"/>
              </a:rPr>
              <a:t>+ </a:t>
            </a:r>
            <a:r>
              <a:rPr lang="en-US" altLang="zh-CN" b="1" i="1">
                <a:ea typeface="楷体_GB2312" pitchFamily="49" charset="-122"/>
              </a:rPr>
              <a:t>β = β + α</a:t>
            </a:r>
          </a:p>
          <a:p>
            <a:pPr marL="0" indent="0" eaLnBrk="1" hangingPunct="1">
              <a:buFontTx/>
              <a:buNone/>
            </a:pP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(A2) 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加法结合律</a:t>
            </a:r>
            <a:r>
              <a:rPr lang="zh-CN" altLang="en-US" b="1">
                <a:ea typeface="楷体_GB2312" pitchFamily="49" charset="-122"/>
                <a:sym typeface="Wingdings" panose="05000000000000000000" pitchFamily="2" charset="2"/>
              </a:rPr>
              <a:t>：</a:t>
            </a:r>
          </a:p>
          <a:p>
            <a:pPr marL="0" indent="0" algn="ctr" eaLnBrk="1" hangingPunct="1">
              <a:buFontTx/>
              <a:buNone/>
            </a:pPr>
            <a:r>
              <a:rPr lang="en-US" altLang="zh-CN" b="1">
                <a:ea typeface="楷体_GB2312" pitchFamily="49" charset="-122"/>
                <a:sym typeface="Wingdings" panose="05000000000000000000" pitchFamily="2" charset="2"/>
              </a:rPr>
              <a:t>( </a:t>
            </a:r>
            <a:r>
              <a:rPr lang="en-US" altLang="zh-CN" b="1" i="1">
                <a:ea typeface="楷体_GB2312" pitchFamily="49" charset="-122"/>
              </a:rPr>
              <a:t>α </a:t>
            </a:r>
            <a:r>
              <a:rPr lang="en-US" altLang="zh-CN" b="1">
                <a:ea typeface="楷体_GB2312" pitchFamily="49" charset="-122"/>
              </a:rPr>
              <a:t>+ </a:t>
            </a:r>
            <a:r>
              <a:rPr lang="en-US" altLang="zh-CN" b="1" i="1">
                <a:ea typeface="楷体_GB2312" pitchFamily="49" charset="-122"/>
              </a:rPr>
              <a:t>β 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en-US" altLang="zh-CN" b="1" i="1">
                <a:ea typeface="楷体_GB2312" pitchFamily="49" charset="-122"/>
              </a:rPr>
              <a:t> + γ = α +</a:t>
            </a:r>
            <a:r>
              <a:rPr lang="en-US" altLang="zh-CN" b="1">
                <a:ea typeface="楷体_GB2312" pitchFamily="49" charset="-122"/>
                <a:sym typeface="Wingdings" panose="05000000000000000000" pitchFamily="2" charset="2"/>
              </a:rPr>
              <a:t> (</a:t>
            </a:r>
            <a:r>
              <a:rPr lang="en-US" altLang="zh-CN" b="1" i="1">
                <a:ea typeface="楷体_GB2312" pitchFamily="49" charset="-122"/>
              </a:rPr>
              <a:t> β + α</a:t>
            </a:r>
            <a:r>
              <a:rPr lang="en-US" altLang="zh-CN" b="1">
                <a:ea typeface="楷体_GB2312" pitchFamily="49" charset="-122"/>
              </a:rPr>
              <a:t> )</a:t>
            </a:r>
          </a:p>
          <a:p>
            <a:pPr marL="0" indent="0" eaLnBrk="1" hangingPunct="1">
              <a:buFontTx/>
              <a:buNone/>
            </a:pP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(A3) 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零向量</a:t>
            </a:r>
            <a:r>
              <a:rPr lang="zh-CN" altLang="en-US" b="1">
                <a:ea typeface="楷体_GB2312" pitchFamily="49" charset="-122"/>
              </a:rPr>
              <a:t>：</a:t>
            </a:r>
          </a:p>
          <a:p>
            <a:pPr marL="0" indent="0" algn="ctr" eaLnBrk="1" hangingPunct="1">
              <a:buFontTx/>
              <a:buNone/>
            </a:pPr>
            <a:r>
              <a:rPr lang="en-US" altLang="zh-CN" b="1">
                <a:ea typeface="楷体_GB2312" pitchFamily="49" charset="-122"/>
              </a:rPr>
              <a:t>0</a:t>
            </a:r>
            <a:r>
              <a:rPr lang="en-US" altLang="zh-CN" b="1" i="1">
                <a:ea typeface="楷体_GB2312" pitchFamily="49" charset="-122"/>
              </a:rPr>
              <a:t> </a:t>
            </a:r>
            <a:r>
              <a:rPr lang="en-US" altLang="zh-CN" b="1">
                <a:ea typeface="楷体_GB2312" pitchFamily="49" charset="-122"/>
              </a:rPr>
              <a:t>+ </a:t>
            </a:r>
            <a:r>
              <a:rPr lang="en-US" altLang="zh-CN" b="1" i="1">
                <a:ea typeface="楷体_GB2312" pitchFamily="49" charset="-122"/>
              </a:rPr>
              <a:t>α = α + </a:t>
            </a:r>
            <a:r>
              <a:rPr lang="en-US" altLang="zh-CN" b="1">
                <a:ea typeface="楷体_GB2312" pitchFamily="49" charset="-122"/>
              </a:rPr>
              <a:t>0</a:t>
            </a:r>
            <a:r>
              <a:rPr lang="en-US" altLang="zh-CN" b="1" i="1">
                <a:ea typeface="楷体_GB2312" pitchFamily="49" charset="-122"/>
              </a:rPr>
              <a:t> = α    </a:t>
            </a:r>
            <a:r>
              <a:rPr lang="en-US" altLang="zh-CN" b="1">
                <a:ea typeface="楷体_GB2312" pitchFamily="49" charset="-122"/>
              </a:rPr>
              <a:t>0</a:t>
            </a:r>
            <a:r>
              <a:rPr lang="zh-CN" altLang="en-US" b="1">
                <a:ea typeface="楷体_GB2312" pitchFamily="49" charset="-122"/>
              </a:rPr>
              <a:t>称为零向量</a:t>
            </a:r>
          </a:p>
          <a:p>
            <a:pPr marL="0" indent="0" eaLnBrk="1" hangingPunct="1">
              <a:buFontTx/>
              <a:buNone/>
            </a:pP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(A4) 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负向量</a:t>
            </a:r>
            <a:r>
              <a:rPr lang="zh-CN" altLang="en-US" b="1">
                <a:ea typeface="楷体_GB2312" pitchFamily="49" charset="-122"/>
              </a:rPr>
              <a:t>：</a:t>
            </a:r>
          </a:p>
          <a:p>
            <a:pPr marL="0" indent="0" algn="ctr" eaLnBrk="1" hangingPunct="1">
              <a:buFontTx/>
              <a:buNone/>
            </a:pPr>
            <a:r>
              <a:rPr lang="en-US" altLang="zh-CN" b="1" i="1">
                <a:ea typeface="楷体_GB2312" pitchFamily="49" charset="-122"/>
              </a:rPr>
              <a:t>α </a:t>
            </a:r>
            <a:r>
              <a:rPr lang="en-US" altLang="zh-CN" b="1">
                <a:ea typeface="楷体_GB2312" pitchFamily="49" charset="-122"/>
              </a:rPr>
              <a:t>+ </a:t>
            </a:r>
            <a:r>
              <a:rPr lang="en-US" altLang="zh-CN" b="1" i="1">
                <a:ea typeface="楷体_GB2312" pitchFamily="49" charset="-122"/>
              </a:rPr>
              <a:t>β = β + α = </a:t>
            </a:r>
            <a:r>
              <a:rPr lang="en-US" altLang="zh-CN" b="1">
                <a:ea typeface="楷体_GB2312" pitchFamily="49" charset="-122"/>
              </a:rPr>
              <a:t>0</a:t>
            </a:r>
            <a:r>
              <a:rPr lang="en-US" altLang="zh-CN" b="1" i="1">
                <a:ea typeface="楷体_GB2312" pitchFamily="49" charset="-122"/>
              </a:rPr>
              <a:t>    β</a:t>
            </a:r>
            <a:r>
              <a:rPr lang="zh-CN" altLang="en-US" b="1">
                <a:ea typeface="楷体_GB2312" pitchFamily="49" charset="-122"/>
              </a:rPr>
              <a:t>称为</a:t>
            </a:r>
            <a:r>
              <a:rPr lang="en-US" altLang="zh-CN" b="1" i="1">
                <a:ea typeface="楷体_GB2312" pitchFamily="49" charset="-122"/>
              </a:rPr>
              <a:t>α</a:t>
            </a:r>
            <a:r>
              <a:rPr lang="zh-CN" altLang="en-US" b="1">
                <a:ea typeface="楷体_GB2312" pitchFamily="49" charset="-122"/>
              </a:rPr>
              <a:t>的负向量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9F93F-AD0F-29B1-D501-DF3149162F5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28625" y="214313"/>
            <a:ext cx="8715375" cy="58578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(D1) 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数乘对向量加法的分配率</a:t>
            </a:r>
            <a:r>
              <a:rPr lang="zh-CN" altLang="en-US" b="1">
                <a:ea typeface="楷体_GB2312" pitchFamily="49" charset="-122"/>
              </a:rPr>
              <a:t>：</a:t>
            </a:r>
            <a:r>
              <a:rPr lang="zh-CN" altLang="en-US" b="1" i="1">
                <a:ea typeface="楷体_GB2312" pitchFamily="49" charset="-122"/>
              </a:rPr>
              <a:t> </a:t>
            </a:r>
          </a:p>
          <a:p>
            <a:pPr marL="0" indent="0" algn="ctr" eaLnBrk="1" hangingPunct="1">
              <a:buFontTx/>
              <a:buNone/>
            </a:pPr>
            <a:r>
              <a:rPr lang="en-US" altLang="zh-CN" i="1">
                <a:ea typeface="楷体_GB2312" pitchFamily="49" charset="-122"/>
              </a:rPr>
              <a:t>λ</a:t>
            </a:r>
            <a:r>
              <a:rPr lang="en-US" altLang="zh-CN" b="1">
                <a:ea typeface="楷体_GB2312" pitchFamily="49" charset="-122"/>
                <a:sym typeface="Wingdings" panose="05000000000000000000" pitchFamily="2" charset="2"/>
              </a:rPr>
              <a:t> ( </a:t>
            </a:r>
            <a:r>
              <a:rPr lang="en-US" altLang="zh-CN" b="1" i="1">
                <a:ea typeface="楷体_GB2312" pitchFamily="49" charset="-122"/>
              </a:rPr>
              <a:t>α </a:t>
            </a:r>
            <a:r>
              <a:rPr lang="en-US" altLang="zh-CN" b="1">
                <a:ea typeface="楷体_GB2312" pitchFamily="49" charset="-122"/>
              </a:rPr>
              <a:t>+ </a:t>
            </a:r>
            <a:r>
              <a:rPr lang="en-US" altLang="zh-CN" b="1" i="1">
                <a:ea typeface="楷体_GB2312" pitchFamily="49" charset="-122"/>
              </a:rPr>
              <a:t>β 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en-US" altLang="zh-CN" b="1" i="1">
                <a:ea typeface="楷体_GB2312" pitchFamily="49" charset="-122"/>
              </a:rPr>
              <a:t> = </a:t>
            </a:r>
            <a:r>
              <a:rPr lang="en-US" altLang="zh-CN" i="1">
                <a:ea typeface="楷体_GB2312" pitchFamily="49" charset="-122"/>
              </a:rPr>
              <a:t>λ </a:t>
            </a:r>
            <a:r>
              <a:rPr lang="en-US" altLang="zh-CN" b="1" i="1">
                <a:ea typeface="楷体_GB2312" pitchFamily="49" charset="-122"/>
              </a:rPr>
              <a:t>α + </a:t>
            </a:r>
            <a:r>
              <a:rPr lang="en-US" altLang="zh-CN" i="1">
                <a:ea typeface="楷体_GB2312" pitchFamily="49" charset="-122"/>
              </a:rPr>
              <a:t>λ </a:t>
            </a:r>
            <a:r>
              <a:rPr lang="en-US" altLang="zh-CN" b="1" i="1">
                <a:ea typeface="楷体_GB2312" pitchFamily="49" charset="-122"/>
              </a:rPr>
              <a:t>β </a:t>
            </a:r>
            <a:endParaRPr lang="en-US" altLang="zh-CN" b="1">
              <a:ea typeface="楷体_GB2312" pitchFamily="49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(D2) 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数乘对纯量加法的分配率</a:t>
            </a:r>
            <a:r>
              <a:rPr lang="zh-CN" altLang="en-US" b="1">
                <a:ea typeface="楷体_GB2312" pitchFamily="49" charset="-122"/>
              </a:rPr>
              <a:t>：</a:t>
            </a:r>
            <a:r>
              <a:rPr lang="zh-CN" altLang="en-US" b="1" i="1">
                <a:ea typeface="楷体_GB2312" pitchFamily="49" charset="-122"/>
              </a:rPr>
              <a:t> </a:t>
            </a:r>
          </a:p>
          <a:p>
            <a:pPr marL="0" indent="0" algn="ctr" eaLnBrk="1" hangingPunct="1">
              <a:buFontTx/>
              <a:buNone/>
            </a:pPr>
            <a:r>
              <a:rPr lang="en-US" altLang="zh-CN" b="1">
                <a:ea typeface="楷体_GB2312" pitchFamily="49" charset="-122"/>
                <a:sym typeface="Wingdings" panose="05000000000000000000" pitchFamily="2" charset="2"/>
              </a:rPr>
              <a:t>( </a:t>
            </a:r>
            <a:r>
              <a:rPr lang="en-US" altLang="zh-CN" i="1">
                <a:ea typeface="楷体_GB2312" pitchFamily="49" charset="-122"/>
              </a:rPr>
              <a:t>λ</a:t>
            </a:r>
            <a:r>
              <a:rPr lang="en-US" altLang="zh-CN" b="1" i="1">
                <a:ea typeface="楷体_GB2312" pitchFamily="49" charset="-122"/>
              </a:rPr>
              <a:t> </a:t>
            </a:r>
            <a:r>
              <a:rPr lang="en-US" altLang="zh-CN" b="1">
                <a:ea typeface="楷体_GB2312" pitchFamily="49" charset="-122"/>
              </a:rPr>
              <a:t>+ </a:t>
            </a:r>
            <a:r>
              <a:rPr lang="en-US" altLang="zh-CN" i="1">
                <a:ea typeface="楷体_GB2312" pitchFamily="49" charset="-122"/>
              </a:rPr>
              <a:t>μ</a:t>
            </a:r>
            <a:r>
              <a:rPr lang="en-US" altLang="zh-CN" b="1" i="1">
                <a:ea typeface="楷体_GB2312" pitchFamily="49" charset="-122"/>
              </a:rPr>
              <a:t> 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en-US" altLang="zh-CN" b="1" i="1">
                <a:ea typeface="楷体_GB2312" pitchFamily="49" charset="-122"/>
              </a:rPr>
              <a:t> α = </a:t>
            </a:r>
            <a:r>
              <a:rPr lang="en-US" altLang="zh-CN" i="1">
                <a:ea typeface="楷体_GB2312" pitchFamily="49" charset="-122"/>
              </a:rPr>
              <a:t>λ </a:t>
            </a:r>
            <a:r>
              <a:rPr lang="en-US" altLang="zh-CN" b="1" i="1">
                <a:ea typeface="楷体_GB2312" pitchFamily="49" charset="-122"/>
              </a:rPr>
              <a:t>α + </a:t>
            </a:r>
            <a:r>
              <a:rPr lang="en-US" altLang="zh-CN" i="1">
                <a:ea typeface="楷体_GB2312" pitchFamily="49" charset="-122"/>
              </a:rPr>
              <a:t>μ </a:t>
            </a:r>
            <a:r>
              <a:rPr lang="en-US" altLang="zh-CN" b="1" i="1">
                <a:ea typeface="楷体_GB2312" pitchFamily="49" charset="-122"/>
              </a:rPr>
              <a:t>α</a:t>
            </a:r>
          </a:p>
          <a:p>
            <a:pPr marL="0" indent="0" eaLnBrk="1" hangingPunct="1">
              <a:buFontTx/>
              <a:buNone/>
            </a:pP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(M1) 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数乘结合率</a:t>
            </a:r>
            <a:r>
              <a:rPr lang="zh-CN" altLang="en-US" b="1">
                <a:ea typeface="楷体_GB2312" pitchFamily="49" charset="-122"/>
              </a:rPr>
              <a:t>：</a:t>
            </a:r>
            <a:endParaRPr lang="zh-CN" altLang="en-US" b="1" i="1">
              <a:ea typeface="楷体_GB2312" pitchFamily="49" charset="-122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zh-CN" i="1">
                <a:ea typeface="楷体_GB2312" pitchFamily="49" charset="-122"/>
              </a:rPr>
              <a:t>λ </a:t>
            </a:r>
            <a:r>
              <a:rPr lang="en-US" altLang="zh-CN" b="1">
                <a:ea typeface="楷体_GB2312" pitchFamily="49" charset="-122"/>
                <a:sym typeface="Wingdings" panose="05000000000000000000" pitchFamily="2" charset="2"/>
              </a:rPr>
              <a:t>( </a:t>
            </a:r>
            <a:r>
              <a:rPr lang="en-US" altLang="zh-CN" i="1">
                <a:ea typeface="楷体_GB2312" pitchFamily="49" charset="-122"/>
              </a:rPr>
              <a:t>μ </a:t>
            </a:r>
            <a:r>
              <a:rPr lang="en-US" altLang="zh-CN" b="1" i="1">
                <a:ea typeface="楷体_GB2312" pitchFamily="49" charset="-122"/>
              </a:rPr>
              <a:t>α 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en-US" altLang="zh-CN" b="1" i="1">
                <a:ea typeface="楷体_GB2312" pitchFamily="49" charset="-122"/>
              </a:rPr>
              <a:t> = </a:t>
            </a:r>
            <a:r>
              <a:rPr lang="en-US" altLang="zh-CN" i="1">
                <a:ea typeface="楷体_GB2312" pitchFamily="49" charset="-122"/>
              </a:rPr>
              <a:t>λ μ </a:t>
            </a:r>
            <a:r>
              <a:rPr lang="en-US" altLang="zh-CN" b="1"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en-US" altLang="zh-CN" b="1" i="1">
                <a:ea typeface="楷体_GB2312" pitchFamily="49" charset="-122"/>
              </a:rPr>
              <a:t>α</a:t>
            </a:r>
            <a:r>
              <a:rPr lang="en-US" altLang="zh-CN" b="1">
                <a:ea typeface="楷体_GB2312" pitchFamily="49" charset="-122"/>
              </a:rPr>
              <a:t>)</a:t>
            </a:r>
            <a:endParaRPr lang="en-US" altLang="zh-CN" b="1" i="1">
              <a:ea typeface="楷体_GB2312" pitchFamily="49" charset="-122"/>
            </a:endParaRPr>
          </a:p>
          <a:p>
            <a:pPr marL="0" indent="0" eaLnBrk="1" hangingPunct="1">
              <a:buFontTx/>
              <a:buNone/>
            </a:pPr>
            <a:r>
              <a:rPr lang="en-US" altLang="zh-CN" b="1">
                <a:solidFill>
                  <a:srgbClr val="FFFF00"/>
                </a:solidFill>
                <a:ea typeface="楷体_GB2312" pitchFamily="49" charset="-122"/>
              </a:rPr>
              <a:t>(M2) 1</a:t>
            </a:r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称向量</a:t>
            </a:r>
            <a:r>
              <a:rPr lang="zh-CN" altLang="en-US" b="1">
                <a:ea typeface="楷体_GB2312" pitchFamily="49" charset="-122"/>
              </a:rPr>
              <a:t>：</a:t>
            </a:r>
            <a:endParaRPr lang="zh-CN" altLang="en-US" b="1" i="1">
              <a:ea typeface="楷体_GB2312" pitchFamily="49" charset="-122"/>
            </a:endParaRPr>
          </a:p>
          <a:p>
            <a:pPr marL="0" indent="0" algn="ctr" eaLnBrk="1" hangingPunct="1">
              <a:buFontTx/>
              <a:buNone/>
            </a:pPr>
            <a:r>
              <a:rPr lang="en-US" altLang="zh-CN">
                <a:ea typeface="楷体_GB2312" pitchFamily="49" charset="-122"/>
              </a:rPr>
              <a:t>1</a:t>
            </a:r>
            <a:r>
              <a:rPr lang="en-US" altLang="zh-CN" i="1">
                <a:ea typeface="楷体_GB2312" pitchFamily="49" charset="-122"/>
              </a:rPr>
              <a:t> </a:t>
            </a:r>
            <a:r>
              <a:rPr lang="en-US" altLang="zh-CN" b="1" i="1">
                <a:ea typeface="楷体_GB2312" pitchFamily="49" charset="-122"/>
              </a:rPr>
              <a:t>α = α</a:t>
            </a:r>
          </a:p>
          <a:p>
            <a:pPr marL="0" indent="0" eaLnBrk="1" hangingPunct="1">
              <a:buFontTx/>
              <a:buNone/>
            </a:pPr>
            <a:r>
              <a:rPr lang="zh-CN" altLang="en-US" b="1">
                <a:ea typeface="楷体_GB2312" pitchFamily="49" charset="-122"/>
              </a:rPr>
              <a:t>以上</a:t>
            </a:r>
            <a:r>
              <a:rPr lang="en-US" altLang="zh-CN" b="1">
                <a:ea typeface="楷体_GB2312" pitchFamily="49" charset="-122"/>
              </a:rPr>
              <a:t>8</a:t>
            </a:r>
            <a:r>
              <a:rPr lang="zh-CN" altLang="en-US" b="1">
                <a:ea typeface="楷体_GB2312" pitchFamily="49" charset="-122"/>
              </a:rPr>
              <a:t>条基本运算规律可以推出我们熟悉的其他一些运算性质。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9B468DCD-B770-B88C-A3E9-D864CF636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3635495C-436D-3327-68D7-8612A9BB9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第</a:t>
            </a:r>
            <a:r>
              <a:rPr lang="en-US" altLang="zh-CN" sz="48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4800">
                <a:latin typeface="华文新魏" panose="02010800040101010101" pitchFamily="2" charset="-122"/>
                <a:ea typeface="华文新魏" panose="02010800040101010101" pitchFamily="2" charset="-122"/>
              </a:rPr>
              <a:t>章向量空间</a:t>
            </a:r>
            <a:r>
              <a:rPr lang="zh-CN" altLang="en-US"/>
              <a:t> </a:t>
            </a:r>
          </a:p>
        </p:txBody>
      </p:sp>
      <p:pic>
        <p:nvPicPr>
          <p:cNvPr id="112644" name="Picture 4" descr="机动">
            <a:extLst>
              <a:ext uri="{FF2B5EF4-FFF2-40B4-BE49-F238E27FC236}">
                <a16:creationId xmlns:a16="http://schemas.microsoft.com/office/drawing/2014/main" id="{792024C8-087B-9505-F499-DF030A321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Text Box 5">
            <a:extLst>
              <a:ext uri="{FF2B5EF4-FFF2-40B4-BE49-F238E27FC236}">
                <a16:creationId xmlns:a16="http://schemas.microsoft.com/office/drawing/2014/main" id="{CB1F876B-301F-C3BE-A912-ECD43DF08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2646" name="Picture 6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16160546-5D35-8A40-2DCB-CC73962CD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7" name="Picture 7" descr="目录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F74CA87-0862-D7D0-19C8-A242185ED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8" name="Picture 8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56EF511-6EDE-D98D-0BA6-5B73D280B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49" name="Picture 9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59839F3-BFE1-53D2-2A45-BF9028289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50" name="Picture 10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F31932D-7AA4-480C-926A-2025D832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51" name="Text Box 11">
            <a:extLst>
              <a:ext uri="{FF2B5EF4-FFF2-40B4-BE49-F238E27FC236}">
                <a16:creationId xmlns:a16="http://schemas.microsoft.com/office/drawing/2014/main" id="{EA19C0DA-F91F-AECC-F191-4544EBC1A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</a:rPr>
              <a:t>2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  <p:pic>
        <p:nvPicPr>
          <p:cNvPr id="112652" name="Picture 12" descr="tq1">
            <a:extLst>
              <a:ext uri="{FF2B5EF4-FFF2-40B4-BE49-F238E27FC236}">
                <a16:creationId xmlns:a16="http://schemas.microsoft.com/office/drawing/2014/main" id="{47B2CF67-B8FB-7D8B-05E3-DF809BA4A4A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4724400"/>
            <a:ext cx="1590675" cy="1603375"/>
          </a:xfrm>
          <a:noFill/>
        </p:spPr>
      </p:pic>
      <p:sp>
        <p:nvSpPr>
          <p:cNvPr id="112653" name="Text Box 13">
            <a:extLst>
              <a:ext uri="{FF2B5EF4-FFF2-40B4-BE49-F238E27FC236}">
                <a16:creationId xmlns:a16="http://schemas.microsoft.com/office/drawing/2014/main" id="{89835206-9A2C-434A-462E-81CEB94C3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725" y="2274888"/>
            <a:ext cx="6051550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§2.5 </a:t>
            </a:r>
            <a:r>
              <a:rPr lang="zh-CN" altLang="en-US" b="1"/>
              <a:t>向量组的秩</a:t>
            </a:r>
          </a:p>
          <a:p>
            <a:pPr algn="l" eaLnBrk="1" hangingPunct="1"/>
            <a:r>
              <a:rPr lang="en-US" altLang="zh-CN" b="1"/>
              <a:t>§2.6 </a:t>
            </a:r>
            <a:r>
              <a:rPr lang="zh-CN" altLang="en-US" b="1"/>
              <a:t>子空间</a:t>
            </a:r>
          </a:p>
          <a:p>
            <a:pPr algn="l" eaLnBrk="1" hangingPunct="1"/>
            <a:r>
              <a:rPr lang="en-US" altLang="zh-CN" b="1"/>
              <a:t>§2.7 </a:t>
            </a:r>
            <a:r>
              <a:rPr lang="zh-CN" altLang="en-US" b="1"/>
              <a:t>子空间的交与和</a:t>
            </a:r>
          </a:p>
          <a:p>
            <a:pPr algn="l" eaLnBrk="1" hangingPunct="1"/>
            <a:r>
              <a:rPr lang="en-US" altLang="zh-CN" b="1"/>
              <a:t>§2.8 </a:t>
            </a:r>
            <a:r>
              <a:rPr lang="zh-CN" altLang="en-US" b="1"/>
              <a:t>更多的例子</a:t>
            </a:r>
            <a:r>
              <a:rPr lang="en-US" altLang="zh-CN" b="1"/>
              <a:t>*</a:t>
            </a:r>
            <a:endParaRPr lang="zh-CN" altLang="en-US" b="1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Rectangle 4">
            <a:extLst>
              <a:ext uri="{FF2B5EF4-FFF2-40B4-BE49-F238E27FC236}">
                <a16:creationId xmlns:a16="http://schemas.microsoft.com/office/drawing/2014/main" id="{F7DC2E45-2176-71C1-5AF2-2B7CA75A1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400050"/>
            <a:ext cx="8866187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kumimoji="0" lang="en-US" altLang="zh-CN" b="1" i="1"/>
              <a:t>n</a:t>
            </a:r>
            <a:r>
              <a:rPr kumimoji="0" lang="zh-CN" altLang="en-US" b="1"/>
              <a:t>维数组空间中</a:t>
            </a:r>
            <a:r>
              <a:rPr lang="zh-CN" altLang="en-US" b="1"/>
              <a:t>向量的线性组合</a:t>
            </a:r>
          </a:p>
          <a:p>
            <a:pPr algn="l" eaLnBrk="1" hangingPunct="1"/>
            <a:r>
              <a:rPr lang="zh-CN" altLang="en-US" b="1"/>
              <a:t>将一组向量                 分别乘以数          再相加</a:t>
            </a:r>
            <a:r>
              <a:rPr lang="en-US" altLang="zh-CN" b="1"/>
              <a:t>,</a:t>
            </a:r>
            <a:r>
              <a:rPr lang="zh-CN" altLang="en-US" b="1"/>
              <a:t>得到的向量                              称为向量           </a:t>
            </a:r>
          </a:p>
          <a:p>
            <a:pPr algn="l" eaLnBrk="1" hangingPunct="1"/>
            <a:r>
              <a:rPr lang="zh-CN" altLang="en-US" b="1"/>
              <a:t> 的线性组合，也称为向量组</a:t>
            </a:r>
            <a:r>
              <a:rPr lang="en-US" altLang="zh-CN" b="1"/>
              <a:t>S={</a:t>
            </a:r>
            <a:r>
              <a:rPr lang="en-US" altLang="zh-CN" b="1" i="1"/>
              <a:t>a</a:t>
            </a:r>
            <a:r>
              <a:rPr lang="en-US" altLang="zh-CN" b="1" baseline="-25000"/>
              <a:t>1</a:t>
            </a:r>
            <a:r>
              <a:rPr lang="en-US" altLang="zh-CN" b="1"/>
              <a:t>,…,</a:t>
            </a:r>
            <a:r>
              <a:rPr lang="en-US" altLang="zh-CN" b="1" i="1"/>
              <a:t>a</a:t>
            </a:r>
            <a:r>
              <a:rPr lang="en-US" altLang="zh-CN" b="1" i="1" baseline="-25000"/>
              <a:t>m</a:t>
            </a:r>
            <a:r>
              <a:rPr lang="en-US" altLang="zh-CN" b="1"/>
              <a:t>}</a:t>
            </a:r>
            <a:r>
              <a:rPr lang="zh-CN" altLang="en-US" b="1"/>
              <a:t>的线性组合。由</a:t>
            </a:r>
            <a:r>
              <a:rPr lang="en-US" altLang="zh-CN" b="1"/>
              <a:t>S</a:t>
            </a:r>
            <a:r>
              <a:rPr lang="zh-CN" altLang="en-US" b="1"/>
              <a:t>的若干个线性组合</a:t>
            </a:r>
            <a:r>
              <a:rPr lang="en-US" altLang="zh-CN" b="1" i="1"/>
              <a:t>b</a:t>
            </a:r>
            <a:r>
              <a:rPr lang="en-US" altLang="zh-CN" b="1" i="1" baseline="-25000"/>
              <a:t>i</a:t>
            </a:r>
            <a:r>
              <a:rPr lang="en-US" altLang="zh-CN" b="1"/>
              <a:t>=</a:t>
            </a:r>
            <a:r>
              <a:rPr lang="en-US" altLang="zh-CN"/>
              <a:t>c</a:t>
            </a:r>
            <a:r>
              <a:rPr lang="en-US" altLang="zh-CN" b="1" i="1" baseline="-25000"/>
              <a:t>i</a:t>
            </a:r>
            <a:r>
              <a:rPr lang="en-US" altLang="zh-CN" b="1" baseline="-25000"/>
              <a:t>1</a:t>
            </a:r>
            <a:r>
              <a:rPr lang="en-US" altLang="zh-CN" b="1" i="1"/>
              <a:t>a</a:t>
            </a:r>
            <a:r>
              <a:rPr lang="en-US" altLang="zh-CN" b="1" baseline="-25000"/>
              <a:t>1</a:t>
            </a:r>
            <a:r>
              <a:rPr lang="en-US" altLang="zh-CN" b="1"/>
              <a:t>+…+</a:t>
            </a:r>
            <a:r>
              <a:rPr lang="en-US" altLang="zh-CN"/>
              <a:t>c</a:t>
            </a:r>
            <a:r>
              <a:rPr lang="en-US" altLang="zh-CN" b="1" i="1" baseline="-25000"/>
              <a:t>im</a:t>
            </a:r>
            <a:r>
              <a:rPr lang="en-US" altLang="zh-CN" b="1" i="1"/>
              <a:t>a</a:t>
            </a:r>
            <a:r>
              <a:rPr lang="en-US" altLang="zh-CN" b="1" i="1" baseline="-25000"/>
              <a:t>m</a:t>
            </a:r>
            <a:r>
              <a:rPr lang="zh-CN" altLang="en-US" b="1"/>
              <a:t>组成的向量组</a:t>
            </a:r>
            <a:r>
              <a:rPr lang="en-US" altLang="zh-CN" b="1"/>
              <a:t>T</a:t>
            </a:r>
            <a:r>
              <a:rPr lang="zh-CN" altLang="en-US" b="1"/>
              <a:t>也称为</a:t>
            </a:r>
            <a:r>
              <a:rPr lang="en-US" altLang="zh-CN" b="1"/>
              <a:t>S</a:t>
            </a:r>
            <a:r>
              <a:rPr lang="zh-CN" altLang="en-US" b="1"/>
              <a:t>的线性组合</a:t>
            </a:r>
            <a:r>
              <a:rPr lang="en-US" altLang="zh-CN" b="1"/>
              <a:t>.</a:t>
            </a:r>
          </a:p>
        </p:txBody>
      </p:sp>
      <p:graphicFrame>
        <p:nvGraphicFramePr>
          <p:cNvPr id="11266" name="Object 5">
            <a:extLst>
              <a:ext uri="{FF2B5EF4-FFF2-40B4-BE49-F238E27FC236}">
                <a16:creationId xmlns:a16="http://schemas.microsoft.com/office/drawing/2014/main" id="{D72D34B6-F23A-129B-FE21-6B872E074A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6200" y="1227138"/>
          <a:ext cx="14398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87320" imgH="228600" progId="Equation.3">
                  <p:embed/>
                </p:oleObj>
              </mc:Choice>
              <mc:Fallback>
                <p:oleObj name="公式" r:id="rId2" imgW="78732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1227138"/>
                        <a:ext cx="14398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>
            <a:extLst>
              <a:ext uri="{FF2B5EF4-FFF2-40B4-BE49-F238E27FC236}">
                <a16:creationId xmlns:a16="http://schemas.microsoft.com/office/drawing/2014/main" id="{B32BA725-0B0F-8F36-875B-ADB709611F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3313" y="1217613"/>
          <a:ext cx="10080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33160" imgH="228600" progId="Equation.3">
                  <p:embed/>
                </p:oleObj>
              </mc:Choice>
              <mc:Fallback>
                <p:oleObj name="公式" r:id="rId4" imgW="53316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313" y="1217613"/>
                        <a:ext cx="100806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7">
            <a:extLst>
              <a:ext uri="{FF2B5EF4-FFF2-40B4-BE49-F238E27FC236}">
                <a16:creationId xmlns:a16="http://schemas.microsoft.com/office/drawing/2014/main" id="{C96CBEE7-619F-FF09-6BA0-63AF32700A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4238" y="1717675"/>
          <a:ext cx="28114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447560" imgH="228600" progId="Equation.3">
                  <p:embed/>
                </p:oleObj>
              </mc:Choice>
              <mc:Fallback>
                <p:oleObj name="公式" r:id="rId6" imgW="14475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1717675"/>
                        <a:ext cx="28114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8">
            <a:extLst>
              <a:ext uri="{FF2B5EF4-FFF2-40B4-BE49-F238E27FC236}">
                <a16:creationId xmlns:a16="http://schemas.microsoft.com/office/drawing/2014/main" id="{DFB2850E-B57B-A90E-632A-37E44A296E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5288" y="1728788"/>
          <a:ext cx="140493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87320" imgH="228600" progId="Equation.3">
                  <p:embed/>
                </p:oleObj>
              </mc:Choice>
              <mc:Fallback>
                <p:oleObj name="公式" r:id="rId8" imgW="78732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288" y="1728788"/>
                        <a:ext cx="1404937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4">
            <a:extLst>
              <a:ext uri="{FF2B5EF4-FFF2-40B4-BE49-F238E27FC236}">
                <a16:creationId xmlns:a16="http://schemas.microsoft.com/office/drawing/2014/main" id="{5231D6BA-F811-852F-88AB-8A41CBFDE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55738"/>
            <a:ext cx="8499475" cy="326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</a:t>
            </a:r>
            <a:r>
              <a:rPr lang="en-US" altLang="zh-CN" i="1"/>
              <a:t>n</a:t>
            </a:r>
            <a:r>
              <a:rPr lang="zh-CN" altLang="en-US"/>
              <a:t>维向量可以写成一行形式，称为</a:t>
            </a:r>
            <a:r>
              <a:rPr lang="en-US" altLang="zh-CN" i="1"/>
              <a:t>n</a:t>
            </a:r>
            <a:r>
              <a:rPr lang="zh-CN" altLang="en-US"/>
              <a:t>维行向量，其全体组成空间</a:t>
            </a:r>
            <a:r>
              <a:rPr lang="en-US" altLang="zh-CN"/>
              <a:t>F</a:t>
            </a:r>
            <a:r>
              <a:rPr lang="en-US" altLang="zh-CN" baseline="30000"/>
              <a:t>1x</a:t>
            </a:r>
            <a:r>
              <a:rPr lang="en-US" altLang="zh-CN" i="1" baseline="30000"/>
              <a:t>n</a:t>
            </a:r>
            <a:r>
              <a:rPr lang="zh-CN" altLang="en-US"/>
              <a:t>，称为</a:t>
            </a:r>
            <a:r>
              <a:rPr lang="en-US" altLang="zh-CN"/>
              <a:t>F</a:t>
            </a:r>
            <a:r>
              <a:rPr lang="zh-CN" altLang="en-US"/>
              <a:t>上</a:t>
            </a:r>
            <a:r>
              <a:rPr lang="en-US" altLang="zh-CN" i="1"/>
              <a:t>n</a:t>
            </a:r>
            <a:r>
              <a:rPr lang="zh-CN" altLang="en-US"/>
              <a:t>维行向量空间。</a:t>
            </a:r>
          </a:p>
          <a:p>
            <a:pPr algn="l" eaLnBrk="1" hangingPunct="1"/>
            <a:r>
              <a:rPr lang="en-US" altLang="zh-CN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</a:t>
            </a:r>
            <a:r>
              <a:rPr lang="en-US" altLang="zh-CN" i="1"/>
              <a:t>n</a:t>
            </a:r>
            <a:r>
              <a:rPr lang="zh-CN" altLang="en-US"/>
              <a:t>维向量可以写成一列形式，称为</a:t>
            </a:r>
            <a:r>
              <a:rPr lang="en-US" altLang="zh-CN" i="1"/>
              <a:t>n</a:t>
            </a:r>
            <a:r>
              <a:rPr lang="zh-CN" altLang="en-US"/>
              <a:t>维列向量，其全体组成空间</a:t>
            </a:r>
            <a:r>
              <a:rPr lang="en-US" altLang="zh-CN"/>
              <a:t>F</a:t>
            </a:r>
            <a:r>
              <a:rPr lang="en-US" altLang="zh-CN" i="1" baseline="30000"/>
              <a:t>n</a:t>
            </a:r>
            <a:r>
              <a:rPr lang="en-US" altLang="zh-CN" baseline="30000"/>
              <a:t>x1</a:t>
            </a:r>
            <a:r>
              <a:rPr lang="zh-CN" altLang="en-US"/>
              <a:t>，称为</a:t>
            </a:r>
            <a:r>
              <a:rPr lang="en-US" altLang="zh-CN"/>
              <a:t>F</a:t>
            </a:r>
            <a:r>
              <a:rPr lang="zh-CN" altLang="en-US"/>
              <a:t>上</a:t>
            </a:r>
            <a:r>
              <a:rPr lang="en-US" altLang="zh-CN" i="1"/>
              <a:t>n</a:t>
            </a:r>
            <a:r>
              <a:rPr lang="zh-CN" altLang="en-US"/>
              <a:t>维列向量空间。</a:t>
            </a: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1" name="Text Box 2">
            <a:extLst>
              <a:ext uri="{FF2B5EF4-FFF2-40B4-BE49-F238E27FC236}">
                <a16:creationId xmlns:a16="http://schemas.microsoft.com/office/drawing/2014/main" id="{B934F501-BA0F-FE03-F59E-0AD932CB2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277813"/>
            <a:ext cx="8748712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3600" b="1">
                <a:solidFill>
                  <a:schemeClr val="tx2"/>
                </a:solidFill>
              </a:rPr>
              <a:t>矩阵的加法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b="1">
                <a:solidFill>
                  <a:schemeClr val="tx2"/>
                </a:solidFill>
              </a:rPr>
              <a:t>          </a:t>
            </a:r>
            <a:r>
              <a:rPr lang="zh-CN" altLang="en-US" b="1"/>
              <a:t>中矩阵                      和                     相加，得到的</a:t>
            </a:r>
            <a:r>
              <a:rPr lang="zh-CN" altLang="en-US" b="1">
                <a:solidFill>
                  <a:schemeClr val="tx2"/>
                </a:solidFill>
              </a:rPr>
              <a:t>和</a:t>
            </a:r>
            <a:r>
              <a:rPr lang="zh-CN" altLang="en-US" b="1"/>
              <a:t>是           矩阵 ，它的第          元等于                                                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b="1"/>
              <a:t>         的第         元之和              ，即：</a:t>
            </a:r>
          </a:p>
          <a:p>
            <a:pPr algn="l" eaLnBrk="1" hangingPunct="1">
              <a:lnSpc>
                <a:spcPct val="80000"/>
              </a:lnSpc>
            </a:pPr>
            <a:endParaRPr lang="zh-CN" altLang="en-US" b="1"/>
          </a:p>
          <a:p>
            <a:pPr algn="l" eaLnBrk="1" hangingPunct="1">
              <a:lnSpc>
                <a:spcPct val="80000"/>
              </a:lnSpc>
            </a:pPr>
            <a:endParaRPr lang="zh-CN" altLang="en-US" b="1"/>
          </a:p>
          <a:p>
            <a:pPr algn="l" eaLnBrk="1" hangingPunct="1">
              <a:lnSpc>
                <a:spcPct val="80000"/>
              </a:lnSpc>
            </a:pPr>
            <a:endParaRPr lang="en-US" altLang="zh-CN" b="1">
              <a:solidFill>
                <a:schemeClr val="tx2"/>
              </a:solidFill>
            </a:endParaRPr>
          </a:p>
        </p:txBody>
      </p:sp>
      <p:graphicFrame>
        <p:nvGraphicFramePr>
          <p:cNvPr id="12290" name="Object 3">
            <a:extLst>
              <a:ext uri="{FF2B5EF4-FFF2-40B4-BE49-F238E27FC236}">
                <a16:creationId xmlns:a16="http://schemas.microsoft.com/office/drawing/2014/main" id="{D58F87B3-86E9-3E6C-3FE3-522600F597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" y="1003300"/>
          <a:ext cx="9858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190440" progId="Equation.DSMT4">
                  <p:embed/>
                </p:oleObj>
              </mc:Choice>
              <mc:Fallback>
                <p:oleObj name="Equation" r:id="rId2" imgW="330120" imgH="1904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003300"/>
                        <a:ext cx="9858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>
            <a:extLst>
              <a:ext uri="{FF2B5EF4-FFF2-40B4-BE49-F238E27FC236}">
                <a16:creationId xmlns:a16="http://schemas.microsoft.com/office/drawing/2014/main" id="{0A90BC7E-2DF4-BC4F-2BA9-7F593E5253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9688" y="1019175"/>
          <a:ext cx="21240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000" imgH="241200" progId="Equation.DSMT4">
                  <p:embed/>
                </p:oleObj>
              </mc:Choice>
              <mc:Fallback>
                <p:oleObj name="Equation" r:id="rId4" imgW="71100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1019175"/>
                        <a:ext cx="21240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5">
            <a:extLst>
              <a:ext uri="{FF2B5EF4-FFF2-40B4-BE49-F238E27FC236}">
                <a16:creationId xmlns:a16="http://schemas.microsoft.com/office/drawing/2014/main" id="{E3708110-43A9-1415-DB73-ABDA082B3F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3825" y="998538"/>
          <a:ext cx="20859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400" imgH="241200" progId="Equation.DSMT4">
                  <p:embed/>
                </p:oleObj>
              </mc:Choice>
              <mc:Fallback>
                <p:oleObj name="Equation" r:id="rId6" imgW="6984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825" y="998538"/>
                        <a:ext cx="20859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6">
            <a:extLst>
              <a:ext uri="{FF2B5EF4-FFF2-40B4-BE49-F238E27FC236}">
                <a16:creationId xmlns:a16="http://schemas.microsoft.com/office/drawing/2014/main" id="{EEC300DA-1022-F0EB-95EB-BC77134EE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5675" y="1631950"/>
          <a:ext cx="11763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480" imgH="164880" progId="Equation.DSMT4">
                  <p:embed/>
                </p:oleObj>
              </mc:Choice>
              <mc:Fallback>
                <p:oleObj name="Equation" r:id="rId8" imgW="393480" imgH="1648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1631950"/>
                        <a:ext cx="11763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7">
            <a:extLst>
              <a:ext uri="{FF2B5EF4-FFF2-40B4-BE49-F238E27FC236}">
                <a16:creationId xmlns:a16="http://schemas.microsoft.com/office/drawing/2014/main" id="{325554A5-8203-935D-0DEA-A438363EE3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8213" y="1625600"/>
          <a:ext cx="985837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203040" progId="Equation.DSMT4">
                  <p:embed/>
                </p:oleObj>
              </mc:Choice>
              <mc:Fallback>
                <p:oleObj name="Equation" r:id="rId10" imgW="33012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213" y="1625600"/>
                        <a:ext cx="985837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8">
            <a:extLst>
              <a:ext uri="{FF2B5EF4-FFF2-40B4-BE49-F238E27FC236}">
                <a16:creationId xmlns:a16="http://schemas.microsoft.com/office/drawing/2014/main" id="{24A7339C-4381-EBA0-F58E-0B7D21928D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150" y="2460625"/>
          <a:ext cx="9112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4560" imgH="203040" progId="Equation.DSMT4">
                  <p:embed/>
                </p:oleObj>
              </mc:Choice>
              <mc:Fallback>
                <p:oleObj name="Equation" r:id="rId12" imgW="30456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2460625"/>
                        <a:ext cx="9112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9">
            <a:extLst>
              <a:ext uri="{FF2B5EF4-FFF2-40B4-BE49-F238E27FC236}">
                <a16:creationId xmlns:a16="http://schemas.microsoft.com/office/drawing/2014/main" id="{FE29A034-6CBE-CF73-1673-1D51C44A5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5163" y="2455863"/>
          <a:ext cx="9858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120" imgH="203040" progId="Equation.DSMT4">
                  <p:embed/>
                </p:oleObj>
              </mc:Choice>
              <mc:Fallback>
                <p:oleObj name="Equation" r:id="rId14" imgW="33012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2455863"/>
                        <a:ext cx="985837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10">
            <a:extLst>
              <a:ext uri="{FF2B5EF4-FFF2-40B4-BE49-F238E27FC236}">
                <a16:creationId xmlns:a16="http://schemas.microsoft.com/office/drawing/2014/main" id="{94AB38B6-A278-3326-F8FB-E1CD4ECC9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0050" y="2370138"/>
          <a:ext cx="1327150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44240" imgH="241200" progId="Equation.DSMT4">
                  <p:embed/>
                </p:oleObj>
              </mc:Choice>
              <mc:Fallback>
                <p:oleObj name="Equation" r:id="rId16" imgW="444240" imgH="241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0050" y="2370138"/>
                        <a:ext cx="1327150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1">
            <a:extLst>
              <a:ext uri="{FF2B5EF4-FFF2-40B4-BE49-F238E27FC236}">
                <a16:creationId xmlns:a16="http://schemas.microsoft.com/office/drawing/2014/main" id="{7BB06702-5F2C-A054-315E-EEDE370B9F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1900" y="3022600"/>
          <a:ext cx="55753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66600" imgH="241200" progId="Equation.DSMT4">
                  <p:embed/>
                </p:oleObj>
              </mc:Choice>
              <mc:Fallback>
                <p:oleObj name="Equation" r:id="rId18" imgW="186660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022600"/>
                        <a:ext cx="5575300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2" name="Text Box 38">
            <a:extLst>
              <a:ext uri="{FF2B5EF4-FFF2-40B4-BE49-F238E27FC236}">
                <a16:creationId xmlns:a16="http://schemas.microsoft.com/office/drawing/2014/main" id="{F89CD6D4-A2D0-E81A-94FD-9C33D8785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3943350"/>
            <a:ext cx="82565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3600" b="1">
                <a:solidFill>
                  <a:schemeClr val="tx2"/>
                </a:solidFill>
              </a:rPr>
              <a:t>矩阵与数的乘法 </a:t>
            </a:r>
            <a:r>
              <a:rPr lang="en-US" altLang="zh-CN" sz="3600" b="1">
                <a:solidFill>
                  <a:schemeClr val="tx2"/>
                </a:solidFill>
              </a:rPr>
              <a:t>(</a:t>
            </a:r>
            <a:r>
              <a:rPr lang="zh-CN" altLang="en-US" sz="3600" b="1">
                <a:solidFill>
                  <a:schemeClr val="tx2"/>
                </a:solidFill>
              </a:rPr>
              <a:t>矩阵的数乘</a:t>
            </a:r>
            <a:r>
              <a:rPr lang="en-US" altLang="zh-CN" sz="3600" b="1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2303" name="Text Box 39">
            <a:extLst>
              <a:ext uri="{FF2B5EF4-FFF2-40B4-BE49-F238E27FC236}">
                <a16:creationId xmlns:a16="http://schemas.microsoft.com/office/drawing/2014/main" id="{4D59A3D7-3634-5BA3-5A6B-AB8DED7FD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4548188"/>
            <a:ext cx="1933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对任意</a:t>
            </a:r>
          </a:p>
        </p:txBody>
      </p:sp>
      <p:graphicFrame>
        <p:nvGraphicFramePr>
          <p:cNvPr id="12299" name="Object 40">
            <a:extLst>
              <a:ext uri="{FF2B5EF4-FFF2-40B4-BE49-F238E27FC236}">
                <a16:creationId xmlns:a16="http://schemas.microsoft.com/office/drawing/2014/main" id="{94B05B34-582E-FF8B-3806-401FE50C3C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6313" y="4564063"/>
          <a:ext cx="25209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28520" imgH="228600" progId="Equation.DSMT4">
                  <p:embed/>
                </p:oleObj>
              </mc:Choice>
              <mc:Fallback>
                <p:oleObj name="Equation" r:id="rId20" imgW="1028520" imgH="2286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4564063"/>
                        <a:ext cx="25209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Text Box 41">
            <a:extLst>
              <a:ext uri="{FF2B5EF4-FFF2-40B4-BE49-F238E27FC236}">
                <a16:creationId xmlns:a16="http://schemas.microsoft.com/office/drawing/2014/main" id="{0FC8569A-5C7A-1CD2-C836-0EBED65C5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4113" y="4581525"/>
            <a:ext cx="1463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相乘</a:t>
            </a:r>
            <a:r>
              <a:rPr lang="zh-CN" altLang="en-US" b="1"/>
              <a:t>得</a:t>
            </a:r>
          </a:p>
        </p:txBody>
      </p:sp>
      <p:graphicFrame>
        <p:nvGraphicFramePr>
          <p:cNvPr id="12300" name="Object 42">
            <a:extLst>
              <a:ext uri="{FF2B5EF4-FFF2-40B4-BE49-F238E27FC236}">
                <a16:creationId xmlns:a16="http://schemas.microsoft.com/office/drawing/2014/main" id="{DACF451E-A1BB-79D9-9B23-2620A1436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4400" y="5168900"/>
          <a:ext cx="3922713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00200" imgH="241200" progId="Equation.DSMT4">
                  <p:embed/>
                </p:oleObj>
              </mc:Choice>
              <mc:Fallback>
                <p:oleObj name="Equation" r:id="rId22" imgW="1600200" imgH="2412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5168900"/>
                        <a:ext cx="3922713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>
            <a:extLst>
              <a:ext uri="{FF2B5EF4-FFF2-40B4-BE49-F238E27FC236}">
                <a16:creationId xmlns:a16="http://schemas.microsoft.com/office/drawing/2014/main" id="{F0B5850E-BE4F-7534-FCF0-8765FC85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496888"/>
            <a:ext cx="84121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zh-CN" altLang="en-US"/>
              <a:t>行空间与列空间分别是矩阵空间的特殊情形</a:t>
            </a:r>
            <a:r>
              <a:rPr lang="en-US" altLang="zh-CN"/>
              <a:t>.</a:t>
            </a:r>
          </a:p>
          <a:p>
            <a:pPr algn="l" eaLnBrk="1" hangingPunct="1">
              <a:buFontTx/>
              <a:buChar char="•"/>
            </a:pPr>
            <a:r>
              <a:rPr lang="zh-CN" altLang="en-US"/>
              <a:t>行空间与列空间实质上都是相同的，由于加法和数乘两种运算导出的定义和性质对它们同样成立</a:t>
            </a:r>
            <a:r>
              <a:rPr lang="en-US" altLang="zh-CN"/>
              <a:t>.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34175295-6E4B-A036-5965-899E77DE9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2800350"/>
            <a:ext cx="1466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3600" b="1">
                <a:solidFill>
                  <a:schemeClr val="tx2"/>
                </a:solidFill>
              </a:rPr>
              <a:t>转置</a:t>
            </a:r>
          </a:p>
        </p:txBody>
      </p:sp>
      <p:graphicFrame>
        <p:nvGraphicFramePr>
          <p:cNvPr id="335878" name="Object 6">
            <a:extLst>
              <a:ext uri="{FF2B5EF4-FFF2-40B4-BE49-F238E27FC236}">
                <a16:creationId xmlns:a16="http://schemas.microsoft.com/office/drawing/2014/main" id="{63340058-47A5-DF81-E58B-5993A28997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7913" y="3676650"/>
          <a:ext cx="26606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66680" imgH="228600" progId="Equation.3">
                  <p:embed/>
                </p:oleObj>
              </mc:Choice>
              <mc:Fallback>
                <p:oleObj name="公式" r:id="rId2" imgW="10666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3676650"/>
                        <a:ext cx="266065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9" name="Object 7">
            <a:extLst>
              <a:ext uri="{FF2B5EF4-FFF2-40B4-BE49-F238E27FC236}">
                <a16:creationId xmlns:a16="http://schemas.microsoft.com/office/drawing/2014/main" id="{47454931-0FD7-CB18-141B-661D2C7308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1650" y="2833688"/>
          <a:ext cx="1646238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60240" imgH="939600" progId="Equation.3">
                  <p:embed/>
                </p:oleObj>
              </mc:Choice>
              <mc:Fallback>
                <p:oleObj name="公式" r:id="rId4" imgW="660240" imgH="93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2833688"/>
                        <a:ext cx="1646238" cy="222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AutoShape 8">
            <a:extLst>
              <a:ext uri="{FF2B5EF4-FFF2-40B4-BE49-F238E27FC236}">
                <a16:creationId xmlns:a16="http://schemas.microsoft.com/office/drawing/2014/main" id="{CB23E27B-383F-B670-B462-C1675FFE6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8" y="3803650"/>
            <a:ext cx="1219200" cy="271463"/>
          </a:xfrm>
          <a:prstGeom prst="rightArrow">
            <a:avLst>
              <a:gd name="adj1" fmla="val 50000"/>
              <a:gd name="adj2" fmla="val 11228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8" name="Picture 2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1C17999-56E9-D5F7-B04E-8E78E4E00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3" descr="目录">
            <a:hlinkClick r:id="rId3" action="ppaction://hlinksldjump"/>
            <a:extLst>
              <a:ext uri="{FF2B5EF4-FFF2-40B4-BE49-F238E27FC236}">
                <a16:creationId xmlns:a16="http://schemas.microsoft.com/office/drawing/2014/main" id="{2488686E-BCDA-0C1D-55FA-6B1213A9C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4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8CC11A1-0176-26CC-9F81-5EB089691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1" name="Picture 5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A8D90F3-7E6B-4C71-A4E5-14BDF31D3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6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3E465EF-2CE2-7D2D-1157-F9533ED18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53" name="Text Box 8">
            <a:extLst>
              <a:ext uri="{FF2B5EF4-FFF2-40B4-BE49-F238E27FC236}">
                <a16:creationId xmlns:a16="http://schemas.microsoft.com/office/drawing/2014/main" id="{947E032D-337F-0549-0B6C-0D64C5D05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812800"/>
            <a:ext cx="44656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定义   将        矩阵</a:t>
            </a:r>
          </a:p>
        </p:txBody>
      </p:sp>
      <p:graphicFrame>
        <p:nvGraphicFramePr>
          <p:cNvPr id="14338" name="Object 9">
            <a:extLst>
              <a:ext uri="{FF2B5EF4-FFF2-40B4-BE49-F238E27FC236}">
                <a16:creationId xmlns:a16="http://schemas.microsoft.com/office/drawing/2014/main" id="{34B161B2-0DA0-2596-2503-D408B2CCB3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9138" y="1331913"/>
          <a:ext cx="3954462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2800" imgH="939600" progId="Equation.DSMT4">
                  <p:embed/>
                </p:oleObj>
              </mc:Choice>
              <mc:Fallback>
                <p:oleObj name="Equation" r:id="rId8" imgW="1612800" imgH="939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1331913"/>
                        <a:ext cx="3954462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10">
            <a:extLst>
              <a:ext uri="{FF2B5EF4-FFF2-40B4-BE49-F238E27FC236}">
                <a16:creationId xmlns:a16="http://schemas.microsoft.com/office/drawing/2014/main" id="{58FA8EF1-D68A-746E-9D8C-080FEF459E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969963"/>
          <a:ext cx="8715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5320" imgH="139680" progId="Equation.DSMT4">
                  <p:embed/>
                </p:oleObj>
              </mc:Choice>
              <mc:Fallback>
                <p:oleObj name="Equation" r:id="rId10" imgW="355320" imgH="1396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969963"/>
                        <a:ext cx="871538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Text Box 11">
            <a:extLst>
              <a:ext uri="{FF2B5EF4-FFF2-40B4-BE49-F238E27FC236}">
                <a16:creationId xmlns:a16="http://schemas.microsoft.com/office/drawing/2014/main" id="{348B17AE-DBE7-1636-FBFA-948DD2151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3681413"/>
            <a:ext cx="91741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的行列互换得到         矩阵，称为    的</a:t>
            </a:r>
            <a:r>
              <a:rPr lang="zh-CN" altLang="en-US" b="1">
                <a:solidFill>
                  <a:schemeClr val="tx2"/>
                </a:solidFill>
              </a:rPr>
              <a:t>转置矩阵</a:t>
            </a:r>
            <a:r>
              <a:rPr lang="zh-CN" altLang="en-US" b="1"/>
              <a:t>，记作      即</a:t>
            </a:r>
          </a:p>
        </p:txBody>
      </p:sp>
      <p:graphicFrame>
        <p:nvGraphicFramePr>
          <p:cNvPr id="14340" name="Object 12">
            <a:extLst>
              <a:ext uri="{FF2B5EF4-FFF2-40B4-BE49-F238E27FC236}">
                <a16:creationId xmlns:a16="http://schemas.microsoft.com/office/drawing/2014/main" id="{51C53966-67D6-14BC-6E15-4B77E053FB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6763" y="3816350"/>
          <a:ext cx="87153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55320" imgH="139680" progId="Equation.DSMT4">
                  <p:embed/>
                </p:oleObj>
              </mc:Choice>
              <mc:Fallback>
                <p:oleObj name="Equation" r:id="rId12" imgW="355320" imgH="1396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3816350"/>
                        <a:ext cx="87153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13">
            <a:extLst>
              <a:ext uri="{FF2B5EF4-FFF2-40B4-BE49-F238E27FC236}">
                <a16:creationId xmlns:a16="http://schemas.microsoft.com/office/drawing/2014/main" id="{E0868E09-94D2-E8B5-B261-5468F79F2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9988" y="3763963"/>
          <a:ext cx="3746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280" imgH="164880" progId="Equation.DSMT4">
                  <p:embed/>
                </p:oleObj>
              </mc:Choice>
              <mc:Fallback>
                <p:oleObj name="Equation" r:id="rId14" imgW="152280" imgH="1648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988" y="3763963"/>
                        <a:ext cx="37465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4">
            <a:extLst>
              <a:ext uri="{FF2B5EF4-FFF2-40B4-BE49-F238E27FC236}">
                <a16:creationId xmlns:a16="http://schemas.microsoft.com/office/drawing/2014/main" id="{7DA1C6E4-B655-EDC9-AD37-7D13CE5F6A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1738" y="4198938"/>
          <a:ext cx="6238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203040" progId="Equation.DSMT4">
                  <p:embed/>
                </p:oleObj>
              </mc:Choice>
              <mc:Fallback>
                <p:oleObj name="Equation" r:id="rId16" imgW="25380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4198938"/>
                        <a:ext cx="6238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5">
            <a:extLst>
              <a:ext uri="{FF2B5EF4-FFF2-40B4-BE49-F238E27FC236}">
                <a16:creationId xmlns:a16="http://schemas.microsoft.com/office/drawing/2014/main" id="{CFB5ACF5-ABFE-5740-F86B-6466125075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4988" y="4300538"/>
          <a:ext cx="4048125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50960" imgH="939600" progId="Equation.DSMT4">
                  <p:embed/>
                </p:oleObj>
              </mc:Choice>
              <mc:Fallback>
                <p:oleObj name="Equation" r:id="rId18" imgW="1650960" imgH="939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4300538"/>
                        <a:ext cx="4048125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Text Box 16">
            <a:extLst>
              <a:ext uri="{FF2B5EF4-FFF2-40B4-BE49-F238E27FC236}">
                <a16:creationId xmlns:a16="http://schemas.microsoft.com/office/drawing/2014/main" id="{496E7A2A-4079-B15F-E1DF-9D0ED2DB1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4541838"/>
            <a:ext cx="260667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   </a:t>
            </a:r>
            <a:r>
              <a:rPr lang="zh-CN" altLang="en-US" b="1"/>
              <a:t>的第       元等于    的第     元</a:t>
            </a:r>
            <a:r>
              <a:rPr lang="en-US" altLang="zh-CN" b="1"/>
              <a:t>.</a:t>
            </a:r>
          </a:p>
        </p:txBody>
      </p:sp>
      <p:graphicFrame>
        <p:nvGraphicFramePr>
          <p:cNvPr id="14344" name="Object 17">
            <a:extLst>
              <a:ext uri="{FF2B5EF4-FFF2-40B4-BE49-F238E27FC236}">
                <a16:creationId xmlns:a16="http://schemas.microsoft.com/office/drawing/2014/main" id="{D76440FF-9D97-ED05-A72E-6EB6ADD45E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8863" y="4591050"/>
          <a:ext cx="6238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3800" imgH="203040" progId="Equation.DSMT4">
                  <p:embed/>
                </p:oleObj>
              </mc:Choice>
              <mc:Fallback>
                <p:oleObj name="Equation" r:id="rId20" imgW="253800" imgH="2030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8863" y="4591050"/>
                        <a:ext cx="6238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8">
            <a:extLst>
              <a:ext uri="{FF2B5EF4-FFF2-40B4-BE49-F238E27FC236}">
                <a16:creationId xmlns:a16="http://schemas.microsoft.com/office/drawing/2014/main" id="{62119C19-1784-77FD-F93B-CC617B01D2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9813" y="4618038"/>
          <a:ext cx="8096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30120" imgH="203040" progId="Equation.DSMT4">
                  <p:embed/>
                </p:oleObj>
              </mc:Choice>
              <mc:Fallback>
                <p:oleObj name="Equation" r:id="rId22" imgW="330120" imgH="2030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9813" y="4618038"/>
                        <a:ext cx="8096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9">
            <a:extLst>
              <a:ext uri="{FF2B5EF4-FFF2-40B4-BE49-F238E27FC236}">
                <a16:creationId xmlns:a16="http://schemas.microsoft.com/office/drawing/2014/main" id="{69F1C452-C775-3567-ACB6-F99A1ED323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00888" y="5130800"/>
          <a:ext cx="3746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52280" imgH="164880" progId="Equation.DSMT4">
                  <p:embed/>
                </p:oleObj>
              </mc:Choice>
              <mc:Fallback>
                <p:oleObj name="Equation" r:id="rId24" imgW="152280" imgH="1648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888" y="5130800"/>
                        <a:ext cx="3746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20">
            <a:extLst>
              <a:ext uri="{FF2B5EF4-FFF2-40B4-BE49-F238E27FC236}">
                <a16:creationId xmlns:a16="http://schemas.microsoft.com/office/drawing/2014/main" id="{DE1F0353-15C6-AD06-B4CE-72C65DA3F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39125" y="5056188"/>
          <a:ext cx="8096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30120" imgH="203040" progId="Equation.DSMT4">
                  <p:embed/>
                </p:oleObj>
              </mc:Choice>
              <mc:Fallback>
                <p:oleObj name="Equation" r:id="rId26" imgW="330120" imgH="203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25" y="5056188"/>
                        <a:ext cx="8096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Text Box 2">
            <a:extLst>
              <a:ext uri="{FF2B5EF4-FFF2-40B4-BE49-F238E27FC236}">
                <a16:creationId xmlns:a16="http://schemas.microsoft.com/office/drawing/2014/main" id="{F2B7C7D4-DCC1-7FB7-3312-E1DAA6C58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304800"/>
            <a:ext cx="5661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sz="3600" b="1">
                <a:solidFill>
                  <a:schemeClr val="tx2"/>
                </a:solidFill>
              </a:rPr>
              <a:t>线性相关与线性无关</a:t>
            </a:r>
          </a:p>
        </p:txBody>
      </p:sp>
      <p:sp>
        <p:nvSpPr>
          <p:cNvPr id="337923" name="Text Box 3">
            <a:extLst>
              <a:ext uri="{FF2B5EF4-FFF2-40B4-BE49-F238E27FC236}">
                <a16:creationId xmlns:a16="http://schemas.microsoft.com/office/drawing/2014/main" id="{9FCCB857-E1CC-8616-9666-41EB2FA69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1001713"/>
            <a:ext cx="8737600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定义</a:t>
            </a:r>
            <a:r>
              <a:rPr lang="en-US" altLang="zh-CN" b="1">
                <a:solidFill>
                  <a:schemeClr val="tx2"/>
                </a:solidFill>
              </a:rPr>
              <a:t>2.2.1</a:t>
            </a:r>
            <a:r>
              <a:rPr lang="en-US" altLang="zh-CN" b="1"/>
              <a:t>    </a:t>
            </a:r>
            <a:r>
              <a:rPr lang="zh-CN" altLang="en-US" b="1"/>
              <a:t>设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/>
              <a:t>,…,</a:t>
            </a:r>
            <a:r>
              <a:rPr lang="en-US" altLang="zh-CN" b="1" i="1"/>
              <a:t>α</a:t>
            </a:r>
            <a:r>
              <a:rPr lang="en-US" altLang="zh-CN" b="1" i="1" baseline="-25000"/>
              <a:t>m</a:t>
            </a:r>
            <a:r>
              <a:rPr lang="zh-CN" altLang="en-US" b="1"/>
              <a:t>是数域</a:t>
            </a:r>
            <a:r>
              <a:rPr lang="en-US" altLang="zh-CN" b="1" i="1"/>
              <a:t>F</a:t>
            </a:r>
            <a:r>
              <a:rPr lang="zh-CN" altLang="en-US" b="1"/>
              <a:t>上的</a:t>
            </a:r>
            <a:r>
              <a:rPr lang="en-US" altLang="zh-CN" b="1" i="1"/>
              <a:t>n</a:t>
            </a:r>
            <a:r>
              <a:rPr lang="zh-CN" altLang="en-US" b="1"/>
              <a:t>维向量，如果存在不全为</a:t>
            </a:r>
            <a:r>
              <a:rPr lang="en-US" altLang="zh-CN" b="1"/>
              <a:t>0</a:t>
            </a:r>
            <a:r>
              <a:rPr lang="zh-CN" altLang="en-US" b="1"/>
              <a:t>的数</a:t>
            </a:r>
            <a:r>
              <a:rPr lang="en-US" altLang="zh-CN" i="1"/>
              <a:t>x</a:t>
            </a:r>
            <a:r>
              <a:rPr lang="en-US" altLang="zh-CN" b="1" baseline="-25000"/>
              <a:t>1</a:t>
            </a:r>
            <a:r>
              <a:rPr lang="en-US" altLang="zh-CN" b="1"/>
              <a:t>,…,</a:t>
            </a:r>
            <a:r>
              <a:rPr lang="en-US" altLang="zh-CN" i="1"/>
              <a:t>x</a:t>
            </a:r>
            <a:r>
              <a:rPr lang="en-US" altLang="zh-CN" b="1" i="1" baseline="-25000"/>
              <a:t>m</a:t>
            </a:r>
            <a:r>
              <a:rPr lang="en-US" altLang="zh-CN" b="1"/>
              <a:t>∈</a:t>
            </a:r>
            <a:r>
              <a:rPr lang="en-US" altLang="zh-CN" b="1" i="1"/>
              <a:t>F</a:t>
            </a:r>
            <a:r>
              <a:rPr lang="zh-CN" altLang="en-US" b="1"/>
              <a:t>，使</a:t>
            </a:r>
          </a:p>
          <a:p>
            <a:pPr algn="l" eaLnBrk="1" hangingPunct="1"/>
            <a:r>
              <a:rPr lang="zh-CN" altLang="en-US" b="1"/>
              <a:t>         </a:t>
            </a:r>
            <a:r>
              <a:rPr lang="en-US" altLang="zh-CN" i="1"/>
              <a:t>x</a:t>
            </a:r>
            <a:r>
              <a:rPr lang="en-US" altLang="zh-CN" b="1" baseline="-25000"/>
              <a:t>1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/>
              <a:t>+…+</a:t>
            </a:r>
            <a:r>
              <a:rPr lang="en-US" altLang="zh-CN" i="1"/>
              <a:t>x</a:t>
            </a:r>
            <a:r>
              <a:rPr lang="en-US" altLang="zh-CN" b="1" i="1" baseline="-25000"/>
              <a:t>m</a:t>
            </a:r>
            <a:r>
              <a:rPr lang="en-US" altLang="zh-CN" b="1" i="1"/>
              <a:t>α</a:t>
            </a:r>
            <a:r>
              <a:rPr lang="en-US" altLang="zh-CN" b="1" i="1" baseline="-25000"/>
              <a:t>m</a:t>
            </a:r>
            <a:r>
              <a:rPr lang="en-US" altLang="zh-CN" b="1"/>
              <a:t>=0</a:t>
            </a:r>
          </a:p>
          <a:p>
            <a:pPr algn="l" eaLnBrk="1" hangingPunct="1"/>
            <a:r>
              <a:rPr lang="zh-CN" altLang="en-US" b="1"/>
              <a:t>就称向量组</a:t>
            </a:r>
            <a:r>
              <a:rPr lang="en-US" altLang="zh-CN" b="1"/>
              <a:t>{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/>
              <a:t>,…,</a:t>
            </a:r>
            <a:r>
              <a:rPr lang="en-US" altLang="zh-CN" b="1" i="1"/>
              <a:t>α</a:t>
            </a:r>
            <a:r>
              <a:rPr lang="en-US" altLang="zh-CN" b="1" i="1" baseline="-25000"/>
              <a:t>m</a:t>
            </a:r>
            <a:r>
              <a:rPr lang="en-US" altLang="zh-CN" b="1"/>
              <a:t>}</a:t>
            </a:r>
            <a:r>
              <a:rPr lang="zh-CN" altLang="en-US" b="1">
                <a:solidFill>
                  <a:schemeClr val="tx2"/>
                </a:solidFill>
              </a:rPr>
              <a:t>线性相关</a:t>
            </a:r>
            <a:r>
              <a:rPr lang="en-US" altLang="zh-CN" b="1"/>
              <a:t>.</a:t>
            </a:r>
          </a:p>
        </p:txBody>
      </p:sp>
      <p:sp>
        <p:nvSpPr>
          <p:cNvPr id="337924" name="Text Box 4">
            <a:extLst>
              <a:ext uri="{FF2B5EF4-FFF2-40B4-BE49-F238E27FC236}">
                <a16:creationId xmlns:a16="http://schemas.microsoft.com/office/drawing/2014/main" id="{6BEB930E-600D-DDB6-5E67-41A41FE51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3614738"/>
            <a:ext cx="83073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反过来，如果对于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/>
              <a:t>,…,</a:t>
            </a:r>
            <a:r>
              <a:rPr lang="en-US" altLang="zh-CN" b="1" i="1"/>
              <a:t>x</a:t>
            </a:r>
            <a:r>
              <a:rPr lang="en-US" altLang="zh-CN" b="1" i="1" baseline="-25000"/>
              <a:t>m</a:t>
            </a:r>
            <a:r>
              <a:rPr lang="en-US" altLang="zh-CN" b="1"/>
              <a:t>∈</a:t>
            </a:r>
            <a:r>
              <a:rPr lang="en-US" altLang="zh-CN" b="1" i="1"/>
              <a:t>F</a:t>
            </a:r>
            <a:r>
              <a:rPr lang="zh-CN" altLang="en-US" b="1"/>
              <a:t>，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/>
              <a:t>+…+</a:t>
            </a:r>
            <a:r>
              <a:rPr lang="en-US" altLang="zh-CN" b="1" i="1"/>
              <a:t>x</a:t>
            </a:r>
            <a:r>
              <a:rPr lang="en-US" altLang="zh-CN" b="1" i="1" baseline="-25000"/>
              <a:t>m</a:t>
            </a:r>
            <a:r>
              <a:rPr lang="en-US" altLang="zh-CN" b="1" i="1"/>
              <a:t>α</a:t>
            </a:r>
            <a:r>
              <a:rPr lang="en-US" altLang="zh-CN" b="1" i="1" baseline="-25000"/>
              <a:t>m</a:t>
            </a:r>
            <a:r>
              <a:rPr lang="en-US" altLang="zh-CN" b="1"/>
              <a:t>=0 </a:t>
            </a:r>
            <a:r>
              <a:rPr lang="zh-CN" altLang="en-US" b="1"/>
              <a:t>当且仅当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/>
              <a:t>=…=</a:t>
            </a:r>
            <a:r>
              <a:rPr lang="en-US" altLang="zh-CN" b="1" i="1"/>
              <a:t>x</a:t>
            </a:r>
            <a:r>
              <a:rPr lang="en-US" altLang="zh-CN" b="1" i="1" baseline="-25000"/>
              <a:t>m</a:t>
            </a:r>
            <a:r>
              <a:rPr lang="en-US" altLang="zh-CN" b="1"/>
              <a:t>=0</a:t>
            </a:r>
            <a:r>
              <a:rPr lang="zh-CN" altLang="en-US" b="1"/>
              <a:t>时成立，就称向量组</a:t>
            </a:r>
            <a:r>
              <a:rPr lang="en-US" altLang="zh-CN" b="1"/>
              <a:t>{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/>
              <a:t>,…,</a:t>
            </a:r>
            <a:r>
              <a:rPr lang="en-US" altLang="zh-CN" b="1" i="1"/>
              <a:t>α</a:t>
            </a:r>
            <a:r>
              <a:rPr lang="en-US" altLang="zh-CN" b="1" i="1" baseline="-25000"/>
              <a:t>m</a:t>
            </a:r>
            <a:r>
              <a:rPr lang="en-US" altLang="zh-CN" b="1"/>
              <a:t>}</a:t>
            </a:r>
            <a:r>
              <a:rPr lang="zh-CN" altLang="en-US" b="1">
                <a:solidFill>
                  <a:schemeClr val="tx2"/>
                </a:solidFill>
              </a:rPr>
              <a:t>线性无关</a:t>
            </a:r>
            <a:r>
              <a:rPr lang="en-US" altLang="zh-CN" b="1">
                <a:solidFill>
                  <a:schemeClr val="tx2"/>
                </a:solidFill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2" grpId="0"/>
      <p:bldP spid="337923" grpId="0"/>
      <p:bldP spid="3379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Text Box 2">
            <a:extLst>
              <a:ext uri="{FF2B5EF4-FFF2-40B4-BE49-F238E27FC236}">
                <a16:creationId xmlns:a16="http://schemas.microsoft.com/office/drawing/2014/main" id="{8088739A-3005-7AD1-B3AA-2777F3E31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363538"/>
            <a:ext cx="843280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2.2.1</a:t>
            </a:r>
            <a:r>
              <a:rPr lang="en-US" altLang="zh-CN" b="1"/>
              <a:t>    </a:t>
            </a:r>
            <a:r>
              <a:rPr lang="zh-CN" altLang="en-US" b="1"/>
              <a:t>设</a:t>
            </a:r>
            <a:r>
              <a:rPr lang="en-US" altLang="zh-CN" b="1" i="1"/>
              <a:t>m</a:t>
            </a:r>
            <a:r>
              <a:rPr lang="en-US" altLang="zh-CN" b="1"/>
              <a:t>≥2,</a:t>
            </a:r>
            <a:r>
              <a:rPr lang="zh-CN" altLang="en-US" b="1"/>
              <a:t>则：</a:t>
            </a:r>
          </a:p>
          <a:p>
            <a:pPr algn="l" eaLnBrk="1" hangingPunct="1"/>
            <a:r>
              <a:rPr lang="zh-CN" altLang="en-US" b="1"/>
              <a:t>向量组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/>
              <a:t>,…,</a:t>
            </a:r>
            <a:r>
              <a:rPr lang="en-US" altLang="zh-CN" b="1" i="1"/>
              <a:t>α</a:t>
            </a:r>
            <a:r>
              <a:rPr lang="en-US" altLang="zh-CN" b="1" i="1" baseline="-25000"/>
              <a:t>m</a:t>
            </a:r>
            <a:r>
              <a:rPr lang="zh-CN" altLang="en-US" b="1"/>
              <a:t>线性相关      其中某个向量</a:t>
            </a:r>
            <a:r>
              <a:rPr lang="en-US" altLang="zh-CN" b="1" i="1"/>
              <a:t>α</a:t>
            </a:r>
            <a:r>
              <a:rPr lang="en-US" altLang="zh-CN" b="1" i="1" baseline="-25000"/>
              <a:t>i</a:t>
            </a:r>
            <a:r>
              <a:rPr lang="zh-CN" altLang="en-US" b="1"/>
              <a:t>是其余向量的线性组合</a:t>
            </a:r>
            <a:r>
              <a:rPr lang="en-US" altLang="zh-CN" b="1"/>
              <a:t>.</a:t>
            </a:r>
          </a:p>
        </p:txBody>
      </p:sp>
      <p:graphicFrame>
        <p:nvGraphicFramePr>
          <p:cNvPr id="15362" name="Object 3">
            <a:extLst>
              <a:ext uri="{FF2B5EF4-FFF2-40B4-BE49-F238E27FC236}">
                <a16:creationId xmlns:a16="http://schemas.microsoft.com/office/drawing/2014/main" id="{5CDD2DF2-E3C5-1E48-20DA-985AF8FA1198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4794250" y="1127125"/>
          <a:ext cx="7080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5640" imgH="152280" progId="Equation.3">
                  <p:embed/>
                </p:oleObj>
              </mc:Choice>
              <mc:Fallback>
                <p:oleObj name="公式" r:id="rId2" imgW="215640" imgH="152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1127125"/>
                        <a:ext cx="7080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948" name="Text Box 4">
            <a:extLst>
              <a:ext uri="{FF2B5EF4-FFF2-40B4-BE49-F238E27FC236}">
                <a16:creationId xmlns:a16="http://schemas.microsoft.com/office/drawing/2014/main" id="{335D8801-4D9D-E792-221D-04830DA71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2278063"/>
            <a:ext cx="8142288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证明  </a:t>
            </a:r>
            <a:r>
              <a:rPr lang="zh-CN" altLang="en-US" b="1"/>
              <a:t>  先设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/>
              <a:t>,…,</a:t>
            </a:r>
            <a:r>
              <a:rPr lang="en-US" altLang="zh-CN" b="1" i="1"/>
              <a:t>α</a:t>
            </a:r>
            <a:r>
              <a:rPr lang="en-US" altLang="zh-CN" b="1" i="1" baseline="-25000"/>
              <a:t>m</a:t>
            </a:r>
            <a:r>
              <a:rPr lang="zh-CN" altLang="en-US" b="1"/>
              <a:t>线性相关 ，即存在不全为</a:t>
            </a:r>
            <a:r>
              <a:rPr lang="en-US" altLang="zh-CN" b="1"/>
              <a:t>0</a:t>
            </a:r>
            <a:r>
              <a:rPr lang="zh-CN" altLang="en-US" b="1"/>
              <a:t>的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/>
              <a:t>,…,</a:t>
            </a:r>
            <a:r>
              <a:rPr lang="en-US" altLang="zh-CN" b="1" i="1"/>
              <a:t>λ</a:t>
            </a:r>
            <a:r>
              <a:rPr lang="en-US" altLang="zh-CN" b="1" i="1" baseline="-25000"/>
              <a:t>m</a:t>
            </a:r>
            <a:r>
              <a:rPr lang="en-US" altLang="zh-CN" b="1"/>
              <a:t>∈</a:t>
            </a:r>
            <a:r>
              <a:rPr lang="en-US" altLang="zh-CN" b="1" i="1"/>
              <a:t>F</a:t>
            </a:r>
            <a:r>
              <a:rPr lang="zh-CN" altLang="en-US" b="1"/>
              <a:t>满足条件</a:t>
            </a:r>
          </a:p>
          <a:p>
            <a:pPr algn="l" eaLnBrk="1" hangingPunct="1"/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/>
              <a:t>+…+</a:t>
            </a:r>
            <a:r>
              <a:rPr lang="en-US" altLang="zh-CN" b="1" i="1"/>
              <a:t>λ</a:t>
            </a:r>
            <a:r>
              <a:rPr lang="en-US" altLang="zh-CN" b="1" i="1" baseline="-25000"/>
              <a:t>m</a:t>
            </a:r>
            <a:r>
              <a:rPr lang="en-US" altLang="zh-CN" b="1" i="1"/>
              <a:t>α</a:t>
            </a:r>
            <a:r>
              <a:rPr lang="en-US" altLang="zh-CN" b="1" i="1" baseline="-25000"/>
              <a:t>m</a:t>
            </a:r>
            <a:r>
              <a:rPr lang="en-US" altLang="zh-CN" b="1"/>
              <a:t>=0              </a:t>
            </a:r>
            <a:r>
              <a:rPr lang="zh-CN" altLang="en-US" b="1"/>
              <a:t>（</a:t>
            </a:r>
            <a:r>
              <a:rPr lang="en-US" altLang="zh-CN" b="1"/>
              <a:t>2.1.4</a:t>
            </a:r>
            <a:r>
              <a:rPr lang="zh-CN" altLang="en-US" b="1"/>
              <a:t>）</a:t>
            </a:r>
          </a:p>
        </p:txBody>
      </p:sp>
      <p:sp>
        <p:nvSpPr>
          <p:cNvPr id="338949" name="Text Box 5">
            <a:extLst>
              <a:ext uri="{FF2B5EF4-FFF2-40B4-BE49-F238E27FC236}">
                <a16:creationId xmlns:a16="http://schemas.microsoft.com/office/drawing/2014/main" id="{16327CBA-0109-8684-5EF2-0E3013D42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4208463"/>
            <a:ext cx="8272463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        </a:t>
            </a:r>
            <a:r>
              <a:rPr lang="zh-CN" altLang="en-US" b="1"/>
              <a:t>设</a:t>
            </a:r>
            <a:r>
              <a:rPr lang="en-US" altLang="zh-CN" b="1" i="1"/>
              <a:t>λ</a:t>
            </a:r>
            <a:r>
              <a:rPr lang="en-US" altLang="zh-CN" b="1" i="1" baseline="-25000"/>
              <a:t>i</a:t>
            </a:r>
            <a:r>
              <a:rPr lang="en-US" altLang="zh-CN" b="1"/>
              <a:t>≠0.  </a:t>
            </a:r>
            <a:r>
              <a:rPr lang="zh-CN" altLang="en-US" b="1"/>
              <a:t>将等式（</a:t>
            </a:r>
            <a:r>
              <a:rPr lang="en-US" altLang="zh-CN" b="1"/>
              <a:t>2.1.4</a:t>
            </a:r>
            <a:r>
              <a:rPr lang="zh-CN" altLang="en-US" b="1"/>
              <a:t>）左边除了</a:t>
            </a:r>
            <a:r>
              <a:rPr lang="en-US" altLang="zh-CN" b="1" i="1"/>
              <a:t>λ</a:t>
            </a:r>
            <a:r>
              <a:rPr lang="en-US" altLang="zh-CN" b="1" i="1" baseline="-25000"/>
              <a:t>i</a:t>
            </a:r>
            <a:r>
              <a:rPr lang="en-US" altLang="zh-CN" b="1" i="1"/>
              <a:t>α</a:t>
            </a:r>
            <a:r>
              <a:rPr lang="en-US" altLang="zh-CN" b="1" i="1" baseline="-25000"/>
              <a:t>i</a:t>
            </a:r>
            <a:r>
              <a:rPr lang="zh-CN" altLang="en-US" b="1"/>
              <a:t>之外的其余各项移到右边，再将所得的等式两边同除以非零数</a:t>
            </a:r>
            <a:r>
              <a:rPr lang="en-US" altLang="zh-CN" b="1" i="1"/>
              <a:t>λ</a:t>
            </a:r>
            <a:r>
              <a:rPr lang="en-US" altLang="zh-CN" b="1" i="1" baseline="-25000"/>
              <a:t>i</a:t>
            </a:r>
            <a:r>
              <a:rPr lang="zh-CN" altLang="en-US" b="1"/>
              <a:t>，得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6" grpId="0"/>
      <p:bldP spid="338948" grpId="0"/>
      <p:bldP spid="3389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9970" name="Object 2">
            <a:extLst>
              <a:ext uri="{FF2B5EF4-FFF2-40B4-BE49-F238E27FC236}">
                <a16:creationId xmlns:a16="http://schemas.microsoft.com/office/drawing/2014/main" id="{57C50179-27E9-93AA-A118-E81DF167DB9A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623888" y="225425"/>
          <a:ext cx="7770812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9000" imgH="431640" progId="Equation.DSMT4">
                  <p:embed/>
                </p:oleObj>
              </mc:Choice>
              <mc:Fallback>
                <p:oleObj name="Equation" r:id="rId2" imgW="342900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225425"/>
                        <a:ext cx="7770812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1" name="Text Box 3">
            <a:extLst>
              <a:ext uri="{FF2B5EF4-FFF2-40B4-BE49-F238E27FC236}">
                <a16:creationId xmlns:a16="http://schemas.microsoft.com/office/drawing/2014/main" id="{F8416EAB-5D87-44B8-4250-6716397AC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1465263"/>
            <a:ext cx="83010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这就说明</a:t>
            </a:r>
            <a:r>
              <a:rPr lang="en-US" altLang="zh-CN" b="1" i="1"/>
              <a:t>α</a:t>
            </a:r>
            <a:r>
              <a:rPr lang="en-US" altLang="zh-CN" b="1" i="1" baseline="-25000"/>
              <a:t>i</a:t>
            </a:r>
            <a:r>
              <a:rPr lang="zh-CN" altLang="en-US" b="1"/>
              <a:t>是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,…,α</a:t>
            </a:r>
            <a:r>
              <a:rPr lang="en-US" altLang="zh-CN" b="1" i="1" baseline="-25000"/>
              <a:t>m</a:t>
            </a:r>
            <a:r>
              <a:rPr lang="zh-CN" altLang="en-US" b="1"/>
              <a:t>中其余向量</a:t>
            </a:r>
            <a:r>
              <a:rPr lang="en-US" altLang="zh-CN" b="1" i="1"/>
              <a:t>α</a:t>
            </a:r>
            <a:r>
              <a:rPr lang="en-US" altLang="zh-CN" b="1" i="1" baseline="-25000"/>
              <a:t>j</a:t>
            </a:r>
            <a:r>
              <a:rPr lang="zh-CN" altLang="en-US" b="1"/>
              <a:t>（</a:t>
            </a:r>
            <a:r>
              <a:rPr lang="en-US" altLang="zh-CN" b="1"/>
              <a:t>1≤</a:t>
            </a:r>
            <a:r>
              <a:rPr lang="en-US" altLang="zh-CN" b="1" i="1"/>
              <a:t>j</a:t>
            </a:r>
            <a:r>
              <a:rPr lang="en-US" altLang="zh-CN" b="1"/>
              <a:t>≤</a:t>
            </a:r>
            <a:r>
              <a:rPr lang="en-US" altLang="zh-CN" b="1" i="1"/>
              <a:t>m,j≠i</a:t>
            </a:r>
            <a:r>
              <a:rPr lang="zh-CN" altLang="en-US" b="1"/>
              <a:t>）的线性组合</a:t>
            </a:r>
            <a:r>
              <a:rPr lang="en-US" altLang="zh-CN" b="1"/>
              <a:t>.</a:t>
            </a:r>
          </a:p>
        </p:txBody>
      </p:sp>
      <p:sp>
        <p:nvSpPr>
          <p:cNvPr id="339972" name="Text Box 4">
            <a:extLst>
              <a:ext uri="{FF2B5EF4-FFF2-40B4-BE49-F238E27FC236}">
                <a16:creationId xmlns:a16="http://schemas.microsoft.com/office/drawing/2014/main" id="{CB3BBB7E-EB47-F03A-EBAF-B45901372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2684463"/>
            <a:ext cx="82597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       </a:t>
            </a:r>
            <a:r>
              <a:rPr lang="zh-CN" altLang="en-US" b="1"/>
              <a:t>再设某个</a:t>
            </a:r>
            <a:r>
              <a:rPr lang="en-US" altLang="zh-CN" b="1" i="1"/>
              <a:t>α</a:t>
            </a:r>
            <a:r>
              <a:rPr lang="en-US" altLang="zh-CN" b="1" i="1" baseline="-25000"/>
              <a:t>i</a:t>
            </a:r>
            <a:r>
              <a:rPr lang="zh-CN" altLang="en-US" b="1"/>
              <a:t>是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,…,α</a:t>
            </a:r>
            <a:r>
              <a:rPr lang="en-US" altLang="zh-CN" b="1" i="1" baseline="-25000"/>
              <a:t>m</a:t>
            </a:r>
            <a:r>
              <a:rPr lang="zh-CN" altLang="en-US" b="1"/>
              <a:t>中其余向量</a:t>
            </a:r>
            <a:r>
              <a:rPr lang="en-US" altLang="zh-CN" b="1" i="1"/>
              <a:t>α</a:t>
            </a:r>
            <a:r>
              <a:rPr lang="en-US" altLang="zh-CN" b="1" i="1" baseline="-25000"/>
              <a:t>j</a:t>
            </a:r>
            <a:r>
              <a:rPr lang="zh-CN" altLang="en-US" b="1"/>
              <a:t>（</a:t>
            </a:r>
            <a:r>
              <a:rPr lang="en-US" altLang="zh-CN" b="1"/>
              <a:t>1≤</a:t>
            </a:r>
            <a:r>
              <a:rPr lang="en-US" altLang="zh-CN" b="1" i="1"/>
              <a:t>j</a:t>
            </a:r>
            <a:r>
              <a:rPr lang="en-US" altLang="zh-CN" b="1"/>
              <a:t>≤</a:t>
            </a:r>
            <a:r>
              <a:rPr lang="en-US" altLang="zh-CN" b="1" i="1"/>
              <a:t>m,j≠i</a:t>
            </a:r>
            <a:r>
              <a:rPr lang="zh-CN" altLang="en-US" b="1"/>
              <a:t>）的线性组合，即存在一组数</a:t>
            </a:r>
            <a:r>
              <a:rPr lang="en-US" altLang="zh-CN" b="1" i="1"/>
              <a:t>t</a:t>
            </a:r>
            <a:r>
              <a:rPr lang="en-US" altLang="zh-CN" b="1" i="1" baseline="-25000"/>
              <a:t>j</a:t>
            </a:r>
            <a:r>
              <a:rPr lang="zh-CN" altLang="en-US" b="1"/>
              <a:t>（ </a:t>
            </a:r>
            <a:r>
              <a:rPr lang="en-US" altLang="zh-CN" b="1"/>
              <a:t>1≤</a:t>
            </a:r>
            <a:r>
              <a:rPr lang="en-US" altLang="zh-CN" b="1" i="1"/>
              <a:t>j</a:t>
            </a:r>
            <a:r>
              <a:rPr lang="en-US" altLang="zh-CN" b="1"/>
              <a:t>≤</a:t>
            </a:r>
            <a:r>
              <a:rPr lang="en-US" altLang="zh-CN" b="1" i="1"/>
              <a:t>m,j≠i</a:t>
            </a:r>
            <a:r>
              <a:rPr lang="en-US" altLang="zh-CN" b="1"/>
              <a:t> </a:t>
            </a:r>
            <a:r>
              <a:rPr lang="zh-CN" altLang="en-US" b="1"/>
              <a:t>）</a:t>
            </a:r>
            <a:r>
              <a:rPr lang="en-US" altLang="zh-CN" b="1"/>
              <a:t>,</a:t>
            </a:r>
            <a:r>
              <a:rPr lang="zh-CN" altLang="en-US" b="1"/>
              <a:t>使</a:t>
            </a:r>
          </a:p>
        </p:txBody>
      </p:sp>
      <p:sp>
        <p:nvSpPr>
          <p:cNvPr id="339973" name="Text Box 5">
            <a:extLst>
              <a:ext uri="{FF2B5EF4-FFF2-40B4-BE49-F238E27FC236}">
                <a16:creationId xmlns:a16="http://schemas.microsoft.com/office/drawing/2014/main" id="{68E803C2-4FDD-F07E-3694-5C072A757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4354513"/>
            <a:ext cx="83947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 i="1"/>
              <a:t>α</a:t>
            </a:r>
            <a:r>
              <a:rPr lang="en-US" altLang="zh-CN" b="1" i="1" baseline="-25000"/>
              <a:t>i</a:t>
            </a:r>
            <a:r>
              <a:rPr lang="en-US" altLang="zh-CN" b="1" i="1"/>
              <a:t>=t</a:t>
            </a:r>
            <a:r>
              <a:rPr lang="en-US" altLang="zh-CN" b="1" baseline="-25000"/>
              <a:t>1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+t</a:t>
            </a:r>
            <a:r>
              <a:rPr lang="en-US" altLang="zh-CN" b="1" i="1" baseline="-25000"/>
              <a:t>i-</a:t>
            </a:r>
            <a:r>
              <a:rPr lang="en-US" altLang="zh-CN" b="1" baseline="-25000"/>
              <a:t>1</a:t>
            </a:r>
            <a:r>
              <a:rPr lang="en-US" altLang="zh-CN" b="1" i="1"/>
              <a:t>α</a:t>
            </a:r>
            <a:r>
              <a:rPr lang="en-US" altLang="zh-CN" b="1" i="1" baseline="-25000"/>
              <a:t>i-</a:t>
            </a:r>
            <a:r>
              <a:rPr lang="en-US" altLang="zh-CN" b="1" baseline="-25000"/>
              <a:t>1</a:t>
            </a:r>
            <a:r>
              <a:rPr lang="en-US" altLang="zh-CN" b="1" i="1"/>
              <a:t>+t</a:t>
            </a:r>
            <a:r>
              <a:rPr lang="en-US" altLang="zh-CN" b="1" i="1" baseline="-25000"/>
              <a:t>i+</a:t>
            </a:r>
            <a:r>
              <a:rPr lang="en-US" altLang="zh-CN" b="1" baseline="-25000"/>
              <a:t>1</a:t>
            </a:r>
            <a:r>
              <a:rPr lang="en-US" altLang="zh-CN" b="1" i="1"/>
              <a:t>α</a:t>
            </a:r>
            <a:r>
              <a:rPr lang="en-US" altLang="zh-CN" b="1" i="1" baseline="-25000"/>
              <a:t>i+</a:t>
            </a:r>
            <a:r>
              <a:rPr lang="en-US" altLang="zh-CN" b="1" baseline="-25000"/>
              <a:t>1</a:t>
            </a:r>
            <a:r>
              <a:rPr lang="en-US" altLang="zh-CN" b="1" i="1"/>
              <a:t>+…+t</a:t>
            </a:r>
            <a:r>
              <a:rPr lang="en-US" altLang="zh-CN" b="1" i="1" baseline="-25000"/>
              <a:t>m</a:t>
            </a:r>
            <a:r>
              <a:rPr lang="en-US" altLang="zh-CN" b="1" i="1"/>
              <a:t>α</a:t>
            </a:r>
            <a:r>
              <a:rPr lang="en-US" altLang="zh-CN" b="1" i="1" baseline="-25000"/>
              <a:t>m</a:t>
            </a:r>
            <a:r>
              <a:rPr lang="en-US" altLang="zh-CN" b="1" baseline="-25000"/>
              <a:t>   </a:t>
            </a:r>
            <a:r>
              <a:rPr lang="zh-CN" altLang="en-US" b="1"/>
              <a:t>（</a:t>
            </a:r>
            <a:r>
              <a:rPr lang="en-US" altLang="zh-CN" b="1"/>
              <a:t>2.1.6</a:t>
            </a:r>
            <a:r>
              <a:rPr lang="zh-CN" altLang="en-US" b="1"/>
              <a:t>）</a:t>
            </a:r>
            <a:endParaRPr lang="zh-CN" altLang="en-US" b="1" baseline="-250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/>
      <p:bldP spid="339972" grpId="0"/>
      <p:bldP spid="33997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Text Box 2">
            <a:extLst>
              <a:ext uri="{FF2B5EF4-FFF2-40B4-BE49-F238E27FC236}">
                <a16:creationId xmlns:a16="http://schemas.microsoft.com/office/drawing/2014/main" id="{B55B6CDA-026E-FE5F-3BB9-0D7A48662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309563"/>
            <a:ext cx="78470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</a:t>
            </a:r>
            <a:r>
              <a:rPr lang="zh-CN" altLang="en-US"/>
              <a:t>将等式右边的各项全部移到左边，得</a:t>
            </a:r>
          </a:p>
        </p:txBody>
      </p:sp>
      <p:sp>
        <p:nvSpPr>
          <p:cNvPr id="340995" name="Text Box 3">
            <a:extLst>
              <a:ext uri="{FF2B5EF4-FFF2-40B4-BE49-F238E27FC236}">
                <a16:creationId xmlns:a16="http://schemas.microsoft.com/office/drawing/2014/main" id="{EF89A208-778E-47AF-68BC-C1358871A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1092200"/>
            <a:ext cx="8894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i="1"/>
              <a:t>-t</a:t>
            </a:r>
            <a:r>
              <a:rPr lang="en-US" altLang="zh-CN" baseline="-25000"/>
              <a:t>1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 i="1"/>
              <a:t>-…-t</a:t>
            </a:r>
            <a:r>
              <a:rPr lang="en-US" altLang="zh-CN" i="1" baseline="-25000"/>
              <a:t>i-</a:t>
            </a:r>
            <a:r>
              <a:rPr lang="en-US" altLang="zh-CN" baseline="-25000"/>
              <a:t>1</a:t>
            </a:r>
            <a:r>
              <a:rPr lang="en-US" altLang="zh-CN" i="1"/>
              <a:t>α</a:t>
            </a:r>
            <a:r>
              <a:rPr lang="en-US" altLang="zh-CN" i="1" baseline="-25000"/>
              <a:t>i-</a:t>
            </a:r>
            <a:r>
              <a:rPr lang="en-US" altLang="zh-CN" baseline="-25000"/>
              <a:t>1</a:t>
            </a:r>
            <a:r>
              <a:rPr lang="en-US" altLang="zh-CN" i="1"/>
              <a:t>+</a:t>
            </a:r>
            <a:r>
              <a:rPr lang="en-US" altLang="zh-CN"/>
              <a:t>1</a:t>
            </a:r>
            <a:r>
              <a:rPr lang="en-US" altLang="zh-CN" i="1"/>
              <a:t>α</a:t>
            </a:r>
            <a:r>
              <a:rPr lang="en-US" altLang="zh-CN" i="1" baseline="-25000"/>
              <a:t>i</a:t>
            </a:r>
            <a:r>
              <a:rPr lang="en-US" altLang="zh-CN" i="1"/>
              <a:t>-t</a:t>
            </a:r>
            <a:r>
              <a:rPr lang="en-US" altLang="zh-CN" i="1" baseline="-25000"/>
              <a:t>i+</a:t>
            </a:r>
            <a:r>
              <a:rPr lang="en-US" altLang="zh-CN" baseline="-25000"/>
              <a:t>1</a:t>
            </a:r>
            <a:r>
              <a:rPr lang="en-US" altLang="zh-CN" i="1"/>
              <a:t>α</a:t>
            </a:r>
            <a:r>
              <a:rPr lang="en-US" altLang="zh-CN" i="1" baseline="-25000"/>
              <a:t>i+</a:t>
            </a:r>
            <a:r>
              <a:rPr lang="en-US" altLang="zh-CN" baseline="-25000"/>
              <a:t>1</a:t>
            </a:r>
            <a:r>
              <a:rPr lang="en-US" altLang="zh-CN" i="1"/>
              <a:t>-…-t</a:t>
            </a:r>
            <a:r>
              <a:rPr lang="en-US" altLang="zh-CN" i="1" baseline="-25000"/>
              <a:t>m</a:t>
            </a:r>
            <a:r>
              <a:rPr lang="en-US" altLang="zh-CN" i="1"/>
              <a:t>α</a:t>
            </a:r>
            <a:r>
              <a:rPr lang="en-US" altLang="zh-CN" i="1" baseline="-25000"/>
              <a:t>m</a:t>
            </a:r>
            <a:r>
              <a:rPr lang="en-US" altLang="zh-CN" i="1"/>
              <a:t>=</a:t>
            </a:r>
            <a:r>
              <a:rPr lang="en-US" altLang="zh-CN"/>
              <a:t>0  (2.1.7)</a:t>
            </a:r>
            <a:endParaRPr lang="en-US" altLang="zh-CN" baseline="-25000"/>
          </a:p>
        </p:txBody>
      </p:sp>
      <p:sp>
        <p:nvSpPr>
          <p:cNvPr id="340996" name="Text Box 4">
            <a:extLst>
              <a:ext uri="{FF2B5EF4-FFF2-40B4-BE49-F238E27FC236}">
                <a16:creationId xmlns:a16="http://schemas.microsoft.com/office/drawing/2014/main" id="{64C8C28D-80D3-41BB-7261-41D7BB520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46275"/>
            <a:ext cx="852487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等式左边是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 i="1"/>
              <a:t>,…,α</a:t>
            </a:r>
            <a:r>
              <a:rPr lang="en-US" altLang="zh-CN" i="1" baseline="-25000"/>
              <a:t>m</a:t>
            </a:r>
            <a:r>
              <a:rPr lang="zh-CN" altLang="en-US"/>
              <a:t>的线性组合，其中</a:t>
            </a:r>
            <a:r>
              <a:rPr lang="en-US" altLang="zh-CN" i="1"/>
              <a:t>α</a:t>
            </a:r>
            <a:r>
              <a:rPr lang="en-US" altLang="zh-CN" i="1" baseline="-25000"/>
              <a:t>i</a:t>
            </a:r>
            <a:r>
              <a:rPr lang="zh-CN" altLang="en-US"/>
              <a:t>的系数</a:t>
            </a:r>
            <a:r>
              <a:rPr lang="en-US" altLang="zh-CN"/>
              <a:t>1≠0</a:t>
            </a:r>
            <a:r>
              <a:rPr lang="zh-CN" altLang="en-US"/>
              <a:t>，可见存在不全为</a:t>
            </a:r>
            <a:r>
              <a:rPr lang="en-US" altLang="zh-CN"/>
              <a:t>0</a:t>
            </a:r>
            <a:r>
              <a:rPr lang="zh-CN" altLang="en-US"/>
              <a:t>的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,…,λ</a:t>
            </a:r>
            <a:r>
              <a:rPr lang="en-US" altLang="zh-CN" i="1" baseline="-25000"/>
              <a:t>m</a:t>
            </a:r>
            <a:r>
              <a:rPr lang="zh-CN" altLang="en-US"/>
              <a:t>使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 i="1"/>
              <a:t>+…+λ</a:t>
            </a:r>
            <a:r>
              <a:rPr lang="en-US" altLang="zh-CN" i="1" baseline="-25000"/>
              <a:t>m</a:t>
            </a:r>
            <a:r>
              <a:rPr lang="en-US" altLang="zh-CN" i="1"/>
              <a:t>α</a:t>
            </a:r>
            <a:r>
              <a:rPr lang="en-US" altLang="zh-CN" i="1" baseline="-25000"/>
              <a:t>m</a:t>
            </a:r>
            <a:r>
              <a:rPr lang="en-US" altLang="zh-CN" i="1"/>
              <a:t>=</a:t>
            </a:r>
            <a:r>
              <a:rPr lang="en-US" altLang="zh-CN"/>
              <a:t>0.                                      □</a:t>
            </a:r>
          </a:p>
        </p:txBody>
      </p:sp>
      <p:sp>
        <p:nvSpPr>
          <p:cNvPr id="340997" name="Text Box 5">
            <a:extLst>
              <a:ext uri="{FF2B5EF4-FFF2-40B4-BE49-F238E27FC236}">
                <a16:creationId xmlns:a16="http://schemas.microsoft.com/office/drawing/2014/main" id="{55BCC4E1-10F9-9B87-1C9F-F783018DA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3730625"/>
            <a:ext cx="81264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 </a:t>
            </a:r>
            <a:r>
              <a:rPr lang="zh-CN" altLang="en-US"/>
              <a:t>一个向量组成的向量组</a:t>
            </a:r>
            <a:r>
              <a:rPr lang="en-US" altLang="zh-CN"/>
              <a:t>﹛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﹜</a:t>
            </a:r>
            <a:r>
              <a:rPr lang="zh-CN" altLang="en-US"/>
              <a:t>线性相关的充分必要条件是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=0.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4" grpId="0"/>
      <p:bldP spid="340995" grpId="0"/>
      <p:bldP spid="340996" grpId="0"/>
      <p:bldP spid="34099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Text Box 2">
            <a:extLst>
              <a:ext uri="{FF2B5EF4-FFF2-40B4-BE49-F238E27FC236}">
                <a16:creationId xmlns:a16="http://schemas.microsoft.com/office/drawing/2014/main" id="{2C8F3909-3A99-B010-DCC9-D0E9E327F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309563"/>
            <a:ext cx="8834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en-US" altLang="zh-CN" b="1">
                <a:solidFill>
                  <a:schemeClr val="tx2"/>
                </a:solidFill>
              </a:rPr>
              <a:t>2.2.1’</a:t>
            </a:r>
            <a:r>
              <a:rPr lang="zh-CN" altLang="en-US" b="1"/>
              <a:t>向量组</a:t>
            </a:r>
            <a:r>
              <a:rPr lang="en-US" altLang="en-US" b="1"/>
              <a:t>﹛ 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,…,α</a:t>
            </a:r>
            <a:r>
              <a:rPr lang="en-US" altLang="zh-CN" b="1" i="1" baseline="-25000"/>
              <a:t>m</a:t>
            </a:r>
            <a:r>
              <a:rPr lang="en-US" altLang="en-US" b="1"/>
              <a:t> </a:t>
            </a:r>
            <a:r>
              <a:rPr lang="en-US" altLang="zh-CN" b="1"/>
              <a:t>﹜</a:t>
            </a:r>
            <a:r>
              <a:rPr lang="zh-CN" altLang="en-US" b="1"/>
              <a:t>线性相关</a:t>
            </a:r>
          </a:p>
        </p:txBody>
      </p:sp>
      <p:graphicFrame>
        <p:nvGraphicFramePr>
          <p:cNvPr id="17410" name="Object 3">
            <a:extLst>
              <a:ext uri="{FF2B5EF4-FFF2-40B4-BE49-F238E27FC236}">
                <a16:creationId xmlns:a16="http://schemas.microsoft.com/office/drawing/2014/main" id="{3D0932AD-5E67-440E-274D-A887C20A6FE9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7883525" y="366713"/>
          <a:ext cx="95408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640" imgH="152280" progId="Equation.DSMT4">
                  <p:embed/>
                </p:oleObj>
              </mc:Choice>
              <mc:Fallback>
                <p:oleObj name="Equation" r:id="rId2" imgW="215640" imgH="1522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525" y="366713"/>
                        <a:ext cx="954088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2020" name="Text Box 4">
            <a:extLst>
              <a:ext uri="{FF2B5EF4-FFF2-40B4-BE49-F238E27FC236}">
                <a16:creationId xmlns:a16="http://schemas.microsoft.com/office/drawing/2014/main" id="{DE404BBC-BA84-22B8-7ECC-BA001E365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003300"/>
            <a:ext cx="8834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其中某个</a:t>
            </a:r>
            <a:r>
              <a:rPr lang="en-US" altLang="zh-CN" b="1" i="1"/>
              <a:t>α</a:t>
            </a:r>
            <a:r>
              <a:rPr lang="en-US" altLang="zh-CN" b="1" i="1" baseline="-25000"/>
              <a:t>i</a:t>
            </a:r>
            <a:r>
              <a:rPr lang="zh-CN" altLang="en-US" b="1"/>
              <a:t>是它前面的向量</a:t>
            </a:r>
            <a:r>
              <a:rPr lang="en-US" altLang="zh-CN" b="1" i="1"/>
              <a:t>α</a:t>
            </a:r>
            <a:r>
              <a:rPr lang="en-US" altLang="zh-CN" b="1" i="1" baseline="-25000"/>
              <a:t>j</a:t>
            </a:r>
            <a:r>
              <a:rPr lang="zh-CN" altLang="en-US" b="1"/>
              <a:t>（</a:t>
            </a:r>
            <a:r>
              <a:rPr lang="en-US" altLang="zh-CN" b="1" i="1"/>
              <a:t>j&lt;i</a:t>
            </a:r>
            <a:r>
              <a:rPr lang="zh-CN" altLang="en-US" b="1"/>
              <a:t>）的线性组合</a:t>
            </a:r>
            <a:r>
              <a:rPr lang="en-US" altLang="zh-CN" b="1"/>
              <a:t>.</a:t>
            </a:r>
          </a:p>
        </p:txBody>
      </p:sp>
      <p:sp>
        <p:nvSpPr>
          <p:cNvPr id="342021" name="Text Box 5">
            <a:extLst>
              <a:ext uri="{FF2B5EF4-FFF2-40B4-BE49-F238E27FC236}">
                <a16:creationId xmlns:a16="http://schemas.microsoft.com/office/drawing/2014/main" id="{10EE476D-D684-2AF6-A48D-0A9840EB4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2093913"/>
            <a:ext cx="8509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证明</a:t>
            </a:r>
            <a:r>
              <a:rPr lang="zh-CN" altLang="en-US" b="1"/>
              <a:t>     设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,…,α</a:t>
            </a:r>
            <a:r>
              <a:rPr lang="en-US" altLang="zh-CN" b="1" i="1" baseline="-25000"/>
              <a:t>m</a:t>
            </a:r>
            <a:r>
              <a:rPr lang="zh-CN" altLang="en-US" b="1"/>
              <a:t>线性相关，则存在不全为</a:t>
            </a:r>
            <a:r>
              <a:rPr lang="en-US" altLang="zh-CN" b="1"/>
              <a:t>0</a:t>
            </a:r>
            <a:r>
              <a:rPr lang="zh-CN" altLang="en-US" b="1"/>
              <a:t>的</a:t>
            </a:r>
            <a:r>
              <a:rPr lang="en-US" altLang="zh-CN" b="1" i="1"/>
              <a:t>λ</a:t>
            </a:r>
            <a:r>
              <a:rPr lang="en-US" altLang="zh-CN" b="1" i="1" baseline="-25000"/>
              <a:t>1</a:t>
            </a:r>
            <a:r>
              <a:rPr lang="en-US" altLang="zh-CN" b="1" i="1"/>
              <a:t>,…,λ</a:t>
            </a:r>
            <a:r>
              <a:rPr lang="en-US" altLang="zh-CN" b="1" i="1" baseline="-25000"/>
              <a:t>m</a:t>
            </a:r>
            <a:r>
              <a:rPr lang="en-US" altLang="zh-CN" b="1" i="1"/>
              <a:t>∈F</a:t>
            </a:r>
            <a:r>
              <a:rPr lang="zh-CN" altLang="en-US" b="1"/>
              <a:t>使 </a:t>
            </a:r>
          </a:p>
        </p:txBody>
      </p:sp>
      <p:sp>
        <p:nvSpPr>
          <p:cNvPr id="342022" name="Text Box 6">
            <a:extLst>
              <a:ext uri="{FF2B5EF4-FFF2-40B4-BE49-F238E27FC236}">
                <a16:creationId xmlns:a16="http://schemas.microsoft.com/office/drawing/2014/main" id="{CCDE3B5B-5A34-9E77-7DBB-13A3F8472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3302000"/>
            <a:ext cx="7831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              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+…+λ</a:t>
            </a:r>
            <a:r>
              <a:rPr lang="en-US" altLang="zh-CN" b="1" i="1" baseline="-25000"/>
              <a:t>m</a:t>
            </a:r>
            <a:r>
              <a:rPr lang="en-US" altLang="zh-CN" b="1" i="1"/>
              <a:t>α</a:t>
            </a:r>
            <a:r>
              <a:rPr lang="en-US" altLang="zh-CN" b="1" i="1" baseline="-25000"/>
              <a:t>m</a:t>
            </a:r>
            <a:r>
              <a:rPr lang="en-US" altLang="zh-CN" b="1" i="1"/>
              <a:t>=</a:t>
            </a:r>
            <a:r>
              <a:rPr lang="en-US" altLang="zh-CN" b="1"/>
              <a:t>0</a:t>
            </a:r>
          </a:p>
        </p:txBody>
      </p:sp>
      <p:sp>
        <p:nvSpPr>
          <p:cNvPr id="342023" name="Text Box 7">
            <a:extLst>
              <a:ext uri="{FF2B5EF4-FFF2-40B4-BE49-F238E27FC236}">
                <a16:creationId xmlns:a16="http://schemas.microsoft.com/office/drawing/2014/main" id="{2E2AD0BA-CBA6-9D59-6EB2-35CF6F8BA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3997325"/>
            <a:ext cx="83915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设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,…,λ</a:t>
            </a:r>
            <a:r>
              <a:rPr lang="en-US" altLang="zh-CN" b="1" i="1" baseline="-25000"/>
              <a:t>m</a:t>
            </a:r>
            <a:r>
              <a:rPr lang="zh-CN" altLang="en-US" b="1"/>
              <a:t>中最后一个非零的数是</a:t>
            </a:r>
            <a:r>
              <a:rPr lang="en-US" altLang="zh-CN" b="1" i="1"/>
              <a:t>λ</a:t>
            </a:r>
            <a:r>
              <a:rPr lang="en-US" altLang="zh-CN" b="1" i="1" baseline="-25000"/>
              <a:t>i</a:t>
            </a:r>
            <a:r>
              <a:rPr lang="zh-CN" altLang="en-US" b="1"/>
              <a:t>，也就是：</a:t>
            </a:r>
            <a:r>
              <a:rPr lang="en-US" altLang="zh-CN" b="1" i="1"/>
              <a:t>λ</a:t>
            </a:r>
            <a:r>
              <a:rPr lang="en-US" altLang="zh-CN" b="1" i="1" baseline="-25000"/>
              <a:t>i</a:t>
            </a:r>
            <a:r>
              <a:rPr lang="en-US" altLang="zh-CN" b="1"/>
              <a:t>≠0,</a:t>
            </a:r>
            <a:r>
              <a:rPr lang="zh-CN" altLang="en-US" b="1"/>
              <a:t>且</a:t>
            </a:r>
            <a:r>
              <a:rPr lang="en-US" altLang="zh-CN" b="1" i="1"/>
              <a:t>λ</a:t>
            </a:r>
            <a:r>
              <a:rPr lang="en-US" altLang="zh-CN" b="1" i="1" baseline="-25000"/>
              <a:t>j</a:t>
            </a:r>
            <a:r>
              <a:rPr lang="en-US" altLang="zh-CN" b="1"/>
              <a:t>=0</a:t>
            </a:r>
            <a:r>
              <a:rPr lang="zh-CN" altLang="en-US" b="1"/>
              <a:t>对所有的</a:t>
            </a:r>
            <a:r>
              <a:rPr lang="en-US" altLang="zh-CN" b="1" i="1"/>
              <a:t>i&lt;j≤m</a:t>
            </a:r>
            <a:r>
              <a:rPr lang="zh-CN" altLang="en-US" b="1"/>
              <a:t>成立</a:t>
            </a:r>
            <a:r>
              <a:rPr lang="en-US" altLang="zh-CN" b="1"/>
              <a:t>.</a:t>
            </a:r>
            <a:r>
              <a:rPr lang="zh-CN" altLang="en-US" b="1"/>
              <a:t>则</a:t>
            </a:r>
          </a:p>
        </p:txBody>
      </p:sp>
      <p:sp>
        <p:nvSpPr>
          <p:cNvPr id="342024" name="Text Box 8">
            <a:extLst>
              <a:ext uri="{FF2B5EF4-FFF2-40B4-BE49-F238E27FC236}">
                <a16:creationId xmlns:a16="http://schemas.microsoft.com/office/drawing/2014/main" id="{FC5E1AA3-71BB-8997-5C4F-519BB9CCF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5191125"/>
            <a:ext cx="73882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               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+…+λ</a:t>
            </a:r>
            <a:r>
              <a:rPr lang="en-US" altLang="zh-CN" b="1" i="1" baseline="-25000"/>
              <a:t>i</a:t>
            </a:r>
            <a:r>
              <a:rPr lang="en-US" altLang="zh-CN" b="1" i="1"/>
              <a:t>α</a:t>
            </a:r>
            <a:r>
              <a:rPr lang="en-US" altLang="zh-CN" b="1" i="1" baseline="-25000"/>
              <a:t>i</a:t>
            </a:r>
            <a:r>
              <a:rPr lang="en-US" altLang="zh-CN" b="1" i="1"/>
              <a:t>=</a:t>
            </a:r>
            <a:r>
              <a:rPr lang="en-US" altLang="zh-CN" b="1"/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8" grpId="0"/>
      <p:bldP spid="342020" grpId="0"/>
      <p:bldP spid="342021" grpId="0"/>
      <p:bldP spid="342022" grpId="0"/>
      <p:bldP spid="342023" grpId="0"/>
      <p:bldP spid="3420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7">
            <a:extLst>
              <a:ext uri="{FF2B5EF4-FFF2-40B4-BE49-F238E27FC236}">
                <a16:creationId xmlns:a16="http://schemas.microsoft.com/office/drawing/2014/main" id="{B639DA0B-DB6E-20BF-580F-495FE4D42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67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17C97743-4292-3149-DACF-47FCE1F39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3668" name="Rectangle 2">
            <a:extLst>
              <a:ext uri="{FF2B5EF4-FFF2-40B4-BE49-F238E27FC236}">
                <a16:creationId xmlns:a16="http://schemas.microsoft.com/office/drawing/2014/main" id="{7AB9462B-7153-A265-4AD2-089802E7E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chemeClr val="tx1"/>
                </a:solidFill>
              </a:rPr>
              <a:t>§2.1 </a:t>
            </a:r>
            <a:r>
              <a:rPr lang="zh-CN" altLang="en-US" b="1">
                <a:solidFill>
                  <a:schemeClr val="tx1"/>
                </a:solidFill>
              </a:rPr>
              <a:t>线性方程组的几何意义</a:t>
            </a:r>
          </a:p>
        </p:txBody>
      </p:sp>
      <p:pic>
        <p:nvPicPr>
          <p:cNvPr id="113669" name="Picture 12" descr="机动">
            <a:extLst>
              <a:ext uri="{FF2B5EF4-FFF2-40B4-BE49-F238E27FC236}">
                <a16:creationId xmlns:a16="http://schemas.microsoft.com/office/drawing/2014/main" id="{2D8D0F67-3445-2A90-A8A8-ECC86BE1C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670" name="Text Box 13">
            <a:extLst>
              <a:ext uri="{FF2B5EF4-FFF2-40B4-BE49-F238E27FC236}">
                <a16:creationId xmlns:a16="http://schemas.microsoft.com/office/drawing/2014/main" id="{024D6B34-1AE5-DD1B-3FEA-CD3F6F453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13671" name="Picture 1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4BABD2DA-7FA2-479F-3DCA-AD40B2266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2" name="Picture 15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6CA36F90-6109-1922-1FF9-1F362BC42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3" name="Picture 1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5033963-C581-2B44-1F94-B65C6C35F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4" name="Picture 1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1345BAB-EF3D-02F1-9C27-D15ECE789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5" name="Picture 1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CFF1E0-0298-2512-DF13-4A8BEEEB6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76" name="Picture 29" descr="tq1">
            <a:extLst>
              <a:ext uri="{FF2B5EF4-FFF2-40B4-BE49-F238E27FC236}">
                <a16:creationId xmlns:a16="http://schemas.microsoft.com/office/drawing/2014/main" id="{D6888166-55ED-D9B4-1B7D-B7FD840FE74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4946650"/>
            <a:ext cx="1590675" cy="1603375"/>
          </a:xfrm>
          <a:noFill/>
        </p:spPr>
      </p:pic>
      <p:sp>
        <p:nvSpPr>
          <p:cNvPr id="113677" name="Text Box 31">
            <a:extLst>
              <a:ext uri="{FF2B5EF4-FFF2-40B4-BE49-F238E27FC236}">
                <a16:creationId xmlns:a16="http://schemas.microsoft.com/office/drawing/2014/main" id="{17064334-D2BF-5BD5-4990-00414EB34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</a:rPr>
              <a:t>2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  <p:sp>
        <p:nvSpPr>
          <p:cNvPr id="113678" name="Text Box 32">
            <a:extLst>
              <a:ext uri="{FF2B5EF4-FFF2-40B4-BE49-F238E27FC236}">
                <a16:creationId xmlns:a16="http://schemas.microsoft.com/office/drawing/2014/main" id="{CE720294-8A34-E24D-81F5-88B2FCD2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2657475"/>
            <a:ext cx="579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/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Text Box 2">
            <a:extLst>
              <a:ext uri="{FF2B5EF4-FFF2-40B4-BE49-F238E27FC236}">
                <a16:creationId xmlns:a16="http://schemas.microsoft.com/office/drawing/2014/main" id="{E66F6263-987D-CC92-3F70-E1B13D0C8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220663"/>
            <a:ext cx="2743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      </a:t>
            </a:r>
            <a:r>
              <a:rPr lang="zh-CN" altLang="en-US" b="1"/>
              <a:t>当</a:t>
            </a:r>
            <a:r>
              <a:rPr lang="en-US" altLang="zh-CN" b="1" i="1"/>
              <a:t>i</a:t>
            </a:r>
            <a:r>
              <a:rPr lang="en-US" altLang="zh-CN" b="1"/>
              <a:t>≥2</a:t>
            </a:r>
            <a:r>
              <a:rPr lang="zh-CN" altLang="en-US" b="1"/>
              <a:t>时，</a:t>
            </a:r>
          </a:p>
        </p:txBody>
      </p:sp>
      <p:graphicFrame>
        <p:nvGraphicFramePr>
          <p:cNvPr id="343043" name="Object 3">
            <a:extLst>
              <a:ext uri="{FF2B5EF4-FFF2-40B4-BE49-F238E27FC236}">
                <a16:creationId xmlns:a16="http://schemas.microsoft.com/office/drawing/2014/main" id="{D9A6FF1D-367C-B967-5E1E-A061CBE0445E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525713" y="750888"/>
          <a:ext cx="46196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431640" progId="Equation.DSMT4">
                  <p:embed/>
                </p:oleObj>
              </mc:Choice>
              <mc:Fallback>
                <p:oleObj name="Equation" r:id="rId2" imgW="160020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750888"/>
                        <a:ext cx="46196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4" name="Text Box 4">
            <a:extLst>
              <a:ext uri="{FF2B5EF4-FFF2-40B4-BE49-F238E27FC236}">
                <a16:creationId xmlns:a16="http://schemas.microsoft.com/office/drawing/2014/main" id="{C0CC6F3D-4429-2D6D-B182-82E28558F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1768475"/>
            <a:ext cx="833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en-US" b="1" i="1"/>
              <a:t>α</a:t>
            </a:r>
            <a:r>
              <a:rPr lang="en-US" altLang="zh-CN" b="1" i="1" baseline="-25000"/>
              <a:t>i</a:t>
            </a:r>
            <a:r>
              <a:rPr lang="zh-CN" altLang="en-US" b="1"/>
              <a:t>是它前面的向量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,…,α</a:t>
            </a:r>
            <a:r>
              <a:rPr lang="en-US" altLang="zh-CN" b="1" i="1" baseline="-25000"/>
              <a:t>i-</a:t>
            </a:r>
            <a:r>
              <a:rPr lang="en-US" altLang="zh-CN" b="1" baseline="-25000"/>
              <a:t>1</a:t>
            </a:r>
            <a:r>
              <a:rPr lang="zh-CN" altLang="en-US" b="1"/>
              <a:t>的线性组合</a:t>
            </a:r>
            <a:r>
              <a:rPr lang="en-US" altLang="zh-CN" b="1"/>
              <a:t>.</a:t>
            </a:r>
          </a:p>
        </p:txBody>
      </p:sp>
      <p:sp>
        <p:nvSpPr>
          <p:cNvPr id="343045" name="Text Box 5">
            <a:extLst>
              <a:ext uri="{FF2B5EF4-FFF2-40B4-BE49-F238E27FC236}">
                <a16:creationId xmlns:a16="http://schemas.microsoft.com/office/drawing/2014/main" id="{6212C6FE-0661-D661-2324-09CB3AA32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2416175"/>
            <a:ext cx="8716962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       </a:t>
            </a:r>
            <a:r>
              <a:rPr lang="zh-CN" altLang="en-US" b="1"/>
              <a:t>当</a:t>
            </a:r>
            <a:r>
              <a:rPr lang="en-US" altLang="zh-CN" b="1" i="1"/>
              <a:t>i</a:t>
            </a:r>
            <a:r>
              <a:rPr lang="en-US" altLang="zh-CN" b="1"/>
              <a:t>=1</a:t>
            </a:r>
            <a:r>
              <a:rPr lang="zh-CN" altLang="en-US" b="1"/>
              <a:t>时，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/>
              <a:t>≠0</a:t>
            </a:r>
            <a:r>
              <a:rPr lang="zh-CN" altLang="en-US" b="1"/>
              <a:t>，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/>
              <a:t>=0</a:t>
            </a:r>
            <a:r>
              <a:rPr lang="zh-CN" altLang="en-US" b="1"/>
              <a:t>，这迫使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/>
              <a:t>=0.</a:t>
            </a:r>
            <a:r>
              <a:rPr lang="zh-CN" altLang="en-US" b="1"/>
              <a:t>此时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/>
              <a:t>“</a:t>
            </a:r>
            <a:r>
              <a:rPr lang="zh-CN" altLang="en-US" b="1"/>
              <a:t>前面的向量”组成的集合是空集合，我们规定零向量是空集合的线性组合，因此零向量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zh-CN" altLang="en-US" b="1"/>
              <a:t>仍然是它前面的向量的线性组合</a:t>
            </a:r>
            <a:r>
              <a:rPr lang="en-US" altLang="zh-CN" b="1"/>
              <a:t>.</a:t>
            </a:r>
          </a:p>
        </p:txBody>
      </p:sp>
      <p:sp>
        <p:nvSpPr>
          <p:cNvPr id="343046" name="Text Box 6">
            <a:extLst>
              <a:ext uri="{FF2B5EF4-FFF2-40B4-BE49-F238E27FC236}">
                <a16:creationId xmlns:a16="http://schemas.microsoft.com/office/drawing/2014/main" id="{D1F9F9AA-0C4D-8A4E-7DD5-1E7063CB6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4483100"/>
            <a:ext cx="84201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       </a:t>
            </a:r>
            <a:r>
              <a:rPr lang="zh-CN" altLang="en-US" b="1"/>
              <a:t>反过来，如果有某一个向量</a:t>
            </a:r>
            <a:r>
              <a:rPr lang="en-US" altLang="zh-CN" b="1" i="1"/>
              <a:t>α</a:t>
            </a:r>
            <a:r>
              <a:rPr lang="en-US" altLang="zh-CN" b="1" i="1" baseline="-25000"/>
              <a:t>i</a:t>
            </a:r>
            <a:r>
              <a:rPr lang="zh-CN" altLang="en-US" b="1"/>
              <a:t>是它前面的向量的线性组合，则由定理</a:t>
            </a:r>
            <a:r>
              <a:rPr lang="en-US" altLang="zh-CN" b="1"/>
              <a:t>2.1.1</a:t>
            </a:r>
            <a:r>
              <a:rPr lang="zh-CN" altLang="en-US" b="1"/>
              <a:t>即可知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 α</a:t>
            </a:r>
            <a:r>
              <a:rPr lang="en-US" altLang="zh-CN" b="1" i="1" baseline="-25000"/>
              <a:t>m</a:t>
            </a:r>
            <a:r>
              <a:rPr lang="zh-CN" altLang="en-US" b="1"/>
              <a:t>线性相关</a:t>
            </a:r>
            <a:r>
              <a:rPr lang="en-US" altLang="zh-CN" b="1"/>
              <a:t>.                                                     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3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/>
      <p:bldP spid="343044" grpId="0"/>
      <p:bldP spid="343045" grpId="0"/>
      <p:bldP spid="34304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Text Box 2">
            <a:extLst>
              <a:ext uri="{FF2B5EF4-FFF2-40B4-BE49-F238E27FC236}">
                <a16:creationId xmlns:a16="http://schemas.microsoft.com/office/drawing/2014/main" id="{CC609476-DA59-D306-BBF6-E403B4DC0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280988"/>
            <a:ext cx="8466138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推论</a:t>
            </a:r>
            <a:r>
              <a:rPr lang="en-US" altLang="zh-CN" b="1">
                <a:solidFill>
                  <a:schemeClr val="tx2"/>
                </a:solidFill>
              </a:rPr>
              <a:t>2.2.1</a:t>
            </a:r>
            <a:r>
              <a:rPr lang="en-US" altLang="zh-CN" b="1"/>
              <a:t>     </a:t>
            </a:r>
            <a:r>
              <a:rPr lang="zh-CN" altLang="en-US" b="1"/>
              <a:t>设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 α</a:t>
            </a:r>
            <a:r>
              <a:rPr lang="en-US" altLang="zh-CN" b="1" i="1" baseline="-25000"/>
              <a:t>m</a:t>
            </a:r>
            <a:r>
              <a:rPr lang="zh-CN" altLang="en-US" b="1"/>
              <a:t>是由非零向量组成的向量组，其中每个</a:t>
            </a:r>
            <a:r>
              <a:rPr lang="en-US" altLang="zh-CN" b="1" i="1"/>
              <a:t>α</a:t>
            </a:r>
            <a:r>
              <a:rPr lang="en-US" altLang="zh-CN" b="1" i="1" baseline="-25000"/>
              <a:t>i</a:t>
            </a:r>
            <a:r>
              <a:rPr lang="zh-CN" altLang="en-US" b="1"/>
              <a:t>（</a:t>
            </a:r>
            <a:r>
              <a:rPr lang="en-US" altLang="zh-CN" b="1"/>
              <a:t>2≤</a:t>
            </a:r>
            <a:r>
              <a:rPr lang="en-US" altLang="zh-CN" b="1" i="1"/>
              <a:t>i</a:t>
            </a:r>
            <a:r>
              <a:rPr lang="en-US" altLang="zh-CN" b="1"/>
              <a:t>≤</a:t>
            </a:r>
            <a:r>
              <a:rPr lang="en-US" altLang="zh-CN" b="1" i="1"/>
              <a:t>m</a:t>
            </a:r>
            <a:r>
              <a:rPr lang="zh-CN" altLang="en-US" b="1"/>
              <a:t>）都不是它前面的向量</a:t>
            </a:r>
            <a:r>
              <a:rPr lang="en-US" altLang="zh-CN" b="1" i="1"/>
              <a:t>α</a:t>
            </a:r>
            <a:r>
              <a:rPr lang="en-US" altLang="zh-CN" b="1" i="1" baseline="-25000"/>
              <a:t>j</a:t>
            </a:r>
            <a:r>
              <a:rPr lang="zh-CN" altLang="en-US" b="1" i="1"/>
              <a:t>（</a:t>
            </a:r>
            <a:r>
              <a:rPr lang="en-US" altLang="zh-CN" b="1"/>
              <a:t>1 ≤</a:t>
            </a:r>
            <a:r>
              <a:rPr lang="en-US" altLang="zh-CN" b="1" i="1"/>
              <a:t> j</a:t>
            </a:r>
            <a:r>
              <a:rPr lang="en-US" altLang="zh-CN" b="1"/>
              <a:t>&lt;</a:t>
            </a:r>
            <a:r>
              <a:rPr lang="en-US" altLang="zh-CN" b="1" i="1"/>
              <a:t>i</a:t>
            </a:r>
            <a:r>
              <a:rPr lang="zh-CN" altLang="en-US" b="1"/>
              <a:t>）的线性组合，则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 α</a:t>
            </a:r>
            <a:r>
              <a:rPr lang="en-US" altLang="zh-CN" b="1" i="1" baseline="-25000"/>
              <a:t>m</a:t>
            </a:r>
            <a:r>
              <a:rPr lang="zh-CN" altLang="en-US" b="1"/>
              <a:t>线性无关</a:t>
            </a:r>
            <a:r>
              <a:rPr lang="en-US" altLang="zh-CN" b="1"/>
              <a:t>.                                                    □</a:t>
            </a:r>
          </a:p>
        </p:txBody>
      </p:sp>
      <p:sp>
        <p:nvSpPr>
          <p:cNvPr id="344067" name="Text Box 3">
            <a:extLst>
              <a:ext uri="{FF2B5EF4-FFF2-40B4-BE49-F238E27FC236}">
                <a16:creationId xmlns:a16="http://schemas.microsoft.com/office/drawing/2014/main" id="{3945FB20-F32F-8A66-01C0-4C31235F5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8" y="2414588"/>
            <a:ext cx="84502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       </a:t>
            </a:r>
            <a:r>
              <a:rPr lang="zh-CN" altLang="en-US" b="1"/>
              <a:t>含有零向量的向量组都线性相关</a:t>
            </a:r>
            <a:r>
              <a:rPr lang="en-US" altLang="zh-CN" b="1"/>
              <a:t>.</a:t>
            </a:r>
            <a:r>
              <a:rPr lang="zh-CN" altLang="en-US" b="1"/>
              <a:t>设向量组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 α</a:t>
            </a:r>
            <a:r>
              <a:rPr lang="en-US" altLang="zh-CN" b="1" i="1" baseline="-25000"/>
              <a:t>m</a:t>
            </a:r>
            <a:r>
              <a:rPr lang="zh-CN" altLang="en-US" b="1"/>
              <a:t>中的向量</a:t>
            </a:r>
            <a:r>
              <a:rPr lang="en-US" altLang="zh-CN" b="1" i="1"/>
              <a:t>α</a:t>
            </a:r>
            <a:r>
              <a:rPr lang="en-US" altLang="zh-CN" b="1" i="1" baseline="-25000"/>
              <a:t>i</a:t>
            </a:r>
            <a:r>
              <a:rPr lang="en-US" altLang="zh-CN" b="1"/>
              <a:t>=0</a:t>
            </a:r>
            <a:r>
              <a:rPr lang="zh-CN" altLang="en-US" b="1"/>
              <a:t>，则</a:t>
            </a:r>
          </a:p>
        </p:txBody>
      </p:sp>
      <p:sp>
        <p:nvSpPr>
          <p:cNvPr id="344068" name="Text Box 4">
            <a:extLst>
              <a:ext uri="{FF2B5EF4-FFF2-40B4-BE49-F238E27FC236}">
                <a16:creationId xmlns:a16="http://schemas.microsoft.com/office/drawing/2014/main" id="{CCCAC0E2-528A-F444-7F1A-30DE83AD6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525838"/>
            <a:ext cx="78454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      0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+…+</a:t>
            </a:r>
            <a:r>
              <a:rPr lang="en-US" altLang="zh-CN" b="1"/>
              <a:t>0</a:t>
            </a:r>
            <a:r>
              <a:rPr lang="en-US" altLang="zh-CN" b="1" i="1"/>
              <a:t>α</a:t>
            </a:r>
            <a:r>
              <a:rPr lang="en-US" altLang="zh-CN" b="1" i="1" baseline="-25000"/>
              <a:t>i-</a:t>
            </a:r>
            <a:r>
              <a:rPr lang="en-US" altLang="zh-CN" b="1" baseline="-25000"/>
              <a:t>1</a:t>
            </a:r>
            <a:r>
              <a:rPr lang="en-US" altLang="zh-CN" b="1" i="1"/>
              <a:t>+</a:t>
            </a:r>
            <a:r>
              <a:rPr lang="en-US" altLang="zh-CN" b="1"/>
              <a:t>1</a:t>
            </a:r>
            <a:r>
              <a:rPr lang="en-US" altLang="zh-CN" b="1" i="1"/>
              <a:t>α</a:t>
            </a:r>
            <a:r>
              <a:rPr lang="en-US" altLang="zh-CN" b="1" i="1" baseline="-25000"/>
              <a:t>i</a:t>
            </a:r>
            <a:r>
              <a:rPr lang="en-US" altLang="zh-CN" b="1" i="1"/>
              <a:t>+</a:t>
            </a:r>
            <a:r>
              <a:rPr lang="en-US" altLang="zh-CN" b="1"/>
              <a:t>0</a:t>
            </a:r>
            <a:r>
              <a:rPr lang="en-US" altLang="zh-CN" b="1" i="1"/>
              <a:t>α</a:t>
            </a:r>
            <a:r>
              <a:rPr lang="en-US" altLang="zh-CN" b="1" i="1" baseline="-25000"/>
              <a:t>i+</a:t>
            </a:r>
            <a:r>
              <a:rPr lang="en-US" altLang="zh-CN" b="1" baseline="-25000"/>
              <a:t>1</a:t>
            </a:r>
            <a:r>
              <a:rPr lang="en-US" altLang="zh-CN" b="1" i="1"/>
              <a:t>+…+</a:t>
            </a:r>
            <a:r>
              <a:rPr lang="en-US" altLang="zh-CN" b="1"/>
              <a:t>0</a:t>
            </a:r>
            <a:r>
              <a:rPr lang="en-US" altLang="zh-CN" b="1" i="1"/>
              <a:t>α</a:t>
            </a:r>
            <a:r>
              <a:rPr lang="en-US" altLang="zh-CN" b="1" i="1" baseline="-25000"/>
              <a:t>m</a:t>
            </a:r>
            <a:r>
              <a:rPr lang="en-US" altLang="zh-CN" b="1" i="1"/>
              <a:t>=</a:t>
            </a:r>
            <a:r>
              <a:rPr lang="en-US" altLang="zh-CN" b="1"/>
              <a:t>0</a:t>
            </a:r>
          </a:p>
        </p:txBody>
      </p:sp>
      <p:sp>
        <p:nvSpPr>
          <p:cNvPr id="344069" name="Text Box 5">
            <a:extLst>
              <a:ext uri="{FF2B5EF4-FFF2-40B4-BE49-F238E27FC236}">
                <a16:creationId xmlns:a16="http://schemas.microsoft.com/office/drawing/2014/main" id="{54DA9DF7-43E6-536A-FCF4-4D0BFE473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4157663"/>
            <a:ext cx="7889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且其中</a:t>
            </a:r>
            <a:r>
              <a:rPr lang="en-US" altLang="zh-CN" b="1" i="1"/>
              <a:t>α</a:t>
            </a:r>
            <a:r>
              <a:rPr lang="en-US" altLang="zh-CN" b="1" i="1" baseline="-25000"/>
              <a:t>i</a:t>
            </a:r>
            <a:r>
              <a:rPr lang="zh-CN" altLang="en-US" b="1"/>
              <a:t>的系数</a:t>
            </a:r>
            <a:r>
              <a:rPr lang="en-US" altLang="zh-CN" b="1"/>
              <a:t>1</a:t>
            </a:r>
            <a:r>
              <a:rPr lang="zh-CN" altLang="en-US" b="1"/>
              <a:t>不为</a:t>
            </a:r>
            <a:r>
              <a:rPr lang="en-US" altLang="zh-CN" b="1"/>
              <a:t>0.</a:t>
            </a:r>
          </a:p>
        </p:txBody>
      </p:sp>
      <p:sp>
        <p:nvSpPr>
          <p:cNvPr id="344070" name="Text Box 6">
            <a:extLst>
              <a:ext uri="{FF2B5EF4-FFF2-40B4-BE49-F238E27FC236}">
                <a16:creationId xmlns:a16="http://schemas.microsoft.com/office/drawing/2014/main" id="{88165623-7ACF-D701-3A98-2894C005B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4648200"/>
            <a:ext cx="6370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       </a:t>
            </a:r>
            <a:r>
              <a:rPr lang="zh-CN" altLang="en-US" b="1"/>
              <a:t>可见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 α</a:t>
            </a:r>
            <a:r>
              <a:rPr lang="en-US" altLang="zh-CN" b="1" i="1" baseline="-25000"/>
              <a:t>m</a:t>
            </a:r>
            <a:r>
              <a:rPr lang="zh-CN" altLang="en-US" b="1"/>
              <a:t>线性相关</a:t>
            </a:r>
            <a:r>
              <a:rPr lang="en-US" altLang="zh-CN" b="1"/>
              <a:t>.</a:t>
            </a:r>
          </a:p>
        </p:txBody>
      </p:sp>
      <p:sp>
        <p:nvSpPr>
          <p:cNvPr id="123911" name="Text Box 7">
            <a:extLst>
              <a:ext uri="{FF2B5EF4-FFF2-40B4-BE49-F238E27FC236}">
                <a16:creationId xmlns:a16="http://schemas.microsoft.com/office/drawing/2014/main" id="{DEB16A7C-ABE7-88FA-2249-4F6708D3B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5248275"/>
            <a:ext cx="81168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1</a:t>
            </a:r>
            <a:r>
              <a:rPr lang="en-US" altLang="zh-CN" b="1"/>
              <a:t> </a:t>
            </a:r>
            <a:r>
              <a:rPr lang="zh-CN" altLang="en-US" b="1"/>
              <a:t>一个向量组成的向量组</a:t>
            </a:r>
            <a:r>
              <a:rPr lang="en-US" altLang="zh-CN" b="1"/>
              <a:t>S={</a:t>
            </a:r>
            <a:r>
              <a:rPr lang="en-US" altLang="zh-CN" b="1" i="1"/>
              <a:t>a</a:t>
            </a:r>
            <a:r>
              <a:rPr lang="en-US" altLang="zh-CN" b="1"/>
              <a:t>}</a:t>
            </a:r>
            <a:r>
              <a:rPr lang="zh-CN" altLang="en-US" b="1"/>
              <a:t>何时线性相关，何时线性无关？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6" grpId="0"/>
      <p:bldP spid="344067" grpId="0"/>
      <p:bldP spid="344068" grpId="0"/>
      <p:bldP spid="344069" grpId="0"/>
      <p:bldP spid="34407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Text Box 2">
            <a:extLst>
              <a:ext uri="{FF2B5EF4-FFF2-40B4-BE49-F238E27FC236}">
                <a16:creationId xmlns:a16="http://schemas.microsoft.com/office/drawing/2014/main" id="{3F793364-DA1A-9D90-28B0-6C9E5E409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307975"/>
            <a:ext cx="82296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引理</a:t>
            </a:r>
            <a:r>
              <a:rPr lang="en-US" altLang="zh-CN" b="1">
                <a:solidFill>
                  <a:schemeClr val="tx2"/>
                </a:solidFill>
              </a:rPr>
              <a:t>2.2.1</a:t>
            </a:r>
            <a:r>
              <a:rPr lang="en-US" altLang="zh-CN" b="1"/>
              <a:t>    </a:t>
            </a:r>
            <a:r>
              <a:rPr lang="zh-CN" altLang="en-US" b="1"/>
              <a:t>如果向量组</a:t>
            </a:r>
            <a:r>
              <a:rPr lang="en-US" altLang="zh-CN" b="1"/>
              <a:t>﹛ 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 α</a:t>
            </a:r>
            <a:r>
              <a:rPr lang="en-US" altLang="zh-CN" b="1" i="1" baseline="-25000"/>
              <a:t>m</a:t>
            </a:r>
            <a:r>
              <a:rPr lang="en-US" altLang="zh-CN" b="1"/>
              <a:t> ﹜</a:t>
            </a:r>
            <a:r>
              <a:rPr lang="zh-CN" altLang="en-US" b="1"/>
              <a:t>包含一个子集                             线性相关，那么整个向量组</a:t>
            </a:r>
            <a:r>
              <a:rPr lang="en-US" altLang="zh-CN" b="1"/>
              <a:t>﹛ 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 α</a:t>
            </a:r>
            <a:r>
              <a:rPr lang="en-US" altLang="zh-CN" b="1" i="1" baseline="-25000"/>
              <a:t>m</a:t>
            </a:r>
            <a:r>
              <a:rPr lang="en-US" altLang="zh-CN" b="1"/>
              <a:t> ﹜</a:t>
            </a:r>
            <a:r>
              <a:rPr lang="zh-CN" altLang="en-US" b="1"/>
              <a:t>线性相关</a:t>
            </a:r>
            <a:r>
              <a:rPr lang="en-US" altLang="zh-CN" b="1"/>
              <a:t>.</a:t>
            </a:r>
            <a:r>
              <a:rPr lang="zh-CN" altLang="en-US" b="1"/>
              <a:t>如果向量组  </a:t>
            </a:r>
            <a:r>
              <a:rPr lang="en-US" altLang="zh-CN" b="1"/>
              <a:t>{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 α</a:t>
            </a:r>
            <a:r>
              <a:rPr lang="en-US" altLang="zh-CN" b="1" i="1" baseline="-25000"/>
              <a:t>m</a:t>
            </a:r>
            <a:r>
              <a:rPr lang="en-US" altLang="zh-CN" b="1"/>
              <a:t>}</a:t>
            </a:r>
            <a:r>
              <a:rPr lang="zh-CN" altLang="en-US" b="1"/>
              <a:t>线性无关，那么它的每个子集都线性无关</a:t>
            </a:r>
            <a:r>
              <a:rPr lang="en-US" altLang="zh-CN" b="1"/>
              <a:t>.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E809D604-F665-2CF8-0E36-DC0702A781E7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2397125" y="711200"/>
          <a:ext cx="23018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304560" progId="Equation.DSMT4">
                  <p:embed/>
                </p:oleObj>
              </mc:Choice>
              <mc:Fallback>
                <p:oleObj name="Equation" r:id="rId2" imgW="711000" imgH="304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711200"/>
                        <a:ext cx="230187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4">
            <a:extLst>
              <a:ext uri="{FF2B5EF4-FFF2-40B4-BE49-F238E27FC236}">
                <a16:creationId xmlns:a16="http://schemas.microsoft.com/office/drawing/2014/main" id="{4C65EC86-889B-AA0F-79BE-30ED7015D0B9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1920875" y="2792413"/>
          <a:ext cx="2246313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000" imgH="304560" progId="Equation.DSMT4">
                  <p:embed/>
                </p:oleObj>
              </mc:Choice>
              <mc:Fallback>
                <p:oleObj name="Equation" r:id="rId4" imgW="711000" imgH="3045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2792413"/>
                        <a:ext cx="2246313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5">
            <a:extLst>
              <a:ext uri="{FF2B5EF4-FFF2-40B4-BE49-F238E27FC236}">
                <a16:creationId xmlns:a16="http://schemas.microsoft.com/office/drawing/2014/main" id="{DB8BA990-6229-2A22-5FB6-0679CC870CD5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652463" y="3730625"/>
          <a:ext cx="6619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152280" progId="Equation.DSMT4">
                  <p:embed/>
                </p:oleObj>
              </mc:Choice>
              <mc:Fallback>
                <p:oleObj name="Equation" r:id="rId6" imgW="190440" imgH="152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730625"/>
                        <a:ext cx="661987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5094" name="Text Box 6">
            <a:extLst>
              <a:ext uri="{FF2B5EF4-FFF2-40B4-BE49-F238E27FC236}">
                <a16:creationId xmlns:a16="http://schemas.microsoft.com/office/drawing/2014/main" id="{794867D6-CFB2-2583-3551-A3C5C7B42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2832100"/>
            <a:ext cx="7802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证明 </a:t>
            </a:r>
            <a:r>
              <a:rPr lang="zh-CN" altLang="en-US" b="1"/>
              <a:t>                              线性相关       </a:t>
            </a:r>
          </a:p>
        </p:txBody>
      </p:sp>
      <p:sp>
        <p:nvSpPr>
          <p:cNvPr id="345095" name="Text Box 7">
            <a:extLst>
              <a:ext uri="{FF2B5EF4-FFF2-40B4-BE49-F238E27FC236}">
                <a16:creationId xmlns:a16="http://schemas.microsoft.com/office/drawing/2014/main" id="{1F060F94-0B6D-B20D-47ED-334CC5B66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8738" y="3716338"/>
            <a:ext cx="64595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存在不全为</a:t>
            </a:r>
            <a:r>
              <a:rPr lang="en-US" altLang="zh-CN" b="1"/>
              <a:t>0</a:t>
            </a:r>
            <a:r>
              <a:rPr lang="zh-CN" altLang="en-US" b="1"/>
              <a:t>的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,…,λ</a:t>
            </a:r>
            <a:r>
              <a:rPr lang="en-US" altLang="zh-CN" b="1" i="1" baseline="-25000"/>
              <a:t>k</a:t>
            </a:r>
            <a:r>
              <a:rPr lang="en-US" altLang="zh-CN" b="1" i="1"/>
              <a:t>∈F</a:t>
            </a:r>
            <a:r>
              <a:rPr lang="zh-CN" altLang="en-US" b="1"/>
              <a:t>使</a:t>
            </a:r>
          </a:p>
        </p:txBody>
      </p:sp>
      <p:graphicFrame>
        <p:nvGraphicFramePr>
          <p:cNvPr id="345096" name="Object 8">
            <a:extLst>
              <a:ext uri="{FF2B5EF4-FFF2-40B4-BE49-F238E27FC236}">
                <a16:creationId xmlns:a16="http://schemas.microsoft.com/office/drawing/2014/main" id="{98AF86B7-7CF1-96EC-0479-D9ABDD571077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1395413" y="4494213"/>
          <a:ext cx="459422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57120" imgH="241200" progId="Equation.DSMT4">
                  <p:embed/>
                </p:oleObj>
              </mc:Choice>
              <mc:Fallback>
                <p:oleObj name="Equation" r:id="rId8" imgW="125712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4494213"/>
                        <a:ext cx="459422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5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5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0" grpId="0"/>
      <p:bldP spid="345094" grpId="0"/>
      <p:bldP spid="34509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4B4BAA51-0189-A4D7-FB5B-91EA1CEB27D2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1017588" y="211138"/>
          <a:ext cx="186213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241200" progId="Equation.DSMT4">
                  <p:embed/>
                </p:oleObj>
              </mc:Choice>
              <mc:Fallback>
                <p:oleObj name="Equation" r:id="rId2" imgW="69840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211138"/>
                        <a:ext cx="1862137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>
            <a:extLst>
              <a:ext uri="{FF2B5EF4-FFF2-40B4-BE49-F238E27FC236}">
                <a16:creationId xmlns:a16="http://schemas.microsoft.com/office/drawing/2014/main" id="{5E120F18-5155-EBAB-A215-A7BB4EB085E4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7346950" y="211138"/>
          <a:ext cx="15811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80" imgH="241200" progId="Equation.DSMT4">
                  <p:embed/>
                </p:oleObj>
              </mc:Choice>
              <mc:Fallback>
                <p:oleObj name="Equation" r:id="rId4" imgW="62208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0" y="211138"/>
                        <a:ext cx="15811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7140" name="Object 4">
            <a:extLst>
              <a:ext uri="{FF2B5EF4-FFF2-40B4-BE49-F238E27FC236}">
                <a16:creationId xmlns:a16="http://schemas.microsoft.com/office/drawing/2014/main" id="{77FD0A21-A67B-6484-ACCE-C5E7C76D214D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1187450" y="1535113"/>
          <a:ext cx="5843588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61960" imgH="241200" progId="Equation.DSMT4">
                  <p:embed/>
                </p:oleObj>
              </mc:Choice>
              <mc:Fallback>
                <p:oleObj name="Equation" r:id="rId6" imgW="236196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35113"/>
                        <a:ext cx="5843588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8534CD85-B3A6-8C2B-75EA-0408C76B023F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1482725" y="2674938"/>
          <a:ext cx="34893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58640" imgH="241200" progId="Equation.DSMT4">
                  <p:embed/>
                </p:oleObj>
              </mc:Choice>
              <mc:Fallback>
                <p:oleObj name="Equation" r:id="rId8" imgW="135864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2674938"/>
                        <a:ext cx="34893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7142" name="Text Box 6">
            <a:extLst>
              <a:ext uri="{FF2B5EF4-FFF2-40B4-BE49-F238E27FC236}">
                <a16:creationId xmlns:a16="http://schemas.microsoft.com/office/drawing/2014/main" id="{238B132A-DF11-FD67-7603-D10CEF068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203200"/>
            <a:ext cx="8377238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设                  是</a:t>
            </a:r>
            <a:r>
              <a:rPr lang="en-US" altLang="zh-CN" b="1"/>
              <a:t>﹛ 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 α</a:t>
            </a:r>
            <a:r>
              <a:rPr lang="en-US" altLang="zh-CN" b="1" i="1" baseline="-25000"/>
              <a:t>m</a:t>
            </a:r>
            <a:r>
              <a:rPr lang="en-US" altLang="zh-CN" b="1"/>
              <a:t> ﹜</a:t>
            </a:r>
            <a:r>
              <a:rPr lang="zh-CN" altLang="en-US" b="1"/>
              <a:t>中去掉              </a:t>
            </a:r>
          </a:p>
          <a:p>
            <a:pPr algn="l" eaLnBrk="1" hangingPunct="1"/>
            <a:r>
              <a:rPr lang="zh-CN" altLang="en-US" b="1"/>
              <a:t>之后剩下的那些向量，则</a:t>
            </a:r>
          </a:p>
        </p:txBody>
      </p:sp>
      <p:sp>
        <p:nvSpPr>
          <p:cNvPr id="347143" name="Text Box 7">
            <a:extLst>
              <a:ext uri="{FF2B5EF4-FFF2-40B4-BE49-F238E27FC236}">
                <a16:creationId xmlns:a16="http://schemas.microsoft.com/office/drawing/2014/main" id="{8C7999BC-F6B9-403A-D853-5E2511A36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" y="2163763"/>
            <a:ext cx="8582025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其中各向量的系数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,…,λ</a:t>
            </a:r>
            <a:r>
              <a:rPr lang="en-US" altLang="zh-CN" b="1" i="1" baseline="-25000"/>
              <a:t>k</a:t>
            </a:r>
            <a:r>
              <a:rPr lang="en-US" altLang="zh-CN" b="1" i="1"/>
              <a:t>,</a:t>
            </a:r>
            <a:r>
              <a:rPr lang="en-US" altLang="zh-CN" b="1"/>
              <a:t>0,…,0</a:t>
            </a:r>
            <a:r>
              <a:rPr lang="zh-CN" altLang="en-US" b="1"/>
              <a:t>不全为</a:t>
            </a:r>
            <a:r>
              <a:rPr lang="en-US" altLang="zh-CN" b="1"/>
              <a:t>0</a:t>
            </a:r>
            <a:r>
              <a:rPr lang="zh-CN" altLang="en-US" b="1"/>
              <a:t>，这说明                                      线性相关，也就是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 α</a:t>
            </a:r>
            <a:r>
              <a:rPr lang="en-US" altLang="zh-CN" b="1" i="1" baseline="-25000"/>
              <a:t>m</a:t>
            </a:r>
            <a:r>
              <a:rPr lang="en-US" altLang="zh-CN" b="1"/>
              <a:t> </a:t>
            </a:r>
            <a:r>
              <a:rPr lang="zh-CN" altLang="en-US" b="1"/>
              <a:t>线性相关</a:t>
            </a:r>
            <a:r>
              <a:rPr lang="en-US" altLang="zh-CN" b="1"/>
              <a:t>.</a:t>
            </a:r>
          </a:p>
        </p:txBody>
      </p:sp>
      <p:sp>
        <p:nvSpPr>
          <p:cNvPr id="347144" name="Text Box 8">
            <a:extLst>
              <a:ext uri="{FF2B5EF4-FFF2-40B4-BE49-F238E27FC236}">
                <a16:creationId xmlns:a16="http://schemas.microsoft.com/office/drawing/2014/main" id="{29250767-9088-BDC9-A00A-51B893F04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3760788"/>
            <a:ext cx="8126412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       </a:t>
            </a:r>
            <a:r>
              <a:rPr lang="zh-CN" altLang="en-US" b="1"/>
              <a:t>由于</a:t>
            </a:r>
            <a:r>
              <a:rPr lang="en-US" altLang="zh-CN" b="1"/>
              <a:t>﹛ 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 α</a:t>
            </a:r>
            <a:r>
              <a:rPr lang="en-US" altLang="zh-CN" b="1" i="1" baseline="-25000"/>
              <a:t>m</a:t>
            </a:r>
            <a:r>
              <a:rPr lang="en-US" altLang="zh-CN" b="1"/>
              <a:t> ﹜</a:t>
            </a:r>
            <a:r>
              <a:rPr lang="zh-CN" altLang="en-US" b="1"/>
              <a:t>的任何一个子集线性相关都将导致</a:t>
            </a:r>
            <a:r>
              <a:rPr lang="en-US" altLang="zh-CN" b="1"/>
              <a:t>﹛ 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 α</a:t>
            </a:r>
            <a:r>
              <a:rPr lang="en-US" altLang="zh-CN" b="1" i="1" baseline="-25000"/>
              <a:t>m</a:t>
            </a:r>
            <a:r>
              <a:rPr lang="en-US" altLang="zh-CN" b="1"/>
              <a:t> ﹜</a:t>
            </a:r>
            <a:r>
              <a:rPr lang="zh-CN" altLang="en-US" b="1"/>
              <a:t>线性相关，要使</a:t>
            </a:r>
            <a:r>
              <a:rPr lang="en-US" altLang="zh-CN" b="1"/>
              <a:t>﹛ 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 α</a:t>
            </a:r>
            <a:r>
              <a:rPr lang="en-US" altLang="zh-CN" b="1" i="1" baseline="-25000"/>
              <a:t>m</a:t>
            </a:r>
            <a:r>
              <a:rPr lang="en-US" altLang="zh-CN" b="1"/>
              <a:t> ﹜</a:t>
            </a:r>
            <a:r>
              <a:rPr lang="zh-CN" altLang="en-US" b="1"/>
              <a:t>线性无关，必须它的所有子集线性无关</a:t>
            </a:r>
            <a:r>
              <a:rPr lang="en-US" altLang="zh-CN" b="1"/>
              <a:t>.                                          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2" grpId="0"/>
      <p:bldP spid="347143" grpId="0"/>
      <p:bldP spid="3471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4E5228BF-7105-90DF-5931-53E3A7BBD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" y="503238"/>
            <a:ext cx="58737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lang="zh-CN" altLang="en-US" b="1">
                <a:solidFill>
                  <a:schemeClr val="tx2"/>
                </a:solidFill>
              </a:rPr>
              <a:t>利用解线性方程组判定线性相关</a:t>
            </a:r>
            <a:endParaRPr kumimoji="0" lang="zh-CN" altLang="en-US" sz="2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65" name="Rectangle 5">
            <a:extLst>
              <a:ext uri="{FF2B5EF4-FFF2-40B4-BE49-F238E27FC236}">
                <a16:creationId xmlns:a16="http://schemas.microsoft.com/office/drawing/2014/main" id="{BF8303A1-B1C9-36D0-A0AC-67A2702FE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44638"/>
            <a:ext cx="8128000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kumimoji="0" lang="zh-CN" altLang="en-US" sz="2800" b="1">
                <a:latin typeface="楷体_GB2312" pitchFamily="49" charset="-122"/>
              </a:rPr>
              <a:t>定义向量组</a:t>
            </a:r>
            <a:r>
              <a:rPr kumimoji="0" lang="en-US" altLang="zh-CN" sz="2800" b="1" i="1"/>
              <a:t>u</a:t>
            </a:r>
            <a:r>
              <a:rPr kumimoji="0" lang="en-US" altLang="zh-CN" sz="2800" b="1" baseline="-25000"/>
              <a:t>1</a:t>
            </a:r>
            <a:r>
              <a:rPr kumimoji="0" lang="en-US" altLang="zh-CN" sz="2800" b="1"/>
              <a:t>,…,</a:t>
            </a:r>
            <a:r>
              <a:rPr kumimoji="0" lang="en-US" altLang="zh-CN" sz="2800" b="1" i="1"/>
              <a:t>u</a:t>
            </a:r>
            <a:r>
              <a:rPr kumimoji="0" lang="en-US" altLang="zh-CN" sz="2800" b="1" i="1" baseline="-25000"/>
              <a:t>m</a:t>
            </a:r>
            <a:r>
              <a:rPr kumimoji="0" lang="zh-CN" altLang="en-US" sz="2800" b="1">
                <a:latin typeface="楷体_GB2312" pitchFamily="49" charset="-122"/>
              </a:rPr>
              <a:t>的线性相关或线性无关所用的等式</a:t>
            </a:r>
          </a:p>
        </p:txBody>
      </p:sp>
      <p:pic>
        <p:nvPicPr>
          <p:cNvPr id="348166" name="Picture 6">
            <a:extLst>
              <a:ext uri="{FF2B5EF4-FFF2-40B4-BE49-F238E27FC236}">
                <a16:creationId xmlns:a16="http://schemas.microsoft.com/office/drawing/2014/main" id="{475D53D3-984A-756D-0B79-2DC70E77F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5" y="2754313"/>
            <a:ext cx="37623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67" name="Rectangle 7">
            <a:extLst>
              <a:ext uri="{FF2B5EF4-FFF2-40B4-BE49-F238E27FC236}">
                <a16:creationId xmlns:a16="http://schemas.microsoft.com/office/drawing/2014/main" id="{6370CCFF-4C2C-9C4A-4A86-ED585055B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688" y="2789238"/>
            <a:ext cx="164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en-US" altLang="zh-CN" sz="2400">
                <a:ea typeface="宋体" panose="02010600030101010101" pitchFamily="2" charset="-122"/>
              </a:rPr>
              <a:t>(2.2.3)</a:t>
            </a:r>
          </a:p>
        </p:txBody>
      </p:sp>
      <p:sp>
        <p:nvSpPr>
          <p:cNvPr id="348168" name="Rectangle 8">
            <a:extLst>
              <a:ext uri="{FF2B5EF4-FFF2-40B4-BE49-F238E27FC236}">
                <a16:creationId xmlns:a16="http://schemas.microsoft.com/office/drawing/2014/main" id="{BCADE12A-D7EE-8768-57D9-33FCA1020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3497263"/>
            <a:ext cx="7750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l-GR" sz="2800" b="1">
                <a:latin typeface="Arial" panose="020B0604020202020204" pitchFamily="34" charset="0"/>
              </a:rPr>
              <a:t>可以看成以</a:t>
            </a:r>
            <a:r>
              <a:rPr kumimoji="0" lang="el-GR" altLang="zh-CN" sz="2800" b="1" i="1">
                <a:ea typeface="宋体" panose="02010600030101010101" pitchFamily="2" charset="-122"/>
              </a:rPr>
              <a:t>λ</a:t>
            </a:r>
            <a:r>
              <a:rPr kumimoji="0" lang="en-US" altLang="zh-CN" sz="1800" b="1" baseline="-25000">
                <a:ea typeface="宋体" panose="02010600030101010101" pitchFamily="2" charset="-122"/>
              </a:rPr>
              <a:t>1</a:t>
            </a:r>
            <a:r>
              <a:rPr kumimoji="0" lang="en-US" altLang="zh-CN" sz="1800" b="1">
                <a:ea typeface="宋体" panose="02010600030101010101" pitchFamily="2" charset="-122"/>
              </a:rPr>
              <a:t> , </a:t>
            </a:r>
            <a:r>
              <a:rPr kumimoji="0" lang="en-US" altLang="zh-CN" sz="2800" b="1">
                <a:ea typeface="宋体" panose="02010600030101010101" pitchFamily="2" charset="-122"/>
              </a:rPr>
              <a:t>…</a:t>
            </a:r>
            <a:r>
              <a:rPr kumimoji="0" lang="en-US" altLang="zh-CN" sz="1800" b="1">
                <a:ea typeface="宋体" panose="02010600030101010101" pitchFamily="2" charset="-122"/>
              </a:rPr>
              <a:t> </a:t>
            </a:r>
            <a:r>
              <a:rPr kumimoji="0" lang="en-US" altLang="zh-CN" sz="1800" b="1">
                <a:ea typeface="宋体" panose="02010600030101010101" pitchFamily="2" charset="-122"/>
                <a:sym typeface="Math1" pitchFamily="2" charset="2"/>
              </a:rPr>
              <a:t>,</a:t>
            </a:r>
            <a:r>
              <a:rPr kumimoji="0" lang="en-US" altLang="zh-CN" sz="2800" b="1">
                <a:ea typeface="宋体" panose="02010600030101010101" pitchFamily="2" charset="-122"/>
              </a:rPr>
              <a:t> </a:t>
            </a:r>
            <a:r>
              <a:rPr kumimoji="0" lang="el-GR" altLang="zh-CN" sz="2800" b="1" i="1">
                <a:ea typeface="宋体" panose="02010600030101010101" pitchFamily="2" charset="-122"/>
              </a:rPr>
              <a:t>λ</a:t>
            </a:r>
            <a:r>
              <a:rPr kumimoji="0" lang="en-US" altLang="zh-CN" sz="1800" b="1" i="1" baseline="-25000">
                <a:ea typeface="宋体" panose="02010600030101010101" pitchFamily="2" charset="-122"/>
              </a:rPr>
              <a:t>m</a:t>
            </a:r>
            <a:r>
              <a:rPr kumimoji="0" lang="zh-CN" altLang="en-US" sz="2800" b="1">
                <a:latin typeface="楷体_GB2312" pitchFamily="49" charset="-122"/>
              </a:rPr>
              <a:t>为未知数的</a:t>
            </a:r>
            <a:r>
              <a:rPr kumimoji="0" lang="zh-CN" altLang="zh-CN" sz="2800" b="1">
                <a:latin typeface="楷体_GB2312" pitchFamily="49" charset="-122"/>
              </a:rPr>
              <a:t>一个方程.</a:t>
            </a:r>
            <a:r>
              <a:rPr kumimoji="0" lang="en-US" altLang="zh-CN" sz="2800" b="1">
                <a:latin typeface="楷体_GB2312" pitchFamily="49" charset="-122"/>
              </a:rPr>
              <a:t>  </a:t>
            </a:r>
            <a:r>
              <a:rPr kumimoji="0" lang="zh-CN" altLang="en-US" sz="2800" b="1">
                <a:latin typeface="楷体_GB2312" pitchFamily="49" charset="-122"/>
              </a:rPr>
              <a:t>这个</a:t>
            </a:r>
          </a:p>
        </p:txBody>
      </p:sp>
      <p:sp>
        <p:nvSpPr>
          <p:cNvPr id="348169" name="Rectangle 9">
            <a:extLst>
              <a:ext uri="{FF2B5EF4-FFF2-40B4-BE49-F238E27FC236}">
                <a16:creationId xmlns:a16="http://schemas.microsoft.com/office/drawing/2014/main" id="{13251A98-452F-9325-EC47-5A37000BA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4265613"/>
            <a:ext cx="5978525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kumimoji="0" lang="zh-CN" altLang="zh-CN" sz="2800" b="1" dirty="0">
                <a:latin typeface="Arial" charset="0"/>
              </a:rPr>
              <a:t>方程至少有一组解</a:t>
            </a:r>
            <a:r>
              <a:rPr kumimoji="0" lang="zh-CN" altLang="zh-CN" sz="1800" b="1" dirty="0">
                <a:latin typeface="Arial" charset="0"/>
                <a:ea typeface="宋体" pitchFamily="2" charset="-122"/>
              </a:rPr>
              <a:t> </a:t>
            </a:r>
            <a:r>
              <a:rPr kumimoji="0" lang="en-US" altLang="zh-CN" sz="2800" b="1" dirty="0">
                <a:latin typeface="+mj-lt"/>
                <a:ea typeface="宋体" pitchFamily="2" charset="-122"/>
              </a:rPr>
              <a:t>(</a:t>
            </a:r>
            <a:r>
              <a:rPr kumimoji="0" lang="el-GR" altLang="zh-CN" sz="2800" b="1" i="1" dirty="0">
                <a:latin typeface="+mj-lt"/>
                <a:ea typeface="宋体" pitchFamily="2" charset="-122"/>
              </a:rPr>
              <a:t>λ</a:t>
            </a:r>
            <a:r>
              <a:rPr kumimoji="0" lang="en-US" altLang="zh-CN" sz="1800" b="1" baseline="-25000" dirty="0">
                <a:latin typeface="+mj-lt"/>
                <a:ea typeface="宋体" pitchFamily="2" charset="-122"/>
              </a:rPr>
              <a:t>1</a:t>
            </a:r>
            <a:r>
              <a:rPr kumimoji="0" lang="en-US" altLang="zh-CN" sz="1800" b="1" dirty="0">
                <a:latin typeface="+mj-lt"/>
                <a:ea typeface="宋体" pitchFamily="2" charset="-122"/>
              </a:rPr>
              <a:t> , </a:t>
            </a:r>
            <a:r>
              <a:rPr kumimoji="0" lang="en-US" altLang="zh-CN" sz="2800" b="1" dirty="0">
                <a:latin typeface="+mj-lt"/>
                <a:ea typeface="宋体" pitchFamily="2" charset="-122"/>
              </a:rPr>
              <a:t>…</a:t>
            </a:r>
            <a:r>
              <a:rPr kumimoji="0" lang="en-US" altLang="zh-CN" sz="1800" b="1" dirty="0">
                <a:latin typeface="+mj-lt"/>
                <a:ea typeface="宋体" pitchFamily="2" charset="-122"/>
              </a:rPr>
              <a:t> </a:t>
            </a:r>
            <a:r>
              <a:rPr kumimoji="0" lang="en-US" altLang="zh-CN" sz="1800" b="1" dirty="0">
                <a:latin typeface="+mj-lt"/>
                <a:ea typeface="宋体" pitchFamily="2" charset="-122"/>
                <a:sym typeface="Math1" pitchFamily="2" charset="2"/>
              </a:rPr>
              <a:t>,</a:t>
            </a:r>
            <a:r>
              <a:rPr kumimoji="0" lang="en-US" altLang="zh-CN" sz="2800" b="1" dirty="0">
                <a:latin typeface="+mj-lt"/>
                <a:ea typeface="宋体" pitchFamily="2" charset="-122"/>
              </a:rPr>
              <a:t> </a:t>
            </a:r>
            <a:r>
              <a:rPr kumimoji="0" lang="el-GR" altLang="zh-CN" sz="2800" b="1" i="1" dirty="0">
                <a:latin typeface="+mj-lt"/>
                <a:ea typeface="宋体" pitchFamily="2" charset="-122"/>
              </a:rPr>
              <a:t>λ</a:t>
            </a:r>
            <a:r>
              <a:rPr kumimoji="0" lang="en-US" altLang="zh-CN" sz="1800" b="1" i="1" baseline="-25000" dirty="0">
                <a:latin typeface="+mj-lt"/>
                <a:ea typeface="宋体" pitchFamily="2" charset="-122"/>
              </a:rPr>
              <a:t>m</a:t>
            </a:r>
            <a:r>
              <a:rPr kumimoji="0" lang="en-US" altLang="zh-CN" sz="2800" b="1" dirty="0">
                <a:latin typeface="+mj-lt"/>
                <a:ea typeface="宋体" pitchFamily="2" charset="-122"/>
              </a:rPr>
              <a:t>)=(0,…,0)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5" grpId="0"/>
      <p:bldP spid="348167" grpId="0"/>
      <p:bldP spid="348168" grpId="0"/>
      <p:bldP spid="34816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4CEEC381-9122-7317-7B43-E69B88BD4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468313"/>
            <a:ext cx="7805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2800" b="1">
                <a:latin typeface="楷体_GB2312" pitchFamily="49" charset="-122"/>
              </a:rPr>
              <a:t>因此</a:t>
            </a:r>
            <a:r>
              <a:rPr kumimoji="0" lang="en-US" altLang="zh-CN" sz="2800" b="1">
                <a:latin typeface="楷体_GB2312" pitchFamily="49" charset="-122"/>
              </a:rPr>
              <a:t>, </a:t>
            </a:r>
            <a:r>
              <a:rPr kumimoji="0" lang="zh-CN" altLang="en-US" sz="2800" b="1">
                <a:latin typeface="楷体_GB2312" pitchFamily="49" charset="-122"/>
              </a:rPr>
              <a:t>线性相关和线性无关的定义可这样来理解</a:t>
            </a:r>
            <a:r>
              <a:rPr kumimoji="0"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</p:txBody>
      </p:sp>
      <p:sp>
        <p:nvSpPr>
          <p:cNvPr id="349187" name="Rectangle 3">
            <a:extLst>
              <a:ext uri="{FF2B5EF4-FFF2-40B4-BE49-F238E27FC236}">
                <a16:creationId xmlns:a16="http://schemas.microsoft.com/office/drawing/2014/main" id="{4DAD4133-184D-ED08-C395-1EADC693C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969963"/>
            <a:ext cx="7940675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2800" b="1"/>
              <a:t>(1)</a:t>
            </a:r>
            <a:r>
              <a:rPr kumimoji="0" lang="en-US" altLang="zh-CN" sz="2800" b="1" i="1"/>
              <a:t>u</a:t>
            </a:r>
            <a:r>
              <a:rPr kumimoji="0" lang="en-US" altLang="zh-CN" sz="2800" b="1" baseline="-25000"/>
              <a:t>1</a:t>
            </a:r>
            <a:r>
              <a:rPr kumimoji="0" lang="en-US" altLang="zh-CN" sz="2800" b="1"/>
              <a:t>,…,</a:t>
            </a:r>
            <a:r>
              <a:rPr kumimoji="0" lang="en-US" altLang="zh-CN" sz="2800" b="1" i="1"/>
              <a:t>u</a:t>
            </a:r>
            <a:r>
              <a:rPr kumimoji="0" lang="en-US" altLang="zh-CN" sz="2800" b="1" i="1" baseline="-25000"/>
              <a:t>m</a:t>
            </a:r>
            <a:r>
              <a:rPr kumimoji="0" lang="zh-CN" altLang="en-US" sz="2800" b="1"/>
              <a:t>线性相关等价于</a:t>
            </a:r>
            <a:r>
              <a:rPr kumimoji="0" lang="zh-CN" altLang="zh-CN" sz="2800" b="1"/>
              <a:t>方程 </a:t>
            </a:r>
            <a:r>
              <a:rPr kumimoji="0" lang="en-US" altLang="zh-CN"/>
              <a:t>(2.2.3)</a:t>
            </a:r>
            <a:r>
              <a:rPr kumimoji="0" lang="zh-CN" altLang="zh-CN" sz="2800" b="1"/>
              <a:t>有非零解</a:t>
            </a:r>
            <a:endParaRPr kumimoji="0" lang="zh-CN" altLang="en-US" sz="2800" b="1"/>
          </a:p>
        </p:txBody>
      </p:sp>
      <p:sp>
        <p:nvSpPr>
          <p:cNvPr id="349188" name="Rectangle 4">
            <a:extLst>
              <a:ext uri="{FF2B5EF4-FFF2-40B4-BE49-F238E27FC236}">
                <a16:creationId xmlns:a16="http://schemas.microsoft.com/office/drawing/2014/main" id="{930FC49F-4AF5-EB44-BEDA-D78B79F9B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138" y="1800225"/>
            <a:ext cx="3021012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kumimoji="0" lang="en-US" altLang="zh-CN" sz="2800" b="1" dirty="0">
                <a:latin typeface="+mj-lt"/>
                <a:ea typeface="宋体" pitchFamily="2" charset="-122"/>
              </a:rPr>
              <a:t>(</a:t>
            </a:r>
            <a:r>
              <a:rPr kumimoji="0" lang="el-GR" altLang="zh-CN" sz="2800" b="1" i="1" dirty="0">
                <a:latin typeface="+mj-lt"/>
                <a:ea typeface="宋体" pitchFamily="2" charset="-122"/>
              </a:rPr>
              <a:t>λ</a:t>
            </a:r>
            <a:r>
              <a:rPr kumimoji="0" lang="en-US" altLang="zh-CN" sz="1800" b="1" baseline="-25000" dirty="0">
                <a:latin typeface="+mj-lt"/>
                <a:ea typeface="宋体" pitchFamily="2" charset="-122"/>
              </a:rPr>
              <a:t>1</a:t>
            </a:r>
            <a:r>
              <a:rPr kumimoji="0" lang="en-US" altLang="zh-CN" sz="1800" b="1" dirty="0">
                <a:latin typeface="+mj-lt"/>
                <a:ea typeface="宋体" pitchFamily="2" charset="-122"/>
              </a:rPr>
              <a:t> , </a:t>
            </a:r>
            <a:r>
              <a:rPr kumimoji="0" lang="en-US" altLang="zh-CN" sz="2800" b="1" dirty="0">
                <a:latin typeface="+mj-lt"/>
                <a:ea typeface="宋体" pitchFamily="2" charset="-122"/>
              </a:rPr>
              <a:t>…</a:t>
            </a:r>
            <a:r>
              <a:rPr kumimoji="0" lang="en-US" altLang="zh-CN" sz="1800" b="1" dirty="0">
                <a:latin typeface="+mj-lt"/>
                <a:ea typeface="宋体" pitchFamily="2" charset="-122"/>
              </a:rPr>
              <a:t> </a:t>
            </a:r>
            <a:r>
              <a:rPr kumimoji="0" lang="en-US" altLang="zh-CN" sz="1800" b="1" dirty="0">
                <a:latin typeface="+mj-lt"/>
                <a:ea typeface="宋体" pitchFamily="2" charset="-122"/>
                <a:sym typeface="Math1" pitchFamily="2" charset="2"/>
              </a:rPr>
              <a:t>,</a:t>
            </a:r>
            <a:r>
              <a:rPr kumimoji="0" lang="en-US" altLang="zh-CN" sz="2800" b="1" dirty="0">
                <a:latin typeface="+mj-lt"/>
                <a:ea typeface="宋体" pitchFamily="2" charset="-122"/>
              </a:rPr>
              <a:t> </a:t>
            </a:r>
            <a:r>
              <a:rPr kumimoji="0" lang="el-GR" altLang="zh-CN" sz="2800" b="1" i="1" dirty="0">
                <a:latin typeface="+mj-lt"/>
                <a:ea typeface="宋体" pitchFamily="2" charset="-122"/>
              </a:rPr>
              <a:t>λ</a:t>
            </a:r>
            <a:r>
              <a:rPr kumimoji="0" lang="en-US" altLang="zh-CN" sz="1800" b="1" i="1" baseline="-25000" dirty="0">
                <a:latin typeface="+mj-lt"/>
                <a:ea typeface="宋体" pitchFamily="2" charset="-122"/>
              </a:rPr>
              <a:t>m</a:t>
            </a:r>
            <a:r>
              <a:rPr kumimoji="0" lang="en-US" altLang="zh-CN" sz="2800" b="1" dirty="0">
                <a:latin typeface="+mj-lt"/>
                <a:ea typeface="宋体" pitchFamily="2" charset="-122"/>
              </a:rPr>
              <a:t>)</a:t>
            </a:r>
            <a:r>
              <a:rPr kumimoji="0" lang="en-US" altLang="zh-CN" sz="2800" b="1" dirty="0">
                <a:latin typeface="+mj-lt"/>
                <a:ea typeface="宋体" pitchFamily="2" charset="-122"/>
                <a:sym typeface="Euclid Symbol" pitchFamily="18" charset="2"/>
              </a:rPr>
              <a:t></a:t>
            </a:r>
            <a:r>
              <a:rPr kumimoji="0" lang="en-US" altLang="zh-CN" sz="2800" b="1" dirty="0">
                <a:latin typeface="+mj-lt"/>
                <a:ea typeface="宋体" pitchFamily="2" charset="-122"/>
              </a:rPr>
              <a:t>(0,…,0)</a:t>
            </a:r>
          </a:p>
        </p:txBody>
      </p:sp>
      <p:sp>
        <p:nvSpPr>
          <p:cNvPr id="349189" name="Rectangle 5">
            <a:extLst>
              <a:ext uri="{FF2B5EF4-FFF2-40B4-BE49-F238E27FC236}">
                <a16:creationId xmlns:a16="http://schemas.microsoft.com/office/drawing/2014/main" id="{F2138547-5654-1D28-0FBC-89605A1A7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279650"/>
            <a:ext cx="75565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2800" b="1"/>
              <a:t>(2)</a:t>
            </a:r>
            <a:r>
              <a:rPr kumimoji="0" lang="en-US" altLang="zh-CN" sz="2800" b="1" i="1"/>
              <a:t>u</a:t>
            </a:r>
            <a:r>
              <a:rPr kumimoji="0" lang="en-US" altLang="zh-CN" sz="2800" b="1" baseline="-25000"/>
              <a:t>1</a:t>
            </a:r>
            <a:r>
              <a:rPr kumimoji="0" lang="en-US" altLang="zh-CN" sz="2800" b="1"/>
              <a:t>,…,</a:t>
            </a:r>
            <a:r>
              <a:rPr kumimoji="0" lang="en-US" altLang="zh-CN" sz="2800" b="1" i="1"/>
              <a:t>u</a:t>
            </a:r>
            <a:r>
              <a:rPr kumimoji="0" lang="en-US" altLang="zh-CN" sz="2800" b="1" i="1" baseline="-25000"/>
              <a:t>m</a:t>
            </a:r>
            <a:r>
              <a:rPr kumimoji="0" lang="zh-CN" altLang="en-US" sz="2800" b="1"/>
              <a:t>线性无关等价于</a:t>
            </a:r>
            <a:r>
              <a:rPr kumimoji="0" lang="zh-CN" altLang="zh-CN" sz="2800" b="1"/>
              <a:t>方程 (2.</a:t>
            </a:r>
            <a:r>
              <a:rPr kumimoji="0" lang="en-US" altLang="zh-CN" sz="2800" b="1"/>
              <a:t>2.3</a:t>
            </a:r>
            <a:r>
              <a:rPr kumimoji="0" lang="zh-CN" altLang="zh-CN" sz="2800" b="1"/>
              <a:t>)只有一组</a:t>
            </a:r>
            <a:r>
              <a:rPr kumimoji="0"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349190" name="Rectangle 6">
            <a:extLst>
              <a:ext uri="{FF2B5EF4-FFF2-40B4-BE49-F238E27FC236}">
                <a16:creationId xmlns:a16="http://schemas.microsoft.com/office/drawing/2014/main" id="{EBF42562-B740-BC1A-C5BE-C9B9A4C5E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925" y="2954338"/>
            <a:ext cx="3381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zh-CN" sz="2800" b="1"/>
              <a:t>解</a:t>
            </a:r>
            <a:r>
              <a:rPr kumimoji="0" lang="en-US" altLang="zh-CN" sz="2800" b="1"/>
              <a:t>(</a:t>
            </a:r>
            <a:r>
              <a:rPr kumimoji="0" lang="el-GR" altLang="zh-CN" sz="2800" b="1" i="1"/>
              <a:t>λ</a:t>
            </a:r>
            <a:r>
              <a:rPr kumimoji="0" lang="en-US" altLang="zh-CN" sz="1800" b="1" baseline="-25000"/>
              <a:t>1</a:t>
            </a:r>
            <a:r>
              <a:rPr kumimoji="0" lang="en-US" altLang="zh-CN" sz="1800" b="1"/>
              <a:t> , </a:t>
            </a:r>
            <a:r>
              <a:rPr kumimoji="0" lang="en-US" altLang="zh-CN" sz="2800" b="1"/>
              <a:t>…</a:t>
            </a:r>
            <a:r>
              <a:rPr kumimoji="0" lang="en-US" altLang="zh-CN" sz="1800" b="1"/>
              <a:t> </a:t>
            </a:r>
            <a:r>
              <a:rPr kumimoji="0" lang="en-US" altLang="zh-CN" sz="1800" b="1">
                <a:sym typeface="Math1" pitchFamily="2" charset="2"/>
              </a:rPr>
              <a:t>,</a:t>
            </a:r>
            <a:r>
              <a:rPr kumimoji="0" lang="en-US" altLang="zh-CN" sz="2800" b="1"/>
              <a:t> </a:t>
            </a:r>
            <a:r>
              <a:rPr kumimoji="0" lang="el-GR" altLang="zh-CN" sz="2800" b="1" i="1"/>
              <a:t>λ</a:t>
            </a:r>
            <a:r>
              <a:rPr kumimoji="0" lang="en-US" altLang="zh-CN" sz="1800" b="1" i="1" baseline="-25000"/>
              <a:t>m</a:t>
            </a:r>
            <a:r>
              <a:rPr kumimoji="0" lang="en-US" altLang="zh-CN" sz="2800" b="1"/>
              <a:t>)</a:t>
            </a:r>
            <a:r>
              <a:rPr kumimoji="0" lang="en-US" altLang="zh-CN" sz="2800" b="1">
                <a:sym typeface="Euclid Symbol" pitchFamily="18" charset="2"/>
              </a:rPr>
              <a:t>=</a:t>
            </a:r>
            <a:r>
              <a:rPr kumimoji="0" lang="en-US" altLang="zh-CN" sz="2800" b="1"/>
              <a:t>(0,…,0)</a:t>
            </a:r>
          </a:p>
        </p:txBody>
      </p:sp>
      <p:sp>
        <p:nvSpPr>
          <p:cNvPr id="349191" name="Rectangle 7">
            <a:extLst>
              <a:ext uri="{FF2B5EF4-FFF2-40B4-BE49-F238E27FC236}">
                <a16:creationId xmlns:a16="http://schemas.microsoft.com/office/drawing/2014/main" id="{25AB4B8F-38CE-93B4-C31A-A295C76BF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3486150"/>
            <a:ext cx="8153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kumimoji="0"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0" lang="zh-CN" altLang="en-US" sz="2800" b="1"/>
              <a:t>设</a:t>
            </a:r>
            <a:r>
              <a:rPr kumimoji="0" lang="en-US" altLang="zh-CN" sz="2800" b="1" i="1"/>
              <a:t>u</a:t>
            </a:r>
            <a:r>
              <a:rPr kumimoji="0" lang="en-US" altLang="zh-CN" sz="2800" b="1" baseline="-25000"/>
              <a:t>1</a:t>
            </a:r>
            <a:r>
              <a:rPr kumimoji="0" lang="en-US" altLang="zh-CN" sz="2800" b="1"/>
              <a:t>,…,</a:t>
            </a:r>
            <a:r>
              <a:rPr kumimoji="0" lang="en-US" altLang="zh-CN" sz="2800" b="1" i="1"/>
              <a:t>u</a:t>
            </a:r>
            <a:r>
              <a:rPr kumimoji="0" lang="en-US" altLang="zh-CN" sz="2800" b="1" i="1" baseline="-25000"/>
              <a:t>m</a:t>
            </a:r>
            <a:r>
              <a:rPr kumimoji="0" lang="zh-CN" altLang="zh-CN" sz="2800" b="1"/>
              <a:t>都是</a:t>
            </a:r>
            <a:r>
              <a:rPr kumimoji="0" lang="zh-CN" altLang="zh-CN" sz="2800" b="1" i="1"/>
              <a:t>n</a:t>
            </a:r>
            <a:r>
              <a:rPr kumimoji="0" lang="zh-CN" altLang="zh-CN" sz="2800" b="1"/>
              <a:t>维数组向量, 不妨将其中每个</a:t>
            </a:r>
            <a:endParaRPr kumimoji="0" lang="zh-CN" altLang="en-US" sz="2800" b="1"/>
          </a:p>
        </p:txBody>
      </p:sp>
      <p:sp>
        <p:nvSpPr>
          <p:cNvPr id="349192" name="Rectangle 8">
            <a:extLst>
              <a:ext uri="{FF2B5EF4-FFF2-40B4-BE49-F238E27FC236}">
                <a16:creationId xmlns:a16="http://schemas.microsoft.com/office/drawing/2014/main" id="{FB808188-9E8D-1D8E-1AEC-27E3D0049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4251325"/>
            <a:ext cx="619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zh-CN" sz="2800" b="1"/>
              <a:t>向量</a:t>
            </a:r>
            <a:r>
              <a:rPr kumimoji="0" lang="en-US" altLang="zh-CN" sz="2800" b="1" i="1"/>
              <a:t>u</a:t>
            </a:r>
            <a:r>
              <a:rPr kumimoji="0" lang="en-US" altLang="zh-CN" sz="2800" b="1" i="1" baseline="-25000"/>
              <a:t>j</a:t>
            </a:r>
            <a:r>
              <a:rPr kumimoji="0" lang="en-US" altLang="zh-CN" sz="2800" b="1" i="1"/>
              <a:t> </a:t>
            </a:r>
            <a:r>
              <a:rPr kumimoji="0" lang="en-US" altLang="zh-CN" sz="2800" b="1"/>
              <a:t>(1</a:t>
            </a:r>
            <a:r>
              <a:rPr kumimoji="0" lang="en-US" altLang="zh-CN" sz="2800" b="1">
                <a:sym typeface="Euclid Symbol" pitchFamily="18" charset="2"/>
              </a:rPr>
              <a:t></a:t>
            </a:r>
            <a:r>
              <a:rPr kumimoji="0" lang="en-US" altLang="zh-CN" sz="2800" b="1"/>
              <a:t> </a:t>
            </a:r>
            <a:r>
              <a:rPr kumimoji="0" lang="en-US" altLang="zh-CN" sz="2800" b="1" i="1"/>
              <a:t>j</a:t>
            </a:r>
            <a:r>
              <a:rPr kumimoji="0" lang="en-US" altLang="zh-CN" sz="2800" b="1">
                <a:sym typeface="Euclid Symbol" pitchFamily="18" charset="2"/>
              </a:rPr>
              <a:t></a:t>
            </a:r>
            <a:r>
              <a:rPr kumimoji="0" lang="en-US" altLang="zh-CN" sz="2800" b="1"/>
              <a:t> </a:t>
            </a:r>
            <a:r>
              <a:rPr kumimoji="0" lang="en-US" altLang="zh-CN" sz="2800" b="1" i="1"/>
              <a:t>m</a:t>
            </a:r>
            <a:r>
              <a:rPr kumimoji="0" lang="en-US" altLang="zh-CN" sz="2800" b="1"/>
              <a:t>)</a:t>
            </a:r>
            <a:r>
              <a:rPr kumimoji="0" lang="zh-CN" altLang="en-US" sz="2800" b="1"/>
              <a:t>写成列向量的形式 </a:t>
            </a:r>
          </a:p>
        </p:txBody>
      </p:sp>
      <p:sp>
        <p:nvSpPr>
          <p:cNvPr id="349193" name="Rectangle 9">
            <a:extLst>
              <a:ext uri="{FF2B5EF4-FFF2-40B4-BE49-F238E27FC236}">
                <a16:creationId xmlns:a16="http://schemas.microsoft.com/office/drawing/2014/main" id="{D43DC88C-59B4-42DA-A127-628565BB9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450" y="4811713"/>
            <a:ext cx="2503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en-US" altLang="zh-CN" sz="2800" b="1" i="1">
                <a:ea typeface="宋体" panose="02010600030101010101" pitchFamily="2" charset="-122"/>
              </a:rPr>
              <a:t>u</a:t>
            </a:r>
            <a:r>
              <a:rPr kumimoji="0" lang="en-US" altLang="zh-CN" sz="2800" b="1" i="1" baseline="-25000">
                <a:ea typeface="宋体" panose="02010600030101010101" pitchFamily="2" charset="-122"/>
              </a:rPr>
              <a:t>j</a:t>
            </a:r>
            <a:r>
              <a:rPr kumimoji="0" lang="en-US" altLang="zh-CN" sz="2800" b="1">
                <a:ea typeface="宋体" panose="02010600030101010101" pitchFamily="2" charset="-122"/>
              </a:rPr>
              <a:t>=(</a:t>
            </a:r>
            <a:r>
              <a:rPr kumimoji="0" lang="en-US" altLang="zh-CN" sz="2800" b="1" i="1">
                <a:ea typeface="宋体" panose="02010600030101010101" pitchFamily="2" charset="-122"/>
              </a:rPr>
              <a:t>a</a:t>
            </a:r>
            <a:r>
              <a:rPr kumimoji="0" lang="en-US" altLang="zh-CN" sz="2800" b="1" baseline="-25000">
                <a:ea typeface="宋体" panose="02010600030101010101" pitchFamily="2" charset="-122"/>
              </a:rPr>
              <a:t>1</a:t>
            </a:r>
            <a:r>
              <a:rPr kumimoji="0" lang="en-US" altLang="zh-CN" sz="2800" b="1" i="1" baseline="-25000">
                <a:ea typeface="宋体" panose="02010600030101010101" pitchFamily="2" charset="-122"/>
              </a:rPr>
              <a:t>j</a:t>
            </a:r>
            <a:r>
              <a:rPr kumimoji="0" lang="en-US" altLang="zh-CN" sz="2800" b="1">
                <a:ea typeface="宋体" panose="02010600030101010101" pitchFamily="2" charset="-122"/>
              </a:rPr>
              <a:t>,…,</a:t>
            </a:r>
            <a:r>
              <a:rPr kumimoji="0" lang="en-US" altLang="zh-CN" sz="2800" b="1" i="1">
                <a:ea typeface="宋体" panose="02010600030101010101" pitchFamily="2" charset="-122"/>
              </a:rPr>
              <a:t>a</a:t>
            </a:r>
            <a:r>
              <a:rPr kumimoji="0" lang="en-US" altLang="zh-CN" sz="2800" b="1" i="1" baseline="-25000">
                <a:ea typeface="宋体" panose="02010600030101010101" pitchFamily="2" charset="-122"/>
              </a:rPr>
              <a:t>nj</a:t>
            </a:r>
            <a:r>
              <a:rPr kumimoji="0" lang="en-US" altLang="zh-CN" sz="2800" b="1">
                <a:ea typeface="宋体" panose="02010600030101010101" pitchFamily="2" charset="-122"/>
              </a:rPr>
              <a:t>)</a:t>
            </a:r>
            <a:r>
              <a:rPr kumimoji="0" lang="en-US" altLang="zh-CN" sz="2800" b="1" i="1" baseline="30000">
                <a:ea typeface="宋体" panose="02010600030101010101" pitchFamily="2" charset="-122"/>
              </a:rPr>
              <a:t>T</a:t>
            </a:r>
            <a:endParaRPr kumimoji="0" lang="en-US" altLang="zh-CN" sz="2800" b="1" i="1">
              <a:ea typeface="宋体" panose="02010600030101010101" pitchFamily="2" charset="-122"/>
            </a:endParaRPr>
          </a:p>
        </p:txBody>
      </p:sp>
      <p:sp>
        <p:nvSpPr>
          <p:cNvPr id="349194" name="Rectangle 10">
            <a:extLst>
              <a:ext uri="{FF2B5EF4-FFF2-40B4-BE49-F238E27FC236}">
                <a16:creationId xmlns:a16="http://schemas.microsoft.com/office/drawing/2014/main" id="{273A772A-7A39-8780-779C-0118C1A02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8" y="5473700"/>
            <a:ext cx="2382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2800" b="1"/>
              <a:t>则 </a:t>
            </a:r>
            <a:r>
              <a:rPr kumimoji="0" lang="en-US" altLang="zh-CN" sz="2800" b="1"/>
              <a:t>(2.2.3) </a:t>
            </a:r>
            <a:r>
              <a:rPr kumimoji="0" lang="zh-CN" altLang="en-US" sz="2800" b="1"/>
              <a:t>成为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9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9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/>
      <p:bldP spid="349188" grpId="0"/>
      <p:bldP spid="349189" grpId="0"/>
      <p:bldP spid="349190" grpId="0"/>
      <p:bldP spid="349191" grpId="0"/>
      <p:bldP spid="349192" grpId="0"/>
      <p:bldP spid="349193" grpId="0"/>
      <p:bldP spid="34919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>
            <a:extLst>
              <a:ext uri="{FF2B5EF4-FFF2-40B4-BE49-F238E27FC236}">
                <a16:creationId xmlns:a16="http://schemas.microsoft.com/office/drawing/2014/main" id="{CC104B5C-4F69-5F1B-C359-8569B701A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482600"/>
            <a:ext cx="5675313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0212" name="Rectangle 4">
            <a:extLst>
              <a:ext uri="{FF2B5EF4-FFF2-40B4-BE49-F238E27FC236}">
                <a16:creationId xmlns:a16="http://schemas.microsoft.com/office/drawing/2014/main" id="{7346628D-A4E9-DE04-4A0C-55C1D6D84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8575" y="2413000"/>
            <a:ext cx="1254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en-US" altLang="zh-CN" sz="2400">
                <a:ea typeface="宋体" panose="02010600030101010101" pitchFamily="2" charset="-122"/>
              </a:rPr>
              <a:t>(2.2.4)</a:t>
            </a:r>
          </a:p>
        </p:txBody>
      </p:sp>
      <p:sp>
        <p:nvSpPr>
          <p:cNvPr id="350213" name="Rectangle 5">
            <a:extLst>
              <a:ext uri="{FF2B5EF4-FFF2-40B4-BE49-F238E27FC236}">
                <a16:creationId xmlns:a16="http://schemas.microsoft.com/office/drawing/2014/main" id="{31D5A06F-E980-B6D5-4A52-43E874CCE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1554163"/>
            <a:ext cx="41132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2800" b="1">
                <a:latin typeface="Arial" panose="020B0604020202020204" pitchFamily="34" charset="0"/>
              </a:rPr>
              <a:t>进而写成齐次线性方程组</a:t>
            </a:r>
          </a:p>
        </p:txBody>
      </p:sp>
      <p:pic>
        <p:nvPicPr>
          <p:cNvPr id="350214" name="Picture 6">
            <a:extLst>
              <a:ext uri="{FF2B5EF4-FFF2-40B4-BE49-F238E27FC236}">
                <a16:creationId xmlns:a16="http://schemas.microsoft.com/office/drawing/2014/main" id="{C960C90C-11D1-1501-404D-F0B737DDC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8" y="2089150"/>
            <a:ext cx="49053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0215" name="Rectangle 7">
            <a:extLst>
              <a:ext uri="{FF2B5EF4-FFF2-40B4-BE49-F238E27FC236}">
                <a16:creationId xmlns:a16="http://schemas.microsoft.com/office/drawing/2014/main" id="{E9491836-86E3-D018-3C88-2EC98AB3A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3446463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2800" b="1">
                <a:latin typeface="Arial" panose="020B0604020202020204" pitchFamily="34" charset="0"/>
              </a:rPr>
              <a:t>这个齐次线性方程组的系数矩阵</a:t>
            </a:r>
          </a:p>
        </p:txBody>
      </p:sp>
      <p:pic>
        <p:nvPicPr>
          <p:cNvPr id="350216" name="Picture 8">
            <a:extLst>
              <a:ext uri="{FF2B5EF4-FFF2-40B4-BE49-F238E27FC236}">
                <a16:creationId xmlns:a16="http://schemas.microsoft.com/office/drawing/2014/main" id="{B1773E01-8FDC-642E-D268-2FB27B94F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3952875"/>
            <a:ext cx="39751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0217" name="Rectangle 9">
            <a:extLst>
              <a:ext uri="{FF2B5EF4-FFF2-40B4-BE49-F238E27FC236}">
                <a16:creationId xmlns:a16="http://schemas.microsoft.com/office/drawing/2014/main" id="{CA1AD7DA-8A7D-2D30-C330-6C2412AB8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5097463"/>
            <a:ext cx="8026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120000"/>
              </a:lnSpc>
              <a:spcBef>
                <a:spcPct val="0"/>
              </a:spcBef>
            </a:pPr>
            <a:r>
              <a:rPr kumimoji="0" lang="zh-CN" altLang="en-US" sz="2800" b="1"/>
              <a:t>这个矩阵依次以</a:t>
            </a:r>
            <a:r>
              <a:rPr kumimoji="0" lang="en-US" altLang="zh-CN" sz="2800" b="1" i="1"/>
              <a:t>u</a:t>
            </a:r>
            <a:r>
              <a:rPr kumimoji="0" lang="en-US" altLang="zh-CN" sz="2800" b="1" baseline="-25000"/>
              <a:t>1</a:t>
            </a:r>
            <a:r>
              <a:rPr kumimoji="0" lang="en-US" altLang="zh-CN" sz="2800" b="1"/>
              <a:t>,…,</a:t>
            </a:r>
            <a:r>
              <a:rPr kumimoji="0" lang="en-US" altLang="zh-CN" sz="2800" b="1" i="1"/>
              <a:t>u</a:t>
            </a:r>
            <a:r>
              <a:rPr kumimoji="0" lang="en-US" altLang="zh-CN" sz="2800" b="1" i="1" baseline="-25000"/>
              <a:t>m</a:t>
            </a:r>
            <a:r>
              <a:rPr kumimoji="0" lang="zh-CN" altLang="zh-CN" sz="2800" b="1"/>
              <a:t>为各列组成, 对矩阵A进行初等行变换消元可以得出方程组 (2.</a:t>
            </a:r>
            <a:r>
              <a:rPr kumimoji="0" lang="en-US" altLang="zh-CN" sz="2800" b="1"/>
              <a:t>2.4</a:t>
            </a:r>
            <a:r>
              <a:rPr kumimoji="0" lang="zh-CN" altLang="zh-CN" sz="2800" b="1"/>
              <a:t>) 的解.</a:t>
            </a:r>
            <a:endParaRPr kumimoji="0" lang="en-US" altLang="zh-CN" sz="2800" b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/>
      <p:bldP spid="350213" grpId="0"/>
      <p:bldP spid="350215" grpId="0"/>
      <p:bldP spid="3502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A5DC239C-189D-6DF7-71B9-435324FA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328613"/>
            <a:ext cx="8847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2800" b="1">
                <a:solidFill>
                  <a:srgbClr val="FF0000"/>
                </a:solidFill>
              </a:rPr>
              <a:t>例 </a:t>
            </a:r>
            <a:r>
              <a:rPr kumimoji="0" lang="en-US" altLang="zh-CN" sz="2800" b="1">
                <a:solidFill>
                  <a:srgbClr val="FF0000"/>
                </a:solidFill>
              </a:rPr>
              <a:t>2</a:t>
            </a:r>
            <a:r>
              <a:rPr kumimoji="0" lang="en-US" altLang="zh-CN" sz="2800" b="1"/>
              <a:t>  </a:t>
            </a:r>
            <a:r>
              <a:rPr kumimoji="0" lang="zh-CN" altLang="en-US" sz="2800" b="1"/>
              <a:t>在平面直角坐标系判断如下</a:t>
            </a:r>
            <a:r>
              <a:rPr kumimoji="0" lang="en-US" altLang="zh-CN" sz="2800" b="1"/>
              <a:t>4</a:t>
            </a:r>
            <a:r>
              <a:rPr kumimoji="0" lang="zh-CN" altLang="en-US" sz="2800" b="1"/>
              <a:t>点</a:t>
            </a:r>
            <a:r>
              <a:rPr kumimoji="0" lang="en-US" altLang="zh-CN" sz="2800" b="1"/>
              <a:t>A,B,C,D</a:t>
            </a:r>
            <a:r>
              <a:rPr kumimoji="0" lang="zh-CN" altLang="en-US" sz="2800" b="1"/>
              <a:t>是否共面</a:t>
            </a:r>
            <a:r>
              <a:rPr kumimoji="0" lang="en-US" altLang="zh-CN" sz="2800" b="1"/>
              <a:t>?</a:t>
            </a:r>
          </a:p>
        </p:txBody>
      </p:sp>
      <p:sp>
        <p:nvSpPr>
          <p:cNvPr id="128003" name="Rectangle 4">
            <a:extLst>
              <a:ext uri="{FF2B5EF4-FFF2-40B4-BE49-F238E27FC236}">
                <a16:creationId xmlns:a16="http://schemas.microsoft.com/office/drawing/2014/main" id="{E418933D-BCEC-50DF-17D4-2FBC8FEDF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882650"/>
            <a:ext cx="7666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en-US" altLang="zh-CN" sz="2800">
                <a:ea typeface="宋体" panose="02010600030101010101" pitchFamily="2" charset="-122"/>
              </a:rPr>
              <a:t>(1)  A= (1,2,3); B = (2,3,4); C= (3,3,8); D=(2,-1,16).</a:t>
            </a:r>
          </a:p>
        </p:txBody>
      </p:sp>
      <p:sp>
        <p:nvSpPr>
          <p:cNvPr id="354310" name="Rectangle 6">
            <a:extLst>
              <a:ext uri="{FF2B5EF4-FFF2-40B4-BE49-F238E27FC236}">
                <a16:creationId xmlns:a16="http://schemas.microsoft.com/office/drawing/2014/main" id="{1F102412-219D-AE91-7B39-CC4B3CC38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8" y="1970088"/>
            <a:ext cx="8353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2800" b="1">
                <a:solidFill>
                  <a:srgbClr val="FF0000"/>
                </a:solidFill>
                <a:latin typeface="楷体_GB2312" pitchFamily="49" charset="-122"/>
              </a:rPr>
              <a:t>解 </a:t>
            </a:r>
            <a:r>
              <a:rPr kumimoji="0" lang="zh-CN" altLang="en-US" sz="2800" b="1">
                <a:solidFill>
                  <a:schemeClr val="tx2"/>
                </a:solidFill>
                <a:latin typeface="楷体_GB2312" pitchFamily="49" charset="-122"/>
              </a:rPr>
              <a:t>转化为如下问题</a:t>
            </a:r>
            <a:r>
              <a:rPr kumimoji="0" lang="zh-CN" altLang="en-US" sz="2800" b="1">
                <a:solidFill>
                  <a:srgbClr val="FF0000"/>
                </a:solidFill>
                <a:latin typeface="楷体_GB2312" pitchFamily="49" charset="-122"/>
              </a:rPr>
              <a:t>：</a:t>
            </a:r>
            <a:endParaRPr kumimoji="0" lang="zh-CN" altLang="en-US" sz="2800" b="1">
              <a:latin typeface="楷体_GB2312" pitchFamily="49" charset="-122"/>
            </a:endParaRPr>
          </a:p>
        </p:txBody>
      </p:sp>
      <p:sp>
        <p:nvSpPr>
          <p:cNvPr id="128005" name="Rectangle 8">
            <a:extLst>
              <a:ext uri="{FF2B5EF4-FFF2-40B4-BE49-F238E27FC236}">
                <a16:creationId xmlns:a16="http://schemas.microsoft.com/office/drawing/2014/main" id="{A06B7CE3-C29B-6BE7-37CF-3655BA90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50" y="1368425"/>
            <a:ext cx="7488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en-US" altLang="zh-CN" sz="2800">
                <a:ea typeface="宋体" panose="02010600030101010101" pitchFamily="2" charset="-122"/>
              </a:rPr>
              <a:t>(2)  A= (1,2,3); B = (2,3,4); C= (3,3,8); D=(2,-1,7).</a:t>
            </a:r>
          </a:p>
        </p:txBody>
      </p:sp>
      <p:sp>
        <p:nvSpPr>
          <p:cNvPr id="128006" name="Rectangle 9">
            <a:extLst>
              <a:ext uri="{FF2B5EF4-FFF2-40B4-BE49-F238E27FC236}">
                <a16:creationId xmlns:a16="http://schemas.microsoft.com/office/drawing/2014/main" id="{19C9D6CC-9880-14B7-AF1D-B8D1728CD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540000"/>
            <a:ext cx="5629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2800" b="1">
                <a:latin typeface="楷体_GB2312" pitchFamily="49" charset="-122"/>
              </a:rPr>
              <a:t>如下向量 </a:t>
            </a:r>
            <a:r>
              <a:rPr kumimoji="0" lang="el-GR" altLang="zh-CN"/>
              <a:t>α </a:t>
            </a:r>
            <a:r>
              <a:rPr kumimoji="0" lang="zh-CN" altLang="en-US" sz="2800" b="1" i="1">
                <a:latin typeface="楷体_GB2312" pitchFamily="49" charset="-122"/>
                <a:cs typeface="Arial" panose="020B0604020202020204" pitchFamily="34" charset="0"/>
              </a:rPr>
              <a:t>， </a:t>
            </a:r>
            <a:r>
              <a:rPr kumimoji="0" lang="zh-CN" altLang="en-US">
                <a:sym typeface="Math1" pitchFamily="2" charset="2"/>
              </a:rPr>
              <a:t></a:t>
            </a:r>
            <a:r>
              <a:rPr kumimoji="0" lang="el-GR" altLang="zh-CN">
                <a:sym typeface="Math1" pitchFamily="2" charset="2"/>
              </a:rPr>
              <a:t> </a:t>
            </a:r>
            <a:r>
              <a:rPr kumimoji="0" lang="zh-CN" altLang="en-US" sz="2800" b="1" i="1">
                <a:latin typeface="楷体_GB2312" pitchFamily="49" charset="-122"/>
                <a:sym typeface="Math1" pitchFamily="2" charset="2"/>
              </a:rPr>
              <a:t>， </a:t>
            </a:r>
            <a:r>
              <a:rPr kumimoji="0" lang="el-GR" altLang="zh-CN"/>
              <a:t>γ</a:t>
            </a:r>
            <a:r>
              <a:rPr kumimoji="0" lang="en-US" altLang="zh-CN" sz="2800" b="1">
                <a:latin typeface="楷体_GB2312" pitchFamily="49" charset="-122"/>
              </a:rPr>
              <a:t> </a:t>
            </a:r>
            <a:r>
              <a:rPr kumimoji="0" lang="zh-CN" altLang="en-US" sz="2800" b="1">
                <a:latin typeface="楷体_GB2312" pitchFamily="49" charset="-122"/>
              </a:rPr>
              <a:t>是否共面</a:t>
            </a:r>
            <a:r>
              <a:rPr kumimoji="0" lang="en-US" altLang="zh-CN" sz="2800" b="1">
                <a:latin typeface="楷体_GB2312" pitchFamily="49" charset="-122"/>
              </a:rPr>
              <a:t>?</a:t>
            </a:r>
          </a:p>
        </p:txBody>
      </p:sp>
      <p:sp>
        <p:nvSpPr>
          <p:cNvPr id="128007" name="Rectangle 10">
            <a:extLst>
              <a:ext uri="{FF2B5EF4-FFF2-40B4-BE49-F238E27FC236}">
                <a16:creationId xmlns:a16="http://schemas.microsoft.com/office/drawing/2014/main" id="{6BD6D418-2504-69F4-FD71-7B29F4CE0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3" y="3144838"/>
            <a:ext cx="647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en-US" altLang="zh-CN" sz="2800">
                <a:ea typeface="宋体" panose="02010600030101010101" pitchFamily="2" charset="-122"/>
              </a:rPr>
              <a:t>(1)  </a:t>
            </a:r>
            <a:r>
              <a:rPr kumimoji="0" lang="el-GR" altLang="zh-CN" sz="2800">
                <a:ea typeface="宋体" panose="02010600030101010101" pitchFamily="2" charset="-122"/>
                <a:cs typeface="Arial" panose="020B0604020202020204" pitchFamily="34" charset="0"/>
              </a:rPr>
              <a:t>α</a:t>
            </a:r>
            <a:r>
              <a:rPr kumimoji="0" lang="en-US" altLang="zh-CN" sz="2800">
                <a:ea typeface="宋体" panose="02010600030101010101" pitchFamily="2" charset="-122"/>
              </a:rPr>
              <a:t>= (1,1,1); </a:t>
            </a:r>
            <a:r>
              <a:rPr kumimoji="0" lang="en-US" altLang="zh-CN" sz="2800">
                <a:ea typeface="宋体" panose="02010600030101010101" pitchFamily="2" charset="-122"/>
                <a:sym typeface="Math1" pitchFamily="2" charset="2"/>
              </a:rPr>
              <a:t></a:t>
            </a:r>
            <a:r>
              <a:rPr kumimoji="0" lang="en-US" altLang="zh-CN" sz="2800">
                <a:ea typeface="宋体" panose="02010600030101010101" pitchFamily="2" charset="-122"/>
              </a:rPr>
              <a:t> = (2,1,5);  </a:t>
            </a:r>
            <a:r>
              <a:rPr kumimoji="0" lang="el-GR" altLang="zh-CN" sz="2800">
                <a:ea typeface="宋体" panose="02010600030101010101" pitchFamily="2" charset="-122"/>
              </a:rPr>
              <a:t>γ</a:t>
            </a:r>
            <a:r>
              <a:rPr kumimoji="0" lang="en-US" altLang="zh-CN" sz="2800">
                <a:ea typeface="宋体" panose="02010600030101010101" pitchFamily="2" charset="-122"/>
              </a:rPr>
              <a:t>= (1,-3,13).</a:t>
            </a:r>
          </a:p>
        </p:txBody>
      </p:sp>
      <p:sp>
        <p:nvSpPr>
          <p:cNvPr id="128008" name="Rectangle 11">
            <a:extLst>
              <a:ext uri="{FF2B5EF4-FFF2-40B4-BE49-F238E27FC236}">
                <a16:creationId xmlns:a16="http://schemas.microsoft.com/office/drawing/2014/main" id="{E6622DF6-C8DA-5226-CAA9-F7FA2ACAA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150" y="3659188"/>
            <a:ext cx="629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en-US" altLang="zh-CN" sz="2800">
                <a:ea typeface="宋体" panose="02010600030101010101" pitchFamily="2" charset="-122"/>
              </a:rPr>
              <a:t>(2)  </a:t>
            </a:r>
            <a:r>
              <a:rPr kumimoji="0" lang="el-GR" altLang="zh-CN" sz="2800">
                <a:ea typeface="宋体" panose="02010600030101010101" pitchFamily="2" charset="-122"/>
                <a:cs typeface="Arial" panose="020B0604020202020204" pitchFamily="34" charset="0"/>
              </a:rPr>
              <a:t>α</a:t>
            </a:r>
            <a:r>
              <a:rPr kumimoji="0" lang="en-US" altLang="zh-CN" sz="2800">
                <a:ea typeface="宋体" panose="02010600030101010101" pitchFamily="2" charset="-122"/>
              </a:rPr>
              <a:t>= (1,1,1); </a:t>
            </a:r>
            <a:r>
              <a:rPr kumimoji="0" lang="en-US" altLang="zh-CN" sz="2800">
                <a:ea typeface="宋体" panose="02010600030101010101" pitchFamily="2" charset="-122"/>
                <a:sym typeface="Math1" pitchFamily="2" charset="2"/>
              </a:rPr>
              <a:t></a:t>
            </a:r>
            <a:r>
              <a:rPr kumimoji="0" lang="en-US" altLang="zh-CN" sz="2800">
                <a:ea typeface="宋体" panose="02010600030101010101" pitchFamily="2" charset="-122"/>
              </a:rPr>
              <a:t> = (2,1,5);  </a:t>
            </a:r>
            <a:r>
              <a:rPr kumimoji="0" lang="el-GR" altLang="zh-CN" sz="2800">
                <a:ea typeface="宋体" panose="02010600030101010101" pitchFamily="2" charset="-122"/>
              </a:rPr>
              <a:t>γ</a:t>
            </a:r>
            <a:r>
              <a:rPr kumimoji="0" lang="en-US" altLang="zh-CN" sz="2800">
                <a:ea typeface="宋体" panose="02010600030101010101" pitchFamily="2" charset="-122"/>
              </a:rPr>
              <a:t>= (1,-3,4).</a:t>
            </a:r>
          </a:p>
        </p:txBody>
      </p:sp>
      <p:sp>
        <p:nvSpPr>
          <p:cNvPr id="354316" name="Rectangle 12">
            <a:extLst>
              <a:ext uri="{FF2B5EF4-FFF2-40B4-BE49-F238E27FC236}">
                <a16:creationId xmlns:a16="http://schemas.microsoft.com/office/drawing/2014/main" id="{5089458F-0584-4B91-E4E0-002141967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4222750"/>
            <a:ext cx="7645400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kumimoji="0"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kumimoji="0" lang="en-US" altLang="zh-CN" sz="2800" b="1"/>
              <a:t>(1) </a:t>
            </a:r>
            <a:r>
              <a:rPr kumimoji="0" lang="zh-CN" altLang="en-US" sz="2800" b="1"/>
              <a:t>用待定系数法</a:t>
            </a:r>
            <a:r>
              <a:rPr kumimoji="0" lang="en-US" altLang="zh-CN" sz="2800" b="1"/>
              <a:t>, </a:t>
            </a:r>
            <a:r>
              <a:rPr kumimoji="0" lang="zh-CN" altLang="en-US" sz="2800" b="1"/>
              <a:t>看 </a:t>
            </a:r>
            <a:r>
              <a:rPr kumimoji="0" lang="el-GR" altLang="zh-CN" sz="2800" b="1">
                <a:sym typeface="Math1" pitchFamily="2" charset="2"/>
              </a:rPr>
              <a:t>γ</a:t>
            </a:r>
            <a:r>
              <a:rPr kumimoji="0" lang="zh-CN" altLang="en-US" sz="2800" b="1"/>
              <a:t>是否可写成 </a:t>
            </a:r>
            <a:r>
              <a:rPr kumimoji="0" lang="el-GR" altLang="zh-CN" sz="2800" b="1"/>
              <a:t>α</a:t>
            </a:r>
            <a:r>
              <a:rPr kumimoji="0" lang="zh-CN" altLang="en-US" sz="2800" b="1"/>
              <a:t>，</a:t>
            </a:r>
            <a:r>
              <a:rPr kumimoji="0" lang="zh-CN" altLang="el-GR" sz="2800" b="1">
                <a:sym typeface="Math1" pitchFamily="2" charset="2"/>
              </a:rPr>
              <a:t></a:t>
            </a:r>
            <a:r>
              <a:rPr kumimoji="0" lang="zh-CN" altLang="en-US" sz="2800" b="1"/>
              <a:t>的线性组合</a:t>
            </a:r>
            <a:r>
              <a:rPr kumimoji="0" lang="en-US" altLang="zh-CN" sz="2800" b="1"/>
              <a:t>, </a:t>
            </a:r>
            <a:r>
              <a:rPr kumimoji="0" lang="zh-CN" altLang="en-US" sz="2800" b="1"/>
              <a:t>也就是看是否存在实数</a:t>
            </a:r>
            <a:r>
              <a:rPr kumimoji="0" lang="el-GR" altLang="zh-CN" sz="2800" b="1">
                <a:cs typeface="Arial" panose="020B0604020202020204" pitchFamily="34" charset="0"/>
              </a:rPr>
              <a:t>λ</a:t>
            </a:r>
            <a:r>
              <a:rPr kumimoji="0" lang="en-US" altLang="zh-CN" sz="2800" b="1" baseline="-25000"/>
              <a:t>1</a:t>
            </a:r>
            <a:r>
              <a:rPr kumimoji="0" lang="en-US" altLang="zh-CN" sz="2800" b="1"/>
              <a:t>,</a:t>
            </a:r>
            <a:r>
              <a:rPr kumimoji="0" lang="el-GR" altLang="zh-CN" sz="2800" b="1"/>
              <a:t> λ</a:t>
            </a:r>
            <a:r>
              <a:rPr kumimoji="0" lang="en-US" altLang="zh-CN" sz="2800" b="1" baseline="-25000"/>
              <a:t>2</a:t>
            </a:r>
            <a:r>
              <a:rPr kumimoji="0" lang="en-US" altLang="zh-CN" sz="2800" b="1"/>
              <a:t> </a:t>
            </a:r>
            <a:r>
              <a:rPr kumimoji="0" lang="zh-CN" altLang="en-US" sz="2800" b="1"/>
              <a:t>使</a:t>
            </a:r>
          </a:p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kumimoji="0" lang="zh-CN" altLang="en-US" sz="2800" b="1"/>
              <a:t>	       </a:t>
            </a:r>
            <a:r>
              <a:rPr kumimoji="0" lang="el-GR" altLang="zh-CN" sz="2800" b="1"/>
              <a:t>λ</a:t>
            </a:r>
            <a:r>
              <a:rPr kumimoji="0" lang="en-US" altLang="zh-CN" sz="2800" b="1" baseline="-25000"/>
              <a:t>1</a:t>
            </a:r>
            <a:r>
              <a:rPr kumimoji="0" lang="en-US" altLang="zh-CN" sz="2800" b="1"/>
              <a:t> </a:t>
            </a:r>
            <a:r>
              <a:rPr kumimoji="0" lang="el-GR" altLang="zh-CN" sz="2800" b="1"/>
              <a:t>α</a:t>
            </a:r>
            <a:r>
              <a:rPr kumimoji="0" lang="en-US" altLang="zh-CN" sz="2800" b="1"/>
              <a:t> + </a:t>
            </a:r>
            <a:r>
              <a:rPr kumimoji="0" lang="el-GR" altLang="zh-CN" sz="2800" b="1"/>
              <a:t>λ</a:t>
            </a:r>
            <a:r>
              <a:rPr kumimoji="0" lang="en-US" altLang="zh-CN" sz="2800" b="1" baseline="-25000"/>
              <a:t>2</a:t>
            </a:r>
            <a:r>
              <a:rPr kumimoji="0" lang="en-US" altLang="zh-CN" sz="2800" b="1"/>
              <a:t> </a:t>
            </a:r>
            <a:r>
              <a:rPr kumimoji="0" lang="zh-CN" altLang="el-GR" sz="2800" b="1">
                <a:sym typeface="Math1" pitchFamily="2" charset="2"/>
              </a:rPr>
              <a:t></a:t>
            </a:r>
            <a:r>
              <a:rPr kumimoji="0" lang="en-US" altLang="zh-CN" sz="2800" b="1"/>
              <a:t> =</a:t>
            </a:r>
            <a:r>
              <a:rPr kumimoji="0" lang="el-GR" altLang="zh-CN" sz="2800" b="1"/>
              <a:t>γ</a:t>
            </a:r>
            <a:r>
              <a:rPr kumimoji="0" lang="en-US" altLang="zh-CN" sz="2800" b="1"/>
              <a:t>   	   </a:t>
            </a:r>
            <a:endParaRPr kumimoji="0" lang="en-US" altLang="zh-CN" sz="28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10" grpId="0"/>
      <p:bldP spid="3543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B89E7A46-83C8-A583-5EAD-50B0C54AA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44500"/>
            <a:ext cx="76454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kumimoji="0"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kumimoji="0" lang="zh-CN" altLang="en-US" sz="2800" b="1"/>
              <a:t>等式 </a:t>
            </a:r>
            <a:r>
              <a:rPr kumimoji="0" lang="en-US" altLang="zh-CN" sz="2800" b="1"/>
              <a:t>(1.1) </a:t>
            </a:r>
            <a:r>
              <a:rPr kumimoji="0" lang="zh-CN" altLang="en-US" sz="2800" b="1"/>
              <a:t>即 </a:t>
            </a:r>
          </a:p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kumimoji="0" lang="zh-CN" altLang="en-US" sz="2800" b="1"/>
              <a:t>                </a:t>
            </a:r>
            <a:r>
              <a:rPr kumimoji="0" lang="el-GR" altLang="zh-CN" sz="2800" b="1"/>
              <a:t>λ</a:t>
            </a:r>
            <a:r>
              <a:rPr kumimoji="0" lang="en-US" altLang="zh-CN" sz="2800" b="1" baseline="-25000"/>
              <a:t>1</a:t>
            </a:r>
            <a:r>
              <a:rPr kumimoji="0" lang="en-US" altLang="zh-CN" sz="2800" b="1"/>
              <a:t>(1,1,1)+ </a:t>
            </a:r>
            <a:r>
              <a:rPr kumimoji="0" lang="el-GR" altLang="zh-CN" sz="2800" b="1"/>
              <a:t>λ</a:t>
            </a:r>
            <a:r>
              <a:rPr kumimoji="0" lang="en-US" altLang="zh-CN" sz="2800" b="1" baseline="-25000"/>
              <a:t>2</a:t>
            </a:r>
            <a:r>
              <a:rPr kumimoji="0" lang="en-US" altLang="zh-CN" sz="2800" b="1"/>
              <a:t>(2,1,5)=(1,-3,13)</a:t>
            </a:r>
            <a:r>
              <a:rPr kumimoji="0" lang="en-US" altLang="zh-CN" sz="2800" b="1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AC5E676B-E2F1-F8D4-952D-146B94A3A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88" y="4908550"/>
            <a:ext cx="76454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kumimoji="0" lang="zh-CN" altLang="en-US" sz="2800" b="1"/>
              <a:t>经检验 </a:t>
            </a:r>
            <a:r>
              <a:rPr kumimoji="0" lang="en-US" altLang="zh-CN" sz="2800" b="1"/>
              <a:t>-7(1,1,1)+4(2,1,5)=(1,-3,13) </a:t>
            </a:r>
            <a:r>
              <a:rPr kumimoji="0" lang="zh-CN" altLang="en-US" sz="2800" b="1"/>
              <a:t>确实成立</a:t>
            </a:r>
            <a:r>
              <a:rPr kumimoji="0" lang="en-US" altLang="zh-CN" sz="2800" b="1"/>
              <a:t>. </a:t>
            </a:r>
            <a:r>
              <a:rPr kumimoji="0" lang="zh-CN" altLang="en-US" sz="2800" b="1"/>
              <a:t>可见 </a:t>
            </a:r>
            <a:r>
              <a:rPr kumimoji="0" lang="el-GR" altLang="zh-CN" sz="2800" b="1"/>
              <a:t>α</a:t>
            </a:r>
            <a:r>
              <a:rPr kumimoji="0" lang="zh-CN" altLang="en-US" sz="2800" b="1"/>
              <a:t>，</a:t>
            </a:r>
            <a:r>
              <a:rPr kumimoji="0" lang="zh-CN" altLang="el-GR" sz="2800" b="1">
                <a:sym typeface="Math1" pitchFamily="2" charset="2"/>
              </a:rPr>
              <a:t></a:t>
            </a:r>
            <a:r>
              <a:rPr kumimoji="0" lang="zh-CN" altLang="en-US" sz="2800" b="1">
                <a:sym typeface="Math1" pitchFamily="2" charset="2"/>
              </a:rPr>
              <a:t>，</a:t>
            </a:r>
            <a:r>
              <a:rPr kumimoji="0" lang="el-GR" altLang="zh-CN" sz="2800" b="1">
                <a:sym typeface="Math1" pitchFamily="2" charset="2"/>
              </a:rPr>
              <a:t>γ</a:t>
            </a:r>
            <a:r>
              <a:rPr kumimoji="0" lang="zh-CN" altLang="en-US" sz="2800" b="1"/>
              <a:t>共面</a:t>
            </a:r>
            <a:r>
              <a:rPr kumimoji="0" lang="en-US" altLang="zh-CN" sz="2800" b="1"/>
              <a:t>. </a:t>
            </a:r>
          </a:p>
        </p:txBody>
      </p:sp>
      <p:pic>
        <p:nvPicPr>
          <p:cNvPr id="355332" name="Picture 4">
            <a:extLst>
              <a:ext uri="{FF2B5EF4-FFF2-40B4-BE49-F238E27FC236}">
                <a16:creationId xmlns:a16="http://schemas.microsoft.com/office/drawing/2014/main" id="{A193A2A3-C6F1-FAF6-EE89-780C1945F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1811338"/>
            <a:ext cx="35750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5333" name="Picture 5">
            <a:extLst>
              <a:ext uri="{FF2B5EF4-FFF2-40B4-BE49-F238E27FC236}">
                <a16:creationId xmlns:a16="http://schemas.microsoft.com/office/drawing/2014/main" id="{3388DE3C-418D-6992-5439-41C3E5CED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638" y="3922713"/>
            <a:ext cx="17240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5334" name="Rectangle 6">
            <a:extLst>
              <a:ext uri="{FF2B5EF4-FFF2-40B4-BE49-F238E27FC236}">
                <a16:creationId xmlns:a16="http://schemas.microsoft.com/office/drawing/2014/main" id="{ED081D03-ED51-FCE9-05A1-6AE56C026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3271838"/>
            <a:ext cx="76454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kumimoji="0" lang="zh-CN" altLang="en-US" sz="2800" b="1"/>
              <a:t>这是以</a:t>
            </a:r>
            <a:r>
              <a:rPr kumimoji="0" lang="el-GR" altLang="zh-CN" sz="2800" b="1">
                <a:cs typeface="Arial" panose="020B0604020202020204" pitchFamily="34" charset="0"/>
              </a:rPr>
              <a:t>λ</a:t>
            </a:r>
            <a:r>
              <a:rPr kumimoji="0" lang="en-US" altLang="zh-CN" sz="2800" b="1" baseline="-25000"/>
              <a:t>1</a:t>
            </a:r>
            <a:r>
              <a:rPr kumimoji="0" lang="en-US" altLang="zh-CN" sz="2800" b="1"/>
              <a:t>,</a:t>
            </a:r>
            <a:r>
              <a:rPr kumimoji="0" lang="el-GR" altLang="zh-CN" sz="2800" b="1"/>
              <a:t>λ</a:t>
            </a:r>
            <a:r>
              <a:rPr kumimoji="0" lang="en-US" altLang="zh-CN" sz="2800" b="1" baseline="-25000"/>
              <a:t>2</a:t>
            </a:r>
            <a:r>
              <a:rPr kumimoji="0" lang="zh-CN" altLang="en-US" sz="2800" b="1"/>
              <a:t>为未知数的方程组</a:t>
            </a:r>
            <a:r>
              <a:rPr kumimoji="0" lang="en-US" altLang="zh-CN" sz="2800" b="1"/>
              <a:t>. </a:t>
            </a:r>
            <a:r>
              <a:rPr kumimoji="0" lang="zh-CN" altLang="en-US" sz="2800" b="1"/>
              <a:t>解之得 </a:t>
            </a:r>
          </a:p>
        </p:txBody>
      </p:sp>
      <p:sp>
        <p:nvSpPr>
          <p:cNvPr id="355335" name="Rectangle 7">
            <a:extLst>
              <a:ext uri="{FF2B5EF4-FFF2-40B4-BE49-F238E27FC236}">
                <a16:creationId xmlns:a16="http://schemas.microsoft.com/office/drawing/2014/main" id="{6E924E75-2C8A-74AC-F29E-C99CC34D4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1711325"/>
            <a:ext cx="99695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135000"/>
              </a:lnSpc>
              <a:spcBef>
                <a:spcPct val="0"/>
              </a:spcBef>
            </a:pPr>
            <a:r>
              <a:rPr kumimoji="0" lang="zh-CN" altLang="en-US" sz="2800" b="1">
                <a:latin typeface="Arial" panose="020B0604020202020204" pitchFamily="34" charset="0"/>
              </a:rPr>
              <a:t>也即</a:t>
            </a:r>
            <a:r>
              <a:rPr kumimoji="0" lang="zh-CN" altLang="en-US" sz="2800" b="1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/>
      <p:bldP spid="355334" grpId="0"/>
      <p:bldP spid="35533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80" name="Rectangle 4">
            <a:extLst>
              <a:ext uri="{FF2B5EF4-FFF2-40B4-BE49-F238E27FC236}">
                <a16:creationId xmlns:a16="http://schemas.microsoft.com/office/drawing/2014/main" id="{3A16B830-22FB-2A49-985E-D62941CB6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" y="544513"/>
            <a:ext cx="4606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en-US" altLang="zh-CN" sz="2800" b="1"/>
              <a:t>(2)</a:t>
            </a:r>
            <a:r>
              <a:rPr kumimoji="0" lang="zh-CN" altLang="en-US" sz="2800" b="1"/>
              <a:t>考虑满足条件</a:t>
            </a:r>
          </a:p>
        </p:txBody>
      </p:sp>
      <p:sp>
        <p:nvSpPr>
          <p:cNvPr id="357381" name="Rectangle 5">
            <a:extLst>
              <a:ext uri="{FF2B5EF4-FFF2-40B4-BE49-F238E27FC236}">
                <a16:creationId xmlns:a16="http://schemas.microsoft.com/office/drawing/2014/main" id="{BFBA5D32-2B1B-F642-E90D-4908504E5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1057275"/>
            <a:ext cx="457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</a:pPr>
            <a:r>
              <a:rPr kumimoji="0" lang="el-GR" altLang="zh-CN" sz="28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λ</a:t>
            </a:r>
            <a:r>
              <a:rPr kumimoji="0"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kumimoji="0" lang="en-US" altLang="zh-CN" sz="28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l-GR" altLang="zh-CN" sz="28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α</a:t>
            </a:r>
            <a:r>
              <a:rPr kumimoji="0" lang="en-US" altLang="zh-CN" sz="28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+ </a:t>
            </a:r>
            <a:r>
              <a:rPr kumimoji="0" lang="el-GR" altLang="zh-CN" sz="28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λ</a:t>
            </a:r>
            <a:r>
              <a:rPr kumimoji="0"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kumimoji="0" lang="en-US" altLang="zh-CN" sz="28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zh-CN" altLang="el-GR" sz="28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Math1" pitchFamily="2" charset="2"/>
              </a:rPr>
              <a:t></a:t>
            </a:r>
            <a:r>
              <a:rPr kumimoji="0" lang="en-US" altLang="zh-CN" sz="28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zh-CN" altLang="en-US" sz="2800" b="1">
                <a:latin typeface="Arial" panose="020B0604020202020204" pitchFamily="34" charset="0"/>
                <a:ea typeface="Arial Unicode MS" pitchFamily="34" charset="-122"/>
                <a:cs typeface="Arial" panose="020B0604020202020204" pitchFamily="34" charset="0"/>
              </a:rPr>
              <a:t>＋ </a:t>
            </a:r>
            <a:r>
              <a:rPr kumimoji="0" lang="el-GR" altLang="zh-CN" sz="2800" b="1">
                <a:latin typeface="Arial" panose="020B0604020202020204" pitchFamily="34" charset="0"/>
                <a:ea typeface="宋体" panose="02010600030101010101" pitchFamily="2" charset="-122"/>
                <a:cs typeface="Arial Unicode MS" pitchFamily="34" charset="-122"/>
              </a:rPr>
              <a:t>λ</a:t>
            </a:r>
            <a:r>
              <a:rPr kumimoji="0" lang="en-US" altLang="zh-CN" sz="2800" b="1" baseline="-25000">
                <a:latin typeface="Arial" panose="020B0604020202020204" pitchFamily="34" charset="0"/>
                <a:ea typeface="宋体" panose="02010600030101010101" pitchFamily="2" charset="-122"/>
                <a:cs typeface="Arial Unicode MS" pitchFamily="34" charset="-122"/>
              </a:rPr>
              <a:t>3</a:t>
            </a:r>
            <a:r>
              <a: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  <a:cs typeface="Arial Unicode MS" pitchFamily="34" charset="-122"/>
              </a:rPr>
              <a:t> </a:t>
            </a:r>
            <a:r>
              <a:rPr kumimoji="0" lang="el-GR" altLang="zh-CN" sz="2800" b="1">
                <a:latin typeface="Arial" panose="020B0604020202020204" pitchFamily="34" charset="0"/>
                <a:ea typeface="宋体" panose="02010600030101010101" pitchFamily="2" charset="-122"/>
                <a:cs typeface="Arial Unicode MS" pitchFamily="34" charset="-122"/>
              </a:rPr>
              <a:t>γ</a:t>
            </a:r>
            <a:r>
              <a:rPr kumimoji="0" lang="zh-CN" altLang="en-US" sz="2800" b="1">
                <a:latin typeface="Arial" panose="020B0604020202020204" pitchFamily="34" charset="0"/>
                <a:ea typeface="宋体" panose="02010600030101010101" pitchFamily="2" charset="-122"/>
                <a:cs typeface="Arial Unicode MS" pitchFamily="34" charset="-122"/>
              </a:rPr>
              <a:t>＝</a:t>
            </a:r>
            <a:r>
              <a:rPr kumimoji="0" lang="en-US" altLang="zh-CN" sz="2800" b="1">
                <a:latin typeface="Arial" panose="020B0604020202020204" pitchFamily="34" charset="0"/>
                <a:ea typeface="宋体" panose="02010600030101010101" pitchFamily="2" charset="-122"/>
                <a:cs typeface="Arial Unicode MS" pitchFamily="34" charset="-122"/>
              </a:rPr>
              <a:t>0</a:t>
            </a:r>
          </a:p>
        </p:txBody>
      </p:sp>
      <p:sp>
        <p:nvSpPr>
          <p:cNvPr id="357383" name="Rectangle 7">
            <a:extLst>
              <a:ext uri="{FF2B5EF4-FFF2-40B4-BE49-F238E27FC236}">
                <a16:creationId xmlns:a16="http://schemas.microsoft.com/office/drawing/2014/main" id="{06FB9ECC-5497-6F4B-C8F5-A4F8856D7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25" y="1792288"/>
            <a:ext cx="7678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2800" b="1"/>
              <a:t>的所有的 </a:t>
            </a:r>
            <a:r>
              <a:rPr kumimoji="0" lang="el-GR" altLang="zh-CN" sz="2800" b="1"/>
              <a:t>λ</a:t>
            </a:r>
            <a:r>
              <a:rPr kumimoji="0" lang="en-US" altLang="zh-CN" sz="1800" b="1" baseline="-25000"/>
              <a:t>1</a:t>
            </a:r>
            <a:r>
              <a:rPr kumimoji="0" lang="en-US" altLang="zh-CN" sz="1800" b="1"/>
              <a:t> ,</a:t>
            </a:r>
            <a:r>
              <a:rPr kumimoji="0" lang="el-GR" altLang="zh-CN" sz="2800" b="1"/>
              <a:t>λ</a:t>
            </a:r>
            <a:r>
              <a:rPr kumimoji="0" lang="en-US" altLang="zh-CN" sz="1800" b="1" baseline="-25000"/>
              <a:t>2</a:t>
            </a:r>
            <a:r>
              <a:rPr kumimoji="0" lang="en-US" altLang="zh-CN" sz="1800" b="1"/>
              <a:t>,</a:t>
            </a:r>
            <a:r>
              <a:rPr kumimoji="0" lang="el-GR" altLang="zh-CN" sz="2800" b="1"/>
              <a:t>λ</a:t>
            </a:r>
            <a:r>
              <a:rPr kumimoji="0" lang="en-US" altLang="zh-CN" sz="1800" b="1" baseline="-25000"/>
              <a:t>3</a:t>
            </a:r>
            <a:r>
              <a:rPr kumimoji="0" lang="en-US" altLang="zh-CN" sz="1800" b="1"/>
              <a:t> </a:t>
            </a:r>
            <a:r>
              <a:rPr kumimoji="0" lang="en-US" altLang="zh-CN" sz="2800" b="1"/>
              <a:t>. </a:t>
            </a:r>
            <a:r>
              <a:rPr kumimoji="0" lang="zh-CN" altLang="en-US" sz="2800" b="1"/>
              <a:t>即 看作以</a:t>
            </a:r>
          </a:p>
        </p:txBody>
      </p:sp>
      <p:sp>
        <p:nvSpPr>
          <p:cNvPr id="357384" name="Rectangle 8">
            <a:extLst>
              <a:ext uri="{FF2B5EF4-FFF2-40B4-BE49-F238E27FC236}">
                <a16:creationId xmlns:a16="http://schemas.microsoft.com/office/drawing/2014/main" id="{A742BFAF-88C5-55C2-1FBD-AE4BACBDD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038" y="1812925"/>
            <a:ext cx="1096962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0" hangingPunct="0">
              <a:spcBef>
                <a:spcPct val="0"/>
              </a:spcBef>
              <a:defRPr/>
            </a:pPr>
            <a:r>
              <a:rPr kumimoji="0" lang="el-GR" altLang="zh-CN" sz="2800" b="1" dirty="0">
                <a:latin typeface="+mj-lt"/>
                <a:ea typeface="宋体" pitchFamily="2" charset="-122"/>
              </a:rPr>
              <a:t>λ</a:t>
            </a:r>
            <a:r>
              <a:rPr kumimoji="0" lang="en-US" altLang="zh-CN" sz="1800" b="1" baseline="-25000" dirty="0">
                <a:latin typeface="+mj-lt"/>
                <a:ea typeface="宋体" pitchFamily="2" charset="-122"/>
              </a:rPr>
              <a:t>1</a:t>
            </a:r>
            <a:r>
              <a:rPr kumimoji="0" lang="en-US" altLang="zh-CN" sz="1800" b="1" dirty="0">
                <a:latin typeface="+mj-lt"/>
                <a:ea typeface="宋体" pitchFamily="2" charset="-122"/>
              </a:rPr>
              <a:t> ,</a:t>
            </a:r>
            <a:r>
              <a:rPr kumimoji="0" lang="el-GR" altLang="zh-CN" sz="2800" b="1" dirty="0">
                <a:latin typeface="+mj-lt"/>
                <a:ea typeface="宋体" pitchFamily="2" charset="-122"/>
              </a:rPr>
              <a:t>λ</a:t>
            </a:r>
            <a:r>
              <a:rPr kumimoji="0" lang="en-US" altLang="zh-CN" sz="1800" b="1" baseline="-25000" dirty="0">
                <a:latin typeface="+mj-lt"/>
                <a:ea typeface="宋体" pitchFamily="2" charset="-122"/>
              </a:rPr>
              <a:t>2</a:t>
            </a:r>
            <a:r>
              <a:rPr kumimoji="0" lang="en-US" altLang="zh-CN" sz="1800" b="1" dirty="0">
                <a:latin typeface="+mj-lt"/>
                <a:ea typeface="宋体" pitchFamily="2" charset="-122"/>
              </a:rPr>
              <a:t> </a:t>
            </a:r>
            <a:r>
              <a:rPr kumimoji="0" lang="zh-CN" altLang="en-US" sz="1800" b="1" dirty="0">
                <a:latin typeface="+mj-lt"/>
                <a:ea typeface="宋体" pitchFamily="2" charset="-122"/>
                <a:sym typeface="Math1" pitchFamily="2" charset="2"/>
              </a:rPr>
              <a:t>，</a:t>
            </a:r>
            <a:endParaRPr kumimoji="0" lang="zh-CN" altLang="en-US" sz="2800" b="1" dirty="0">
              <a:latin typeface="+mj-lt"/>
              <a:ea typeface="宋体" pitchFamily="2" charset="-122"/>
            </a:endParaRPr>
          </a:p>
        </p:txBody>
      </p:sp>
      <p:sp>
        <p:nvSpPr>
          <p:cNvPr id="357385" name="Rectangle 9">
            <a:extLst>
              <a:ext uri="{FF2B5EF4-FFF2-40B4-BE49-F238E27FC236}">
                <a16:creationId xmlns:a16="http://schemas.microsoft.com/office/drawing/2014/main" id="{F4343A2C-10D8-237A-ABBC-F39A28AEE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2317750"/>
            <a:ext cx="4692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el-GR" altLang="zh-CN" sz="2800" b="1"/>
              <a:t>λ</a:t>
            </a:r>
            <a:r>
              <a:rPr kumimoji="0" lang="en-US" altLang="zh-CN" sz="1800" b="1" baseline="-25000"/>
              <a:t>3</a:t>
            </a:r>
            <a:r>
              <a:rPr kumimoji="0" lang="en-US" altLang="zh-CN" sz="1800" b="1"/>
              <a:t> </a:t>
            </a:r>
            <a:r>
              <a:rPr kumimoji="0" lang="zh-CN" altLang="en-US" sz="2800" b="1"/>
              <a:t>为未知数的方程组来求解</a:t>
            </a:r>
            <a:r>
              <a:rPr kumimoji="0" lang="en-US" altLang="zh-CN" sz="2800" b="1"/>
              <a:t>.</a:t>
            </a:r>
          </a:p>
        </p:txBody>
      </p:sp>
      <p:sp>
        <p:nvSpPr>
          <p:cNvPr id="357386" name="Rectangle 10">
            <a:extLst>
              <a:ext uri="{FF2B5EF4-FFF2-40B4-BE49-F238E27FC236}">
                <a16:creationId xmlns:a16="http://schemas.microsoft.com/office/drawing/2014/main" id="{12DE6C3C-1DC9-88C7-A686-A54985482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8" y="2852738"/>
            <a:ext cx="71866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2800" b="1"/>
              <a:t>显然</a:t>
            </a:r>
            <a:r>
              <a:rPr kumimoji="0" lang="en-US" altLang="zh-CN" sz="1800" b="1"/>
              <a:t>, </a:t>
            </a:r>
            <a:r>
              <a:rPr kumimoji="0" lang="en-US" altLang="zh-CN" sz="2800" b="1"/>
              <a:t>(</a:t>
            </a:r>
            <a:r>
              <a:rPr kumimoji="0" lang="el-GR" altLang="zh-CN" sz="2800" b="1"/>
              <a:t>λ</a:t>
            </a:r>
            <a:r>
              <a:rPr kumimoji="0" lang="en-US" altLang="zh-CN" sz="1800" b="1" baseline="-25000"/>
              <a:t>1</a:t>
            </a:r>
            <a:r>
              <a:rPr kumimoji="0" lang="en-US" altLang="zh-CN" sz="1800" b="1"/>
              <a:t> , </a:t>
            </a:r>
            <a:r>
              <a:rPr kumimoji="0" lang="el-GR" altLang="zh-CN" sz="2800" b="1"/>
              <a:t>λ</a:t>
            </a:r>
            <a:r>
              <a:rPr kumimoji="0" lang="en-US" altLang="zh-CN" sz="1800" b="1" baseline="-25000"/>
              <a:t>2</a:t>
            </a:r>
            <a:r>
              <a:rPr kumimoji="0" lang="en-US" altLang="zh-CN" sz="1800" b="1"/>
              <a:t> </a:t>
            </a:r>
            <a:r>
              <a:rPr kumimoji="0" lang="en-US" altLang="zh-CN" sz="1800" b="1">
                <a:sym typeface="Math1" pitchFamily="2" charset="2"/>
              </a:rPr>
              <a:t>,</a:t>
            </a:r>
            <a:r>
              <a:rPr kumimoji="0" lang="en-US" altLang="zh-CN" sz="2800" b="1"/>
              <a:t> </a:t>
            </a:r>
            <a:r>
              <a:rPr kumimoji="0" lang="el-GR" altLang="zh-CN" sz="2800" b="1"/>
              <a:t>λ</a:t>
            </a:r>
            <a:r>
              <a:rPr kumimoji="0" lang="en-US" altLang="zh-CN" sz="1800" b="1" baseline="-25000"/>
              <a:t>3</a:t>
            </a:r>
            <a:r>
              <a:rPr kumimoji="0" lang="en-US" altLang="zh-CN" sz="2800" b="1"/>
              <a:t> )=(0,0,0)</a:t>
            </a:r>
            <a:r>
              <a:rPr kumimoji="0" lang="zh-CN" altLang="en-US" sz="2800" b="1"/>
              <a:t>是如下方程组的唯一组解</a:t>
            </a:r>
            <a:r>
              <a:rPr kumimoji="0" lang="en-US" altLang="zh-CN" sz="2800" b="1"/>
              <a:t>.</a:t>
            </a:r>
          </a:p>
        </p:txBody>
      </p:sp>
      <p:graphicFrame>
        <p:nvGraphicFramePr>
          <p:cNvPr id="357389" name="Object 13">
            <a:extLst>
              <a:ext uri="{FF2B5EF4-FFF2-40B4-BE49-F238E27FC236}">
                <a16:creationId xmlns:a16="http://schemas.microsoft.com/office/drawing/2014/main" id="{A1889BE2-D174-2CAA-FA3A-FB92C52A3B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7125" y="3794125"/>
          <a:ext cx="3775075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66600" imgH="711000" progId="Equation.3">
                  <p:embed/>
                </p:oleObj>
              </mc:Choice>
              <mc:Fallback>
                <p:oleObj name="公式" r:id="rId2" imgW="1866600" imgH="711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3794125"/>
                        <a:ext cx="3775075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7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7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7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0" grpId="0"/>
      <p:bldP spid="357381" grpId="0"/>
      <p:bldP spid="357383" grpId="0"/>
      <p:bldP spid="357384" grpId="0"/>
      <p:bldP spid="357385" grpId="0"/>
      <p:bldP spid="3573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4">
            <a:extLst>
              <a:ext uri="{FF2B5EF4-FFF2-40B4-BE49-F238E27FC236}">
                <a16:creationId xmlns:a16="http://schemas.microsoft.com/office/drawing/2014/main" id="{8A2A9608-FDCD-66DA-78CF-E045E228B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576263"/>
            <a:ext cx="839946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线性方程组的唯一解问题</a:t>
            </a:r>
          </a:p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1</a:t>
            </a:r>
            <a:r>
              <a:rPr lang="en-US" altLang="zh-CN" b="1"/>
              <a:t> </a:t>
            </a:r>
            <a:r>
              <a:rPr lang="zh-CN" altLang="en-US" b="1"/>
              <a:t>在平面上建立直角坐标系，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/>
              <a:t>,</a:t>
            </a:r>
            <a:r>
              <a:rPr lang="en-US" altLang="zh-CN" b="1" i="1"/>
              <a:t>y</a:t>
            </a:r>
            <a:r>
              <a:rPr lang="en-US" altLang="zh-CN" b="1" baseline="-25000"/>
              <a:t>1</a:t>
            </a:r>
            <a:r>
              <a:rPr lang="en-US" altLang="zh-CN" b="1"/>
              <a:t>), (</a:t>
            </a:r>
            <a:r>
              <a:rPr lang="en-US" altLang="zh-CN" b="1" i="1"/>
              <a:t>x</a:t>
            </a:r>
            <a:r>
              <a:rPr lang="en-US" altLang="zh-CN" b="1" baseline="-25000"/>
              <a:t>2</a:t>
            </a:r>
            <a:r>
              <a:rPr lang="en-US" altLang="zh-CN" b="1"/>
              <a:t>,</a:t>
            </a:r>
            <a:r>
              <a:rPr lang="en-US" altLang="zh-CN" b="1" i="1"/>
              <a:t>y</a:t>
            </a:r>
            <a:r>
              <a:rPr lang="en-US" altLang="zh-CN" b="1" baseline="-25000"/>
              <a:t>2</a:t>
            </a:r>
            <a:r>
              <a:rPr lang="en-US" altLang="zh-CN" b="1"/>
              <a:t>),  …  , (</a:t>
            </a:r>
            <a:r>
              <a:rPr lang="en-US" altLang="zh-CN" b="1" i="1"/>
              <a:t>x</a:t>
            </a:r>
            <a:r>
              <a:rPr lang="en-US" altLang="zh-CN" b="1" i="1" baseline="-25000"/>
              <a:t>n</a:t>
            </a:r>
            <a:r>
              <a:rPr lang="en-US" altLang="zh-CN" b="1"/>
              <a:t>,</a:t>
            </a:r>
            <a:r>
              <a:rPr lang="en-US" altLang="zh-CN" b="1" i="1"/>
              <a:t>y</a:t>
            </a:r>
            <a:r>
              <a:rPr lang="en-US" altLang="zh-CN" b="1" i="1" baseline="-25000"/>
              <a:t>n</a:t>
            </a:r>
            <a:r>
              <a:rPr lang="en-US" altLang="zh-CN" b="1"/>
              <a:t>)</a:t>
            </a:r>
            <a:r>
              <a:rPr lang="zh-CN" altLang="en-US" b="1"/>
              <a:t>是任意</a:t>
            </a:r>
            <a:r>
              <a:rPr lang="en-US" altLang="zh-CN" b="1" i="1"/>
              <a:t>n</a:t>
            </a:r>
            <a:r>
              <a:rPr lang="zh-CN" altLang="en-US" b="1"/>
              <a:t>个横坐标不同的点。是否存在唯一的实系数多项式</a:t>
            </a:r>
            <a:r>
              <a:rPr lang="en-US" altLang="zh-CN" b="1" i="1"/>
              <a:t>f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)=</a:t>
            </a:r>
            <a:r>
              <a:rPr lang="en-US" altLang="zh-CN" b="1" i="1"/>
              <a:t>a</a:t>
            </a:r>
            <a:r>
              <a:rPr lang="en-US" altLang="zh-CN" b="1" baseline="-25000"/>
              <a:t>0</a:t>
            </a:r>
            <a:r>
              <a:rPr lang="en-US" altLang="zh-CN" b="1"/>
              <a:t>+</a:t>
            </a:r>
            <a:r>
              <a:rPr lang="en-US" altLang="zh-CN" b="1" i="1"/>
              <a:t>a</a:t>
            </a:r>
            <a:r>
              <a:rPr lang="en-US" altLang="zh-CN" b="1" baseline="-25000"/>
              <a:t>1</a:t>
            </a:r>
            <a:r>
              <a:rPr lang="en-US" altLang="zh-CN" b="1" i="1"/>
              <a:t>x</a:t>
            </a:r>
            <a:r>
              <a:rPr lang="en-US" altLang="zh-CN" b="1"/>
              <a:t>+…+</a:t>
            </a:r>
            <a:r>
              <a:rPr lang="en-US" altLang="zh-CN" b="1" i="1"/>
              <a:t>a</a:t>
            </a:r>
            <a:r>
              <a:rPr lang="en-US" altLang="zh-CN" b="1" i="1" baseline="-25000"/>
              <a:t>m</a:t>
            </a:r>
            <a:r>
              <a:rPr lang="en-US" altLang="zh-CN" b="1" i="1"/>
              <a:t>x</a:t>
            </a:r>
            <a:r>
              <a:rPr lang="en-US" altLang="zh-CN" b="1" i="1" baseline="30000"/>
              <a:t>m</a:t>
            </a:r>
            <a:r>
              <a:rPr lang="en-US" altLang="zh-CN" b="1"/>
              <a:t>,</a:t>
            </a:r>
            <a:r>
              <a:rPr lang="zh-CN" altLang="en-US" b="1"/>
              <a:t>它的图像曲线经过这</a:t>
            </a:r>
            <a:r>
              <a:rPr lang="en-US" altLang="zh-CN" b="1" i="1"/>
              <a:t>n</a:t>
            </a:r>
            <a:r>
              <a:rPr lang="zh-CN" altLang="en-US" b="1"/>
              <a:t>个已知点？</a:t>
            </a:r>
          </a:p>
        </p:txBody>
      </p:sp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4">
            <a:extLst>
              <a:ext uri="{FF2B5EF4-FFF2-40B4-BE49-F238E27FC236}">
                <a16:creationId xmlns:a16="http://schemas.microsoft.com/office/drawing/2014/main" id="{EDE9FEE9-BBC0-6D29-E915-C458D2691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587375"/>
            <a:ext cx="8183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3</a:t>
            </a:r>
            <a:r>
              <a:rPr lang="zh-CN" altLang="en-US"/>
              <a:t>当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 baseline="-25000"/>
              <a:t>3</a:t>
            </a:r>
            <a:r>
              <a:rPr lang="zh-CN" altLang="en-US"/>
              <a:t>取什么实数值时，如下方程有唯一解：</a:t>
            </a:r>
          </a:p>
        </p:txBody>
      </p:sp>
      <p:graphicFrame>
        <p:nvGraphicFramePr>
          <p:cNvPr id="22530" name="Object 5">
            <a:extLst>
              <a:ext uri="{FF2B5EF4-FFF2-40B4-BE49-F238E27FC236}">
                <a16:creationId xmlns:a16="http://schemas.microsoft.com/office/drawing/2014/main" id="{13A430E5-4E24-6C81-1349-B5A80E3E2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0663" y="1797050"/>
          <a:ext cx="5932487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16120" imgH="711000" progId="Equation.3">
                  <p:embed/>
                </p:oleObj>
              </mc:Choice>
              <mc:Fallback>
                <p:oleObj name="公式" r:id="rId2" imgW="261612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1797050"/>
                        <a:ext cx="5932487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>
            <a:extLst>
              <a:ext uri="{FF2B5EF4-FFF2-40B4-BE49-F238E27FC236}">
                <a16:creationId xmlns:a16="http://schemas.microsoft.com/office/drawing/2014/main" id="{444477C3-2809-A14C-CD93-99B393392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280988"/>
            <a:ext cx="8348662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4(</a:t>
            </a:r>
            <a:r>
              <a:rPr lang="zh-CN" altLang="en-US" b="1">
                <a:solidFill>
                  <a:schemeClr val="tx2"/>
                </a:solidFill>
              </a:rPr>
              <a:t>引理</a:t>
            </a:r>
            <a:r>
              <a:rPr lang="en-US" altLang="zh-CN" b="1">
                <a:solidFill>
                  <a:schemeClr val="tx2"/>
                </a:solidFill>
              </a:rPr>
              <a:t>2.2.2)</a:t>
            </a:r>
            <a:r>
              <a:rPr lang="en-US" altLang="zh-CN" b="1"/>
              <a:t>    </a:t>
            </a:r>
            <a:r>
              <a:rPr lang="zh-CN" altLang="en-US" b="1"/>
              <a:t>设</a:t>
            </a:r>
            <a:r>
              <a:rPr lang="en-US" altLang="zh-CN" b="1" i="1"/>
              <a:t>F</a:t>
            </a:r>
            <a:r>
              <a:rPr lang="en-US" altLang="zh-CN" b="1" i="1" baseline="30000"/>
              <a:t>n</a:t>
            </a:r>
            <a:r>
              <a:rPr lang="zh-CN" altLang="en-US" b="1"/>
              <a:t>中的向量</a:t>
            </a:r>
            <a:r>
              <a:rPr lang="en-US" altLang="zh-CN" b="1" i="1"/>
              <a:t>u</a:t>
            </a:r>
            <a:r>
              <a:rPr lang="en-US" altLang="zh-CN" b="1" baseline="-25000"/>
              <a:t>1</a:t>
            </a:r>
            <a:r>
              <a:rPr lang="en-US" altLang="zh-CN" b="1" i="1"/>
              <a:t>,…,u</a:t>
            </a:r>
            <a:r>
              <a:rPr lang="en-US" altLang="zh-CN" b="1" i="1" baseline="-25000"/>
              <a:t>m</a:t>
            </a:r>
            <a:r>
              <a:rPr lang="zh-CN" altLang="en-US" b="1"/>
              <a:t>线性无关</a:t>
            </a:r>
            <a:r>
              <a:rPr lang="en-US" altLang="zh-CN" b="1"/>
              <a:t>.</a:t>
            </a:r>
            <a:r>
              <a:rPr lang="zh-CN" altLang="en-US" b="1"/>
              <a:t>如果在每个</a:t>
            </a:r>
            <a:r>
              <a:rPr lang="en-US" altLang="zh-CN" b="1" i="1"/>
              <a:t>u</a:t>
            </a:r>
            <a:r>
              <a:rPr lang="en-US" altLang="zh-CN" b="1" i="1" baseline="-25000"/>
              <a:t>j</a:t>
            </a:r>
            <a:r>
              <a:rPr lang="en-US" altLang="zh-CN" b="1" i="1"/>
              <a:t>=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 baseline="-25000"/>
              <a:t>1</a:t>
            </a:r>
            <a:r>
              <a:rPr lang="en-US" altLang="zh-CN" b="1" i="1" baseline="-25000"/>
              <a:t>j</a:t>
            </a:r>
            <a:r>
              <a:rPr lang="en-US" altLang="zh-CN" b="1" i="1"/>
              <a:t>,…,a</a:t>
            </a:r>
            <a:r>
              <a:rPr lang="en-US" altLang="zh-CN" b="1" i="1" baseline="-25000"/>
              <a:t>nj</a:t>
            </a:r>
            <a:r>
              <a:rPr lang="en-US" altLang="zh-CN" b="1"/>
              <a:t>)(1</a:t>
            </a:r>
            <a:r>
              <a:rPr lang="en-US" altLang="zh-CN" b="1" i="1"/>
              <a:t>≤j≤m</a:t>
            </a:r>
            <a:r>
              <a:rPr lang="en-US" altLang="zh-CN" b="1"/>
              <a:t>)</a:t>
            </a:r>
            <a:r>
              <a:rPr lang="zh-CN" altLang="en-US" b="1"/>
              <a:t>上再任意添加一个分量成为</a:t>
            </a:r>
            <a:r>
              <a:rPr lang="en-US" altLang="zh-CN" b="1" i="1"/>
              <a:t>F</a:t>
            </a:r>
            <a:r>
              <a:rPr lang="en-US" altLang="zh-CN" b="1" i="1" baseline="30000"/>
              <a:t>n+</a:t>
            </a:r>
            <a:r>
              <a:rPr lang="en-US" altLang="zh-CN" b="1" baseline="30000"/>
              <a:t>1</a:t>
            </a:r>
            <a:r>
              <a:rPr lang="zh-CN" altLang="en-US" b="1"/>
              <a:t>中的一个向量</a:t>
            </a:r>
            <a:r>
              <a:rPr lang="en-US" altLang="zh-CN" b="1" i="1"/>
              <a:t>v</a:t>
            </a:r>
            <a:r>
              <a:rPr lang="en-US" altLang="zh-CN" b="1" i="1" baseline="-25000"/>
              <a:t>j</a:t>
            </a:r>
            <a:r>
              <a:rPr lang="en-US" altLang="zh-CN" b="1" i="1"/>
              <a:t>=</a:t>
            </a:r>
            <a:r>
              <a:rPr lang="en-US" altLang="zh-CN" b="1"/>
              <a:t>(</a:t>
            </a:r>
            <a:r>
              <a:rPr lang="en-US" altLang="zh-CN" b="1" i="1"/>
              <a:t>a</a:t>
            </a:r>
            <a:r>
              <a:rPr lang="en-US" altLang="zh-CN" b="1" baseline="-25000"/>
              <a:t>1</a:t>
            </a:r>
            <a:r>
              <a:rPr lang="en-US" altLang="zh-CN" b="1" i="1" baseline="-25000"/>
              <a:t>j</a:t>
            </a:r>
            <a:r>
              <a:rPr lang="en-US" altLang="zh-CN" b="1" i="1"/>
              <a:t>,…,a</a:t>
            </a:r>
            <a:r>
              <a:rPr lang="en-US" altLang="zh-CN" b="1" i="1" baseline="-25000"/>
              <a:t>nj</a:t>
            </a:r>
            <a:r>
              <a:rPr lang="en-US" altLang="zh-CN" b="1" i="1"/>
              <a:t>,a</a:t>
            </a:r>
            <a:r>
              <a:rPr lang="en-US" altLang="zh-CN" b="1" i="1" baseline="-25000"/>
              <a:t>n+</a:t>
            </a:r>
            <a:r>
              <a:rPr lang="en-US" altLang="zh-CN" b="1" baseline="-25000"/>
              <a:t>1</a:t>
            </a:r>
            <a:r>
              <a:rPr lang="en-US" altLang="zh-CN" b="1" i="1" baseline="-25000"/>
              <a:t>,j</a:t>
            </a:r>
            <a:r>
              <a:rPr lang="en-US" altLang="zh-CN" b="1"/>
              <a:t>)</a:t>
            </a:r>
            <a:r>
              <a:rPr lang="en-US" altLang="zh-CN" b="1" i="1"/>
              <a:t>,</a:t>
            </a:r>
            <a:r>
              <a:rPr lang="zh-CN" altLang="en-US" b="1"/>
              <a:t>那么所得到的向量组</a:t>
            </a:r>
            <a:r>
              <a:rPr lang="en-US" altLang="zh-CN" b="1" i="1"/>
              <a:t>v</a:t>
            </a:r>
            <a:r>
              <a:rPr lang="en-US" altLang="zh-CN" b="1" baseline="-25000"/>
              <a:t>1</a:t>
            </a:r>
            <a:r>
              <a:rPr lang="en-US" altLang="zh-CN" b="1" i="1"/>
              <a:t>,…,v</a:t>
            </a:r>
            <a:r>
              <a:rPr lang="en-US" altLang="zh-CN" b="1" i="1" baseline="-25000"/>
              <a:t>m</a:t>
            </a:r>
            <a:r>
              <a:rPr lang="zh-CN" altLang="en-US" b="1"/>
              <a:t>线性无关</a:t>
            </a:r>
            <a:r>
              <a:rPr lang="en-US" altLang="zh-CN" b="1"/>
              <a:t>.</a:t>
            </a:r>
          </a:p>
        </p:txBody>
      </p:sp>
      <p:sp>
        <p:nvSpPr>
          <p:cNvPr id="351235" name="Text Box 3">
            <a:extLst>
              <a:ext uri="{FF2B5EF4-FFF2-40B4-BE49-F238E27FC236}">
                <a16:creationId xmlns:a16="http://schemas.microsoft.com/office/drawing/2014/main" id="{7237863B-C723-432B-41F7-C4D565DCC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2963863"/>
            <a:ext cx="8332788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证明</a:t>
            </a:r>
            <a:r>
              <a:rPr lang="zh-CN" altLang="en-US" b="1"/>
              <a:t>   已经知道</a:t>
            </a:r>
            <a:r>
              <a:rPr lang="en-US" altLang="zh-CN" b="1" i="1"/>
              <a:t>u</a:t>
            </a:r>
            <a:r>
              <a:rPr lang="en-US" altLang="zh-CN" b="1" baseline="-25000"/>
              <a:t>1</a:t>
            </a:r>
            <a:r>
              <a:rPr lang="en-US" altLang="zh-CN" b="1" i="1"/>
              <a:t>,…,u</a:t>
            </a:r>
            <a:r>
              <a:rPr lang="en-US" altLang="zh-CN" b="1" i="1" baseline="-25000"/>
              <a:t>m</a:t>
            </a:r>
            <a:r>
              <a:rPr lang="zh-CN" altLang="en-US" b="1"/>
              <a:t>线性无关，即：</a:t>
            </a:r>
            <a:r>
              <a:rPr lang="en-US" altLang="zh-CN" b="1" i="1"/>
              <a:t>F</a:t>
            </a:r>
            <a:r>
              <a:rPr lang="zh-CN" altLang="en-US" b="1"/>
              <a:t>中满足条件</a:t>
            </a:r>
          </a:p>
          <a:p>
            <a:pPr algn="l" eaLnBrk="1" hangingPunct="1"/>
            <a:r>
              <a:rPr lang="zh-CN" altLang="en-US" b="1"/>
              <a:t>            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u</a:t>
            </a:r>
            <a:r>
              <a:rPr lang="en-US" altLang="zh-CN" b="1" baseline="-25000"/>
              <a:t>1</a:t>
            </a:r>
            <a:r>
              <a:rPr lang="en-US" altLang="zh-CN" b="1" i="1"/>
              <a:t>+…+λ</a:t>
            </a:r>
            <a:r>
              <a:rPr lang="en-US" altLang="zh-CN" b="1" i="1" baseline="-25000"/>
              <a:t>m</a:t>
            </a:r>
            <a:r>
              <a:rPr lang="en-US" altLang="zh-CN" b="1" i="1"/>
              <a:t>u</a:t>
            </a:r>
            <a:r>
              <a:rPr lang="en-US" altLang="zh-CN" b="1" i="1" baseline="-25000"/>
              <a:t>m</a:t>
            </a:r>
            <a:r>
              <a:rPr lang="en-US" altLang="zh-CN" b="1" i="1"/>
              <a:t>=</a:t>
            </a:r>
            <a:r>
              <a:rPr lang="en-US" altLang="zh-CN" b="1"/>
              <a:t>0           (2.1.12)</a:t>
            </a:r>
          </a:p>
          <a:p>
            <a:pPr algn="l" eaLnBrk="1" hangingPunct="1"/>
            <a:r>
              <a:rPr lang="zh-CN" altLang="en-US" b="1"/>
              <a:t>的数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,…, λ</a:t>
            </a:r>
            <a:r>
              <a:rPr lang="en-US" altLang="zh-CN" b="1" i="1" baseline="-25000"/>
              <a:t>m</a:t>
            </a:r>
            <a:r>
              <a:rPr lang="zh-CN" altLang="en-US" b="1"/>
              <a:t>只能是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=…=λ</a:t>
            </a:r>
            <a:r>
              <a:rPr lang="en-US" altLang="zh-CN" b="1" i="1" baseline="-25000"/>
              <a:t>m</a:t>
            </a:r>
            <a:r>
              <a:rPr lang="en-US" altLang="zh-CN" b="1" i="1"/>
              <a:t>=</a:t>
            </a:r>
            <a:r>
              <a:rPr lang="en-US" altLang="zh-CN" b="1"/>
              <a:t>0</a:t>
            </a:r>
            <a:r>
              <a:rPr lang="en-US" altLang="zh-CN" b="1" i="1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/>
      <p:bldP spid="35123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Text Box 2">
            <a:extLst>
              <a:ext uri="{FF2B5EF4-FFF2-40B4-BE49-F238E27FC236}">
                <a16:creationId xmlns:a16="http://schemas.microsoft.com/office/drawing/2014/main" id="{869F2C16-7C9C-960A-4E9C-72542C113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384175"/>
            <a:ext cx="6946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而（</a:t>
            </a:r>
            <a:r>
              <a:rPr lang="en-US" altLang="zh-CN" b="1"/>
              <a:t>2.1.12</a:t>
            </a:r>
            <a:r>
              <a:rPr lang="zh-CN" altLang="en-US" b="1"/>
              <a:t>）即方程组</a:t>
            </a:r>
          </a:p>
        </p:txBody>
      </p:sp>
      <p:graphicFrame>
        <p:nvGraphicFramePr>
          <p:cNvPr id="352259" name="Object 3">
            <a:extLst>
              <a:ext uri="{FF2B5EF4-FFF2-40B4-BE49-F238E27FC236}">
                <a16:creationId xmlns:a16="http://schemas.microsoft.com/office/drawing/2014/main" id="{A05CBCC4-BFC5-22D1-3313-4FA19147B80D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066800" y="1042988"/>
          <a:ext cx="5283200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711000" progId="Equation.DSMT4">
                  <p:embed/>
                </p:oleObj>
              </mc:Choice>
              <mc:Fallback>
                <p:oleObj name="Equation" r:id="rId2" imgW="189216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42988"/>
                        <a:ext cx="5283200" cy="174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0" name="Text Box 4">
            <a:extLst>
              <a:ext uri="{FF2B5EF4-FFF2-40B4-BE49-F238E27FC236}">
                <a16:creationId xmlns:a16="http://schemas.microsoft.com/office/drawing/2014/main" id="{EB224F77-A33C-A901-D824-ED1AA8663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908300"/>
            <a:ext cx="83470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因此，方程组（</a:t>
            </a:r>
            <a:r>
              <a:rPr lang="en-US" altLang="zh-CN" b="1"/>
              <a:t>2.1.13</a:t>
            </a:r>
            <a:r>
              <a:rPr lang="zh-CN" altLang="en-US" b="1"/>
              <a:t>）只有唯一解</a:t>
            </a:r>
            <a:r>
              <a:rPr lang="en-US" altLang="zh-CN" b="1"/>
              <a:t>(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,…,λ</a:t>
            </a:r>
            <a:r>
              <a:rPr lang="en-US" altLang="zh-CN" b="1" i="1" baseline="-25000"/>
              <a:t>m</a:t>
            </a:r>
            <a:r>
              <a:rPr lang="en-US" altLang="zh-CN" b="1"/>
              <a:t>)=(0,…,0).</a:t>
            </a:r>
          </a:p>
        </p:txBody>
      </p:sp>
      <p:sp>
        <p:nvSpPr>
          <p:cNvPr id="352261" name="Text Box 5">
            <a:extLst>
              <a:ext uri="{FF2B5EF4-FFF2-40B4-BE49-F238E27FC236}">
                <a16:creationId xmlns:a16="http://schemas.microsoft.com/office/drawing/2014/main" id="{23787165-C356-9FF7-8AC7-FEF65B581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4087813"/>
            <a:ext cx="80676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设</a:t>
            </a:r>
            <a:r>
              <a:rPr lang="en-US" altLang="zh-CN" b="1" i="1"/>
              <a:t>F</a:t>
            </a:r>
            <a:r>
              <a:rPr lang="zh-CN" altLang="en-US" b="1"/>
              <a:t>中</a:t>
            </a:r>
            <a:r>
              <a:rPr lang="en-US" altLang="zh-CN" b="1" i="1"/>
              <a:t>m</a:t>
            </a:r>
            <a:r>
              <a:rPr lang="zh-CN" altLang="en-US" b="1"/>
              <a:t>个数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,…,λ</a:t>
            </a:r>
            <a:r>
              <a:rPr lang="en-US" altLang="zh-CN" b="1" i="1" baseline="-25000"/>
              <a:t>m</a:t>
            </a:r>
            <a:r>
              <a:rPr lang="zh-CN" altLang="en-US" b="1"/>
              <a:t>满足条件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v</a:t>
            </a:r>
            <a:r>
              <a:rPr lang="en-US" altLang="zh-CN" b="1" baseline="-25000"/>
              <a:t>1</a:t>
            </a:r>
            <a:r>
              <a:rPr lang="en-US" altLang="zh-CN" b="1" i="1"/>
              <a:t>+…λ</a:t>
            </a:r>
            <a:r>
              <a:rPr lang="en-US" altLang="zh-CN" b="1" i="1" baseline="-25000"/>
              <a:t>m</a:t>
            </a:r>
            <a:r>
              <a:rPr lang="en-US" altLang="zh-CN" b="1" i="1"/>
              <a:t>v</a:t>
            </a:r>
            <a:r>
              <a:rPr lang="en-US" altLang="zh-CN" b="1" i="1" baseline="-25000"/>
              <a:t>m</a:t>
            </a:r>
            <a:r>
              <a:rPr lang="en-US" altLang="zh-CN" b="1" i="1"/>
              <a:t>=</a:t>
            </a:r>
            <a:r>
              <a:rPr lang="en-US" altLang="zh-CN" b="1"/>
              <a:t>0                         (2.1.14)               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8" grpId="0"/>
      <p:bldP spid="352260" grpId="0"/>
      <p:bldP spid="35226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282" name="Object 2">
            <a:extLst>
              <a:ext uri="{FF2B5EF4-FFF2-40B4-BE49-F238E27FC236}">
                <a16:creationId xmlns:a16="http://schemas.microsoft.com/office/drawing/2014/main" id="{BE5E0AAA-6D63-9135-3379-2DD01178697A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903413" y="312738"/>
          <a:ext cx="4543425" cy="240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20760" imgH="965160" progId="Equation.DSMT4">
                  <p:embed/>
                </p:oleObj>
              </mc:Choice>
              <mc:Fallback>
                <p:oleObj name="Equation" r:id="rId2" imgW="2120760" imgH="965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312738"/>
                        <a:ext cx="4543425" cy="240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3">
            <a:extLst>
              <a:ext uri="{FF2B5EF4-FFF2-40B4-BE49-F238E27FC236}">
                <a16:creationId xmlns:a16="http://schemas.microsoft.com/office/drawing/2014/main" id="{F2035FFA-9F5D-A0AD-AD4A-FAD3D878E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398463"/>
            <a:ext cx="11064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即</a:t>
            </a:r>
          </a:p>
        </p:txBody>
      </p:sp>
      <p:sp>
        <p:nvSpPr>
          <p:cNvPr id="353284" name="Text Box 4">
            <a:extLst>
              <a:ext uri="{FF2B5EF4-FFF2-40B4-BE49-F238E27FC236}">
                <a16:creationId xmlns:a16="http://schemas.microsoft.com/office/drawing/2014/main" id="{DF41E002-2CC6-7E7A-3CEA-9135E4745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2830513"/>
            <a:ext cx="8053388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方程组（</a:t>
            </a:r>
            <a:r>
              <a:rPr lang="en-US" altLang="zh-CN" b="1"/>
              <a:t>2.1.15</a:t>
            </a:r>
            <a:r>
              <a:rPr lang="zh-CN" altLang="en-US" b="1"/>
              <a:t>）的前</a:t>
            </a:r>
            <a:r>
              <a:rPr lang="en-US" altLang="zh-CN" b="1" i="1"/>
              <a:t>n</a:t>
            </a:r>
            <a:r>
              <a:rPr lang="zh-CN" altLang="en-US" b="1"/>
              <a:t>个方程就是方程组（</a:t>
            </a:r>
            <a:r>
              <a:rPr lang="en-US" altLang="zh-CN" b="1"/>
              <a:t>2.1.13</a:t>
            </a:r>
            <a:r>
              <a:rPr lang="zh-CN" altLang="en-US" b="1"/>
              <a:t>）的全部方程，因此（</a:t>
            </a:r>
            <a:r>
              <a:rPr lang="en-US" altLang="zh-CN" b="1"/>
              <a:t>2.1.15</a:t>
            </a:r>
            <a:r>
              <a:rPr lang="zh-CN" altLang="en-US" b="1"/>
              <a:t>）的解一定是（</a:t>
            </a:r>
            <a:r>
              <a:rPr lang="en-US" altLang="zh-CN" b="1"/>
              <a:t>2.1.13</a:t>
            </a:r>
            <a:r>
              <a:rPr lang="zh-CN" altLang="en-US" b="1"/>
              <a:t>）的解</a:t>
            </a:r>
            <a:r>
              <a:rPr lang="en-US" altLang="zh-CN" b="1"/>
              <a:t>.</a:t>
            </a:r>
            <a:r>
              <a:rPr lang="zh-CN" altLang="en-US" b="1"/>
              <a:t>已经知道方程组（</a:t>
            </a:r>
            <a:r>
              <a:rPr lang="en-US" altLang="zh-CN" b="1"/>
              <a:t>2.1.13</a:t>
            </a:r>
            <a:r>
              <a:rPr lang="zh-CN" altLang="en-US" b="1"/>
              <a:t>）只有唯一解</a:t>
            </a:r>
            <a:r>
              <a:rPr lang="en-US" altLang="zh-CN" b="1"/>
              <a:t>(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,…,λ</a:t>
            </a:r>
            <a:r>
              <a:rPr lang="en-US" altLang="zh-CN" b="1" i="1" baseline="-25000"/>
              <a:t>m</a:t>
            </a:r>
            <a:r>
              <a:rPr lang="en-US" altLang="zh-CN" b="1"/>
              <a:t>)=(0,…,0)</a:t>
            </a:r>
            <a:r>
              <a:rPr lang="zh-CN" altLang="en-US" b="1"/>
              <a:t>，因此方程组（</a:t>
            </a:r>
            <a:r>
              <a:rPr lang="en-US" altLang="zh-CN" b="1"/>
              <a:t>2.1.15</a:t>
            </a:r>
            <a:r>
              <a:rPr lang="zh-CN" altLang="en-US" b="1"/>
              <a:t>）除了零解之外没有别的解</a:t>
            </a:r>
            <a:r>
              <a:rPr lang="en-US" altLang="zh-CN" b="1"/>
              <a:t>.</a:t>
            </a:r>
            <a:r>
              <a:rPr lang="zh-CN" altLang="en-US" b="1"/>
              <a:t>这说明</a:t>
            </a:r>
            <a:r>
              <a:rPr lang="en-US" altLang="zh-CN" b="1" i="1"/>
              <a:t>v</a:t>
            </a:r>
            <a:r>
              <a:rPr lang="en-US" altLang="zh-CN" b="1" baseline="-25000"/>
              <a:t>1</a:t>
            </a:r>
            <a:r>
              <a:rPr lang="en-US" altLang="zh-CN" b="1" i="1"/>
              <a:t>,…,v</a:t>
            </a:r>
            <a:r>
              <a:rPr lang="en-US" altLang="zh-CN" b="1" i="1" baseline="-25000"/>
              <a:t>m</a:t>
            </a:r>
            <a:r>
              <a:rPr lang="zh-CN" altLang="en-US" b="1"/>
              <a:t>线性无关</a:t>
            </a:r>
            <a:r>
              <a:rPr lang="en-US" altLang="zh-CN" b="1"/>
              <a:t>.                   □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Text Box 2">
            <a:extLst>
              <a:ext uri="{FF2B5EF4-FFF2-40B4-BE49-F238E27FC236}">
                <a16:creationId xmlns:a16="http://schemas.microsoft.com/office/drawing/2014/main" id="{DC115DF9-F0CE-DF00-D6F4-1E633E29D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377825"/>
            <a:ext cx="82438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5</a:t>
            </a:r>
            <a:r>
              <a:rPr lang="en-US" altLang="zh-CN" b="1"/>
              <a:t>     </a:t>
            </a:r>
            <a:r>
              <a:rPr lang="zh-CN" altLang="en-US" b="1"/>
              <a:t>已知数域</a:t>
            </a:r>
            <a:r>
              <a:rPr lang="en-US" altLang="zh-CN" b="1" i="1"/>
              <a:t>F</a:t>
            </a:r>
            <a:r>
              <a:rPr lang="zh-CN" altLang="en-US" b="1"/>
              <a:t>上的向量组</a:t>
            </a:r>
            <a:r>
              <a:rPr lang="en-US" altLang="zh-CN" b="1" i="1"/>
              <a:t>u</a:t>
            </a:r>
            <a:r>
              <a:rPr lang="en-US" altLang="zh-CN" b="1" baseline="-25000"/>
              <a:t>1</a:t>
            </a:r>
            <a:r>
              <a:rPr lang="en-US" altLang="zh-CN" b="1"/>
              <a:t>,</a:t>
            </a:r>
            <a:r>
              <a:rPr lang="en-US" altLang="zh-CN" b="1" i="1"/>
              <a:t>u</a:t>
            </a:r>
            <a:r>
              <a:rPr lang="en-US" altLang="zh-CN" b="1" baseline="-25000"/>
              <a:t>2</a:t>
            </a:r>
            <a:r>
              <a:rPr lang="en-US" altLang="zh-CN" b="1"/>
              <a:t>,</a:t>
            </a:r>
            <a:r>
              <a:rPr lang="en-US" altLang="zh-CN" b="1" i="1"/>
              <a:t>u</a:t>
            </a:r>
            <a:r>
              <a:rPr lang="en-US" altLang="zh-CN" b="1" baseline="-25000"/>
              <a:t>3</a:t>
            </a:r>
            <a:r>
              <a:rPr lang="zh-CN" altLang="en-US" b="1"/>
              <a:t>线性无关</a:t>
            </a:r>
            <a:r>
              <a:rPr lang="en-US" altLang="zh-CN" b="1"/>
              <a:t>.</a:t>
            </a:r>
            <a:r>
              <a:rPr lang="zh-CN" altLang="en-US" b="1"/>
              <a:t>试判断</a:t>
            </a:r>
            <a:r>
              <a:rPr lang="en-US" altLang="zh-CN" b="1" i="1"/>
              <a:t>u</a:t>
            </a:r>
            <a:r>
              <a:rPr lang="en-US" altLang="zh-CN" b="1" baseline="-25000"/>
              <a:t>1</a:t>
            </a:r>
            <a:r>
              <a:rPr lang="en-US" altLang="zh-CN" b="1"/>
              <a:t>+</a:t>
            </a:r>
            <a:r>
              <a:rPr lang="en-US" altLang="zh-CN" b="1" i="1"/>
              <a:t>u</a:t>
            </a:r>
            <a:r>
              <a:rPr lang="en-US" altLang="zh-CN" b="1" baseline="-25000"/>
              <a:t>2</a:t>
            </a:r>
            <a:r>
              <a:rPr lang="en-US" altLang="zh-CN" b="1"/>
              <a:t>,</a:t>
            </a:r>
            <a:r>
              <a:rPr lang="en-US" altLang="zh-CN" b="1" i="1"/>
              <a:t>u</a:t>
            </a:r>
            <a:r>
              <a:rPr lang="en-US" altLang="zh-CN" b="1" baseline="-25000"/>
              <a:t>2</a:t>
            </a:r>
            <a:r>
              <a:rPr lang="en-US" altLang="zh-CN" b="1"/>
              <a:t>+</a:t>
            </a:r>
            <a:r>
              <a:rPr lang="en-US" altLang="zh-CN" b="1" i="1"/>
              <a:t>u</a:t>
            </a:r>
            <a:r>
              <a:rPr lang="en-US" altLang="zh-CN" b="1" baseline="-25000"/>
              <a:t>3</a:t>
            </a:r>
            <a:r>
              <a:rPr lang="en-US" altLang="zh-CN" b="1"/>
              <a:t>,</a:t>
            </a:r>
            <a:r>
              <a:rPr lang="en-US" altLang="zh-CN" b="1" i="1"/>
              <a:t>u</a:t>
            </a:r>
            <a:r>
              <a:rPr lang="en-US" altLang="zh-CN" b="1" baseline="-25000"/>
              <a:t>3</a:t>
            </a:r>
            <a:r>
              <a:rPr lang="en-US" altLang="zh-CN" b="1"/>
              <a:t>+</a:t>
            </a:r>
            <a:r>
              <a:rPr lang="en-US" altLang="zh-CN" b="1" i="1"/>
              <a:t>u</a:t>
            </a:r>
            <a:r>
              <a:rPr lang="en-US" altLang="zh-CN" b="1" baseline="-25000"/>
              <a:t>1</a:t>
            </a:r>
            <a:r>
              <a:rPr lang="zh-CN" altLang="en-US" b="1"/>
              <a:t>是线性相关还是线性无关？</a:t>
            </a:r>
          </a:p>
        </p:txBody>
      </p:sp>
      <p:sp>
        <p:nvSpPr>
          <p:cNvPr id="363523" name="Text Box 3">
            <a:extLst>
              <a:ext uri="{FF2B5EF4-FFF2-40B4-BE49-F238E27FC236}">
                <a16:creationId xmlns:a16="http://schemas.microsoft.com/office/drawing/2014/main" id="{A024ACA4-E2CE-F7EB-5A01-BF13EBB64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2032000"/>
            <a:ext cx="772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解  </a:t>
            </a:r>
            <a:r>
              <a:rPr lang="zh-CN" altLang="en-US" b="1"/>
              <a:t>  设</a:t>
            </a:r>
            <a:r>
              <a:rPr lang="en-US" altLang="zh-CN" b="1" i="1"/>
              <a:t>F</a:t>
            </a:r>
            <a:r>
              <a:rPr lang="zh-CN" altLang="en-US" b="1"/>
              <a:t>中的数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/>
              <a:t>,</a:t>
            </a:r>
            <a:r>
              <a:rPr lang="en-US" altLang="zh-CN" b="1" i="1"/>
              <a:t>λ</a:t>
            </a:r>
            <a:r>
              <a:rPr lang="en-US" altLang="zh-CN" b="1" baseline="-25000"/>
              <a:t>2</a:t>
            </a:r>
            <a:r>
              <a:rPr lang="en-US" altLang="zh-CN" b="1"/>
              <a:t>,</a:t>
            </a:r>
            <a:r>
              <a:rPr lang="en-US" altLang="zh-CN" b="1" i="1"/>
              <a:t>λ</a:t>
            </a:r>
            <a:r>
              <a:rPr lang="en-US" altLang="zh-CN" b="1" baseline="-25000"/>
              <a:t>3</a:t>
            </a:r>
            <a:r>
              <a:rPr lang="zh-CN" altLang="en-US" b="1"/>
              <a:t>满足条件</a:t>
            </a:r>
          </a:p>
        </p:txBody>
      </p:sp>
      <p:sp>
        <p:nvSpPr>
          <p:cNvPr id="363524" name="Text Box 4">
            <a:extLst>
              <a:ext uri="{FF2B5EF4-FFF2-40B4-BE49-F238E27FC236}">
                <a16:creationId xmlns:a16="http://schemas.microsoft.com/office/drawing/2014/main" id="{1CB63FF8-B633-AC4B-2190-F5C35B0E9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5" y="2670175"/>
            <a:ext cx="8461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en-US" b="1" i="1"/>
              <a:t>λ</a:t>
            </a:r>
            <a:r>
              <a:rPr lang="en-US" altLang="zh-CN" b="1" baseline="-25000"/>
              <a:t>1</a:t>
            </a:r>
            <a:r>
              <a:rPr lang="en-US" altLang="zh-CN" b="1"/>
              <a:t>(</a:t>
            </a:r>
            <a:r>
              <a:rPr lang="en-US" altLang="zh-CN" b="1" i="1"/>
              <a:t>u</a:t>
            </a:r>
            <a:r>
              <a:rPr lang="en-US" altLang="zh-CN" b="1" baseline="-25000"/>
              <a:t>1</a:t>
            </a:r>
            <a:r>
              <a:rPr lang="en-US" altLang="zh-CN" b="1"/>
              <a:t>+</a:t>
            </a:r>
            <a:r>
              <a:rPr lang="en-US" altLang="zh-CN" b="1" i="1"/>
              <a:t>u</a:t>
            </a:r>
            <a:r>
              <a:rPr lang="en-US" altLang="zh-CN" b="1" baseline="-25000"/>
              <a:t>2</a:t>
            </a:r>
            <a:r>
              <a:rPr lang="en-US" altLang="zh-CN" b="1"/>
              <a:t>)+</a:t>
            </a:r>
            <a:r>
              <a:rPr lang="en-US" altLang="zh-CN" b="1" i="1"/>
              <a:t>λ</a:t>
            </a:r>
            <a:r>
              <a:rPr lang="en-US" altLang="zh-CN" b="1" baseline="-25000"/>
              <a:t>2</a:t>
            </a:r>
            <a:r>
              <a:rPr lang="en-US" altLang="zh-CN" b="1"/>
              <a:t>(</a:t>
            </a:r>
            <a:r>
              <a:rPr lang="en-US" altLang="zh-CN" b="1" i="1"/>
              <a:t>u</a:t>
            </a:r>
            <a:r>
              <a:rPr lang="en-US" altLang="zh-CN" b="1" baseline="-25000"/>
              <a:t>2</a:t>
            </a:r>
            <a:r>
              <a:rPr lang="en-US" altLang="zh-CN" b="1"/>
              <a:t>+</a:t>
            </a:r>
            <a:r>
              <a:rPr lang="en-US" altLang="zh-CN" b="1" i="1"/>
              <a:t>u</a:t>
            </a:r>
            <a:r>
              <a:rPr lang="en-US" altLang="zh-CN" b="1" baseline="-25000"/>
              <a:t>3</a:t>
            </a:r>
            <a:r>
              <a:rPr lang="en-US" altLang="zh-CN" b="1"/>
              <a:t>)+</a:t>
            </a:r>
            <a:r>
              <a:rPr lang="en-US" altLang="zh-CN" b="1" i="1"/>
              <a:t>λ</a:t>
            </a:r>
            <a:r>
              <a:rPr lang="en-US" altLang="zh-CN" b="1" baseline="-25000"/>
              <a:t>3</a:t>
            </a:r>
            <a:r>
              <a:rPr lang="en-US" altLang="zh-CN" b="1"/>
              <a:t>(</a:t>
            </a:r>
            <a:r>
              <a:rPr lang="en-US" altLang="zh-CN" b="1" i="1"/>
              <a:t>u</a:t>
            </a:r>
            <a:r>
              <a:rPr lang="en-US" altLang="zh-CN" b="1" baseline="-25000"/>
              <a:t>3</a:t>
            </a:r>
            <a:r>
              <a:rPr lang="en-US" altLang="zh-CN" b="1"/>
              <a:t>+</a:t>
            </a:r>
            <a:r>
              <a:rPr lang="en-US" altLang="zh-CN" b="1" i="1"/>
              <a:t>u</a:t>
            </a:r>
            <a:r>
              <a:rPr lang="en-US" altLang="zh-CN" b="1" baseline="-25000"/>
              <a:t>1</a:t>
            </a:r>
            <a:r>
              <a:rPr lang="en-US" altLang="zh-CN" b="1"/>
              <a:t>)=0   (2.1.1)</a:t>
            </a:r>
          </a:p>
        </p:txBody>
      </p:sp>
      <p:sp>
        <p:nvSpPr>
          <p:cNvPr id="363525" name="Text Box 5">
            <a:extLst>
              <a:ext uri="{FF2B5EF4-FFF2-40B4-BE49-F238E27FC236}">
                <a16:creationId xmlns:a16="http://schemas.microsoft.com/office/drawing/2014/main" id="{DAE61D8D-6945-6D6A-7E5F-E249AC71D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3352800"/>
            <a:ext cx="86201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即  </a:t>
            </a:r>
          </a:p>
          <a:p>
            <a:pPr algn="l" eaLnBrk="1" hangingPunct="1"/>
            <a:r>
              <a:rPr lang="zh-CN" altLang="en-US" b="1"/>
              <a:t> </a:t>
            </a:r>
            <a:r>
              <a:rPr lang="en-US" altLang="zh-CN" b="1"/>
              <a:t>(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/>
              <a:t>+</a:t>
            </a:r>
            <a:r>
              <a:rPr lang="en-US" altLang="zh-CN" b="1" i="1"/>
              <a:t>λ</a:t>
            </a:r>
            <a:r>
              <a:rPr lang="en-US" altLang="zh-CN" b="1" baseline="-25000"/>
              <a:t>3</a:t>
            </a:r>
            <a:r>
              <a:rPr lang="en-US" altLang="zh-CN" b="1"/>
              <a:t>)</a:t>
            </a:r>
            <a:r>
              <a:rPr lang="en-US" altLang="zh-CN" b="1" i="1"/>
              <a:t>u</a:t>
            </a:r>
            <a:r>
              <a:rPr lang="en-US" altLang="zh-CN" b="1" baseline="-25000"/>
              <a:t>1</a:t>
            </a:r>
            <a:r>
              <a:rPr lang="en-US" altLang="zh-CN" b="1"/>
              <a:t>+(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/>
              <a:t>+</a:t>
            </a:r>
            <a:r>
              <a:rPr lang="en-US" altLang="zh-CN" b="1" i="1"/>
              <a:t>λ</a:t>
            </a:r>
            <a:r>
              <a:rPr lang="en-US" altLang="zh-CN" b="1" baseline="-25000"/>
              <a:t>2</a:t>
            </a:r>
            <a:r>
              <a:rPr lang="en-US" altLang="zh-CN" b="1"/>
              <a:t>)</a:t>
            </a:r>
            <a:r>
              <a:rPr lang="en-US" altLang="zh-CN" b="1" i="1"/>
              <a:t>u</a:t>
            </a:r>
            <a:r>
              <a:rPr lang="en-US" altLang="zh-CN" b="1" baseline="-25000"/>
              <a:t>2</a:t>
            </a:r>
            <a:r>
              <a:rPr lang="en-US" altLang="zh-CN" b="1"/>
              <a:t>+(</a:t>
            </a:r>
            <a:r>
              <a:rPr lang="en-US" altLang="zh-CN" b="1" i="1"/>
              <a:t>λ</a:t>
            </a:r>
            <a:r>
              <a:rPr lang="en-US" altLang="zh-CN" b="1" baseline="-25000"/>
              <a:t>2</a:t>
            </a:r>
            <a:r>
              <a:rPr lang="en-US" altLang="zh-CN" b="1"/>
              <a:t>+</a:t>
            </a:r>
            <a:r>
              <a:rPr lang="en-US" altLang="zh-CN" b="1" i="1"/>
              <a:t>λ</a:t>
            </a:r>
            <a:r>
              <a:rPr lang="en-US" altLang="zh-CN" b="1" baseline="-25000"/>
              <a:t>3</a:t>
            </a:r>
            <a:r>
              <a:rPr lang="en-US" altLang="zh-CN" b="1"/>
              <a:t>)</a:t>
            </a:r>
            <a:r>
              <a:rPr lang="en-US" altLang="zh-CN" b="1" i="1"/>
              <a:t>u</a:t>
            </a:r>
            <a:r>
              <a:rPr lang="en-US" altLang="zh-CN" b="1" baseline="-25000"/>
              <a:t>3</a:t>
            </a:r>
            <a:r>
              <a:rPr lang="en-US" altLang="zh-CN" b="1"/>
              <a:t>=0   (2.1.2)</a:t>
            </a:r>
          </a:p>
        </p:txBody>
      </p:sp>
      <p:sp>
        <p:nvSpPr>
          <p:cNvPr id="363526" name="Text Box 6">
            <a:extLst>
              <a:ext uri="{FF2B5EF4-FFF2-40B4-BE49-F238E27FC236}">
                <a16:creationId xmlns:a16="http://schemas.microsoft.com/office/drawing/2014/main" id="{155F2DA8-90D2-E076-13C4-ABF825BCC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4916488"/>
            <a:ext cx="79105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由于</a:t>
            </a:r>
            <a:r>
              <a:rPr lang="en-US" altLang="zh-CN" b="1" i="1"/>
              <a:t>u</a:t>
            </a:r>
            <a:r>
              <a:rPr lang="en-US" altLang="zh-CN" b="1" baseline="-25000"/>
              <a:t>1</a:t>
            </a:r>
            <a:r>
              <a:rPr lang="en-US" altLang="zh-CN" b="1"/>
              <a:t>,</a:t>
            </a:r>
            <a:r>
              <a:rPr lang="en-US" altLang="zh-CN" b="1" i="1"/>
              <a:t>u</a:t>
            </a:r>
            <a:r>
              <a:rPr lang="en-US" altLang="zh-CN" b="1" baseline="-25000"/>
              <a:t>2</a:t>
            </a:r>
            <a:r>
              <a:rPr lang="en-US" altLang="zh-CN" b="1"/>
              <a:t>,</a:t>
            </a:r>
            <a:r>
              <a:rPr lang="en-US" altLang="zh-CN" b="1" i="1"/>
              <a:t>u</a:t>
            </a:r>
            <a:r>
              <a:rPr lang="en-US" altLang="zh-CN" b="1" baseline="-25000"/>
              <a:t>3</a:t>
            </a:r>
            <a:r>
              <a:rPr lang="zh-CN" altLang="en-US" b="1"/>
              <a:t>线性无关，（</a:t>
            </a:r>
            <a:r>
              <a:rPr lang="en-US" altLang="zh-CN" b="1"/>
              <a:t>2.1.2</a:t>
            </a:r>
            <a:r>
              <a:rPr lang="zh-CN" altLang="en-US" b="1"/>
              <a:t>）成立仅当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3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2" grpId="0"/>
      <p:bldP spid="363523" grpId="0"/>
      <p:bldP spid="363524" grpId="0"/>
      <p:bldP spid="363525" grpId="0"/>
      <p:bldP spid="36352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546" name="Object 2">
            <a:extLst>
              <a:ext uri="{FF2B5EF4-FFF2-40B4-BE49-F238E27FC236}">
                <a16:creationId xmlns:a16="http://schemas.microsoft.com/office/drawing/2014/main" id="{BFCE28D7-3254-DE26-36EC-7F40A2B550A5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2233613" y="377825"/>
          <a:ext cx="253365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61760" imgH="711000" progId="Equation.3">
                  <p:embed/>
                </p:oleObj>
              </mc:Choice>
              <mc:Fallback>
                <p:oleObj name="公式" r:id="rId2" imgW="76176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377825"/>
                        <a:ext cx="253365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47" name="Text Box 3">
            <a:extLst>
              <a:ext uri="{FF2B5EF4-FFF2-40B4-BE49-F238E27FC236}">
                <a16:creationId xmlns:a16="http://schemas.microsoft.com/office/drawing/2014/main" id="{36263A6B-B350-7439-8C9F-0D303A452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2205038"/>
            <a:ext cx="7620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（</a:t>
            </a:r>
            <a:r>
              <a:rPr lang="en-US" altLang="zh-CN" b="1"/>
              <a:t>2.1.3</a:t>
            </a:r>
            <a:r>
              <a:rPr lang="zh-CN" altLang="en-US" b="1"/>
              <a:t>）是以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/>
              <a:t>,</a:t>
            </a:r>
            <a:r>
              <a:rPr lang="en-US" altLang="zh-CN" b="1" i="1"/>
              <a:t>λ</a:t>
            </a:r>
            <a:r>
              <a:rPr lang="en-US" altLang="zh-CN" b="1" baseline="-25000"/>
              <a:t>2</a:t>
            </a:r>
            <a:r>
              <a:rPr lang="en-US" altLang="zh-CN" b="1"/>
              <a:t>,</a:t>
            </a:r>
            <a:r>
              <a:rPr lang="en-US" altLang="zh-CN" b="1" i="1"/>
              <a:t>λ</a:t>
            </a:r>
            <a:r>
              <a:rPr lang="en-US" altLang="zh-CN" b="1" baseline="-25000"/>
              <a:t>3</a:t>
            </a:r>
            <a:r>
              <a:rPr lang="zh-CN" altLang="en-US" b="1"/>
              <a:t>为未知数的方程组，解之得</a:t>
            </a:r>
            <a:r>
              <a:rPr lang="en-US" altLang="zh-CN" b="1"/>
              <a:t>(</a:t>
            </a:r>
            <a:r>
              <a:rPr lang="en-US" altLang="zh-CN" b="1" i="1"/>
              <a:t> λ</a:t>
            </a:r>
            <a:r>
              <a:rPr lang="en-US" altLang="zh-CN" b="1" baseline="-25000"/>
              <a:t>1</a:t>
            </a:r>
            <a:r>
              <a:rPr lang="en-US" altLang="zh-CN" b="1"/>
              <a:t>,</a:t>
            </a:r>
            <a:r>
              <a:rPr lang="en-US" altLang="zh-CN" b="1" i="1"/>
              <a:t>λ</a:t>
            </a:r>
            <a:r>
              <a:rPr lang="en-US" altLang="zh-CN" b="1" baseline="-25000"/>
              <a:t>2</a:t>
            </a:r>
            <a:r>
              <a:rPr lang="en-US" altLang="zh-CN" b="1"/>
              <a:t>,</a:t>
            </a:r>
            <a:r>
              <a:rPr lang="en-US" altLang="zh-CN" b="1" i="1"/>
              <a:t>λ</a:t>
            </a:r>
            <a:r>
              <a:rPr lang="en-US" altLang="zh-CN" b="1" baseline="-25000"/>
              <a:t>3</a:t>
            </a:r>
            <a:r>
              <a:rPr lang="en-US" altLang="zh-CN" b="1"/>
              <a:t>)=(0,0,0).</a:t>
            </a:r>
          </a:p>
        </p:txBody>
      </p:sp>
      <p:sp>
        <p:nvSpPr>
          <p:cNvPr id="364548" name="Text Box 4">
            <a:extLst>
              <a:ext uri="{FF2B5EF4-FFF2-40B4-BE49-F238E27FC236}">
                <a16:creationId xmlns:a16="http://schemas.microsoft.com/office/drawing/2014/main" id="{D768EDF1-4A34-3D50-D0A3-9EBD7F68D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3548063"/>
            <a:ext cx="7185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这说明</a:t>
            </a:r>
            <a:r>
              <a:rPr lang="en-US" altLang="zh-CN" b="1" i="1"/>
              <a:t>u</a:t>
            </a:r>
            <a:r>
              <a:rPr lang="en-US" altLang="zh-CN" b="1" baseline="-25000"/>
              <a:t>1</a:t>
            </a:r>
            <a:r>
              <a:rPr lang="en-US" altLang="zh-CN" b="1"/>
              <a:t>+</a:t>
            </a:r>
            <a:r>
              <a:rPr lang="en-US" altLang="zh-CN" b="1" i="1"/>
              <a:t>u</a:t>
            </a:r>
            <a:r>
              <a:rPr lang="en-US" altLang="zh-CN" b="1" baseline="-25000"/>
              <a:t>2</a:t>
            </a:r>
            <a:r>
              <a:rPr lang="en-US" altLang="zh-CN" b="1"/>
              <a:t>,</a:t>
            </a:r>
            <a:r>
              <a:rPr lang="en-US" altLang="zh-CN" b="1" i="1"/>
              <a:t>u</a:t>
            </a:r>
            <a:r>
              <a:rPr lang="en-US" altLang="zh-CN" b="1" baseline="-25000"/>
              <a:t>2</a:t>
            </a:r>
            <a:r>
              <a:rPr lang="en-US" altLang="zh-CN" b="1"/>
              <a:t>+</a:t>
            </a:r>
            <a:r>
              <a:rPr lang="en-US" altLang="zh-CN" b="1" i="1"/>
              <a:t>u</a:t>
            </a:r>
            <a:r>
              <a:rPr lang="en-US" altLang="zh-CN" b="1" baseline="-25000"/>
              <a:t>3</a:t>
            </a:r>
            <a:r>
              <a:rPr lang="en-US" altLang="zh-CN" b="1"/>
              <a:t>,</a:t>
            </a:r>
            <a:r>
              <a:rPr lang="en-US" altLang="zh-CN" b="1" i="1"/>
              <a:t>u</a:t>
            </a:r>
            <a:r>
              <a:rPr lang="en-US" altLang="zh-CN" b="1" baseline="-25000"/>
              <a:t>3</a:t>
            </a:r>
            <a:r>
              <a:rPr lang="en-US" altLang="zh-CN" b="1"/>
              <a:t>+</a:t>
            </a:r>
            <a:r>
              <a:rPr lang="en-US" altLang="zh-CN" b="1" i="1"/>
              <a:t>u</a:t>
            </a:r>
            <a:r>
              <a:rPr lang="en-US" altLang="zh-CN" b="1" baseline="-25000"/>
              <a:t>1</a:t>
            </a:r>
            <a:r>
              <a:rPr lang="zh-CN" altLang="en-US" b="1"/>
              <a:t>线性无关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/>
      <p:bldP spid="36454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097B6716-49D4-038E-3AA9-1C98443AE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2099" name="AutoShape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B595EBA-6F6D-EC12-C4F7-4D7567FDA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CCD3D0CB-FC02-4859-EA46-2AA464462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88313" cy="1143000"/>
          </a:xfrm>
          <a:noFill/>
        </p:spPr>
        <p:txBody>
          <a:bodyPr/>
          <a:lstStyle/>
          <a:p>
            <a:pPr algn="l" eaLnBrk="1" hangingPunct="1"/>
            <a:r>
              <a:rPr lang="en-US" altLang="zh-CN" b="1">
                <a:solidFill>
                  <a:schemeClr val="tx1"/>
                </a:solidFill>
              </a:rPr>
              <a:t>§2.3 </a:t>
            </a:r>
            <a:r>
              <a:rPr lang="zh-CN" altLang="en-US" b="1">
                <a:solidFill>
                  <a:schemeClr val="tx1"/>
                </a:solidFill>
              </a:rPr>
              <a:t>基</a:t>
            </a:r>
          </a:p>
        </p:txBody>
      </p:sp>
      <p:pic>
        <p:nvPicPr>
          <p:cNvPr id="132101" name="Picture 5" descr="机动">
            <a:extLst>
              <a:ext uri="{FF2B5EF4-FFF2-40B4-BE49-F238E27FC236}">
                <a16:creationId xmlns:a16="http://schemas.microsoft.com/office/drawing/2014/main" id="{7719E8C1-C652-8B2B-9FB4-526557F02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2" name="Text Box 6">
            <a:extLst>
              <a:ext uri="{FF2B5EF4-FFF2-40B4-BE49-F238E27FC236}">
                <a16:creationId xmlns:a16="http://schemas.microsoft.com/office/drawing/2014/main" id="{DA3CC04B-178E-E0BA-4D32-5D054F64E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32103" name="Picture 7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421E4D3E-714F-21D6-F95C-91F6EBF59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4" name="Picture 8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7C0BD621-89A7-E5EE-7A22-9A1EE75D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5" name="Picture 9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B7E8B65-8D55-84BE-1ADC-96EE10647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6" name="Picture 10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954C5CF-BBB8-769E-35B3-987A761AB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7" name="Picture 11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8AE684-832C-174E-D69E-133F3BAF0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08" name="Picture 12" descr="tq1">
            <a:extLst>
              <a:ext uri="{FF2B5EF4-FFF2-40B4-BE49-F238E27FC236}">
                <a16:creationId xmlns:a16="http://schemas.microsoft.com/office/drawing/2014/main" id="{D1F287D9-B8A3-7302-DEA4-A09C12E0B619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4946650"/>
            <a:ext cx="1590675" cy="1603375"/>
          </a:xfrm>
          <a:noFill/>
        </p:spPr>
      </p:pic>
      <p:sp>
        <p:nvSpPr>
          <p:cNvPr id="132109" name="Text Box 13">
            <a:extLst>
              <a:ext uri="{FF2B5EF4-FFF2-40B4-BE49-F238E27FC236}">
                <a16:creationId xmlns:a16="http://schemas.microsoft.com/office/drawing/2014/main" id="{A8597ED8-D3F4-0EC9-AD93-D8C026178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</a:rPr>
              <a:t>2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</p:spTree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Text Box 2">
            <a:extLst>
              <a:ext uri="{FF2B5EF4-FFF2-40B4-BE49-F238E27FC236}">
                <a16:creationId xmlns:a16="http://schemas.microsoft.com/office/drawing/2014/main" id="{C7B9FA93-194A-91A5-56E6-F2B0ECAE1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309563"/>
            <a:ext cx="8185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维数</a:t>
            </a:r>
          </a:p>
        </p:txBody>
      </p:sp>
      <p:sp>
        <p:nvSpPr>
          <p:cNvPr id="365571" name="Text Box 3">
            <a:extLst>
              <a:ext uri="{FF2B5EF4-FFF2-40B4-BE49-F238E27FC236}">
                <a16:creationId xmlns:a16="http://schemas.microsoft.com/office/drawing/2014/main" id="{D287FB98-2437-E41F-81F7-F680EF731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608138"/>
            <a:ext cx="8051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zh-CN" altLang="en-US" b="1"/>
              <a:t>   设</a:t>
            </a:r>
            <a:r>
              <a:rPr lang="en-US" altLang="zh-CN" b="1" i="1"/>
              <a:t>u</a:t>
            </a:r>
            <a:r>
              <a:rPr lang="en-US" altLang="zh-CN" b="1" baseline="-25000"/>
              <a:t>1</a:t>
            </a:r>
            <a:r>
              <a:rPr lang="en-US" altLang="zh-CN" b="1" i="1"/>
              <a:t>,…,u</a:t>
            </a:r>
            <a:r>
              <a:rPr lang="en-US" altLang="zh-CN" b="1" i="1" baseline="-25000"/>
              <a:t>m</a:t>
            </a:r>
            <a:r>
              <a:rPr lang="zh-CN" altLang="en-US" b="1"/>
              <a:t>是</a:t>
            </a:r>
            <a:r>
              <a:rPr lang="en-US" altLang="zh-CN" b="1" i="1"/>
              <a:t>n</a:t>
            </a:r>
            <a:r>
              <a:rPr lang="zh-CN" altLang="en-US" b="1"/>
              <a:t>维向量空间</a:t>
            </a:r>
            <a:r>
              <a:rPr lang="en-US" altLang="zh-CN" b="1" i="1"/>
              <a:t>F</a:t>
            </a:r>
            <a:r>
              <a:rPr lang="en-US" altLang="zh-CN" b="1" i="1" baseline="30000"/>
              <a:t>n</a:t>
            </a:r>
            <a:r>
              <a:rPr lang="zh-CN" altLang="en-US" b="1"/>
              <a:t>中的</a:t>
            </a:r>
            <a:r>
              <a:rPr lang="en-US" altLang="zh-CN" b="1" i="1"/>
              <a:t>m</a:t>
            </a:r>
            <a:r>
              <a:rPr lang="zh-CN" altLang="en-US" b="1"/>
              <a:t>个向量</a:t>
            </a:r>
            <a:r>
              <a:rPr lang="en-US" altLang="zh-CN" b="1"/>
              <a:t>.</a:t>
            </a:r>
            <a:r>
              <a:rPr lang="zh-CN" altLang="en-US" b="1"/>
              <a:t>如果</a:t>
            </a:r>
            <a:r>
              <a:rPr lang="en-US" altLang="zh-CN" b="1" i="1"/>
              <a:t>m&gt;n</a:t>
            </a:r>
            <a:r>
              <a:rPr lang="zh-CN" altLang="en-US" b="1"/>
              <a:t>，则</a:t>
            </a:r>
            <a:r>
              <a:rPr lang="en-US" altLang="zh-CN" b="1" i="1"/>
              <a:t>u</a:t>
            </a:r>
            <a:r>
              <a:rPr lang="en-US" altLang="zh-CN" b="1" baseline="-25000"/>
              <a:t>1</a:t>
            </a:r>
            <a:r>
              <a:rPr lang="en-US" altLang="zh-CN" b="1" i="1"/>
              <a:t>,…,u</a:t>
            </a:r>
            <a:r>
              <a:rPr lang="en-US" altLang="zh-CN" b="1" i="1" baseline="-25000"/>
              <a:t>m</a:t>
            </a:r>
            <a:r>
              <a:rPr lang="zh-CN" altLang="en-US" b="1"/>
              <a:t>线性相关</a:t>
            </a:r>
            <a:r>
              <a:rPr lang="en-US" altLang="zh-CN" b="1"/>
              <a:t>.</a:t>
            </a:r>
          </a:p>
        </p:txBody>
      </p:sp>
      <p:sp>
        <p:nvSpPr>
          <p:cNvPr id="365572" name="Text Box 4">
            <a:extLst>
              <a:ext uri="{FF2B5EF4-FFF2-40B4-BE49-F238E27FC236}">
                <a16:creationId xmlns:a16="http://schemas.microsoft.com/office/drawing/2014/main" id="{B3AFC0B2-BB99-BA7B-B3A7-0CDFCB7A1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757488"/>
            <a:ext cx="8081962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证明 </a:t>
            </a:r>
            <a:r>
              <a:rPr lang="zh-CN" altLang="en-US" b="1"/>
              <a:t>    考虑关于</a:t>
            </a:r>
            <a:r>
              <a:rPr lang="en-US" altLang="zh-CN" b="1" i="1"/>
              <a:t>F</a:t>
            </a:r>
            <a:r>
              <a:rPr lang="zh-CN" altLang="en-US" b="1"/>
              <a:t>中</a:t>
            </a:r>
            <a:r>
              <a:rPr lang="en-US" altLang="zh-CN" b="1" i="1"/>
              <a:t>m</a:t>
            </a:r>
            <a:r>
              <a:rPr lang="zh-CN" altLang="en-US" b="1"/>
              <a:t>个未知数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,…,λ</a:t>
            </a:r>
            <a:r>
              <a:rPr lang="en-US" altLang="zh-CN" b="1" i="1" baseline="-25000"/>
              <a:t>m</a:t>
            </a:r>
            <a:r>
              <a:rPr lang="zh-CN" altLang="en-US" b="1"/>
              <a:t>的方程</a:t>
            </a:r>
          </a:p>
          <a:p>
            <a:pPr algn="l" eaLnBrk="1" hangingPunct="1"/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u</a:t>
            </a:r>
            <a:r>
              <a:rPr lang="en-US" altLang="zh-CN" b="1" baseline="-25000"/>
              <a:t>1</a:t>
            </a:r>
            <a:r>
              <a:rPr lang="en-US" altLang="zh-CN" b="1" i="1"/>
              <a:t>+…+λ</a:t>
            </a:r>
            <a:r>
              <a:rPr lang="en-US" altLang="zh-CN" b="1" i="1" baseline="-25000"/>
              <a:t>m</a:t>
            </a:r>
            <a:r>
              <a:rPr lang="en-US" altLang="zh-CN" b="1" i="1"/>
              <a:t>u</a:t>
            </a:r>
            <a:r>
              <a:rPr lang="en-US" altLang="zh-CN" b="1" i="1" baseline="-25000"/>
              <a:t>m</a:t>
            </a:r>
            <a:r>
              <a:rPr lang="en-US" altLang="zh-CN" b="1" i="1"/>
              <a:t>=</a:t>
            </a:r>
            <a:r>
              <a:rPr lang="en-US" altLang="zh-CN" b="1"/>
              <a:t>0           (2.1.18)</a:t>
            </a:r>
          </a:p>
        </p:txBody>
      </p:sp>
      <p:sp>
        <p:nvSpPr>
          <p:cNvPr id="133125" name="Text Box 5">
            <a:extLst>
              <a:ext uri="{FF2B5EF4-FFF2-40B4-BE49-F238E27FC236}">
                <a16:creationId xmlns:a16="http://schemas.microsoft.com/office/drawing/2014/main" id="{A0093289-DEBB-3E3F-C80B-C4C297DBA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75" y="971550"/>
            <a:ext cx="7731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1</a:t>
            </a:r>
            <a:r>
              <a:rPr lang="en-US" altLang="zh-CN" b="1"/>
              <a:t> F</a:t>
            </a:r>
            <a:r>
              <a:rPr lang="en-US" altLang="zh-CN" b="1" i="1" baseline="30000"/>
              <a:t>n</a:t>
            </a:r>
            <a:r>
              <a:rPr lang="zh-CN" altLang="en-US" b="1"/>
              <a:t>中最多有多少线性无关的向量</a:t>
            </a:r>
            <a:r>
              <a:rPr lang="en-US" altLang="zh-CN" b="1"/>
              <a:t>?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/>
      <p:bldP spid="36557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Text Box 2">
            <a:extLst>
              <a:ext uri="{FF2B5EF4-FFF2-40B4-BE49-F238E27FC236}">
                <a16:creationId xmlns:a16="http://schemas.microsoft.com/office/drawing/2014/main" id="{8D0513A7-F1FD-85D2-1CEB-2D54D7824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946150"/>
            <a:ext cx="38211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对每个</a:t>
            </a:r>
            <a:r>
              <a:rPr lang="en-US" altLang="zh-CN" b="1"/>
              <a:t>1≤</a:t>
            </a:r>
            <a:r>
              <a:rPr lang="en-US" altLang="zh-CN" b="1" i="1"/>
              <a:t>j</a:t>
            </a:r>
            <a:r>
              <a:rPr lang="en-US" altLang="zh-CN" b="1"/>
              <a:t>≤</a:t>
            </a:r>
            <a:r>
              <a:rPr lang="en-US" altLang="zh-CN" b="1" i="1"/>
              <a:t>m</a:t>
            </a:r>
            <a:r>
              <a:rPr lang="zh-CN" altLang="en-US" b="1"/>
              <a:t>，记</a:t>
            </a:r>
          </a:p>
        </p:txBody>
      </p:sp>
      <p:graphicFrame>
        <p:nvGraphicFramePr>
          <p:cNvPr id="366595" name="Object 3">
            <a:extLst>
              <a:ext uri="{FF2B5EF4-FFF2-40B4-BE49-F238E27FC236}">
                <a16:creationId xmlns:a16="http://schemas.microsoft.com/office/drawing/2014/main" id="{1F85BE40-1CC0-A826-4ACD-42F4DB33D1B5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4300538" y="307975"/>
          <a:ext cx="1654175" cy="17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736560" progId="Equation.DSMT4">
                  <p:embed/>
                </p:oleObj>
              </mc:Choice>
              <mc:Fallback>
                <p:oleObj name="Equation" r:id="rId2" imgW="71100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538" y="307975"/>
                        <a:ext cx="1654175" cy="171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6" name="Text Box 4">
            <a:extLst>
              <a:ext uri="{FF2B5EF4-FFF2-40B4-BE49-F238E27FC236}">
                <a16:creationId xmlns:a16="http://schemas.microsoft.com/office/drawing/2014/main" id="{1AEA72BA-66CD-4B96-9070-AAE08BF8F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2152650"/>
            <a:ext cx="6872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则（</a:t>
            </a:r>
            <a:r>
              <a:rPr lang="en-US" altLang="zh-CN" b="1"/>
              <a:t>2.1.18</a:t>
            </a:r>
            <a:r>
              <a:rPr lang="zh-CN" altLang="en-US" b="1"/>
              <a:t>）成为线性方程组</a:t>
            </a:r>
          </a:p>
        </p:txBody>
      </p:sp>
      <p:graphicFrame>
        <p:nvGraphicFramePr>
          <p:cNvPr id="366597" name="Object 5">
            <a:extLst>
              <a:ext uri="{FF2B5EF4-FFF2-40B4-BE49-F238E27FC236}">
                <a16:creationId xmlns:a16="http://schemas.microsoft.com/office/drawing/2014/main" id="{006C9110-A827-73B3-F6A5-A065CE823A80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00238" y="2798763"/>
          <a:ext cx="5251450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160" imgH="711000" progId="Equation.DSMT4">
                  <p:embed/>
                </p:oleObj>
              </mc:Choice>
              <mc:Fallback>
                <p:oleObj name="Equation" r:id="rId4" imgW="189216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2798763"/>
                        <a:ext cx="5251450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8" name="Text Box 6">
            <a:extLst>
              <a:ext uri="{FF2B5EF4-FFF2-40B4-BE49-F238E27FC236}">
                <a16:creationId xmlns:a16="http://schemas.microsoft.com/office/drawing/2014/main" id="{3884BE99-822F-9B9D-740E-E80E06315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388" y="4513263"/>
            <a:ext cx="8201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此方程组有</a:t>
            </a:r>
            <a:r>
              <a:rPr lang="en-US" altLang="zh-CN" b="1" i="1"/>
              <a:t>m</a:t>
            </a:r>
            <a:r>
              <a:rPr lang="zh-CN" altLang="en-US" b="1"/>
              <a:t>个未知数，</a:t>
            </a:r>
            <a:r>
              <a:rPr lang="en-US" altLang="zh-CN" b="1" i="1"/>
              <a:t>n</a:t>
            </a:r>
            <a:r>
              <a:rPr lang="zh-CN" altLang="en-US" b="1"/>
              <a:t>个方程，由</a:t>
            </a:r>
            <a:r>
              <a:rPr lang="en-US" altLang="zh-CN" b="1" i="1"/>
              <a:t>m&gt;n</a:t>
            </a:r>
            <a:r>
              <a:rPr lang="zh-CN" altLang="en-US" b="1"/>
              <a:t>知此方程组有非零解</a:t>
            </a:r>
            <a:r>
              <a:rPr lang="en-US" altLang="zh-CN" b="1"/>
              <a:t>(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,…,λ</a:t>
            </a:r>
            <a:r>
              <a:rPr lang="en-US" altLang="zh-CN" b="1" i="1" baseline="-25000"/>
              <a:t>m</a:t>
            </a:r>
            <a:r>
              <a:rPr lang="en-US" altLang="zh-CN" b="1"/>
              <a:t>) ≠(0,…,0)</a:t>
            </a:r>
          </a:p>
        </p:txBody>
      </p:sp>
      <p:sp>
        <p:nvSpPr>
          <p:cNvPr id="366599" name="Text Box 7">
            <a:extLst>
              <a:ext uri="{FF2B5EF4-FFF2-40B4-BE49-F238E27FC236}">
                <a16:creationId xmlns:a16="http://schemas.microsoft.com/office/drawing/2014/main" id="{9DF8B3CE-F548-021C-324E-CED05C0A4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5678488"/>
            <a:ext cx="5235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可见</a:t>
            </a:r>
            <a:r>
              <a:rPr lang="en-US" altLang="zh-CN" b="1" i="1"/>
              <a:t>u</a:t>
            </a:r>
            <a:r>
              <a:rPr lang="en-US" altLang="zh-CN" b="1" baseline="-25000"/>
              <a:t>1</a:t>
            </a:r>
            <a:r>
              <a:rPr lang="en-US" altLang="zh-CN" b="1" i="1"/>
              <a:t>,…,u</a:t>
            </a:r>
            <a:r>
              <a:rPr lang="en-US" altLang="zh-CN" b="1" i="1" baseline="-25000"/>
              <a:t>m</a:t>
            </a:r>
            <a:r>
              <a:rPr lang="zh-CN" altLang="en-US" b="1"/>
              <a:t>线性相关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6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6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4" grpId="0"/>
      <p:bldP spid="366596" grpId="0"/>
      <p:bldP spid="366598" grpId="0"/>
      <p:bldP spid="36659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Text Box 2">
            <a:extLst>
              <a:ext uri="{FF2B5EF4-FFF2-40B4-BE49-F238E27FC236}">
                <a16:creationId xmlns:a16="http://schemas.microsoft.com/office/drawing/2014/main" id="{451C4CE6-DC1E-AD15-3FEF-DB0C57819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354013"/>
            <a:ext cx="84058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问题</a:t>
            </a:r>
            <a:r>
              <a:rPr lang="en-US" altLang="zh-CN" b="1"/>
              <a:t>:</a:t>
            </a:r>
            <a:r>
              <a:rPr lang="zh-CN" altLang="en-US" b="1"/>
              <a:t>举例说明在</a:t>
            </a:r>
            <a:r>
              <a:rPr lang="en-US" altLang="zh-CN" b="1" i="1"/>
              <a:t>F</a:t>
            </a:r>
            <a:r>
              <a:rPr lang="en-US" altLang="zh-CN" b="1" i="1" baseline="30000"/>
              <a:t>n</a:t>
            </a:r>
            <a:r>
              <a:rPr lang="zh-CN" altLang="en-US" b="1"/>
              <a:t>中存在</a:t>
            </a:r>
            <a:r>
              <a:rPr lang="en-US" altLang="zh-CN" b="1" i="1"/>
              <a:t>n</a:t>
            </a:r>
            <a:r>
              <a:rPr lang="zh-CN" altLang="en-US" b="1"/>
              <a:t>个线性无关的向量</a:t>
            </a:r>
            <a:r>
              <a:rPr lang="en-US" altLang="zh-CN" b="1"/>
              <a:t>.</a:t>
            </a:r>
          </a:p>
        </p:txBody>
      </p:sp>
      <p:sp>
        <p:nvSpPr>
          <p:cNvPr id="367619" name="Text Box 3">
            <a:extLst>
              <a:ext uri="{FF2B5EF4-FFF2-40B4-BE49-F238E27FC236}">
                <a16:creationId xmlns:a16="http://schemas.microsoft.com/office/drawing/2014/main" id="{7A16A6FF-4A50-E98A-567F-ED22B1443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47750"/>
            <a:ext cx="4586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解 </a:t>
            </a:r>
            <a:r>
              <a:rPr lang="zh-CN" altLang="en-US" b="1"/>
              <a:t>   对每个</a:t>
            </a:r>
            <a:r>
              <a:rPr lang="en-US" altLang="zh-CN" b="1"/>
              <a:t>1≤</a:t>
            </a:r>
            <a:r>
              <a:rPr lang="en-US" altLang="zh-CN" b="1" i="1"/>
              <a:t>i</a:t>
            </a:r>
            <a:r>
              <a:rPr lang="en-US" altLang="zh-CN" b="1"/>
              <a:t>≤</a:t>
            </a:r>
            <a:r>
              <a:rPr lang="en-US" altLang="zh-CN" b="1" i="1"/>
              <a:t>n</a:t>
            </a:r>
            <a:r>
              <a:rPr lang="zh-CN" altLang="en-US" b="1"/>
              <a:t>，记</a:t>
            </a:r>
          </a:p>
        </p:txBody>
      </p:sp>
      <p:sp>
        <p:nvSpPr>
          <p:cNvPr id="367620" name="Text Box 4">
            <a:extLst>
              <a:ext uri="{FF2B5EF4-FFF2-40B4-BE49-F238E27FC236}">
                <a16:creationId xmlns:a16="http://schemas.microsoft.com/office/drawing/2014/main" id="{3AFDCB2A-A0DD-E271-3C59-291E37221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1725613"/>
            <a:ext cx="6769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              </a:t>
            </a:r>
            <a:r>
              <a:rPr lang="en-US" altLang="zh-CN" b="1" i="1"/>
              <a:t>e</a:t>
            </a:r>
            <a:r>
              <a:rPr lang="en-US" altLang="zh-CN" b="1" i="1" baseline="-25000"/>
              <a:t>i</a:t>
            </a:r>
            <a:r>
              <a:rPr lang="en-US" altLang="zh-CN" b="1"/>
              <a:t>=(0,…,0,1,0,…,0)</a:t>
            </a:r>
          </a:p>
        </p:txBody>
      </p:sp>
      <p:sp>
        <p:nvSpPr>
          <p:cNvPr id="27654" name="Line 5">
            <a:extLst>
              <a:ext uri="{FF2B5EF4-FFF2-40B4-BE49-F238E27FC236}">
                <a16:creationId xmlns:a16="http://schemas.microsoft.com/office/drawing/2014/main" id="{BB0970BC-9DA7-4EB4-F985-8D05D8E92D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1525" y="2295525"/>
            <a:ext cx="0" cy="471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67622" name="Text Box 6">
            <a:extLst>
              <a:ext uri="{FF2B5EF4-FFF2-40B4-BE49-F238E27FC236}">
                <a16:creationId xmlns:a16="http://schemas.microsoft.com/office/drawing/2014/main" id="{7EF97260-B8A0-67B8-BA44-BD8653869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2771775"/>
            <a:ext cx="2020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第</a:t>
            </a:r>
            <a:r>
              <a:rPr lang="en-US" altLang="zh-CN" b="1" i="1"/>
              <a:t>i</a:t>
            </a:r>
            <a:r>
              <a:rPr lang="zh-CN" altLang="en-US" b="1"/>
              <a:t>个分量</a:t>
            </a:r>
          </a:p>
        </p:txBody>
      </p:sp>
      <p:sp>
        <p:nvSpPr>
          <p:cNvPr id="367623" name="Text Box 7">
            <a:extLst>
              <a:ext uri="{FF2B5EF4-FFF2-40B4-BE49-F238E27FC236}">
                <a16:creationId xmlns:a16="http://schemas.microsoft.com/office/drawing/2014/main" id="{EB8CCAD9-4DDF-8BE2-72C8-FBA47CBA2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3289300"/>
            <a:ext cx="82581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表示第</a:t>
            </a:r>
            <a:r>
              <a:rPr lang="en-US" altLang="zh-CN" b="1" i="1"/>
              <a:t>i</a:t>
            </a:r>
            <a:r>
              <a:rPr lang="zh-CN" altLang="en-US" b="1"/>
              <a:t>个分量为</a:t>
            </a:r>
            <a:r>
              <a:rPr lang="en-US" altLang="zh-CN" b="1"/>
              <a:t>1</a:t>
            </a:r>
            <a:r>
              <a:rPr lang="zh-CN" altLang="en-US" b="1"/>
              <a:t>、其余分量为</a:t>
            </a:r>
            <a:r>
              <a:rPr lang="en-US" altLang="zh-CN" b="1"/>
              <a:t>0</a:t>
            </a:r>
            <a:r>
              <a:rPr lang="zh-CN" altLang="en-US" b="1"/>
              <a:t>的数组向量</a:t>
            </a:r>
            <a:r>
              <a:rPr lang="en-US" altLang="zh-CN" b="1"/>
              <a:t>.</a:t>
            </a:r>
          </a:p>
        </p:txBody>
      </p:sp>
      <p:sp>
        <p:nvSpPr>
          <p:cNvPr id="367624" name="Text Box 8">
            <a:extLst>
              <a:ext uri="{FF2B5EF4-FFF2-40B4-BE49-F238E27FC236}">
                <a16:creationId xmlns:a16="http://schemas.microsoft.com/office/drawing/2014/main" id="{41F69A6B-F2C6-6E1D-6911-0259926B6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3938588"/>
            <a:ext cx="8289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        </a:t>
            </a:r>
            <a:r>
              <a:rPr lang="zh-CN" altLang="en-US" b="1"/>
              <a:t>我们证明：</a:t>
            </a:r>
            <a:r>
              <a:rPr lang="en-US" altLang="zh-CN" b="1" i="1"/>
              <a:t>n</a:t>
            </a:r>
            <a:r>
              <a:rPr lang="zh-CN" altLang="en-US" b="1"/>
              <a:t>个向量</a:t>
            </a:r>
            <a:r>
              <a:rPr lang="en-US" altLang="zh-CN" b="1" i="1"/>
              <a:t>e</a:t>
            </a:r>
            <a:r>
              <a:rPr lang="en-US" altLang="zh-CN" b="1" baseline="-25000"/>
              <a:t>1</a:t>
            </a:r>
            <a:r>
              <a:rPr lang="en-US" altLang="zh-CN" b="1" i="1"/>
              <a:t>,e</a:t>
            </a:r>
            <a:r>
              <a:rPr lang="en-US" altLang="zh-CN" b="1" baseline="-25000"/>
              <a:t>2</a:t>
            </a:r>
            <a:r>
              <a:rPr lang="en-US" altLang="zh-CN" b="1" i="1"/>
              <a:t>,…,e</a:t>
            </a:r>
            <a:r>
              <a:rPr lang="en-US" altLang="zh-CN" b="1" i="1" baseline="-25000"/>
              <a:t>n</a:t>
            </a:r>
            <a:r>
              <a:rPr lang="zh-CN" altLang="en-US" b="1"/>
              <a:t>线性无关</a:t>
            </a:r>
            <a:r>
              <a:rPr lang="en-US" altLang="zh-CN" b="1"/>
              <a:t>.</a:t>
            </a:r>
          </a:p>
        </p:txBody>
      </p:sp>
      <p:sp>
        <p:nvSpPr>
          <p:cNvPr id="367625" name="Text Box 9">
            <a:extLst>
              <a:ext uri="{FF2B5EF4-FFF2-40B4-BE49-F238E27FC236}">
                <a16:creationId xmlns:a16="http://schemas.microsoft.com/office/drawing/2014/main" id="{BE6045FA-68B5-1A51-AA39-8D768BE47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4616450"/>
            <a:ext cx="80073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为此，只需证明：</a:t>
            </a:r>
          </a:p>
          <a:p>
            <a:pPr algn="l" eaLnBrk="1" hangingPunct="1"/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e</a:t>
            </a:r>
            <a:r>
              <a:rPr lang="en-US" altLang="zh-CN" b="1" baseline="-25000"/>
              <a:t>1</a:t>
            </a:r>
            <a:r>
              <a:rPr lang="en-US" altLang="zh-CN" b="1" i="1"/>
              <a:t>+…+λ</a:t>
            </a:r>
            <a:r>
              <a:rPr lang="en-US" altLang="zh-CN" b="1" i="1" baseline="-25000"/>
              <a:t>n</a:t>
            </a:r>
            <a:r>
              <a:rPr lang="en-US" altLang="zh-CN" b="1" i="1"/>
              <a:t>e</a:t>
            </a:r>
            <a:r>
              <a:rPr lang="en-US" altLang="zh-CN" b="1" i="1" baseline="-25000"/>
              <a:t>n</a:t>
            </a:r>
            <a:r>
              <a:rPr lang="en-US" altLang="zh-CN" b="1" i="1"/>
              <a:t>=</a:t>
            </a:r>
            <a:r>
              <a:rPr lang="en-US" altLang="zh-CN" b="1"/>
              <a:t>0       (</a:t>
            </a:r>
            <a:r>
              <a:rPr lang="en-US" altLang="en-US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,…</a:t>
            </a:r>
            <a:r>
              <a:rPr lang="en-US" altLang="en-US" b="1" i="1"/>
              <a:t>λ</a:t>
            </a:r>
            <a:r>
              <a:rPr lang="en-US" altLang="zh-CN" b="1" i="1" baseline="-25000"/>
              <a:t>n</a:t>
            </a:r>
            <a:r>
              <a:rPr lang="en-US" altLang="zh-CN" b="1"/>
              <a:t>)=(0,…,0)</a:t>
            </a:r>
          </a:p>
        </p:txBody>
      </p:sp>
      <p:graphicFrame>
        <p:nvGraphicFramePr>
          <p:cNvPr id="27650" name="Object 10">
            <a:extLst>
              <a:ext uri="{FF2B5EF4-FFF2-40B4-BE49-F238E27FC236}">
                <a16:creationId xmlns:a16="http://schemas.microsoft.com/office/drawing/2014/main" id="{1937A7B6-D66F-30E0-AFB5-59805D9C2418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3502025" y="5438775"/>
          <a:ext cx="6191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152280" progId="Equation.DSMT4">
                  <p:embed/>
                </p:oleObj>
              </mc:Choice>
              <mc:Fallback>
                <p:oleObj name="Equation" r:id="rId2" imgW="190440" imgH="1522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5" y="5438775"/>
                        <a:ext cx="6191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/>
      <p:bldP spid="367619" grpId="0"/>
      <p:bldP spid="367620" grpId="0"/>
      <p:bldP spid="367622" grpId="0"/>
      <p:bldP spid="367623" grpId="0"/>
      <p:bldP spid="367624" grpId="0"/>
      <p:bldP spid="3676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4">
            <a:extLst>
              <a:ext uri="{FF2B5EF4-FFF2-40B4-BE49-F238E27FC236}">
                <a16:creationId xmlns:a16="http://schemas.microsoft.com/office/drawing/2014/main" id="{28EE4964-3143-BC75-E7CA-CD798E008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620713"/>
            <a:ext cx="1839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分析</a:t>
            </a:r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EADD9130-CB14-1062-04DE-05C04FAC23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0563" y="1335088"/>
          <a:ext cx="4875212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92160" imgH="939600" progId="Equation.3">
                  <p:embed/>
                </p:oleObj>
              </mc:Choice>
              <mc:Fallback>
                <p:oleObj name="公式" r:id="rId2" imgW="189216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1335088"/>
                        <a:ext cx="4875212" cy="241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6">
            <a:extLst>
              <a:ext uri="{FF2B5EF4-FFF2-40B4-BE49-F238E27FC236}">
                <a16:creationId xmlns:a16="http://schemas.microsoft.com/office/drawing/2014/main" id="{59C04F35-9765-AFA6-6F0C-6453B9D83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3827463"/>
            <a:ext cx="732631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未知数个数</a:t>
            </a:r>
            <a:r>
              <a:rPr lang="en-US" altLang="zh-CN" i="1"/>
              <a:t>m</a:t>
            </a:r>
            <a:r>
              <a:rPr lang="en-US" altLang="zh-CN"/>
              <a:t>+1</a:t>
            </a:r>
            <a:r>
              <a:rPr lang="zh-CN" altLang="en-US"/>
              <a:t>，方程个数为</a:t>
            </a:r>
            <a:r>
              <a:rPr lang="en-US" altLang="zh-CN" i="1"/>
              <a:t>n</a:t>
            </a:r>
            <a:r>
              <a:rPr lang="zh-CN" altLang="en-US"/>
              <a:t>：何时有唯一解，特别当</a:t>
            </a:r>
            <a:r>
              <a:rPr lang="en-US" altLang="zh-CN" i="1"/>
              <a:t>m</a:t>
            </a:r>
            <a:r>
              <a:rPr lang="en-US" altLang="zh-CN"/>
              <a:t>+1=</a:t>
            </a:r>
            <a:r>
              <a:rPr lang="en-US" altLang="zh-CN" i="1"/>
              <a:t>n</a:t>
            </a:r>
            <a:r>
              <a:rPr lang="zh-CN" altLang="en-US"/>
              <a:t>时，上述方程是否有唯一解。</a:t>
            </a:r>
          </a:p>
        </p:txBody>
      </p:sp>
    </p:spTree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Text Box 2">
            <a:extLst>
              <a:ext uri="{FF2B5EF4-FFF2-40B4-BE49-F238E27FC236}">
                <a16:creationId xmlns:a16="http://schemas.microsoft.com/office/drawing/2014/main" id="{9E563157-0771-25E3-6EB6-6FAB5FDA6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176213"/>
            <a:ext cx="60753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而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e</a:t>
            </a:r>
            <a:r>
              <a:rPr lang="en-US" altLang="zh-CN" b="1" baseline="-25000"/>
              <a:t>1</a:t>
            </a:r>
            <a:r>
              <a:rPr lang="en-US" altLang="zh-CN" b="1" i="1"/>
              <a:t>+…+λ</a:t>
            </a:r>
            <a:r>
              <a:rPr lang="en-US" altLang="zh-CN" b="1" i="1" baseline="-25000"/>
              <a:t>n</a:t>
            </a:r>
            <a:r>
              <a:rPr lang="en-US" altLang="zh-CN" b="1" i="1"/>
              <a:t>e</a:t>
            </a:r>
            <a:r>
              <a:rPr lang="en-US" altLang="zh-CN" b="1" i="1" baseline="-25000"/>
              <a:t>n</a:t>
            </a:r>
            <a:r>
              <a:rPr lang="en-US" altLang="zh-CN" b="1" i="1"/>
              <a:t>=</a:t>
            </a:r>
            <a:r>
              <a:rPr lang="en-US" altLang="zh-CN" b="1"/>
              <a:t>0 </a:t>
            </a:r>
            <a:r>
              <a:rPr lang="zh-CN" altLang="en-US" b="1"/>
              <a:t>即</a:t>
            </a:r>
          </a:p>
        </p:txBody>
      </p:sp>
      <p:graphicFrame>
        <p:nvGraphicFramePr>
          <p:cNvPr id="368643" name="Object 3">
            <a:extLst>
              <a:ext uri="{FF2B5EF4-FFF2-40B4-BE49-F238E27FC236}">
                <a16:creationId xmlns:a16="http://schemas.microsoft.com/office/drawing/2014/main" id="{4A8ED133-5B8B-F064-F9D4-2B8F2DF4ECB9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096963" y="933450"/>
          <a:ext cx="6096000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840" imgH="914400" progId="Equation.DSMT4">
                  <p:embed/>
                </p:oleObj>
              </mc:Choice>
              <mc:Fallback>
                <p:oleObj name="Equation" r:id="rId2" imgW="224784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963" y="933450"/>
                        <a:ext cx="6096000" cy="247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4" name="Text Box 4">
            <a:extLst>
              <a:ext uri="{FF2B5EF4-FFF2-40B4-BE49-F238E27FC236}">
                <a16:creationId xmlns:a16="http://schemas.microsoft.com/office/drawing/2014/main" id="{99CECFA6-1BCC-0571-5684-B61D82EDB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3436938"/>
            <a:ext cx="78755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如所欲证</a:t>
            </a:r>
            <a:r>
              <a:rPr lang="en-US" altLang="zh-CN" b="1"/>
              <a:t>. </a:t>
            </a:r>
          </a:p>
        </p:txBody>
      </p:sp>
      <p:sp>
        <p:nvSpPr>
          <p:cNvPr id="368645" name="Text Box 5">
            <a:extLst>
              <a:ext uri="{FF2B5EF4-FFF2-40B4-BE49-F238E27FC236}">
                <a16:creationId xmlns:a16="http://schemas.microsoft.com/office/drawing/2014/main" id="{1F22A5E4-54CD-D62E-E8E1-5E2901613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4144963"/>
            <a:ext cx="85836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结论：</a:t>
            </a:r>
            <a:r>
              <a:rPr lang="en-US" altLang="zh-CN" b="1" i="1"/>
              <a:t>n</a:t>
            </a:r>
            <a:r>
              <a:rPr lang="zh-CN" altLang="en-US" b="1"/>
              <a:t>维数组空间</a:t>
            </a:r>
            <a:r>
              <a:rPr lang="en-US" altLang="zh-CN" b="1" i="1"/>
              <a:t>F</a:t>
            </a:r>
            <a:r>
              <a:rPr lang="en-US" altLang="zh-CN" b="1" i="1" baseline="30000"/>
              <a:t>n</a:t>
            </a:r>
            <a:r>
              <a:rPr lang="zh-CN" altLang="en-US" b="1"/>
              <a:t>中线性无关的向量最多有</a:t>
            </a:r>
            <a:r>
              <a:rPr lang="en-US" altLang="zh-CN" b="1" i="1"/>
              <a:t>n</a:t>
            </a:r>
            <a:r>
              <a:rPr lang="zh-CN" altLang="en-US" b="1"/>
              <a:t>个</a:t>
            </a:r>
            <a:r>
              <a:rPr lang="en-US" altLang="zh-CN" b="1"/>
              <a:t>. </a:t>
            </a:r>
            <a:r>
              <a:rPr lang="zh-CN" altLang="en-US" b="1"/>
              <a:t>因此</a:t>
            </a:r>
            <a:r>
              <a:rPr lang="en-US" altLang="zh-CN" b="1" i="1"/>
              <a:t>F</a:t>
            </a:r>
            <a:r>
              <a:rPr lang="en-US" altLang="zh-CN" b="1" i="1" baseline="30000"/>
              <a:t>n</a:t>
            </a:r>
            <a:r>
              <a:rPr lang="zh-CN" altLang="en-US" b="1"/>
              <a:t>称为</a:t>
            </a:r>
            <a:r>
              <a:rPr lang="en-US" altLang="zh-CN" b="1" i="1">
                <a:solidFill>
                  <a:schemeClr val="tx2"/>
                </a:solidFill>
              </a:rPr>
              <a:t>n</a:t>
            </a:r>
            <a:r>
              <a:rPr lang="zh-CN" altLang="en-US" b="1">
                <a:solidFill>
                  <a:schemeClr val="tx2"/>
                </a:solidFill>
              </a:rPr>
              <a:t>维空间</a:t>
            </a:r>
            <a:r>
              <a:rPr lang="zh-CN" altLang="en-US" b="1" i="1"/>
              <a:t>。</a:t>
            </a:r>
            <a:r>
              <a:rPr lang="zh-CN" altLang="en-US" b="1"/>
              <a:t> 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2" grpId="0"/>
      <p:bldP spid="368644" grpId="0"/>
      <p:bldP spid="36864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Text Box 2">
            <a:extLst>
              <a:ext uri="{FF2B5EF4-FFF2-40B4-BE49-F238E27FC236}">
                <a16:creationId xmlns:a16="http://schemas.microsoft.com/office/drawing/2014/main" id="{4696428A-7DA6-49B3-E8B2-CBB5ABD58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85738"/>
            <a:ext cx="3870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基的定义</a:t>
            </a:r>
          </a:p>
        </p:txBody>
      </p:sp>
      <p:sp>
        <p:nvSpPr>
          <p:cNvPr id="369667" name="Text Box 3">
            <a:extLst>
              <a:ext uri="{FF2B5EF4-FFF2-40B4-BE49-F238E27FC236}">
                <a16:creationId xmlns:a16="http://schemas.microsoft.com/office/drawing/2014/main" id="{04FC7622-BBAA-6B5B-F6AB-C65B7AF28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795338"/>
            <a:ext cx="8388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定义</a:t>
            </a:r>
            <a:r>
              <a:rPr lang="en-US" altLang="zh-CN" b="1">
                <a:solidFill>
                  <a:schemeClr val="tx2"/>
                </a:solidFill>
              </a:rPr>
              <a:t>2.3.1(</a:t>
            </a:r>
            <a:r>
              <a:rPr lang="zh-CN" altLang="en-US" b="1">
                <a:solidFill>
                  <a:schemeClr val="tx2"/>
                </a:solidFill>
              </a:rPr>
              <a:t>基与坐标</a:t>
            </a:r>
            <a:r>
              <a:rPr lang="en-US" altLang="zh-CN" b="1">
                <a:solidFill>
                  <a:schemeClr val="tx2"/>
                </a:solidFill>
              </a:rPr>
              <a:t>)</a:t>
            </a:r>
            <a:endParaRPr lang="en-US" altLang="zh-CN" b="1"/>
          </a:p>
        </p:txBody>
      </p:sp>
      <p:sp>
        <p:nvSpPr>
          <p:cNvPr id="369668" name="Text Box 4">
            <a:extLst>
              <a:ext uri="{FF2B5EF4-FFF2-40B4-BE49-F238E27FC236}">
                <a16:creationId xmlns:a16="http://schemas.microsoft.com/office/drawing/2014/main" id="{C553679D-2667-0575-CB89-E309DB697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1474788"/>
            <a:ext cx="8335963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如果</a:t>
            </a:r>
            <a:r>
              <a:rPr lang="en-US" altLang="zh-CN" b="1" i="1"/>
              <a:t>F</a:t>
            </a:r>
            <a:r>
              <a:rPr lang="en-US" altLang="zh-CN" b="1" i="1" baseline="30000"/>
              <a:t>n</a:t>
            </a:r>
            <a:r>
              <a:rPr lang="zh-CN" altLang="en-US" b="1"/>
              <a:t>中存在一组向量</a:t>
            </a:r>
            <a:r>
              <a:rPr lang="en-US" altLang="zh-CN" b="1" i="1"/>
              <a:t>M</a:t>
            </a:r>
            <a:r>
              <a:rPr lang="en-US" altLang="zh-CN" b="1"/>
              <a:t>={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/>
              <a:t>,...,</a:t>
            </a:r>
            <a:r>
              <a:rPr lang="en-US" altLang="zh-CN" b="1" i="1"/>
              <a:t>α</a:t>
            </a:r>
            <a:r>
              <a:rPr lang="en-US" altLang="zh-CN" b="1" i="1" baseline="-25000"/>
              <a:t>m</a:t>
            </a:r>
            <a:r>
              <a:rPr lang="en-US" altLang="zh-CN" b="1"/>
              <a:t>}</a:t>
            </a:r>
            <a:r>
              <a:rPr lang="zh-CN" altLang="en-US" b="1"/>
              <a:t>，使</a:t>
            </a:r>
            <a:r>
              <a:rPr lang="en-US" altLang="zh-CN" b="1" i="1"/>
              <a:t>F</a:t>
            </a:r>
            <a:r>
              <a:rPr lang="en-US" altLang="zh-CN" b="1" i="1" baseline="30000"/>
              <a:t>n</a:t>
            </a:r>
            <a:r>
              <a:rPr lang="zh-CN" altLang="en-US" b="1"/>
              <a:t>中每个向量</a:t>
            </a:r>
            <a:r>
              <a:rPr lang="en-US" altLang="zh-CN" b="1" i="1"/>
              <a:t>α</a:t>
            </a:r>
            <a:r>
              <a:rPr lang="zh-CN" altLang="en-US" b="1"/>
              <a:t>都能写成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/>
              <a:t>,..., </a:t>
            </a:r>
            <a:r>
              <a:rPr lang="en-US" altLang="zh-CN" b="1" i="1"/>
              <a:t>α</a:t>
            </a:r>
            <a:r>
              <a:rPr lang="en-US" altLang="zh-CN" b="1" i="1" baseline="-25000"/>
              <a:t>m</a:t>
            </a:r>
            <a:r>
              <a:rPr lang="zh-CN" altLang="en-US" b="1"/>
              <a:t>在</a:t>
            </a:r>
            <a:r>
              <a:rPr lang="en-US" altLang="zh-CN" b="1" i="1"/>
              <a:t>F</a:t>
            </a:r>
            <a:r>
              <a:rPr lang="zh-CN" altLang="en-US" b="1"/>
              <a:t>上的线性组合</a:t>
            </a:r>
            <a:r>
              <a:rPr lang="en-US" altLang="zh-CN" b="1" i="1"/>
              <a:t>α</a:t>
            </a:r>
            <a:r>
              <a:rPr lang="en-US" altLang="zh-CN" b="1"/>
              <a:t>=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/>
              <a:t>+...+</a:t>
            </a:r>
            <a:r>
              <a:rPr lang="en-US" altLang="zh-CN" b="1" i="1"/>
              <a:t>x</a:t>
            </a:r>
            <a:r>
              <a:rPr lang="en-US" altLang="zh-CN" b="1" i="1" baseline="-25000"/>
              <a:t>m</a:t>
            </a:r>
            <a:r>
              <a:rPr lang="en-US" altLang="zh-CN" b="1" i="1"/>
              <a:t>α</a:t>
            </a:r>
            <a:r>
              <a:rPr lang="en-US" altLang="zh-CN" b="1" i="1" baseline="-25000"/>
              <a:t>m</a:t>
            </a:r>
            <a:r>
              <a:rPr lang="zh-CN" altLang="en-US" b="1"/>
              <a:t>，     </a:t>
            </a:r>
          </a:p>
          <a:p>
            <a:pPr algn="l" eaLnBrk="1" hangingPunct="1"/>
            <a:r>
              <a:rPr lang="zh-CN" altLang="en-US" b="1"/>
              <a:t>并且其中的系数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/>
              <a:t>,...,</a:t>
            </a:r>
            <a:r>
              <a:rPr lang="en-US" altLang="zh-CN" b="1" i="1"/>
              <a:t>x</a:t>
            </a:r>
            <a:r>
              <a:rPr lang="en-US" altLang="zh-CN" b="1" i="1" baseline="-25000"/>
              <a:t>m</a:t>
            </a:r>
            <a:r>
              <a:rPr lang="zh-CN" altLang="en-US" b="1"/>
              <a:t>由</a:t>
            </a:r>
            <a:r>
              <a:rPr lang="en-US" altLang="zh-CN" b="1" i="1"/>
              <a:t>α</a:t>
            </a:r>
            <a:r>
              <a:rPr lang="zh-CN" altLang="en-US" b="1"/>
              <a:t>唯一决定，则</a:t>
            </a:r>
            <a:r>
              <a:rPr lang="en-US" altLang="zh-CN" b="1" i="1"/>
              <a:t>M</a:t>
            </a:r>
            <a:r>
              <a:rPr lang="zh-CN" altLang="en-US" b="1"/>
              <a:t>称为</a:t>
            </a:r>
            <a:r>
              <a:rPr lang="en-US" altLang="zh-CN" b="1" i="1"/>
              <a:t>F</a:t>
            </a:r>
            <a:r>
              <a:rPr lang="en-US" altLang="zh-CN" b="1" i="1" baseline="30000"/>
              <a:t>n</a:t>
            </a:r>
            <a:r>
              <a:rPr lang="zh-CN" altLang="en-US" b="1"/>
              <a:t>的一组</a:t>
            </a:r>
            <a:r>
              <a:rPr lang="zh-CN" altLang="en-US" b="1">
                <a:solidFill>
                  <a:schemeClr val="tx2"/>
                </a:solidFill>
              </a:rPr>
              <a:t>基</a:t>
            </a:r>
            <a:r>
              <a:rPr lang="en-US" altLang="zh-CN" b="1"/>
              <a:t>. </a:t>
            </a:r>
            <a:r>
              <a:rPr lang="en-US" altLang="zh-CN" b="1" i="1"/>
              <a:t>α</a:t>
            </a:r>
            <a:r>
              <a:rPr lang="zh-CN" altLang="en-US" b="1"/>
              <a:t>的线性组合表达式中的系数组成的有序数组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/>
              <a:t>,...,</a:t>
            </a:r>
            <a:r>
              <a:rPr lang="en-US" altLang="zh-CN" b="1" i="1"/>
              <a:t>x</a:t>
            </a:r>
            <a:r>
              <a:rPr lang="en-US" altLang="zh-CN" b="1" i="1" baseline="-25000"/>
              <a:t>m</a:t>
            </a:r>
            <a:r>
              <a:rPr lang="en-US" altLang="zh-CN" b="1"/>
              <a:t>)</a:t>
            </a:r>
            <a:r>
              <a:rPr lang="zh-CN" altLang="en-US" b="1"/>
              <a:t>称为</a:t>
            </a:r>
            <a:r>
              <a:rPr lang="en-US" altLang="zh-CN" b="1" i="1"/>
              <a:t>α</a:t>
            </a:r>
            <a:r>
              <a:rPr lang="zh-CN" altLang="en-US" b="1"/>
              <a:t>在基</a:t>
            </a:r>
            <a:r>
              <a:rPr lang="en-US" altLang="zh-CN" b="1" i="1"/>
              <a:t>M</a:t>
            </a:r>
            <a:r>
              <a:rPr lang="zh-CN" altLang="en-US" b="1"/>
              <a:t>下的</a:t>
            </a:r>
            <a:r>
              <a:rPr lang="zh-CN" altLang="en-US" b="1">
                <a:solidFill>
                  <a:schemeClr val="tx2"/>
                </a:solidFill>
              </a:rPr>
              <a:t>坐标</a:t>
            </a:r>
            <a:r>
              <a:rPr lang="en-US" altLang="zh-CN" b="1"/>
              <a:t>. 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9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9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Text Box 4">
            <a:extLst>
              <a:ext uri="{FF2B5EF4-FFF2-40B4-BE49-F238E27FC236}">
                <a16:creationId xmlns:a16="http://schemas.microsoft.com/office/drawing/2014/main" id="{E9B27DDE-C016-0563-9B4A-AE4955DC6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463550"/>
            <a:ext cx="795972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一个的例子是</a:t>
            </a:r>
            <a:r>
              <a:rPr lang="en-US" altLang="zh-CN"/>
              <a:t>: E={</a:t>
            </a:r>
            <a:r>
              <a:rPr lang="en-US" altLang="zh-CN" i="1"/>
              <a:t>e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e</a:t>
            </a:r>
            <a:r>
              <a:rPr lang="en-US" altLang="zh-CN" i="1" baseline="-25000"/>
              <a:t>n</a:t>
            </a:r>
            <a:r>
              <a:rPr lang="en-US" altLang="zh-CN"/>
              <a:t>} </a:t>
            </a:r>
            <a:r>
              <a:rPr lang="zh-CN" altLang="en-US"/>
              <a:t>是例</a:t>
            </a:r>
            <a:r>
              <a:rPr lang="en-US" altLang="zh-CN"/>
              <a:t>1</a:t>
            </a:r>
            <a:r>
              <a:rPr lang="zh-CN" altLang="en-US"/>
              <a:t>中所定义的 </a:t>
            </a:r>
            <a:r>
              <a:rPr lang="en-US" altLang="zh-CN"/>
              <a:t>F</a:t>
            </a:r>
            <a:r>
              <a:rPr lang="en-US" altLang="zh-CN" i="1" baseline="30000"/>
              <a:t>n</a:t>
            </a:r>
            <a:r>
              <a:rPr lang="en-US" altLang="zh-CN" baseline="30000"/>
              <a:t> </a:t>
            </a:r>
            <a:r>
              <a:rPr lang="zh-CN" altLang="en-US"/>
              <a:t>中最简单然而重要得基</a:t>
            </a:r>
            <a:r>
              <a:rPr lang="en-US" altLang="zh-CN"/>
              <a:t>,</a:t>
            </a:r>
            <a:r>
              <a:rPr lang="zh-CN" altLang="en-US"/>
              <a:t>则 </a:t>
            </a:r>
            <a:r>
              <a:rPr lang="en-US" altLang="zh-CN"/>
              <a:t>F</a:t>
            </a:r>
            <a:r>
              <a:rPr lang="en-US" altLang="zh-CN" i="1" baseline="30000"/>
              <a:t>n</a:t>
            </a:r>
            <a:r>
              <a:rPr lang="en-US" altLang="zh-CN"/>
              <a:t> </a:t>
            </a:r>
            <a:r>
              <a:rPr lang="zh-CN" altLang="en-US"/>
              <a:t>中任意一个向量 </a:t>
            </a:r>
            <a:r>
              <a:rPr lang="en-US" altLang="zh-CN" i="1"/>
              <a:t>b</a:t>
            </a:r>
            <a:r>
              <a:rPr lang="en-US" altLang="zh-CN"/>
              <a:t>=(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b</a:t>
            </a:r>
            <a:r>
              <a:rPr lang="en-US" altLang="zh-CN" i="1" baseline="-25000"/>
              <a:t>n</a:t>
            </a:r>
            <a:r>
              <a:rPr lang="en-US" altLang="zh-CN"/>
              <a:t>) </a:t>
            </a:r>
            <a:r>
              <a:rPr lang="zh-CN" altLang="en-US"/>
              <a:t>在这组基下的坐标就是 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 i="1"/>
              <a:t>,…,b</a:t>
            </a:r>
            <a:r>
              <a:rPr lang="en-US" altLang="zh-CN" i="1" baseline="-25000"/>
              <a:t>n</a:t>
            </a:r>
            <a:r>
              <a:rPr lang="en-US" altLang="zh-CN"/>
              <a:t>) </a:t>
            </a:r>
            <a:r>
              <a:rPr lang="zh-CN" altLang="en-US"/>
              <a:t>本身。这组基</a:t>
            </a:r>
            <a:r>
              <a:rPr lang="en-US" altLang="zh-CN"/>
              <a:t>{</a:t>
            </a:r>
            <a:r>
              <a:rPr lang="en-US" altLang="zh-CN" i="1"/>
              <a:t>e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e</a:t>
            </a:r>
            <a:r>
              <a:rPr lang="en-US" altLang="zh-CN" i="1" baseline="-25000"/>
              <a:t>n</a:t>
            </a:r>
            <a:r>
              <a:rPr lang="en-US" altLang="zh-CN"/>
              <a:t>}</a:t>
            </a:r>
            <a:r>
              <a:rPr lang="zh-CN" altLang="en-US"/>
              <a:t>称为</a:t>
            </a:r>
            <a:r>
              <a:rPr lang="en-US" altLang="zh-CN"/>
              <a:t>F</a:t>
            </a:r>
            <a:r>
              <a:rPr lang="en-US" altLang="zh-CN" i="1" baseline="30000"/>
              <a:t>n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自然基</a:t>
            </a:r>
            <a:r>
              <a:rPr lang="en-US" altLang="zh-CN"/>
              <a:t>,</a:t>
            </a:r>
            <a:r>
              <a:rPr lang="zh-CN" altLang="en-US"/>
              <a:t>或</a:t>
            </a:r>
            <a:r>
              <a:rPr lang="zh-CN" altLang="en-US">
                <a:solidFill>
                  <a:schemeClr val="tx2"/>
                </a:solidFill>
              </a:rPr>
              <a:t>标准基</a:t>
            </a:r>
            <a:r>
              <a:rPr lang="en-US" altLang="zh-CN"/>
              <a:t>.</a:t>
            </a:r>
          </a:p>
        </p:txBody>
      </p:sp>
      <p:pic>
        <p:nvPicPr>
          <p:cNvPr id="29705" name="Picture 7" descr="机动">
            <a:extLst>
              <a:ext uri="{FF2B5EF4-FFF2-40B4-BE49-F238E27FC236}">
                <a16:creationId xmlns:a16="http://schemas.microsoft.com/office/drawing/2014/main" id="{A0B21CAC-BC48-2338-0BFC-F507A577A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Text Box 8">
            <a:extLst>
              <a:ext uri="{FF2B5EF4-FFF2-40B4-BE49-F238E27FC236}">
                <a16:creationId xmlns:a16="http://schemas.microsoft.com/office/drawing/2014/main" id="{A122725B-4BEB-5492-AF9B-532F6EA95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29707" name="Picture 9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FBAA084-BB20-0A2F-16F6-3E2B42325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8" name="Picture 10" descr="目录">
            <a:hlinkClick r:id="rId4" action="ppaction://hlinksldjump"/>
            <a:extLst>
              <a:ext uri="{FF2B5EF4-FFF2-40B4-BE49-F238E27FC236}">
                <a16:creationId xmlns:a16="http://schemas.microsoft.com/office/drawing/2014/main" id="{A9AA2487-4029-8E29-2E41-F7CDCA54B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9" name="Picture 11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3043762-E115-1CB6-F5E3-9851D7719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0" name="Picture 12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695D1E9-A7CC-E776-B0EE-32836A51F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1" name="Picture 13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8DB183-D2A7-7CD2-46CC-DBB861661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698" name="Object 22">
            <a:extLst>
              <a:ext uri="{FF2B5EF4-FFF2-40B4-BE49-F238E27FC236}">
                <a16:creationId xmlns:a16="http://schemas.microsoft.com/office/drawing/2014/main" id="{BA97F25F-3E95-6F11-E5DC-E2DC297250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288" y="3182938"/>
          <a:ext cx="809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0120" imgH="190440" progId="Equation.DSMT4">
                  <p:embed/>
                </p:oleObj>
              </mc:Choice>
              <mc:Fallback>
                <p:oleObj name="Equation" r:id="rId9" imgW="330120" imgH="1904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3182938"/>
                        <a:ext cx="8096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2" name="Text Box 23">
            <a:extLst>
              <a:ext uri="{FF2B5EF4-FFF2-40B4-BE49-F238E27FC236}">
                <a16:creationId xmlns:a16="http://schemas.microsoft.com/office/drawing/2014/main" id="{C8BCDFB4-F542-020C-D54C-35A96D475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3105150"/>
            <a:ext cx="89614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      </a:t>
            </a:r>
            <a:r>
              <a:rPr lang="zh-CN" altLang="en-US" b="1"/>
              <a:t>在</a:t>
            </a:r>
            <a:r>
              <a:rPr lang="zh-CN" altLang="en-US" b="1">
                <a:solidFill>
                  <a:schemeClr val="tx2"/>
                </a:solidFill>
              </a:rPr>
              <a:t>加法和数乘</a:t>
            </a:r>
            <a:r>
              <a:rPr lang="zh-CN" altLang="en-US" b="1"/>
              <a:t>运算下满足线性空间的</a:t>
            </a:r>
            <a:r>
              <a:rPr lang="en-US" altLang="zh-CN" b="1"/>
              <a:t>8</a:t>
            </a:r>
            <a:r>
              <a:rPr lang="zh-CN" altLang="en-US" b="1"/>
              <a:t>条运算律，它为</a:t>
            </a:r>
            <a:r>
              <a:rPr lang="zh-CN" altLang="en-US" b="1">
                <a:solidFill>
                  <a:schemeClr val="tx2"/>
                </a:solidFill>
              </a:rPr>
              <a:t>线性空间</a:t>
            </a:r>
            <a:r>
              <a:rPr lang="en-US" altLang="zh-CN" b="1"/>
              <a:t>.</a:t>
            </a:r>
          </a:p>
        </p:txBody>
      </p:sp>
      <p:graphicFrame>
        <p:nvGraphicFramePr>
          <p:cNvPr id="29699" name="Object 26">
            <a:extLst>
              <a:ext uri="{FF2B5EF4-FFF2-40B4-BE49-F238E27FC236}">
                <a16:creationId xmlns:a16="http://schemas.microsoft.com/office/drawing/2014/main" id="{D5974C78-B292-5282-6735-8434528395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2688" y="4338638"/>
          <a:ext cx="4048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64880" imgH="164880" progId="Equation.DSMT4">
                  <p:embed/>
                </p:oleObj>
              </mc:Choice>
              <mc:Fallback>
                <p:oleObj name="Equation" r:id="rId11" imgW="164880" imgH="1648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4338638"/>
                        <a:ext cx="4048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30">
            <a:extLst>
              <a:ext uri="{FF2B5EF4-FFF2-40B4-BE49-F238E27FC236}">
                <a16:creationId xmlns:a16="http://schemas.microsoft.com/office/drawing/2014/main" id="{FDBD6A91-223F-F1C7-0AA0-787823AB7E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4038" y="5400675"/>
          <a:ext cx="8080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0120" imgH="203040" progId="Equation.DSMT4">
                  <p:embed/>
                </p:oleObj>
              </mc:Choice>
              <mc:Fallback>
                <p:oleObj name="Equation" r:id="rId13" imgW="330120" imgH="20304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038" y="5400675"/>
                        <a:ext cx="8080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13" name="Group 33">
            <a:extLst>
              <a:ext uri="{FF2B5EF4-FFF2-40B4-BE49-F238E27FC236}">
                <a16:creationId xmlns:a16="http://schemas.microsoft.com/office/drawing/2014/main" id="{519B87A4-045D-07A3-69A8-F6A03409A097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194175"/>
            <a:ext cx="8964612" cy="2238375"/>
            <a:chOff x="113" y="2677"/>
            <a:chExt cx="5647" cy="1410"/>
          </a:xfrm>
        </p:grpSpPr>
        <p:sp>
          <p:nvSpPr>
            <p:cNvPr id="29714" name="Text Box 17">
              <a:extLst>
                <a:ext uri="{FF2B5EF4-FFF2-40B4-BE49-F238E27FC236}">
                  <a16:creationId xmlns:a16="http://schemas.microsoft.com/office/drawing/2014/main" id="{FB28F197-4C7C-2358-6B64-0D3B2E7D44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294"/>
              <a:ext cx="4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kumimoji="0" lang="zh-CN" altLang="en-US" b="1">
                  <a:solidFill>
                    <a:schemeClr val="tx2"/>
                  </a:solidFill>
                </a:rPr>
                <a:t>解</a:t>
              </a:r>
              <a:r>
                <a:rPr lang="en-US" altLang="zh-CN" b="1">
                  <a:solidFill>
                    <a:schemeClr val="tx2"/>
                  </a:solidFill>
                </a:rPr>
                <a:t>:</a:t>
              </a:r>
              <a:endParaRPr lang="en-US" altLang="zh-CN" b="1"/>
            </a:p>
          </p:txBody>
        </p:sp>
        <p:sp>
          <p:nvSpPr>
            <p:cNvPr id="29715" name="Text Box 24">
              <a:extLst>
                <a:ext uri="{FF2B5EF4-FFF2-40B4-BE49-F238E27FC236}">
                  <a16:creationId xmlns:a16="http://schemas.microsoft.com/office/drawing/2014/main" id="{F1BD7F48-3DE2-A9F9-A1D2-5624F61BE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2677"/>
              <a:ext cx="562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b="1">
                  <a:solidFill>
                    <a:schemeClr val="tx2"/>
                  </a:solidFill>
                </a:rPr>
                <a:t>例</a:t>
              </a:r>
              <a:r>
                <a:rPr lang="en-US" altLang="zh-CN" b="1">
                  <a:solidFill>
                    <a:schemeClr val="tx2"/>
                  </a:solidFill>
                </a:rPr>
                <a:t>1.</a:t>
              </a:r>
              <a:r>
                <a:rPr lang="en-US" altLang="zh-CN" b="1"/>
                <a:t>  </a:t>
              </a:r>
              <a:r>
                <a:rPr lang="zh-CN" altLang="en-US" b="1"/>
                <a:t>求数域    上线性空间        的维数并求一组基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29702" name="Object 25">
              <a:extLst>
                <a:ext uri="{FF2B5EF4-FFF2-40B4-BE49-F238E27FC236}">
                  <a16:creationId xmlns:a16="http://schemas.microsoft.com/office/drawing/2014/main" id="{390FCF9B-784B-EF16-6BC7-BDC4737F4B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98" y="2704"/>
            <a:ext cx="51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30120" imgH="190440" progId="Equation.DSMT4">
                    <p:embed/>
                  </p:oleObj>
                </mc:Choice>
                <mc:Fallback>
                  <p:oleObj name="Equation" r:id="rId15" imgW="330120" imgH="19044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8" y="2704"/>
                          <a:ext cx="51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3" name="Object 27">
              <a:extLst>
                <a:ext uri="{FF2B5EF4-FFF2-40B4-BE49-F238E27FC236}">
                  <a16:creationId xmlns:a16="http://schemas.microsoft.com/office/drawing/2014/main" id="{52A2E37A-3BD1-76AB-CF37-EDB1B5513A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3" y="3360"/>
            <a:ext cx="981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634680" imgH="253800" progId="Equation.DSMT4">
                    <p:embed/>
                  </p:oleObj>
                </mc:Choice>
                <mc:Fallback>
                  <p:oleObj name="Equation" r:id="rId17" imgW="634680" imgH="2538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3" y="3360"/>
                          <a:ext cx="981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6" name="Text Box 28">
              <a:extLst>
                <a:ext uri="{FF2B5EF4-FFF2-40B4-BE49-F238E27FC236}">
                  <a16:creationId xmlns:a16="http://schemas.microsoft.com/office/drawing/2014/main" id="{F2DBCB03-4997-8E31-42ED-76678EC56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" y="3318"/>
              <a:ext cx="5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b="1"/>
                <a:t>记</a:t>
              </a:r>
            </a:p>
          </p:txBody>
        </p:sp>
        <p:sp>
          <p:nvSpPr>
            <p:cNvPr id="29717" name="Text Box 29">
              <a:extLst>
                <a:ext uri="{FF2B5EF4-FFF2-40B4-BE49-F238E27FC236}">
                  <a16:creationId xmlns:a16="http://schemas.microsoft.com/office/drawing/2014/main" id="{43343A0C-5A41-7E3A-F623-E2675E685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" y="3360"/>
              <a:ext cx="383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b="1"/>
                <a:t>表示第       个元素为</a:t>
              </a:r>
              <a:r>
                <a:rPr lang="en-US" altLang="zh-CN" b="1"/>
                <a:t>1</a:t>
              </a:r>
              <a:r>
                <a:rPr lang="zh-CN" altLang="en-US" b="1"/>
                <a:t>，其余元素</a:t>
              </a:r>
            </a:p>
          </p:txBody>
        </p:sp>
        <p:sp>
          <p:nvSpPr>
            <p:cNvPr id="29718" name="Text Box 31">
              <a:extLst>
                <a:ext uri="{FF2B5EF4-FFF2-40B4-BE49-F238E27FC236}">
                  <a16:creationId xmlns:a16="http://schemas.microsoft.com/office/drawing/2014/main" id="{C43CDD7D-20B9-AE2D-F89B-82CBCFF023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" y="3722"/>
              <a:ext cx="19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b="1"/>
                <a:t>为</a:t>
              </a:r>
              <a:r>
                <a:rPr lang="en-US" altLang="zh-CN" b="1"/>
                <a:t>0</a:t>
              </a:r>
              <a:r>
                <a:rPr lang="zh-CN" altLang="en-US" b="1"/>
                <a:t>的矩阵</a:t>
              </a:r>
              <a:r>
                <a:rPr lang="en-US" altLang="zh-CN" b="1"/>
                <a:t>, </a:t>
              </a:r>
              <a:r>
                <a:rPr lang="zh-CN" altLang="en-US" b="1"/>
                <a:t>这里</a:t>
              </a:r>
            </a:p>
          </p:txBody>
        </p:sp>
      </p:grpSp>
      <p:graphicFrame>
        <p:nvGraphicFramePr>
          <p:cNvPr id="29701" name="Object 32">
            <a:extLst>
              <a:ext uri="{FF2B5EF4-FFF2-40B4-BE49-F238E27FC236}">
                <a16:creationId xmlns:a16="http://schemas.microsoft.com/office/drawing/2014/main" id="{1ECBF8D0-35FA-53E6-1428-C7AC5C0678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4950" y="5967413"/>
          <a:ext cx="27701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130040" imgH="203040" progId="Equation.DSMT4">
                  <p:embed/>
                </p:oleObj>
              </mc:Choice>
              <mc:Fallback>
                <p:oleObj name="Equation" r:id="rId19" imgW="1130040" imgH="20304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5967413"/>
                        <a:ext cx="27701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3" name="Picture 2" descr="机动">
            <a:extLst>
              <a:ext uri="{FF2B5EF4-FFF2-40B4-BE49-F238E27FC236}">
                <a16:creationId xmlns:a16="http://schemas.microsoft.com/office/drawing/2014/main" id="{2499D87D-1036-7BC7-706D-18C57DEF8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4" name="Text Box 3">
            <a:extLst>
              <a:ext uri="{FF2B5EF4-FFF2-40B4-BE49-F238E27FC236}">
                <a16:creationId xmlns:a16="http://schemas.microsoft.com/office/drawing/2014/main" id="{AA6B0738-7D88-20F7-9630-4C14C6F55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30735" name="Picture 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4B16C08D-55A6-7764-2406-89A5853F3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6" name="Picture 5" descr="目录">
            <a:hlinkClick r:id="rId4" action="ppaction://hlinksldjump"/>
            <a:extLst>
              <a:ext uri="{FF2B5EF4-FFF2-40B4-BE49-F238E27FC236}">
                <a16:creationId xmlns:a16="http://schemas.microsoft.com/office/drawing/2014/main" id="{144EDDAF-E983-4764-A0E8-7D3AF1EB2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7" name="Picture 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49FC803-EA44-7429-E8E5-90094A6F0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8" name="Picture 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2BDE3DCC-4DC8-7EB6-6286-9D3A86045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9" name="Picture 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C2DF3CE-7B49-8A3B-DDDE-9FDE7CA81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40" name="Group 9">
            <a:extLst>
              <a:ext uri="{FF2B5EF4-FFF2-40B4-BE49-F238E27FC236}">
                <a16:creationId xmlns:a16="http://schemas.microsoft.com/office/drawing/2014/main" id="{EB2F7F93-5363-F9E4-3964-ACFB6BBE41E8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323850"/>
            <a:ext cx="8559800" cy="1660525"/>
            <a:chOff x="113" y="204"/>
            <a:chExt cx="5392" cy="1046"/>
          </a:xfrm>
        </p:grpSpPr>
        <p:graphicFrame>
          <p:nvGraphicFramePr>
            <p:cNvPr id="30731" name="Object 10">
              <a:extLst>
                <a:ext uri="{FF2B5EF4-FFF2-40B4-BE49-F238E27FC236}">
                  <a16:creationId xmlns:a16="http://schemas.microsoft.com/office/drawing/2014/main" id="{AD344E9C-CBA6-2356-7113-4010A66DEA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564"/>
            <a:ext cx="5217" cy="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377880" imgH="444240" progId="Equation.DSMT4">
                    <p:embed/>
                  </p:oleObj>
                </mc:Choice>
                <mc:Fallback>
                  <p:oleObj name="Equation" r:id="rId9" imgW="3377880" imgH="4442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564"/>
                          <a:ext cx="5217" cy="6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748" name="Group 11">
              <a:extLst>
                <a:ext uri="{FF2B5EF4-FFF2-40B4-BE49-F238E27FC236}">
                  <a16:creationId xmlns:a16="http://schemas.microsoft.com/office/drawing/2014/main" id="{0E3CDCCE-007A-0DE6-C18A-0EC6F05717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" y="204"/>
              <a:ext cx="2136" cy="437"/>
              <a:chOff x="113" y="204"/>
              <a:chExt cx="2136" cy="437"/>
            </a:xfrm>
          </p:grpSpPr>
          <p:sp>
            <p:nvSpPr>
              <p:cNvPr id="30749" name="Text Box 12">
                <a:extLst>
                  <a:ext uri="{FF2B5EF4-FFF2-40B4-BE49-F238E27FC236}">
                    <a16:creationId xmlns:a16="http://schemas.microsoft.com/office/drawing/2014/main" id="{89B83C6C-B44D-DA35-906E-CE28F99474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" y="204"/>
                <a:ext cx="145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l" eaLnBrk="1" hangingPunct="1"/>
                <a:r>
                  <a:rPr lang="zh-CN" altLang="en-US" b="1"/>
                  <a:t>对任意一组</a:t>
                </a:r>
              </a:p>
            </p:txBody>
          </p:sp>
          <p:graphicFrame>
            <p:nvGraphicFramePr>
              <p:cNvPr id="30732" name="Object 13">
                <a:extLst>
                  <a:ext uri="{FF2B5EF4-FFF2-40B4-BE49-F238E27FC236}">
                    <a16:creationId xmlns:a16="http://schemas.microsoft.com/office/drawing/2014/main" id="{CD5D3179-7BAD-BBDC-F123-956D1DDF525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84" y="269"/>
              <a:ext cx="765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495000" imgH="241200" progId="Equation.DSMT4">
                      <p:embed/>
                    </p:oleObj>
                  </mc:Choice>
                  <mc:Fallback>
                    <p:oleObj name="Equation" r:id="rId11" imgW="495000" imgH="24120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4" y="269"/>
                            <a:ext cx="765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0741" name="Group 14">
            <a:extLst>
              <a:ext uri="{FF2B5EF4-FFF2-40B4-BE49-F238E27FC236}">
                <a16:creationId xmlns:a16="http://schemas.microsoft.com/office/drawing/2014/main" id="{1EDD8818-D02F-4746-2CA0-6931F956F7CA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911350"/>
            <a:ext cx="8964612" cy="641350"/>
            <a:chOff x="113" y="1204"/>
            <a:chExt cx="5647" cy="404"/>
          </a:xfrm>
        </p:grpSpPr>
        <p:sp>
          <p:nvSpPr>
            <p:cNvPr id="30747" name="Text Box 15">
              <a:extLst>
                <a:ext uri="{FF2B5EF4-FFF2-40B4-BE49-F238E27FC236}">
                  <a16:creationId xmlns:a16="http://schemas.microsoft.com/office/drawing/2014/main" id="{06CCF5FE-5D7D-58C0-759A-ABE50E578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1204"/>
              <a:ext cx="56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b="1"/>
                <a:t>即集合                                         中的元素线性无关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30730" name="Object 16">
              <a:extLst>
                <a:ext uri="{FF2B5EF4-FFF2-40B4-BE49-F238E27FC236}">
                  <a16:creationId xmlns:a16="http://schemas.microsoft.com/office/drawing/2014/main" id="{15593C79-795C-A890-95EC-5CE77987E5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8" y="1236"/>
            <a:ext cx="2628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701720" imgH="241200" progId="Equation.DSMT4">
                    <p:embed/>
                  </p:oleObj>
                </mc:Choice>
                <mc:Fallback>
                  <p:oleObj name="Equation" r:id="rId13" imgW="1701720" imgH="2412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8" y="1236"/>
                          <a:ext cx="2628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42" name="Group 17">
            <a:extLst>
              <a:ext uri="{FF2B5EF4-FFF2-40B4-BE49-F238E27FC236}">
                <a16:creationId xmlns:a16="http://schemas.microsoft.com/office/drawing/2014/main" id="{1570D629-3DB5-4456-E123-6787D377FD54}"/>
              </a:ext>
            </a:extLst>
          </p:cNvPr>
          <p:cNvGrpSpPr>
            <a:grpSpLocks/>
          </p:cNvGrpSpPr>
          <p:nvPr/>
        </p:nvGrpSpPr>
        <p:grpSpPr bwMode="auto">
          <a:xfrm>
            <a:off x="204788" y="2525713"/>
            <a:ext cx="8843962" cy="1531937"/>
            <a:chOff x="129" y="1591"/>
            <a:chExt cx="5571" cy="965"/>
          </a:xfrm>
        </p:grpSpPr>
        <p:graphicFrame>
          <p:nvGraphicFramePr>
            <p:cNvPr id="30727" name="Object 18">
              <a:extLst>
                <a:ext uri="{FF2B5EF4-FFF2-40B4-BE49-F238E27FC236}">
                  <a16:creationId xmlns:a16="http://schemas.microsoft.com/office/drawing/2014/main" id="{DA4CF3B8-8786-1E30-6BA4-D3F50A647E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" y="1591"/>
            <a:ext cx="1923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244520" imgH="253800" progId="Equation.DSMT4">
                    <p:embed/>
                  </p:oleObj>
                </mc:Choice>
                <mc:Fallback>
                  <p:oleObj name="Equation" r:id="rId15" imgW="1244520" imgH="2538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" y="1591"/>
                          <a:ext cx="1923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6" name="Text Box 19">
              <a:extLst>
                <a:ext uri="{FF2B5EF4-FFF2-40B4-BE49-F238E27FC236}">
                  <a16:creationId xmlns:a16="http://schemas.microsoft.com/office/drawing/2014/main" id="{0279F901-E775-0F99-74B0-CF03580BE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4" y="1592"/>
              <a:ext cx="36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b="1"/>
                <a:t>可以唯一地写成    的线性组合</a:t>
              </a:r>
            </a:p>
          </p:txBody>
        </p:sp>
        <p:graphicFrame>
          <p:nvGraphicFramePr>
            <p:cNvPr id="30728" name="Object 20">
              <a:extLst>
                <a:ext uri="{FF2B5EF4-FFF2-40B4-BE49-F238E27FC236}">
                  <a16:creationId xmlns:a16="http://schemas.microsoft.com/office/drawing/2014/main" id="{2FC6A3EF-3D8A-E3F2-C121-316D0FCB64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0" y="1669"/>
            <a:ext cx="1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26720" imgH="139680" progId="Equation.DSMT4">
                    <p:embed/>
                  </p:oleObj>
                </mc:Choice>
                <mc:Fallback>
                  <p:oleObj name="Equation" r:id="rId17" imgW="126720" imgH="13968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0" y="1669"/>
                          <a:ext cx="1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9" name="Object 21">
              <a:extLst>
                <a:ext uri="{FF2B5EF4-FFF2-40B4-BE49-F238E27FC236}">
                  <a16:creationId xmlns:a16="http://schemas.microsoft.com/office/drawing/2014/main" id="{E6F0F74A-FB24-47AB-C937-A4047C3C74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0" y="1870"/>
            <a:ext cx="2432" cy="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574640" imgH="444240" progId="Equation.DSMT4">
                    <p:embed/>
                  </p:oleObj>
                </mc:Choice>
                <mc:Fallback>
                  <p:oleObj name="Equation" r:id="rId19" imgW="1574640" imgH="44424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0" y="1870"/>
                          <a:ext cx="2432" cy="6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43" name="Group 22">
            <a:extLst>
              <a:ext uri="{FF2B5EF4-FFF2-40B4-BE49-F238E27FC236}">
                <a16:creationId xmlns:a16="http://schemas.microsoft.com/office/drawing/2014/main" id="{2BFB3D9E-4FE3-3522-DE7A-2331A2E6A3CE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3957638"/>
            <a:ext cx="8969375" cy="1154112"/>
            <a:chOff x="90" y="2493"/>
            <a:chExt cx="5650" cy="727"/>
          </a:xfrm>
        </p:grpSpPr>
        <p:sp>
          <p:nvSpPr>
            <p:cNvPr id="30744" name="Text Box 23">
              <a:extLst>
                <a:ext uri="{FF2B5EF4-FFF2-40B4-BE49-F238E27FC236}">
                  <a16:creationId xmlns:a16="http://schemas.microsoft.com/office/drawing/2014/main" id="{5BD0DB31-C086-BBED-04E3-B73786776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" y="2493"/>
              <a:ext cx="564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b="1"/>
                <a:t>可见   是        的一组基，包含      个元素，因此，          </a:t>
              </a:r>
            </a:p>
          </p:txBody>
        </p:sp>
        <p:graphicFrame>
          <p:nvGraphicFramePr>
            <p:cNvPr id="30722" name="Object 24">
              <a:extLst>
                <a:ext uri="{FF2B5EF4-FFF2-40B4-BE49-F238E27FC236}">
                  <a16:creationId xmlns:a16="http://schemas.microsoft.com/office/drawing/2014/main" id="{5F9DD945-95A9-E8B7-EDCD-F1E9DD52B9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1" y="2581"/>
            <a:ext cx="19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26720" imgH="139680" progId="Equation.DSMT4">
                    <p:embed/>
                  </p:oleObj>
                </mc:Choice>
                <mc:Fallback>
                  <p:oleObj name="Equation" r:id="rId21" imgW="126720" imgH="13968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" y="2581"/>
                          <a:ext cx="19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3" name="Object 25">
              <a:extLst>
                <a:ext uri="{FF2B5EF4-FFF2-40B4-BE49-F238E27FC236}">
                  <a16:creationId xmlns:a16="http://schemas.microsoft.com/office/drawing/2014/main" id="{B9862612-3EDE-8BF2-0E5F-4467AB9C99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" y="2509"/>
            <a:ext cx="51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30120" imgH="190440" progId="Equation.DSMT4">
                    <p:embed/>
                  </p:oleObj>
                </mc:Choice>
                <mc:Fallback>
                  <p:oleObj name="Equation" r:id="rId23" imgW="330120" imgH="19044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" y="2509"/>
                          <a:ext cx="51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4" name="Object 26">
              <a:extLst>
                <a:ext uri="{FF2B5EF4-FFF2-40B4-BE49-F238E27FC236}">
                  <a16:creationId xmlns:a16="http://schemas.microsoft.com/office/drawing/2014/main" id="{2CE4B342-2F22-72E8-62EE-F4CBFE16F9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5" y="2577"/>
            <a:ext cx="37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41200" imgH="139680" progId="Equation.DSMT4">
                    <p:embed/>
                  </p:oleObj>
                </mc:Choice>
                <mc:Fallback>
                  <p:oleObj name="Equation" r:id="rId25" imgW="241200" imgH="13968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5" y="2577"/>
                          <a:ext cx="37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5" name="Text Box 27">
              <a:extLst>
                <a:ext uri="{FF2B5EF4-FFF2-40B4-BE49-F238E27FC236}">
                  <a16:creationId xmlns:a16="http://schemas.microsoft.com/office/drawing/2014/main" id="{40AF44C1-CAD6-B80B-EADE-0C5CC442E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55"/>
              <a:ext cx="30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l" eaLnBrk="1" hangingPunct="1"/>
              <a:r>
                <a:rPr lang="zh-CN" altLang="en-US" b="1"/>
                <a:t>的维数等于     </a:t>
              </a:r>
              <a:r>
                <a:rPr lang="en-US" altLang="zh-CN" b="1"/>
                <a:t>.           □</a:t>
              </a:r>
            </a:p>
          </p:txBody>
        </p:sp>
        <p:graphicFrame>
          <p:nvGraphicFramePr>
            <p:cNvPr id="30725" name="Object 28">
              <a:extLst>
                <a:ext uri="{FF2B5EF4-FFF2-40B4-BE49-F238E27FC236}">
                  <a16:creationId xmlns:a16="http://schemas.microsoft.com/office/drawing/2014/main" id="{25CDCCB4-340E-1D9A-B806-3A9D7DF220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" y="2854"/>
            <a:ext cx="51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30120" imgH="190440" progId="Equation.DSMT4">
                    <p:embed/>
                  </p:oleObj>
                </mc:Choice>
                <mc:Fallback>
                  <p:oleObj name="Equation" r:id="rId27" imgW="330120" imgH="19044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" y="2854"/>
                          <a:ext cx="510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6" name="Object 29">
              <a:extLst>
                <a:ext uri="{FF2B5EF4-FFF2-40B4-BE49-F238E27FC236}">
                  <a16:creationId xmlns:a16="http://schemas.microsoft.com/office/drawing/2014/main" id="{CA25F67F-2F0E-61EF-5BAB-5DD8FAB383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0" y="2959"/>
            <a:ext cx="373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41200" imgH="139680" progId="Equation.DSMT4">
                    <p:embed/>
                  </p:oleObj>
                </mc:Choice>
                <mc:Fallback>
                  <p:oleObj name="Equation" r:id="rId29" imgW="241200" imgH="13968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0" y="2959"/>
                          <a:ext cx="373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ext Box 2">
            <a:extLst>
              <a:ext uri="{FF2B5EF4-FFF2-40B4-BE49-F238E27FC236}">
                <a16:creationId xmlns:a16="http://schemas.microsoft.com/office/drawing/2014/main" id="{D1D6A7EE-EACF-5B83-F3C9-86F4A047D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76213"/>
            <a:ext cx="8088312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例</a:t>
            </a:r>
            <a:r>
              <a:rPr lang="en-US" altLang="zh-CN" b="1"/>
              <a:t>2 </a:t>
            </a:r>
            <a:r>
              <a:rPr lang="zh-CN" altLang="en-US" b="1"/>
              <a:t>在复数域</a:t>
            </a:r>
            <a:r>
              <a:rPr lang="en-US" altLang="zh-CN" b="1"/>
              <a:t>C</a:t>
            </a:r>
            <a:r>
              <a:rPr lang="zh-CN" altLang="en-US" b="1"/>
              <a:t>上的</a:t>
            </a:r>
            <a:r>
              <a:rPr lang="en-US" altLang="zh-CN" b="1"/>
              <a:t>3</a:t>
            </a:r>
            <a:r>
              <a:rPr lang="zh-CN" altLang="en-US" b="1"/>
              <a:t>维空间</a:t>
            </a:r>
            <a:r>
              <a:rPr lang="en-US" altLang="zh-CN" b="1"/>
              <a:t>C</a:t>
            </a:r>
            <a:r>
              <a:rPr lang="en-US" altLang="zh-CN" b="1" baseline="30000"/>
              <a:t>3</a:t>
            </a:r>
            <a:r>
              <a:rPr lang="zh-CN" altLang="en-US" b="1"/>
              <a:t>中，向量</a:t>
            </a:r>
            <a:r>
              <a:rPr lang="en-US" altLang="zh-CN" b="1"/>
              <a:t>a</a:t>
            </a:r>
            <a:r>
              <a:rPr lang="en-US" altLang="zh-CN" b="1" baseline="-25000"/>
              <a:t>1</a:t>
            </a:r>
            <a:r>
              <a:rPr lang="en-US" altLang="zh-CN" b="1"/>
              <a:t>=(2,0,0),a</a:t>
            </a:r>
            <a:r>
              <a:rPr lang="en-US" altLang="zh-CN" b="1" baseline="-25000"/>
              <a:t>2</a:t>
            </a:r>
            <a:r>
              <a:rPr lang="en-US" altLang="zh-CN" b="1"/>
              <a:t>=(</a:t>
            </a:r>
            <a:r>
              <a:rPr lang="en-US" altLang="zh-CN" i="1"/>
              <a:t>a</a:t>
            </a:r>
            <a:r>
              <a:rPr lang="en-US" altLang="zh-CN" b="1" baseline="-25000"/>
              <a:t>2</a:t>
            </a:r>
            <a:r>
              <a:rPr lang="en-US" altLang="zh-CN" b="1"/>
              <a:t>,3,0),a</a:t>
            </a:r>
            <a:r>
              <a:rPr lang="en-US" altLang="zh-CN" b="1" baseline="-25000"/>
              <a:t>3</a:t>
            </a:r>
            <a:r>
              <a:rPr lang="en-US" altLang="zh-CN" b="1"/>
              <a:t>=(</a:t>
            </a:r>
            <a:r>
              <a:rPr lang="en-US" altLang="zh-CN" i="1"/>
              <a:t>a</a:t>
            </a:r>
            <a:r>
              <a:rPr lang="en-US" altLang="zh-CN" baseline="-25000"/>
              <a:t>3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 baseline="-25000"/>
              <a:t>4</a:t>
            </a:r>
            <a:r>
              <a:rPr lang="en-US" altLang="zh-CN" b="1"/>
              <a:t>,5)</a:t>
            </a:r>
            <a:r>
              <a:rPr lang="zh-CN" altLang="en-US" b="1"/>
              <a:t>是否组成一组基？</a:t>
            </a:r>
          </a:p>
        </p:txBody>
      </p:sp>
      <p:sp>
        <p:nvSpPr>
          <p:cNvPr id="31748" name="Text Box 5">
            <a:extLst>
              <a:ext uri="{FF2B5EF4-FFF2-40B4-BE49-F238E27FC236}">
                <a16:creationId xmlns:a16="http://schemas.microsoft.com/office/drawing/2014/main" id="{5F5CED65-0D06-7A8A-5738-BE08F2BDB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1681163"/>
            <a:ext cx="7912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解 只要考虑方程</a:t>
            </a:r>
            <a:r>
              <a:rPr lang="en-US" altLang="zh-CN" i="1"/>
              <a:t>x</a:t>
            </a:r>
            <a:r>
              <a:rPr lang="en-US" altLang="zh-CN" b="1"/>
              <a:t>a</a:t>
            </a:r>
            <a:r>
              <a:rPr lang="en-US" altLang="zh-CN" baseline="-25000"/>
              <a:t>1</a:t>
            </a:r>
            <a:r>
              <a:rPr lang="en-US" altLang="zh-CN"/>
              <a:t>+</a:t>
            </a:r>
            <a:r>
              <a:rPr lang="en-US" altLang="zh-CN" i="1"/>
              <a:t>y</a:t>
            </a:r>
            <a:r>
              <a:rPr lang="en-US" altLang="zh-CN" b="1"/>
              <a:t>a</a:t>
            </a:r>
            <a:r>
              <a:rPr lang="en-US" altLang="zh-CN" baseline="-25000"/>
              <a:t>2</a:t>
            </a:r>
            <a:r>
              <a:rPr lang="en-US" altLang="zh-CN"/>
              <a:t>+</a:t>
            </a:r>
            <a:r>
              <a:rPr lang="en-US" altLang="zh-CN" i="1"/>
              <a:t>z</a:t>
            </a:r>
            <a:r>
              <a:rPr lang="en-US" altLang="zh-CN" b="1"/>
              <a:t>a</a:t>
            </a:r>
            <a:r>
              <a:rPr lang="en-US" altLang="zh-CN" baseline="-25000"/>
              <a:t>3</a:t>
            </a:r>
            <a:r>
              <a:rPr lang="en-US" altLang="zh-CN"/>
              <a:t>=</a:t>
            </a:r>
            <a:r>
              <a:rPr lang="en-US" altLang="zh-CN" b="1"/>
              <a:t>b</a:t>
            </a:r>
            <a:r>
              <a:rPr lang="zh-CN" altLang="en-US"/>
              <a:t>即</a:t>
            </a:r>
          </a:p>
        </p:txBody>
      </p:sp>
      <p:graphicFrame>
        <p:nvGraphicFramePr>
          <p:cNvPr id="31746" name="Object 7">
            <a:extLst>
              <a:ext uri="{FF2B5EF4-FFF2-40B4-BE49-F238E27FC236}">
                <a16:creationId xmlns:a16="http://schemas.microsoft.com/office/drawing/2014/main" id="{1DF5154F-B22C-3424-1539-064BA620D802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295400" y="2220913"/>
          <a:ext cx="3294063" cy="190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31560" imgH="711000" progId="Equation.3">
                  <p:embed/>
                </p:oleObj>
              </mc:Choice>
              <mc:Fallback>
                <p:oleObj name="公式" r:id="rId2" imgW="123156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20913"/>
                        <a:ext cx="3294063" cy="190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8">
            <a:extLst>
              <a:ext uri="{FF2B5EF4-FFF2-40B4-BE49-F238E27FC236}">
                <a16:creationId xmlns:a16="http://schemas.microsoft.com/office/drawing/2014/main" id="{2D8F86E3-8A6F-B805-6C1B-E26009041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" y="4041775"/>
            <a:ext cx="7529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是否有唯一解。</a:t>
            </a:r>
          </a:p>
        </p:txBody>
      </p:sp>
      <p:sp>
        <p:nvSpPr>
          <p:cNvPr id="31750" name="Text Box 9">
            <a:extLst>
              <a:ext uri="{FF2B5EF4-FFF2-40B4-BE49-F238E27FC236}">
                <a16:creationId xmlns:a16="http://schemas.microsoft.com/office/drawing/2014/main" id="{B79BBBBD-F3EF-0BC3-B433-872EABFF8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4591050"/>
            <a:ext cx="7789862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zh-CN" altLang="en-US"/>
              <a:t>对角元全不为</a:t>
            </a:r>
            <a:r>
              <a:rPr lang="en-US" altLang="zh-CN"/>
              <a:t>0</a:t>
            </a:r>
            <a:r>
              <a:rPr lang="zh-CN" altLang="en-US"/>
              <a:t>的</a:t>
            </a:r>
            <a:r>
              <a:rPr lang="en-US" altLang="zh-CN" i="1"/>
              <a:t>n</a:t>
            </a:r>
            <a:r>
              <a:rPr lang="zh-CN" altLang="en-US"/>
              <a:t>阶上</a:t>
            </a:r>
            <a:r>
              <a:rPr lang="en-US" altLang="zh-CN"/>
              <a:t>(</a:t>
            </a:r>
            <a:r>
              <a:rPr lang="zh-CN" altLang="en-US"/>
              <a:t>下</a:t>
            </a:r>
            <a:r>
              <a:rPr lang="en-US" altLang="zh-CN"/>
              <a:t>)</a:t>
            </a:r>
            <a:r>
              <a:rPr lang="zh-CN" altLang="en-US"/>
              <a:t>三角矩阵可以通过一系列初等行变换化成单位矩阵</a:t>
            </a:r>
            <a:r>
              <a:rPr lang="en-US" altLang="zh-CN" i="1"/>
              <a:t>I</a:t>
            </a:r>
            <a:r>
              <a:rPr lang="zh-CN" altLang="en-US"/>
              <a:t>，因而以其为系数矩阵的方程组有唯一解，其各列</a:t>
            </a:r>
            <a:r>
              <a:rPr lang="en-US" altLang="zh-CN"/>
              <a:t>(</a:t>
            </a:r>
            <a:r>
              <a:rPr lang="zh-CN" altLang="en-US"/>
              <a:t>行</a:t>
            </a:r>
            <a:r>
              <a:rPr lang="en-US" altLang="zh-CN"/>
              <a:t>)</a:t>
            </a:r>
            <a:r>
              <a:rPr lang="zh-CN" altLang="en-US"/>
              <a:t>组成</a:t>
            </a:r>
            <a:r>
              <a:rPr lang="en-US" altLang="zh-CN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的一组基。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Text Box 2">
            <a:extLst>
              <a:ext uri="{FF2B5EF4-FFF2-40B4-BE49-F238E27FC236}">
                <a16:creationId xmlns:a16="http://schemas.microsoft.com/office/drawing/2014/main" id="{5ADDD2B8-119C-FE85-A02E-80CE978D7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3406775"/>
            <a:ext cx="74215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引理</a:t>
            </a:r>
            <a:r>
              <a:rPr lang="en-US" altLang="zh-CN">
                <a:solidFill>
                  <a:schemeClr val="tx2"/>
                </a:solidFill>
              </a:rPr>
              <a:t>2.3.1</a:t>
            </a:r>
            <a:r>
              <a:rPr lang="en-US" altLang="zh-CN"/>
              <a:t> </a:t>
            </a:r>
            <a:r>
              <a:rPr lang="zh-CN" altLang="en-US"/>
              <a:t>设向量组</a:t>
            </a:r>
            <a:r>
              <a:rPr lang="en-US" altLang="zh-CN"/>
              <a:t>B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的线性组合</a:t>
            </a:r>
            <a:r>
              <a:rPr lang="en-US" altLang="zh-CN"/>
              <a:t>, C </a:t>
            </a:r>
            <a:r>
              <a:rPr lang="zh-CN" altLang="en-US"/>
              <a:t>是</a:t>
            </a:r>
            <a:r>
              <a:rPr lang="en-US" altLang="zh-CN"/>
              <a:t>B</a:t>
            </a:r>
            <a:r>
              <a:rPr lang="zh-CN" altLang="en-US"/>
              <a:t>的线性组合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/>
              <a:t>C</a:t>
            </a:r>
            <a:r>
              <a:rPr lang="zh-CN" altLang="en-US"/>
              <a:t>是</a:t>
            </a:r>
            <a:r>
              <a:rPr lang="en-US" altLang="zh-CN"/>
              <a:t>A</a:t>
            </a:r>
            <a:r>
              <a:rPr lang="zh-CN" altLang="en-US"/>
              <a:t>的线性组合</a:t>
            </a:r>
            <a:r>
              <a:rPr lang="en-US" altLang="zh-CN"/>
              <a:t>.</a:t>
            </a:r>
          </a:p>
        </p:txBody>
      </p:sp>
      <p:sp>
        <p:nvSpPr>
          <p:cNvPr id="32775" name="Text Box 6">
            <a:extLst>
              <a:ext uri="{FF2B5EF4-FFF2-40B4-BE49-F238E27FC236}">
                <a16:creationId xmlns:a16="http://schemas.microsoft.com/office/drawing/2014/main" id="{DA873D1E-7B3D-922A-E8A8-702052BC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63" y="4633913"/>
            <a:ext cx="7421562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引理</a:t>
            </a:r>
            <a:r>
              <a:rPr lang="en-US" altLang="zh-CN">
                <a:solidFill>
                  <a:schemeClr val="tx2"/>
                </a:solidFill>
              </a:rPr>
              <a:t>2.3.2</a:t>
            </a:r>
            <a:r>
              <a:rPr lang="en-US" altLang="zh-CN"/>
              <a:t> </a:t>
            </a:r>
            <a:r>
              <a:rPr lang="zh-CN" altLang="en-US"/>
              <a:t>设向量组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b</a:t>
            </a:r>
            <a:r>
              <a:rPr lang="en-US" altLang="zh-CN" i="1" baseline="-25000"/>
              <a:t>k</a:t>
            </a:r>
            <a:r>
              <a:rPr lang="zh-CN" altLang="en-US"/>
              <a:t>线性相关（无关）当且仅当他们在同一组基下的坐标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X</a:t>
            </a:r>
            <a:r>
              <a:rPr lang="en-US" altLang="zh-CN" i="1" baseline="-25000"/>
              <a:t>k</a:t>
            </a:r>
            <a:r>
              <a:rPr lang="zh-CN" altLang="en-US"/>
              <a:t>线性相关（无关）。</a:t>
            </a:r>
          </a:p>
        </p:txBody>
      </p:sp>
      <p:graphicFrame>
        <p:nvGraphicFramePr>
          <p:cNvPr id="32770" name="Object 7">
            <a:extLst>
              <a:ext uri="{FF2B5EF4-FFF2-40B4-BE49-F238E27FC236}">
                <a16:creationId xmlns:a16="http://schemas.microsoft.com/office/drawing/2014/main" id="{272B9B70-E8EF-2905-16E9-67DDB169E192}"/>
              </a:ext>
            </a:extLst>
          </p:cNvPr>
          <p:cNvGraphicFramePr>
            <a:graphicFrameLocks noChangeAspect="1"/>
          </p:cNvGraphicFramePr>
          <p:nvPr>
            <p:ph idx="4294967295"/>
          </p:nvPr>
        </p:nvGraphicFramePr>
        <p:xfrm>
          <a:off x="869950" y="319088"/>
          <a:ext cx="23558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77760" imgH="228600" progId="Equation.3">
                  <p:embed/>
                </p:oleObj>
              </mc:Choice>
              <mc:Fallback>
                <p:oleObj name="公式" r:id="rId2" imgW="97776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319088"/>
                        <a:ext cx="2355850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15">
            <a:extLst>
              <a:ext uri="{FF2B5EF4-FFF2-40B4-BE49-F238E27FC236}">
                <a16:creationId xmlns:a16="http://schemas.microsoft.com/office/drawing/2014/main" id="{CF95A6B5-68C9-26DE-1CB4-5458B81C8F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6738" y="352425"/>
          <a:ext cx="235585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77760" imgH="228600" progId="Equation.3">
                  <p:embed/>
                </p:oleObj>
              </mc:Choice>
              <mc:Fallback>
                <p:oleObj name="公式" r:id="rId4" imgW="97776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738" y="352425"/>
                        <a:ext cx="235585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AutoShape 16">
            <a:extLst>
              <a:ext uri="{FF2B5EF4-FFF2-40B4-BE49-F238E27FC236}">
                <a16:creationId xmlns:a16="http://schemas.microsoft.com/office/drawing/2014/main" id="{A04FF89B-B6D0-9486-307A-DAA06D5D1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519113"/>
            <a:ext cx="2200275" cy="180975"/>
          </a:xfrm>
          <a:prstGeom prst="rightArrow">
            <a:avLst>
              <a:gd name="adj1" fmla="val 50000"/>
              <a:gd name="adj2" fmla="val 30394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7" name="Text Box 17">
            <a:extLst>
              <a:ext uri="{FF2B5EF4-FFF2-40B4-BE49-F238E27FC236}">
                <a16:creationId xmlns:a16="http://schemas.microsoft.com/office/drawing/2014/main" id="{58D76E6C-E4F7-D9AD-F471-D20A00AA7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134938"/>
            <a:ext cx="20208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1800">
                <a:solidFill>
                  <a:schemeClr val="accent1"/>
                </a:solidFill>
              </a:rPr>
              <a:t>“</a:t>
            </a:r>
            <a:r>
              <a:rPr lang="zh-CN" altLang="en-US" sz="1800">
                <a:solidFill>
                  <a:schemeClr val="accent1"/>
                </a:solidFill>
              </a:rPr>
              <a:t>行向量”形式</a:t>
            </a:r>
          </a:p>
        </p:txBody>
      </p:sp>
      <p:graphicFrame>
        <p:nvGraphicFramePr>
          <p:cNvPr id="32772" name="Object 18">
            <a:extLst>
              <a:ext uri="{FF2B5EF4-FFF2-40B4-BE49-F238E27FC236}">
                <a16:creationId xmlns:a16="http://schemas.microsoft.com/office/drawing/2014/main" id="{168AF8F5-0E7D-1D26-EA51-6F83538AC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5988" y="1779588"/>
          <a:ext cx="6638925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55800" imgH="711000" progId="Equation.3">
                  <p:embed/>
                </p:oleObj>
              </mc:Choice>
              <mc:Fallback>
                <p:oleObj name="公式" r:id="rId6" imgW="2755800" imgH="711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779588"/>
                        <a:ext cx="6638925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19">
            <a:extLst>
              <a:ext uri="{FF2B5EF4-FFF2-40B4-BE49-F238E27FC236}">
                <a16:creationId xmlns:a16="http://schemas.microsoft.com/office/drawing/2014/main" id="{D7400140-8BEE-A755-19D4-C9BA063143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8525" y="993775"/>
          <a:ext cx="299878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244520" imgH="228600" progId="Equation.3">
                  <p:embed/>
                </p:oleObj>
              </mc:Choice>
              <mc:Fallback>
                <p:oleObj name="公式" r:id="rId8" imgW="124452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993775"/>
                        <a:ext cx="299878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AutoShape 20">
            <a:extLst>
              <a:ext uri="{FF2B5EF4-FFF2-40B4-BE49-F238E27FC236}">
                <a16:creationId xmlns:a16="http://schemas.microsoft.com/office/drawing/2014/main" id="{DC298FEC-B173-A31D-1CA0-B904C5013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1603375"/>
            <a:ext cx="461963" cy="644525"/>
          </a:xfrm>
          <a:prstGeom prst="downArrow">
            <a:avLst>
              <a:gd name="adj1" fmla="val 50000"/>
              <a:gd name="adj2" fmla="val 3488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9" name="Text Box 21">
            <a:extLst>
              <a:ext uri="{FF2B5EF4-FFF2-40B4-BE49-F238E27FC236}">
                <a16:creationId xmlns:a16="http://schemas.microsoft.com/office/drawing/2014/main" id="{AE06F25E-962C-86F1-1EF3-E101D91CB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1706563"/>
            <a:ext cx="1647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1600">
                <a:solidFill>
                  <a:schemeClr val="accent1"/>
                </a:solidFill>
              </a:rPr>
              <a:t>“</a:t>
            </a:r>
            <a:r>
              <a:rPr lang="zh-CN" altLang="en-US" sz="1600">
                <a:solidFill>
                  <a:schemeClr val="accent1"/>
                </a:solidFill>
              </a:rPr>
              <a:t>行”列向量乘积</a:t>
            </a:r>
          </a:p>
        </p:txBody>
      </p:sp>
    </p:spTree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2">
            <a:extLst>
              <a:ext uri="{FF2B5EF4-FFF2-40B4-BE49-F238E27FC236}">
                <a16:creationId xmlns:a16="http://schemas.microsoft.com/office/drawing/2014/main" id="{1CF03AB1-E215-535B-9D77-9C8863FB6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277813"/>
            <a:ext cx="8027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基的判定定理</a:t>
            </a:r>
          </a:p>
        </p:txBody>
      </p:sp>
      <p:sp>
        <p:nvSpPr>
          <p:cNvPr id="284675" name="Text Box 3">
            <a:extLst>
              <a:ext uri="{FF2B5EF4-FFF2-40B4-BE49-F238E27FC236}">
                <a16:creationId xmlns:a16="http://schemas.microsoft.com/office/drawing/2014/main" id="{D9D29C4F-1866-7182-016C-40E161A49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1020763"/>
            <a:ext cx="85217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 i="1"/>
              <a:t>F</a:t>
            </a:r>
            <a:r>
              <a:rPr lang="en-US" altLang="zh-CN" b="1" i="1" baseline="30000"/>
              <a:t>n</a:t>
            </a:r>
            <a:r>
              <a:rPr lang="zh-CN" altLang="en-US" b="1"/>
              <a:t>的基</a:t>
            </a:r>
            <a:r>
              <a:rPr lang="en-US" altLang="zh-CN" b="1" i="1"/>
              <a:t>M</a:t>
            </a:r>
            <a:r>
              <a:rPr lang="en-US" altLang="zh-CN" b="1"/>
              <a:t>={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/>
              <a:t>,...,</a:t>
            </a:r>
            <a:r>
              <a:rPr lang="en-US" altLang="zh-CN" b="1" i="1"/>
              <a:t>α</a:t>
            </a:r>
            <a:r>
              <a:rPr lang="en-US" altLang="zh-CN" b="1" i="1" baseline="-25000"/>
              <a:t>m</a:t>
            </a:r>
            <a:r>
              <a:rPr lang="en-US" altLang="zh-CN" b="1"/>
              <a:t>}</a:t>
            </a:r>
            <a:r>
              <a:rPr lang="zh-CN" altLang="en-US" b="1"/>
              <a:t>有以下两条刻画：</a:t>
            </a:r>
          </a:p>
          <a:p>
            <a:pPr algn="l" eaLnBrk="1" hangingPunct="1"/>
            <a:r>
              <a:rPr lang="en-US" altLang="zh-CN" b="1"/>
              <a:t>(1)(</a:t>
            </a:r>
            <a:r>
              <a:rPr lang="zh-CN" altLang="en-US" b="1"/>
              <a:t>坐标的存在性</a:t>
            </a:r>
            <a:r>
              <a:rPr lang="en-US" altLang="zh-CN" b="1"/>
              <a:t>)</a:t>
            </a:r>
            <a:r>
              <a:rPr lang="zh-CN" altLang="en-US" b="1"/>
              <a:t>使</a:t>
            </a:r>
            <a:r>
              <a:rPr lang="en-US" altLang="zh-CN" b="1" i="1"/>
              <a:t>F</a:t>
            </a:r>
            <a:r>
              <a:rPr lang="en-US" altLang="zh-CN" b="1" i="1" baseline="30000"/>
              <a:t>n</a:t>
            </a:r>
            <a:r>
              <a:rPr lang="zh-CN" altLang="en-US" b="1"/>
              <a:t>中每个向量</a:t>
            </a:r>
            <a:r>
              <a:rPr lang="en-US" altLang="zh-CN" b="1" i="1"/>
              <a:t>α</a:t>
            </a:r>
            <a:r>
              <a:rPr lang="zh-CN" altLang="en-US" b="1"/>
              <a:t>都能写成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/>
              <a:t>,..., </a:t>
            </a:r>
            <a:r>
              <a:rPr lang="en-US" altLang="zh-CN" b="1" i="1"/>
              <a:t>α</a:t>
            </a:r>
            <a:r>
              <a:rPr lang="en-US" altLang="zh-CN" b="1" i="1" baseline="-25000"/>
              <a:t>m</a:t>
            </a:r>
            <a:r>
              <a:rPr lang="zh-CN" altLang="en-US" b="1"/>
              <a:t>在</a:t>
            </a:r>
            <a:r>
              <a:rPr lang="en-US" altLang="zh-CN" b="1" i="1"/>
              <a:t>F</a:t>
            </a:r>
            <a:r>
              <a:rPr lang="zh-CN" altLang="en-US" b="1"/>
              <a:t>上的线性组合</a:t>
            </a:r>
            <a:r>
              <a:rPr lang="en-US" altLang="zh-CN" b="1" i="1"/>
              <a:t>α</a:t>
            </a:r>
            <a:r>
              <a:rPr lang="en-US" altLang="zh-CN" b="1"/>
              <a:t>=</a:t>
            </a:r>
            <a:r>
              <a:rPr lang="en-US" altLang="zh-CN" b="1" i="1"/>
              <a:t>AX</a:t>
            </a:r>
            <a:r>
              <a:rPr lang="en-US" altLang="zh-CN" b="1"/>
              <a:t>,</a:t>
            </a:r>
            <a:r>
              <a:rPr lang="zh-CN" altLang="en-US" b="1"/>
              <a:t>其中</a:t>
            </a:r>
            <a:r>
              <a:rPr lang="en-US" altLang="zh-CN" b="1" i="1"/>
              <a:t>A</a:t>
            </a:r>
            <a:r>
              <a:rPr lang="en-US" altLang="zh-CN" b="1"/>
              <a:t>=(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/>
              <a:t>,...,</a:t>
            </a:r>
            <a:r>
              <a:rPr lang="en-US" altLang="zh-CN" b="1" i="1"/>
              <a:t>α</a:t>
            </a:r>
            <a:r>
              <a:rPr lang="en-US" altLang="zh-CN" b="1" i="1" baseline="-25000"/>
              <a:t>m</a:t>
            </a:r>
            <a:r>
              <a:rPr lang="en-US" altLang="zh-CN" b="1"/>
              <a:t>)</a:t>
            </a:r>
            <a:r>
              <a:rPr lang="zh-CN" altLang="en-US" b="1"/>
              <a:t>。     </a:t>
            </a:r>
          </a:p>
          <a:p>
            <a:pPr algn="l" eaLnBrk="1" hangingPunct="1"/>
            <a:r>
              <a:rPr lang="en-US" altLang="zh-CN" b="1"/>
              <a:t>(2)(</a:t>
            </a:r>
            <a:r>
              <a:rPr lang="zh-CN" altLang="en-US" b="1"/>
              <a:t>坐标的唯一性</a:t>
            </a:r>
            <a:r>
              <a:rPr lang="en-US" altLang="zh-CN" b="1"/>
              <a:t>)</a:t>
            </a:r>
            <a:r>
              <a:rPr lang="zh-CN" altLang="en-US" b="1"/>
              <a:t>每个</a:t>
            </a:r>
            <a:r>
              <a:rPr lang="en-US" altLang="zh-CN" b="1" i="1"/>
              <a:t>b=AX</a:t>
            </a:r>
            <a:r>
              <a:rPr lang="zh-CN" altLang="en-US" b="1"/>
              <a:t>中的</a:t>
            </a:r>
            <a:r>
              <a:rPr lang="en-US" altLang="zh-CN" b="1" i="1"/>
              <a:t>X</a:t>
            </a:r>
            <a:r>
              <a:rPr lang="zh-CN" altLang="en-US" b="1"/>
              <a:t>由</a:t>
            </a:r>
            <a:r>
              <a:rPr lang="en-US" altLang="zh-CN" b="1" i="1"/>
              <a:t>b</a:t>
            </a:r>
            <a:r>
              <a:rPr lang="zh-CN" altLang="en-US" b="1"/>
              <a:t>唯一决定，即</a:t>
            </a:r>
            <a:r>
              <a:rPr lang="en-US" altLang="zh-CN" b="1" i="1"/>
              <a:t>AX=AY</a:t>
            </a:r>
            <a:r>
              <a:rPr lang="zh-CN" altLang="en-US" b="1"/>
              <a:t>当且仅当</a:t>
            </a:r>
            <a:r>
              <a:rPr lang="en-US" altLang="zh-CN" b="1" i="1"/>
              <a:t>X=Y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4" grpId="0"/>
      <p:bldP spid="28467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03" name="Text Box 7">
            <a:extLst>
              <a:ext uri="{FF2B5EF4-FFF2-40B4-BE49-F238E27FC236}">
                <a16:creationId xmlns:a16="http://schemas.microsoft.com/office/drawing/2014/main" id="{D3659427-33F8-5947-E3A2-4E203AB4D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319088"/>
            <a:ext cx="8435975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定理</a:t>
            </a:r>
            <a:r>
              <a:rPr lang="zh-CN" altLang="en-US" b="1"/>
              <a:t>   设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,α</a:t>
            </a:r>
            <a:r>
              <a:rPr lang="en-US" altLang="zh-CN" b="1" baseline="-25000"/>
              <a:t>2</a:t>
            </a:r>
            <a:r>
              <a:rPr lang="en-US" altLang="zh-CN" b="1" i="1"/>
              <a:t>,…,α</a:t>
            </a:r>
            <a:r>
              <a:rPr lang="en-US" altLang="zh-CN" b="1" i="1" baseline="-25000"/>
              <a:t>n</a:t>
            </a:r>
            <a:r>
              <a:rPr lang="zh-CN" altLang="en-US" b="1"/>
              <a:t>是</a:t>
            </a:r>
            <a:r>
              <a:rPr lang="en-US" altLang="zh-CN" b="1" i="1"/>
              <a:t>n</a:t>
            </a:r>
            <a:r>
              <a:rPr lang="zh-CN" altLang="en-US" b="1"/>
              <a:t>维向量空间</a:t>
            </a:r>
            <a:r>
              <a:rPr lang="en-US" altLang="zh-CN" b="1"/>
              <a:t>F</a:t>
            </a:r>
            <a:r>
              <a:rPr lang="en-US" altLang="zh-CN" b="1" i="1" baseline="30000"/>
              <a:t>n</a:t>
            </a:r>
            <a:r>
              <a:rPr lang="zh-CN" altLang="en-US" b="1"/>
              <a:t>中任意</a:t>
            </a:r>
            <a:r>
              <a:rPr lang="en-US" altLang="zh-CN" b="1" i="1"/>
              <a:t>n</a:t>
            </a:r>
            <a:r>
              <a:rPr lang="zh-CN" altLang="en-US" b="1"/>
              <a:t>个线性无关的向量，则</a:t>
            </a:r>
            <a:r>
              <a:rPr lang="en-US" altLang="zh-CN" b="1" i="1"/>
              <a:t>F</a:t>
            </a:r>
            <a:r>
              <a:rPr lang="en-US" altLang="zh-CN" b="1" i="1" baseline="30000"/>
              <a:t>n</a:t>
            </a:r>
            <a:r>
              <a:rPr lang="zh-CN" altLang="en-US" b="1"/>
              <a:t>中任何一个向量</a:t>
            </a:r>
            <a:r>
              <a:rPr lang="en-US" altLang="zh-CN" b="1" i="1"/>
              <a:t>β</a:t>
            </a:r>
            <a:r>
              <a:rPr lang="zh-CN" altLang="en-US" b="1"/>
              <a:t>都能写成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,α</a:t>
            </a:r>
            <a:r>
              <a:rPr lang="en-US" altLang="zh-CN" b="1" baseline="-25000"/>
              <a:t>2</a:t>
            </a:r>
            <a:r>
              <a:rPr lang="en-US" altLang="zh-CN" b="1" i="1"/>
              <a:t>,…,α</a:t>
            </a:r>
            <a:r>
              <a:rPr lang="en-US" altLang="zh-CN" b="1" i="1" baseline="-25000"/>
              <a:t>n</a:t>
            </a:r>
            <a:r>
              <a:rPr lang="zh-CN" altLang="en-US" b="1"/>
              <a:t>的线性组合的形式</a:t>
            </a:r>
          </a:p>
        </p:txBody>
      </p:sp>
      <p:sp>
        <p:nvSpPr>
          <p:cNvPr id="285704" name="Text Box 8">
            <a:extLst>
              <a:ext uri="{FF2B5EF4-FFF2-40B4-BE49-F238E27FC236}">
                <a16:creationId xmlns:a16="http://schemas.microsoft.com/office/drawing/2014/main" id="{C19CA213-9BC8-F39F-020F-BC0AC53F2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1785938"/>
            <a:ext cx="86566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en-US" b="1" i="1"/>
              <a:t>β</a:t>
            </a:r>
            <a:r>
              <a:rPr lang="en-US" altLang="zh-CN" b="1" i="1"/>
              <a:t>=x</a:t>
            </a:r>
            <a:r>
              <a:rPr lang="en-US" altLang="zh-CN" b="1" baseline="-25000"/>
              <a:t>1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+x</a:t>
            </a:r>
            <a:r>
              <a:rPr lang="en-US" altLang="zh-CN" b="1" baseline="-25000"/>
              <a:t>2</a:t>
            </a:r>
            <a:r>
              <a:rPr lang="en-US" altLang="zh-CN" b="1" i="1"/>
              <a:t>α</a:t>
            </a:r>
            <a:r>
              <a:rPr lang="en-US" altLang="zh-CN" b="1" baseline="-25000"/>
              <a:t>2</a:t>
            </a:r>
            <a:r>
              <a:rPr lang="en-US" altLang="zh-CN" b="1" i="1"/>
              <a:t>+…+x</a:t>
            </a:r>
            <a:r>
              <a:rPr lang="en-US" altLang="zh-CN" b="1" i="1" baseline="-25000"/>
              <a:t>n</a:t>
            </a:r>
            <a:r>
              <a:rPr lang="en-US" altLang="zh-CN" b="1" i="1"/>
              <a:t>α</a:t>
            </a:r>
            <a:r>
              <a:rPr lang="en-US" altLang="zh-CN" b="1" i="1" baseline="-25000"/>
              <a:t>n</a:t>
            </a:r>
            <a:r>
              <a:rPr lang="zh-CN" altLang="en-US" b="1"/>
              <a:t>并且其中的系数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 i="1"/>
              <a:t>, x</a:t>
            </a:r>
            <a:r>
              <a:rPr lang="en-US" altLang="zh-CN" b="1" baseline="-25000"/>
              <a:t>2</a:t>
            </a:r>
            <a:r>
              <a:rPr lang="en-US" altLang="zh-CN" b="1" i="1"/>
              <a:t>, …, x</a:t>
            </a:r>
            <a:r>
              <a:rPr lang="en-US" altLang="zh-CN" b="1" i="1" baseline="-25000"/>
              <a:t>n</a:t>
            </a:r>
            <a:r>
              <a:rPr lang="zh-CN" altLang="en-US" b="1"/>
              <a:t>由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 α</a:t>
            </a:r>
            <a:r>
              <a:rPr lang="en-US" altLang="zh-CN" b="1" baseline="-25000"/>
              <a:t>2</a:t>
            </a:r>
            <a:r>
              <a:rPr lang="en-US" altLang="zh-CN" b="1" i="1"/>
              <a:t>,…α</a:t>
            </a:r>
            <a:r>
              <a:rPr lang="en-US" altLang="zh-CN" b="1" i="1" baseline="-25000"/>
              <a:t>n</a:t>
            </a:r>
            <a:r>
              <a:rPr lang="en-US" altLang="zh-CN" b="1" i="1"/>
              <a:t>, β</a:t>
            </a:r>
            <a:r>
              <a:rPr lang="zh-CN" altLang="en-US" b="1"/>
              <a:t>唯一确定</a:t>
            </a:r>
            <a:r>
              <a:rPr lang="en-US" altLang="zh-CN" b="1"/>
              <a:t>.</a:t>
            </a:r>
          </a:p>
        </p:txBody>
      </p:sp>
      <p:sp>
        <p:nvSpPr>
          <p:cNvPr id="285705" name="Text Box 9">
            <a:extLst>
              <a:ext uri="{FF2B5EF4-FFF2-40B4-BE49-F238E27FC236}">
                <a16:creationId xmlns:a16="http://schemas.microsoft.com/office/drawing/2014/main" id="{DE2EF755-D4D2-DE8D-722E-261968466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2938463"/>
            <a:ext cx="8097837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证明 </a:t>
            </a:r>
            <a:r>
              <a:rPr lang="zh-CN" altLang="en-US" b="1"/>
              <a:t>   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 α</a:t>
            </a:r>
            <a:r>
              <a:rPr lang="en-US" altLang="zh-CN" b="1" i="1" baseline="-25000"/>
              <a:t>n</a:t>
            </a:r>
            <a:r>
              <a:rPr lang="en-US" altLang="zh-CN" b="1" i="1"/>
              <a:t>, β</a:t>
            </a:r>
            <a:r>
              <a:rPr lang="zh-CN" altLang="en-US" b="1"/>
              <a:t>是</a:t>
            </a:r>
            <a:r>
              <a:rPr lang="en-US" altLang="zh-CN" b="1" i="1"/>
              <a:t>F</a:t>
            </a:r>
            <a:r>
              <a:rPr lang="en-US" altLang="zh-CN" b="1" i="1" baseline="30000"/>
              <a:t>n</a:t>
            </a:r>
            <a:r>
              <a:rPr lang="zh-CN" altLang="en-US" b="1"/>
              <a:t>中</a:t>
            </a:r>
            <a:r>
              <a:rPr lang="en-US" altLang="zh-CN" b="1" i="1"/>
              <a:t>n+</a:t>
            </a:r>
            <a:r>
              <a:rPr lang="en-US" altLang="zh-CN" b="1"/>
              <a:t>1</a:t>
            </a:r>
            <a:r>
              <a:rPr lang="zh-CN" altLang="en-US" b="1"/>
              <a:t>个向量</a:t>
            </a:r>
            <a:r>
              <a:rPr lang="en-US" altLang="zh-CN" b="1"/>
              <a:t>.</a:t>
            </a:r>
            <a:r>
              <a:rPr lang="zh-CN" altLang="en-US" b="1"/>
              <a:t>由定理</a:t>
            </a:r>
            <a:r>
              <a:rPr lang="en-US" altLang="zh-CN" b="1"/>
              <a:t>2.1.5</a:t>
            </a:r>
            <a:r>
              <a:rPr lang="zh-CN" altLang="en-US" b="1"/>
              <a:t>知道它们线性相关，存在不全为</a:t>
            </a:r>
            <a:r>
              <a:rPr lang="en-US" altLang="zh-CN" b="1"/>
              <a:t>0</a:t>
            </a:r>
            <a:r>
              <a:rPr lang="zh-CN" altLang="en-US" b="1"/>
              <a:t>的数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,…, λ</a:t>
            </a:r>
            <a:r>
              <a:rPr lang="en-US" altLang="zh-CN" b="1" i="1" baseline="-25000"/>
              <a:t>n</a:t>
            </a:r>
            <a:r>
              <a:rPr lang="en-US" altLang="zh-CN" b="1" i="1"/>
              <a:t>, λ</a:t>
            </a:r>
            <a:r>
              <a:rPr lang="zh-CN" altLang="en-US" b="1"/>
              <a:t>使</a:t>
            </a:r>
          </a:p>
        </p:txBody>
      </p:sp>
      <p:sp>
        <p:nvSpPr>
          <p:cNvPr id="285706" name="Text Box 10">
            <a:extLst>
              <a:ext uri="{FF2B5EF4-FFF2-40B4-BE49-F238E27FC236}">
                <a16:creationId xmlns:a16="http://schemas.microsoft.com/office/drawing/2014/main" id="{A7F8CD5F-F91C-36EC-1948-96BA2325E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4619625"/>
            <a:ext cx="7994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en-US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+…+λ</a:t>
            </a:r>
            <a:r>
              <a:rPr lang="en-US" altLang="zh-CN" b="1" i="1" baseline="-25000"/>
              <a:t>n</a:t>
            </a:r>
            <a:r>
              <a:rPr lang="en-US" altLang="zh-CN" b="1" i="1"/>
              <a:t>α</a:t>
            </a:r>
            <a:r>
              <a:rPr lang="en-US" altLang="zh-CN" b="1" i="1" baseline="-25000"/>
              <a:t>n</a:t>
            </a:r>
            <a:r>
              <a:rPr lang="en-US" altLang="zh-CN" b="1" i="1"/>
              <a:t>+λβ=</a:t>
            </a:r>
            <a:r>
              <a:rPr lang="en-US" altLang="zh-CN" b="1"/>
              <a:t>0</a:t>
            </a:r>
          </a:p>
        </p:txBody>
      </p:sp>
      <p:sp>
        <p:nvSpPr>
          <p:cNvPr id="285707" name="Text Box 11">
            <a:extLst>
              <a:ext uri="{FF2B5EF4-FFF2-40B4-BE49-F238E27FC236}">
                <a16:creationId xmlns:a16="http://schemas.microsoft.com/office/drawing/2014/main" id="{2E06144D-635D-6D80-6898-56A6B6409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210175"/>
            <a:ext cx="8039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如果</a:t>
            </a:r>
            <a:r>
              <a:rPr lang="en-US" altLang="zh-CN" b="1" i="1"/>
              <a:t>λ</a:t>
            </a:r>
            <a:r>
              <a:rPr lang="en-US" altLang="zh-CN" b="1"/>
              <a:t>=0</a:t>
            </a:r>
            <a:r>
              <a:rPr lang="zh-CN" altLang="en-US" b="1"/>
              <a:t>，则</a:t>
            </a:r>
            <a:r>
              <a:rPr lang="en-US" altLang="zh-CN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,…, λ</a:t>
            </a:r>
            <a:r>
              <a:rPr lang="en-US" altLang="zh-CN" b="1" i="1" baseline="-25000"/>
              <a:t>n</a:t>
            </a:r>
            <a:r>
              <a:rPr lang="zh-CN" altLang="en-US" b="1"/>
              <a:t>不全为</a:t>
            </a:r>
            <a:r>
              <a:rPr lang="en-US" altLang="zh-CN" b="1"/>
              <a:t>0</a:t>
            </a:r>
            <a:r>
              <a:rPr lang="zh-CN" altLang="en-US" b="1"/>
              <a:t>且</a:t>
            </a:r>
          </a:p>
        </p:txBody>
      </p:sp>
      <p:sp>
        <p:nvSpPr>
          <p:cNvPr id="285708" name="Text Box 12">
            <a:extLst>
              <a:ext uri="{FF2B5EF4-FFF2-40B4-BE49-F238E27FC236}">
                <a16:creationId xmlns:a16="http://schemas.microsoft.com/office/drawing/2014/main" id="{ED8C3C10-5709-007F-9596-83944DE2B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5829300"/>
            <a:ext cx="774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en-US" b="1" i="1"/>
              <a:t>λ</a:t>
            </a:r>
            <a:r>
              <a:rPr lang="en-US" altLang="zh-CN" b="1" baseline="-25000"/>
              <a:t>1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+…+λ</a:t>
            </a:r>
            <a:r>
              <a:rPr lang="en-US" altLang="zh-CN" b="1" i="1" baseline="-25000"/>
              <a:t>n</a:t>
            </a:r>
            <a:r>
              <a:rPr lang="en-US" altLang="zh-CN" b="1" i="1"/>
              <a:t>α</a:t>
            </a:r>
            <a:r>
              <a:rPr lang="en-US" altLang="zh-CN" b="1" i="1" baseline="-25000"/>
              <a:t>n</a:t>
            </a:r>
            <a:r>
              <a:rPr lang="en-US" altLang="zh-CN" b="1" i="1"/>
              <a:t>=</a:t>
            </a:r>
            <a:r>
              <a:rPr lang="en-US" altLang="zh-CN" b="1"/>
              <a:t>0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3" grpId="0"/>
      <p:bldP spid="285704" grpId="0"/>
      <p:bldP spid="285705" grpId="0"/>
      <p:bldP spid="285706" grpId="0"/>
      <p:bldP spid="285707" grpId="0"/>
      <p:bldP spid="28570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Text Box 2">
            <a:extLst>
              <a:ext uri="{FF2B5EF4-FFF2-40B4-BE49-F238E27FC236}">
                <a16:creationId xmlns:a16="http://schemas.microsoft.com/office/drawing/2014/main" id="{284878C1-5160-5E88-1678-E32F14E88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280988"/>
            <a:ext cx="83169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这导致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 α</a:t>
            </a:r>
            <a:r>
              <a:rPr lang="en-US" altLang="zh-CN" b="1" i="1" baseline="-25000"/>
              <a:t>n</a:t>
            </a:r>
            <a:r>
              <a:rPr lang="zh-CN" altLang="en-US" b="1"/>
              <a:t>线性相关，矛盾</a:t>
            </a:r>
            <a:r>
              <a:rPr lang="en-US" altLang="zh-CN" b="1"/>
              <a:t>.</a:t>
            </a:r>
            <a:r>
              <a:rPr lang="zh-CN" altLang="en-US" b="1"/>
              <a:t>故</a:t>
            </a:r>
            <a:r>
              <a:rPr lang="en-US" altLang="zh-CN" b="1" i="1"/>
              <a:t>λ</a:t>
            </a:r>
            <a:r>
              <a:rPr lang="en-US" altLang="zh-CN" b="1"/>
              <a:t>≠0.</a:t>
            </a:r>
            <a:r>
              <a:rPr lang="zh-CN" altLang="en-US" b="1"/>
              <a:t>由</a:t>
            </a:r>
            <a:r>
              <a:rPr lang="en-US" altLang="zh-CN" b="1"/>
              <a:t>(2.1.20)</a:t>
            </a:r>
            <a:r>
              <a:rPr lang="zh-CN" altLang="en-US" b="1"/>
              <a:t>得</a:t>
            </a:r>
          </a:p>
        </p:txBody>
      </p:sp>
      <p:graphicFrame>
        <p:nvGraphicFramePr>
          <p:cNvPr id="374787" name="Object 3">
            <a:extLst>
              <a:ext uri="{FF2B5EF4-FFF2-40B4-BE49-F238E27FC236}">
                <a16:creationId xmlns:a16="http://schemas.microsoft.com/office/drawing/2014/main" id="{3EF10D40-735A-A59F-79EF-CFA81AC791E6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355725" y="1355725"/>
          <a:ext cx="37719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393480" progId="Equation.DSMT4">
                  <p:embed/>
                </p:oleObj>
              </mc:Choice>
              <mc:Fallback>
                <p:oleObj name="Equation" r:id="rId2" imgW="1434960" imgH="3934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1355725"/>
                        <a:ext cx="37719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88" name="Text Box 4">
            <a:extLst>
              <a:ext uri="{FF2B5EF4-FFF2-40B4-BE49-F238E27FC236}">
                <a16:creationId xmlns:a16="http://schemas.microsoft.com/office/drawing/2014/main" id="{3E0E364A-F2AD-ED09-0E28-EEEF6C02D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2286000"/>
            <a:ext cx="79644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可见</a:t>
            </a:r>
            <a:r>
              <a:rPr lang="en-US" altLang="zh-CN" b="1" i="1"/>
              <a:t>β</a:t>
            </a:r>
            <a:r>
              <a:rPr lang="zh-CN" altLang="en-US" b="1"/>
              <a:t>是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 α</a:t>
            </a:r>
            <a:r>
              <a:rPr lang="en-US" altLang="zh-CN" b="1" i="1" baseline="-25000"/>
              <a:t>n</a:t>
            </a:r>
            <a:r>
              <a:rPr lang="zh-CN" altLang="en-US" b="1"/>
              <a:t>的线性组合</a:t>
            </a:r>
            <a:r>
              <a:rPr lang="en-US" altLang="zh-CN" b="1"/>
              <a:t>.</a:t>
            </a:r>
          </a:p>
        </p:txBody>
      </p:sp>
      <p:sp>
        <p:nvSpPr>
          <p:cNvPr id="374789" name="Text Box 5">
            <a:extLst>
              <a:ext uri="{FF2B5EF4-FFF2-40B4-BE49-F238E27FC236}">
                <a16:creationId xmlns:a16="http://schemas.microsoft.com/office/drawing/2014/main" id="{BD982DF3-D6CC-4649-A0D9-E31C195BC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38" y="2919413"/>
            <a:ext cx="8421687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(</a:t>
            </a:r>
            <a:r>
              <a:rPr lang="zh-CN" altLang="en-US" b="1"/>
              <a:t>由于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 α</a:t>
            </a:r>
            <a:r>
              <a:rPr lang="en-US" altLang="zh-CN" b="1" i="1" baseline="-25000"/>
              <a:t>n</a:t>
            </a:r>
            <a:r>
              <a:rPr lang="zh-CN" altLang="en-US" b="1"/>
              <a:t>线性无关，其中每个向量都不是它前面的向量的线性组合</a:t>
            </a:r>
            <a:r>
              <a:rPr lang="en-US" altLang="zh-CN" b="1"/>
              <a:t>.</a:t>
            </a:r>
            <a:r>
              <a:rPr lang="zh-CN" altLang="en-US" b="1"/>
              <a:t>如果</a:t>
            </a:r>
            <a:r>
              <a:rPr lang="en-US" altLang="zh-CN" b="1" i="1"/>
              <a:t>β</a:t>
            </a:r>
            <a:r>
              <a:rPr lang="zh-CN" altLang="en-US" b="1"/>
              <a:t>不是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 α</a:t>
            </a:r>
            <a:r>
              <a:rPr lang="en-US" altLang="zh-CN" b="1" i="1" baseline="-25000"/>
              <a:t>n</a:t>
            </a:r>
            <a:r>
              <a:rPr lang="zh-CN" altLang="en-US" b="1"/>
              <a:t>的线性组合，则向量组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 α</a:t>
            </a:r>
            <a:r>
              <a:rPr lang="en-US" altLang="zh-CN" b="1" i="1" baseline="-25000"/>
              <a:t>n</a:t>
            </a:r>
            <a:r>
              <a:rPr lang="en-US" altLang="zh-CN" b="1" i="1"/>
              <a:t>,β</a:t>
            </a:r>
            <a:r>
              <a:rPr lang="zh-CN" altLang="en-US" b="1"/>
              <a:t>中每个向量都不是它前面的向量的线性组合，由定理</a:t>
            </a:r>
            <a:r>
              <a:rPr lang="en-US" altLang="zh-CN" b="1"/>
              <a:t>2.1.2</a:t>
            </a:r>
            <a:r>
              <a:rPr lang="zh-CN" altLang="en-US" b="1"/>
              <a:t>的推论</a:t>
            </a:r>
            <a:r>
              <a:rPr lang="en-US" altLang="zh-CN" b="1"/>
              <a:t>2.1.1</a:t>
            </a:r>
            <a:r>
              <a:rPr lang="zh-CN" altLang="en-US" b="1"/>
              <a:t>知：这导致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 α</a:t>
            </a:r>
            <a:r>
              <a:rPr lang="en-US" altLang="zh-CN" b="1" i="1" baseline="-25000"/>
              <a:t>n</a:t>
            </a:r>
            <a:r>
              <a:rPr lang="en-US" altLang="zh-CN" b="1" i="1"/>
              <a:t> ,β</a:t>
            </a:r>
            <a:r>
              <a:rPr lang="zh-CN" altLang="en-US" b="1"/>
              <a:t>线性无关，矛盾</a:t>
            </a:r>
            <a:r>
              <a:rPr lang="en-US" altLang="zh-CN" b="1"/>
              <a:t>.</a:t>
            </a:r>
            <a:r>
              <a:rPr lang="zh-CN" altLang="en-US" b="1"/>
              <a:t>因此</a:t>
            </a:r>
            <a:r>
              <a:rPr lang="en-US" altLang="zh-CN" b="1" i="1"/>
              <a:t>β</a:t>
            </a:r>
            <a:r>
              <a:rPr lang="en-US" altLang="zh-CN" b="1"/>
              <a:t> </a:t>
            </a:r>
            <a:r>
              <a:rPr lang="zh-CN" altLang="en-US" b="1"/>
              <a:t>是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 α</a:t>
            </a:r>
            <a:r>
              <a:rPr lang="en-US" altLang="zh-CN" b="1" i="1" baseline="-25000"/>
              <a:t>n</a:t>
            </a:r>
            <a:r>
              <a:rPr lang="zh-CN" altLang="en-US" b="1"/>
              <a:t>的线性组合</a:t>
            </a:r>
            <a:r>
              <a:rPr lang="en-US" altLang="zh-CN" b="1"/>
              <a:t>.)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/>
      <p:bldP spid="374788" grpId="0"/>
      <p:bldP spid="37478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Text Box 2">
            <a:extLst>
              <a:ext uri="{FF2B5EF4-FFF2-40B4-BE49-F238E27FC236}">
                <a16:creationId xmlns:a16="http://schemas.microsoft.com/office/drawing/2014/main" id="{FEB19F77-C248-17DF-E8E5-83547DEA4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368300"/>
            <a:ext cx="83185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       </a:t>
            </a:r>
            <a:r>
              <a:rPr lang="zh-CN" altLang="en-US" b="1"/>
              <a:t>现证明表达式</a:t>
            </a:r>
            <a:r>
              <a:rPr lang="en-US" altLang="zh-CN" b="1" i="1"/>
              <a:t>β=x</a:t>
            </a:r>
            <a:r>
              <a:rPr lang="en-US" altLang="zh-CN" b="1" baseline="-25000"/>
              <a:t>1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+…+x</a:t>
            </a:r>
            <a:r>
              <a:rPr lang="en-US" altLang="zh-CN" b="1" i="1" baseline="-25000"/>
              <a:t>n</a:t>
            </a:r>
            <a:r>
              <a:rPr lang="en-US" altLang="zh-CN" b="1" i="1"/>
              <a:t>α</a:t>
            </a:r>
            <a:r>
              <a:rPr lang="en-US" altLang="zh-CN" b="1" i="1" baseline="-25000"/>
              <a:t>n</a:t>
            </a:r>
            <a:r>
              <a:rPr lang="zh-CN" altLang="en-US" b="1"/>
              <a:t>中系数</a:t>
            </a:r>
            <a:r>
              <a:rPr lang="en-US" altLang="zh-CN" b="1" i="1"/>
              <a:t>x</a:t>
            </a:r>
            <a:r>
              <a:rPr lang="en-US" altLang="zh-CN" b="1" i="1" baseline="-25000"/>
              <a:t>1</a:t>
            </a:r>
            <a:r>
              <a:rPr lang="en-US" altLang="zh-CN" b="1" i="1"/>
              <a:t>,…,x</a:t>
            </a:r>
            <a:r>
              <a:rPr lang="en-US" altLang="zh-CN" b="1" i="1" baseline="-25000"/>
              <a:t>n</a:t>
            </a:r>
            <a:r>
              <a:rPr lang="zh-CN" altLang="en-US" b="1"/>
              <a:t>的唯一性</a:t>
            </a:r>
            <a:r>
              <a:rPr lang="en-US" altLang="zh-CN" b="1"/>
              <a:t>.</a:t>
            </a:r>
          </a:p>
        </p:txBody>
      </p:sp>
      <p:sp>
        <p:nvSpPr>
          <p:cNvPr id="375811" name="Text Box 3">
            <a:extLst>
              <a:ext uri="{FF2B5EF4-FFF2-40B4-BE49-F238E27FC236}">
                <a16:creationId xmlns:a16="http://schemas.microsoft.com/office/drawing/2014/main" id="{AB272225-7885-BE74-7C45-D489D8381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1652588"/>
            <a:ext cx="8023225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       </a:t>
            </a:r>
            <a:r>
              <a:rPr lang="zh-CN" altLang="en-US" b="1"/>
              <a:t>假定有两组系数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 i="1"/>
              <a:t>,…,x</a:t>
            </a:r>
            <a:r>
              <a:rPr lang="en-US" altLang="zh-CN" b="1" i="1" baseline="-25000"/>
              <a:t>n</a:t>
            </a:r>
            <a:r>
              <a:rPr lang="zh-CN" altLang="en-US" b="1"/>
              <a:t>与</a:t>
            </a:r>
            <a:r>
              <a:rPr lang="en-US" altLang="zh-CN" b="1" i="1"/>
              <a:t>y</a:t>
            </a:r>
            <a:r>
              <a:rPr lang="en-US" altLang="zh-CN" b="1" baseline="-25000"/>
              <a:t>1</a:t>
            </a:r>
            <a:r>
              <a:rPr lang="en-US" altLang="zh-CN" b="1" i="1"/>
              <a:t>,…y</a:t>
            </a:r>
            <a:r>
              <a:rPr lang="en-US" altLang="zh-CN" b="1" i="1" baseline="-25000"/>
              <a:t>n</a:t>
            </a:r>
            <a:r>
              <a:rPr lang="zh-CN" altLang="en-US" b="1"/>
              <a:t>满足条件</a:t>
            </a:r>
          </a:p>
          <a:p>
            <a:pPr algn="l" eaLnBrk="1" hangingPunct="1"/>
            <a:r>
              <a:rPr lang="zh-CN" altLang="en-US" b="1"/>
              <a:t>                   </a:t>
            </a:r>
            <a:r>
              <a:rPr lang="en-US" altLang="zh-CN" b="1" i="1"/>
              <a:t>β=x</a:t>
            </a:r>
            <a:r>
              <a:rPr lang="en-US" altLang="zh-CN" b="1" baseline="-25000"/>
              <a:t>1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+…+x</a:t>
            </a:r>
            <a:r>
              <a:rPr lang="en-US" altLang="zh-CN" b="1" i="1" baseline="-25000"/>
              <a:t>n</a:t>
            </a:r>
            <a:r>
              <a:rPr lang="en-US" altLang="zh-CN" b="1" i="1"/>
              <a:t>α</a:t>
            </a:r>
            <a:r>
              <a:rPr lang="en-US" altLang="zh-CN" b="1" i="1" baseline="-25000"/>
              <a:t>n</a:t>
            </a:r>
          </a:p>
          <a:p>
            <a:pPr algn="l" eaLnBrk="1" hangingPunct="1"/>
            <a:r>
              <a:rPr lang="en-US" altLang="zh-CN" b="1" i="1"/>
              <a:t>                   β=y</a:t>
            </a:r>
            <a:r>
              <a:rPr lang="en-US" altLang="zh-CN" b="1" baseline="-25000"/>
              <a:t>1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+…+y</a:t>
            </a:r>
            <a:r>
              <a:rPr lang="en-US" altLang="zh-CN" b="1" i="1" baseline="-25000"/>
              <a:t>n</a:t>
            </a:r>
            <a:r>
              <a:rPr lang="en-US" altLang="zh-CN" b="1" i="1"/>
              <a:t>α</a:t>
            </a:r>
            <a:r>
              <a:rPr lang="en-US" altLang="zh-CN" b="1" i="1" baseline="-25000"/>
              <a:t>n</a:t>
            </a:r>
          </a:p>
        </p:txBody>
      </p:sp>
      <p:sp>
        <p:nvSpPr>
          <p:cNvPr id="375812" name="Text Box 4">
            <a:extLst>
              <a:ext uri="{FF2B5EF4-FFF2-40B4-BE49-F238E27FC236}">
                <a16:creationId xmlns:a16="http://schemas.microsoft.com/office/drawing/2014/main" id="{C9030E61-99D4-2D44-3088-4BCAF47E3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4291013"/>
            <a:ext cx="7950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将两个表达式相减得</a:t>
            </a:r>
          </a:p>
        </p:txBody>
      </p:sp>
      <p:sp>
        <p:nvSpPr>
          <p:cNvPr id="375813" name="Text Box 5">
            <a:extLst>
              <a:ext uri="{FF2B5EF4-FFF2-40B4-BE49-F238E27FC236}">
                <a16:creationId xmlns:a16="http://schemas.microsoft.com/office/drawing/2014/main" id="{E9BE0EA2-4F88-8126-DC7D-D6BFC9C08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5043488"/>
            <a:ext cx="79629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 i="1"/>
              <a:t>-y</a:t>
            </a:r>
            <a:r>
              <a:rPr lang="en-US" altLang="zh-CN" b="1" baseline="-25000"/>
              <a:t>1</a:t>
            </a:r>
            <a:r>
              <a:rPr lang="en-US" altLang="zh-CN" b="1"/>
              <a:t>)</a:t>
            </a:r>
            <a:r>
              <a:rPr lang="en-US" altLang="zh-CN" b="1" i="1"/>
              <a:t> α</a:t>
            </a:r>
            <a:r>
              <a:rPr lang="en-US" altLang="zh-CN" b="1" baseline="-25000"/>
              <a:t>1</a:t>
            </a:r>
            <a:r>
              <a:rPr lang="en-US" altLang="zh-CN" b="1" i="1"/>
              <a:t>+…+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 i="1" baseline="-25000"/>
              <a:t>n</a:t>
            </a:r>
            <a:r>
              <a:rPr lang="en-US" altLang="zh-CN" b="1" i="1"/>
              <a:t>-y</a:t>
            </a:r>
            <a:r>
              <a:rPr lang="en-US" altLang="zh-CN" b="1" i="1" baseline="-25000"/>
              <a:t>n</a:t>
            </a:r>
            <a:r>
              <a:rPr lang="en-US" altLang="zh-CN" b="1"/>
              <a:t>)</a:t>
            </a:r>
            <a:r>
              <a:rPr lang="en-US" altLang="zh-CN" b="1" i="1"/>
              <a:t> α</a:t>
            </a:r>
            <a:r>
              <a:rPr lang="en-US" altLang="zh-CN" b="1" i="1" baseline="-25000"/>
              <a:t>n</a:t>
            </a:r>
            <a:r>
              <a:rPr lang="en-US" altLang="zh-CN" b="1" i="1"/>
              <a:t>=</a:t>
            </a:r>
            <a:r>
              <a:rPr lang="en-US" altLang="zh-CN" b="1"/>
              <a:t>0           (2.1.21)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0" grpId="0"/>
      <p:bldP spid="375811" grpId="0"/>
      <p:bldP spid="375812" grpId="0"/>
      <p:bldP spid="3758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ext Box 5">
            <a:extLst>
              <a:ext uri="{FF2B5EF4-FFF2-40B4-BE49-F238E27FC236}">
                <a16:creationId xmlns:a16="http://schemas.microsoft.com/office/drawing/2014/main" id="{215C797C-E1F6-2D6A-6FAC-B7CA8E270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576263"/>
            <a:ext cx="7716837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chemeClr val="tx2"/>
                </a:solidFill>
              </a:rPr>
              <a:t>例</a:t>
            </a:r>
            <a:r>
              <a:rPr lang="en-US" altLang="zh-CN" b="1">
                <a:solidFill>
                  <a:schemeClr val="tx2"/>
                </a:solidFill>
              </a:rPr>
              <a:t>2</a:t>
            </a:r>
            <a:r>
              <a:rPr lang="en-US" altLang="zh-CN" b="1"/>
              <a:t> </a:t>
            </a:r>
            <a:r>
              <a:rPr lang="zh-CN" altLang="en-US" b="1"/>
              <a:t>由</a:t>
            </a:r>
            <a:r>
              <a:rPr lang="en-US" altLang="zh-CN" b="1"/>
              <a:t>5</a:t>
            </a:r>
            <a:r>
              <a:rPr lang="zh-CN" altLang="en-US" b="1"/>
              <a:t>个电阻组成的电路。设在两点</a:t>
            </a:r>
            <a:r>
              <a:rPr lang="en-US" altLang="zh-CN" b="1"/>
              <a:t>A,B</a:t>
            </a:r>
            <a:r>
              <a:rPr lang="zh-CN" altLang="en-US" b="1"/>
              <a:t>之间加电压</a:t>
            </a:r>
            <a:r>
              <a:rPr lang="en-US" altLang="zh-CN" b="1"/>
              <a:t>V</a:t>
            </a:r>
            <a:r>
              <a:rPr lang="zh-CN" altLang="en-US" b="1"/>
              <a:t>。求在五个电阻上流过的电流。</a:t>
            </a:r>
          </a:p>
        </p:txBody>
      </p:sp>
      <p:grpSp>
        <p:nvGrpSpPr>
          <p:cNvPr id="115715" name="Group 74">
            <a:extLst>
              <a:ext uri="{FF2B5EF4-FFF2-40B4-BE49-F238E27FC236}">
                <a16:creationId xmlns:a16="http://schemas.microsoft.com/office/drawing/2014/main" id="{67A3AC0E-7277-761B-19DB-F16E14BBA50A}"/>
              </a:ext>
            </a:extLst>
          </p:cNvPr>
          <p:cNvGrpSpPr>
            <a:grpSpLocks/>
          </p:cNvGrpSpPr>
          <p:nvPr/>
        </p:nvGrpSpPr>
        <p:grpSpPr bwMode="auto">
          <a:xfrm>
            <a:off x="1906588" y="2205038"/>
            <a:ext cx="5264150" cy="3128962"/>
            <a:chOff x="1321" y="1449"/>
            <a:chExt cx="3316" cy="1971"/>
          </a:xfrm>
        </p:grpSpPr>
        <p:grpSp>
          <p:nvGrpSpPr>
            <p:cNvPr id="115716" name="Group 60">
              <a:extLst>
                <a:ext uri="{FF2B5EF4-FFF2-40B4-BE49-F238E27FC236}">
                  <a16:creationId xmlns:a16="http://schemas.microsoft.com/office/drawing/2014/main" id="{8B1A2273-DEA9-281C-A048-80E8544042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1" y="1449"/>
              <a:ext cx="3316" cy="1971"/>
              <a:chOff x="2563" y="2259"/>
              <a:chExt cx="3316" cy="1971"/>
            </a:xfrm>
          </p:grpSpPr>
          <p:sp>
            <p:nvSpPr>
              <p:cNvPr id="115726" name="Line 32">
                <a:extLst>
                  <a:ext uri="{FF2B5EF4-FFF2-40B4-BE49-F238E27FC236}">
                    <a16:creationId xmlns:a16="http://schemas.microsoft.com/office/drawing/2014/main" id="{21060F94-8ED7-D478-5810-131ED3022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44" y="3249"/>
                <a:ext cx="435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5727" name="Line 33">
                <a:extLst>
                  <a:ext uri="{FF2B5EF4-FFF2-40B4-BE49-F238E27FC236}">
                    <a16:creationId xmlns:a16="http://schemas.microsoft.com/office/drawing/2014/main" id="{8350EBB8-B529-7D2D-3AD3-BBF986F9B9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3239"/>
                <a:ext cx="435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15728" name="Group 43">
                <a:extLst>
                  <a:ext uri="{FF2B5EF4-FFF2-40B4-BE49-F238E27FC236}">
                    <a16:creationId xmlns:a16="http://schemas.microsoft.com/office/drawing/2014/main" id="{7BE4ADAC-0E89-BFFA-7086-A1481BF5A2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600000">
                <a:off x="2970" y="3355"/>
                <a:ext cx="1270" cy="480"/>
                <a:chOff x="1612" y="2215"/>
                <a:chExt cx="1270" cy="480"/>
              </a:xfrm>
            </p:grpSpPr>
            <p:sp>
              <p:nvSpPr>
                <p:cNvPr id="115745" name="Line 34">
                  <a:extLst>
                    <a:ext uri="{FF2B5EF4-FFF2-40B4-BE49-F238E27FC236}">
                      <a16:creationId xmlns:a16="http://schemas.microsoft.com/office/drawing/2014/main" id="{4AE2DB43-80D4-060A-7ACF-438AD21851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800000">
                  <a:off x="1612" y="2695"/>
                  <a:ext cx="435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746" name="Rectangle 38">
                  <a:extLst>
                    <a:ext uri="{FF2B5EF4-FFF2-40B4-BE49-F238E27FC236}">
                      <a16:creationId xmlns:a16="http://schemas.microsoft.com/office/drawing/2014/main" id="{A300D2FF-709F-1ED0-7FB0-BE5084E58F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800000">
                  <a:off x="1990" y="2421"/>
                  <a:ext cx="516" cy="70"/>
                </a:xfrm>
                <a:prstGeom prst="rect">
                  <a:avLst/>
                </a:prstGeom>
                <a:solidFill>
                  <a:schemeClr val="hlink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5747" name="Line 39">
                  <a:extLst>
                    <a:ext uri="{FF2B5EF4-FFF2-40B4-BE49-F238E27FC236}">
                      <a16:creationId xmlns:a16="http://schemas.microsoft.com/office/drawing/2014/main" id="{3AE0E8D4-7A27-9AEB-1304-049468B29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800000">
                  <a:off x="2447" y="2215"/>
                  <a:ext cx="435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5729" name="Group 44">
                <a:extLst>
                  <a:ext uri="{FF2B5EF4-FFF2-40B4-BE49-F238E27FC236}">
                    <a16:creationId xmlns:a16="http://schemas.microsoft.com/office/drawing/2014/main" id="{D9D2E089-1F3C-2CDE-CCD0-0681EA070A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4" y="3353"/>
                <a:ext cx="1270" cy="480"/>
                <a:chOff x="1612" y="2215"/>
                <a:chExt cx="1270" cy="480"/>
              </a:xfrm>
            </p:grpSpPr>
            <p:sp>
              <p:nvSpPr>
                <p:cNvPr id="115742" name="Line 45">
                  <a:extLst>
                    <a:ext uri="{FF2B5EF4-FFF2-40B4-BE49-F238E27FC236}">
                      <a16:creationId xmlns:a16="http://schemas.microsoft.com/office/drawing/2014/main" id="{3BAD2851-2A09-81ED-ED91-6DDD9C7A1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800000">
                  <a:off x="1612" y="2695"/>
                  <a:ext cx="435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743" name="Rectangle 46">
                  <a:extLst>
                    <a:ext uri="{FF2B5EF4-FFF2-40B4-BE49-F238E27FC236}">
                      <a16:creationId xmlns:a16="http://schemas.microsoft.com/office/drawing/2014/main" id="{40490693-3C3C-E841-5494-0556D8E309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800000">
                  <a:off x="1990" y="2421"/>
                  <a:ext cx="516" cy="70"/>
                </a:xfrm>
                <a:prstGeom prst="rect">
                  <a:avLst/>
                </a:prstGeom>
                <a:solidFill>
                  <a:schemeClr val="hlink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5744" name="Line 47">
                  <a:extLst>
                    <a:ext uri="{FF2B5EF4-FFF2-40B4-BE49-F238E27FC236}">
                      <a16:creationId xmlns:a16="http://schemas.microsoft.com/office/drawing/2014/main" id="{712265A6-4EAE-3661-6261-25F688A341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800000">
                  <a:off x="2447" y="2215"/>
                  <a:ext cx="435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5730" name="Group 48">
                <a:extLst>
                  <a:ext uri="{FF2B5EF4-FFF2-40B4-BE49-F238E27FC236}">
                    <a16:creationId xmlns:a16="http://schemas.microsoft.com/office/drawing/2014/main" id="{0242CF65-7CED-A0D7-C9A3-9A4E89DF31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7200000">
                <a:off x="3588" y="3010"/>
                <a:ext cx="1270" cy="480"/>
                <a:chOff x="1612" y="2215"/>
                <a:chExt cx="1270" cy="480"/>
              </a:xfrm>
            </p:grpSpPr>
            <p:sp>
              <p:nvSpPr>
                <p:cNvPr id="115739" name="Line 49">
                  <a:extLst>
                    <a:ext uri="{FF2B5EF4-FFF2-40B4-BE49-F238E27FC236}">
                      <a16:creationId xmlns:a16="http://schemas.microsoft.com/office/drawing/2014/main" id="{14A93C05-ABD4-0934-EFD3-AAB4F796B6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800000">
                  <a:off x="1612" y="2695"/>
                  <a:ext cx="435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740" name="Rectangle 50">
                  <a:extLst>
                    <a:ext uri="{FF2B5EF4-FFF2-40B4-BE49-F238E27FC236}">
                      <a16:creationId xmlns:a16="http://schemas.microsoft.com/office/drawing/2014/main" id="{ACEF1C00-ABC6-BC53-10FF-98C8FA2368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800000">
                  <a:off x="1990" y="2421"/>
                  <a:ext cx="516" cy="70"/>
                </a:xfrm>
                <a:prstGeom prst="rect">
                  <a:avLst/>
                </a:prstGeom>
                <a:solidFill>
                  <a:schemeClr val="hlink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5741" name="Line 51">
                  <a:extLst>
                    <a:ext uri="{FF2B5EF4-FFF2-40B4-BE49-F238E27FC236}">
                      <a16:creationId xmlns:a16="http://schemas.microsoft.com/office/drawing/2014/main" id="{BA234533-BA00-6CA0-61DE-ED4CA5C6AF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800000">
                  <a:off x="2447" y="2215"/>
                  <a:ext cx="435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5731" name="Group 52">
                <a:extLst>
                  <a:ext uri="{FF2B5EF4-FFF2-40B4-BE49-F238E27FC236}">
                    <a16:creationId xmlns:a16="http://schemas.microsoft.com/office/drawing/2014/main" id="{53CBB43B-1EB3-47D0-0EC8-E7A2341D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600000">
                <a:off x="4201" y="2654"/>
                <a:ext cx="1270" cy="480"/>
                <a:chOff x="1612" y="2215"/>
                <a:chExt cx="1270" cy="480"/>
              </a:xfrm>
            </p:grpSpPr>
            <p:sp>
              <p:nvSpPr>
                <p:cNvPr id="115736" name="Line 53">
                  <a:extLst>
                    <a:ext uri="{FF2B5EF4-FFF2-40B4-BE49-F238E27FC236}">
                      <a16:creationId xmlns:a16="http://schemas.microsoft.com/office/drawing/2014/main" id="{BF37D09D-1F4C-6881-25D5-FD75D70E08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800000">
                  <a:off x="1612" y="2695"/>
                  <a:ext cx="435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737" name="Rectangle 54">
                  <a:extLst>
                    <a:ext uri="{FF2B5EF4-FFF2-40B4-BE49-F238E27FC236}">
                      <a16:creationId xmlns:a16="http://schemas.microsoft.com/office/drawing/2014/main" id="{F89C0533-D28D-C0A3-9A69-1034EF12A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800000">
                  <a:off x="1990" y="2421"/>
                  <a:ext cx="516" cy="70"/>
                </a:xfrm>
                <a:prstGeom prst="rect">
                  <a:avLst/>
                </a:prstGeom>
                <a:solidFill>
                  <a:schemeClr val="hlink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5738" name="Line 55">
                  <a:extLst>
                    <a:ext uri="{FF2B5EF4-FFF2-40B4-BE49-F238E27FC236}">
                      <a16:creationId xmlns:a16="http://schemas.microsoft.com/office/drawing/2014/main" id="{AA7C90A6-5190-BF31-572D-28ED7EF09C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800000">
                  <a:off x="2447" y="2215"/>
                  <a:ext cx="435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5732" name="Group 56">
                <a:extLst>
                  <a:ext uri="{FF2B5EF4-FFF2-40B4-BE49-F238E27FC236}">
                    <a16:creationId xmlns:a16="http://schemas.microsoft.com/office/drawing/2014/main" id="{BD7AF3E7-2F07-FD85-3A77-5ADBA54242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8" y="2643"/>
                <a:ext cx="1270" cy="480"/>
                <a:chOff x="1612" y="2215"/>
                <a:chExt cx="1270" cy="480"/>
              </a:xfrm>
            </p:grpSpPr>
            <p:sp>
              <p:nvSpPr>
                <p:cNvPr id="115733" name="Line 57">
                  <a:extLst>
                    <a:ext uri="{FF2B5EF4-FFF2-40B4-BE49-F238E27FC236}">
                      <a16:creationId xmlns:a16="http://schemas.microsoft.com/office/drawing/2014/main" id="{F4E6857A-9FD9-255D-E6F5-C45FF3368C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800000">
                  <a:off x="1612" y="2695"/>
                  <a:ext cx="435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15734" name="Rectangle 58">
                  <a:extLst>
                    <a:ext uri="{FF2B5EF4-FFF2-40B4-BE49-F238E27FC236}">
                      <a16:creationId xmlns:a16="http://schemas.microsoft.com/office/drawing/2014/main" id="{5485CF68-6003-79D2-70A7-0F1E697C53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800000">
                  <a:off x="1990" y="2421"/>
                  <a:ext cx="516" cy="70"/>
                </a:xfrm>
                <a:prstGeom prst="rect">
                  <a:avLst/>
                </a:prstGeom>
                <a:solidFill>
                  <a:schemeClr val="hlink"/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spAutoFit/>
                </a:bodyPr>
                <a:lstStyle>
                  <a:lvl1pPr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1pPr>
                  <a:lvl2pPr marL="742950" indent="-28575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2pPr>
                  <a:lvl3pPr marL="11430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3pPr>
                  <a:lvl4pPr marL="16002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4pPr>
                  <a:lvl5pPr marL="2057400" indent="-228600" eaLnBrk="0" hangingPunct="0"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楷体_GB2312" pitchFamily="49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5735" name="Line 59">
                  <a:extLst>
                    <a:ext uri="{FF2B5EF4-FFF2-40B4-BE49-F238E27FC236}">
                      <a16:creationId xmlns:a16="http://schemas.microsoft.com/office/drawing/2014/main" id="{1928B445-A16E-CBBD-C647-3248FF1EBA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-1800000">
                  <a:off x="2447" y="2215"/>
                  <a:ext cx="435" cy="0"/>
                </a:xfrm>
                <a:prstGeom prst="line">
                  <a:avLst/>
                </a:prstGeom>
                <a:noFill/>
                <a:ln w="25400">
                  <a:solidFill>
                    <a:schemeClr val="tx2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5717" name="Text Box 61">
              <a:extLst>
                <a:ext uri="{FF2B5EF4-FFF2-40B4-BE49-F238E27FC236}">
                  <a16:creationId xmlns:a16="http://schemas.microsoft.com/office/drawing/2014/main" id="{81F46CFB-E55B-258D-8753-38B350D6A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2154"/>
              <a:ext cx="2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 i="1"/>
                <a:t>A</a:t>
              </a:r>
            </a:p>
          </p:txBody>
        </p:sp>
        <p:sp>
          <p:nvSpPr>
            <p:cNvPr id="115718" name="Text Box 62">
              <a:extLst>
                <a:ext uri="{FF2B5EF4-FFF2-40B4-BE49-F238E27FC236}">
                  <a16:creationId xmlns:a16="http://schemas.microsoft.com/office/drawing/2014/main" id="{E3C56F33-8735-3DBB-11CC-1A477C103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1487"/>
              <a:ext cx="2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 i="1"/>
                <a:t>C</a:t>
              </a:r>
            </a:p>
          </p:txBody>
        </p:sp>
        <p:sp>
          <p:nvSpPr>
            <p:cNvPr id="115719" name="Text Box 63">
              <a:extLst>
                <a:ext uri="{FF2B5EF4-FFF2-40B4-BE49-F238E27FC236}">
                  <a16:creationId xmlns:a16="http://schemas.microsoft.com/office/drawing/2014/main" id="{B0FEC219-8958-3CA8-E56B-0E0A5DFF94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8" y="3166"/>
              <a:ext cx="2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 i="1"/>
                <a:t>D</a:t>
              </a:r>
            </a:p>
          </p:txBody>
        </p:sp>
        <p:sp>
          <p:nvSpPr>
            <p:cNvPr id="115720" name="Text Box 64">
              <a:extLst>
                <a:ext uri="{FF2B5EF4-FFF2-40B4-BE49-F238E27FC236}">
                  <a16:creationId xmlns:a16="http://schemas.microsoft.com/office/drawing/2014/main" id="{15CBDE3A-10DF-0DC8-2076-DB2838C65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1" y="1857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 i="1"/>
                <a:t>R</a:t>
              </a:r>
              <a:r>
                <a:rPr lang="en-US" altLang="zh-CN" sz="1600" i="1" baseline="-25000"/>
                <a:t>1</a:t>
              </a:r>
            </a:p>
          </p:txBody>
        </p:sp>
        <p:sp>
          <p:nvSpPr>
            <p:cNvPr id="115721" name="Text Box 69">
              <a:extLst>
                <a:ext uri="{FF2B5EF4-FFF2-40B4-BE49-F238E27FC236}">
                  <a16:creationId xmlns:a16="http://schemas.microsoft.com/office/drawing/2014/main" id="{A7BEBAB7-5953-96BB-9F66-D24CB1960A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4" y="2206"/>
              <a:ext cx="2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 i="1"/>
                <a:t>B</a:t>
              </a:r>
            </a:p>
          </p:txBody>
        </p:sp>
        <p:sp>
          <p:nvSpPr>
            <p:cNvPr id="115722" name="Text Box 70">
              <a:extLst>
                <a:ext uri="{FF2B5EF4-FFF2-40B4-BE49-F238E27FC236}">
                  <a16:creationId xmlns:a16="http://schemas.microsoft.com/office/drawing/2014/main" id="{A4D08001-288E-AD70-E082-DF9DACE89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2" y="1868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 i="1"/>
                <a:t>R</a:t>
              </a:r>
              <a:r>
                <a:rPr lang="en-US" altLang="zh-CN" sz="1600" i="1" baseline="-25000"/>
                <a:t>4</a:t>
              </a:r>
            </a:p>
          </p:txBody>
        </p:sp>
        <p:sp>
          <p:nvSpPr>
            <p:cNvPr id="115723" name="Text Box 71">
              <a:extLst>
                <a:ext uri="{FF2B5EF4-FFF2-40B4-BE49-F238E27FC236}">
                  <a16:creationId xmlns:a16="http://schemas.microsoft.com/office/drawing/2014/main" id="{C64FF1F4-BBC0-DAF5-A278-08BA38B1B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5" y="2797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 i="1"/>
                <a:t>R</a:t>
              </a:r>
              <a:r>
                <a:rPr lang="en-US" altLang="zh-CN" sz="1600" i="1" baseline="-25000"/>
                <a:t>5</a:t>
              </a:r>
            </a:p>
          </p:txBody>
        </p:sp>
        <p:sp>
          <p:nvSpPr>
            <p:cNvPr id="115724" name="Text Box 72">
              <a:extLst>
                <a:ext uri="{FF2B5EF4-FFF2-40B4-BE49-F238E27FC236}">
                  <a16:creationId xmlns:a16="http://schemas.microsoft.com/office/drawing/2014/main" id="{B59F89FA-4857-AC73-7C2D-B3FFC9EE1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4" y="23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 i="1"/>
                <a:t>R</a:t>
              </a:r>
              <a:r>
                <a:rPr lang="en-US" altLang="zh-CN" sz="1600" i="1" baseline="-25000"/>
                <a:t>3</a:t>
              </a:r>
            </a:p>
          </p:txBody>
        </p:sp>
        <p:sp>
          <p:nvSpPr>
            <p:cNvPr id="115725" name="Text Box 73">
              <a:extLst>
                <a:ext uri="{FF2B5EF4-FFF2-40B4-BE49-F238E27FC236}">
                  <a16:creationId xmlns:a16="http://schemas.microsoft.com/office/drawing/2014/main" id="{C3F99B32-8B54-89F3-4F7E-99509E1429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2807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en-US" altLang="zh-CN" sz="1600" i="1"/>
                <a:t>R</a:t>
              </a:r>
              <a:r>
                <a:rPr lang="en-US" altLang="zh-CN" sz="1600" i="1" baseline="-25000"/>
                <a:t>2</a:t>
              </a:r>
            </a:p>
          </p:txBody>
        </p:sp>
      </p:grpSp>
    </p:spTree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Text Box 2">
            <a:extLst>
              <a:ext uri="{FF2B5EF4-FFF2-40B4-BE49-F238E27FC236}">
                <a16:creationId xmlns:a16="http://schemas.microsoft.com/office/drawing/2014/main" id="{6CCE4555-27AF-71B8-B4AA-7DB960CB6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323850"/>
            <a:ext cx="81549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由于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 i="1"/>
              <a:t>,…, α</a:t>
            </a:r>
            <a:r>
              <a:rPr lang="en-US" altLang="zh-CN" b="1" i="1" baseline="-25000"/>
              <a:t>n</a:t>
            </a:r>
            <a:r>
              <a:rPr lang="zh-CN" altLang="en-US" b="1"/>
              <a:t>线性无关，向量等式</a:t>
            </a:r>
            <a:r>
              <a:rPr lang="en-US" altLang="zh-CN" b="1"/>
              <a:t>(2.1.21)</a:t>
            </a:r>
            <a:r>
              <a:rPr lang="zh-CN" altLang="en-US" b="1"/>
              <a:t>仅当</a:t>
            </a:r>
          </a:p>
        </p:txBody>
      </p:sp>
      <p:sp>
        <p:nvSpPr>
          <p:cNvPr id="376835" name="Text Box 3">
            <a:extLst>
              <a:ext uri="{FF2B5EF4-FFF2-40B4-BE49-F238E27FC236}">
                <a16:creationId xmlns:a16="http://schemas.microsoft.com/office/drawing/2014/main" id="{2A6CCD0A-E328-3088-18D3-9C27FD3D5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1504950"/>
            <a:ext cx="80962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                   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/>
              <a:t>-</a:t>
            </a:r>
            <a:r>
              <a:rPr lang="en-US" altLang="zh-CN" b="1" i="1"/>
              <a:t>y</a:t>
            </a:r>
            <a:r>
              <a:rPr lang="en-US" altLang="zh-CN" b="1" baseline="-25000"/>
              <a:t>1</a:t>
            </a:r>
            <a:r>
              <a:rPr lang="en-US" altLang="zh-CN" b="1" i="1"/>
              <a:t>=…=x</a:t>
            </a:r>
            <a:r>
              <a:rPr lang="en-US" altLang="zh-CN" b="1" i="1" baseline="-25000"/>
              <a:t>n</a:t>
            </a:r>
            <a:r>
              <a:rPr lang="en-US" altLang="zh-CN" b="1"/>
              <a:t>-</a:t>
            </a:r>
            <a:r>
              <a:rPr lang="en-US" altLang="zh-CN" b="1" i="1"/>
              <a:t>y</a:t>
            </a:r>
            <a:r>
              <a:rPr lang="en-US" altLang="zh-CN" b="1" i="1" baseline="-25000"/>
              <a:t>n</a:t>
            </a:r>
            <a:r>
              <a:rPr lang="en-US" altLang="zh-CN" b="1" i="1"/>
              <a:t>=</a:t>
            </a:r>
            <a:r>
              <a:rPr lang="en-US" altLang="zh-CN" b="1"/>
              <a:t>0</a:t>
            </a:r>
          </a:p>
          <a:p>
            <a:pPr algn="l" eaLnBrk="1" hangingPunct="1"/>
            <a:r>
              <a:rPr lang="zh-CN" altLang="en-US" b="1"/>
              <a:t>时成立，也就是</a:t>
            </a:r>
          </a:p>
        </p:txBody>
      </p:sp>
      <p:sp>
        <p:nvSpPr>
          <p:cNvPr id="376836" name="Text Box 4">
            <a:extLst>
              <a:ext uri="{FF2B5EF4-FFF2-40B4-BE49-F238E27FC236}">
                <a16:creationId xmlns:a16="http://schemas.microsoft.com/office/drawing/2014/main" id="{6E2E3498-A91F-163E-0374-55218EC7B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8" y="3067050"/>
            <a:ext cx="62372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b="1"/>
              <a:t>                   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 i="1"/>
              <a:t>=y</a:t>
            </a:r>
            <a:r>
              <a:rPr lang="en-US" altLang="zh-CN" b="1" baseline="-25000"/>
              <a:t>1</a:t>
            </a:r>
            <a:r>
              <a:rPr lang="en-US" altLang="zh-CN" b="1" i="1"/>
              <a:t>,…,x</a:t>
            </a:r>
            <a:r>
              <a:rPr lang="en-US" altLang="zh-CN" b="1" i="1" baseline="-25000"/>
              <a:t>n</a:t>
            </a:r>
            <a:r>
              <a:rPr lang="en-US" altLang="zh-CN" b="1" i="1"/>
              <a:t>=y</a:t>
            </a:r>
            <a:r>
              <a:rPr lang="en-US" altLang="zh-CN" b="1" i="1" baseline="-25000"/>
              <a:t>n</a:t>
            </a:r>
          </a:p>
        </p:txBody>
      </p:sp>
      <p:sp>
        <p:nvSpPr>
          <p:cNvPr id="376837" name="Text Box 5">
            <a:extLst>
              <a:ext uri="{FF2B5EF4-FFF2-40B4-BE49-F238E27FC236}">
                <a16:creationId xmlns:a16="http://schemas.microsoft.com/office/drawing/2014/main" id="{567D7032-E4E4-AB69-08F8-A07CBE81E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3657600"/>
            <a:ext cx="80803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这就说明系数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 i="1"/>
              <a:t>,…,x</a:t>
            </a:r>
            <a:r>
              <a:rPr lang="en-US" altLang="zh-CN" b="1" i="1" baseline="-25000"/>
              <a:t>n</a:t>
            </a:r>
            <a:r>
              <a:rPr lang="zh-CN" altLang="en-US" b="1"/>
              <a:t>的唯一性</a:t>
            </a:r>
            <a:r>
              <a:rPr lang="en-US" altLang="zh-CN" b="1"/>
              <a:t>.                 □</a:t>
            </a:r>
          </a:p>
        </p:txBody>
      </p:sp>
      <p:graphicFrame>
        <p:nvGraphicFramePr>
          <p:cNvPr id="34818" name="Object 6">
            <a:extLst>
              <a:ext uri="{FF2B5EF4-FFF2-40B4-BE49-F238E27FC236}">
                <a16:creationId xmlns:a16="http://schemas.microsoft.com/office/drawing/2014/main" id="{3E5EBAD3-6AA9-84D8-EB63-CABB1CA98E32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528638" y="4475163"/>
          <a:ext cx="8312150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40080" imgH="457200" progId="Equation.3">
                  <p:embed/>
                </p:oleObj>
              </mc:Choice>
              <mc:Fallback>
                <p:oleObj name="公式" r:id="rId2" imgW="33400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4475163"/>
                        <a:ext cx="8312150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4" grpId="0"/>
      <p:bldP spid="376835" grpId="0"/>
      <p:bldP spid="376836" grpId="0"/>
      <p:bldP spid="37683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Box 3">
            <a:extLst>
              <a:ext uri="{FF2B5EF4-FFF2-40B4-BE49-F238E27FC236}">
                <a16:creationId xmlns:a16="http://schemas.microsoft.com/office/drawing/2014/main" id="{27841244-A95A-4EAE-1660-B8EDEC1A2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423863"/>
            <a:ext cx="77025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</a:rPr>
              <a:t>判定线性方程组的唯一解</a:t>
            </a:r>
          </a:p>
        </p:txBody>
      </p:sp>
      <p:sp>
        <p:nvSpPr>
          <p:cNvPr id="35844" name="TextBox 4">
            <a:extLst>
              <a:ext uri="{FF2B5EF4-FFF2-40B4-BE49-F238E27FC236}">
                <a16:creationId xmlns:a16="http://schemas.microsoft.com/office/drawing/2014/main" id="{EED4114A-5E68-8496-3579-34764F0F3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" y="1216025"/>
            <a:ext cx="774858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3 </a:t>
            </a:r>
            <a:r>
              <a:rPr lang="zh-CN" altLang="en-US"/>
              <a:t>在复数范围内求常数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 baseline="-25000"/>
              <a:t>3</a:t>
            </a:r>
            <a:r>
              <a:rPr lang="en-US" altLang="zh-CN"/>
              <a:t>,</a:t>
            </a:r>
            <a:r>
              <a:rPr lang="zh-CN" altLang="en-US"/>
              <a:t>使线性方程组有唯一解。</a:t>
            </a:r>
          </a:p>
        </p:txBody>
      </p:sp>
      <p:graphicFrame>
        <p:nvGraphicFramePr>
          <p:cNvPr id="35842" name="Object 8">
            <a:extLst>
              <a:ext uri="{FF2B5EF4-FFF2-40B4-BE49-F238E27FC236}">
                <a16:creationId xmlns:a16="http://schemas.microsoft.com/office/drawing/2014/main" id="{BD9EE9B0-C2E8-1BF1-DD88-A083A60C6F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3363" y="2338388"/>
          <a:ext cx="2513012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711000" progId="Equation.3">
                  <p:embed/>
                </p:oleObj>
              </mc:Choice>
              <mc:Fallback>
                <p:oleObj name="Equation" r:id="rId2" imgW="1066680" imgH="711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338388"/>
                        <a:ext cx="2513012" cy="167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TextBox 7">
            <a:extLst>
              <a:ext uri="{FF2B5EF4-FFF2-40B4-BE49-F238E27FC236}">
                <a16:creationId xmlns:a16="http://schemas.microsoft.com/office/drawing/2014/main" id="{E977A898-2D1B-2D94-C48D-77BFF1FAC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38" y="4035425"/>
            <a:ext cx="7993062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解：原方程写成向量形式</a:t>
            </a:r>
            <a:r>
              <a:rPr lang="en-US" altLang="zh-CN" i="1"/>
              <a:t>xa</a:t>
            </a:r>
            <a:r>
              <a:rPr lang="en-US" altLang="zh-CN" baseline="-25000"/>
              <a:t>1</a:t>
            </a:r>
            <a:r>
              <a:rPr lang="en-US" altLang="zh-CN"/>
              <a:t>+</a:t>
            </a:r>
            <a:r>
              <a:rPr lang="en-US" altLang="zh-CN" i="1"/>
              <a:t>ya</a:t>
            </a:r>
            <a:r>
              <a:rPr lang="en-US" altLang="zh-CN" baseline="-25000"/>
              <a:t>2</a:t>
            </a:r>
            <a:r>
              <a:rPr lang="en-US" altLang="zh-CN"/>
              <a:t>+</a:t>
            </a:r>
            <a:r>
              <a:rPr lang="en-US" altLang="zh-CN" i="1"/>
              <a:t>za</a:t>
            </a:r>
            <a:r>
              <a:rPr lang="en-US" altLang="zh-CN" baseline="-25000"/>
              <a:t>3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en-US" altLang="zh-CN"/>
              <a:t>.</a:t>
            </a:r>
            <a:r>
              <a:rPr lang="zh-CN" altLang="en-US"/>
              <a:t>只要判定</a:t>
            </a:r>
            <a:r>
              <a:rPr lang="en-US" altLang="zh-CN" i="1"/>
              <a:t>A</a:t>
            </a:r>
            <a:r>
              <a:rPr lang="en-US" altLang="zh-CN"/>
              <a:t>=(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 baseline="-25000"/>
              <a:t>，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zh-CN" altLang="en-US" baseline="-25000"/>
              <a:t>，</a:t>
            </a:r>
            <a:r>
              <a:rPr lang="en-US" altLang="zh-CN" i="1"/>
              <a:t>a</a:t>
            </a:r>
            <a:r>
              <a:rPr lang="en-US" altLang="zh-CN" baseline="-25000"/>
              <a:t>3</a:t>
            </a:r>
            <a:r>
              <a:rPr lang="en-US" altLang="zh-CN"/>
              <a:t>)</a:t>
            </a:r>
            <a:r>
              <a:rPr lang="zh-CN" altLang="en-US"/>
              <a:t>代表的向量组</a:t>
            </a:r>
            <a:r>
              <a:rPr lang="en-US" altLang="zh-CN"/>
              <a:t>S</a:t>
            </a:r>
            <a:r>
              <a:rPr lang="zh-CN" altLang="en-US"/>
              <a:t>是否线性无关，就是</a:t>
            </a:r>
            <a:r>
              <a:rPr lang="en-US" altLang="zh-CN"/>
              <a:t>S</a:t>
            </a:r>
            <a:r>
              <a:rPr lang="zh-CN" altLang="en-US"/>
              <a:t>是否为</a:t>
            </a:r>
            <a:r>
              <a:rPr lang="en-US" altLang="zh-CN"/>
              <a:t>C</a:t>
            </a:r>
            <a:r>
              <a:rPr lang="en-US" altLang="zh-CN" baseline="30000"/>
              <a:t>3</a:t>
            </a:r>
            <a:r>
              <a:rPr lang="zh-CN" altLang="en-US"/>
              <a:t>的一组基，方程组是否有唯一解。原方程组对任意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 baseline="-25000"/>
              <a:t>3</a:t>
            </a:r>
            <a:r>
              <a:rPr lang="zh-CN" altLang="en-US"/>
              <a:t>都有唯一解。</a:t>
            </a:r>
          </a:p>
        </p:txBody>
      </p:sp>
    </p:spTree>
  </p:cSld>
  <p:clrMapOvr>
    <a:masterClrMapping/>
  </p:clrMapOvr>
  <p:transition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2">
            <a:extLst>
              <a:ext uri="{FF2B5EF4-FFF2-40B4-BE49-F238E27FC236}">
                <a16:creationId xmlns:a16="http://schemas.microsoft.com/office/drawing/2014/main" id="{FFC75BA9-5FE9-CE9F-DEEF-D07FF3A4D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508000"/>
            <a:ext cx="8121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定理</a:t>
            </a:r>
            <a:r>
              <a:rPr lang="en-US" altLang="zh-CN">
                <a:solidFill>
                  <a:schemeClr val="tx2"/>
                </a:solidFill>
              </a:rPr>
              <a:t>2.3.2</a:t>
            </a:r>
            <a:r>
              <a:rPr lang="en-US" altLang="zh-CN"/>
              <a:t> </a:t>
            </a:r>
            <a:r>
              <a:rPr lang="zh-CN" altLang="en-US"/>
              <a:t>线性方程组</a:t>
            </a:r>
            <a:endParaRPr lang="en-US" altLang="zh-CN"/>
          </a:p>
        </p:txBody>
      </p:sp>
      <p:sp>
        <p:nvSpPr>
          <p:cNvPr id="287747" name="Text Box 3">
            <a:extLst>
              <a:ext uri="{FF2B5EF4-FFF2-40B4-BE49-F238E27FC236}">
                <a16:creationId xmlns:a16="http://schemas.microsoft.com/office/drawing/2014/main" id="{E9654FE2-BA48-0BFC-75EF-8978298F1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88" y="2782888"/>
            <a:ext cx="82232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对任意一组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,…,</a:t>
            </a:r>
            <a:r>
              <a:rPr lang="en-US" altLang="zh-CN" i="1"/>
              <a:t>b</a:t>
            </a:r>
            <a:r>
              <a:rPr lang="en-US" altLang="zh-CN" i="1" baseline="-25000"/>
              <a:t>m</a:t>
            </a:r>
            <a:r>
              <a:rPr lang="zh-CN" altLang="en-US"/>
              <a:t>组都有唯一解的充分必要条件是：</a:t>
            </a:r>
            <a:r>
              <a:rPr lang="en-US" altLang="zh-CN" i="1"/>
              <a:t>m</a:t>
            </a:r>
            <a:r>
              <a:rPr lang="en-US" altLang="zh-CN"/>
              <a:t>=</a:t>
            </a:r>
            <a:r>
              <a:rPr lang="en-US" altLang="zh-CN" i="1"/>
              <a:t>n</a:t>
            </a:r>
            <a:r>
              <a:rPr lang="zh-CN" altLang="en-US"/>
              <a:t>；且齐次线性方程组</a:t>
            </a:r>
            <a:endParaRPr lang="zh-CN" altLang="en-US" i="1"/>
          </a:p>
        </p:txBody>
      </p:sp>
      <p:graphicFrame>
        <p:nvGraphicFramePr>
          <p:cNvPr id="287748" name="Object 4">
            <a:extLst>
              <a:ext uri="{FF2B5EF4-FFF2-40B4-BE49-F238E27FC236}">
                <a16:creationId xmlns:a16="http://schemas.microsoft.com/office/drawing/2014/main" id="{FF46B8C7-0EEC-A300-1B6E-C0E681EBD345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823913" y="1192213"/>
          <a:ext cx="3201987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711000" progId="Equation.3">
                  <p:embed/>
                </p:oleObj>
              </mc:Choice>
              <mc:Fallback>
                <p:oleObj name="Equation" r:id="rId2" imgW="147312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1192213"/>
                        <a:ext cx="3201987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50" name="Object 6">
            <a:extLst>
              <a:ext uri="{FF2B5EF4-FFF2-40B4-BE49-F238E27FC236}">
                <a16:creationId xmlns:a16="http://schemas.microsoft.com/office/drawing/2014/main" id="{104D31C9-D72F-0621-4B1F-B66D1A4C36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7263" y="3916363"/>
          <a:ext cx="2954337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640" imgH="711000" progId="Equation.3">
                  <p:embed/>
                </p:oleObj>
              </mc:Choice>
              <mc:Fallback>
                <p:oleObj name="Equation" r:id="rId4" imgW="1358640" imgH="71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3916363"/>
                        <a:ext cx="2954337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">
            <a:extLst>
              <a:ext uri="{FF2B5EF4-FFF2-40B4-BE49-F238E27FC236}">
                <a16:creationId xmlns:a16="http://schemas.microsoft.com/office/drawing/2014/main" id="{B22BE64A-8981-F029-97A9-DC8F89CC3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5514975"/>
            <a:ext cx="8121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有唯一解</a:t>
            </a:r>
            <a:r>
              <a:rPr lang="en-US" altLang="zh-CN"/>
              <a:t>(0,…,0)</a:t>
            </a:r>
            <a:r>
              <a:rPr lang="zh-CN" altLang="en-US"/>
              <a:t>。</a:t>
            </a:r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6" grpId="0"/>
      <p:bldP spid="287747" grpId="0"/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Text Box 17">
            <a:extLst>
              <a:ext uri="{FF2B5EF4-FFF2-40B4-BE49-F238E27FC236}">
                <a16:creationId xmlns:a16="http://schemas.microsoft.com/office/drawing/2014/main" id="{4460278E-3C2E-D6AE-6D78-68E647501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331788"/>
            <a:ext cx="7770812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zh-CN" altLang="en-US" b="1"/>
              <a:t>方程组的矩阵形式：</a:t>
            </a:r>
            <a:r>
              <a:rPr lang="en-US" altLang="zh-CN" b="1" i="1"/>
              <a:t>AX=b</a:t>
            </a:r>
          </a:p>
          <a:p>
            <a:pPr algn="l" eaLnBrk="1" hangingPunct="1">
              <a:buFont typeface="Arial" panose="020B0604020202020204" pitchFamily="34" charset="0"/>
              <a:buChar char="•"/>
            </a:pPr>
            <a:r>
              <a:rPr lang="zh-CN" altLang="en-US" b="1"/>
              <a:t>齐次方程组的矩阵形式：</a:t>
            </a:r>
            <a:r>
              <a:rPr lang="en-US" altLang="zh-CN" b="1" i="1"/>
              <a:t>AX=</a:t>
            </a:r>
            <a:r>
              <a:rPr lang="en-US" altLang="zh-CN" b="1"/>
              <a:t>0</a:t>
            </a:r>
            <a:endParaRPr lang="zh-CN" altLang="en-US" b="1" i="1"/>
          </a:p>
        </p:txBody>
      </p:sp>
      <p:sp>
        <p:nvSpPr>
          <p:cNvPr id="138243" name="Text Box 18">
            <a:extLst>
              <a:ext uri="{FF2B5EF4-FFF2-40B4-BE49-F238E27FC236}">
                <a16:creationId xmlns:a16="http://schemas.microsoft.com/office/drawing/2014/main" id="{78A572ED-FA69-E18F-626F-003F7BE32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1728788"/>
            <a:ext cx="83216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如果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/>
              <a:t>,</a:t>
            </a:r>
            <a:r>
              <a:rPr lang="en-US" altLang="zh-CN" b="1" i="1"/>
              <a:t>X</a:t>
            </a:r>
            <a:r>
              <a:rPr lang="en-US" altLang="zh-CN" b="1" baseline="-25000"/>
              <a:t>2</a:t>
            </a:r>
            <a:r>
              <a:rPr lang="zh-CN" altLang="en-US" b="1"/>
              <a:t>都是</a:t>
            </a:r>
            <a:r>
              <a:rPr lang="en-US" altLang="zh-CN" b="1" i="1"/>
              <a:t>AX=b</a:t>
            </a:r>
            <a:r>
              <a:rPr lang="zh-CN" altLang="en-US" b="1"/>
              <a:t>的解，则</a:t>
            </a:r>
            <a:r>
              <a:rPr lang="en-US" altLang="zh-CN" b="1" i="1"/>
              <a:t>AX</a:t>
            </a:r>
            <a:r>
              <a:rPr lang="en-US" altLang="zh-CN" b="1" baseline="-25000"/>
              <a:t>1</a:t>
            </a:r>
            <a:r>
              <a:rPr lang="en-US" altLang="zh-CN" b="1"/>
              <a:t>=</a:t>
            </a:r>
            <a:r>
              <a:rPr lang="en-US" altLang="zh-CN" b="1" i="1"/>
              <a:t>AX</a:t>
            </a:r>
            <a:r>
              <a:rPr lang="en-US" altLang="zh-CN" b="1" baseline="-25000"/>
              <a:t>2          </a:t>
            </a:r>
            <a:r>
              <a:rPr lang="en-US" altLang="zh-CN" b="1" i="1"/>
              <a:t>AX</a:t>
            </a:r>
            <a:r>
              <a:rPr lang="en-US" altLang="zh-CN" b="1" baseline="-25000"/>
              <a:t>1</a:t>
            </a:r>
            <a:r>
              <a:rPr lang="en-US" altLang="zh-CN" b="1"/>
              <a:t>-</a:t>
            </a:r>
            <a:r>
              <a:rPr lang="en-US" altLang="zh-CN" b="1" i="1"/>
              <a:t>AX</a:t>
            </a:r>
            <a:r>
              <a:rPr lang="en-US" altLang="zh-CN" b="1" baseline="-25000"/>
              <a:t>2 </a:t>
            </a:r>
            <a:r>
              <a:rPr lang="en-US" altLang="zh-CN" b="1"/>
              <a:t>=</a:t>
            </a:r>
            <a:r>
              <a:rPr lang="en-US" altLang="zh-CN" b="1" i="1"/>
              <a:t>A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/>
              <a:t>-</a:t>
            </a:r>
            <a:r>
              <a:rPr lang="en-US" altLang="zh-CN" b="1" i="1"/>
              <a:t>X</a:t>
            </a:r>
            <a:r>
              <a:rPr lang="en-US" altLang="zh-CN" b="1" baseline="-25000"/>
              <a:t>2</a:t>
            </a:r>
            <a:r>
              <a:rPr lang="en-US" altLang="zh-CN" b="1"/>
              <a:t>)=0</a:t>
            </a:r>
            <a:r>
              <a:rPr lang="zh-CN" altLang="en-US" b="1"/>
              <a:t>，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/>
              <a:t>-</a:t>
            </a:r>
            <a:r>
              <a:rPr lang="en-US" altLang="zh-CN" b="1" i="1"/>
              <a:t>X</a:t>
            </a:r>
            <a:r>
              <a:rPr lang="en-US" altLang="zh-CN" b="1" baseline="-25000"/>
              <a:t>2</a:t>
            </a:r>
            <a:r>
              <a:rPr lang="zh-CN" altLang="en-US" b="1"/>
              <a:t>方程</a:t>
            </a:r>
            <a:r>
              <a:rPr lang="en-US" altLang="zh-CN" b="1" i="1"/>
              <a:t>AX=</a:t>
            </a:r>
            <a:r>
              <a:rPr lang="en-US" altLang="zh-CN" b="1"/>
              <a:t>0</a:t>
            </a:r>
            <a:r>
              <a:rPr lang="zh-CN" altLang="en-US" b="1"/>
              <a:t>的解</a:t>
            </a:r>
            <a:r>
              <a:rPr lang="en-US" altLang="zh-CN" b="1"/>
              <a:t>.</a:t>
            </a:r>
            <a:r>
              <a:rPr lang="zh-CN" altLang="en-US" b="1"/>
              <a:t>再次验证了：方程</a:t>
            </a:r>
            <a:r>
              <a:rPr lang="en-US" altLang="zh-CN" b="1" i="1"/>
              <a:t>AX=b</a:t>
            </a:r>
            <a:r>
              <a:rPr lang="zh-CN" altLang="en-US" b="1"/>
              <a:t>有唯一解当且仅当方程</a:t>
            </a:r>
            <a:r>
              <a:rPr lang="en-US" altLang="zh-CN" b="1" i="1"/>
              <a:t>AX=</a:t>
            </a:r>
            <a:r>
              <a:rPr lang="en-US" altLang="zh-CN" b="1"/>
              <a:t>0</a:t>
            </a:r>
            <a:r>
              <a:rPr lang="zh-CN" altLang="en-US" b="1"/>
              <a:t>有唯一解</a:t>
            </a:r>
          </a:p>
        </p:txBody>
      </p:sp>
      <p:sp>
        <p:nvSpPr>
          <p:cNvPr id="138244" name="Text Box 20">
            <a:extLst>
              <a:ext uri="{FF2B5EF4-FFF2-40B4-BE49-F238E27FC236}">
                <a16:creationId xmlns:a16="http://schemas.microsoft.com/office/drawing/2014/main" id="{30348E84-D866-68A9-4523-20D0DA6C8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4014788"/>
            <a:ext cx="8418512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</a:rPr>
              <a:t>引理</a:t>
            </a:r>
            <a:r>
              <a:rPr lang="en-US" altLang="zh-CN">
                <a:solidFill>
                  <a:srgbClr val="FFFF00"/>
                </a:solidFill>
              </a:rPr>
              <a:t>2.3.4 </a:t>
            </a:r>
            <a:r>
              <a:rPr lang="zh-CN" altLang="en-US"/>
              <a:t>设</a:t>
            </a:r>
            <a:r>
              <a:rPr lang="en-US" altLang="zh-CN"/>
              <a:t>F</a:t>
            </a:r>
            <a:r>
              <a:rPr lang="zh-CN" altLang="en-US"/>
              <a:t>上</a:t>
            </a:r>
            <a:r>
              <a:rPr lang="en-US" altLang="zh-CN"/>
              <a:t>n</a:t>
            </a:r>
            <a:r>
              <a:rPr lang="zh-CN" altLang="en-US"/>
              <a:t>阶方阵</a:t>
            </a:r>
            <a:r>
              <a:rPr lang="en-US" altLang="zh-CN"/>
              <a:t>A</a:t>
            </a:r>
            <a:r>
              <a:rPr lang="zh-CN" altLang="en-US"/>
              <a:t>经过一系列初等行变换变成</a:t>
            </a:r>
            <a:r>
              <a:rPr lang="en-US" altLang="zh-CN"/>
              <a:t>B</a:t>
            </a:r>
            <a:r>
              <a:rPr lang="zh-CN" altLang="en-US"/>
              <a:t>，并经过一系列初等行变换变成阶梯形方阵</a:t>
            </a:r>
            <a:r>
              <a:rPr lang="en-US" altLang="zh-CN"/>
              <a:t>T. </a:t>
            </a:r>
            <a:r>
              <a:rPr lang="zh-CN" altLang="en-US"/>
              <a:t>则</a:t>
            </a:r>
            <a:r>
              <a:rPr lang="en-US" altLang="zh-CN"/>
              <a:t>A</a:t>
            </a:r>
            <a:r>
              <a:rPr lang="zh-CN" altLang="en-US"/>
              <a:t>的各列组成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的基</a:t>
            </a:r>
            <a:r>
              <a:rPr lang="zh-CN" altLang="en-US">
                <a:solidFill>
                  <a:srgbClr val="FFFF00"/>
                </a:solidFill>
              </a:rPr>
              <a:t>当且仅当</a:t>
            </a:r>
            <a:r>
              <a:rPr lang="en-US" altLang="zh-CN"/>
              <a:t>B</a:t>
            </a:r>
            <a:r>
              <a:rPr lang="zh-CN" altLang="en-US"/>
              <a:t>的各列组成</a:t>
            </a:r>
            <a:r>
              <a:rPr lang="en-US" altLang="zh-CN" i="1"/>
              <a:t>F</a:t>
            </a:r>
            <a:r>
              <a:rPr lang="en-US" altLang="zh-CN" i="1" baseline="30000"/>
              <a:t>n</a:t>
            </a:r>
            <a:r>
              <a:rPr lang="zh-CN" altLang="en-US"/>
              <a:t>的基</a:t>
            </a:r>
            <a:r>
              <a:rPr lang="zh-CN" altLang="en-US">
                <a:solidFill>
                  <a:srgbClr val="FFFF00"/>
                </a:solidFill>
              </a:rPr>
              <a:t>当且仅当</a:t>
            </a:r>
            <a:r>
              <a:rPr lang="en-US" altLang="zh-CN"/>
              <a:t>T</a:t>
            </a:r>
            <a:r>
              <a:rPr lang="zh-CN" altLang="en-US"/>
              <a:t>的对角元全不为</a:t>
            </a:r>
            <a:r>
              <a:rPr lang="en-US" altLang="zh-CN"/>
              <a:t>0.</a:t>
            </a:r>
            <a:endParaRPr lang="zh-CN" altLang="en-US"/>
          </a:p>
        </p:txBody>
      </p:sp>
      <p:sp>
        <p:nvSpPr>
          <p:cNvPr id="138245" name="左右箭头 29">
            <a:extLst>
              <a:ext uri="{FF2B5EF4-FFF2-40B4-BE49-F238E27FC236}">
                <a16:creationId xmlns:a16="http://schemas.microsoft.com/office/drawing/2014/main" id="{63183BA0-A2FB-ABFB-8EDA-93FCC1653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951038"/>
            <a:ext cx="735013" cy="217487"/>
          </a:xfrm>
          <a:prstGeom prst="leftRightArrow">
            <a:avLst>
              <a:gd name="adj1" fmla="val 50000"/>
              <a:gd name="adj2" fmla="val 4983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>
            <a:extLst>
              <a:ext uri="{FF2B5EF4-FFF2-40B4-BE49-F238E27FC236}">
                <a16:creationId xmlns:a16="http://schemas.microsoft.com/office/drawing/2014/main" id="{0F2BEE8B-1DD6-4EED-ED88-92D936EFD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233363"/>
            <a:ext cx="83788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例</a:t>
            </a:r>
            <a:r>
              <a:rPr lang="en-US" altLang="zh-CN" b="1"/>
              <a:t>4</a:t>
            </a:r>
            <a:r>
              <a:rPr lang="zh-CN" altLang="en-US" b="1"/>
              <a:t>当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 baseline="-25000"/>
              <a:t>2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 baseline="-25000"/>
              <a:t>3</a:t>
            </a:r>
            <a:r>
              <a:rPr lang="zh-CN" altLang="en-US"/>
              <a:t>取什么复数时，如下线性方程组有唯一解：</a:t>
            </a:r>
            <a:endParaRPr lang="zh-CN" altLang="en-US" b="1"/>
          </a:p>
        </p:txBody>
      </p:sp>
      <p:graphicFrame>
        <p:nvGraphicFramePr>
          <p:cNvPr id="37890" name="Object 7">
            <a:extLst>
              <a:ext uri="{FF2B5EF4-FFF2-40B4-BE49-F238E27FC236}">
                <a16:creationId xmlns:a16="http://schemas.microsoft.com/office/drawing/2014/main" id="{B58343E7-5A0E-BBA1-10CF-ECE2D34A7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2700" y="1382713"/>
          <a:ext cx="5932488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16120" imgH="711000" progId="Equation.3">
                  <p:embed/>
                </p:oleObj>
              </mc:Choice>
              <mc:Fallback>
                <p:oleObj name="公式" r:id="rId2" imgW="2616120" imgH="711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382713"/>
                        <a:ext cx="5932488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7">
            <a:extLst>
              <a:ext uri="{FF2B5EF4-FFF2-40B4-BE49-F238E27FC236}">
                <a16:creationId xmlns:a16="http://schemas.microsoft.com/office/drawing/2014/main" id="{A563ABF2-D1BB-CE81-968F-9D6F9808D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267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0FFAF83-3D9A-880D-8ED0-EA3DBA998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268" name="Rectangle 2">
            <a:extLst>
              <a:ext uri="{FF2B5EF4-FFF2-40B4-BE49-F238E27FC236}">
                <a16:creationId xmlns:a16="http://schemas.microsoft.com/office/drawing/2014/main" id="{EE001E52-686B-6BD0-D461-AE94DE863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b="1"/>
              <a:t>§2.4 </a:t>
            </a:r>
            <a:r>
              <a:rPr lang="zh-CN" altLang="en-US" b="1"/>
              <a:t>坐标变换</a:t>
            </a:r>
          </a:p>
        </p:txBody>
      </p:sp>
      <p:pic>
        <p:nvPicPr>
          <p:cNvPr id="139269" name="Picture 12" descr="机动">
            <a:extLst>
              <a:ext uri="{FF2B5EF4-FFF2-40B4-BE49-F238E27FC236}">
                <a16:creationId xmlns:a16="http://schemas.microsoft.com/office/drawing/2014/main" id="{76A6F59C-8BDB-3408-677E-741F4594F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0" name="Text Box 13">
            <a:extLst>
              <a:ext uri="{FF2B5EF4-FFF2-40B4-BE49-F238E27FC236}">
                <a16:creationId xmlns:a16="http://schemas.microsoft.com/office/drawing/2014/main" id="{16BB1167-1787-71C7-1401-F993E2FAD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39271" name="Picture 1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19D6B2C-F3F5-1372-1E27-770E7FBE2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72" name="Picture 15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C894E534-9C04-452B-55BC-01150F70B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73" name="Picture 1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EFE7CF5-5498-AF88-083C-5686D44BA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74" name="Picture 1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3852FFB-84DD-4571-E817-41C666589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75" name="Picture 1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D1E4DF-57FF-16D9-937A-B6076E7BF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9276" name="Picture 29" descr="tq1">
            <a:extLst>
              <a:ext uri="{FF2B5EF4-FFF2-40B4-BE49-F238E27FC236}">
                <a16:creationId xmlns:a16="http://schemas.microsoft.com/office/drawing/2014/main" id="{538A9816-9474-9CD4-2B77-B21BAFAFB955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4946650"/>
            <a:ext cx="1590675" cy="1603375"/>
          </a:xfrm>
          <a:noFill/>
        </p:spPr>
      </p:pic>
      <p:sp>
        <p:nvSpPr>
          <p:cNvPr id="139277" name="Text Box 31">
            <a:extLst>
              <a:ext uri="{FF2B5EF4-FFF2-40B4-BE49-F238E27FC236}">
                <a16:creationId xmlns:a16="http://schemas.microsoft.com/office/drawing/2014/main" id="{E890680D-447E-2781-AEBD-6BC37F23A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</a:rPr>
              <a:t>2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  <p:sp>
        <p:nvSpPr>
          <p:cNvPr id="139278" name="Text Box 32">
            <a:extLst>
              <a:ext uri="{FF2B5EF4-FFF2-40B4-BE49-F238E27FC236}">
                <a16:creationId xmlns:a16="http://schemas.microsoft.com/office/drawing/2014/main" id="{C892D34F-478D-7E54-2E00-E41BDFA7E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2657475"/>
            <a:ext cx="579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/>
          </a:p>
        </p:txBody>
      </p:sp>
    </p:spTree>
  </p:cSld>
  <p:clrMapOvr>
    <a:masterClrMapping/>
  </p:clrMapOvr>
  <p:transition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Text Box 2">
            <a:extLst>
              <a:ext uri="{FF2B5EF4-FFF2-40B4-BE49-F238E27FC236}">
                <a16:creationId xmlns:a16="http://schemas.microsoft.com/office/drawing/2014/main" id="{3325B763-4C42-F137-0962-6CECC04271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9225"/>
            <a:ext cx="84042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求向量坐标</a:t>
            </a:r>
          </a:p>
        </p:txBody>
      </p:sp>
      <p:sp>
        <p:nvSpPr>
          <p:cNvPr id="290820" name="Text Box 4">
            <a:extLst>
              <a:ext uri="{FF2B5EF4-FFF2-40B4-BE49-F238E27FC236}">
                <a16:creationId xmlns:a16="http://schemas.microsoft.com/office/drawing/2014/main" id="{E2CEE154-75EB-BB7E-589E-F5018D384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650875"/>
            <a:ext cx="81422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例</a:t>
            </a:r>
            <a:r>
              <a:rPr lang="en-US" altLang="zh-CN" b="1"/>
              <a:t>1 </a:t>
            </a:r>
            <a:r>
              <a:rPr lang="zh-CN" altLang="en-US" b="1"/>
              <a:t>求向量</a:t>
            </a:r>
            <a:r>
              <a:rPr lang="en-US" altLang="zh-CN" b="1" i="1"/>
              <a:t>e</a:t>
            </a:r>
            <a:r>
              <a:rPr lang="en-US" altLang="zh-CN" b="1" baseline="-25000"/>
              <a:t>1</a:t>
            </a:r>
            <a:r>
              <a:rPr lang="en-US" altLang="zh-CN" b="1"/>
              <a:t>=(1,0,0)</a:t>
            </a:r>
            <a:r>
              <a:rPr lang="zh-CN" altLang="en-US" b="1"/>
              <a:t>在</a:t>
            </a:r>
            <a:r>
              <a:rPr lang="en-US" altLang="zh-CN" b="1"/>
              <a:t>F</a:t>
            </a:r>
            <a:r>
              <a:rPr lang="en-US" altLang="zh-CN" b="1" baseline="30000"/>
              <a:t>3</a:t>
            </a:r>
            <a:r>
              <a:rPr lang="zh-CN" altLang="en-US" b="1"/>
              <a:t>的基</a:t>
            </a:r>
            <a:r>
              <a:rPr lang="en-US" altLang="zh-CN" b="1"/>
              <a:t>T={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/>
              <a:t>=(1,1,1), </a:t>
            </a:r>
            <a:r>
              <a:rPr lang="en-US" altLang="zh-CN" b="1" i="1"/>
              <a:t>α</a:t>
            </a:r>
            <a:r>
              <a:rPr lang="en-US" altLang="zh-CN" b="1" baseline="-25000"/>
              <a:t>2</a:t>
            </a:r>
            <a:r>
              <a:rPr lang="en-US" altLang="zh-CN" b="1"/>
              <a:t>=(1,2,3), </a:t>
            </a:r>
            <a:r>
              <a:rPr lang="en-US" altLang="zh-CN" b="1" i="1"/>
              <a:t>α</a:t>
            </a:r>
            <a:r>
              <a:rPr lang="en-US" altLang="zh-CN" b="1" baseline="-25000"/>
              <a:t>3</a:t>
            </a:r>
            <a:r>
              <a:rPr lang="en-US" altLang="zh-CN" b="1"/>
              <a:t>=(1,4,9)</a:t>
            </a:r>
            <a:r>
              <a:rPr lang="zh-CN" altLang="en-US" b="1"/>
              <a:t>下的坐标。</a:t>
            </a:r>
          </a:p>
        </p:txBody>
      </p:sp>
      <p:graphicFrame>
        <p:nvGraphicFramePr>
          <p:cNvPr id="290821" name="Object 5">
            <a:extLst>
              <a:ext uri="{FF2B5EF4-FFF2-40B4-BE49-F238E27FC236}">
                <a16:creationId xmlns:a16="http://schemas.microsoft.com/office/drawing/2014/main" id="{1AB560CC-023C-22F5-AFF6-F43315E70349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587375" y="3262313"/>
          <a:ext cx="8556625" cy="223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448240" imgH="1422360" progId="Equation.3">
                  <p:embed/>
                </p:oleObj>
              </mc:Choice>
              <mc:Fallback>
                <p:oleObj name="公式" r:id="rId2" imgW="5448240" imgH="1422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3262313"/>
                        <a:ext cx="8556625" cy="223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2" name="Text Box 6">
            <a:extLst>
              <a:ext uri="{FF2B5EF4-FFF2-40B4-BE49-F238E27FC236}">
                <a16:creationId xmlns:a16="http://schemas.microsoft.com/office/drawing/2014/main" id="{C395A84A-3E88-ED5C-EF00-7A6996910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1657350"/>
            <a:ext cx="811371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解：设</a:t>
            </a:r>
            <a:r>
              <a:rPr lang="en-US" altLang="zh-CN" b="1" i="1"/>
              <a:t>e</a:t>
            </a:r>
            <a:r>
              <a:rPr lang="en-US" altLang="zh-CN" b="1" baseline="-25000"/>
              <a:t>1</a:t>
            </a:r>
            <a:r>
              <a:rPr lang="zh-CN" altLang="en-US" b="1"/>
              <a:t>在</a:t>
            </a:r>
            <a:r>
              <a:rPr lang="en-US" altLang="zh-CN" b="1"/>
              <a:t>T</a:t>
            </a:r>
            <a:r>
              <a:rPr lang="zh-CN" altLang="en-US" b="1"/>
              <a:t>下的坐标为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 baseline="-25000"/>
              <a:t>1</a:t>
            </a:r>
            <a:r>
              <a:rPr lang="en-US" altLang="zh-CN" b="1"/>
              <a:t>,</a:t>
            </a:r>
            <a:r>
              <a:rPr lang="en-US" altLang="zh-CN" b="1" i="1"/>
              <a:t>x</a:t>
            </a:r>
            <a:r>
              <a:rPr lang="en-US" altLang="zh-CN" b="1" baseline="-25000"/>
              <a:t>2</a:t>
            </a:r>
            <a:r>
              <a:rPr lang="en-US" altLang="zh-CN" b="1"/>
              <a:t>,</a:t>
            </a:r>
            <a:r>
              <a:rPr lang="en-US" altLang="zh-CN" b="1" i="1"/>
              <a:t>x</a:t>
            </a:r>
            <a:r>
              <a:rPr lang="en-US" altLang="zh-CN" b="1" baseline="-25000"/>
              <a:t>3</a:t>
            </a:r>
            <a:r>
              <a:rPr lang="en-US" altLang="zh-CN" b="1"/>
              <a:t>)</a:t>
            </a:r>
            <a:r>
              <a:rPr lang="zh-CN" altLang="en-US" b="1"/>
              <a:t>满足</a:t>
            </a:r>
            <a:r>
              <a:rPr lang="en-US" altLang="zh-CN" b="1" i="1"/>
              <a:t>e</a:t>
            </a:r>
            <a:r>
              <a:rPr lang="en-US" altLang="zh-CN" b="1" baseline="-25000"/>
              <a:t>1 </a:t>
            </a:r>
            <a:r>
              <a:rPr lang="en-US" altLang="zh-CN" b="1" i="1"/>
              <a:t>=x</a:t>
            </a:r>
            <a:r>
              <a:rPr lang="en-US" altLang="zh-CN" b="1" baseline="-25000"/>
              <a:t>1</a:t>
            </a:r>
            <a:r>
              <a:rPr lang="en-US" altLang="zh-CN" b="1"/>
              <a:t> 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/>
              <a:t>+</a:t>
            </a:r>
            <a:r>
              <a:rPr lang="en-US" altLang="zh-CN" b="1" i="1"/>
              <a:t>x</a:t>
            </a:r>
            <a:r>
              <a:rPr lang="en-US" altLang="zh-CN" b="1" baseline="-25000"/>
              <a:t>2</a:t>
            </a:r>
            <a:r>
              <a:rPr lang="en-US" altLang="zh-CN" b="1"/>
              <a:t> </a:t>
            </a:r>
            <a:r>
              <a:rPr lang="en-US" altLang="zh-CN" b="1" i="1"/>
              <a:t>α</a:t>
            </a:r>
            <a:r>
              <a:rPr lang="en-US" altLang="zh-CN" b="1" baseline="-25000"/>
              <a:t>2</a:t>
            </a:r>
            <a:r>
              <a:rPr lang="en-US" altLang="zh-CN" b="1"/>
              <a:t>+</a:t>
            </a:r>
            <a:r>
              <a:rPr lang="en-US" altLang="zh-CN" b="1" i="1"/>
              <a:t>x</a:t>
            </a:r>
            <a:r>
              <a:rPr lang="en-US" altLang="zh-CN" b="1" baseline="-25000"/>
              <a:t>3</a:t>
            </a:r>
            <a:r>
              <a:rPr lang="en-US" altLang="zh-CN" b="1"/>
              <a:t> </a:t>
            </a:r>
            <a:r>
              <a:rPr lang="en-US" altLang="zh-CN" b="1" i="1"/>
              <a:t>α</a:t>
            </a:r>
            <a:r>
              <a:rPr lang="en-US" altLang="zh-CN" b="1" baseline="-25000"/>
              <a:t>3</a:t>
            </a:r>
            <a:r>
              <a:rPr lang="zh-CN" altLang="en-US" b="1"/>
              <a:t>转化为列向量形式</a:t>
            </a:r>
            <a:r>
              <a:rPr lang="en-US" altLang="zh-CN" b="1" i="1"/>
              <a:t>e</a:t>
            </a:r>
            <a:r>
              <a:rPr lang="en-US" altLang="zh-CN" b="1" baseline="-25000"/>
              <a:t>1 </a:t>
            </a:r>
            <a:r>
              <a:rPr lang="en-US" altLang="zh-CN" b="1" i="1"/>
              <a:t>=x</a:t>
            </a:r>
            <a:r>
              <a:rPr lang="en-US" altLang="zh-CN" b="1" baseline="-25000"/>
              <a:t>1</a:t>
            </a:r>
            <a:r>
              <a:rPr lang="en-US" altLang="zh-CN" b="1"/>
              <a:t>a</a:t>
            </a:r>
            <a:r>
              <a:rPr lang="en-US" altLang="zh-CN" b="1" baseline="-25000"/>
              <a:t>1</a:t>
            </a:r>
            <a:r>
              <a:rPr lang="en-US" altLang="zh-CN" b="1"/>
              <a:t>+</a:t>
            </a:r>
            <a:r>
              <a:rPr lang="en-US" altLang="zh-CN" b="1" i="1"/>
              <a:t>x</a:t>
            </a:r>
            <a:r>
              <a:rPr lang="en-US" altLang="zh-CN" b="1" baseline="-25000"/>
              <a:t>2</a:t>
            </a:r>
            <a:r>
              <a:rPr lang="en-US" altLang="zh-CN" b="1"/>
              <a:t> a</a:t>
            </a:r>
            <a:r>
              <a:rPr lang="en-US" altLang="zh-CN" b="1" baseline="-25000"/>
              <a:t>2</a:t>
            </a:r>
            <a:r>
              <a:rPr lang="en-US" altLang="zh-CN" b="1"/>
              <a:t>+</a:t>
            </a:r>
            <a:r>
              <a:rPr lang="en-US" altLang="zh-CN" b="1" i="1"/>
              <a:t>x</a:t>
            </a:r>
            <a:r>
              <a:rPr lang="en-US" altLang="zh-CN" b="1" baseline="-25000"/>
              <a:t>3</a:t>
            </a:r>
            <a:r>
              <a:rPr lang="en-US" altLang="zh-CN" b="1"/>
              <a:t> a</a:t>
            </a:r>
            <a:r>
              <a:rPr lang="en-US" altLang="zh-CN" b="1" baseline="-25000"/>
              <a:t>3 </a:t>
            </a:r>
            <a:r>
              <a:rPr lang="zh-CN" altLang="en-US" b="1"/>
              <a:t>即</a:t>
            </a:r>
            <a:r>
              <a:rPr lang="en-US" altLang="zh-CN" b="1"/>
              <a:t>AX=</a:t>
            </a:r>
            <a:r>
              <a:rPr lang="en-US" altLang="zh-CN" b="1" i="1"/>
              <a:t>e</a:t>
            </a:r>
            <a:r>
              <a:rPr lang="en-US" altLang="zh-CN" b="1" baseline="-25000"/>
              <a:t>1</a:t>
            </a:r>
            <a:r>
              <a:rPr lang="zh-CN" altLang="en-US" b="1"/>
              <a:t>由方程增广矩阵求解</a:t>
            </a:r>
            <a:r>
              <a:rPr lang="en-US" altLang="zh-CN" b="1"/>
              <a:t>.</a:t>
            </a:r>
          </a:p>
        </p:txBody>
      </p:sp>
      <p:sp>
        <p:nvSpPr>
          <p:cNvPr id="38918" name="TextBox 8">
            <a:extLst>
              <a:ext uri="{FF2B5EF4-FFF2-40B4-BE49-F238E27FC236}">
                <a16:creationId xmlns:a16="http://schemas.microsoft.com/office/drawing/2014/main" id="{05B0F39D-7451-B15C-A481-561C1AC40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5507038"/>
            <a:ext cx="8220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所得方程组的解</a:t>
            </a:r>
            <a:r>
              <a:rPr lang="en-US" altLang="zh-CN" b="1"/>
              <a:t>X=(3,-5/2,1/2)</a:t>
            </a:r>
            <a:r>
              <a:rPr lang="zh-CN" altLang="en-US" b="1"/>
              <a:t>就是所求坐标。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0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8" grpId="0"/>
      <p:bldP spid="290820" grpId="0"/>
      <p:bldP spid="29082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Text Box 4">
            <a:extLst>
              <a:ext uri="{FF2B5EF4-FFF2-40B4-BE49-F238E27FC236}">
                <a16:creationId xmlns:a16="http://schemas.microsoft.com/office/drawing/2014/main" id="{E2FE6E54-8F3A-CBFC-424B-025A973DF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541338"/>
            <a:ext cx="81422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例</a:t>
            </a:r>
            <a:r>
              <a:rPr lang="en-US" altLang="zh-CN" b="1"/>
              <a:t>2 </a:t>
            </a:r>
            <a:r>
              <a:rPr lang="zh-CN" altLang="en-US" b="1"/>
              <a:t>设</a:t>
            </a:r>
            <a:r>
              <a:rPr lang="en-US" altLang="zh-CN" b="1"/>
              <a:t>R</a:t>
            </a:r>
            <a:r>
              <a:rPr lang="en-US" altLang="zh-CN" b="1" baseline="-25000"/>
              <a:t>3</a:t>
            </a:r>
            <a:r>
              <a:rPr lang="en-US" altLang="zh-CN" b="1"/>
              <a:t>[</a:t>
            </a:r>
            <a:r>
              <a:rPr lang="en-US" altLang="zh-CN" b="1" i="1"/>
              <a:t>x</a:t>
            </a:r>
            <a:r>
              <a:rPr lang="en-US" altLang="zh-CN" b="1"/>
              <a:t>]</a:t>
            </a:r>
            <a:r>
              <a:rPr lang="zh-CN" altLang="en-US" b="1"/>
              <a:t>是由不超过</a:t>
            </a:r>
            <a:r>
              <a:rPr lang="en-US" altLang="zh-CN" b="1"/>
              <a:t>2</a:t>
            </a:r>
            <a:r>
              <a:rPr lang="zh-CN" altLang="en-US" b="1"/>
              <a:t>次的全体实系数多项式</a:t>
            </a:r>
            <a:r>
              <a:rPr lang="en-US" altLang="zh-CN" b="1" i="1"/>
              <a:t>f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)</a:t>
            </a:r>
            <a:r>
              <a:rPr lang="zh-CN" altLang="en-US" b="1"/>
              <a:t>组成的向量空间</a:t>
            </a:r>
            <a:r>
              <a:rPr lang="en-US" altLang="zh-CN" b="1"/>
              <a:t>.</a:t>
            </a:r>
            <a:r>
              <a:rPr lang="zh-CN" altLang="en-US" b="1"/>
              <a:t>求多项式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-5)</a:t>
            </a:r>
            <a:r>
              <a:rPr lang="en-US" altLang="zh-CN" b="1" baseline="30000"/>
              <a:t>2</a:t>
            </a:r>
            <a:r>
              <a:rPr lang="zh-CN" altLang="en-US" b="1"/>
              <a:t>在基</a:t>
            </a:r>
            <a:r>
              <a:rPr lang="en-US" altLang="zh-CN" b="1"/>
              <a:t>S={1,</a:t>
            </a:r>
            <a:r>
              <a:rPr lang="en-US" altLang="zh-CN" b="1" i="1"/>
              <a:t>x</a:t>
            </a:r>
            <a:r>
              <a:rPr lang="en-US" altLang="zh-CN" b="1"/>
              <a:t>-2,(</a:t>
            </a:r>
            <a:r>
              <a:rPr lang="en-US" altLang="zh-CN" b="1" i="1"/>
              <a:t>x</a:t>
            </a:r>
            <a:r>
              <a:rPr lang="en-US" altLang="zh-CN" b="1"/>
              <a:t>-2)</a:t>
            </a:r>
            <a:r>
              <a:rPr lang="en-US" altLang="zh-CN" b="1" baseline="30000"/>
              <a:t>2</a:t>
            </a:r>
            <a:r>
              <a:rPr lang="en-US" altLang="zh-CN" b="1"/>
              <a:t>}</a:t>
            </a:r>
            <a:r>
              <a:rPr lang="zh-CN" altLang="en-US" b="1"/>
              <a:t>下的坐标</a:t>
            </a:r>
            <a:r>
              <a:rPr lang="en-US" altLang="zh-CN" b="1"/>
              <a:t>.</a:t>
            </a:r>
            <a:endParaRPr lang="zh-CN" altLang="en-US" b="1"/>
          </a:p>
        </p:txBody>
      </p:sp>
      <p:sp>
        <p:nvSpPr>
          <p:cNvPr id="290822" name="Text Box 6">
            <a:extLst>
              <a:ext uri="{FF2B5EF4-FFF2-40B4-BE49-F238E27FC236}">
                <a16:creationId xmlns:a16="http://schemas.microsoft.com/office/drawing/2014/main" id="{E0F3B72B-9E2C-653A-676B-919F46E26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2073275"/>
            <a:ext cx="82851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解：令</a:t>
            </a:r>
            <a:r>
              <a:rPr lang="en-US" altLang="zh-CN" b="1" i="1"/>
              <a:t>y=x</a:t>
            </a:r>
            <a:r>
              <a:rPr lang="en-US" altLang="zh-CN" b="1"/>
              <a:t>-2,</a:t>
            </a:r>
            <a:r>
              <a:rPr lang="zh-CN" altLang="en-US" b="1"/>
              <a:t>即</a:t>
            </a:r>
            <a:r>
              <a:rPr lang="en-US" altLang="zh-CN" b="1" i="1"/>
              <a:t>x=y</a:t>
            </a:r>
            <a:r>
              <a:rPr lang="en-US" altLang="zh-CN" b="1"/>
              <a:t>+2,</a:t>
            </a:r>
            <a:r>
              <a:rPr lang="zh-CN" altLang="en-US" b="1"/>
              <a:t>代入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-5)</a:t>
            </a:r>
            <a:r>
              <a:rPr lang="en-US" altLang="zh-CN" b="1" baseline="30000"/>
              <a:t>2</a:t>
            </a:r>
            <a:r>
              <a:rPr lang="zh-CN" altLang="en-US" b="1"/>
              <a:t>整理得：</a:t>
            </a:r>
            <a:r>
              <a:rPr lang="en-US" altLang="zh-CN" b="1"/>
              <a:t>     (</a:t>
            </a:r>
            <a:r>
              <a:rPr lang="en-US" altLang="zh-CN" b="1" i="1"/>
              <a:t>x</a:t>
            </a:r>
            <a:r>
              <a:rPr lang="en-US" altLang="zh-CN" b="1"/>
              <a:t>-5)</a:t>
            </a:r>
            <a:r>
              <a:rPr lang="en-US" altLang="zh-CN" b="1" baseline="30000"/>
              <a:t>2 </a:t>
            </a:r>
            <a:r>
              <a:rPr lang="en-US" altLang="zh-CN" b="1"/>
              <a:t>= (</a:t>
            </a:r>
            <a:r>
              <a:rPr lang="en-US" altLang="zh-CN" b="1" i="1"/>
              <a:t>y</a:t>
            </a:r>
            <a:r>
              <a:rPr lang="en-US" altLang="zh-CN" b="1"/>
              <a:t>+2-5)</a:t>
            </a:r>
            <a:r>
              <a:rPr lang="en-US" altLang="zh-CN" b="1" baseline="30000"/>
              <a:t>2 </a:t>
            </a:r>
            <a:r>
              <a:rPr lang="en-US" altLang="zh-CN" b="1"/>
              <a:t>= (</a:t>
            </a:r>
            <a:r>
              <a:rPr lang="en-US" altLang="zh-CN" b="1" i="1"/>
              <a:t>y</a:t>
            </a:r>
            <a:r>
              <a:rPr lang="en-US" altLang="zh-CN" b="1"/>
              <a:t>+3)</a:t>
            </a:r>
            <a:r>
              <a:rPr lang="en-US" altLang="zh-CN" b="1" baseline="30000"/>
              <a:t>2 </a:t>
            </a:r>
            <a:r>
              <a:rPr lang="en-US" altLang="zh-CN" b="1"/>
              <a:t>=</a:t>
            </a:r>
            <a:r>
              <a:rPr lang="en-US" altLang="zh-CN" b="1" i="1"/>
              <a:t>y</a:t>
            </a:r>
            <a:r>
              <a:rPr lang="en-US" altLang="zh-CN" b="1" baseline="30000"/>
              <a:t>2</a:t>
            </a:r>
            <a:r>
              <a:rPr lang="en-US" altLang="zh-CN" b="1"/>
              <a:t>+6</a:t>
            </a:r>
            <a:r>
              <a:rPr lang="en-US" altLang="zh-CN" b="1" i="1"/>
              <a:t>y</a:t>
            </a:r>
            <a:r>
              <a:rPr lang="en-US" altLang="zh-CN" b="1"/>
              <a:t>+9=9-6(</a:t>
            </a:r>
            <a:r>
              <a:rPr lang="en-US" altLang="zh-CN" b="1" i="1"/>
              <a:t>x</a:t>
            </a:r>
            <a:r>
              <a:rPr lang="en-US" altLang="zh-CN" b="1"/>
              <a:t>-2)+ (</a:t>
            </a:r>
            <a:r>
              <a:rPr lang="en-US" altLang="zh-CN" b="1" i="1"/>
              <a:t>x</a:t>
            </a:r>
            <a:r>
              <a:rPr lang="en-US" altLang="zh-CN" b="1"/>
              <a:t>-2)</a:t>
            </a:r>
            <a:r>
              <a:rPr lang="en-US" altLang="zh-CN" b="1" baseline="30000"/>
              <a:t>2</a:t>
            </a:r>
            <a:r>
              <a:rPr lang="en-US" altLang="zh-CN" b="1"/>
              <a:t>,</a:t>
            </a:r>
            <a:r>
              <a:rPr lang="zh-CN" altLang="en-US" b="1"/>
              <a:t>可见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/>
              <a:t>-5)</a:t>
            </a:r>
            <a:r>
              <a:rPr lang="en-US" altLang="zh-CN" b="1" baseline="30000"/>
              <a:t>2</a:t>
            </a:r>
            <a:r>
              <a:rPr lang="zh-CN" altLang="en-US" b="1"/>
              <a:t>的坐标为</a:t>
            </a:r>
            <a:r>
              <a:rPr lang="en-US" altLang="zh-CN" b="1"/>
              <a:t>(9,6,1).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0" grpId="0"/>
      <p:bldP spid="29082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Text Box 4">
            <a:extLst>
              <a:ext uri="{FF2B5EF4-FFF2-40B4-BE49-F238E27FC236}">
                <a16:creationId xmlns:a16="http://schemas.microsoft.com/office/drawing/2014/main" id="{B5A13434-7C6E-B6AF-D06A-A0DF9D863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541338"/>
            <a:ext cx="814228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例</a:t>
            </a:r>
            <a:r>
              <a:rPr lang="en-US" altLang="zh-CN" b="1"/>
              <a:t>3 </a:t>
            </a:r>
            <a:r>
              <a:rPr lang="zh-CN" altLang="en-US" b="1"/>
              <a:t>求自然基向量</a:t>
            </a:r>
            <a:r>
              <a:rPr lang="en-US" altLang="zh-CN" b="1"/>
              <a:t>ε</a:t>
            </a:r>
            <a:r>
              <a:rPr lang="en-US" altLang="zh-CN" b="1" baseline="-25000"/>
              <a:t>1</a:t>
            </a:r>
            <a:r>
              <a:rPr lang="en-US" altLang="zh-CN" b="1"/>
              <a:t>=(1,0,0), ε</a:t>
            </a:r>
            <a:r>
              <a:rPr lang="en-US" altLang="zh-CN" b="1" baseline="-25000"/>
              <a:t>2</a:t>
            </a:r>
            <a:r>
              <a:rPr lang="en-US" altLang="zh-CN" b="1"/>
              <a:t>=(0,1,0), ε</a:t>
            </a:r>
            <a:r>
              <a:rPr lang="en-US" altLang="zh-CN" b="1" baseline="-25000"/>
              <a:t>3</a:t>
            </a:r>
            <a:r>
              <a:rPr lang="en-US" altLang="zh-CN" b="1"/>
              <a:t>=(0,0,1)</a:t>
            </a:r>
            <a:r>
              <a:rPr lang="zh-CN" altLang="en-US" b="1"/>
              <a:t>在</a:t>
            </a:r>
            <a:r>
              <a:rPr lang="en-US" altLang="zh-CN" b="1"/>
              <a:t>F</a:t>
            </a:r>
            <a:r>
              <a:rPr lang="en-US" altLang="zh-CN" b="1" baseline="30000"/>
              <a:t>3</a:t>
            </a:r>
            <a:r>
              <a:rPr lang="zh-CN" altLang="en-US" b="1"/>
              <a:t>的基</a:t>
            </a:r>
            <a:r>
              <a:rPr lang="en-US" altLang="zh-CN" b="1"/>
              <a:t>T={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/>
              <a:t>=(1,1,1), </a:t>
            </a:r>
            <a:r>
              <a:rPr lang="en-US" altLang="zh-CN" b="1" i="1"/>
              <a:t>α</a:t>
            </a:r>
            <a:r>
              <a:rPr lang="en-US" altLang="zh-CN" b="1" baseline="-25000"/>
              <a:t>2</a:t>
            </a:r>
            <a:r>
              <a:rPr lang="en-US" altLang="zh-CN" b="1"/>
              <a:t>=(1,2,3), </a:t>
            </a:r>
            <a:r>
              <a:rPr lang="en-US" altLang="zh-CN" b="1" i="1"/>
              <a:t>α</a:t>
            </a:r>
            <a:r>
              <a:rPr lang="en-US" altLang="zh-CN" b="1" baseline="-25000"/>
              <a:t>3</a:t>
            </a:r>
            <a:r>
              <a:rPr lang="en-US" altLang="zh-CN" b="1"/>
              <a:t>=(1,4,9)</a:t>
            </a:r>
            <a:r>
              <a:rPr lang="zh-CN" altLang="en-US" b="1"/>
              <a:t>下的坐标。</a:t>
            </a:r>
          </a:p>
        </p:txBody>
      </p:sp>
      <p:sp>
        <p:nvSpPr>
          <p:cNvPr id="290822" name="Text Box 6">
            <a:extLst>
              <a:ext uri="{FF2B5EF4-FFF2-40B4-BE49-F238E27FC236}">
                <a16:creationId xmlns:a16="http://schemas.microsoft.com/office/drawing/2014/main" id="{FC59604A-FF4F-8920-3921-560DF05F2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2143125"/>
            <a:ext cx="81137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解：将</a:t>
            </a:r>
            <a:r>
              <a:rPr lang="en-US" altLang="zh-CN" b="1"/>
              <a:t>6</a:t>
            </a:r>
            <a:r>
              <a:rPr lang="zh-CN" altLang="en-US" b="1"/>
              <a:t>个向量写成列向量排成</a:t>
            </a:r>
            <a:r>
              <a:rPr lang="en-US" altLang="zh-CN" b="1"/>
              <a:t>M</a:t>
            </a:r>
            <a:r>
              <a:rPr lang="zh-CN" altLang="en-US" b="1"/>
              <a:t>，经过例</a:t>
            </a:r>
            <a:r>
              <a:rPr lang="en-US" altLang="zh-CN" b="1"/>
              <a:t>1</a:t>
            </a:r>
            <a:r>
              <a:rPr lang="zh-CN" altLang="en-US" b="1"/>
              <a:t>中的初等行变换化为最简阶梯形矩阵</a:t>
            </a:r>
            <a:endParaRPr lang="en-US" altLang="zh-CN" b="1"/>
          </a:p>
        </p:txBody>
      </p:sp>
      <p:sp>
        <p:nvSpPr>
          <p:cNvPr id="39941" name="TextBox 8">
            <a:extLst>
              <a:ext uri="{FF2B5EF4-FFF2-40B4-BE49-F238E27FC236}">
                <a16:creationId xmlns:a16="http://schemas.microsoft.com/office/drawing/2014/main" id="{FA87AB44-06A7-BD47-980B-161268FE4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" y="4651375"/>
            <a:ext cx="82200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所得后三列为</a:t>
            </a:r>
            <a:r>
              <a:rPr lang="en-US" altLang="zh-CN" b="1"/>
              <a:t>ε</a:t>
            </a:r>
            <a:r>
              <a:rPr lang="en-US" altLang="zh-CN" b="1" baseline="-25000"/>
              <a:t>1</a:t>
            </a:r>
            <a:r>
              <a:rPr lang="en-US" altLang="zh-CN" b="1"/>
              <a:t>, ε</a:t>
            </a:r>
            <a:r>
              <a:rPr lang="en-US" altLang="zh-CN" b="1" baseline="-25000"/>
              <a:t>2</a:t>
            </a:r>
            <a:r>
              <a:rPr lang="en-US" altLang="zh-CN" b="1"/>
              <a:t>, ε</a:t>
            </a:r>
            <a:r>
              <a:rPr lang="en-US" altLang="zh-CN" b="1" baseline="-25000"/>
              <a:t>3</a:t>
            </a:r>
            <a:r>
              <a:rPr lang="zh-CN" altLang="en-US" b="1"/>
              <a:t>在</a:t>
            </a:r>
            <a:r>
              <a:rPr lang="en-US" altLang="zh-CN" b="1"/>
              <a:t>T</a:t>
            </a:r>
            <a:r>
              <a:rPr lang="zh-CN" altLang="en-US" b="1"/>
              <a:t>下的坐标</a:t>
            </a:r>
            <a:r>
              <a:rPr lang="en-US" altLang="zh-CN" b="1"/>
              <a:t>(3,-5/2,1/2)</a:t>
            </a:r>
            <a:r>
              <a:rPr lang="zh-CN" altLang="en-US" b="1"/>
              <a:t>，</a:t>
            </a:r>
            <a:r>
              <a:rPr lang="en-US" altLang="zh-CN" b="1"/>
              <a:t>(-3,4,-1),(1,-3/2,1/2)</a:t>
            </a:r>
            <a:r>
              <a:rPr lang="zh-CN" altLang="en-US" b="1"/>
              <a:t>。</a:t>
            </a:r>
          </a:p>
        </p:txBody>
      </p:sp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0D2C4127-9D33-AC2C-4D70-32FCB3FC8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625" y="3236913"/>
          <a:ext cx="8388350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0760" imgH="711000" progId="Equation.3">
                  <p:embed/>
                </p:oleObj>
              </mc:Choice>
              <mc:Fallback>
                <p:oleObj name="Equation" r:id="rId2" imgW="419076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" y="3236913"/>
                        <a:ext cx="8388350" cy="14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0" grpId="0"/>
      <p:bldP spid="29082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Text Box 4">
            <a:extLst>
              <a:ext uri="{FF2B5EF4-FFF2-40B4-BE49-F238E27FC236}">
                <a16:creationId xmlns:a16="http://schemas.microsoft.com/office/drawing/2014/main" id="{6446FEB0-74C3-77C1-7540-57E663AB4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541338"/>
            <a:ext cx="81422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例</a:t>
            </a:r>
            <a:r>
              <a:rPr lang="en-US" altLang="zh-CN" b="1"/>
              <a:t>4 </a:t>
            </a:r>
            <a:r>
              <a:rPr lang="zh-CN" altLang="en-US" b="1"/>
              <a:t>求向量</a:t>
            </a:r>
            <a:r>
              <a:rPr lang="en-US" altLang="zh-CN" b="1"/>
              <a:t>β=(</a:t>
            </a:r>
            <a:r>
              <a:rPr lang="en-US" altLang="zh-CN" b="1" i="1"/>
              <a:t>y</a:t>
            </a:r>
            <a:r>
              <a:rPr lang="en-US" altLang="zh-CN" b="1" baseline="-25000"/>
              <a:t>1</a:t>
            </a:r>
            <a:r>
              <a:rPr lang="en-US" altLang="zh-CN" b="1"/>
              <a:t>,</a:t>
            </a:r>
            <a:r>
              <a:rPr lang="en-US" altLang="zh-CN" b="1" i="1"/>
              <a:t>y</a:t>
            </a:r>
            <a:r>
              <a:rPr lang="en-US" altLang="zh-CN" b="1" baseline="-25000"/>
              <a:t>2</a:t>
            </a:r>
            <a:r>
              <a:rPr lang="en-US" altLang="zh-CN" b="1"/>
              <a:t>,</a:t>
            </a:r>
            <a:r>
              <a:rPr lang="en-US" altLang="zh-CN" b="1" i="1"/>
              <a:t>y</a:t>
            </a:r>
            <a:r>
              <a:rPr lang="en-US" altLang="zh-CN" b="1" baseline="-25000"/>
              <a:t>3</a:t>
            </a:r>
            <a:r>
              <a:rPr lang="en-US" altLang="zh-CN" b="1"/>
              <a:t>)</a:t>
            </a:r>
            <a:r>
              <a:rPr lang="zh-CN" altLang="en-US" b="1"/>
              <a:t>在</a:t>
            </a:r>
            <a:r>
              <a:rPr lang="en-US" altLang="zh-CN" b="1"/>
              <a:t>F</a:t>
            </a:r>
            <a:r>
              <a:rPr lang="en-US" altLang="zh-CN" b="1" baseline="30000"/>
              <a:t>3</a:t>
            </a:r>
            <a:r>
              <a:rPr lang="zh-CN" altLang="en-US" b="1"/>
              <a:t>的基</a:t>
            </a:r>
            <a:r>
              <a:rPr lang="en-US" altLang="zh-CN" b="1"/>
              <a:t>T={</a:t>
            </a:r>
            <a:r>
              <a:rPr lang="en-US" altLang="zh-CN" b="1" i="1"/>
              <a:t>α</a:t>
            </a:r>
            <a:r>
              <a:rPr lang="en-US" altLang="zh-CN" b="1" baseline="-25000"/>
              <a:t>1</a:t>
            </a:r>
            <a:r>
              <a:rPr lang="en-US" altLang="zh-CN" b="1"/>
              <a:t>=(1,1,1), </a:t>
            </a:r>
            <a:r>
              <a:rPr lang="en-US" altLang="zh-CN" b="1" i="1"/>
              <a:t>α</a:t>
            </a:r>
            <a:r>
              <a:rPr lang="en-US" altLang="zh-CN" b="1" baseline="-25000"/>
              <a:t>2</a:t>
            </a:r>
            <a:r>
              <a:rPr lang="en-US" altLang="zh-CN" b="1"/>
              <a:t>=(1,2,3), </a:t>
            </a:r>
            <a:r>
              <a:rPr lang="en-US" altLang="zh-CN" b="1" i="1"/>
              <a:t>α</a:t>
            </a:r>
            <a:r>
              <a:rPr lang="en-US" altLang="zh-CN" b="1" baseline="-25000"/>
              <a:t>3</a:t>
            </a:r>
            <a:r>
              <a:rPr lang="en-US" altLang="zh-CN" b="1"/>
              <a:t>=(1,4,9)</a:t>
            </a:r>
            <a:r>
              <a:rPr lang="zh-CN" altLang="en-US" b="1"/>
              <a:t>下的坐标。</a:t>
            </a:r>
          </a:p>
        </p:txBody>
      </p:sp>
      <p:sp>
        <p:nvSpPr>
          <p:cNvPr id="290822" name="Text Box 6">
            <a:extLst>
              <a:ext uri="{FF2B5EF4-FFF2-40B4-BE49-F238E27FC236}">
                <a16:creationId xmlns:a16="http://schemas.microsoft.com/office/drawing/2014/main" id="{6EFC7A9E-1F97-0B0E-C91E-FBBA40E3ED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1597025"/>
            <a:ext cx="8113713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解</a:t>
            </a:r>
            <a:r>
              <a:rPr lang="en-US" altLang="zh-CN" b="1"/>
              <a:t>:</a:t>
            </a:r>
            <a:r>
              <a:rPr lang="zh-CN" altLang="en-US" b="1"/>
              <a:t>已知自然基向量在</a:t>
            </a:r>
            <a:r>
              <a:rPr lang="en-US" altLang="zh-CN" b="1"/>
              <a:t>T</a:t>
            </a:r>
            <a:r>
              <a:rPr lang="zh-CN" altLang="en-US" b="1"/>
              <a:t>下的坐标，而</a:t>
            </a:r>
            <a:r>
              <a:rPr lang="en-US" altLang="zh-CN" b="1" i="1"/>
              <a:t>β</a:t>
            </a:r>
            <a:r>
              <a:rPr lang="zh-CN" altLang="en-US" b="1"/>
              <a:t>是自然基向量的线性组合</a:t>
            </a:r>
            <a:r>
              <a:rPr lang="en-US" altLang="zh-CN" b="1" i="1"/>
              <a:t>β</a:t>
            </a:r>
            <a:r>
              <a:rPr lang="en-US" altLang="zh-CN" b="1"/>
              <a:t>=</a:t>
            </a:r>
            <a:r>
              <a:rPr lang="en-US" altLang="zh-CN" b="1" i="1"/>
              <a:t>y</a:t>
            </a:r>
            <a:r>
              <a:rPr lang="en-US" altLang="zh-CN" b="1" baseline="-25000"/>
              <a:t>1</a:t>
            </a:r>
            <a:r>
              <a:rPr lang="en-US" altLang="zh-CN" b="1"/>
              <a:t>ε</a:t>
            </a:r>
            <a:r>
              <a:rPr lang="en-US" altLang="zh-CN" b="1" baseline="-25000"/>
              <a:t>1</a:t>
            </a:r>
            <a:r>
              <a:rPr lang="en-US" altLang="zh-CN" b="1"/>
              <a:t>+</a:t>
            </a:r>
            <a:r>
              <a:rPr lang="en-US" altLang="zh-CN" b="1" i="1"/>
              <a:t>y</a:t>
            </a:r>
            <a:r>
              <a:rPr lang="en-US" altLang="zh-CN" b="1" baseline="-25000"/>
              <a:t>2</a:t>
            </a:r>
            <a:r>
              <a:rPr lang="en-US" altLang="zh-CN" b="1"/>
              <a:t>ε</a:t>
            </a:r>
            <a:r>
              <a:rPr lang="en-US" altLang="zh-CN" b="1" baseline="-25000"/>
              <a:t>2</a:t>
            </a:r>
            <a:r>
              <a:rPr lang="en-US" altLang="zh-CN" b="1"/>
              <a:t>+</a:t>
            </a:r>
            <a:r>
              <a:rPr lang="en-US" altLang="zh-CN" b="1" i="1"/>
              <a:t>y</a:t>
            </a:r>
            <a:r>
              <a:rPr lang="en-US" altLang="zh-CN" b="1" baseline="-25000"/>
              <a:t>3</a:t>
            </a:r>
            <a:r>
              <a:rPr lang="en-US" altLang="zh-CN" b="1"/>
              <a:t>ε</a:t>
            </a:r>
            <a:r>
              <a:rPr lang="en-US" altLang="zh-CN" b="1" baseline="-25000"/>
              <a:t>3</a:t>
            </a:r>
            <a:r>
              <a:rPr lang="zh-CN" altLang="en-US" b="1"/>
              <a:t>，</a:t>
            </a:r>
            <a:r>
              <a:rPr lang="en-US" altLang="zh-CN" b="1" i="1"/>
              <a:t>β</a:t>
            </a:r>
            <a:r>
              <a:rPr lang="zh-CN" altLang="en-US" b="1"/>
              <a:t>在</a:t>
            </a:r>
            <a:r>
              <a:rPr lang="en-US" altLang="zh-CN" b="1"/>
              <a:t>T</a:t>
            </a:r>
            <a:r>
              <a:rPr lang="zh-CN" altLang="en-US" b="1"/>
              <a:t>下的坐标也就是</a:t>
            </a:r>
            <a:r>
              <a:rPr lang="en-US" altLang="zh-CN" b="1"/>
              <a:t>ε</a:t>
            </a:r>
            <a:r>
              <a:rPr lang="en-US" altLang="zh-CN" b="1" baseline="-25000"/>
              <a:t>1</a:t>
            </a:r>
            <a:r>
              <a:rPr lang="en-US" altLang="zh-CN" b="1"/>
              <a:t>, ε</a:t>
            </a:r>
            <a:r>
              <a:rPr lang="en-US" altLang="zh-CN" b="1" baseline="-25000"/>
              <a:t>2</a:t>
            </a:r>
            <a:r>
              <a:rPr lang="en-US" altLang="zh-CN" b="1"/>
              <a:t>, ε</a:t>
            </a:r>
            <a:r>
              <a:rPr lang="en-US" altLang="zh-CN" b="1" baseline="-25000"/>
              <a:t>3</a:t>
            </a:r>
            <a:r>
              <a:rPr lang="zh-CN" altLang="en-US" b="1"/>
              <a:t>在</a:t>
            </a:r>
            <a:r>
              <a:rPr lang="en-US" altLang="zh-CN" b="1"/>
              <a:t>T</a:t>
            </a:r>
            <a:r>
              <a:rPr lang="zh-CN" altLang="en-US" b="1"/>
              <a:t>下的坐标的相应的线性组合</a:t>
            </a:r>
            <a:endParaRPr lang="en-US" altLang="zh-CN" b="1"/>
          </a:p>
        </p:txBody>
      </p:sp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6BD9DAA3-2BC6-7396-80A6-B364A43B6A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050" y="3708400"/>
          <a:ext cx="7742238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88960" imgH="838080" progId="Equation.3">
                  <p:embed/>
                </p:oleObj>
              </mc:Choice>
              <mc:Fallback>
                <p:oleObj name="Equation" r:id="rId2" imgW="3288960" imgH="8380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3708400"/>
                        <a:ext cx="7742238" cy="197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20" grpId="0"/>
      <p:bldP spid="2908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2">
            <a:extLst>
              <a:ext uri="{FF2B5EF4-FFF2-40B4-BE49-F238E27FC236}">
                <a16:creationId xmlns:a16="http://schemas.microsoft.com/office/drawing/2014/main" id="{DB1A1809-E269-82E5-A09A-538D9BB16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369888"/>
            <a:ext cx="7419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分析 在</a:t>
            </a:r>
            <a:r>
              <a:rPr lang="en-US" altLang="zh-CN" i="1"/>
              <a:t>C,D</a:t>
            </a:r>
            <a:r>
              <a:rPr lang="zh-CN" altLang="en-US"/>
              <a:t>两点流进与流出的电流的代数和为</a:t>
            </a:r>
            <a:r>
              <a:rPr lang="en-US" altLang="zh-CN"/>
              <a:t>0</a:t>
            </a:r>
            <a:r>
              <a:rPr lang="zh-CN" altLang="en-US"/>
              <a:t>得到两个方程 </a:t>
            </a:r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8AB6CF3B-DBD9-BACA-4165-859E538F41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1038" y="1301750"/>
          <a:ext cx="235585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14400" imgH="457200" progId="Equation.3">
                  <p:embed/>
                </p:oleObj>
              </mc:Choice>
              <mc:Fallback>
                <p:oleObj name="公式" r:id="rId2" imgW="914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1301750"/>
                        <a:ext cx="235585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4">
            <a:extLst>
              <a:ext uri="{FF2B5EF4-FFF2-40B4-BE49-F238E27FC236}">
                <a16:creationId xmlns:a16="http://schemas.microsoft.com/office/drawing/2014/main" id="{570897EB-6AD4-5E18-C99E-DF5FADB19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2389188"/>
            <a:ext cx="73263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两条回路</a:t>
            </a:r>
            <a:r>
              <a:rPr lang="en-US" altLang="zh-CN" i="1"/>
              <a:t>ACDA</a:t>
            </a:r>
            <a:r>
              <a:rPr lang="en-US" altLang="zh-CN"/>
              <a:t>,</a:t>
            </a:r>
            <a:r>
              <a:rPr lang="en-US" altLang="zh-CN" i="1"/>
              <a:t>CBDC</a:t>
            </a:r>
            <a:r>
              <a:rPr lang="zh-CN" altLang="en-US"/>
              <a:t>总电势差为</a:t>
            </a:r>
            <a:r>
              <a:rPr lang="en-US" altLang="zh-CN"/>
              <a:t>0</a:t>
            </a:r>
            <a:r>
              <a:rPr lang="zh-CN" altLang="en-US"/>
              <a:t>得到</a:t>
            </a:r>
          </a:p>
        </p:txBody>
      </p:sp>
      <p:sp>
        <p:nvSpPr>
          <p:cNvPr id="2055" name="Text Box 5">
            <a:extLst>
              <a:ext uri="{FF2B5EF4-FFF2-40B4-BE49-F238E27FC236}">
                <a16:creationId xmlns:a16="http://schemas.microsoft.com/office/drawing/2014/main" id="{7D7A08EC-3FF4-CEF6-A622-0F42FAE9B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5262563"/>
            <a:ext cx="7512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zh-CN"/>
          </a:p>
        </p:txBody>
      </p:sp>
      <p:graphicFrame>
        <p:nvGraphicFramePr>
          <p:cNvPr id="2051" name="Object 7">
            <a:extLst>
              <a:ext uri="{FF2B5EF4-FFF2-40B4-BE49-F238E27FC236}">
                <a16:creationId xmlns:a16="http://schemas.microsoft.com/office/drawing/2014/main" id="{FA3A5560-3258-6233-EDDF-71295EB526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6538" y="2982913"/>
          <a:ext cx="3468687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46040" imgH="457200" progId="Equation.3">
                  <p:embed/>
                </p:oleObj>
              </mc:Choice>
              <mc:Fallback>
                <p:oleObj name="公式" r:id="rId4" imgW="13460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2982913"/>
                        <a:ext cx="3468687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8">
            <a:extLst>
              <a:ext uri="{FF2B5EF4-FFF2-40B4-BE49-F238E27FC236}">
                <a16:creationId xmlns:a16="http://schemas.microsoft.com/office/drawing/2014/main" id="{E7B0B246-ACAA-5876-C7AC-D53ED872C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4071938"/>
            <a:ext cx="73263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i="1"/>
              <a:t>A</a:t>
            </a:r>
            <a:r>
              <a:rPr lang="zh-CN" altLang="en-US"/>
              <a:t>到</a:t>
            </a:r>
            <a:r>
              <a:rPr lang="en-US" altLang="zh-CN" i="1"/>
              <a:t>B</a:t>
            </a:r>
            <a:r>
              <a:rPr lang="zh-CN" altLang="en-US"/>
              <a:t>的总电压为</a:t>
            </a:r>
            <a:r>
              <a:rPr lang="en-US" altLang="zh-CN" i="1"/>
              <a:t>V</a:t>
            </a:r>
            <a:r>
              <a:rPr lang="en-US" altLang="zh-CN"/>
              <a:t>,</a:t>
            </a:r>
            <a:r>
              <a:rPr lang="zh-CN" altLang="en-US"/>
              <a:t>得到方程</a:t>
            </a:r>
          </a:p>
        </p:txBody>
      </p:sp>
      <p:graphicFrame>
        <p:nvGraphicFramePr>
          <p:cNvPr id="2052" name="Object 9">
            <a:extLst>
              <a:ext uri="{FF2B5EF4-FFF2-40B4-BE49-F238E27FC236}">
                <a16:creationId xmlns:a16="http://schemas.microsoft.com/office/drawing/2014/main" id="{3A70AE50-515D-9CED-C948-D4A043068A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8188" y="4618038"/>
          <a:ext cx="24542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952200" imgH="215640" progId="Equation.3">
                  <p:embed/>
                </p:oleObj>
              </mc:Choice>
              <mc:Fallback>
                <p:oleObj name="公式" r:id="rId6" imgW="95220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8188" y="4618038"/>
                        <a:ext cx="2454275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11">
            <a:extLst>
              <a:ext uri="{FF2B5EF4-FFF2-40B4-BE49-F238E27FC236}">
                <a16:creationId xmlns:a16="http://schemas.microsoft.com/office/drawing/2014/main" id="{8D6604ED-E44F-AEBF-5D3C-EFADF8373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278438"/>
            <a:ext cx="8077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5</a:t>
            </a:r>
            <a:r>
              <a:rPr lang="zh-CN" altLang="en-US"/>
              <a:t>个方程组成的方程组是有一定有唯一解？</a:t>
            </a:r>
          </a:p>
        </p:txBody>
      </p:sp>
    </p:spTree>
  </p:cSld>
  <p:clrMapOvr>
    <a:masterClrMapping/>
  </p:clrMapOvr>
  <p:transition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>
            <a:extLst>
              <a:ext uri="{FF2B5EF4-FFF2-40B4-BE49-F238E27FC236}">
                <a16:creationId xmlns:a16="http://schemas.microsoft.com/office/drawing/2014/main" id="{D63BAC7A-5BA4-7A60-9269-F74B13F93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73038"/>
            <a:ext cx="47259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/>
            <a:r>
              <a:rPr lang="zh-CN" altLang="en-US" b="1">
                <a:solidFill>
                  <a:srgbClr val="FFFF00"/>
                </a:solidFill>
                <a:latin typeface="楷体_GB2312" pitchFamily="49" charset="-122"/>
              </a:rPr>
              <a:t>坐标变换公式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09ED294-AD05-39D4-3879-2C052FF03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9163"/>
            <a:ext cx="91440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sz="3600">
                <a:latin typeface="Garamond" panose="02020404030301010803" pitchFamily="18" charset="0"/>
              </a:rPr>
              <a:t>        </a:t>
            </a:r>
            <a:r>
              <a:rPr lang="zh-CN" altLang="en-US">
                <a:latin typeface="Garamond" panose="02020404030301010803" pitchFamily="18" charset="0"/>
              </a:rPr>
              <a:t>设</a:t>
            </a:r>
            <a:r>
              <a:rPr lang="en-US" altLang="zh-CN" i="1"/>
              <a:t>V</a:t>
            </a:r>
            <a:r>
              <a:rPr lang="zh-CN" altLang="en-US">
                <a:latin typeface="Garamond" panose="02020404030301010803" pitchFamily="18" charset="0"/>
              </a:rPr>
              <a:t>是数域</a:t>
            </a:r>
            <a:r>
              <a:rPr lang="en-US" altLang="zh-CN" i="1"/>
              <a:t>F</a:t>
            </a:r>
            <a:r>
              <a:rPr lang="zh-CN" altLang="en-US">
                <a:latin typeface="Garamond" panose="02020404030301010803" pitchFamily="18" charset="0"/>
              </a:rPr>
              <a:t>上有限维线性空间</a:t>
            </a:r>
            <a:r>
              <a:rPr lang="en-US" altLang="zh-CN">
                <a:latin typeface="Garamond" panose="02020404030301010803" pitchFamily="18" charset="0"/>
              </a:rPr>
              <a:t>,</a:t>
            </a:r>
            <a:r>
              <a:rPr lang="zh-CN" altLang="en-US">
                <a:latin typeface="Garamond" panose="02020404030301010803" pitchFamily="18" charset="0"/>
              </a:rPr>
              <a:t>它的两组基是</a:t>
            </a:r>
            <a:r>
              <a:rPr lang="en-US" altLang="zh-CN" i="1"/>
              <a:t>M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/>
              <a:t>={</a:t>
            </a:r>
            <a:r>
              <a:rPr lang="en-US" altLang="zh-CN" b="1"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n-US" altLang="zh-CN" b="1"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/>
              <a:t>},</a:t>
            </a:r>
            <a:r>
              <a:rPr lang="en-US" altLang="zh-CN" i="1"/>
              <a:t>M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/>
              <a:t>={</a:t>
            </a:r>
            <a:r>
              <a:rPr lang="en-US" altLang="zh-CN" b="1">
                <a:sym typeface="Symbol" panose="05050102010706020507" pitchFamily="18" charset="2"/>
              </a:rPr>
              <a:t>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,…,</a:t>
            </a:r>
            <a:r>
              <a:rPr lang="en-US" altLang="zh-CN" b="1">
                <a:sym typeface="Symbol" panose="05050102010706020507" pitchFamily="18" charset="2"/>
              </a:rPr>
              <a:t>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/>
              <a:t>}</a:t>
            </a:r>
            <a:r>
              <a:rPr lang="en-US" altLang="zh-CN">
                <a:latin typeface="Garamond" panose="02020404030301010803" pitchFamily="18" charset="0"/>
              </a:rPr>
              <a:t>. </a:t>
            </a:r>
            <a:r>
              <a:rPr lang="zh-CN" altLang="en-US">
                <a:latin typeface="Garamond" panose="02020404030301010803" pitchFamily="18" charset="0"/>
              </a:rPr>
              <a:t>设第二组基</a:t>
            </a:r>
            <a:r>
              <a:rPr lang="en-US" altLang="zh-CN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zh-CN" altLang="en-US">
                <a:latin typeface="Garamond" panose="02020404030301010803" pitchFamily="18" charset="0"/>
              </a:rPr>
              <a:t>中的每个向量</a:t>
            </a:r>
            <a:r>
              <a:rPr lang="zh-CN" altLang="en-US">
                <a:sym typeface="Symbol" panose="05050102010706020507" pitchFamily="18" charset="2"/>
              </a:rPr>
              <a:t></a:t>
            </a:r>
            <a:r>
              <a:rPr lang="en-US" altLang="zh-CN" i="1" baseline="-25000"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(1≤</a:t>
            </a:r>
            <a:r>
              <a:rPr lang="en-US" altLang="zh-CN" i="1">
                <a:sym typeface="Symbol" panose="05050102010706020507" pitchFamily="18" charset="2"/>
              </a:rPr>
              <a:t>j</a:t>
            </a:r>
            <a:r>
              <a:rPr lang="en-US" altLang="zh-CN">
                <a:sym typeface="Symbol" panose="05050102010706020507" pitchFamily="18" charset="2"/>
              </a:rPr>
              <a:t>≤n)</a:t>
            </a:r>
            <a:r>
              <a:rPr lang="zh-CN" altLang="en-US">
                <a:latin typeface="Garamond" panose="02020404030301010803" pitchFamily="18" charset="0"/>
                <a:sym typeface="Symbol" panose="05050102010706020507" pitchFamily="18" charset="2"/>
              </a:rPr>
              <a:t>在第一组基</a:t>
            </a:r>
            <a:r>
              <a:rPr lang="en-US" altLang="zh-CN" i="1">
                <a:sym typeface="Symbol" panose="05050102010706020507" pitchFamily="18" charset="2"/>
              </a:rPr>
              <a:t>M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zh-CN" altLang="en-US">
                <a:latin typeface="Garamond" panose="02020404030301010803" pitchFamily="18" charset="0"/>
                <a:sym typeface="Symbol" panose="05050102010706020507" pitchFamily="18" charset="2"/>
              </a:rPr>
              <a:t>下的坐标为</a:t>
            </a:r>
            <a:endParaRPr lang="zh-CN" altLang="zh-CN">
              <a:latin typeface="Garamond" panose="02020404030301010803" pitchFamily="18" charset="0"/>
              <a:sym typeface="Symbol" panose="05050102010706020507" pitchFamily="18" charset="2"/>
            </a:endParaRPr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51630557-0086-8F5B-CFE2-24D3908F0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3995738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>
                <a:latin typeface="Garamond" panose="02020404030301010803" pitchFamily="18" charset="0"/>
              </a:rPr>
              <a:t>依次以这些坐标为列向量组成矩阵</a:t>
            </a:r>
            <a:r>
              <a:rPr lang="en-US" altLang="zh-CN">
                <a:latin typeface="Garamond" panose="02020404030301010803" pitchFamily="18" charset="0"/>
              </a:rPr>
              <a:t>:</a:t>
            </a:r>
            <a:endParaRPr lang="el-GR" altLang="zh-CN">
              <a:cs typeface="Times New Roman" panose="02020603050405020304" pitchFamily="18" charset="0"/>
            </a:endParaRPr>
          </a:p>
        </p:txBody>
      </p:sp>
      <p:graphicFrame>
        <p:nvGraphicFramePr>
          <p:cNvPr id="2058" name="Object 3">
            <a:extLst>
              <a:ext uri="{FF2B5EF4-FFF2-40B4-BE49-F238E27FC236}">
                <a16:creationId xmlns:a16="http://schemas.microsoft.com/office/drawing/2014/main" id="{0BD16C67-45B1-50AE-D3C7-DB34727DC1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0500" y="3025775"/>
          <a:ext cx="49974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45960" imgH="711000" progId="Equation.DSMT4">
                  <p:embed/>
                </p:oleObj>
              </mc:Choice>
              <mc:Fallback>
                <p:oleObj name="Equation" r:id="rId2" imgW="2145960" imgH="71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3025775"/>
                        <a:ext cx="49974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Rectangle 11">
            <a:extLst>
              <a:ext uri="{FF2B5EF4-FFF2-40B4-BE49-F238E27FC236}">
                <a16:creationId xmlns:a16="http://schemas.microsoft.com/office/drawing/2014/main" id="{241983E5-119B-FCFD-8E2A-972B087D6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02200"/>
            <a:ext cx="9144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latin typeface="Garamond" panose="02020404030301010803" pitchFamily="18" charset="0"/>
              </a:rPr>
              <a:t>则</a:t>
            </a:r>
            <a:r>
              <a:rPr lang="en-US" altLang="zh-CN" b="1" i="1"/>
              <a:t>P</a:t>
            </a:r>
            <a:r>
              <a:rPr lang="zh-CN" altLang="en-US">
                <a:latin typeface="Garamond" panose="02020404030301010803" pitchFamily="18" charset="0"/>
              </a:rPr>
              <a:t>称为基</a:t>
            </a:r>
            <a:r>
              <a:rPr lang="en-US" altLang="zh-CN" i="1"/>
              <a:t>M</a:t>
            </a:r>
            <a:r>
              <a:rPr lang="en-US" altLang="zh-CN" baseline="-25000">
                <a:sym typeface="Symbol" panose="05050102010706020507" pitchFamily="18" charset="2"/>
              </a:rPr>
              <a:t>1 </a:t>
            </a:r>
            <a:r>
              <a:rPr lang="zh-CN" altLang="en-US">
                <a:latin typeface="Garamond" panose="02020404030301010803" pitchFamily="18" charset="0"/>
              </a:rPr>
              <a:t>到</a:t>
            </a:r>
            <a:r>
              <a:rPr lang="en-US" altLang="zh-CN" i="1"/>
              <a:t>M</a:t>
            </a:r>
            <a:r>
              <a:rPr lang="en-US" altLang="zh-CN" baseline="-25000">
                <a:sym typeface="Symbol" panose="05050102010706020507" pitchFamily="18" charset="2"/>
              </a:rPr>
              <a:t>2 </a:t>
            </a:r>
            <a:r>
              <a:rPr lang="zh-CN" altLang="en-US">
                <a:latin typeface="Garamond" panose="02020404030301010803" pitchFamily="18" charset="0"/>
              </a:rPr>
              <a:t>的</a:t>
            </a:r>
            <a:r>
              <a:rPr lang="zh-CN" altLang="en-US">
                <a:solidFill>
                  <a:srgbClr val="FFFF00"/>
                </a:solidFill>
                <a:latin typeface="Garamond" panose="02020404030301010803" pitchFamily="18" charset="0"/>
              </a:rPr>
              <a:t>过渡矩阵</a:t>
            </a:r>
            <a:r>
              <a:rPr lang="en-US" altLang="zh-CN">
                <a:latin typeface="Garamond" panose="02020404030301010803" pitchFamily="18" charset="0"/>
              </a:rPr>
              <a:t>. </a:t>
            </a:r>
            <a:r>
              <a:rPr lang="zh-CN" altLang="en-US">
                <a:latin typeface="Garamond" panose="02020404030301010803" pitchFamily="18" charset="0"/>
              </a:rPr>
              <a:t>它可以由等式</a:t>
            </a:r>
          </a:p>
          <a:p>
            <a:pPr algn="l" eaLnBrk="1" hangingPunct="1"/>
            <a:r>
              <a:rPr lang="en-US" altLang="zh-CN">
                <a:solidFill>
                  <a:srgbClr val="FFFF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25000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CN" b="1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i="1" baseline="-25000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FFFF00"/>
                </a:solidFill>
                <a:cs typeface="Times New Roman" panose="02020603050405020304" pitchFamily="18" charset="0"/>
              </a:rPr>
              <a:t>)=(</a:t>
            </a:r>
            <a:r>
              <a:rPr lang="en-US" altLang="zh-CN" b="1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baseline="-25000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CN" b="1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i="1" baseline="-25000">
                <a:solidFill>
                  <a:srgbClr val="FFFF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FFFF00"/>
                </a:solidFill>
                <a:cs typeface="Times New Roman" panose="02020603050405020304" pitchFamily="18" charset="0"/>
              </a:rPr>
              <a:t>)</a:t>
            </a:r>
            <a:r>
              <a:rPr lang="en-US" altLang="zh-CN" b="1" i="1">
                <a:solidFill>
                  <a:srgbClr val="FFFF00"/>
                </a:solidFill>
                <a:cs typeface="Times New Roman" panose="02020603050405020304" pitchFamily="18" charset="0"/>
              </a:rPr>
              <a:t>P </a:t>
            </a:r>
            <a:r>
              <a:rPr lang="zh-CN" altLang="en-US">
                <a:cs typeface="Times New Roman" panose="02020603050405020304" pitchFamily="18" charset="0"/>
              </a:rPr>
              <a:t>定义</a:t>
            </a:r>
            <a:r>
              <a:rPr lang="en-US" altLang="zh-CN">
                <a:cs typeface="Times New Roman" panose="02020603050405020304" pitchFamily="18" charset="0"/>
              </a:rPr>
              <a:t>,</a:t>
            </a:r>
            <a:r>
              <a:rPr lang="zh-CN" altLang="en-US">
                <a:cs typeface="Times New Roman" panose="02020603050405020304" pitchFamily="18" charset="0"/>
              </a:rPr>
              <a:t>称为</a:t>
            </a:r>
            <a:r>
              <a:rPr lang="zh-CN" altLang="en-US">
                <a:solidFill>
                  <a:srgbClr val="FFFF00"/>
                </a:solidFill>
                <a:cs typeface="Times New Roman" panose="02020603050405020304" pitchFamily="18" charset="0"/>
              </a:rPr>
              <a:t>基变换公式</a:t>
            </a:r>
            <a:r>
              <a:rPr lang="en-US" altLang="zh-CN">
                <a:cs typeface="Times New Roman" panose="02020603050405020304" pitchFamily="18" charset="0"/>
              </a:rPr>
              <a:t>.</a:t>
            </a:r>
            <a:endParaRPr lang="el-GR" altLang="zh-CN"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F9239E83-2DA9-AB89-F74D-892962EEEC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9913" y="2551113"/>
          <a:ext cx="3478212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760" imgH="253800" progId="Equation.3">
                  <p:embed/>
                </p:oleObj>
              </mc:Choice>
              <mc:Fallback>
                <p:oleObj name="Equation" r:id="rId4" imgW="119376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2551113"/>
                        <a:ext cx="3478212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  <p:bldP spid="2055" grpId="0"/>
      <p:bldP spid="2057" grpId="0"/>
      <p:bldP spid="205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>
            <a:extLst>
              <a:ext uri="{FF2B5EF4-FFF2-40B4-BE49-F238E27FC236}">
                <a16:creationId xmlns:a16="http://schemas.microsoft.com/office/drawing/2014/main" id="{EC47E263-040F-E0F7-9D5F-285296D3F7AB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847725" y="1895475"/>
          <a:ext cx="6750050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95480" imgH="1422360" progId="Equation.DSMT4">
                  <p:embed/>
                </p:oleObj>
              </mc:Choice>
              <mc:Fallback>
                <p:oleObj name="Equation" r:id="rId2" imgW="2895480" imgH="14223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1895475"/>
                        <a:ext cx="6750050" cy="371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Rectangle 6">
            <a:extLst>
              <a:ext uri="{FF2B5EF4-FFF2-40B4-BE49-F238E27FC236}">
                <a16:creationId xmlns:a16="http://schemas.microsoft.com/office/drawing/2014/main" id="{6FF90923-5931-41E9-F55A-610FD379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86388"/>
            <a:ext cx="91440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l-GR">
                <a:latin typeface="楷体_GB2312" pitchFamily="49" charset="-122"/>
              </a:rPr>
              <a:t>称为</a:t>
            </a:r>
            <a:r>
              <a:rPr lang="zh-CN" altLang="el-GR">
                <a:solidFill>
                  <a:srgbClr val="FFFF00"/>
                </a:solidFill>
                <a:latin typeface="楷体_GB2312" pitchFamily="49" charset="-122"/>
              </a:rPr>
              <a:t>坐标变换公式</a:t>
            </a:r>
            <a:r>
              <a:rPr lang="en-US" altLang="zh-CN">
                <a:latin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</a:rPr>
              <a:t>也就是一个向量在两组不同基下的坐标</a:t>
            </a:r>
            <a:r>
              <a:rPr lang="en-US" altLang="zh-CN" b="1" i="1"/>
              <a:t>X</a:t>
            </a:r>
            <a:r>
              <a:rPr lang="en-US" altLang="zh-CN"/>
              <a:t>,</a:t>
            </a:r>
            <a:r>
              <a:rPr lang="en-US" altLang="zh-CN" b="1" i="1"/>
              <a:t>Y</a:t>
            </a:r>
            <a:r>
              <a:rPr lang="zh-CN" altLang="en-US">
                <a:latin typeface="楷体_GB2312" pitchFamily="49" charset="-122"/>
              </a:rPr>
              <a:t>之间的关系</a:t>
            </a:r>
            <a:r>
              <a:rPr lang="en-US" altLang="zh-CN">
                <a:latin typeface="楷体_GB2312" pitchFamily="49" charset="-122"/>
              </a:rPr>
              <a:t>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62D5C62-B5FA-EE32-EA80-AF2013148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dirty="0">
                <a:latin typeface="Garamond" pitchFamily="18" charset="0"/>
              </a:rPr>
              <a:t>         </a:t>
            </a:r>
            <a:r>
              <a:rPr lang="zh-CN" altLang="en-US" dirty="0">
                <a:latin typeface="Garamond" pitchFamily="18" charset="0"/>
              </a:rPr>
              <a:t>设</a:t>
            </a:r>
            <a:r>
              <a:rPr lang="en-US" altLang="zh-CN" i="1" dirty="0"/>
              <a:t>M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/>
              <a:t>={</a:t>
            </a:r>
            <a:r>
              <a:rPr lang="en-US" altLang="zh-CN" b="1" dirty="0">
                <a:sym typeface="Symbol" pitchFamily="18" charset="2"/>
              </a:rPr>
              <a:t>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,…,</a:t>
            </a:r>
            <a:r>
              <a:rPr lang="en-US" altLang="zh-CN" b="1" dirty="0">
                <a:sym typeface="Symbol" pitchFamily="18" charset="2"/>
              </a:rPr>
              <a:t></a:t>
            </a:r>
            <a:r>
              <a:rPr lang="en-US" altLang="zh-CN" i="1" baseline="-25000" dirty="0">
                <a:sym typeface="Symbol" pitchFamily="18" charset="2"/>
              </a:rPr>
              <a:t>n</a:t>
            </a:r>
            <a:r>
              <a:rPr lang="en-US" altLang="zh-CN" dirty="0"/>
              <a:t>},</a:t>
            </a:r>
            <a:r>
              <a:rPr lang="en-US" altLang="zh-CN" i="1" dirty="0"/>
              <a:t>M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/>
              <a:t>={</a:t>
            </a:r>
            <a:r>
              <a:rPr lang="en-US" altLang="zh-CN" b="1" dirty="0">
                <a:sym typeface="Symbol" pitchFamily="18" charset="2"/>
              </a:rPr>
              <a:t>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,…,</a:t>
            </a:r>
            <a:r>
              <a:rPr lang="en-US" altLang="zh-CN" b="1" dirty="0">
                <a:sym typeface="Symbol" pitchFamily="18" charset="2"/>
              </a:rPr>
              <a:t></a:t>
            </a:r>
            <a:r>
              <a:rPr lang="en-US" altLang="zh-CN" i="1" baseline="-25000" dirty="0">
                <a:sym typeface="Symbol" pitchFamily="18" charset="2"/>
              </a:rPr>
              <a:t>n</a:t>
            </a:r>
            <a:r>
              <a:rPr lang="en-US" altLang="zh-CN" dirty="0"/>
              <a:t>}</a:t>
            </a:r>
            <a:r>
              <a:rPr lang="zh-CN" altLang="en-US" dirty="0">
                <a:latin typeface="Garamond" pitchFamily="18" charset="0"/>
              </a:rPr>
              <a:t>是</a:t>
            </a:r>
            <a:r>
              <a:rPr lang="en-US" altLang="zh-CN" i="1" dirty="0"/>
              <a:t>V</a:t>
            </a:r>
            <a:r>
              <a:rPr lang="zh-CN" altLang="en-US" dirty="0">
                <a:latin typeface="Garamond" pitchFamily="18" charset="0"/>
              </a:rPr>
              <a:t>的基</a:t>
            </a:r>
            <a:r>
              <a:rPr lang="en-US" altLang="zh-CN" dirty="0">
                <a:latin typeface="Garamond" pitchFamily="18" charset="0"/>
              </a:rPr>
              <a:t>, </a:t>
            </a:r>
            <a:r>
              <a:rPr lang="en-US" altLang="zh-CN" i="1" dirty="0"/>
              <a:t>P</a:t>
            </a:r>
            <a:r>
              <a:rPr lang="zh-CN" altLang="en-US" dirty="0">
                <a:latin typeface="Garamond" pitchFamily="18" charset="0"/>
              </a:rPr>
              <a:t>是</a:t>
            </a:r>
            <a:r>
              <a:rPr lang="en-US" altLang="zh-CN" i="1" dirty="0"/>
              <a:t>M</a:t>
            </a:r>
            <a:r>
              <a:rPr lang="en-US" altLang="zh-CN" baseline="-25000" dirty="0">
                <a:sym typeface="Symbol" pitchFamily="18" charset="2"/>
              </a:rPr>
              <a:t>1 </a:t>
            </a:r>
            <a:r>
              <a:rPr lang="zh-CN" altLang="en-US" dirty="0">
                <a:latin typeface="Garamond" pitchFamily="18" charset="0"/>
              </a:rPr>
              <a:t>到</a:t>
            </a:r>
            <a:r>
              <a:rPr lang="en-US" altLang="zh-CN" i="1" dirty="0"/>
              <a:t>M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zh-CN" altLang="en-US" dirty="0">
                <a:latin typeface="Garamond" pitchFamily="18" charset="0"/>
              </a:rPr>
              <a:t>的过渡方阵</a:t>
            </a:r>
            <a:r>
              <a:rPr lang="en-US" altLang="zh-CN" dirty="0">
                <a:latin typeface="Garamond" pitchFamily="18" charset="0"/>
              </a:rPr>
              <a:t>. </a:t>
            </a:r>
            <a:r>
              <a:rPr lang="zh-CN" altLang="en-US" dirty="0">
                <a:latin typeface="Garamond" pitchFamily="18" charset="0"/>
              </a:rPr>
              <a:t>设</a:t>
            </a:r>
            <a:r>
              <a:rPr lang="zh-CN" altLang="en-US" b="1" dirty="0">
                <a:sym typeface="Symbol" pitchFamily="18" charset="2"/>
              </a:rPr>
              <a:t></a:t>
            </a:r>
            <a:r>
              <a:rPr lang="zh-CN" altLang="en-US" dirty="0">
                <a:latin typeface="Garamond" pitchFamily="18" charset="0"/>
                <a:sym typeface="Symbol" pitchFamily="18" charset="2"/>
              </a:rPr>
              <a:t></a:t>
            </a:r>
            <a:r>
              <a:rPr lang="en-US" altLang="zh-CN" i="1" dirty="0">
                <a:sym typeface="Symbol" pitchFamily="18" charset="2"/>
              </a:rPr>
              <a:t>V</a:t>
            </a:r>
            <a:r>
              <a:rPr lang="zh-CN" altLang="en-US" dirty="0">
                <a:latin typeface="Garamond" pitchFamily="18" charset="0"/>
                <a:sym typeface="Symbol" pitchFamily="18" charset="2"/>
              </a:rPr>
              <a:t>在基</a:t>
            </a:r>
            <a:r>
              <a:rPr lang="en-US" altLang="zh-CN" i="1" dirty="0"/>
              <a:t>M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/>
              <a:t>,</a:t>
            </a:r>
            <a:r>
              <a:rPr lang="en-US" altLang="zh-CN" i="1" dirty="0"/>
              <a:t>M</a:t>
            </a:r>
            <a:r>
              <a:rPr lang="en-US" altLang="zh-CN" baseline="-25000" dirty="0">
                <a:sym typeface="Symbol" pitchFamily="18" charset="2"/>
              </a:rPr>
              <a:t>2 </a:t>
            </a:r>
            <a:r>
              <a:rPr lang="zh-CN" altLang="en-US" dirty="0">
                <a:latin typeface="Garamond" pitchFamily="18" charset="0"/>
                <a:sym typeface="Symbol" pitchFamily="18" charset="2"/>
              </a:rPr>
              <a:t>下的坐标分别是</a:t>
            </a:r>
            <a:r>
              <a:rPr lang="en-US" altLang="zh-CN" i="1" dirty="0">
                <a:latin typeface="+mn-lt"/>
                <a:sym typeface="Symbol" pitchFamily="18" charset="2"/>
              </a:rPr>
              <a:t>X=</a:t>
            </a:r>
            <a:r>
              <a:rPr lang="en-US" altLang="zh-CN" dirty="0">
                <a:latin typeface="+mn-lt"/>
                <a:sym typeface="Symbol" pitchFamily="18" charset="2"/>
              </a:rPr>
              <a:t>(</a:t>
            </a:r>
            <a:r>
              <a:rPr lang="en-US" altLang="zh-CN" i="1" dirty="0">
                <a:latin typeface="+mn-lt"/>
                <a:sym typeface="Symbol" pitchFamily="18" charset="2"/>
              </a:rPr>
              <a:t>x</a:t>
            </a:r>
            <a:r>
              <a:rPr lang="en-US" altLang="zh-CN" baseline="-25000" dirty="0">
                <a:latin typeface="+mn-lt"/>
                <a:sym typeface="Symbol" pitchFamily="18" charset="2"/>
              </a:rPr>
              <a:t>1</a:t>
            </a:r>
            <a:r>
              <a:rPr lang="en-US" altLang="zh-CN" i="1" dirty="0">
                <a:latin typeface="+mn-lt"/>
                <a:sym typeface="Symbol" pitchFamily="18" charset="2"/>
              </a:rPr>
              <a:t>,…,</a:t>
            </a:r>
            <a:r>
              <a:rPr lang="en-US" altLang="zh-CN" i="1" dirty="0" err="1">
                <a:latin typeface="+mn-lt"/>
                <a:sym typeface="Symbol" pitchFamily="18" charset="2"/>
              </a:rPr>
              <a:t>x</a:t>
            </a:r>
            <a:r>
              <a:rPr lang="en-US" altLang="zh-CN" i="1" baseline="-25000" dirty="0" err="1">
                <a:latin typeface="+mn-lt"/>
                <a:sym typeface="Symbol" pitchFamily="18" charset="2"/>
              </a:rPr>
              <a:t>n</a:t>
            </a:r>
            <a:r>
              <a:rPr lang="en-US" altLang="zh-CN" dirty="0">
                <a:latin typeface="+mn-lt"/>
                <a:sym typeface="Symbol" pitchFamily="18" charset="2"/>
              </a:rPr>
              <a:t>)</a:t>
            </a:r>
            <a:r>
              <a:rPr lang="en-US" altLang="zh-CN" i="1" dirty="0">
                <a:latin typeface="+mn-lt"/>
                <a:sym typeface="Symbol" pitchFamily="18" charset="2"/>
              </a:rPr>
              <a:t>, Y=</a:t>
            </a:r>
            <a:r>
              <a:rPr lang="en-US" altLang="zh-CN" dirty="0">
                <a:latin typeface="+mn-lt"/>
                <a:sym typeface="Symbol" pitchFamily="18" charset="2"/>
              </a:rPr>
              <a:t>(</a:t>
            </a:r>
            <a:r>
              <a:rPr lang="en-US" altLang="zh-CN" i="1" dirty="0">
                <a:latin typeface="+mn-lt"/>
                <a:sym typeface="Symbol" pitchFamily="18" charset="2"/>
              </a:rPr>
              <a:t>y</a:t>
            </a:r>
            <a:r>
              <a:rPr lang="en-US" altLang="zh-CN" baseline="-25000" dirty="0">
                <a:latin typeface="+mn-lt"/>
                <a:sym typeface="Symbol" pitchFamily="18" charset="2"/>
              </a:rPr>
              <a:t>1</a:t>
            </a:r>
            <a:r>
              <a:rPr lang="en-US" altLang="zh-CN" i="1" dirty="0">
                <a:latin typeface="+mn-lt"/>
                <a:sym typeface="Symbol" pitchFamily="18" charset="2"/>
              </a:rPr>
              <a:t>,…,</a:t>
            </a:r>
            <a:r>
              <a:rPr lang="en-US" altLang="zh-CN" i="1" dirty="0" err="1">
                <a:latin typeface="+mn-lt"/>
                <a:sym typeface="Symbol" pitchFamily="18" charset="2"/>
              </a:rPr>
              <a:t>y</a:t>
            </a:r>
            <a:r>
              <a:rPr lang="en-US" altLang="zh-CN" i="1" baseline="-25000" dirty="0" err="1">
                <a:latin typeface="+mn-lt"/>
                <a:sym typeface="Symbol" pitchFamily="18" charset="2"/>
              </a:rPr>
              <a:t>n</a:t>
            </a:r>
            <a:r>
              <a:rPr lang="en-US" altLang="zh-CN" dirty="0">
                <a:latin typeface="+mn-lt"/>
                <a:sym typeface="Symbol" pitchFamily="18" charset="2"/>
              </a:rPr>
              <a:t>). </a:t>
            </a:r>
            <a:r>
              <a:rPr lang="zh-CN" altLang="en-US" dirty="0">
                <a:latin typeface="Garamond" pitchFamily="18" charset="0"/>
                <a:sym typeface="Symbol" pitchFamily="18" charset="2"/>
              </a:rPr>
              <a:t>从而 </a:t>
            </a:r>
            <a:r>
              <a:rPr lang="zh-CN" altLang="en-US" b="1" dirty="0">
                <a:sym typeface="Symbol" pitchFamily="18" charset="2"/>
              </a:rPr>
              <a:t></a:t>
            </a:r>
            <a:r>
              <a:rPr lang="en-US" altLang="zh-CN" dirty="0">
                <a:sym typeface="Symbol" pitchFamily="18" charset="2"/>
              </a:rPr>
              <a:t>=</a:t>
            </a:r>
            <a:r>
              <a:rPr lang="en-US" altLang="zh-CN" i="1" dirty="0">
                <a:sym typeface="Symbol" pitchFamily="18" charset="2"/>
              </a:rPr>
              <a:t>y</a:t>
            </a:r>
            <a:r>
              <a:rPr lang="en-US" altLang="zh-CN" baseline="-25000" dirty="0">
                <a:latin typeface="+mn-lt"/>
                <a:sym typeface="Symbol" pitchFamily="18" charset="2"/>
              </a:rPr>
              <a:t>1</a:t>
            </a:r>
            <a:r>
              <a:rPr lang="en-US" altLang="zh-CN" b="1" dirty="0">
                <a:sym typeface="Symbol" pitchFamily="18" charset="2"/>
              </a:rPr>
              <a:t></a:t>
            </a:r>
            <a:r>
              <a:rPr lang="en-US" altLang="zh-CN" baseline="-25000" dirty="0">
                <a:latin typeface="+mn-lt"/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+…+</a:t>
            </a:r>
            <a:r>
              <a:rPr lang="en-US" altLang="zh-CN" i="1" dirty="0" err="1">
                <a:sym typeface="Symbol" pitchFamily="18" charset="2"/>
              </a:rPr>
              <a:t>y</a:t>
            </a:r>
            <a:r>
              <a:rPr lang="en-US" altLang="zh-CN" i="1" baseline="-25000" dirty="0" err="1">
                <a:latin typeface="+mn-lt"/>
                <a:sym typeface="Symbol" pitchFamily="18" charset="2"/>
              </a:rPr>
              <a:t>n</a:t>
            </a:r>
            <a:r>
              <a:rPr lang="en-US" altLang="zh-CN" b="1" dirty="0" err="1">
                <a:sym typeface="Symbol" pitchFamily="18" charset="2"/>
              </a:rPr>
              <a:t></a:t>
            </a:r>
            <a:r>
              <a:rPr lang="en-US" altLang="zh-CN" i="1" baseline="-25000" dirty="0" err="1">
                <a:latin typeface="+mn-lt"/>
                <a:sym typeface="Symbol" pitchFamily="18" charset="2"/>
              </a:rPr>
              <a:t>n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zh-CN" altLang="en-US" dirty="0">
                <a:sym typeface="Symbol" pitchFamily="18" charset="2"/>
              </a:rPr>
              <a:t>将等式两端用坐标代替，</a:t>
            </a:r>
            <a:r>
              <a:rPr lang="zh-CN" altLang="el-GR" dirty="0">
                <a:cs typeface="Times New Roman" pitchFamily="18" charset="0"/>
                <a:sym typeface="Symbol" pitchFamily="18" charset="2"/>
              </a:rPr>
              <a:t>得到坐标等式：</a:t>
            </a:r>
            <a:endParaRPr lang="zh-CN" altLang="en-US" dirty="0"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2">
            <a:extLst>
              <a:ext uri="{FF2B5EF4-FFF2-40B4-BE49-F238E27FC236}">
                <a16:creationId xmlns:a16="http://schemas.microsoft.com/office/drawing/2014/main" id="{E7BD1AE4-3966-5E54-D727-A33D85C67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363538"/>
            <a:ext cx="79946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上述内容总结为</a:t>
            </a:r>
            <a:r>
              <a:rPr lang="zh-CN" altLang="en-US" b="1">
                <a:solidFill>
                  <a:srgbClr val="FFFF00"/>
                </a:solidFill>
              </a:rPr>
              <a:t>定义</a:t>
            </a:r>
            <a:r>
              <a:rPr lang="en-US" altLang="zh-CN" b="1">
                <a:solidFill>
                  <a:srgbClr val="FFFF00"/>
                </a:solidFill>
              </a:rPr>
              <a:t>2.4.1</a:t>
            </a:r>
            <a:r>
              <a:rPr lang="zh-CN" altLang="en-US" b="1">
                <a:solidFill>
                  <a:srgbClr val="FFFF00"/>
                </a:solidFill>
              </a:rPr>
              <a:t>，定理</a:t>
            </a:r>
            <a:r>
              <a:rPr lang="en-US" altLang="zh-CN" b="1">
                <a:solidFill>
                  <a:srgbClr val="FFFF00"/>
                </a:solidFill>
              </a:rPr>
              <a:t>2.4.1</a:t>
            </a:r>
            <a:r>
              <a:rPr lang="zh-CN" altLang="en-US" b="1">
                <a:solidFill>
                  <a:srgbClr val="FFFF00"/>
                </a:solidFill>
              </a:rPr>
              <a:t>。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11AE5A99-F5D9-F537-8536-0C51D4E3C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2147888"/>
            <a:ext cx="84470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解：将平面直角坐标系绕原点旋转</a:t>
            </a:r>
            <a:r>
              <a:rPr lang="en-US" altLang="zh-CN" b="1">
                <a:sym typeface="Symbol" panose="05050102010706020507" pitchFamily="18" charset="2"/>
              </a:rPr>
              <a:t></a:t>
            </a:r>
            <a:r>
              <a:rPr lang="zh-CN" altLang="en-US" b="1">
                <a:sym typeface="Symbol" panose="05050102010706020507" pitchFamily="18" charset="2"/>
              </a:rPr>
              <a:t>角，将方程化为标准型</a:t>
            </a:r>
            <a:r>
              <a:rPr lang="en-US" altLang="zh-CN" b="1">
                <a:sym typeface="Symbol" panose="05050102010706020507" pitchFamily="18" charset="2"/>
              </a:rPr>
              <a:t>.</a:t>
            </a:r>
          </a:p>
          <a:p>
            <a:pPr algn="l" eaLnBrk="1" hangingPunct="1"/>
            <a:r>
              <a:rPr lang="zh-CN" altLang="en-US" b="1">
                <a:sym typeface="Symbol" panose="05050102010706020507" pitchFamily="18" charset="2"/>
              </a:rPr>
              <a:t>自然基</a:t>
            </a:r>
            <a:r>
              <a:rPr lang="en-US" altLang="zh-CN" b="1">
                <a:sym typeface="Symbol" panose="05050102010706020507" pitchFamily="18" charset="2"/>
              </a:rPr>
              <a:t>{</a:t>
            </a:r>
            <a:r>
              <a:rPr lang="en-US" altLang="zh-CN" b="1" i="1">
                <a:sym typeface="Symbol" panose="05050102010706020507" pitchFamily="18" charset="2"/>
              </a:rPr>
              <a:t>e</a:t>
            </a:r>
            <a:r>
              <a:rPr lang="en-US" altLang="zh-CN" b="1" baseline="-25000">
                <a:sym typeface="Symbol" panose="05050102010706020507" pitchFamily="18" charset="2"/>
              </a:rPr>
              <a:t>1</a:t>
            </a:r>
            <a:r>
              <a:rPr lang="en-US" altLang="zh-CN" b="1">
                <a:sym typeface="Symbol" panose="05050102010706020507" pitchFamily="18" charset="2"/>
              </a:rPr>
              <a:t>,</a:t>
            </a:r>
            <a:r>
              <a:rPr lang="en-US" altLang="zh-CN" b="1" i="1">
                <a:sym typeface="Symbol" panose="05050102010706020507" pitchFamily="18" charset="2"/>
              </a:rPr>
              <a:t> e</a:t>
            </a:r>
            <a:r>
              <a:rPr lang="en-US" altLang="zh-CN" b="1" baseline="-25000">
                <a:sym typeface="Symbol" panose="05050102010706020507" pitchFamily="18" charset="2"/>
              </a:rPr>
              <a:t>2</a:t>
            </a:r>
            <a:r>
              <a:rPr lang="en-US" altLang="zh-CN" b="1">
                <a:sym typeface="Symbol" panose="05050102010706020507" pitchFamily="18" charset="2"/>
              </a:rPr>
              <a:t>}</a:t>
            </a:r>
            <a:r>
              <a:rPr lang="zh-CN" altLang="en-US" b="1"/>
              <a:t>绕原点旋转</a:t>
            </a:r>
            <a:r>
              <a:rPr lang="en-US" altLang="zh-CN" b="1">
                <a:sym typeface="Symbol" panose="05050102010706020507" pitchFamily="18" charset="2"/>
              </a:rPr>
              <a:t></a:t>
            </a:r>
            <a:r>
              <a:rPr lang="zh-CN" altLang="en-US" b="1">
                <a:sym typeface="Symbol" panose="05050102010706020507" pitchFamily="18" charset="2"/>
              </a:rPr>
              <a:t>角为</a:t>
            </a:r>
            <a:r>
              <a:rPr lang="en-US" altLang="zh-CN" b="1">
                <a:sym typeface="Symbol" panose="05050102010706020507" pitchFamily="18" charset="2"/>
              </a:rPr>
              <a:t>{</a:t>
            </a:r>
            <a:r>
              <a:rPr lang="en-US" altLang="zh-CN" b="1" i="1">
                <a:sym typeface="Symbol" panose="05050102010706020507" pitchFamily="18" charset="2"/>
              </a:rPr>
              <a:t>e</a:t>
            </a:r>
            <a:r>
              <a:rPr lang="en-US" altLang="zh-CN" b="1" baseline="-25000">
                <a:sym typeface="Symbol" panose="05050102010706020507" pitchFamily="18" charset="2"/>
              </a:rPr>
              <a:t>1</a:t>
            </a:r>
            <a:r>
              <a:rPr lang="en-US" altLang="zh-CN" b="1">
                <a:sym typeface="Symbol" panose="05050102010706020507" pitchFamily="18" charset="2"/>
              </a:rPr>
              <a:t>’,</a:t>
            </a:r>
            <a:r>
              <a:rPr lang="en-US" altLang="zh-CN" b="1" i="1">
                <a:sym typeface="Symbol" panose="05050102010706020507" pitchFamily="18" charset="2"/>
              </a:rPr>
              <a:t> e</a:t>
            </a:r>
            <a:r>
              <a:rPr lang="en-US" altLang="zh-CN" b="1" baseline="-25000">
                <a:sym typeface="Symbol" panose="05050102010706020507" pitchFamily="18" charset="2"/>
              </a:rPr>
              <a:t>2</a:t>
            </a:r>
            <a:r>
              <a:rPr lang="en-US" altLang="zh-CN" b="1">
                <a:sym typeface="Symbol" panose="05050102010706020507" pitchFamily="18" charset="2"/>
              </a:rPr>
              <a:t>’}</a:t>
            </a:r>
            <a:r>
              <a:rPr lang="zh-CN" altLang="en-US" b="1">
                <a:sym typeface="Symbol" panose="05050102010706020507" pitchFamily="18" charset="2"/>
              </a:rPr>
              <a:t>仍为一组基过度矩阵为</a:t>
            </a:r>
            <a:endParaRPr lang="zh-CN" altLang="en-US" b="1"/>
          </a:p>
        </p:txBody>
      </p:sp>
      <p:graphicFrame>
        <p:nvGraphicFramePr>
          <p:cNvPr id="44034" name="Object 5">
            <a:extLst>
              <a:ext uri="{FF2B5EF4-FFF2-40B4-BE49-F238E27FC236}">
                <a16:creationId xmlns:a16="http://schemas.microsoft.com/office/drawing/2014/main" id="{65A6B607-436C-396B-354A-021ED731656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693988" y="4402138"/>
          <a:ext cx="250825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457200" progId="Equation.3">
                  <p:embed/>
                </p:oleObj>
              </mc:Choice>
              <mc:Fallback>
                <p:oleObj name="Equation" r:id="rId2" imgW="106668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4402138"/>
                        <a:ext cx="2508250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Box 5">
            <a:extLst>
              <a:ext uri="{FF2B5EF4-FFF2-40B4-BE49-F238E27FC236}">
                <a16:creationId xmlns:a16="http://schemas.microsoft.com/office/drawing/2014/main" id="{E41A5EEE-5577-DB98-ED60-6DB5DFD38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027113"/>
            <a:ext cx="8466138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5  </a:t>
            </a:r>
            <a:r>
              <a:rPr lang="zh-CN" altLang="en-US"/>
              <a:t>描述平面直角坐标系中方程</a:t>
            </a:r>
            <a:r>
              <a:rPr lang="en-US" altLang="zh-CN"/>
              <a:t>2</a:t>
            </a:r>
            <a:r>
              <a:rPr lang="en-US" altLang="zh-CN" i="1"/>
              <a:t>x</a:t>
            </a:r>
            <a:r>
              <a:rPr lang="en-US" altLang="zh-CN" baseline="30000"/>
              <a:t>2</a:t>
            </a:r>
            <a:r>
              <a:rPr lang="en-US" altLang="zh-CN"/>
              <a:t>+4</a:t>
            </a:r>
            <a:r>
              <a:rPr lang="en-US" altLang="zh-CN" i="1"/>
              <a:t>xy</a:t>
            </a:r>
            <a:r>
              <a:rPr lang="en-US" altLang="zh-CN"/>
              <a:t>+5</a:t>
            </a:r>
            <a:r>
              <a:rPr lang="en-US" altLang="zh-CN" i="1"/>
              <a:t>y</a:t>
            </a:r>
            <a:r>
              <a:rPr lang="en-US" altLang="zh-CN" baseline="30000"/>
              <a:t>2</a:t>
            </a:r>
            <a:r>
              <a:rPr lang="en-US" altLang="zh-CN"/>
              <a:t>=6</a:t>
            </a:r>
            <a:r>
              <a:rPr lang="zh-CN" altLang="en-US"/>
              <a:t>的图像曲线的形状。</a:t>
            </a:r>
          </a:p>
        </p:txBody>
      </p:sp>
      <p:sp>
        <p:nvSpPr>
          <p:cNvPr id="44038" name="TextBox 7">
            <a:extLst>
              <a:ext uri="{FF2B5EF4-FFF2-40B4-BE49-F238E27FC236}">
                <a16:creationId xmlns:a16="http://schemas.microsoft.com/office/drawing/2014/main" id="{AF75A92D-47D7-9164-A70B-D4CBC68DF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5599113"/>
            <a:ext cx="571341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因此有坐标变换公式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9A91AF4-D66F-D1C3-3CE7-1B033B659293}"/>
              </a:ext>
            </a:extLst>
          </p:cNvPr>
          <p:cNvCxnSpPr/>
          <p:nvPr/>
        </p:nvCxnSpPr>
        <p:spPr bwMode="auto">
          <a:xfrm>
            <a:off x="6664325" y="5957888"/>
            <a:ext cx="177323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 descr="e2">
            <a:extLst>
              <a:ext uri="{FF2B5EF4-FFF2-40B4-BE49-F238E27FC236}">
                <a16:creationId xmlns:a16="http://schemas.microsoft.com/office/drawing/2014/main" id="{97622805-6283-125B-0205-F88F0178CE6A}"/>
              </a:ext>
            </a:extLst>
          </p:cNvPr>
          <p:cNvCxnSpPr/>
          <p:nvPr/>
        </p:nvCxnSpPr>
        <p:spPr bwMode="auto">
          <a:xfrm rot="16200000">
            <a:off x="5780088" y="5054600"/>
            <a:ext cx="177165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EA013AB-42CF-C050-0179-DF7BFD6D3BF5}"/>
              </a:ext>
            </a:extLst>
          </p:cNvPr>
          <p:cNvCxnSpPr/>
          <p:nvPr/>
        </p:nvCxnSpPr>
        <p:spPr bwMode="auto">
          <a:xfrm rot="-1800000">
            <a:off x="6562725" y="5507038"/>
            <a:ext cx="177165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2F1E8E2-B849-6E48-5409-4738D8CD8E07}"/>
              </a:ext>
            </a:extLst>
          </p:cNvPr>
          <p:cNvCxnSpPr/>
          <p:nvPr/>
        </p:nvCxnSpPr>
        <p:spPr bwMode="auto">
          <a:xfrm rot="14400000">
            <a:off x="5338763" y="5187950"/>
            <a:ext cx="177165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043" name="TextBox 14">
            <a:extLst>
              <a:ext uri="{FF2B5EF4-FFF2-40B4-BE49-F238E27FC236}">
                <a16:creationId xmlns:a16="http://schemas.microsoft.com/office/drawing/2014/main" id="{D1D6F949-6B48-BBF6-25C6-06BD314B6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0050" y="4071938"/>
            <a:ext cx="423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i="1"/>
              <a:t>e</a:t>
            </a:r>
            <a:r>
              <a:rPr lang="en-US" altLang="zh-CN" sz="2400" baseline="-25000"/>
              <a:t>2</a:t>
            </a:r>
            <a:endParaRPr lang="zh-CN" altLang="en-US" sz="2400" baseline="-25000"/>
          </a:p>
        </p:txBody>
      </p:sp>
      <p:sp>
        <p:nvSpPr>
          <p:cNvPr id="44044" name="TextBox 15">
            <a:extLst>
              <a:ext uri="{FF2B5EF4-FFF2-40B4-BE49-F238E27FC236}">
                <a16:creationId xmlns:a16="http://schemas.microsoft.com/office/drawing/2014/main" id="{34595DAB-CE2B-99EA-833C-7718109D1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3763" y="5715000"/>
            <a:ext cx="4238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i="1"/>
              <a:t>e</a:t>
            </a:r>
            <a:r>
              <a:rPr lang="en-US" altLang="zh-CN" sz="2400" baseline="-25000"/>
              <a:t>1</a:t>
            </a:r>
            <a:endParaRPr lang="zh-CN" altLang="en-US" sz="2400" baseline="-25000"/>
          </a:p>
        </p:txBody>
      </p:sp>
      <p:sp>
        <p:nvSpPr>
          <p:cNvPr id="44045" name="TextBox 16">
            <a:extLst>
              <a:ext uri="{FF2B5EF4-FFF2-40B4-BE49-F238E27FC236}">
                <a16:creationId xmlns:a16="http://schemas.microsoft.com/office/drawing/2014/main" id="{76963127-0EC9-0882-D7D5-B3722E4BB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9288" y="4684713"/>
            <a:ext cx="666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i="1"/>
              <a:t>e</a:t>
            </a:r>
            <a:r>
              <a:rPr lang="en-US" altLang="zh-CN" sz="2400" baseline="-25000"/>
              <a:t>1</a:t>
            </a:r>
            <a:r>
              <a:rPr lang="zh-CN" altLang="en-US" sz="2400" baseline="30000"/>
              <a:t>’</a:t>
            </a:r>
          </a:p>
        </p:txBody>
      </p:sp>
      <p:sp>
        <p:nvSpPr>
          <p:cNvPr id="44046" name="TextBox 17">
            <a:extLst>
              <a:ext uri="{FF2B5EF4-FFF2-40B4-BE49-F238E27FC236}">
                <a16:creationId xmlns:a16="http://schemas.microsoft.com/office/drawing/2014/main" id="{D5434590-2EEB-B645-819C-2870B195F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941763"/>
            <a:ext cx="668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i="1"/>
              <a:t>e</a:t>
            </a:r>
            <a:r>
              <a:rPr lang="en-US" altLang="zh-CN" sz="2400" baseline="-25000"/>
              <a:t>2</a:t>
            </a:r>
            <a:r>
              <a:rPr lang="zh-CN" altLang="en-US" sz="2400" baseline="30000"/>
              <a:t>’</a:t>
            </a:r>
          </a:p>
        </p:txBody>
      </p:sp>
    </p:spTree>
  </p:cSld>
  <p:clrMapOvr>
    <a:masterClrMapping/>
  </p:clrMapOvr>
  <p:transition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>
            <a:extLst>
              <a:ext uri="{FF2B5EF4-FFF2-40B4-BE49-F238E27FC236}">
                <a16:creationId xmlns:a16="http://schemas.microsoft.com/office/drawing/2014/main" id="{5EF7CC96-2EA8-C1EF-E752-2A80676D25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788" y="239713"/>
          <a:ext cx="784701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52680" imgH="457200" progId="Equation.3">
                  <p:embed/>
                </p:oleObj>
              </mc:Choice>
              <mc:Fallback>
                <p:oleObj name="Equation" r:id="rId2" imgW="335268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239713"/>
                        <a:ext cx="7847012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Box 5">
            <a:extLst>
              <a:ext uri="{FF2B5EF4-FFF2-40B4-BE49-F238E27FC236}">
                <a16:creationId xmlns:a16="http://schemas.microsoft.com/office/drawing/2014/main" id="{1540B319-47EF-9091-E2F0-72A595C57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1536700"/>
            <a:ext cx="8256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代入曲线方程</a:t>
            </a:r>
            <a:r>
              <a:rPr lang="en-US" altLang="zh-CN"/>
              <a:t>2</a:t>
            </a:r>
            <a:r>
              <a:rPr lang="en-US" altLang="zh-CN" i="1"/>
              <a:t>x</a:t>
            </a:r>
            <a:r>
              <a:rPr lang="en-US" altLang="zh-CN" baseline="30000"/>
              <a:t>2</a:t>
            </a:r>
            <a:r>
              <a:rPr lang="en-US" altLang="zh-CN"/>
              <a:t>+4</a:t>
            </a:r>
            <a:r>
              <a:rPr lang="en-US" altLang="zh-CN" i="1"/>
              <a:t>xy</a:t>
            </a:r>
            <a:r>
              <a:rPr lang="en-US" altLang="zh-CN"/>
              <a:t>+5</a:t>
            </a:r>
            <a:r>
              <a:rPr lang="en-US" altLang="zh-CN" i="1"/>
              <a:t>y</a:t>
            </a:r>
            <a:r>
              <a:rPr lang="en-US" altLang="zh-CN" baseline="30000"/>
              <a:t>2</a:t>
            </a:r>
            <a:r>
              <a:rPr lang="en-US" altLang="zh-CN"/>
              <a:t>=6</a:t>
            </a:r>
            <a:r>
              <a:rPr lang="zh-CN" altLang="en-US"/>
              <a:t>得</a:t>
            </a:r>
          </a:p>
        </p:txBody>
      </p:sp>
      <p:graphicFrame>
        <p:nvGraphicFramePr>
          <p:cNvPr id="45059" name="Object 5">
            <a:extLst>
              <a:ext uri="{FF2B5EF4-FFF2-40B4-BE49-F238E27FC236}">
                <a16:creationId xmlns:a16="http://schemas.microsoft.com/office/drawing/2014/main" id="{31BDE861-0859-98C2-D483-241F0729D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825" y="2206625"/>
          <a:ext cx="8012113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20960" imgH="507960" progId="Equation.3">
                  <p:embed/>
                </p:oleObj>
              </mc:Choice>
              <mc:Fallback>
                <p:oleObj name="Equation" r:id="rId4" imgW="3720960" imgH="507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2206625"/>
                        <a:ext cx="8012113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Box 7">
            <a:extLst>
              <a:ext uri="{FF2B5EF4-FFF2-40B4-BE49-F238E27FC236}">
                <a16:creationId xmlns:a16="http://schemas.microsoft.com/office/drawing/2014/main" id="{2BB4FF9F-B7DF-14D4-C8D9-CE1146140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3357563"/>
            <a:ext cx="8258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整理得</a:t>
            </a:r>
          </a:p>
        </p:txBody>
      </p:sp>
      <p:graphicFrame>
        <p:nvGraphicFramePr>
          <p:cNvPr id="45060" name="Object 4">
            <a:extLst>
              <a:ext uri="{FF2B5EF4-FFF2-40B4-BE49-F238E27FC236}">
                <a16:creationId xmlns:a16="http://schemas.microsoft.com/office/drawing/2014/main" id="{606E5197-BEFD-41F7-E3ED-8DE1D9385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788" y="4014788"/>
          <a:ext cx="7164387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27120" imgH="888840" progId="Equation.3">
                  <p:embed/>
                </p:oleObj>
              </mc:Choice>
              <mc:Fallback>
                <p:oleObj name="Equation" r:id="rId6" imgW="3327120" imgH="8888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4014788"/>
                        <a:ext cx="7164387" cy="198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Box 1">
            <a:extLst>
              <a:ext uri="{FF2B5EF4-FFF2-40B4-BE49-F238E27FC236}">
                <a16:creationId xmlns:a16="http://schemas.microsoft.com/office/drawing/2014/main" id="{F4A8B00F-88C1-BFF2-6D24-0AD84A050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461963"/>
            <a:ext cx="756126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选择</a:t>
            </a:r>
            <a:r>
              <a:rPr lang="en-US" altLang="zh-CN" b="1">
                <a:sym typeface="Symbol" panose="05050102010706020507" pitchFamily="18" charset="2"/>
              </a:rPr>
              <a:t></a:t>
            </a:r>
            <a:r>
              <a:rPr lang="zh-CN" altLang="en-US" b="1">
                <a:sym typeface="Symbol" panose="05050102010706020507" pitchFamily="18" charset="2"/>
              </a:rPr>
              <a:t>使</a:t>
            </a:r>
            <a:r>
              <a:rPr lang="en-US" altLang="zh-CN">
                <a:sym typeface="Symbol" panose="05050102010706020507" pitchFamily="18" charset="2"/>
              </a:rPr>
              <a:t>3sin2 +4cos2 =0,</a:t>
            </a:r>
            <a:r>
              <a:rPr lang="zh-CN" altLang="en-US">
                <a:sym typeface="Symbol" panose="05050102010706020507" pitchFamily="18" charset="2"/>
              </a:rPr>
              <a:t>即</a:t>
            </a:r>
            <a:r>
              <a:rPr lang="en-US" altLang="zh-CN">
                <a:sym typeface="Symbol" panose="05050102010706020507" pitchFamily="18" charset="2"/>
              </a:rPr>
              <a:t>tan2 =-4/3.</a:t>
            </a:r>
            <a:r>
              <a:rPr lang="zh-CN" altLang="en-US">
                <a:sym typeface="Symbol" panose="05050102010706020507" pitchFamily="18" charset="2"/>
              </a:rPr>
              <a:t>选</a:t>
            </a:r>
            <a:r>
              <a:rPr lang="en-US" altLang="zh-CN">
                <a:sym typeface="Symbol" panose="05050102010706020507" pitchFamily="18" charset="2"/>
              </a:rPr>
              <a:t>2 </a:t>
            </a:r>
            <a:r>
              <a:rPr lang="zh-CN" altLang="en-US">
                <a:sym typeface="Symbol" panose="05050102010706020507" pitchFamily="18" charset="2"/>
              </a:rPr>
              <a:t>在第二象限，</a:t>
            </a:r>
            <a:endParaRPr lang="zh-CN" altLang="en-US"/>
          </a:p>
        </p:txBody>
      </p:sp>
      <p:graphicFrame>
        <p:nvGraphicFramePr>
          <p:cNvPr id="46082" name="Object 5">
            <a:extLst>
              <a:ext uri="{FF2B5EF4-FFF2-40B4-BE49-F238E27FC236}">
                <a16:creationId xmlns:a16="http://schemas.microsoft.com/office/drawing/2014/main" id="{8DB1C2AE-D3D8-FBB2-8198-231897080D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0375" y="1601788"/>
          <a:ext cx="55784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90560" imgH="431640" progId="Equation.3">
                  <p:embed/>
                </p:oleObj>
              </mc:Choice>
              <mc:Fallback>
                <p:oleObj name="Equation" r:id="rId2" imgW="25905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5" y="1601788"/>
                        <a:ext cx="55784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5" name="TextBox 7">
            <a:extLst>
              <a:ext uri="{FF2B5EF4-FFF2-40B4-BE49-F238E27FC236}">
                <a16:creationId xmlns:a16="http://schemas.microsoft.com/office/drawing/2014/main" id="{BA0729F1-43DC-D42D-9E63-BCBF7330B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2692400"/>
            <a:ext cx="8258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代入曲线整理得</a:t>
            </a:r>
          </a:p>
        </p:txBody>
      </p:sp>
      <p:graphicFrame>
        <p:nvGraphicFramePr>
          <p:cNvPr id="46083" name="Object 3">
            <a:extLst>
              <a:ext uri="{FF2B5EF4-FFF2-40B4-BE49-F238E27FC236}">
                <a16:creationId xmlns:a16="http://schemas.microsoft.com/office/drawing/2014/main" id="{858AC196-A5ED-2CC4-0A60-1F5785A32F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3455988"/>
          <a:ext cx="36369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760" imgH="419040" progId="Equation.3">
                  <p:embed/>
                </p:oleObj>
              </mc:Choice>
              <mc:Fallback>
                <p:oleObj name="Equation" r:id="rId4" imgW="168876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455988"/>
                        <a:ext cx="363696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Box 7">
            <a:extLst>
              <a:ext uri="{FF2B5EF4-FFF2-40B4-BE49-F238E27FC236}">
                <a16:creationId xmlns:a16="http://schemas.microsoft.com/office/drawing/2014/main" id="{D0DC5D30-1156-0531-447A-C1357DADA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4583113"/>
            <a:ext cx="82581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图像曲线为椭圆，长半轴为√</a:t>
            </a:r>
            <a:r>
              <a:rPr lang="en-US" altLang="zh-CN"/>
              <a:t>6</a:t>
            </a:r>
            <a:r>
              <a:rPr lang="zh-CN" altLang="en-US"/>
              <a:t>，短半轴为</a:t>
            </a:r>
            <a:r>
              <a:rPr lang="en-US" altLang="zh-CN"/>
              <a:t>1.</a:t>
            </a:r>
            <a:endParaRPr lang="zh-CN" altLang="en-US" u="sng"/>
          </a:p>
        </p:txBody>
      </p:sp>
    </p:spTree>
  </p:cSld>
  <p:clrMapOvr>
    <a:masterClrMapping/>
  </p:clrMapOvr>
  <p:transition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7">
            <a:extLst>
              <a:ext uri="{FF2B5EF4-FFF2-40B4-BE49-F238E27FC236}">
                <a16:creationId xmlns:a16="http://schemas.microsoft.com/office/drawing/2014/main" id="{3A324694-3EE7-9EF8-E784-A796672E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</a:gradFill>
          <a:ln w="38100" cmpd="dbl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15" name="AutoShape 1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AC79147-E045-37E0-060F-42EDA0FCE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334000"/>
            <a:ext cx="5638800" cy="4572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16" name="Rectangle 2">
            <a:extLst>
              <a:ext uri="{FF2B5EF4-FFF2-40B4-BE49-F238E27FC236}">
                <a16:creationId xmlns:a16="http://schemas.microsoft.com/office/drawing/2014/main" id="{3F8316C4-E1B6-D927-4E8A-3938A28F6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CN" b="1"/>
              <a:t>§2.5 </a:t>
            </a:r>
            <a:r>
              <a:rPr lang="zh-CN" altLang="en-US" b="1"/>
              <a:t>向量组的秩</a:t>
            </a:r>
          </a:p>
        </p:txBody>
      </p:sp>
      <p:pic>
        <p:nvPicPr>
          <p:cNvPr id="141317" name="Picture 12" descr="机动">
            <a:extLst>
              <a:ext uri="{FF2B5EF4-FFF2-40B4-BE49-F238E27FC236}">
                <a16:creationId xmlns:a16="http://schemas.microsoft.com/office/drawing/2014/main" id="{FB081999-58F3-7443-EC43-01E7F6E38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800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18" name="Text Box 13">
            <a:extLst>
              <a:ext uri="{FF2B5EF4-FFF2-40B4-BE49-F238E27FC236}">
                <a16:creationId xmlns:a16="http://schemas.microsoft.com/office/drawing/2014/main" id="{7BC31A40-5E2F-4B58-FDCB-A7A543CB0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6600825"/>
            <a:ext cx="2724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>
              <a:spcBef>
                <a:spcPct val="0"/>
              </a:spcBef>
            </a:pPr>
            <a:r>
              <a:rPr kumimoji="0" lang="zh-CN" altLang="en-US" sz="1000">
                <a:latin typeface="楷体_GB2312" pitchFamily="49" charset="-122"/>
              </a:rPr>
              <a:t>机动   目录   上页   下页   返回   结束 </a:t>
            </a:r>
          </a:p>
        </p:txBody>
      </p:sp>
      <p:pic>
        <p:nvPicPr>
          <p:cNvPr id="141319" name="Picture 14" descr="返回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BBCD486E-F6A1-8B5E-9072-753CE449C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0" name="Picture 15" descr="目录">
            <a:hlinkClick r:id="rId5" action="ppaction://hlinksldjump"/>
            <a:extLst>
              <a:ext uri="{FF2B5EF4-FFF2-40B4-BE49-F238E27FC236}">
                <a16:creationId xmlns:a16="http://schemas.microsoft.com/office/drawing/2014/main" id="{2DD1D1DD-B289-B64D-952F-7F19DE117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1" name="Picture 16" descr="上一页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1E4B21-A999-CFDC-4560-2D5806518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2" name="Picture 17" descr="退出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9A1954D-638F-2A47-827D-D6BD2915B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3" name="Picture 18" descr="下一页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E5A46EE-689A-0627-BE1E-0FDEA554E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324" name="Picture 29" descr="tq1">
            <a:extLst>
              <a:ext uri="{FF2B5EF4-FFF2-40B4-BE49-F238E27FC236}">
                <a16:creationId xmlns:a16="http://schemas.microsoft.com/office/drawing/2014/main" id="{433804BB-74F3-F385-9D5D-5DA3994ABB22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8463" y="4946650"/>
            <a:ext cx="1590675" cy="1603375"/>
          </a:xfrm>
          <a:noFill/>
        </p:spPr>
      </p:pic>
      <p:sp>
        <p:nvSpPr>
          <p:cNvPr id="141325" name="Text Box 31">
            <a:extLst>
              <a:ext uri="{FF2B5EF4-FFF2-40B4-BE49-F238E27FC236}">
                <a16:creationId xmlns:a16="http://schemas.microsoft.com/office/drawing/2014/main" id="{34549BC4-6868-3C2F-565F-DE7598293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7138" y="250825"/>
            <a:ext cx="1260475" cy="5286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kumimoji="0" lang="en-US" altLang="zh-CN" sz="2800">
                <a:solidFill>
                  <a:schemeClr val="accent2"/>
                </a:solidFill>
              </a:rPr>
              <a:t> </a:t>
            </a:r>
            <a:r>
              <a:rPr kumimoji="0" lang="zh-CN" altLang="en-US" sz="2800">
                <a:solidFill>
                  <a:schemeClr val="accent2"/>
                </a:solidFill>
              </a:rPr>
              <a:t>第</a:t>
            </a:r>
            <a:r>
              <a:rPr kumimoji="0" lang="en-US" altLang="zh-CN" sz="2800" b="1">
                <a:solidFill>
                  <a:schemeClr val="accent2"/>
                </a:solidFill>
              </a:rPr>
              <a:t>2</a:t>
            </a:r>
            <a:r>
              <a:rPr kumimoji="0" lang="zh-CN" altLang="en-US" sz="2800">
                <a:solidFill>
                  <a:schemeClr val="accent2"/>
                </a:solidFill>
              </a:rPr>
              <a:t>章 </a:t>
            </a:r>
          </a:p>
        </p:txBody>
      </p:sp>
      <p:sp>
        <p:nvSpPr>
          <p:cNvPr id="141326" name="Text Box 32">
            <a:extLst>
              <a:ext uri="{FF2B5EF4-FFF2-40B4-BE49-F238E27FC236}">
                <a16:creationId xmlns:a16="http://schemas.microsoft.com/office/drawing/2014/main" id="{06775185-EBB7-AA2A-5304-8432FBB40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25" y="2657475"/>
            <a:ext cx="5791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endParaRPr lang="zh-CN" altLang="zh-CN"/>
          </a:p>
        </p:txBody>
      </p:sp>
    </p:spTree>
  </p:cSld>
  <p:clrMapOvr>
    <a:masterClrMapping/>
  </p:clrMapOvr>
  <p:transition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>
            <a:extLst>
              <a:ext uri="{FF2B5EF4-FFF2-40B4-BE49-F238E27FC236}">
                <a16:creationId xmlns:a16="http://schemas.microsoft.com/office/drawing/2014/main" id="{F44AC7B2-D41D-4D64-EA38-6C8BA920E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906463"/>
            <a:ext cx="74866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0000"/>
                </a:solidFill>
              </a:rPr>
              <a:t>例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  </a:t>
            </a:r>
            <a:r>
              <a:rPr lang="zh-CN" altLang="en-US"/>
              <a:t>以下方程组在空间直角坐标系中各是什么形状</a:t>
            </a:r>
            <a:r>
              <a:rPr lang="en-US" altLang="zh-CN"/>
              <a:t>? </a:t>
            </a:r>
          </a:p>
        </p:txBody>
      </p:sp>
      <p:sp>
        <p:nvSpPr>
          <p:cNvPr id="47108" name="TextBox 6">
            <a:extLst>
              <a:ext uri="{FF2B5EF4-FFF2-40B4-BE49-F238E27FC236}">
                <a16:creationId xmlns:a16="http://schemas.microsoft.com/office/drawing/2014/main" id="{D91D59E5-5615-157D-3C74-8E6CD880E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8913"/>
            <a:ext cx="72945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</a:rPr>
              <a:t>极大线性无关组与秩</a:t>
            </a:r>
          </a:p>
        </p:txBody>
      </p:sp>
      <p:graphicFrame>
        <p:nvGraphicFramePr>
          <p:cNvPr id="47106" name="Object 5">
            <a:extLst>
              <a:ext uri="{FF2B5EF4-FFF2-40B4-BE49-F238E27FC236}">
                <a16:creationId xmlns:a16="http://schemas.microsoft.com/office/drawing/2014/main" id="{4B3977E6-C096-8989-98EC-87DAD0E6B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7550" y="2052638"/>
          <a:ext cx="4321175" cy="317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1422360" progId="Equation.3">
                  <p:embed/>
                </p:oleObj>
              </mc:Choice>
              <mc:Fallback>
                <p:oleObj name="Equation" r:id="rId2" imgW="2006280" imgH="1422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2052638"/>
                        <a:ext cx="4321175" cy="317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8">
            <a:extLst>
              <a:ext uri="{FF2B5EF4-FFF2-40B4-BE49-F238E27FC236}">
                <a16:creationId xmlns:a16="http://schemas.microsoft.com/office/drawing/2014/main" id="{31CC7871-9839-1A9A-D1B3-B2D727750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136525"/>
            <a:ext cx="7954962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5000"/>
              </a:lnSpc>
            </a:pPr>
            <a:r>
              <a:rPr lang="zh-CN" altLang="en-US" sz="2800">
                <a:solidFill>
                  <a:srgbClr val="FF0000"/>
                </a:solidFill>
              </a:rPr>
              <a:t>解</a:t>
            </a:r>
            <a:r>
              <a:rPr lang="zh-CN" altLang="en-US" sz="2800"/>
              <a:t>  方程组 </a:t>
            </a:r>
            <a:r>
              <a:rPr lang="en-US" altLang="zh-CN" sz="2800"/>
              <a:t>(1.1),(1.2) </a:t>
            </a:r>
            <a:r>
              <a:rPr lang="zh-CN" altLang="en-US" sz="2800"/>
              <a:t>中的方程都是 </a:t>
            </a:r>
            <a:r>
              <a:rPr lang="en-US" altLang="zh-CN" sz="2800"/>
              <a:t>3 </a:t>
            </a:r>
            <a:r>
              <a:rPr lang="zh-CN" altLang="en-US" sz="2800"/>
              <a:t>个</a:t>
            </a:r>
            <a:r>
              <a:rPr lang="en-US" altLang="zh-CN" sz="2800"/>
              <a:t>, </a:t>
            </a:r>
            <a:r>
              <a:rPr lang="zh-CN" altLang="en-US" sz="2800"/>
              <a:t>个数相同</a:t>
            </a:r>
            <a:r>
              <a:rPr lang="en-US" altLang="zh-CN" sz="2800"/>
              <a:t>.</a:t>
            </a:r>
          </a:p>
        </p:txBody>
      </p:sp>
      <p:sp>
        <p:nvSpPr>
          <p:cNvPr id="11" name="Text Box 27">
            <a:extLst>
              <a:ext uri="{FF2B5EF4-FFF2-40B4-BE49-F238E27FC236}">
                <a16:creationId xmlns:a16="http://schemas.microsoft.com/office/drawing/2014/main" id="{5C4B4E5C-DC4B-DE88-3D51-1C00EDC65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3" y="635000"/>
            <a:ext cx="813435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sz="2800"/>
              <a:t>        </a:t>
            </a:r>
            <a:r>
              <a:rPr lang="zh-CN" altLang="en-US" sz="2800"/>
              <a:t>两个方程组同样都由</a:t>
            </a:r>
            <a:r>
              <a:rPr lang="en-US" altLang="zh-CN" sz="2800"/>
              <a:t>3</a:t>
            </a:r>
            <a:r>
              <a:rPr lang="zh-CN" altLang="en-US" sz="2800"/>
              <a:t>个方程组成</a:t>
            </a:r>
            <a:r>
              <a:rPr lang="en-US" altLang="zh-CN" sz="2800"/>
              <a:t>, </a:t>
            </a:r>
            <a:r>
              <a:rPr lang="zh-CN" altLang="en-US" sz="2800"/>
              <a:t>但解集的大小明显不同</a:t>
            </a:r>
            <a:r>
              <a:rPr lang="en-US" altLang="zh-CN" sz="2800"/>
              <a:t>: </a:t>
            </a:r>
            <a:r>
              <a:rPr lang="zh-CN" altLang="en-US" sz="2800"/>
              <a:t>方程组</a:t>
            </a:r>
            <a:r>
              <a:rPr lang="en-US" altLang="zh-CN" sz="2800"/>
              <a:t>(1.1)</a:t>
            </a:r>
            <a:r>
              <a:rPr lang="zh-CN" altLang="en-US" sz="2800"/>
              <a:t>有无穷多个解</a:t>
            </a:r>
            <a:r>
              <a:rPr lang="en-US" altLang="zh-CN" sz="2800"/>
              <a:t>, </a:t>
            </a:r>
            <a:r>
              <a:rPr lang="zh-CN" altLang="en-US" sz="2800"/>
              <a:t>方程组</a:t>
            </a:r>
            <a:r>
              <a:rPr lang="en-US" altLang="zh-CN" sz="2800"/>
              <a:t>(1.2)</a:t>
            </a:r>
            <a:r>
              <a:rPr lang="zh-CN" altLang="en-US" sz="2800"/>
              <a:t>只有一个解</a:t>
            </a:r>
            <a:r>
              <a:rPr lang="en-US" altLang="zh-CN" sz="2800"/>
              <a:t>. </a:t>
            </a:r>
          </a:p>
        </p:txBody>
      </p:sp>
      <p:sp>
        <p:nvSpPr>
          <p:cNvPr id="12" name="Text Box 92">
            <a:extLst>
              <a:ext uri="{FF2B5EF4-FFF2-40B4-BE49-F238E27FC236}">
                <a16:creationId xmlns:a16="http://schemas.microsoft.com/office/drawing/2014/main" id="{442900F6-FA75-B400-8999-85EC54C0E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2163763"/>
            <a:ext cx="8083550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sz="2800"/>
              <a:t>        </a:t>
            </a:r>
            <a:r>
              <a:rPr lang="zh-CN" altLang="en-US" sz="2800"/>
              <a:t>但稍加观察就可以发现</a:t>
            </a:r>
            <a:r>
              <a:rPr lang="en-US" altLang="zh-CN" sz="2800"/>
              <a:t>: </a:t>
            </a:r>
            <a:r>
              <a:rPr lang="zh-CN" altLang="en-US" sz="2800"/>
              <a:t>方程组 </a:t>
            </a:r>
            <a:r>
              <a:rPr lang="en-US" altLang="zh-CN" sz="2800"/>
              <a:t>(1.1) </a:t>
            </a:r>
            <a:r>
              <a:rPr lang="zh-CN" altLang="en-US" sz="2800"/>
              <a:t>中第 </a:t>
            </a:r>
            <a:r>
              <a:rPr lang="en-US" altLang="zh-CN" sz="2800"/>
              <a:t>3 </a:t>
            </a:r>
            <a:r>
              <a:rPr lang="zh-CN" altLang="en-US" sz="2800"/>
              <a:t>个方程是前两个方程的和</a:t>
            </a:r>
            <a:r>
              <a:rPr lang="en-US" altLang="zh-CN" sz="2800"/>
              <a:t>, </a:t>
            </a:r>
            <a:r>
              <a:rPr lang="zh-CN" altLang="en-US" sz="2800"/>
              <a:t>前两个方程的公共解一定是第</a:t>
            </a:r>
            <a:r>
              <a:rPr lang="en-US" altLang="zh-CN" sz="2800"/>
              <a:t>3</a:t>
            </a:r>
            <a:r>
              <a:rPr lang="zh-CN" altLang="en-US" sz="2800"/>
              <a:t>个方程的解</a:t>
            </a:r>
            <a:r>
              <a:rPr lang="en-US" altLang="zh-CN" sz="2800"/>
              <a:t>. </a:t>
            </a:r>
            <a:r>
              <a:rPr lang="zh-CN" altLang="en-US" sz="2800"/>
              <a:t>因此</a:t>
            </a:r>
            <a:r>
              <a:rPr lang="en-US" altLang="zh-CN" sz="2800"/>
              <a:t>, </a:t>
            </a:r>
            <a:r>
              <a:rPr lang="zh-CN" altLang="en-US" sz="2800"/>
              <a:t>可以将第 </a:t>
            </a:r>
            <a:r>
              <a:rPr lang="en-US" altLang="zh-CN" sz="2800"/>
              <a:t>3 </a:t>
            </a:r>
            <a:r>
              <a:rPr lang="zh-CN" altLang="en-US" sz="2800"/>
              <a:t>个方程从方程组 </a:t>
            </a:r>
            <a:r>
              <a:rPr lang="en-US" altLang="zh-CN" sz="2800"/>
              <a:t>(1.1) </a:t>
            </a:r>
            <a:r>
              <a:rPr lang="zh-CN" altLang="en-US" sz="2800"/>
              <a:t>中删去</a:t>
            </a:r>
            <a:r>
              <a:rPr lang="en-US" altLang="zh-CN" sz="2800"/>
              <a:t>, </a:t>
            </a:r>
            <a:r>
              <a:rPr lang="zh-CN" altLang="en-US" sz="2800"/>
              <a:t>所得到的方程组</a:t>
            </a:r>
          </a:p>
        </p:txBody>
      </p:sp>
      <p:pic>
        <p:nvPicPr>
          <p:cNvPr id="13" name="Picture 94">
            <a:extLst>
              <a:ext uri="{FF2B5EF4-FFF2-40B4-BE49-F238E27FC236}">
                <a16:creationId xmlns:a16="http://schemas.microsoft.com/office/drawing/2014/main" id="{10A2F7B7-9A8C-AAFD-AE8C-64A756971A2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17825" y="4264025"/>
            <a:ext cx="2301875" cy="960438"/>
          </a:xfrm>
        </p:spPr>
      </p:pic>
      <p:pic>
        <p:nvPicPr>
          <p:cNvPr id="14" name="Picture 96">
            <a:extLst>
              <a:ext uri="{FF2B5EF4-FFF2-40B4-BE49-F238E27FC236}">
                <a16:creationId xmlns:a16="http://schemas.microsoft.com/office/drawing/2014/main" id="{E666EA20-B737-0D02-E16A-9B05B9C22F6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54738" y="4425950"/>
            <a:ext cx="842962" cy="476250"/>
          </a:xfrm>
        </p:spPr>
      </p:pic>
      <p:sp>
        <p:nvSpPr>
          <p:cNvPr id="15" name="Rectangle 99">
            <a:extLst>
              <a:ext uri="{FF2B5EF4-FFF2-40B4-BE49-F238E27FC236}">
                <a16:creationId xmlns:a16="http://schemas.microsoft.com/office/drawing/2014/main" id="{3509B37D-68A8-1C10-B11A-8702A6106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5224463"/>
            <a:ext cx="3633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800"/>
              <a:t>与原方程组 </a:t>
            </a:r>
            <a:r>
              <a:rPr lang="en-US" altLang="zh-CN" sz="2800"/>
              <a:t>(1.1) </a:t>
            </a:r>
            <a:r>
              <a:rPr lang="zh-CN" altLang="en-US" sz="2800"/>
              <a:t>同解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矩形 1">
            <a:extLst>
              <a:ext uri="{FF2B5EF4-FFF2-40B4-BE49-F238E27FC236}">
                <a16:creationId xmlns:a16="http://schemas.microsoft.com/office/drawing/2014/main" id="{B968BEF3-0251-3CA4-890A-5AB4F1C9B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160338"/>
            <a:ext cx="8682038" cy="595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zh-CN"/>
              <a:t>方程组 (1.1) 中的第 3 个方程可看成是</a:t>
            </a:r>
            <a:r>
              <a:rPr lang="zh-CN" altLang="en-US"/>
              <a:t>“</a:t>
            </a:r>
            <a:r>
              <a:rPr lang="zh-CN" altLang="zh-CN"/>
              <a:t>多余的</a:t>
            </a:r>
            <a:r>
              <a:rPr lang="zh-CN" altLang="en-US"/>
              <a:t>”</a:t>
            </a:r>
            <a:r>
              <a:rPr lang="zh-CN" altLang="zh-CN"/>
              <a:t>, 方程组 (1.1) 实质上与 (1.3) 相同, 只有两个方程而没有3个方程.</a:t>
            </a:r>
            <a:r>
              <a:rPr lang="zh-CN" altLang="en-US"/>
              <a:t>图像为一条直线。</a:t>
            </a:r>
            <a:endParaRPr lang="en-US" altLang="zh-CN"/>
          </a:p>
          <a:p>
            <a:pPr algn="l" eaLnBrk="1" hangingPunct="1">
              <a:lnSpc>
                <a:spcPct val="130000"/>
              </a:lnSpc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zh-CN"/>
              <a:t>方程组 (1.2) 中的3个方程</a:t>
            </a:r>
            <a:r>
              <a:rPr lang="zh-CN" altLang="en-US"/>
              <a:t>后两个是第一个方程的常数倍</a:t>
            </a:r>
            <a:r>
              <a:rPr lang="zh-CN" altLang="zh-CN"/>
              <a:t>线性, </a:t>
            </a:r>
            <a:r>
              <a:rPr lang="zh-CN" altLang="en-US"/>
              <a:t>可以</a:t>
            </a:r>
            <a:r>
              <a:rPr lang="zh-CN" altLang="zh-CN"/>
              <a:t>删</a:t>
            </a:r>
            <a:r>
              <a:rPr lang="zh-CN" altLang="en-US"/>
              <a:t>。方程组实质上只有</a:t>
            </a:r>
            <a:r>
              <a:rPr lang="zh-CN" altLang="zh-CN"/>
              <a:t>一个方程.</a:t>
            </a:r>
            <a:r>
              <a:rPr lang="zh-CN" altLang="en-US"/>
              <a:t>图像为一个平面。</a:t>
            </a:r>
            <a:r>
              <a:rPr lang="zh-CN" altLang="zh-CN"/>
              <a:t>  </a:t>
            </a:r>
          </a:p>
          <a:p>
            <a:pPr algn="l" eaLnBrk="1" hangingPunct="1">
              <a:lnSpc>
                <a:spcPct val="130000"/>
              </a:lnSpc>
              <a:buFontTx/>
              <a:buChar char="•"/>
            </a:pPr>
            <a:endParaRPr lang="en-US" altLang="zh-CN"/>
          </a:p>
          <a:p>
            <a:pPr algn="l" eaLnBrk="1" hangingPunct="1">
              <a:lnSpc>
                <a:spcPct val="130000"/>
              </a:lnSpc>
              <a:buFontTx/>
              <a:buChar char="•"/>
            </a:pPr>
            <a:endParaRPr lang="en-US" altLang="zh-CN"/>
          </a:p>
        </p:txBody>
      </p:sp>
    </p:spTree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5" name="Text Box 5">
            <a:extLst>
              <a:ext uri="{FF2B5EF4-FFF2-40B4-BE49-F238E27FC236}">
                <a16:creationId xmlns:a16="http://schemas.microsoft.com/office/drawing/2014/main" id="{44ED036E-08D0-1214-4940-EF2ED8429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427038"/>
            <a:ext cx="8274050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定义</a:t>
            </a:r>
            <a:r>
              <a:rPr lang="en-US" altLang="zh-CN">
                <a:solidFill>
                  <a:schemeClr val="tx2"/>
                </a:solidFill>
              </a:rPr>
              <a:t>2.5.1</a:t>
            </a:r>
            <a:r>
              <a:rPr lang="zh-CN" altLang="en-US">
                <a:solidFill>
                  <a:schemeClr val="tx2"/>
                </a:solidFill>
              </a:rPr>
              <a:t>（极大线性无关组）</a:t>
            </a:r>
            <a:r>
              <a:rPr lang="zh-CN" altLang="en-US"/>
              <a:t>设</a:t>
            </a:r>
            <a:r>
              <a:rPr lang="en-US" altLang="zh-CN" i="1"/>
              <a:t>S</a:t>
            </a:r>
            <a:r>
              <a:rPr lang="zh-CN" altLang="en-US"/>
              <a:t>是向量组</a:t>
            </a:r>
            <a:r>
              <a:rPr lang="en-US" altLang="zh-CN"/>
              <a:t>.</a:t>
            </a:r>
            <a:r>
              <a:rPr lang="zh-CN" altLang="en-US"/>
              <a:t>如果</a:t>
            </a:r>
            <a:r>
              <a:rPr lang="en-US" altLang="zh-CN" i="1"/>
              <a:t>S</a:t>
            </a:r>
            <a:r>
              <a:rPr lang="zh-CN" altLang="en-US"/>
              <a:t>的子集</a:t>
            </a:r>
            <a:r>
              <a:rPr lang="en-US" altLang="zh-CN" i="1"/>
              <a:t>M=</a:t>
            </a:r>
            <a:r>
              <a:rPr lang="en-US" altLang="zh-CN"/>
              <a:t>﹛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 i="1"/>
              <a:t>,…, α</a:t>
            </a:r>
            <a:r>
              <a:rPr lang="en-US" altLang="zh-CN" i="1" baseline="-25000"/>
              <a:t>m</a:t>
            </a:r>
            <a:r>
              <a:rPr lang="en-US" altLang="zh-CN"/>
              <a:t>﹜</a:t>
            </a:r>
            <a:r>
              <a:rPr lang="zh-CN" altLang="en-US"/>
              <a:t>线性无关，并且将</a:t>
            </a:r>
            <a:r>
              <a:rPr lang="en-US" altLang="zh-CN" i="1"/>
              <a:t>S</a:t>
            </a:r>
            <a:r>
              <a:rPr lang="zh-CN" altLang="en-US"/>
              <a:t>任一向量</a:t>
            </a:r>
            <a:r>
              <a:rPr lang="en-US" altLang="zh-CN" i="1"/>
              <a:t>α</a:t>
            </a:r>
            <a:r>
              <a:rPr lang="zh-CN" altLang="en-US"/>
              <a:t>添加在</a:t>
            </a:r>
            <a:r>
              <a:rPr lang="en-US" altLang="zh-CN" i="1"/>
              <a:t>M</a:t>
            </a:r>
            <a:r>
              <a:rPr lang="zh-CN" altLang="en-US"/>
              <a:t>上所得的向量组</a:t>
            </a:r>
            <a:r>
              <a:rPr lang="en-US" altLang="zh-CN"/>
              <a:t>﹛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 i="1"/>
              <a:t>,…, α</a:t>
            </a:r>
            <a:r>
              <a:rPr lang="en-US" altLang="zh-CN" i="1" baseline="-25000"/>
              <a:t>m</a:t>
            </a:r>
            <a:r>
              <a:rPr lang="en-US" altLang="zh-CN" i="1"/>
              <a:t>, α </a:t>
            </a:r>
            <a:r>
              <a:rPr lang="en-US" altLang="zh-CN"/>
              <a:t>﹜</a:t>
            </a:r>
            <a:r>
              <a:rPr lang="zh-CN" altLang="en-US"/>
              <a:t>线性相关，就称</a:t>
            </a:r>
            <a:r>
              <a:rPr lang="en-US" altLang="zh-CN" i="1"/>
              <a:t>M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极大线性无关组</a:t>
            </a:r>
            <a:r>
              <a:rPr lang="en-US" altLang="zh-CN"/>
              <a:t>.</a:t>
            </a:r>
          </a:p>
        </p:txBody>
      </p:sp>
      <p:sp>
        <p:nvSpPr>
          <p:cNvPr id="261126" name="Text Box 6">
            <a:extLst>
              <a:ext uri="{FF2B5EF4-FFF2-40B4-BE49-F238E27FC236}">
                <a16:creationId xmlns:a16="http://schemas.microsoft.com/office/drawing/2014/main" id="{97573008-C188-2122-D965-A8AAA7CD7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3135313"/>
            <a:ext cx="8480425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引理</a:t>
            </a:r>
            <a:r>
              <a:rPr lang="en-US" altLang="zh-CN"/>
              <a:t>     </a:t>
            </a:r>
            <a:r>
              <a:rPr lang="zh-CN" altLang="en-US"/>
              <a:t>设</a:t>
            </a:r>
            <a:r>
              <a:rPr lang="en-US" altLang="zh-CN" i="1"/>
              <a:t>S</a:t>
            </a:r>
            <a:r>
              <a:rPr lang="zh-CN" altLang="en-US"/>
              <a:t>是向量组，</a:t>
            </a:r>
            <a:r>
              <a:rPr lang="en-US" altLang="zh-CN" i="1"/>
              <a:t>M=</a:t>
            </a:r>
            <a:r>
              <a:rPr lang="en-US" altLang="zh-CN"/>
              <a:t>﹛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 i="1"/>
              <a:t>,…, α</a:t>
            </a:r>
            <a:r>
              <a:rPr lang="en-US" altLang="zh-CN" i="1" baseline="-25000"/>
              <a:t>m</a:t>
            </a:r>
            <a:r>
              <a:rPr lang="en-US" altLang="zh-CN"/>
              <a:t>﹜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zh-CN" altLang="en-US"/>
              <a:t>的线性无关子集，则</a:t>
            </a:r>
            <a:r>
              <a:rPr lang="en-US" altLang="zh-CN" i="1"/>
              <a:t>M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zh-CN" altLang="en-US"/>
              <a:t>的极大线性无关组</a:t>
            </a:r>
          </a:p>
          <a:p>
            <a:pPr algn="l" eaLnBrk="1" hangingPunct="1"/>
            <a:r>
              <a:rPr lang="zh-CN" altLang="en-US"/>
              <a:t>                </a:t>
            </a:r>
            <a:r>
              <a:rPr lang="en-US" altLang="zh-CN" i="1"/>
              <a:t>S</a:t>
            </a:r>
            <a:r>
              <a:rPr lang="zh-CN" altLang="en-US"/>
              <a:t>中所有的向量都是</a:t>
            </a:r>
            <a:r>
              <a:rPr lang="en-US" altLang="zh-CN" i="1"/>
              <a:t>M</a:t>
            </a:r>
            <a:r>
              <a:rPr lang="zh-CN" altLang="en-US"/>
              <a:t>的线性组合</a:t>
            </a:r>
            <a:r>
              <a:rPr lang="en-US" altLang="zh-CN"/>
              <a:t>.</a:t>
            </a:r>
          </a:p>
        </p:txBody>
      </p:sp>
      <p:sp>
        <p:nvSpPr>
          <p:cNvPr id="144388" name="左右箭头 6">
            <a:extLst>
              <a:ext uri="{FF2B5EF4-FFF2-40B4-BE49-F238E27FC236}">
                <a16:creationId xmlns:a16="http://schemas.microsoft.com/office/drawing/2014/main" id="{FFA46AB2-8DD4-A22D-BAFD-2AE1E71B3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13" y="4514850"/>
            <a:ext cx="1084262" cy="227013"/>
          </a:xfrm>
          <a:prstGeom prst="leftRightArrow">
            <a:avLst>
              <a:gd name="adj1" fmla="val 50000"/>
              <a:gd name="adj2" fmla="val 4984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3" name="Text Box 3">
            <a:extLst>
              <a:ext uri="{FF2B5EF4-FFF2-40B4-BE49-F238E27FC236}">
                <a16:creationId xmlns:a16="http://schemas.microsoft.com/office/drawing/2014/main" id="{ACDF4538-FA43-6613-7E76-01443D7D9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344488"/>
            <a:ext cx="5924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b="1">
                <a:solidFill>
                  <a:schemeClr val="tx2"/>
                </a:solidFill>
              </a:rPr>
              <a:t>二元一次方程组有唯一解的条件</a:t>
            </a:r>
          </a:p>
        </p:txBody>
      </p:sp>
      <p:sp>
        <p:nvSpPr>
          <p:cNvPr id="317444" name="Text Box 4">
            <a:extLst>
              <a:ext uri="{FF2B5EF4-FFF2-40B4-BE49-F238E27FC236}">
                <a16:creationId xmlns:a16="http://schemas.microsoft.com/office/drawing/2014/main" id="{0411A58B-F970-23D7-A475-E00DF6DE4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3067050"/>
            <a:ext cx="5464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b="1"/>
              <a:t>解：方程组可写成向量形式</a:t>
            </a:r>
          </a:p>
        </p:txBody>
      </p:sp>
      <p:graphicFrame>
        <p:nvGraphicFramePr>
          <p:cNvPr id="317446" name="Object 6">
            <a:extLst>
              <a:ext uri="{FF2B5EF4-FFF2-40B4-BE49-F238E27FC236}">
                <a16:creationId xmlns:a16="http://schemas.microsoft.com/office/drawing/2014/main" id="{5113865C-A820-BAD7-7156-0BCEA066C966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117850" y="1833563"/>
          <a:ext cx="23812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1324160" imgH="647619" progId="Paint.Picture">
                  <p:embed/>
                </p:oleObj>
              </mc:Choice>
              <mc:Fallback>
                <p:oleObj name="位图图像" r:id="rId2" imgW="1324160" imgH="647619" progId="Paint.Picture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850" y="1833563"/>
                        <a:ext cx="238125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47" name="Object 7">
            <a:extLst>
              <a:ext uri="{FF2B5EF4-FFF2-40B4-BE49-F238E27FC236}">
                <a16:creationId xmlns:a16="http://schemas.microsoft.com/office/drawing/2014/main" id="{56BB5DFE-D47C-975E-6D48-3C2EF77AB34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939925" y="3816350"/>
          <a:ext cx="33940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1895238" imgH="542857" progId="Paint.Picture">
                  <p:embed/>
                </p:oleObj>
              </mc:Choice>
              <mc:Fallback>
                <p:oleObj name="位图图像" r:id="rId4" imgW="1895238" imgH="542857" progId="Paint.Picture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3816350"/>
                        <a:ext cx="33940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50000">
                                  <a:srgbClr val="00FF00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8" name="Text Box 8">
            <a:extLst>
              <a:ext uri="{FF2B5EF4-FFF2-40B4-BE49-F238E27FC236}">
                <a16:creationId xmlns:a16="http://schemas.microsoft.com/office/drawing/2014/main" id="{A076DCAB-6455-5CC7-8C2D-E13F0D052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2049463"/>
            <a:ext cx="2557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800" b="1"/>
              <a:t>(2.1.1)</a:t>
            </a:r>
          </a:p>
        </p:txBody>
      </p:sp>
      <p:sp>
        <p:nvSpPr>
          <p:cNvPr id="317449" name="Text Box 9">
            <a:extLst>
              <a:ext uri="{FF2B5EF4-FFF2-40B4-BE49-F238E27FC236}">
                <a16:creationId xmlns:a16="http://schemas.microsoft.com/office/drawing/2014/main" id="{12E25D64-8921-E9A5-B3B9-40CD2F89E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7088" y="3948113"/>
            <a:ext cx="16240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800" b="1"/>
              <a:t>(2.1.2)</a:t>
            </a:r>
          </a:p>
        </p:txBody>
      </p:sp>
      <p:sp>
        <p:nvSpPr>
          <p:cNvPr id="317450" name="Text Box 10">
            <a:extLst>
              <a:ext uri="{FF2B5EF4-FFF2-40B4-BE49-F238E27FC236}">
                <a16:creationId xmlns:a16="http://schemas.microsoft.com/office/drawing/2014/main" id="{CECD4413-B61D-84D5-FA87-4E99C48A3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944563"/>
            <a:ext cx="8050212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/>
              <a:t>例</a:t>
            </a:r>
            <a:r>
              <a:rPr lang="en-US" altLang="zh-CN"/>
              <a:t>3 </a:t>
            </a:r>
            <a:r>
              <a:rPr lang="zh-CN" altLang="en-US"/>
              <a:t>研究实系数二元一次方程组有唯一解的充分必要条件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74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7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autoUpdateAnimBg="0"/>
      <p:bldP spid="317444" grpId="0" autoUpdateAnimBg="0"/>
      <p:bldP spid="317448" grpId="0"/>
      <p:bldP spid="317449" grpId="0"/>
      <p:bldP spid="317450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Text Box 4">
            <a:extLst>
              <a:ext uri="{FF2B5EF4-FFF2-40B4-BE49-F238E27FC236}">
                <a16:creationId xmlns:a16="http://schemas.microsoft.com/office/drawing/2014/main" id="{07F5EAB7-D562-AB48-6653-81320AA47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384175"/>
            <a:ext cx="8039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证明  </a:t>
            </a:r>
            <a:r>
              <a:rPr lang="zh-CN" altLang="en-US"/>
              <a:t>   先设</a:t>
            </a:r>
            <a:r>
              <a:rPr lang="en-US" altLang="zh-CN" i="1"/>
              <a:t>M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zh-CN" altLang="en-US"/>
              <a:t>的极大线性无关组</a:t>
            </a:r>
            <a:r>
              <a:rPr lang="en-US" altLang="zh-CN"/>
              <a:t>.</a:t>
            </a:r>
          </a:p>
        </p:txBody>
      </p:sp>
      <p:sp>
        <p:nvSpPr>
          <p:cNvPr id="263173" name="Text Box 5">
            <a:extLst>
              <a:ext uri="{FF2B5EF4-FFF2-40B4-BE49-F238E27FC236}">
                <a16:creationId xmlns:a16="http://schemas.microsoft.com/office/drawing/2014/main" id="{68996A61-1968-C513-7486-9D95501A8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1149350"/>
            <a:ext cx="82581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任取</a:t>
            </a:r>
            <a:r>
              <a:rPr lang="en-US" altLang="zh-CN" i="1"/>
              <a:t>α</a:t>
            </a:r>
            <a:r>
              <a:rPr lang="en-US" altLang="zh-CN"/>
              <a:t>∈</a:t>
            </a:r>
            <a:r>
              <a:rPr lang="en-US" altLang="zh-CN" i="1"/>
              <a:t>S</a:t>
            </a:r>
            <a:r>
              <a:rPr lang="en-US" altLang="zh-CN"/>
              <a:t>.   </a:t>
            </a:r>
            <a:r>
              <a:rPr lang="zh-CN" altLang="en-US"/>
              <a:t>当</a:t>
            </a:r>
            <a:r>
              <a:rPr lang="en-US" altLang="zh-CN" i="1"/>
              <a:t>α</a:t>
            </a:r>
            <a:r>
              <a:rPr lang="en-US" altLang="zh-CN"/>
              <a:t>∈</a:t>
            </a:r>
            <a:r>
              <a:rPr lang="en-US" altLang="zh-CN" i="1"/>
              <a:t>M</a:t>
            </a:r>
            <a:r>
              <a:rPr lang="zh-CN" altLang="en-US"/>
              <a:t>时当然</a:t>
            </a:r>
            <a:r>
              <a:rPr lang="en-US" altLang="zh-CN" i="1"/>
              <a:t>α</a:t>
            </a:r>
            <a:r>
              <a:rPr lang="zh-CN" altLang="en-US"/>
              <a:t>是</a:t>
            </a:r>
            <a:r>
              <a:rPr lang="en-US" altLang="zh-CN" i="1"/>
              <a:t>M</a:t>
            </a:r>
            <a:r>
              <a:rPr lang="zh-CN" altLang="en-US"/>
              <a:t>的线性组合：</a:t>
            </a:r>
          </a:p>
        </p:txBody>
      </p:sp>
      <p:graphicFrame>
        <p:nvGraphicFramePr>
          <p:cNvPr id="48130" name="Object 6">
            <a:extLst>
              <a:ext uri="{FF2B5EF4-FFF2-40B4-BE49-F238E27FC236}">
                <a16:creationId xmlns:a16="http://schemas.microsoft.com/office/drawing/2014/main" id="{3B7F163A-EF5C-EC40-82F7-6C2A06DF5519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981200" y="1973263"/>
          <a:ext cx="383857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600" imgH="304560" progId="Equation.DSMT4">
                  <p:embed/>
                </p:oleObj>
              </mc:Choice>
              <mc:Fallback>
                <p:oleObj name="Equation" r:id="rId2" imgW="1155600" imgH="304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973263"/>
                        <a:ext cx="383857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176" name="Text Box 8">
            <a:extLst>
              <a:ext uri="{FF2B5EF4-FFF2-40B4-BE49-F238E27FC236}">
                <a16:creationId xmlns:a16="http://schemas.microsoft.com/office/drawing/2014/main" id="{B96F367D-65CC-9239-B261-7248173EA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3" y="3068638"/>
            <a:ext cx="8701087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设</a:t>
            </a:r>
            <a:r>
              <a:rPr lang="en-US" altLang="zh-CN" i="1"/>
              <a:t>α</a:t>
            </a:r>
            <a:r>
              <a:rPr lang="en-US" altLang="zh-CN"/>
              <a:t>∈</a:t>
            </a:r>
            <a:r>
              <a:rPr lang="en-US" altLang="zh-CN" i="1"/>
              <a:t>M</a:t>
            </a:r>
            <a:r>
              <a:rPr lang="zh-CN" altLang="en-US"/>
              <a:t>，则</a:t>
            </a:r>
            <a:r>
              <a:rPr lang="en-US" altLang="zh-CN" i="1"/>
              <a:t>S</a:t>
            </a:r>
            <a:r>
              <a:rPr lang="en-US" altLang="zh-CN"/>
              <a:t>=</a:t>
            </a:r>
            <a:r>
              <a:rPr lang="en-US" altLang="zh-CN" i="1"/>
              <a:t>M</a:t>
            </a:r>
            <a:r>
              <a:rPr lang="en-US" altLang="zh-CN"/>
              <a:t>∪﹛</a:t>
            </a:r>
            <a:r>
              <a:rPr lang="en-US" altLang="zh-CN" i="1"/>
              <a:t>α</a:t>
            </a:r>
            <a:r>
              <a:rPr lang="en-US" altLang="zh-CN"/>
              <a:t>﹜=﹛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,…, </a:t>
            </a:r>
            <a:r>
              <a:rPr lang="en-US" altLang="zh-CN" i="1"/>
              <a:t>α</a:t>
            </a:r>
            <a:r>
              <a:rPr lang="en-US" altLang="zh-CN" i="1" baseline="-25000"/>
              <a:t>m</a:t>
            </a:r>
            <a:r>
              <a:rPr lang="en-US" altLang="zh-CN"/>
              <a:t>,</a:t>
            </a:r>
            <a:r>
              <a:rPr lang="en-US" altLang="zh-CN" i="1"/>
              <a:t>α</a:t>
            </a:r>
            <a:r>
              <a:rPr lang="en-US" altLang="zh-CN"/>
              <a:t>﹜</a:t>
            </a:r>
            <a:r>
              <a:rPr lang="zh-CN" altLang="en-US"/>
              <a:t>线性相关，</a:t>
            </a:r>
            <a:r>
              <a:rPr lang="en-US" altLang="zh-CN" i="1"/>
              <a:t>F</a:t>
            </a:r>
            <a:r>
              <a:rPr lang="zh-CN" altLang="en-US"/>
              <a:t>中存在不全为</a:t>
            </a:r>
            <a:r>
              <a:rPr lang="en-US" altLang="zh-CN"/>
              <a:t>0</a:t>
            </a:r>
            <a:r>
              <a:rPr lang="zh-CN" altLang="en-US"/>
              <a:t>的数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/>
              <a:t>,…, </a:t>
            </a:r>
            <a:r>
              <a:rPr lang="en-US" altLang="zh-CN" i="1"/>
              <a:t>λ</a:t>
            </a:r>
            <a:r>
              <a:rPr lang="en-US" altLang="zh-CN" i="1" baseline="-25000"/>
              <a:t>m</a:t>
            </a:r>
            <a:r>
              <a:rPr lang="en-US" altLang="zh-CN"/>
              <a:t>, </a:t>
            </a:r>
            <a:r>
              <a:rPr lang="en-US" altLang="zh-CN" i="1"/>
              <a:t>λ</a:t>
            </a:r>
            <a:r>
              <a:rPr lang="zh-CN" altLang="en-US"/>
              <a:t>使</a:t>
            </a:r>
          </a:p>
        </p:txBody>
      </p:sp>
      <p:sp>
        <p:nvSpPr>
          <p:cNvPr id="263178" name="Text Box 10">
            <a:extLst>
              <a:ext uri="{FF2B5EF4-FFF2-40B4-BE49-F238E27FC236}">
                <a16:creationId xmlns:a16="http://schemas.microsoft.com/office/drawing/2014/main" id="{70396417-50BE-4A5D-E7A5-4C4F190FB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38" y="4689475"/>
            <a:ext cx="8304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/>
              <a:t>        </a:t>
            </a:r>
            <a:r>
              <a:rPr lang="en-US" altLang="en-US" i="1"/>
              <a:t>λ</a:t>
            </a:r>
            <a:r>
              <a:rPr lang="en-US" altLang="zh-CN" i="1" baseline="-25000"/>
              <a:t>1</a:t>
            </a:r>
            <a:r>
              <a:rPr lang="en-US" altLang="zh-CN" i="1"/>
              <a:t>α</a:t>
            </a:r>
            <a:r>
              <a:rPr lang="en-US" altLang="zh-CN" i="1" baseline="-25000"/>
              <a:t>1</a:t>
            </a:r>
            <a:r>
              <a:rPr lang="en-US" altLang="zh-CN"/>
              <a:t>+…+</a:t>
            </a:r>
            <a:r>
              <a:rPr lang="en-US" altLang="zh-CN" i="1"/>
              <a:t>λ</a:t>
            </a:r>
            <a:r>
              <a:rPr lang="en-US" altLang="zh-CN" i="1" baseline="-25000"/>
              <a:t>m</a:t>
            </a:r>
            <a:r>
              <a:rPr lang="en-US" altLang="zh-CN" i="1"/>
              <a:t>α</a:t>
            </a:r>
            <a:r>
              <a:rPr lang="en-US" altLang="zh-CN" i="1" baseline="-25000"/>
              <a:t>m</a:t>
            </a:r>
            <a:r>
              <a:rPr lang="en-US" altLang="zh-CN"/>
              <a:t>+</a:t>
            </a:r>
            <a:r>
              <a:rPr lang="en-US" altLang="zh-CN" i="1"/>
              <a:t>λα</a:t>
            </a:r>
            <a:r>
              <a:rPr lang="en-US" altLang="zh-CN"/>
              <a:t>=0            (2.2.1)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3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3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4">
            <a:extLst>
              <a:ext uri="{FF2B5EF4-FFF2-40B4-BE49-F238E27FC236}">
                <a16:creationId xmlns:a16="http://schemas.microsoft.com/office/drawing/2014/main" id="{26FCCB3B-3969-2098-F6C9-2C9705496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220663"/>
            <a:ext cx="8466138" cy="253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</a:t>
            </a:r>
            <a:r>
              <a:rPr lang="zh-CN" altLang="en-US"/>
              <a:t>如果</a:t>
            </a:r>
            <a:r>
              <a:rPr lang="en-US" altLang="zh-CN" i="1"/>
              <a:t>λ</a:t>
            </a:r>
            <a:r>
              <a:rPr lang="en-US" altLang="zh-CN"/>
              <a:t>=0</a:t>
            </a:r>
            <a:r>
              <a:rPr lang="zh-CN" altLang="en-US"/>
              <a:t>，则</a:t>
            </a:r>
            <a:r>
              <a:rPr lang="en-US" altLang="zh-CN"/>
              <a:t>(2.2.1)</a:t>
            </a:r>
            <a:r>
              <a:rPr lang="zh-CN" altLang="en-US"/>
              <a:t>成为</a:t>
            </a:r>
          </a:p>
          <a:p>
            <a:pPr eaLnBrk="1" hangingPunct="1"/>
            <a:r>
              <a:rPr lang="zh-CN" altLang="en-US"/>
              <a:t>                 </a:t>
            </a:r>
            <a:r>
              <a:rPr lang="en-US" altLang="en-US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+…+</a:t>
            </a:r>
            <a:r>
              <a:rPr lang="en-US" altLang="zh-CN" i="1"/>
              <a:t>λ</a:t>
            </a:r>
            <a:r>
              <a:rPr lang="en-US" altLang="zh-CN" i="1" baseline="-25000"/>
              <a:t>m</a:t>
            </a:r>
            <a:r>
              <a:rPr lang="en-US" altLang="zh-CN" i="1"/>
              <a:t>α</a:t>
            </a:r>
            <a:r>
              <a:rPr lang="en-US" altLang="zh-CN" i="1" baseline="-25000"/>
              <a:t>m</a:t>
            </a:r>
            <a:r>
              <a:rPr lang="en-US" altLang="zh-CN"/>
              <a:t>=0</a:t>
            </a:r>
          </a:p>
          <a:p>
            <a:pPr eaLnBrk="1" hangingPunct="1"/>
            <a:r>
              <a:rPr lang="zh-CN" altLang="en-US"/>
              <a:t>其中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/>
              <a:t>,…, </a:t>
            </a:r>
            <a:r>
              <a:rPr lang="en-US" altLang="zh-CN" i="1"/>
              <a:t>λ</a:t>
            </a:r>
            <a:r>
              <a:rPr lang="en-US" altLang="zh-CN" i="1" baseline="-25000"/>
              <a:t>m</a:t>
            </a:r>
            <a:r>
              <a:rPr lang="zh-CN" altLang="en-US"/>
              <a:t>不全为</a:t>
            </a:r>
            <a:r>
              <a:rPr lang="en-US" altLang="zh-CN"/>
              <a:t>0</a:t>
            </a:r>
            <a:r>
              <a:rPr lang="zh-CN" altLang="en-US"/>
              <a:t>，这意味着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,…, </a:t>
            </a:r>
            <a:r>
              <a:rPr lang="en-US" altLang="zh-CN" i="1"/>
              <a:t>α</a:t>
            </a:r>
            <a:r>
              <a:rPr lang="en-US" altLang="zh-CN" i="1" baseline="-25000"/>
              <a:t>m</a:t>
            </a:r>
            <a:r>
              <a:rPr lang="zh-CN" altLang="en-US"/>
              <a:t>线性相关，矛盾</a:t>
            </a:r>
            <a:r>
              <a:rPr lang="en-US" altLang="zh-CN"/>
              <a:t>.</a:t>
            </a:r>
          </a:p>
        </p:txBody>
      </p:sp>
      <p:sp>
        <p:nvSpPr>
          <p:cNvPr id="49156" name="Text Box 5">
            <a:extLst>
              <a:ext uri="{FF2B5EF4-FFF2-40B4-BE49-F238E27FC236}">
                <a16:creationId xmlns:a16="http://schemas.microsoft.com/office/drawing/2014/main" id="{9D5FF7E4-6529-1E96-670C-BA2CF3D95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2832100"/>
            <a:ext cx="82454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</a:t>
            </a:r>
            <a:r>
              <a:rPr lang="zh-CN" altLang="en-US"/>
              <a:t>因此</a:t>
            </a:r>
            <a:r>
              <a:rPr lang="en-US" altLang="zh-CN" i="1"/>
              <a:t>λ</a:t>
            </a:r>
            <a:r>
              <a:rPr lang="en-US" altLang="zh-CN"/>
              <a:t>≠0</a:t>
            </a:r>
            <a:r>
              <a:rPr lang="zh-CN" altLang="en-US"/>
              <a:t>，由</a:t>
            </a:r>
            <a:r>
              <a:rPr lang="en-US" altLang="zh-CN"/>
              <a:t>(2.2.1)</a:t>
            </a:r>
            <a:r>
              <a:rPr lang="zh-CN" altLang="en-US"/>
              <a:t>得</a:t>
            </a:r>
          </a:p>
        </p:txBody>
      </p:sp>
      <p:graphicFrame>
        <p:nvGraphicFramePr>
          <p:cNvPr id="49154" name="Object 6">
            <a:extLst>
              <a:ext uri="{FF2B5EF4-FFF2-40B4-BE49-F238E27FC236}">
                <a16:creationId xmlns:a16="http://schemas.microsoft.com/office/drawing/2014/main" id="{A8ED9CBC-86EE-F4AF-63EF-68135C384758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968500" y="3370263"/>
          <a:ext cx="443706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393480" progId="Equation.DSMT4">
                  <p:embed/>
                </p:oleObj>
              </mc:Choice>
              <mc:Fallback>
                <p:oleObj name="Equation" r:id="rId2" imgW="132048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3370263"/>
                        <a:ext cx="4437063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Text Box 8">
            <a:extLst>
              <a:ext uri="{FF2B5EF4-FFF2-40B4-BE49-F238E27FC236}">
                <a16:creationId xmlns:a16="http://schemas.microsoft.com/office/drawing/2014/main" id="{30AA158C-223C-E735-CEDB-19A63CE52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4527550"/>
            <a:ext cx="69897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这说明</a:t>
            </a:r>
            <a:r>
              <a:rPr lang="en-US" altLang="zh-CN" i="1"/>
              <a:t>α</a:t>
            </a:r>
            <a:r>
              <a:rPr lang="zh-CN" altLang="en-US"/>
              <a:t>是</a:t>
            </a:r>
            <a:r>
              <a:rPr lang="en-US" altLang="zh-CN" i="1"/>
              <a:t>M</a:t>
            </a:r>
            <a:r>
              <a:rPr lang="zh-CN" altLang="en-US"/>
              <a:t>的线性组合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6" name="Text Box 6">
            <a:extLst>
              <a:ext uri="{FF2B5EF4-FFF2-40B4-BE49-F238E27FC236}">
                <a16:creationId xmlns:a16="http://schemas.microsoft.com/office/drawing/2014/main" id="{280F52D9-6A7E-188B-18CA-9214F3A11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438150"/>
            <a:ext cx="82692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引理</a:t>
            </a:r>
            <a:r>
              <a:rPr lang="en-US" altLang="zh-CN">
                <a:solidFill>
                  <a:schemeClr val="tx2"/>
                </a:solidFill>
              </a:rPr>
              <a:t>2.5.2</a:t>
            </a:r>
            <a:r>
              <a:rPr lang="en-US" altLang="zh-CN"/>
              <a:t>    </a:t>
            </a:r>
            <a:r>
              <a:rPr lang="zh-CN" altLang="en-US"/>
              <a:t>设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 i="1"/>
              <a:t>=</a:t>
            </a:r>
            <a:r>
              <a:rPr lang="en-US" altLang="zh-CN"/>
              <a:t>﹛</a:t>
            </a:r>
            <a:r>
              <a:rPr lang="en-US" altLang="zh-CN" i="1"/>
              <a:t>v</a:t>
            </a:r>
            <a:r>
              <a:rPr lang="en-US" altLang="zh-CN" baseline="-25000"/>
              <a:t>1</a:t>
            </a:r>
            <a:r>
              <a:rPr lang="en-US" altLang="zh-CN" i="1"/>
              <a:t>,...,v</a:t>
            </a:r>
            <a:r>
              <a:rPr lang="en-US" altLang="zh-CN" i="1" baseline="-25000"/>
              <a:t>s</a:t>
            </a:r>
            <a:r>
              <a:rPr lang="en-US" altLang="zh-CN"/>
              <a:t>﹜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 i="1"/>
              <a:t>=</a:t>
            </a:r>
            <a:r>
              <a:rPr lang="en-US" altLang="zh-CN"/>
              <a:t>﹛</a:t>
            </a:r>
            <a:r>
              <a:rPr lang="en-US" altLang="zh-CN" i="1"/>
              <a:t>u</a:t>
            </a:r>
            <a:r>
              <a:rPr lang="en-US" altLang="zh-CN" baseline="-25000"/>
              <a:t>1</a:t>
            </a:r>
            <a:r>
              <a:rPr lang="en-US" altLang="zh-CN" i="1"/>
              <a:t>,...,u</a:t>
            </a:r>
            <a:r>
              <a:rPr lang="en-US" altLang="zh-CN" i="1" baseline="-25000"/>
              <a:t>t</a:t>
            </a:r>
            <a:r>
              <a:rPr lang="en-US" altLang="zh-CN"/>
              <a:t>﹜</a:t>
            </a:r>
            <a:r>
              <a:rPr lang="zh-CN" altLang="en-US"/>
              <a:t>的线性组合，并且</a:t>
            </a:r>
            <a:r>
              <a:rPr lang="en-US" altLang="zh-CN" i="1"/>
              <a:t>s</a:t>
            </a:r>
            <a:r>
              <a:rPr lang="en-US" altLang="zh-CN"/>
              <a:t>&gt;</a:t>
            </a:r>
            <a:r>
              <a:rPr lang="en-US" altLang="zh-CN" i="1"/>
              <a:t>t</a:t>
            </a:r>
            <a:r>
              <a:rPr lang="zh-CN" altLang="en-US"/>
              <a:t>，则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线性相关</a:t>
            </a:r>
            <a:r>
              <a:rPr lang="en-US" altLang="zh-CN"/>
              <a:t>.</a:t>
            </a:r>
          </a:p>
        </p:txBody>
      </p:sp>
      <p:sp>
        <p:nvSpPr>
          <p:cNvPr id="291847" name="Text Box 7">
            <a:extLst>
              <a:ext uri="{FF2B5EF4-FFF2-40B4-BE49-F238E27FC236}">
                <a16:creationId xmlns:a16="http://schemas.microsoft.com/office/drawing/2014/main" id="{2DEFD650-25AC-F8B7-300F-678EE0101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1508125"/>
            <a:ext cx="8031163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证明</a:t>
            </a:r>
            <a:r>
              <a:rPr lang="zh-CN" altLang="en-US"/>
              <a:t>    对每个</a:t>
            </a:r>
            <a:r>
              <a:rPr lang="en-US" altLang="zh-CN"/>
              <a:t>1≤</a:t>
            </a:r>
            <a:r>
              <a:rPr lang="en-US" altLang="zh-CN" i="1"/>
              <a:t>j≤s</a:t>
            </a:r>
            <a:r>
              <a:rPr lang="en-US" altLang="zh-CN"/>
              <a:t>,</a:t>
            </a:r>
            <a:r>
              <a:rPr lang="zh-CN" altLang="en-US"/>
              <a:t>记</a:t>
            </a:r>
          </a:p>
          <a:p>
            <a:pPr eaLnBrk="1" hangingPunct="1"/>
            <a:r>
              <a:rPr lang="zh-CN" altLang="en-US" i="1"/>
              <a:t>           </a:t>
            </a:r>
            <a:r>
              <a:rPr lang="en-US" altLang="zh-CN" i="1"/>
              <a:t>v</a:t>
            </a:r>
            <a:r>
              <a:rPr lang="en-US" altLang="zh-CN" i="1" baseline="-25000"/>
              <a:t>j</a:t>
            </a:r>
            <a:r>
              <a:rPr lang="en-US" altLang="zh-CN" i="1"/>
              <a:t>=a</a:t>
            </a:r>
            <a:r>
              <a:rPr lang="en-US" altLang="zh-CN" baseline="-25000"/>
              <a:t>1</a:t>
            </a:r>
            <a:r>
              <a:rPr lang="en-US" altLang="zh-CN" i="1" baseline="-25000"/>
              <a:t>j</a:t>
            </a:r>
            <a:r>
              <a:rPr lang="en-US" altLang="zh-CN" i="1"/>
              <a:t>u</a:t>
            </a:r>
            <a:r>
              <a:rPr lang="en-US" altLang="zh-CN" baseline="-25000"/>
              <a:t>1</a:t>
            </a:r>
            <a:r>
              <a:rPr lang="en-US" altLang="zh-CN" i="1"/>
              <a:t>+...+a</a:t>
            </a:r>
            <a:r>
              <a:rPr lang="en-US" altLang="zh-CN" i="1" baseline="-25000"/>
              <a:t>tj</a:t>
            </a:r>
            <a:r>
              <a:rPr lang="en-US" altLang="zh-CN" i="1"/>
              <a:t>u</a:t>
            </a:r>
            <a:r>
              <a:rPr lang="en-US" altLang="zh-CN" i="1" baseline="-25000"/>
              <a:t>t</a:t>
            </a:r>
            <a:r>
              <a:rPr lang="en-US" altLang="zh-CN"/>
              <a:t>                       (2.2.11)</a:t>
            </a:r>
          </a:p>
        </p:txBody>
      </p:sp>
      <p:sp>
        <p:nvSpPr>
          <p:cNvPr id="291848" name="Text Box 8">
            <a:extLst>
              <a:ext uri="{FF2B5EF4-FFF2-40B4-BE49-F238E27FC236}">
                <a16:creationId xmlns:a16="http://schemas.microsoft.com/office/drawing/2014/main" id="{58500043-3099-D9CC-1E18-DA7D33F49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2916238"/>
            <a:ext cx="801687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考虑使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v</a:t>
            </a:r>
            <a:r>
              <a:rPr lang="en-US" altLang="zh-CN" baseline="-25000"/>
              <a:t>1</a:t>
            </a:r>
            <a:r>
              <a:rPr lang="en-US" altLang="zh-CN"/>
              <a:t>+...+</a:t>
            </a:r>
            <a:r>
              <a:rPr lang="en-US" altLang="zh-CN" i="1"/>
              <a:t>λ</a:t>
            </a:r>
            <a:r>
              <a:rPr lang="en-US" altLang="zh-CN" i="1" baseline="-25000"/>
              <a:t>s</a:t>
            </a:r>
            <a:r>
              <a:rPr lang="en-US" altLang="zh-CN" i="1"/>
              <a:t>v</a:t>
            </a:r>
            <a:r>
              <a:rPr lang="en-US" altLang="zh-CN" i="1" baseline="-25000"/>
              <a:t>s</a:t>
            </a:r>
            <a:r>
              <a:rPr lang="en-US" altLang="zh-CN" i="1"/>
              <a:t>=</a:t>
            </a:r>
            <a:r>
              <a:rPr lang="en-US" altLang="zh-CN"/>
              <a:t>0                         (2.2.12)</a:t>
            </a:r>
          </a:p>
          <a:p>
            <a:pPr eaLnBrk="1" hangingPunct="1"/>
            <a:r>
              <a:rPr lang="zh-CN" altLang="en-US"/>
              <a:t>的数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,..., λ</a:t>
            </a:r>
            <a:r>
              <a:rPr lang="en-US" altLang="zh-CN" i="1" baseline="-25000"/>
              <a:t>s</a:t>
            </a:r>
            <a:r>
              <a:rPr lang="en-US" altLang="zh-CN"/>
              <a:t>∈</a:t>
            </a:r>
            <a:r>
              <a:rPr lang="en-US" altLang="zh-CN" i="1"/>
              <a:t>F.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1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1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1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8" name="Text Box 4">
            <a:extLst>
              <a:ext uri="{FF2B5EF4-FFF2-40B4-BE49-F238E27FC236}">
                <a16:creationId xmlns:a16="http://schemas.microsoft.com/office/drawing/2014/main" id="{8D3A312D-3F49-47B1-BE49-7B0E5E531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266700"/>
            <a:ext cx="8502650" cy="179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将</a:t>
            </a:r>
            <a:r>
              <a:rPr lang="en-US" altLang="zh-CN"/>
              <a:t>(2.2.11)</a:t>
            </a:r>
            <a:r>
              <a:rPr lang="zh-CN" altLang="en-US"/>
              <a:t>代入</a:t>
            </a:r>
            <a:r>
              <a:rPr lang="en-US" altLang="zh-CN"/>
              <a:t>(2.2.12),</a:t>
            </a:r>
            <a:r>
              <a:rPr lang="zh-CN" altLang="en-US"/>
              <a:t>得</a:t>
            </a:r>
          </a:p>
          <a:p>
            <a:pPr algn="l" eaLnBrk="1" hangingPunct="1"/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11</a:t>
            </a:r>
            <a:r>
              <a:rPr lang="en-US" altLang="zh-CN" i="1"/>
              <a:t>u</a:t>
            </a:r>
            <a:r>
              <a:rPr lang="en-US" altLang="zh-CN" baseline="-25000"/>
              <a:t>1</a:t>
            </a:r>
            <a:r>
              <a:rPr lang="en-US" altLang="zh-CN" i="1"/>
              <a:t>+...+a</a:t>
            </a:r>
            <a:r>
              <a:rPr lang="en-US" altLang="zh-CN" i="1" baseline="-25000"/>
              <a:t>t</a:t>
            </a:r>
            <a:r>
              <a:rPr lang="en-US" altLang="zh-CN" baseline="-25000"/>
              <a:t>1</a:t>
            </a:r>
            <a:r>
              <a:rPr lang="en-US" altLang="zh-CN" i="1"/>
              <a:t>u</a:t>
            </a:r>
            <a:r>
              <a:rPr lang="en-US" altLang="zh-CN" i="1" baseline="-25000"/>
              <a:t>t</a:t>
            </a:r>
            <a:r>
              <a:rPr lang="en-US" altLang="zh-CN"/>
              <a:t>)</a:t>
            </a:r>
            <a:r>
              <a:rPr lang="en-US" altLang="zh-CN" i="1"/>
              <a:t>+...+λ</a:t>
            </a:r>
            <a:r>
              <a:rPr lang="en-US" altLang="zh-CN" i="1" baseline="-25000"/>
              <a:t>j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 i="1" baseline="-25000"/>
              <a:t>j</a:t>
            </a:r>
            <a:r>
              <a:rPr lang="en-US" altLang="zh-CN" i="1"/>
              <a:t>u</a:t>
            </a:r>
            <a:r>
              <a:rPr lang="en-US" altLang="zh-CN" baseline="-25000"/>
              <a:t>1</a:t>
            </a:r>
            <a:r>
              <a:rPr lang="en-US" altLang="zh-CN" i="1"/>
              <a:t>+...+a</a:t>
            </a:r>
            <a:r>
              <a:rPr lang="en-US" altLang="zh-CN" i="1" baseline="-25000"/>
              <a:t>tj</a:t>
            </a:r>
            <a:r>
              <a:rPr lang="en-US" altLang="zh-CN" i="1"/>
              <a:t>u</a:t>
            </a:r>
            <a:r>
              <a:rPr lang="en-US" altLang="zh-CN" i="1" baseline="-25000"/>
              <a:t>t</a:t>
            </a:r>
            <a:r>
              <a:rPr lang="en-US" altLang="zh-CN"/>
              <a:t>)</a:t>
            </a:r>
            <a:r>
              <a:rPr lang="en-US" altLang="zh-CN" i="1"/>
              <a:t>+...+λ</a:t>
            </a:r>
            <a:r>
              <a:rPr lang="en-US" altLang="zh-CN" i="1" baseline="-25000"/>
              <a:t>s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 i="1" baseline="-25000"/>
              <a:t>s</a:t>
            </a:r>
            <a:r>
              <a:rPr lang="en-US" altLang="zh-CN" i="1"/>
              <a:t>u</a:t>
            </a:r>
            <a:r>
              <a:rPr lang="en-US" altLang="zh-CN" baseline="-25000"/>
              <a:t>1</a:t>
            </a:r>
            <a:r>
              <a:rPr lang="en-US" altLang="zh-CN" i="1"/>
              <a:t>+...+a</a:t>
            </a:r>
            <a:r>
              <a:rPr lang="en-US" altLang="zh-CN" i="1" baseline="-25000"/>
              <a:t>ts</a:t>
            </a:r>
            <a:r>
              <a:rPr lang="en-US" altLang="zh-CN" i="1"/>
              <a:t>u</a:t>
            </a:r>
            <a:r>
              <a:rPr lang="en-US" altLang="zh-CN" i="1" baseline="-25000"/>
              <a:t>t</a:t>
            </a:r>
            <a:r>
              <a:rPr lang="en-US" altLang="zh-CN"/>
              <a:t>)=0</a:t>
            </a:r>
          </a:p>
        </p:txBody>
      </p:sp>
      <p:sp>
        <p:nvSpPr>
          <p:cNvPr id="292869" name="Text Box 5">
            <a:extLst>
              <a:ext uri="{FF2B5EF4-FFF2-40B4-BE49-F238E27FC236}">
                <a16:creationId xmlns:a16="http://schemas.microsoft.com/office/drawing/2014/main" id="{0C97BBF5-556C-6E3D-256A-E424E5E9D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2081213"/>
            <a:ext cx="8321675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整理得</a:t>
            </a:r>
          </a:p>
          <a:p>
            <a:pPr eaLnBrk="1" hangingPunct="1"/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11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+...+a</a:t>
            </a:r>
            <a:r>
              <a:rPr lang="en-US" altLang="zh-CN" baseline="-25000"/>
              <a:t>1</a:t>
            </a:r>
            <a:r>
              <a:rPr lang="en-US" altLang="zh-CN" i="1" baseline="-25000"/>
              <a:t>s</a:t>
            </a:r>
            <a:r>
              <a:rPr lang="en-US" altLang="zh-CN" i="1"/>
              <a:t>λ</a:t>
            </a:r>
            <a:r>
              <a:rPr lang="en-US" altLang="zh-CN" i="1" baseline="-25000"/>
              <a:t>s</a:t>
            </a:r>
            <a:r>
              <a:rPr lang="en-US" altLang="zh-CN"/>
              <a:t>)</a:t>
            </a:r>
            <a:r>
              <a:rPr lang="en-US" altLang="zh-CN" i="1"/>
              <a:t>u</a:t>
            </a:r>
            <a:r>
              <a:rPr lang="en-US" altLang="zh-CN" baseline="-25000"/>
              <a:t>1</a:t>
            </a:r>
            <a:r>
              <a:rPr lang="en-US" altLang="zh-CN" i="1"/>
              <a:t>+...+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1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+...+a</a:t>
            </a:r>
            <a:r>
              <a:rPr lang="en-US" altLang="zh-CN" i="1" baseline="-25000"/>
              <a:t>is</a:t>
            </a:r>
            <a:r>
              <a:rPr lang="en-US" altLang="zh-CN" i="1"/>
              <a:t>λ</a:t>
            </a:r>
            <a:r>
              <a:rPr lang="en-US" altLang="zh-CN" i="1" baseline="-25000"/>
              <a:t>s</a:t>
            </a:r>
            <a:r>
              <a:rPr lang="en-US" altLang="zh-CN"/>
              <a:t>)</a:t>
            </a:r>
            <a:r>
              <a:rPr lang="en-US" altLang="zh-CN" i="1"/>
              <a:t>u</a:t>
            </a:r>
            <a:r>
              <a:rPr lang="en-US" altLang="zh-CN" i="1" baseline="-25000"/>
              <a:t>i</a:t>
            </a:r>
            <a:r>
              <a:rPr lang="en-US" altLang="zh-CN" i="1"/>
              <a:t>+...+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-25000"/>
              <a:t>t</a:t>
            </a:r>
            <a:r>
              <a:rPr lang="en-US" altLang="zh-CN" baseline="-25000"/>
              <a:t>1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+...+a</a:t>
            </a:r>
            <a:r>
              <a:rPr lang="en-US" altLang="zh-CN" i="1" baseline="-25000"/>
              <a:t>ts</a:t>
            </a:r>
            <a:r>
              <a:rPr lang="en-US" altLang="zh-CN" i="1"/>
              <a:t>λ</a:t>
            </a:r>
            <a:r>
              <a:rPr lang="en-US" altLang="zh-CN" i="1" baseline="-25000"/>
              <a:t>s</a:t>
            </a:r>
            <a:r>
              <a:rPr lang="en-US" altLang="zh-CN"/>
              <a:t>)</a:t>
            </a:r>
            <a:r>
              <a:rPr lang="en-US" altLang="zh-CN" i="1"/>
              <a:t>u</a:t>
            </a:r>
            <a:r>
              <a:rPr lang="en-US" altLang="zh-CN" i="1" baseline="-25000"/>
              <a:t>t</a:t>
            </a:r>
            <a:r>
              <a:rPr lang="en-US" altLang="zh-CN" i="1"/>
              <a:t>=</a:t>
            </a:r>
            <a:r>
              <a:rPr lang="en-US" altLang="zh-CN"/>
              <a:t>0                             (2.2.13)</a:t>
            </a:r>
          </a:p>
        </p:txBody>
      </p:sp>
      <p:sp>
        <p:nvSpPr>
          <p:cNvPr id="292870" name="Text Box 6">
            <a:extLst>
              <a:ext uri="{FF2B5EF4-FFF2-40B4-BE49-F238E27FC236}">
                <a16:creationId xmlns:a16="http://schemas.microsoft.com/office/drawing/2014/main" id="{FADEA52B-CF1D-71F9-97A2-FAB4770C9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" y="3989388"/>
            <a:ext cx="6692900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选择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,..., λ</a:t>
            </a:r>
            <a:r>
              <a:rPr lang="en-US" altLang="zh-CN" i="1" baseline="-25000"/>
              <a:t>s</a:t>
            </a:r>
            <a:r>
              <a:rPr lang="zh-CN" altLang="en-US"/>
              <a:t>使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成立</a:t>
            </a:r>
            <a:r>
              <a:rPr lang="en-US" altLang="zh-CN"/>
              <a:t>,</a:t>
            </a:r>
            <a:r>
              <a:rPr lang="zh-CN" altLang="en-US"/>
              <a:t>则</a:t>
            </a:r>
            <a:r>
              <a:rPr lang="en-US" altLang="zh-CN"/>
              <a:t>(2.2.13)</a:t>
            </a:r>
            <a:r>
              <a:rPr lang="zh-CN" altLang="en-US"/>
              <a:t>成立</a:t>
            </a:r>
            <a:r>
              <a:rPr lang="en-US" altLang="zh-CN"/>
              <a:t>.</a:t>
            </a:r>
            <a:r>
              <a:rPr lang="zh-CN" altLang="en-US"/>
              <a:t>从而</a:t>
            </a:r>
            <a:r>
              <a:rPr lang="en-US" altLang="zh-CN"/>
              <a:t>(2.2.12)</a:t>
            </a:r>
            <a:r>
              <a:rPr lang="zh-CN" altLang="en-US"/>
              <a:t>成立</a:t>
            </a:r>
            <a:r>
              <a:rPr lang="en-US" altLang="zh-CN"/>
              <a:t>.</a:t>
            </a:r>
          </a:p>
        </p:txBody>
      </p:sp>
      <p:graphicFrame>
        <p:nvGraphicFramePr>
          <p:cNvPr id="292871" name="Object 7">
            <a:extLst>
              <a:ext uri="{FF2B5EF4-FFF2-40B4-BE49-F238E27FC236}">
                <a16:creationId xmlns:a16="http://schemas.microsoft.com/office/drawing/2014/main" id="{826F875A-33B9-84A7-1022-FD6A148B1D07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3873500" y="3911600"/>
          <a:ext cx="4006850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320" imgH="711000" progId="Equation.DSMT4">
                  <p:embed/>
                </p:oleObj>
              </mc:Choice>
              <mc:Fallback>
                <p:oleObj name="Equation" r:id="rId2" imgW="1714320" imgH="71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3911600"/>
                        <a:ext cx="4006850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2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2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2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6" name="Text Box 4">
            <a:extLst>
              <a:ext uri="{FF2B5EF4-FFF2-40B4-BE49-F238E27FC236}">
                <a16:creationId xmlns:a16="http://schemas.microsoft.com/office/drawing/2014/main" id="{AF38D4CB-0B83-2092-8D13-C6CB60912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212725"/>
            <a:ext cx="83883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 (2.2.14)</a:t>
            </a:r>
            <a:r>
              <a:rPr lang="zh-CN" altLang="en-US"/>
              <a:t>是以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,..., λ</a:t>
            </a:r>
            <a:r>
              <a:rPr lang="en-US" altLang="zh-CN" i="1" baseline="-25000"/>
              <a:t>s</a:t>
            </a:r>
            <a:r>
              <a:rPr lang="zh-CN" altLang="en-US"/>
              <a:t>为未知数的齐次线性方程组，有</a:t>
            </a:r>
            <a:r>
              <a:rPr lang="en-US" altLang="zh-CN" i="1"/>
              <a:t>s</a:t>
            </a:r>
            <a:r>
              <a:rPr lang="zh-CN" altLang="en-US"/>
              <a:t>个未知数，</a:t>
            </a:r>
            <a:r>
              <a:rPr lang="en-US" altLang="zh-CN" i="1"/>
              <a:t>t</a:t>
            </a:r>
            <a:r>
              <a:rPr lang="zh-CN" altLang="en-US"/>
              <a:t>个方程</a:t>
            </a:r>
            <a:r>
              <a:rPr lang="en-US" altLang="zh-CN"/>
              <a:t>.</a:t>
            </a:r>
            <a:r>
              <a:rPr lang="zh-CN" altLang="en-US"/>
              <a:t>由于</a:t>
            </a:r>
            <a:r>
              <a:rPr lang="en-US" altLang="zh-CN" i="1"/>
              <a:t>s</a:t>
            </a:r>
            <a:r>
              <a:rPr lang="en-US" altLang="zh-CN"/>
              <a:t>&gt;</a:t>
            </a:r>
            <a:r>
              <a:rPr lang="en-US" altLang="zh-CN" i="1"/>
              <a:t>t</a:t>
            </a:r>
            <a:r>
              <a:rPr lang="zh-CN" altLang="en-US"/>
              <a:t>，</a:t>
            </a:r>
            <a:r>
              <a:rPr lang="en-US" altLang="zh-CN"/>
              <a:t>(2.2.14)</a:t>
            </a:r>
            <a:r>
              <a:rPr lang="zh-CN" altLang="en-US"/>
              <a:t>有非零解</a:t>
            </a:r>
            <a:r>
              <a:rPr lang="en-US" altLang="zh-CN"/>
              <a:t>(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,..., λ</a:t>
            </a:r>
            <a:r>
              <a:rPr lang="en-US" altLang="zh-CN" i="1" baseline="-25000"/>
              <a:t>s</a:t>
            </a:r>
            <a:r>
              <a:rPr lang="en-US" altLang="zh-CN"/>
              <a:t>) ≠(0,...,0)</a:t>
            </a:r>
            <a:r>
              <a:rPr lang="zh-CN" altLang="en-US"/>
              <a:t>，这也是</a:t>
            </a:r>
            <a:r>
              <a:rPr lang="en-US" altLang="zh-CN"/>
              <a:t>(2.2.12)</a:t>
            </a:r>
            <a:r>
              <a:rPr lang="zh-CN" altLang="en-US"/>
              <a:t>的非零解</a:t>
            </a:r>
            <a:r>
              <a:rPr lang="en-US" altLang="zh-CN"/>
              <a:t>.</a:t>
            </a:r>
            <a:r>
              <a:rPr lang="zh-CN" altLang="en-US"/>
              <a:t>因此</a:t>
            </a:r>
            <a:r>
              <a:rPr lang="en-US" altLang="zh-CN" i="1"/>
              <a:t>v</a:t>
            </a:r>
            <a:r>
              <a:rPr lang="en-US" altLang="zh-CN" baseline="-25000"/>
              <a:t>1</a:t>
            </a:r>
            <a:r>
              <a:rPr lang="en-US" altLang="zh-CN" i="1"/>
              <a:t>,...,v</a:t>
            </a:r>
            <a:r>
              <a:rPr lang="en-US" altLang="zh-CN" i="1" baseline="-25000"/>
              <a:t>s</a:t>
            </a:r>
            <a:r>
              <a:rPr lang="zh-CN" altLang="en-US"/>
              <a:t>线性相关</a:t>
            </a:r>
            <a:r>
              <a:rPr lang="en-US" altLang="zh-CN"/>
              <a:t>.          □</a:t>
            </a:r>
          </a:p>
        </p:txBody>
      </p:sp>
      <p:sp>
        <p:nvSpPr>
          <p:cNvPr id="294917" name="Text Box 5">
            <a:extLst>
              <a:ext uri="{FF2B5EF4-FFF2-40B4-BE49-F238E27FC236}">
                <a16:creationId xmlns:a16="http://schemas.microsoft.com/office/drawing/2014/main" id="{3F6FC3A9-5DD6-CD1D-F267-01F2B9AE3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2424113"/>
            <a:ext cx="8521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推论</a:t>
            </a:r>
            <a:r>
              <a:rPr lang="en-US" altLang="zh-CN"/>
              <a:t>    </a:t>
            </a:r>
            <a:r>
              <a:rPr lang="zh-CN" altLang="en-US"/>
              <a:t>如果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 i="1"/>
              <a:t>=</a:t>
            </a:r>
            <a:r>
              <a:rPr lang="en-US" altLang="zh-CN"/>
              <a:t>﹛</a:t>
            </a:r>
            <a:r>
              <a:rPr lang="en-US" altLang="zh-CN" i="1"/>
              <a:t>v</a:t>
            </a:r>
            <a:r>
              <a:rPr lang="en-US" altLang="zh-CN" baseline="-25000"/>
              <a:t>1</a:t>
            </a:r>
            <a:r>
              <a:rPr lang="en-US" altLang="zh-CN" i="1"/>
              <a:t>,...,v</a:t>
            </a:r>
            <a:r>
              <a:rPr lang="en-US" altLang="zh-CN" i="1" baseline="-25000"/>
              <a:t>s</a:t>
            </a:r>
            <a:r>
              <a:rPr lang="en-US" altLang="zh-CN"/>
              <a:t>﹜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 i="1"/>
              <a:t>=</a:t>
            </a:r>
            <a:r>
              <a:rPr lang="en-US" altLang="zh-CN"/>
              <a:t>﹛</a:t>
            </a:r>
            <a:r>
              <a:rPr lang="en-US" altLang="zh-CN" i="1"/>
              <a:t>u</a:t>
            </a:r>
            <a:r>
              <a:rPr lang="en-US" altLang="zh-CN" baseline="-25000"/>
              <a:t>1</a:t>
            </a:r>
            <a:r>
              <a:rPr lang="en-US" altLang="zh-CN" i="1"/>
              <a:t>,...,u</a:t>
            </a:r>
            <a:r>
              <a:rPr lang="en-US" altLang="zh-CN" i="1" baseline="-25000"/>
              <a:t>t</a:t>
            </a:r>
            <a:r>
              <a:rPr lang="en-US" altLang="zh-CN"/>
              <a:t>﹜</a:t>
            </a:r>
            <a:r>
              <a:rPr lang="zh-CN" altLang="en-US"/>
              <a:t>的线性组合，并且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线性无关，则</a:t>
            </a:r>
            <a:r>
              <a:rPr lang="en-US" altLang="zh-CN" i="1"/>
              <a:t>s≤t</a:t>
            </a:r>
            <a:r>
              <a:rPr lang="en-US" altLang="zh-CN"/>
              <a:t>.         □                                                       </a:t>
            </a:r>
          </a:p>
        </p:txBody>
      </p:sp>
      <p:sp>
        <p:nvSpPr>
          <p:cNvPr id="294918" name="Text Box 6">
            <a:extLst>
              <a:ext uri="{FF2B5EF4-FFF2-40B4-BE49-F238E27FC236}">
                <a16:creationId xmlns:a16="http://schemas.microsoft.com/office/drawing/2014/main" id="{4A6BBB8E-B3C6-02B6-966A-659C35397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3935413"/>
            <a:ext cx="8482012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推论</a:t>
            </a:r>
            <a:r>
              <a:rPr lang="en-US" altLang="zh-CN">
                <a:solidFill>
                  <a:schemeClr val="tx2"/>
                </a:solidFill>
              </a:rPr>
              <a:t>2.5.1</a:t>
            </a:r>
            <a:r>
              <a:rPr lang="en-US" altLang="zh-CN"/>
              <a:t>    </a:t>
            </a:r>
            <a:r>
              <a:rPr lang="zh-CN" altLang="en-US"/>
              <a:t>如果线性无关向量组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=﹛</a:t>
            </a:r>
            <a:r>
              <a:rPr lang="en-US" altLang="zh-CN" i="1"/>
              <a:t>u</a:t>
            </a:r>
            <a:r>
              <a:rPr lang="en-US" altLang="zh-CN" baseline="-25000"/>
              <a:t>1</a:t>
            </a:r>
            <a:r>
              <a:rPr lang="en-US" altLang="zh-CN" i="1"/>
              <a:t>,...,u</a:t>
            </a:r>
            <a:r>
              <a:rPr lang="en-US" altLang="zh-CN" i="1" baseline="-25000"/>
              <a:t>s</a:t>
            </a:r>
            <a:r>
              <a:rPr lang="en-US" altLang="zh-CN"/>
              <a:t>﹜</a:t>
            </a:r>
            <a:r>
              <a:rPr lang="zh-CN" altLang="en-US"/>
              <a:t>与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=﹛</a:t>
            </a:r>
            <a:r>
              <a:rPr lang="en-US" altLang="zh-CN" i="1"/>
              <a:t>v</a:t>
            </a:r>
            <a:r>
              <a:rPr lang="en-US" altLang="zh-CN" baseline="-25000"/>
              <a:t>1</a:t>
            </a:r>
            <a:r>
              <a:rPr lang="en-US" altLang="zh-CN" i="1"/>
              <a:t>,...,v</a:t>
            </a:r>
            <a:r>
              <a:rPr lang="en-US" altLang="zh-CN" i="1" baseline="-25000"/>
              <a:t>t</a:t>
            </a:r>
            <a:r>
              <a:rPr lang="en-US" altLang="zh-CN"/>
              <a:t>﹜</a:t>
            </a:r>
            <a:r>
              <a:rPr lang="zh-CN" altLang="en-US"/>
              <a:t>等价，即互为线性组合，那么它们所含向量个数</a:t>
            </a:r>
            <a:r>
              <a:rPr lang="en-US" altLang="zh-CN" i="1"/>
              <a:t>s</a:t>
            </a:r>
            <a:r>
              <a:rPr lang="zh-CN" altLang="en-US"/>
              <a:t>与</a:t>
            </a:r>
            <a:r>
              <a:rPr lang="en-US" altLang="zh-CN" i="1"/>
              <a:t>t</a:t>
            </a:r>
            <a:r>
              <a:rPr lang="zh-CN" altLang="en-US"/>
              <a:t>相等</a:t>
            </a:r>
            <a:r>
              <a:rPr lang="en-US" altLang="zh-CN"/>
              <a:t>.</a:t>
            </a:r>
            <a:r>
              <a:rPr lang="zh-CN" altLang="en-US"/>
              <a:t>特别，同一向量组</a:t>
            </a:r>
            <a:r>
              <a:rPr lang="en-US" altLang="zh-CN" i="1"/>
              <a:t>S</a:t>
            </a:r>
            <a:r>
              <a:rPr lang="zh-CN" altLang="en-US"/>
              <a:t>的两个极大线性无关子集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 i="1"/>
              <a:t>,S</a:t>
            </a:r>
            <a:r>
              <a:rPr lang="en-US" altLang="zh-CN" baseline="-25000"/>
              <a:t>2</a:t>
            </a:r>
            <a:r>
              <a:rPr lang="zh-CN" altLang="en-US"/>
              <a:t>所含向量个数相等</a:t>
            </a:r>
            <a:r>
              <a:rPr lang="en-US" altLang="zh-CN"/>
              <a:t>.                   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4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4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0" name="Text Box 4">
            <a:extLst>
              <a:ext uri="{FF2B5EF4-FFF2-40B4-BE49-F238E27FC236}">
                <a16:creationId xmlns:a16="http://schemas.microsoft.com/office/drawing/2014/main" id="{A7EAB7F0-5CFC-82FE-3F64-292E2E0F2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371475"/>
            <a:ext cx="82423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定义</a:t>
            </a:r>
            <a:r>
              <a:rPr lang="en-US" altLang="zh-CN">
                <a:solidFill>
                  <a:schemeClr val="tx2"/>
                </a:solidFill>
              </a:rPr>
              <a:t>2.5.2</a:t>
            </a:r>
            <a:r>
              <a:rPr lang="en-US" altLang="zh-CN"/>
              <a:t>    </a:t>
            </a:r>
            <a:r>
              <a:rPr lang="zh-CN" altLang="en-US"/>
              <a:t>任一向量组</a:t>
            </a:r>
            <a:r>
              <a:rPr lang="en-US" altLang="zh-CN" i="1"/>
              <a:t>S</a:t>
            </a:r>
            <a:r>
              <a:rPr lang="zh-CN" altLang="en-US"/>
              <a:t>的任一极大线性无关组所含向量个数</a:t>
            </a:r>
            <a:r>
              <a:rPr lang="en-US" altLang="zh-CN" i="1"/>
              <a:t>r</a:t>
            </a:r>
            <a:r>
              <a:rPr lang="zh-CN" altLang="en-US"/>
              <a:t>称为向量组</a:t>
            </a:r>
            <a:r>
              <a:rPr lang="en-US" altLang="zh-CN" i="1"/>
              <a:t>S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秩</a:t>
            </a:r>
            <a:r>
              <a:rPr lang="zh-CN" altLang="en-US"/>
              <a:t>，记作</a:t>
            </a:r>
            <a:r>
              <a:rPr lang="en-US" altLang="zh-CN"/>
              <a:t>rank</a:t>
            </a:r>
            <a:r>
              <a:rPr lang="en-US" altLang="zh-CN" i="1"/>
              <a:t>S</a:t>
            </a:r>
            <a:r>
              <a:rPr lang="en-US" altLang="zh-CN"/>
              <a:t>.</a:t>
            </a:r>
          </a:p>
        </p:txBody>
      </p:sp>
      <p:sp>
        <p:nvSpPr>
          <p:cNvPr id="295941" name="Text Box 5">
            <a:extLst>
              <a:ext uri="{FF2B5EF4-FFF2-40B4-BE49-F238E27FC236}">
                <a16:creationId xmlns:a16="http://schemas.microsoft.com/office/drawing/2014/main" id="{EB3245D2-7467-ECD1-A6D7-6F8E10B01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2012950"/>
            <a:ext cx="84550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任一矩阵</a:t>
            </a:r>
            <a:r>
              <a:rPr lang="en-US" altLang="zh-CN" i="1"/>
              <a:t>A</a:t>
            </a:r>
            <a:r>
              <a:rPr lang="zh-CN" altLang="en-US"/>
              <a:t>的行向量组的秩称为这个矩阵的</a:t>
            </a:r>
            <a:r>
              <a:rPr lang="zh-CN" altLang="en-US">
                <a:solidFill>
                  <a:schemeClr val="tx2"/>
                </a:solidFill>
              </a:rPr>
              <a:t>行秩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zh-CN" altLang="en-US"/>
              <a:t>的列向量组的秩称为</a:t>
            </a:r>
            <a:r>
              <a:rPr lang="en-US" altLang="zh-CN" i="1"/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chemeClr val="tx2"/>
                </a:solidFill>
              </a:rPr>
              <a:t>列秩</a:t>
            </a:r>
            <a:r>
              <a:rPr lang="en-US" altLang="zh-CN"/>
              <a:t>. □</a:t>
            </a:r>
          </a:p>
        </p:txBody>
      </p:sp>
      <p:sp>
        <p:nvSpPr>
          <p:cNvPr id="295942" name="Text Box 6">
            <a:extLst>
              <a:ext uri="{FF2B5EF4-FFF2-40B4-BE49-F238E27FC236}">
                <a16:creationId xmlns:a16="http://schemas.microsoft.com/office/drawing/2014/main" id="{6994F388-B409-9C58-D3AE-F79524182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3273425"/>
            <a:ext cx="83232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推论</a:t>
            </a:r>
            <a:r>
              <a:rPr lang="en-US" altLang="zh-CN">
                <a:solidFill>
                  <a:schemeClr val="tx2"/>
                </a:solidFill>
              </a:rPr>
              <a:t>2.5.2</a:t>
            </a:r>
            <a:r>
              <a:rPr lang="en-US" altLang="zh-CN"/>
              <a:t>   </a:t>
            </a:r>
            <a:r>
              <a:rPr lang="zh-CN" altLang="en-US"/>
              <a:t>如果向量组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的线性组合，则</a:t>
            </a:r>
            <a:r>
              <a:rPr lang="en-US" altLang="zh-CN"/>
              <a:t>rank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 i="1"/>
              <a:t>≤</a:t>
            </a:r>
            <a:r>
              <a:rPr lang="en-US" altLang="zh-CN"/>
              <a:t>rank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.</a:t>
            </a:r>
            <a:r>
              <a:rPr lang="zh-CN" altLang="en-US"/>
              <a:t>互为线性组合的向量组秩相等</a:t>
            </a:r>
            <a:r>
              <a:rPr lang="en-US" altLang="zh-CN"/>
              <a:t>.</a:t>
            </a:r>
          </a:p>
        </p:txBody>
      </p:sp>
      <p:sp>
        <p:nvSpPr>
          <p:cNvPr id="295943" name="Text Box 7">
            <a:extLst>
              <a:ext uri="{FF2B5EF4-FFF2-40B4-BE49-F238E27FC236}">
                <a16:creationId xmlns:a16="http://schemas.microsoft.com/office/drawing/2014/main" id="{FA074958-EDAB-BF42-4FAE-B99186B560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19613"/>
            <a:ext cx="81232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证明</a:t>
            </a:r>
            <a:r>
              <a:rPr lang="zh-CN" altLang="en-US"/>
              <a:t>     设</a:t>
            </a:r>
            <a:r>
              <a:rPr lang="en-US" altLang="zh-CN" i="1"/>
              <a:t>T</a:t>
            </a:r>
            <a:r>
              <a:rPr lang="en-US" altLang="zh-CN" baseline="-25000"/>
              <a:t>1</a:t>
            </a:r>
            <a:r>
              <a:rPr lang="en-US" altLang="zh-CN" i="1"/>
              <a:t>,T</a:t>
            </a:r>
            <a:r>
              <a:rPr lang="en-US" altLang="zh-CN" baseline="-25000"/>
              <a:t>2</a:t>
            </a:r>
            <a:r>
              <a:rPr lang="zh-CN" altLang="en-US"/>
              <a:t>分别是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 i="1"/>
              <a:t>,S</a:t>
            </a:r>
            <a:r>
              <a:rPr lang="en-US" altLang="zh-CN" baseline="-25000"/>
              <a:t>2</a:t>
            </a:r>
            <a:r>
              <a:rPr lang="zh-CN" altLang="en-US"/>
              <a:t>的极大线性无关组，则</a:t>
            </a:r>
            <a:r>
              <a:rPr lang="en-US" altLang="zh-CN" i="1"/>
              <a:t>|T</a:t>
            </a:r>
            <a:r>
              <a:rPr lang="en-US" altLang="zh-CN" baseline="-25000"/>
              <a:t>1</a:t>
            </a:r>
            <a:r>
              <a:rPr lang="en-US" altLang="zh-CN" i="1"/>
              <a:t>|=</a:t>
            </a:r>
            <a:r>
              <a:rPr lang="en-US" altLang="zh-CN"/>
              <a:t>rank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 i="1"/>
              <a:t>, |T</a:t>
            </a:r>
            <a:r>
              <a:rPr lang="en-US" altLang="zh-CN" baseline="-25000"/>
              <a:t>2</a:t>
            </a:r>
            <a:r>
              <a:rPr lang="en-US" altLang="zh-CN" i="1"/>
              <a:t>|=</a:t>
            </a:r>
            <a:r>
              <a:rPr lang="en-US" altLang="zh-CN"/>
              <a:t>rank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5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5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5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5" name="Text Box 5">
            <a:extLst>
              <a:ext uri="{FF2B5EF4-FFF2-40B4-BE49-F238E27FC236}">
                <a16:creationId xmlns:a16="http://schemas.microsoft.com/office/drawing/2014/main" id="{BB9FC1F4-AA20-422F-C1E6-11552B705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317500"/>
            <a:ext cx="8243888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 </a:t>
            </a:r>
            <a:r>
              <a:rPr lang="en-US" altLang="zh-CN" i="1"/>
              <a:t>T</a:t>
            </a:r>
            <a:r>
              <a:rPr lang="en-US" altLang="zh-CN" baseline="-25000"/>
              <a:t>1</a:t>
            </a:r>
            <a:r>
              <a:rPr lang="zh-CN" altLang="en-US"/>
              <a:t>与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等价，</a:t>
            </a:r>
            <a:r>
              <a:rPr lang="en-US" altLang="zh-CN" i="1"/>
              <a:t>T</a:t>
            </a:r>
            <a:r>
              <a:rPr lang="en-US" altLang="zh-CN" baseline="-25000"/>
              <a:t>2</a:t>
            </a:r>
            <a:r>
              <a:rPr lang="zh-CN" altLang="en-US"/>
              <a:t>与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等价，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是</a:t>
            </a:r>
            <a:r>
              <a:rPr lang="en-US" altLang="zh-CN" i="1"/>
              <a:t>T</a:t>
            </a:r>
            <a:r>
              <a:rPr lang="en-US" altLang="zh-CN" baseline="-25000"/>
              <a:t>1</a:t>
            </a:r>
            <a:r>
              <a:rPr lang="zh-CN" altLang="en-US"/>
              <a:t>的线性组合，</a:t>
            </a:r>
            <a:r>
              <a:rPr lang="en-US" altLang="zh-CN" i="1"/>
              <a:t>T</a:t>
            </a:r>
            <a:r>
              <a:rPr lang="en-US" altLang="zh-CN" baseline="-25000"/>
              <a:t>2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的线性组合</a:t>
            </a:r>
            <a:r>
              <a:rPr lang="en-US" altLang="zh-CN"/>
              <a:t>.</a:t>
            </a:r>
            <a:r>
              <a:rPr lang="zh-CN" altLang="en-US"/>
              <a:t>由线性组合的传递性知</a:t>
            </a:r>
            <a:r>
              <a:rPr lang="en-US" altLang="zh-CN" i="1"/>
              <a:t>T</a:t>
            </a:r>
            <a:r>
              <a:rPr lang="en-US" altLang="zh-CN" baseline="-25000"/>
              <a:t>2</a:t>
            </a:r>
            <a:r>
              <a:rPr lang="zh-CN" altLang="en-US"/>
              <a:t>是</a:t>
            </a:r>
            <a:r>
              <a:rPr lang="en-US" altLang="zh-CN" i="1"/>
              <a:t>T</a:t>
            </a:r>
            <a:r>
              <a:rPr lang="en-US" altLang="zh-CN" baseline="-25000"/>
              <a:t>1</a:t>
            </a:r>
            <a:r>
              <a:rPr lang="zh-CN" altLang="en-US"/>
              <a:t>的线性组合</a:t>
            </a:r>
            <a:r>
              <a:rPr lang="en-US" altLang="zh-CN"/>
              <a:t>.</a:t>
            </a:r>
            <a:r>
              <a:rPr lang="zh-CN" altLang="en-US"/>
              <a:t>而</a:t>
            </a:r>
            <a:r>
              <a:rPr lang="en-US" altLang="zh-CN" i="1"/>
              <a:t>T</a:t>
            </a:r>
            <a:r>
              <a:rPr lang="en-US" altLang="zh-CN" baseline="-25000"/>
              <a:t>2</a:t>
            </a:r>
            <a:r>
              <a:rPr lang="zh-CN" altLang="en-US"/>
              <a:t>线性无关，由推论</a:t>
            </a:r>
            <a:r>
              <a:rPr lang="en-US" altLang="zh-CN"/>
              <a:t>2.2.2</a:t>
            </a:r>
            <a:r>
              <a:rPr lang="zh-CN" altLang="en-US"/>
              <a:t>知</a:t>
            </a:r>
            <a:r>
              <a:rPr lang="en-US" altLang="zh-CN"/>
              <a:t>|</a:t>
            </a:r>
            <a:r>
              <a:rPr lang="en-US" altLang="zh-CN" i="1"/>
              <a:t>T</a:t>
            </a:r>
            <a:r>
              <a:rPr lang="en-US" altLang="zh-CN" baseline="-25000"/>
              <a:t>2</a:t>
            </a:r>
            <a:r>
              <a:rPr lang="en-US" altLang="zh-CN" i="1"/>
              <a:t>|</a:t>
            </a:r>
            <a:r>
              <a:rPr lang="en-US" altLang="en-US" i="1"/>
              <a:t>≤</a:t>
            </a:r>
            <a:r>
              <a:rPr lang="en-US" altLang="zh-CN" i="1"/>
              <a:t>|T</a:t>
            </a:r>
            <a:r>
              <a:rPr lang="en-US" altLang="zh-CN" baseline="-25000"/>
              <a:t>1</a:t>
            </a:r>
            <a:r>
              <a:rPr lang="en-US" altLang="zh-CN" i="1"/>
              <a:t>|</a:t>
            </a:r>
            <a:r>
              <a:rPr lang="zh-CN" altLang="en-US"/>
              <a:t>，即</a:t>
            </a:r>
            <a:r>
              <a:rPr lang="en-US" altLang="zh-CN"/>
              <a:t>rank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 i="1"/>
              <a:t>≤</a:t>
            </a:r>
            <a:r>
              <a:rPr lang="en-US" altLang="zh-CN"/>
              <a:t>rank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.</a:t>
            </a:r>
          </a:p>
        </p:txBody>
      </p:sp>
      <p:sp>
        <p:nvSpPr>
          <p:cNvPr id="296966" name="Text Box 6">
            <a:extLst>
              <a:ext uri="{FF2B5EF4-FFF2-40B4-BE49-F238E27FC236}">
                <a16:creationId xmlns:a16="http://schemas.microsoft.com/office/drawing/2014/main" id="{BA48B253-3602-2A57-D451-1D97D8C01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517775"/>
            <a:ext cx="805815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</a:t>
            </a:r>
            <a:r>
              <a:rPr lang="zh-CN" altLang="en-US"/>
              <a:t>如果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与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等价，互为线性组合，则</a:t>
            </a:r>
            <a:r>
              <a:rPr lang="en-US" altLang="zh-CN"/>
              <a:t>rank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≤rank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与</a:t>
            </a:r>
            <a:r>
              <a:rPr lang="en-US" altLang="zh-CN"/>
              <a:t>rank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≤rank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同时成立，从而</a:t>
            </a:r>
            <a:r>
              <a:rPr lang="en-US" altLang="zh-CN"/>
              <a:t>rank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≤rank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.                 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6" name="Text Box 4">
            <a:extLst>
              <a:ext uri="{FF2B5EF4-FFF2-40B4-BE49-F238E27FC236}">
                <a16:creationId xmlns:a16="http://schemas.microsoft.com/office/drawing/2014/main" id="{6BBDE1D4-C412-DF6D-2D14-93EE62A8A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620963"/>
            <a:ext cx="8189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定理</a:t>
            </a:r>
            <a:r>
              <a:rPr lang="en-US" altLang="zh-CN"/>
              <a:t>     </a:t>
            </a:r>
            <a:r>
              <a:rPr lang="zh-CN" altLang="en-US"/>
              <a:t>初等行变换不改变矩阵的列秩</a:t>
            </a:r>
            <a:r>
              <a:rPr lang="en-US" altLang="zh-CN"/>
              <a:t>.</a:t>
            </a:r>
          </a:p>
        </p:txBody>
      </p:sp>
      <p:sp>
        <p:nvSpPr>
          <p:cNvPr id="305157" name="Text Box 5">
            <a:extLst>
              <a:ext uri="{FF2B5EF4-FFF2-40B4-BE49-F238E27FC236}">
                <a16:creationId xmlns:a16="http://schemas.microsoft.com/office/drawing/2014/main" id="{6FA1E335-3D61-D3AC-41C8-3AC1678CA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3157538"/>
            <a:ext cx="80041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定理</a:t>
            </a:r>
            <a:r>
              <a:rPr lang="en-US" altLang="zh-CN">
                <a:solidFill>
                  <a:schemeClr val="tx2"/>
                </a:solidFill>
              </a:rPr>
              <a:t>2.5.3</a:t>
            </a:r>
            <a:r>
              <a:rPr lang="en-US" altLang="zh-CN"/>
              <a:t>    </a:t>
            </a:r>
            <a:r>
              <a:rPr lang="zh-CN" altLang="en-US"/>
              <a:t>初等行变换不改变矩阵的行秩</a:t>
            </a:r>
            <a:r>
              <a:rPr lang="en-US" altLang="zh-CN"/>
              <a:t>.</a:t>
            </a:r>
          </a:p>
        </p:txBody>
      </p:sp>
      <p:sp>
        <p:nvSpPr>
          <p:cNvPr id="305158" name="Text Box 6">
            <a:extLst>
              <a:ext uri="{FF2B5EF4-FFF2-40B4-BE49-F238E27FC236}">
                <a16:creationId xmlns:a16="http://schemas.microsoft.com/office/drawing/2014/main" id="{FD994CFB-1962-32C5-1260-11DAA087B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" y="3714750"/>
            <a:ext cx="8332788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证明</a:t>
            </a:r>
            <a:r>
              <a:rPr lang="zh-CN" altLang="en-US"/>
              <a:t>     每次初等行变换前后的矩阵的行向量组等价</a:t>
            </a:r>
            <a:r>
              <a:rPr lang="en-US" altLang="zh-CN"/>
              <a:t>.</a:t>
            </a:r>
            <a:r>
              <a:rPr lang="zh-CN" altLang="en-US"/>
              <a:t>由等价的传递性知道：矩阵</a:t>
            </a:r>
            <a:r>
              <a:rPr lang="en-US" altLang="zh-CN" i="1"/>
              <a:t>A</a:t>
            </a:r>
            <a:r>
              <a:rPr lang="zh-CN" altLang="en-US"/>
              <a:t>经过若干次初等行变换得到的矩阵</a:t>
            </a:r>
            <a:r>
              <a:rPr lang="en-US" altLang="zh-CN" i="1"/>
              <a:t>B</a:t>
            </a:r>
            <a:r>
              <a:rPr lang="zh-CN" altLang="en-US"/>
              <a:t>的行向量组与</a:t>
            </a:r>
            <a:r>
              <a:rPr lang="en-US" altLang="zh-CN"/>
              <a:t>A</a:t>
            </a:r>
            <a:r>
              <a:rPr lang="zh-CN" altLang="en-US"/>
              <a:t>的行向量组等价</a:t>
            </a:r>
            <a:r>
              <a:rPr lang="en-US" altLang="zh-CN"/>
              <a:t>.</a:t>
            </a:r>
            <a:r>
              <a:rPr lang="zh-CN" altLang="en-US"/>
              <a:t> 由此知：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zh-CN" altLang="en-US"/>
              <a:t>的行秩相等</a:t>
            </a:r>
            <a:r>
              <a:rPr lang="en-US" altLang="zh-CN"/>
              <a:t>. □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D2030AC-F32D-E744-7A64-2CD32B782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457200"/>
            <a:ext cx="8162925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定义</a:t>
            </a:r>
            <a:r>
              <a:rPr lang="en-US" altLang="zh-CN">
                <a:solidFill>
                  <a:schemeClr val="tx2"/>
                </a:solidFill>
              </a:rPr>
              <a:t>2.5.3</a:t>
            </a:r>
            <a:r>
              <a:rPr lang="en-US" altLang="zh-CN"/>
              <a:t>   </a:t>
            </a:r>
            <a:r>
              <a:rPr lang="zh-CN" altLang="en-US"/>
              <a:t>设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与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是同一个向量空间</a:t>
            </a:r>
            <a:r>
              <a:rPr lang="en-US" altLang="zh-CN" i="1"/>
              <a:t>V</a:t>
            </a:r>
            <a:r>
              <a:rPr lang="zh-CN" altLang="en-US"/>
              <a:t>中的两个向量组</a:t>
            </a:r>
            <a:r>
              <a:rPr lang="en-US" altLang="zh-CN"/>
              <a:t>.</a:t>
            </a:r>
            <a:r>
              <a:rPr lang="zh-CN" altLang="en-US"/>
              <a:t> 如果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与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zh-CN" altLang="en-US"/>
              <a:t>互为线性组合，就称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与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>
                <a:solidFill>
                  <a:schemeClr val="tx2"/>
                </a:solidFill>
              </a:rPr>
              <a:t>等价</a:t>
            </a:r>
            <a:r>
              <a:rPr lang="en-US" altLang="zh-CN"/>
              <a:t>.</a:t>
            </a:r>
            <a:r>
              <a:rPr lang="zh-CN" altLang="en-US"/>
              <a:t>如果矩阵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的行</a:t>
            </a:r>
            <a:r>
              <a:rPr lang="en-US" altLang="zh-CN"/>
              <a:t>(</a:t>
            </a:r>
            <a:r>
              <a:rPr lang="zh-CN" altLang="en-US"/>
              <a:t>列</a:t>
            </a:r>
            <a:r>
              <a:rPr lang="en-US" altLang="zh-CN"/>
              <a:t>)</a:t>
            </a:r>
            <a:r>
              <a:rPr lang="zh-CN" altLang="en-US"/>
              <a:t>向量组等价，就称</a:t>
            </a:r>
            <a:r>
              <a:rPr lang="en-US" altLang="zh-CN"/>
              <a:t>A</a:t>
            </a:r>
            <a:r>
              <a:rPr lang="zh-CN" altLang="en-US"/>
              <a:t>与</a:t>
            </a:r>
            <a:r>
              <a:rPr lang="en-US" altLang="zh-CN"/>
              <a:t>B</a:t>
            </a:r>
            <a:r>
              <a:rPr lang="zh-CN" altLang="en-US"/>
              <a:t>行</a:t>
            </a:r>
            <a:r>
              <a:rPr lang="en-US" altLang="zh-CN"/>
              <a:t>(</a:t>
            </a:r>
            <a:r>
              <a:rPr lang="zh-CN" altLang="en-US"/>
              <a:t>列</a:t>
            </a:r>
            <a:r>
              <a:rPr lang="en-US" altLang="zh-CN"/>
              <a:t>)</a:t>
            </a:r>
            <a:r>
              <a:rPr lang="zh-CN" altLang="en-US"/>
              <a:t>等价</a:t>
            </a:r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5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5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6" name="Text Box 6">
            <a:extLst>
              <a:ext uri="{FF2B5EF4-FFF2-40B4-BE49-F238E27FC236}">
                <a16:creationId xmlns:a16="http://schemas.microsoft.com/office/drawing/2014/main" id="{58F7E507-671D-AB32-66A2-77DE235B9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2255838"/>
            <a:ext cx="8148637" cy="15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命题</a:t>
            </a:r>
            <a:r>
              <a:rPr lang="en-US" altLang="zh-CN">
                <a:solidFill>
                  <a:schemeClr val="tx2"/>
                </a:solidFill>
              </a:rPr>
              <a:t>2.2.3</a:t>
            </a:r>
            <a:r>
              <a:rPr lang="en-US" altLang="zh-CN"/>
              <a:t>   </a:t>
            </a:r>
            <a:r>
              <a:rPr lang="zh-CN" altLang="en-US"/>
              <a:t>如果数域</a:t>
            </a:r>
            <a:r>
              <a:rPr lang="en-US" altLang="zh-CN" i="1"/>
              <a:t>F</a:t>
            </a:r>
            <a:r>
              <a:rPr lang="zh-CN" altLang="en-US"/>
              <a:t>上的向量组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的线性组合，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的线性组合，那么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的线性组合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8" name="Text Box 4">
            <a:extLst>
              <a:ext uri="{FF2B5EF4-FFF2-40B4-BE49-F238E27FC236}">
                <a16:creationId xmlns:a16="http://schemas.microsoft.com/office/drawing/2014/main" id="{BD54511D-1BD1-DD37-32A4-7E4CB4778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613" y="357188"/>
            <a:ext cx="75279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证明    设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en-US" altLang="zh-CN"/>
              <a:t>=﹛</a:t>
            </a:r>
            <a:r>
              <a:rPr lang="en-US" altLang="zh-CN" i="1"/>
              <a:t>u</a:t>
            </a:r>
            <a:r>
              <a:rPr lang="en-US" altLang="zh-CN" baseline="-25000"/>
              <a:t>1</a:t>
            </a:r>
            <a:r>
              <a:rPr lang="en-US" altLang="zh-CN" i="1"/>
              <a:t>,...,u</a:t>
            </a:r>
            <a:r>
              <a:rPr lang="en-US" altLang="zh-CN" i="1" baseline="-25000"/>
              <a:t>m</a:t>
            </a:r>
            <a:r>
              <a:rPr lang="en-US" altLang="zh-CN"/>
              <a:t>﹜,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en-US" altLang="zh-CN"/>
              <a:t>=﹛</a:t>
            </a:r>
            <a:r>
              <a:rPr lang="en-US" altLang="zh-CN" i="1"/>
              <a:t>v</a:t>
            </a:r>
            <a:r>
              <a:rPr lang="en-US" altLang="zh-CN" baseline="-25000"/>
              <a:t>1</a:t>
            </a:r>
            <a:r>
              <a:rPr lang="en-US" altLang="zh-CN" i="1"/>
              <a:t>,...,v</a:t>
            </a:r>
            <a:r>
              <a:rPr lang="en-US" altLang="zh-CN" i="1" baseline="-25000"/>
              <a:t>n</a:t>
            </a:r>
            <a:r>
              <a:rPr lang="en-US" altLang="zh-CN"/>
              <a:t>﹜.</a:t>
            </a:r>
          </a:p>
        </p:txBody>
      </p:sp>
      <p:sp>
        <p:nvSpPr>
          <p:cNvPr id="287749" name="Text Box 5">
            <a:extLst>
              <a:ext uri="{FF2B5EF4-FFF2-40B4-BE49-F238E27FC236}">
                <a16:creationId xmlns:a16="http://schemas.microsoft.com/office/drawing/2014/main" id="{FE391893-F036-8483-8A4A-854F2E5D7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3" y="1019175"/>
            <a:ext cx="8124825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由于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的线性组合，则对每个</a:t>
            </a:r>
            <a:r>
              <a:rPr lang="en-US" altLang="zh-CN"/>
              <a:t>1≤</a:t>
            </a:r>
            <a:r>
              <a:rPr lang="en-US" altLang="zh-CN" i="1"/>
              <a:t>j≤n,</a:t>
            </a:r>
            <a:r>
              <a:rPr lang="zh-CN" altLang="en-US"/>
              <a:t>有</a:t>
            </a:r>
          </a:p>
          <a:p>
            <a:pPr eaLnBrk="1" hangingPunct="1"/>
            <a:r>
              <a:rPr lang="zh-CN" altLang="en-US"/>
              <a:t>          </a:t>
            </a:r>
            <a:r>
              <a:rPr lang="en-US" altLang="zh-CN" i="1"/>
              <a:t>v</a:t>
            </a:r>
            <a:r>
              <a:rPr lang="en-US" altLang="zh-CN" i="1" baseline="-25000"/>
              <a:t>j</a:t>
            </a:r>
            <a:r>
              <a:rPr lang="en-US" altLang="zh-CN" i="1"/>
              <a:t>=a</a:t>
            </a:r>
            <a:r>
              <a:rPr lang="en-US" altLang="zh-CN" baseline="-25000"/>
              <a:t>1</a:t>
            </a:r>
            <a:r>
              <a:rPr lang="en-US" altLang="zh-CN" i="1" baseline="-25000"/>
              <a:t>j</a:t>
            </a:r>
            <a:r>
              <a:rPr lang="en-US" altLang="zh-CN" i="1"/>
              <a:t>u</a:t>
            </a:r>
            <a:r>
              <a:rPr lang="en-US" altLang="zh-CN" baseline="-25000"/>
              <a:t>1</a:t>
            </a:r>
            <a:r>
              <a:rPr lang="en-US" altLang="zh-CN" i="1"/>
              <a:t>+...+a</a:t>
            </a:r>
            <a:r>
              <a:rPr lang="en-US" altLang="zh-CN" i="1" baseline="-25000"/>
              <a:t>mj</a:t>
            </a:r>
            <a:r>
              <a:rPr lang="en-US" altLang="zh-CN" i="1"/>
              <a:t>u</a:t>
            </a:r>
            <a:r>
              <a:rPr lang="en-US" altLang="zh-CN" i="1" baseline="-25000"/>
              <a:t>m</a:t>
            </a:r>
            <a:r>
              <a:rPr lang="en-US" altLang="zh-CN"/>
              <a:t>                     (2.2.9)</a:t>
            </a:r>
          </a:p>
          <a:p>
            <a:pPr eaLnBrk="1" hangingPunct="1"/>
            <a:r>
              <a:rPr lang="zh-CN" altLang="en-US"/>
              <a:t>其中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 i="1" baseline="-25000"/>
              <a:t>j</a:t>
            </a:r>
            <a:r>
              <a:rPr lang="en-US" altLang="zh-CN" i="1"/>
              <a:t>,...,a</a:t>
            </a:r>
            <a:r>
              <a:rPr lang="en-US" altLang="zh-CN" i="1" baseline="-25000"/>
              <a:t>mj</a:t>
            </a:r>
            <a:r>
              <a:rPr lang="en-US" altLang="zh-CN"/>
              <a:t>∈</a:t>
            </a:r>
            <a:r>
              <a:rPr lang="en-US" altLang="zh-CN" i="1"/>
              <a:t>F.</a:t>
            </a:r>
          </a:p>
        </p:txBody>
      </p:sp>
      <p:sp>
        <p:nvSpPr>
          <p:cNvPr id="287750" name="Text Box 6">
            <a:extLst>
              <a:ext uri="{FF2B5EF4-FFF2-40B4-BE49-F238E27FC236}">
                <a16:creationId xmlns:a16="http://schemas.microsoft.com/office/drawing/2014/main" id="{F0C88DBB-81D9-1527-B4D0-1852A52FD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3233738"/>
            <a:ext cx="8043863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又因为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的线性组合，则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zh-CN" altLang="en-US"/>
              <a:t>中每个向量</a:t>
            </a:r>
            <a:r>
              <a:rPr lang="en-US" altLang="zh-CN" i="1"/>
              <a:t>w</a:t>
            </a:r>
            <a:r>
              <a:rPr lang="zh-CN" altLang="en-US"/>
              <a:t>可写为          </a:t>
            </a:r>
          </a:p>
          <a:p>
            <a:pPr eaLnBrk="1" hangingPunct="1"/>
            <a:r>
              <a:rPr lang="zh-CN" altLang="en-US"/>
              <a:t>         </a:t>
            </a:r>
            <a:r>
              <a:rPr lang="en-US" altLang="zh-CN" i="1"/>
              <a:t>w=b</a:t>
            </a:r>
            <a:r>
              <a:rPr lang="en-US" altLang="zh-CN" baseline="-25000"/>
              <a:t>1</a:t>
            </a:r>
            <a:r>
              <a:rPr lang="en-US" altLang="zh-CN" i="1"/>
              <a:t>v</a:t>
            </a:r>
            <a:r>
              <a:rPr lang="en-US" altLang="zh-CN" baseline="-25000"/>
              <a:t>1</a:t>
            </a:r>
            <a:r>
              <a:rPr lang="en-US" altLang="zh-CN" i="1"/>
              <a:t>+...+b</a:t>
            </a:r>
            <a:r>
              <a:rPr lang="en-US" altLang="zh-CN" i="1" baseline="-25000"/>
              <a:t>n</a:t>
            </a:r>
            <a:r>
              <a:rPr lang="en-US" altLang="zh-CN" i="1"/>
              <a:t>v</a:t>
            </a:r>
            <a:r>
              <a:rPr lang="en-US" altLang="zh-CN" i="1" baseline="-25000"/>
              <a:t>n</a:t>
            </a:r>
            <a:r>
              <a:rPr lang="en-US" altLang="zh-CN"/>
              <a:t>                        (2.2.10)</a:t>
            </a:r>
          </a:p>
          <a:p>
            <a:pPr eaLnBrk="1" hangingPunct="1"/>
            <a:r>
              <a:rPr lang="zh-CN" altLang="en-US"/>
              <a:t>其中</a:t>
            </a:r>
            <a:r>
              <a:rPr lang="en-US" altLang="zh-CN" i="1"/>
              <a:t>b</a:t>
            </a:r>
            <a:r>
              <a:rPr lang="en-US" altLang="zh-CN" baseline="-25000"/>
              <a:t>1</a:t>
            </a:r>
            <a:r>
              <a:rPr lang="en-US" altLang="zh-CN" i="1"/>
              <a:t>,...,b</a:t>
            </a:r>
            <a:r>
              <a:rPr lang="en-US" altLang="zh-CN" i="1" baseline="-25000"/>
              <a:t>n</a:t>
            </a:r>
            <a:r>
              <a:rPr lang="en-US" altLang="zh-CN"/>
              <a:t>∈</a:t>
            </a:r>
            <a:r>
              <a:rPr lang="en-US" altLang="zh-CN" i="1"/>
              <a:t>F.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7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7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7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Text Box 2">
            <a:extLst>
              <a:ext uri="{FF2B5EF4-FFF2-40B4-BE49-F238E27FC236}">
                <a16:creationId xmlns:a16="http://schemas.microsoft.com/office/drawing/2014/main" id="{569B111E-EF9F-BDC0-CB2E-C290BD250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382588"/>
            <a:ext cx="14176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b="1"/>
              <a:t>也就是</a:t>
            </a:r>
          </a:p>
        </p:txBody>
      </p:sp>
      <p:graphicFrame>
        <p:nvGraphicFramePr>
          <p:cNvPr id="318467" name="Object 3">
            <a:extLst>
              <a:ext uri="{FF2B5EF4-FFF2-40B4-BE49-F238E27FC236}">
                <a16:creationId xmlns:a16="http://schemas.microsoft.com/office/drawing/2014/main" id="{B35B7506-B05D-8351-EEF6-3F55D28ED01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16550" y="1955800"/>
          <a:ext cx="2867025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1905266" imgH="1943371" progId="Paint.Picture">
                  <p:embed/>
                </p:oleObj>
              </mc:Choice>
              <mc:Fallback>
                <p:oleObj name="位图图像" r:id="rId2" imgW="1905266" imgH="1943371" progId="Paint.Picture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1955800"/>
                        <a:ext cx="2867025" cy="27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8" name="Object 4">
            <a:extLst>
              <a:ext uri="{FF2B5EF4-FFF2-40B4-BE49-F238E27FC236}">
                <a16:creationId xmlns:a16="http://schemas.microsoft.com/office/drawing/2014/main" id="{47CC35BD-9A40-A398-F039-2CB5C9AD99C9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11275" y="1157288"/>
          <a:ext cx="6159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304923" imgH="247685" progId="Paint.Picture">
                  <p:embed/>
                </p:oleObj>
              </mc:Choice>
              <mc:Fallback>
                <p:oleObj name="位图图像" r:id="rId4" imgW="304923" imgH="247685" progId="Paint.Picture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1157288"/>
                        <a:ext cx="6159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9" name="Text Box 5">
            <a:extLst>
              <a:ext uri="{FF2B5EF4-FFF2-40B4-BE49-F238E27FC236}">
                <a16:creationId xmlns:a16="http://schemas.microsoft.com/office/drawing/2014/main" id="{480D173E-6DDC-7506-19DB-0ED33A4C2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1073150"/>
            <a:ext cx="7127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b="1"/>
              <a:t>将 </a:t>
            </a:r>
          </a:p>
        </p:txBody>
      </p:sp>
      <p:sp>
        <p:nvSpPr>
          <p:cNvPr id="318470" name="Text Box 6">
            <a:extLst>
              <a:ext uri="{FF2B5EF4-FFF2-40B4-BE49-F238E27FC236}">
                <a16:creationId xmlns:a16="http://schemas.microsoft.com/office/drawing/2014/main" id="{F92AFF03-991A-C234-E0C8-DAC009DD9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3" y="1150938"/>
            <a:ext cx="1262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800" b="1"/>
              <a:t>表示成</a:t>
            </a:r>
          </a:p>
        </p:txBody>
      </p:sp>
      <p:sp>
        <p:nvSpPr>
          <p:cNvPr id="318471" name="Text Box 7">
            <a:extLst>
              <a:ext uri="{FF2B5EF4-FFF2-40B4-BE49-F238E27FC236}">
                <a16:creationId xmlns:a16="http://schemas.microsoft.com/office/drawing/2014/main" id="{39A7F492-66D4-4FCD-027A-C9415C30D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1622425"/>
            <a:ext cx="4551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800" b="1"/>
              <a:t>的线性组合</a:t>
            </a:r>
            <a:r>
              <a:rPr lang="en-US" altLang="zh-CN" sz="2800" b="1"/>
              <a:t>,  </a:t>
            </a:r>
            <a:r>
              <a:rPr lang="zh-CN" altLang="en-US" sz="2800" b="1"/>
              <a:t>求系数 </a:t>
            </a:r>
            <a:r>
              <a:rPr lang="en-US" altLang="zh-CN" sz="2800" b="1" i="1"/>
              <a:t>x, y</a:t>
            </a:r>
            <a:r>
              <a:rPr lang="en-US" altLang="zh-CN" sz="2800" b="1"/>
              <a:t> .        </a:t>
            </a:r>
          </a:p>
        </p:txBody>
      </p:sp>
      <p:sp>
        <p:nvSpPr>
          <p:cNvPr id="318472" name="Text Box 8">
            <a:extLst>
              <a:ext uri="{FF2B5EF4-FFF2-40B4-BE49-F238E27FC236}">
                <a16:creationId xmlns:a16="http://schemas.microsoft.com/office/drawing/2014/main" id="{E4A779B3-BDF6-0962-E200-C6F235226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4525963"/>
            <a:ext cx="4551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800" b="1"/>
              <a:t>     </a:t>
            </a:r>
          </a:p>
        </p:txBody>
      </p:sp>
      <p:sp>
        <p:nvSpPr>
          <p:cNvPr id="318473" name="Text Box 9">
            <a:extLst>
              <a:ext uri="{FF2B5EF4-FFF2-40B4-BE49-F238E27FC236}">
                <a16:creationId xmlns:a16="http://schemas.microsoft.com/office/drawing/2014/main" id="{6BFB3079-0053-5DC1-D4BA-E2F03D140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475" y="2100263"/>
            <a:ext cx="13763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800" b="1"/>
              <a:t>不共线</a:t>
            </a:r>
            <a:r>
              <a:rPr lang="en-US" altLang="zh-CN" sz="2800" b="1"/>
              <a:t>,</a:t>
            </a:r>
          </a:p>
        </p:txBody>
      </p:sp>
      <p:sp>
        <p:nvSpPr>
          <p:cNvPr id="318474" name="Text Box 10">
            <a:extLst>
              <a:ext uri="{FF2B5EF4-FFF2-40B4-BE49-F238E27FC236}">
                <a16:creationId xmlns:a16="http://schemas.microsoft.com/office/drawing/2014/main" id="{A24F62ED-EFFB-472B-C9E5-CCA98E21E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63" y="2079625"/>
            <a:ext cx="525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800" b="1"/>
              <a:t>当</a:t>
            </a:r>
          </a:p>
        </p:txBody>
      </p:sp>
      <p:pic>
        <p:nvPicPr>
          <p:cNvPr id="318475" name="Picture 11">
            <a:extLst>
              <a:ext uri="{FF2B5EF4-FFF2-40B4-BE49-F238E27FC236}">
                <a16:creationId xmlns:a16="http://schemas.microsoft.com/office/drawing/2014/main" id="{2D544EFF-491B-F006-A41E-B7BA09242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2054225"/>
            <a:ext cx="14224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8476" name="Text Box 12">
            <a:extLst>
              <a:ext uri="{FF2B5EF4-FFF2-40B4-BE49-F238E27FC236}">
                <a16:creationId xmlns:a16="http://schemas.microsoft.com/office/drawing/2014/main" id="{E8620E12-4D0B-7B4C-DC04-CCB7BD6AF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2684463"/>
            <a:ext cx="563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800" b="1"/>
              <a:t>即</a:t>
            </a:r>
          </a:p>
        </p:txBody>
      </p:sp>
      <p:sp>
        <p:nvSpPr>
          <p:cNvPr id="318477" name="Text Box 13">
            <a:extLst>
              <a:ext uri="{FF2B5EF4-FFF2-40B4-BE49-F238E27FC236}">
                <a16:creationId xmlns:a16="http://schemas.microsoft.com/office/drawing/2014/main" id="{735F742F-CC35-6CBD-E6AD-EBEB24E34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7038" y="2697163"/>
            <a:ext cx="2062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800" b="1"/>
              <a:t>时</a:t>
            </a:r>
            <a:r>
              <a:rPr lang="en-US" altLang="zh-CN" sz="2800" b="1"/>
              <a:t>,</a:t>
            </a:r>
            <a:r>
              <a:rPr lang="zh-CN" altLang="en-US" sz="2800" b="1"/>
              <a:t>有唯一解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318479" name="Object 15">
            <a:extLst>
              <a:ext uri="{FF2B5EF4-FFF2-40B4-BE49-F238E27FC236}">
                <a16:creationId xmlns:a16="http://schemas.microsoft.com/office/drawing/2014/main" id="{23BC4701-9757-BAC2-118A-19A84D48FD36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116138" y="358775"/>
          <a:ext cx="35179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7" imgW="1523810" imgH="285866" progId="Paint.Picture">
                  <p:embed/>
                </p:oleObj>
              </mc:Choice>
              <mc:Fallback>
                <p:oleObj name="位图图像" r:id="rId7" imgW="1523810" imgH="285866" progId="Paint.Picture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6138" y="358775"/>
                        <a:ext cx="35179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80" name="Text Box 16">
            <a:extLst>
              <a:ext uri="{FF2B5EF4-FFF2-40B4-BE49-F238E27FC236}">
                <a16:creationId xmlns:a16="http://schemas.microsoft.com/office/drawing/2014/main" id="{6B82AD27-8B48-404A-7FCF-16CCD147E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0" y="419100"/>
            <a:ext cx="1958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en-US" altLang="zh-CN" sz="2800" b="1"/>
              <a:t>(2.1.3)</a:t>
            </a:r>
          </a:p>
        </p:txBody>
      </p:sp>
      <p:graphicFrame>
        <p:nvGraphicFramePr>
          <p:cNvPr id="318481" name="Object 17">
            <a:extLst>
              <a:ext uri="{FF2B5EF4-FFF2-40B4-BE49-F238E27FC236}">
                <a16:creationId xmlns:a16="http://schemas.microsoft.com/office/drawing/2014/main" id="{84929F90-FB52-4D63-DD65-63D2A37B64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0950" y="2663825"/>
          <a:ext cx="17081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9" imgW="819048" imgH="276117" progId="Paint.Picture">
                  <p:embed/>
                </p:oleObj>
              </mc:Choice>
              <mc:Fallback>
                <p:oleObj name="位图图像" r:id="rId9" imgW="819048" imgH="276117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2663825"/>
                        <a:ext cx="170815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FFFF"/>
                                </a:gs>
                                <a:gs pos="50000">
                                  <a:srgbClr val="00FF00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82" name="Object 18">
            <a:extLst>
              <a:ext uri="{FF2B5EF4-FFF2-40B4-BE49-F238E27FC236}">
                <a16:creationId xmlns:a16="http://schemas.microsoft.com/office/drawing/2014/main" id="{9195B862-589C-3265-39C5-F1AA8F5EE897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3168650" y="1155700"/>
          <a:ext cx="13430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11" imgW="590476" imgH="237969" progId="Paint.Picture">
                  <p:embed/>
                </p:oleObj>
              </mc:Choice>
              <mc:Fallback>
                <p:oleObj name="位图图像" r:id="rId11" imgW="590476" imgH="237969" progId="Paint.Picture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1155700"/>
                        <a:ext cx="13430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chemeClr val="bg1"/>
                                </a:gs>
                                <a:gs pos="50000">
                                  <a:schemeClr val="accent1"/>
                                </a:gs>
                                <a:gs pos="100000">
                                  <a:schemeClr val="bg1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83" name="Text Box 19">
            <a:extLst>
              <a:ext uri="{FF2B5EF4-FFF2-40B4-BE49-F238E27FC236}">
                <a16:creationId xmlns:a16="http://schemas.microsoft.com/office/drawing/2014/main" id="{A2F010CE-E1CC-B605-EDE2-DE57B8DE1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9550" y="3305175"/>
            <a:ext cx="1376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kumimoji="0" lang="zh-CN" altLang="en-US" sz="2800" b="1"/>
              <a:t>共</a:t>
            </a:r>
            <a:r>
              <a:rPr lang="zh-CN" altLang="en-US" sz="2800" b="1"/>
              <a:t>线时</a:t>
            </a:r>
          </a:p>
        </p:txBody>
      </p:sp>
      <p:sp>
        <p:nvSpPr>
          <p:cNvPr id="318484" name="Text Box 20">
            <a:extLst>
              <a:ext uri="{FF2B5EF4-FFF2-40B4-BE49-F238E27FC236}">
                <a16:creationId xmlns:a16="http://schemas.microsoft.com/office/drawing/2014/main" id="{34B1CB1E-5131-EC70-B84F-33E4EFE14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25" y="3248025"/>
            <a:ext cx="525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800" b="1"/>
              <a:t>当</a:t>
            </a:r>
          </a:p>
        </p:txBody>
      </p:sp>
      <p:pic>
        <p:nvPicPr>
          <p:cNvPr id="318485" name="Picture 21">
            <a:extLst>
              <a:ext uri="{FF2B5EF4-FFF2-40B4-BE49-F238E27FC236}">
                <a16:creationId xmlns:a16="http://schemas.microsoft.com/office/drawing/2014/main" id="{5C4A231C-3B2B-A489-E7A7-A4392FD46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863" y="3259138"/>
            <a:ext cx="1422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8486" name="Text Box 22">
            <a:extLst>
              <a:ext uri="{FF2B5EF4-FFF2-40B4-BE49-F238E27FC236}">
                <a16:creationId xmlns:a16="http://schemas.microsoft.com/office/drawing/2014/main" id="{10F32232-EA55-FBB3-25FE-6759938D1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3851275"/>
            <a:ext cx="43989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</a:pPr>
            <a:r>
              <a:rPr lang="zh-CN" altLang="en-US" sz="2800" b="1"/>
              <a:t>如果有解，一定有无穷多个解。</a:t>
            </a:r>
          </a:p>
        </p:txBody>
      </p:sp>
      <p:sp>
        <p:nvSpPr>
          <p:cNvPr id="4118" name="Text Box 23">
            <a:extLst>
              <a:ext uri="{FF2B5EF4-FFF2-40B4-BE49-F238E27FC236}">
                <a16:creationId xmlns:a16="http://schemas.microsoft.com/office/drawing/2014/main" id="{5A030702-7049-166F-8464-C88683AB1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4908550"/>
            <a:ext cx="7772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tx2"/>
                </a:solidFill>
              </a:rPr>
              <a:t>方程（</a:t>
            </a:r>
            <a:r>
              <a:rPr lang="en-US" altLang="zh-CN">
                <a:solidFill>
                  <a:schemeClr val="tx2"/>
                </a:solidFill>
              </a:rPr>
              <a:t>2.1.1)</a:t>
            </a:r>
            <a:r>
              <a:rPr lang="zh-CN" altLang="en-US">
                <a:solidFill>
                  <a:schemeClr val="tx2"/>
                </a:solidFill>
              </a:rPr>
              <a:t>有唯一解的充分必要条件是：</a:t>
            </a:r>
          </a:p>
          <a:p>
            <a:pPr eaLnBrk="1" hangingPunct="1"/>
            <a:endParaRPr lang="en-US" altLang="zh-CN">
              <a:solidFill>
                <a:schemeClr val="tx2"/>
              </a:solidFill>
            </a:endParaRPr>
          </a:p>
        </p:txBody>
      </p:sp>
      <p:pic>
        <p:nvPicPr>
          <p:cNvPr id="4119" name="Picture 25">
            <a:extLst>
              <a:ext uri="{FF2B5EF4-FFF2-40B4-BE49-F238E27FC236}">
                <a16:creationId xmlns:a16="http://schemas.microsoft.com/office/drawing/2014/main" id="{609485D2-0E06-A0F0-1E51-133EC36C9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5446713"/>
            <a:ext cx="17081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8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8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8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8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8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8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8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1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6" grpId="0" autoUpdateAnimBg="0"/>
      <p:bldP spid="318469" grpId="0" autoUpdateAnimBg="0"/>
      <p:bldP spid="318470" grpId="0" autoUpdateAnimBg="0"/>
      <p:bldP spid="318471" grpId="0" autoUpdateAnimBg="0"/>
      <p:bldP spid="318472" grpId="0" autoUpdateAnimBg="0"/>
      <p:bldP spid="318473" grpId="0" autoUpdateAnimBg="0"/>
      <p:bldP spid="318474" grpId="0" autoUpdateAnimBg="0"/>
      <p:bldP spid="318476" grpId="0" autoUpdateAnimBg="0"/>
      <p:bldP spid="318477" grpId="0" autoUpdateAnimBg="0"/>
      <p:bldP spid="318480" grpId="0" autoUpdateAnimBg="0"/>
      <p:bldP spid="318483" grpId="0" autoUpdateAnimBg="0"/>
      <p:bldP spid="318484" grpId="0" autoUpdateAnimBg="0"/>
      <p:bldP spid="318486" grpId="0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Text Box 4">
            <a:extLst>
              <a:ext uri="{FF2B5EF4-FFF2-40B4-BE49-F238E27FC236}">
                <a16:creationId xmlns:a16="http://schemas.microsoft.com/office/drawing/2014/main" id="{A939AD23-5C10-474B-9687-341D256E9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292100"/>
            <a:ext cx="8188325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将</a:t>
            </a:r>
            <a:r>
              <a:rPr lang="en-US" altLang="zh-CN"/>
              <a:t>(2.2.9)</a:t>
            </a:r>
            <a:r>
              <a:rPr lang="zh-CN" altLang="en-US"/>
              <a:t>代入</a:t>
            </a:r>
            <a:r>
              <a:rPr lang="en-US" altLang="zh-CN"/>
              <a:t>(2.2.10)</a:t>
            </a:r>
            <a:r>
              <a:rPr lang="zh-CN" altLang="en-US"/>
              <a:t>，得</a:t>
            </a:r>
          </a:p>
          <a:p>
            <a:pPr eaLnBrk="1" hangingPunct="1"/>
            <a:r>
              <a:rPr lang="en-US" altLang="zh-CN" i="1"/>
              <a:t>w=b</a:t>
            </a:r>
            <a:r>
              <a:rPr lang="en-US" altLang="zh-CN" baseline="-25000"/>
              <a:t>1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11</a:t>
            </a:r>
            <a:r>
              <a:rPr lang="en-US" altLang="zh-CN" i="1"/>
              <a:t>u</a:t>
            </a:r>
            <a:r>
              <a:rPr lang="en-US" altLang="zh-CN" baseline="-25000"/>
              <a:t>1</a:t>
            </a:r>
            <a:r>
              <a:rPr lang="en-US" altLang="zh-CN" i="1"/>
              <a:t>+...+a</a:t>
            </a:r>
            <a:r>
              <a:rPr lang="en-US" altLang="zh-CN" i="1" baseline="-25000"/>
              <a:t>m</a:t>
            </a:r>
            <a:r>
              <a:rPr lang="en-US" altLang="zh-CN" baseline="-25000"/>
              <a:t>1</a:t>
            </a:r>
            <a:r>
              <a:rPr lang="en-US" altLang="zh-CN" i="1"/>
              <a:t>u</a:t>
            </a:r>
            <a:r>
              <a:rPr lang="en-US" altLang="zh-CN" i="1" baseline="-25000"/>
              <a:t>m</a:t>
            </a:r>
            <a:r>
              <a:rPr lang="en-US" altLang="zh-CN"/>
              <a:t>)</a:t>
            </a:r>
            <a:r>
              <a:rPr lang="en-US" altLang="zh-CN" i="1"/>
              <a:t>+...+b</a:t>
            </a:r>
            <a:r>
              <a:rPr lang="en-US" altLang="zh-CN" i="1" baseline="-25000"/>
              <a:t>n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 i="1" baseline="-25000"/>
              <a:t>n</a:t>
            </a:r>
            <a:r>
              <a:rPr lang="en-US" altLang="zh-CN" i="1"/>
              <a:t>u</a:t>
            </a:r>
            <a:r>
              <a:rPr lang="en-US" altLang="zh-CN" baseline="-25000"/>
              <a:t>1</a:t>
            </a:r>
            <a:r>
              <a:rPr lang="en-US" altLang="zh-CN" i="1"/>
              <a:t>+...+a</a:t>
            </a:r>
            <a:r>
              <a:rPr lang="en-US" altLang="zh-CN" i="1" baseline="-25000"/>
              <a:t>mn</a:t>
            </a:r>
            <a:r>
              <a:rPr lang="en-US" altLang="zh-CN" i="1"/>
              <a:t>u</a:t>
            </a:r>
            <a:r>
              <a:rPr lang="en-US" altLang="zh-CN" i="1" baseline="-25000"/>
              <a:t>m</a:t>
            </a:r>
            <a:r>
              <a:rPr lang="en-US" altLang="zh-CN"/>
              <a:t>)</a:t>
            </a:r>
          </a:p>
          <a:p>
            <a:pPr eaLnBrk="1" hangingPunct="1"/>
            <a:r>
              <a:rPr lang="en-US" altLang="zh-CN" i="1"/>
              <a:t>   =c</a:t>
            </a:r>
            <a:r>
              <a:rPr lang="en-US" altLang="zh-CN" baseline="-25000"/>
              <a:t>1</a:t>
            </a:r>
            <a:r>
              <a:rPr lang="en-US" altLang="zh-CN" i="1"/>
              <a:t>u</a:t>
            </a:r>
            <a:r>
              <a:rPr lang="en-US" altLang="zh-CN" baseline="-25000"/>
              <a:t>1</a:t>
            </a:r>
            <a:r>
              <a:rPr lang="en-US" altLang="zh-CN" i="1"/>
              <a:t>+...+c</a:t>
            </a:r>
            <a:r>
              <a:rPr lang="en-US" altLang="zh-CN" i="1" baseline="-25000"/>
              <a:t>m</a:t>
            </a:r>
            <a:r>
              <a:rPr lang="en-US" altLang="zh-CN" i="1"/>
              <a:t>u</a:t>
            </a:r>
            <a:r>
              <a:rPr lang="en-US" altLang="zh-CN" i="1" baseline="-25000"/>
              <a:t>m</a:t>
            </a:r>
          </a:p>
        </p:txBody>
      </p:sp>
      <p:sp>
        <p:nvSpPr>
          <p:cNvPr id="288773" name="Text Box 5">
            <a:extLst>
              <a:ext uri="{FF2B5EF4-FFF2-40B4-BE49-F238E27FC236}">
                <a16:creationId xmlns:a16="http://schemas.microsoft.com/office/drawing/2014/main" id="{8DF75192-2F03-07EF-17E6-8D367FA38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625725"/>
            <a:ext cx="8124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其中</a:t>
            </a:r>
            <a:r>
              <a:rPr lang="en-US" altLang="zh-CN" i="1"/>
              <a:t>c</a:t>
            </a:r>
            <a:r>
              <a:rPr lang="en-US" altLang="zh-CN" i="1" baseline="-25000"/>
              <a:t>j</a:t>
            </a:r>
            <a:r>
              <a:rPr lang="en-US" altLang="zh-CN" i="1"/>
              <a:t>=b</a:t>
            </a:r>
            <a:r>
              <a:rPr lang="en-US" altLang="zh-CN" baseline="-25000"/>
              <a:t>1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 i="1" baseline="-25000"/>
              <a:t>j</a:t>
            </a:r>
            <a:r>
              <a:rPr lang="en-US" altLang="zh-CN" i="1"/>
              <a:t>+b</a:t>
            </a:r>
            <a:r>
              <a:rPr lang="en-US" altLang="zh-CN" baseline="-25000"/>
              <a:t>2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 i="1" baseline="-25000"/>
              <a:t>j</a:t>
            </a:r>
            <a:r>
              <a:rPr lang="en-US" altLang="zh-CN" i="1"/>
              <a:t>+...+b</a:t>
            </a:r>
            <a:r>
              <a:rPr lang="en-US" altLang="zh-CN" i="1" baseline="-25000"/>
              <a:t>n</a:t>
            </a:r>
            <a:r>
              <a:rPr lang="en-US" altLang="zh-CN" i="1"/>
              <a:t>a</a:t>
            </a:r>
            <a:r>
              <a:rPr lang="en-US" altLang="zh-CN" i="1" baseline="-25000"/>
              <a:t>nj</a:t>
            </a:r>
            <a:r>
              <a:rPr lang="en-US" altLang="zh-CN"/>
              <a:t>∈</a:t>
            </a:r>
            <a:r>
              <a:rPr lang="en-US" altLang="zh-CN" i="1"/>
              <a:t>F,</a:t>
            </a:r>
            <a:r>
              <a:rPr lang="en-US" altLang="zh-CN"/>
              <a:t>1</a:t>
            </a:r>
            <a:r>
              <a:rPr lang="en-US" altLang="zh-CN" i="1"/>
              <a:t>≤j≤m</a:t>
            </a:r>
            <a:r>
              <a:rPr lang="en-US" altLang="zh-CN"/>
              <a:t>.</a:t>
            </a:r>
          </a:p>
        </p:txBody>
      </p:sp>
      <p:sp>
        <p:nvSpPr>
          <p:cNvPr id="288774" name="Text Box 6">
            <a:extLst>
              <a:ext uri="{FF2B5EF4-FFF2-40B4-BE49-F238E27FC236}">
                <a16:creationId xmlns:a16="http://schemas.microsoft.com/office/drawing/2014/main" id="{9434494C-71BE-1047-8D66-07A0E36F2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3" y="3578225"/>
            <a:ext cx="82962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可见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zh-CN" altLang="en-US"/>
              <a:t>中每个向量</a:t>
            </a:r>
            <a:r>
              <a:rPr lang="en-US" altLang="zh-CN" i="1"/>
              <a:t>w</a:t>
            </a:r>
            <a:r>
              <a:rPr lang="zh-CN" altLang="en-US"/>
              <a:t>都是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的线性组合，从而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zh-CN" altLang="en-US"/>
              <a:t>是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的线性组合</a:t>
            </a:r>
            <a:r>
              <a:rPr lang="en-US" altLang="zh-CN"/>
              <a:t>.                                      □</a:t>
            </a:r>
          </a:p>
        </p:txBody>
      </p:sp>
      <p:sp>
        <p:nvSpPr>
          <p:cNvPr id="288775" name="Text Box 7">
            <a:extLst>
              <a:ext uri="{FF2B5EF4-FFF2-40B4-BE49-F238E27FC236}">
                <a16:creationId xmlns:a16="http://schemas.microsoft.com/office/drawing/2014/main" id="{BF9426FA-C688-BF6A-2F3D-EF50CC724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4783138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推论</a:t>
            </a:r>
            <a:r>
              <a:rPr lang="en-US" altLang="zh-CN">
                <a:solidFill>
                  <a:schemeClr val="tx2"/>
                </a:solidFill>
              </a:rPr>
              <a:t>2.5.4</a:t>
            </a:r>
            <a:r>
              <a:rPr lang="en-US" altLang="zh-CN"/>
              <a:t>   </a:t>
            </a:r>
            <a:r>
              <a:rPr lang="zh-CN" altLang="en-US"/>
              <a:t>如果向量组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与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等价，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zh-CN" altLang="en-US"/>
              <a:t>与</a:t>
            </a:r>
            <a:r>
              <a:rPr lang="en-US" altLang="zh-CN" i="1"/>
              <a:t>S</a:t>
            </a:r>
            <a:r>
              <a:rPr lang="en-US" altLang="zh-CN" baseline="-25000"/>
              <a:t>2</a:t>
            </a:r>
            <a:r>
              <a:rPr lang="zh-CN" altLang="en-US"/>
              <a:t>等价，那么</a:t>
            </a:r>
            <a:r>
              <a:rPr lang="en-US" altLang="zh-CN" i="1"/>
              <a:t>S</a:t>
            </a:r>
            <a:r>
              <a:rPr lang="en-US" altLang="zh-CN" baseline="-25000"/>
              <a:t>3</a:t>
            </a:r>
            <a:r>
              <a:rPr lang="zh-CN" altLang="en-US"/>
              <a:t>与</a:t>
            </a:r>
            <a:r>
              <a:rPr lang="en-US" altLang="zh-CN" i="1"/>
              <a:t>S</a:t>
            </a:r>
            <a:r>
              <a:rPr lang="en-US" altLang="zh-CN" baseline="-25000"/>
              <a:t>1</a:t>
            </a:r>
            <a:r>
              <a:rPr lang="zh-CN" altLang="en-US"/>
              <a:t>等价</a:t>
            </a:r>
            <a:r>
              <a:rPr lang="en-US" altLang="zh-CN"/>
              <a:t>.                                  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8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8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Box 1">
            <a:extLst>
              <a:ext uri="{FF2B5EF4-FFF2-40B4-BE49-F238E27FC236}">
                <a16:creationId xmlns:a16="http://schemas.microsoft.com/office/drawing/2014/main" id="{0A9354FF-797C-D166-F2A6-17413D33B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396875"/>
            <a:ext cx="803116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用初等行变换计算秩</a:t>
            </a:r>
          </a:p>
        </p:txBody>
      </p:sp>
      <p:sp>
        <p:nvSpPr>
          <p:cNvPr id="51204" name="TextBox 2">
            <a:extLst>
              <a:ext uri="{FF2B5EF4-FFF2-40B4-BE49-F238E27FC236}">
                <a16:creationId xmlns:a16="http://schemas.microsoft.com/office/drawing/2014/main" id="{F357941F-2BCC-A718-5E63-8D42B42F9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1173163"/>
            <a:ext cx="8110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例</a:t>
            </a:r>
            <a:r>
              <a:rPr lang="en-US" altLang="zh-CN"/>
              <a:t>2 </a:t>
            </a:r>
            <a:r>
              <a:rPr lang="zh-CN" altLang="en-US"/>
              <a:t>试求线性方程组的秩</a:t>
            </a:r>
          </a:p>
        </p:txBody>
      </p:sp>
      <p:graphicFrame>
        <p:nvGraphicFramePr>
          <p:cNvPr id="51202" name="Object 5">
            <a:extLst>
              <a:ext uri="{FF2B5EF4-FFF2-40B4-BE49-F238E27FC236}">
                <a16:creationId xmlns:a16="http://schemas.microsoft.com/office/drawing/2014/main" id="{3D5B5992-ABB5-AAC9-1D80-0DA350DD91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6700" y="1870075"/>
          <a:ext cx="5362575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89040" imgH="1168200" progId="Equation.3">
                  <p:embed/>
                </p:oleObj>
              </mc:Choice>
              <mc:Fallback>
                <p:oleObj name="Equation" r:id="rId2" imgW="2489040" imgH="116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1870075"/>
                        <a:ext cx="5362575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2">
            <a:extLst>
              <a:ext uri="{FF2B5EF4-FFF2-40B4-BE49-F238E27FC236}">
                <a16:creationId xmlns:a16="http://schemas.microsoft.com/office/drawing/2014/main" id="{B6B876E8-F8B1-B1C1-65F7-4A4CA657E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347663"/>
            <a:ext cx="84931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解：将方程表成增广矩阵</a:t>
            </a:r>
            <a:r>
              <a:rPr lang="en-US" altLang="zh-CN" b="1"/>
              <a:t>M.</a:t>
            </a:r>
            <a:r>
              <a:rPr lang="zh-CN" altLang="en-US" b="1"/>
              <a:t>方程组的秩就是</a:t>
            </a:r>
            <a:r>
              <a:rPr lang="en-US" altLang="zh-CN" b="1"/>
              <a:t>M</a:t>
            </a:r>
            <a:r>
              <a:rPr lang="zh-CN" altLang="en-US" b="1"/>
              <a:t>的行秩</a:t>
            </a:r>
            <a:r>
              <a:rPr lang="en-US" altLang="zh-CN" b="1"/>
              <a:t>.</a:t>
            </a:r>
            <a:r>
              <a:rPr lang="zh-CN" altLang="en-US" b="1"/>
              <a:t>用初等行变换化为阶梯形</a:t>
            </a:r>
          </a:p>
        </p:txBody>
      </p:sp>
      <p:graphicFrame>
        <p:nvGraphicFramePr>
          <p:cNvPr id="52226" name="Object 3">
            <a:extLst>
              <a:ext uri="{FF2B5EF4-FFF2-40B4-BE49-F238E27FC236}">
                <a16:creationId xmlns:a16="http://schemas.microsoft.com/office/drawing/2014/main" id="{33FC584B-A21A-AEF5-6220-638E6BC5D2A9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960438" y="1647825"/>
          <a:ext cx="7448550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5720" imgH="1143000" progId="Equation.3">
                  <p:embed/>
                </p:oleObj>
              </mc:Choice>
              <mc:Fallback>
                <p:oleObj name="Equation" r:id="rId2" imgW="3555720" imgH="1143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438" y="1647825"/>
                        <a:ext cx="7448550" cy="239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4">
            <a:extLst>
              <a:ext uri="{FF2B5EF4-FFF2-40B4-BE49-F238E27FC236}">
                <a16:creationId xmlns:a16="http://schemas.microsoft.com/office/drawing/2014/main" id="{1CD85B2C-DFC7-FE25-A2C9-8BC064002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4935538"/>
            <a:ext cx="80232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由于</a:t>
            </a:r>
            <a:r>
              <a:rPr lang="en-US" altLang="zh-CN" b="1"/>
              <a:t>rank(M)=rank(T)=3,</a:t>
            </a:r>
            <a:r>
              <a:rPr lang="zh-CN" altLang="en-US" b="1"/>
              <a:t>方程组的秩为</a:t>
            </a:r>
            <a:r>
              <a:rPr lang="en-US" altLang="zh-CN" b="1"/>
              <a:t>3.</a:t>
            </a:r>
            <a:endParaRPr lang="zh-CN" altLang="en-US" b="1"/>
          </a:p>
        </p:txBody>
      </p:sp>
    </p:spTree>
  </p:cSld>
  <p:clrMapOvr>
    <a:masterClrMapping/>
  </p:clrMapOvr>
  <p:transition>
    <p:wipe dir="r"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ext Box 2">
            <a:extLst>
              <a:ext uri="{FF2B5EF4-FFF2-40B4-BE49-F238E27FC236}">
                <a16:creationId xmlns:a16="http://schemas.microsoft.com/office/drawing/2014/main" id="{0CF50224-E8E9-2C21-38DA-8FE407300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465138"/>
            <a:ext cx="81883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 b="1"/>
              <a:t>算法</a:t>
            </a:r>
            <a:r>
              <a:rPr lang="en-US" altLang="zh-CN" b="1"/>
              <a:t>2.5.1(</a:t>
            </a:r>
            <a:r>
              <a:rPr lang="zh-CN" altLang="en-US" b="1"/>
              <a:t>求向量组的秩</a:t>
            </a:r>
            <a:r>
              <a:rPr lang="en-US" altLang="zh-CN" b="1"/>
              <a:t>) </a:t>
            </a:r>
            <a:r>
              <a:rPr lang="zh-CN" altLang="en-US" b="1"/>
              <a:t>求向量组</a:t>
            </a:r>
            <a:r>
              <a:rPr lang="en-US" altLang="zh-CN" b="1" i="1"/>
              <a:t>S</a:t>
            </a:r>
            <a:r>
              <a:rPr lang="en-US" altLang="zh-CN" b="1"/>
              <a:t>={</a:t>
            </a:r>
            <a:r>
              <a:rPr lang="en-US" altLang="zh-CN" i="1"/>
              <a:t>u</a:t>
            </a:r>
            <a:r>
              <a:rPr lang="en-US" altLang="zh-CN" baseline="-25000"/>
              <a:t>1</a:t>
            </a:r>
            <a:r>
              <a:rPr lang="en-US" altLang="zh-CN" i="1"/>
              <a:t>,...,u</a:t>
            </a:r>
            <a:r>
              <a:rPr lang="en-US" altLang="zh-CN" i="1" baseline="-25000"/>
              <a:t>m</a:t>
            </a:r>
            <a:r>
              <a:rPr lang="en-US" altLang="zh-CN" b="1"/>
              <a:t>}</a:t>
            </a:r>
            <a:r>
              <a:rPr lang="zh-CN" altLang="en-US" b="1"/>
              <a:t>的秩</a:t>
            </a:r>
            <a:r>
              <a:rPr lang="en-US" altLang="zh-CN" b="1"/>
              <a:t>.</a:t>
            </a:r>
          </a:p>
          <a:p>
            <a:pPr algn="l" eaLnBrk="1" hangingPunct="1"/>
            <a:r>
              <a:rPr lang="zh-CN" altLang="en-US" b="1"/>
              <a:t>将</a:t>
            </a:r>
            <a:r>
              <a:rPr lang="en-US" altLang="zh-CN" b="1"/>
              <a:t>S</a:t>
            </a:r>
            <a:r>
              <a:rPr lang="zh-CN" altLang="en-US" b="1"/>
              <a:t>的各向量</a:t>
            </a:r>
            <a:r>
              <a:rPr lang="en-US" altLang="zh-CN" i="1"/>
              <a:t>u</a:t>
            </a:r>
            <a:r>
              <a:rPr lang="en-US" altLang="zh-CN" i="1" baseline="-25000"/>
              <a:t>i</a:t>
            </a:r>
            <a:r>
              <a:rPr lang="zh-CN" altLang="en-US" b="1"/>
              <a:t>写成行向量</a:t>
            </a:r>
            <a:r>
              <a:rPr lang="en-US" altLang="zh-CN" b="1"/>
              <a:t>,</a:t>
            </a:r>
            <a:r>
              <a:rPr lang="zh-CN" altLang="en-US" b="1"/>
              <a:t>并以他们为各行排成矩阵</a:t>
            </a:r>
            <a:r>
              <a:rPr lang="en-US" altLang="zh-CN" b="1"/>
              <a:t>A,</a:t>
            </a:r>
            <a:r>
              <a:rPr lang="zh-CN" altLang="en-US" b="1"/>
              <a:t>将</a:t>
            </a:r>
            <a:r>
              <a:rPr lang="en-US" altLang="zh-CN" b="1"/>
              <a:t>A</a:t>
            </a:r>
            <a:r>
              <a:rPr lang="zh-CN" altLang="en-US" b="1"/>
              <a:t>经过系列初等行变换化成阶梯形</a:t>
            </a:r>
            <a:r>
              <a:rPr lang="en-US" altLang="zh-CN" b="1"/>
              <a:t>T.</a:t>
            </a:r>
            <a:r>
              <a:rPr lang="zh-CN" altLang="en-US" b="1"/>
              <a:t>则</a:t>
            </a:r>
            <a:r>
              <a:rPr lang="en-US" altLang="zh-CN" b="1"/>
              <a:t>T</a:t>
            </a:r>
            <a:r>
              <a:rPr lang="zh-CN" altLang="en-US" b="1"/>
              <a:t>的非零行数</a:t>
            </a:r>
            <a:r>
              <a:rPr lang="en-US" altLang="zh-CN" b="1" i="1"/>
              <a:t>r</a:t>
            </a:r>
            <a:r>
              <a:rPr lang="en-US" altLang="zh-CN" b="1"/>
              <a:t>=rank</a:t>
            </a:r>
            <a:r>
              <a:rPr lang="en-US" altLang="zh-CN" b="1" i="1"/>
              <a:t>S</a:t>
            </a:r>
            <a:endParaRPr lang="zh-CN" altLang="en-US" b="1" i="1"/>
          </a:p>
        </p:txBody>
      </p:sp>
    </p:spTree>
  </p:cSld>
  <p:clrMapOvr>
    <a:masterClrMapping/>
  </p:clrMapOvr>
  <p:transition>
    <p:wipe dir="r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7" name="Text Box 5">
            <a:extLst>
              <a:ext uri="{FF2B5EF4-FFF2-40B4-BE49-F238E27FC236}">
                <a16:creationId xmlns:a16="http://schemas.microsoft.com/office/drawing/2014/main" id="{CFB0B6E5-AF51-FD02-C85D-24506741B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420813"/>
            <a:ext cx="8331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例</a:t>
            </a:r>
            <a:r>
              <a:rPr lang="en-US" altLang="zh-CN"/>
              <a:t>      </a:t>
            </a:r>
            <a:r>
              <a:rPr lang="zh-CN" altLang="en-US"/>
              <a:t>求由下列向量组成的向量组的一个极大线性无关组：</a:t>
            </a:r>
          </a:p>
        </p:txBody>
      </p:sp>
      <p:sp>
        <p:nvSpPr>
          <p:cNvPr id="269318" name="Text Box 6">
            <a:extLst>
              <a:ext uri="{FF2B5EF4-FFF2-40B4-BE49-F238E27FC236}">
                <a16:creationId xmlns:a16="http://schemas.microsoft.com/office/drawing/2014/main" id="{07733356-BF04-0C78-4DD8-A62A52D24C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3" y="2678113"/>
            <a:ext cx="7832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=(1,2,3,4,-3)       </a:t>
            </a:r>
            <a:r>
              <a:rPr lang="en-US" altLang="zh-CN" i="1"/>
              <a:t>α</a:t>
            </a:r>
            <a:r>
              <a:rPr lang="en-US" altLang="zh-CN" baseline="-25000"/>
              <a:t>2</a:t>
            </a:r>
            <a:r>
              <a:rPr lang="en-US" altLang="zh-CN"/>
              <a:t>=(1,2,0,-5,1)</a:t>
            </a:r>
          </a:p>
          <a:p>
            <a:pPr eaLnBrk="1" hangingPunct="1"/>
            <a:r>
              <a:rPr lang="en-US" altLang="en-US" i="1"/>
              <a:t>α</a:t>
            </a:r>
            <a:r>
              <a:rPr lang="en-US" altLang="zh-CN" baseline="-25000"/>
              <a:t>3</a:t>
            </a:r>
            <a:r>
              <a:rPr lang="en-US" altLang="zh-CN"/>
              <a:t>=(2,4,-3,-19,6)    </a:t>
            </a:r>
            <a:r>
              <a:rPr lang="en-US" altLang="zh-CN" i="1"/>
              <a:t>α</a:t>
            </a:r>
            <a:r>
              <a:rPr lang="en-US" altLang="zh-CN" baseline="-25000"/>
              <a:t>4</a:t>
            </a:r>
            <a:r>
              <a:rPr lang="en-US" altLang="zh-CN"/>
              <a:t>=(3,6,-3,-24,7)</a:t>
            </a:r>
          </a:p>
        </p:txBody>
      </p:sp>
      <p:sp>
        <p:nvSpPr>
          <p:cNvPr id="154628" name="矩形 4">
            <a:extLst>
              <a:ext uri="{FF2B5EF4-FFF2-40B4-BE49-F238E27FC236}">
                <a16:creationId xmlns:a16="http://schemas.microsoft.com/office/drawing/2014/main" id="{9F3C252F-C0A4-5C3F-74F4-3BB53257C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63" y="458788"/>
            <a:ext cx="7248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/>
              <a:t>用初等行变换求极大线性无关组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9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Text Box 4">
            <a:extLst>
              <a:ext uri="{FF2B5EF4-FFF2-40B4-BE49-F238E27FC236}">
                <a16:creationId xmlns:a16="http://schemas.microsoft.com/office/drawing/2014/main" id="{D82EB4E0-54BE-21CC-5071-868A1D2E5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295275"/>
            <a:ext cx="83772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解 </a:t>
            </a:r>
            <a:r>
              <a:rPr lang="zh-CN" altLang="en-US"/>
              <a:t>   考虑关于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λ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λ</a:t>
            </a:r>
            <a:r>
              <a:rPr lang="en-US" altLang="zh-CN" baseline="-25000"/>
              <a:t>3</a:t>
            </a:r>
            <a:r>
              <a:rPr lang="en-US" altLang="zh-CN"/>
              <a:t>, </a:t>
            </a:r>
            <a:r>
              <a:rPr lang="en-US" altLang="zh-CN" i="1"/>
              <a:t>λ</a:t>
            </a:r>
            <a:r>
              <a:rPr lang="en-US" altLang="zh-CN" baseline="-25000"/>
              <a:t>4</a:t>
            </a:r>
            <a:r>
              <a:rPr lang="zh-CN" altLang="en-US"/>
              <a:t>的方程</a:t>
            </a:r>
          </a:p>
          <a:p>
            <a:pPr eaLnBrk="1" hangingPunct="1"/>
            <a:r>
              <a:rPr lang="en-US" altLang="en-US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/>
              <a:t>+</a:t>
            </a:r>
            <a:r>
              <a:rPr lang="en-US" altLang="zh-CN" i="1"/>
              <a:t>λ</a:t>
            </a:r>
            <a:r>
              <a:rPr lang="en-US" altLang="zh-CN" baseline="-25000"/>
              <a:t>2</a:t>
            </a:r>
            <a:r>
              <a:rPr lang="en-US" altLang="zh-CN" i="1"/>
              <a:t>α</a:t>
            </a:r>
            <a:r>
              <a:rPr lang="en-US" altLang="zh-CN" baseline="-25000"/>
              <a:t>2</a:t>
            </a:r>
            <a:r>
              <a:rPr lang="en-US" altLang="zh-CN"/>
              <a:t>+</a:t>
            </a:r>
            <a:r>
              <a:rPr lang="en-US" altLang="zh-CN" i="1"/>
              <a:t>λ</a:t>
            </a:r>
            <a:r>
              <a:rPr lang="en-US" altLang="zh-CN" baseline="-25000"/>
              <a:t>3</a:t>
            </a:r>
            <a:r>
              <a:rPr lang="en-US" altLang="zh-CN" i="1"/>
              <a:t>α</a:t>
            </a:r>
            <a:r>
              <a:rPr lang="en-US" altLang="zh-CN" baseline="-25000"/>
              <a:t>3</a:t>
            </a:r>
            <a:r>
              <a:rPr lang="en-US" altLang="zh-CN"/>
              <a:t>+</a:t>
            </a:r>
            <a:r>
              <a:rPr lang="en-US" altLang="zh-CN" i="1"/>
              <a:t>λ</a:t>
            </a:r>
            <a:r>
              <a:rPr lang="en-US" altLang="zh-CN" baseline="-25000"/>
              <a:t>4</a:t>
            </a:r>
            <a:r>
              <a:rPr lang="en-US" altLang="zh-CN" i="1"/>
              <a:t>α</a:t>
            </a:r>
            <a:r>
              <a:rPr lang="en-US" altLang="zh-CN" baseline="-25000"/>
              <a:t>4</a:t>
            </a:r>
            <a:r>
              <a:rPr lang="en-US" altLang="zh-CN"/>
              <a:t>=0       (2.2.2)     </a:t>
            </a:r>
          </a:p>
        </p:txBody>
      </p:sp>
      <p:sp>
        <p:nvSpPr>
          <p:cNvPr id="270341" name="Text Box 5">
            <a:extLst>
              <a:ext uri="{FF2B5EF4-FFF2-40B4-BE49-F238E27FC236}">
                <a16:creationId xmlns:a16="http://schemas.microsoft.com/office/drawing/2014/main" id="{649E2AC2-1DA1-8F3A-DE47-BBC7E9886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1636713"/>
            <a:ext cx="7788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此方程即齐次线性方程组</a:t>
            </a:r>
          </a:p>
        </p:txBody>
      </p:sp>
      <p:graphicFrame>
        <p:nvGraphicFramePr>
          <p:cNvPr id="270345" name="Object 9">
            <a:extLst>
              <a:ext uri="{FF2B5EF4-FFF2-40B4-BE49-F238E27FC236}">
                <a16:creationId xmlns:a16="http://schemas.microsoft.com/office/drawing/2014/main" id="{C187F336-236A-D1C9-FDC0-7370E1966C23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233488" y="2493963"/>
          <a:ext cx="5876925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939600" progId="Equation.DSMT4">
                  <p:embed/>
                </p:oleObj>
              </mc:Choice>
              <mc:Fallback>
                <p:oleObj name="Equation" r:id="rId2" imgW="2031840" imgH="939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2493963"/>
                        <a:ext cx="5876925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/>
      <p:bldP spid="27034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8" name="Text Box 4">
            <a:extLst>
              <a:ext uri="{FF2B5EF4-FFF2-40B4-BE49-F238E27FC236}">
                <a16:creationId xmlns:a16="http://schemas.microsoft.com/office/drawing/2014/main" id="{1778F94C-EDFE-4AE4-F238-B0065A6D5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" y="192088"/>
            <a:ext cx="6886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对</a:t>
            </a:r>
            <a:r>
              <a:rPr lang="en-US" altLang="zh-CN"/>
              <a:t>(2.2.3)</a:t>
            </a:r>
            <a:r>
              <a:rPr lang="zh-CN" altLang="en-US"/>
              <a:t>的系数矩阵</a:t>
            </a:r>
          </a:p>
        </p:txBody>
      </p:sp>
      <p:graphicFrame>
        <p:nvGraphicFramePr>
          <p:cNvPr id="272389" name="Object 5">
            <a:extLst>
              <a:ext uri="{FF2B5EF4-FFF2-40B4-BE49-F238E27FC236}">
                <a16:creationId xmlns:a16="http://schemas.microsoft.com/office/drawing/2014/main" id="{84EC96BA-DDB6-5543-0A94-29CB42C2F067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4487863" y="280988"/>
          <a:ext cx="3949700" cy="250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1143000" progId="Equation.DSMT4">
                  <p:embed/>
                </p:oleObj>
              </mc:Choice>
              <mc:Fallback>
                <p:oleObj name="Equation" r:id="rId2" imgW="1663560" imgH="1143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863" y="280988"/>
                        <a:ext cx="3949700" cy="250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2391" name="Text Box 7">
            <a:extLst>
              <a:ext uri="{FF2B5EF4-FFF2-40B4-BE49-F238E27FC236}">
                <a16:creationId xmlns:a16="http://schemas.microsoft.com/office/drawing/2014/main" id="{F518460C-43ED-0EB7-095B-7F720BC87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935288"/>
            <a:ext cx="7493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作一系列初等行变换进行消元，化为</a:t>
            </a:r>
          </a:p>
        </p:txBody>
      </p:sp>
      <p:graphicFrame>
        <p:nvGraphicFramePr>
          <p:cNvPr id="272392" name="Object 8">
            <a:extLst>
              <a:ext uri="{FF2B5EF4-FFF2-40B4-BE49-F238E27FC236}">
                <a16:creationId xmlns:a16="http://schemas.microsoft.com/office/drawing/2014/main" id="{646839E1-8054-6C28-67F2-FD5B29AF185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46275" y="3667125"/>
          <a:ext cx="4157663" cy="256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480" imgH="1143000" progId="Equation.DSMT4">
                  <p:embed/>
                </p:oleObj>
              </mc:Choice>
              <mc:Fallback>
                <p:oleObj name="Equation" r:id="rId4" imgW="1320480" imgH="1143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667125"/>
                        <a:ext cx="4157663" cy="256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2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2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60" name="Text Box 4">
            <a:extLst>
              <a:ext uri="{FF2B5EF4-FFF2-40B4-BE49-F238E27FC236}">
                <a16:creationId xmlns:a16="http://schemas.microsoft.com/office/drawing/2014/main" id="{2113EBDE-3ACB-E274-0BB3-F1063BCEE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8" y="280988"/>
            <a:ext cx="35544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对应的方程组为</a:t>
            </a:r>
          </a:p>
        </p:txBody>
      </p:sp>
      <p:graphicFrame>
        <p:nvGraphicFramePr>
          <p:cNvPr id="275461" name="Object 5">
            <a:extLst>
              <a:ext uri="{FF2B5EF4-FFF2-40B4-BE49-F238E27FC236}">
                <a16:creationId xmlns:a16="http://schemas.microsoft.com/office/drawing/2014/main" id="{24E11A96-441B-967F-4FB1-5EAD8F12B1A2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079500" y="1009650"/>
          <a:ext cx="68770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280" imgH="482400" progId="Equation.DSMT4">
                  <p:embed/>
                </p:oleObj>
              </mc:Choice>
              <mc:Fallback>
                <p:oleObj name="Equation" r:id="rId2" imgW="24382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009650"/>
                        <a:ext cx="687705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3" name="Text Box 7">
            <a:extLst>
              <a:ext uri="{FF2B5EF4-FFF2-40B4-BE49-F238E27FC236}">
                <a16:creationId xmlns:a16="http://schemas.microsoft.com/office/drawing/2014/main" id="{4427F68E-9E23-F06A-485D-29B5DD153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2241550"/>
            <a:ext cx="83327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/>
              <a:t>通解为</a:t>
            </a:r>
          </a:p>
          <a:p>
            <a:pPr eaLnBrk="1" hangingPunct="1"/>
            <a:r>
              <a:rPr lang="en-US" altLang="zh-CN"/>
              <a:t>(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λ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λ</a:t>
            </a:r>
            <a:r>
              <a:rPr lang="en-US" altLang="zh-CN" baseline="-25000"/>
              <a:t>3</a:t>
            </a:r>
            <a:r>
              <a:rPr lang="en-US" altLang="zh-CN"/>
              <a:t>, </a:t>
            </a:r>
            <a:r>
              <a:rPr lang="en-US" altLang="zh-CN" i="1"/>
              <a:t>λ</a:t>
            </a:r>
            <a:r>
              <a:rPr lang="en-US" altLang="zh-CN" baseline="-25000"/>
              <a:t>4</a:t>
            </a:r>
            <a:r>
              <a:rPr lang="en-US" altLang="zh-CN"/>
              <a:t>)=(</a:t>
            </a:r>
            <a:r>
              <a:rPr lang="en-US" altLang="zh-CN" i="1"/>
              <a:t>t</a:t>
            </a:r>
            <a:r>
              <a:rPr lang="en-US" altLang="zh-CN" baseline="-25000"/>
              <a:t>1</a:t>
            </a:r>
            <a:r>
              <a:rPr lang="en-US" altLang="zh-CN" i="1"/>
              <a:t>+t</a:t>
            </a:r>
            <a:r>
              <a:rPr lang="en-US" altLang="zh-CN" baseline="-25000"/>
              <a:t>2</a:t>
            </a:r>
            <a:r>
              <a:rPr lang="en-US" altLang="zh-CN" i="1"/>
              <a:t>,-</a:t>
            </a:r>
            <a:r>
              <a:rPr lang="en-US" altLang="zh-CN"/>
              <a:t>3</a:t>
            </a:r>
            <a:r>
              <a:rPr lang="en-US" altLang="zh-CN" i="1"/>
              <a:t>t</a:t>
            </a:r>
            <a:r>
              <a:rPr lang="en-US" altLang="zh-CN" baseline="-25000"/>
              <a:t>1</a:t>
            </a:r>
            <a:r>
              <a:rPr lang="en-US" altLang="zh-CN" i="1"/>
              <a:t>-</a:t>
            </a:r>
            <a:r>
              <a:rPr lang="en-US" altLang="zh-CN"/>
              <a:t>4</a:t>
            </a:r>
            <a:r>
              <a:rPr lang="en-US" altLang="zh-CN" i="1"/>
              <a:t>t</a:t>
            </a:r>
            <a:r>
              <a:rPr lang="en-US" altLang="zh-CN" baseline="-25000"/>
              <a:t>2</a:t>
            </a:r>
            <a:r>
              <a:rPr lang="en-US" altLang="zh-CN" i="1"/>
              <a:t>,t</a:t>
            </a:r>
            <a:r>
              <a:rPr lang="en-US" altLang="zh-CN" baseline="-25000"/>
              <a:t>1</a:t>
            </a:r>
            <a:r>
              <a:rPr lang="en-US" altLang="zh-CN" i="1"/>
              <a:t>,t</a:t>
            </a:r>
            <a:r>
              <a:rPr lang="en-US" altLang="zh-CN" baseline="-25000"/>
              <a:t>2</a:t>
            </a:r>
            <a:r>
              <a:rPr lang="en-US" altLang="zh-CN"/>
              <a:t>)      (2.2.4)</a:t>
            </a:r>
          </a:p>
        </p:txBody>
      </p:sp>
      <p:sp>
        <p:nvSpPr>
          <p:cNvPr id="275464" name="Text Box 8">
            <a:extLst>
              <a:ext uri="{FF2B5EF4-FFF2-40B4-BE49-F238E27FC236}">
                <a16:creationId xmlns:a16="http://schemas.microsoft.com/office/drawing/2014/main" id="{FA812F28-C453-3D70-4F04-F3353EFDC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413" y="3671888"/>
            <a:ext cx="8274050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 i="1"/>
              <a:t>        </a:t>
            </a:r>
            <a:r>
              <a:rPr lang="zh-CN" altLang="en-US"/>
              <a:t>在通解</a:t>
            </a:r>
            <a:r>
              <a:rPr lang="en-US" altLang="zh-CN"/>
              <a:t>(2.2.4)</a:t>
            </a:r>
            <a:r>
              <a:rPr lang="zh-CN" altLang="en-US"/>
              <a:t>中取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 baseline="-25000"/>
              <a:t>1</a:t>
            </a:r>
            <a:r>
              <a:rPr lang="en-US" altLang="zh-CN" i="1"/>
              <a:t>,t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  <a:r>
              <a:rPr lang="en-US" altLang="zh-CN" i="1"/>
              <a:t>=</a:t>
            </a:r>
            <a:r>
              <a:rPr lang="en-US" altLang="zh-CN"/>
              <a:t>(1,0),</a:t>
            </a:r>
            <a:r>
              <a:rPr lang="zh-CN" altLang="en-US"/>
              <a:t>得</a:t>
            </a:r>
            <a:r>
              <a:rPr lang="en-US" altLang="zh-CN"/>
              <a:t>(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, λ</a:t>
            </a:r>
            <a:r>
              <a:rPr lang="en-US" altLang="zh-CN" baseline="-25000"/>
              <a:t>2</a:t>
            </a:r>
            <a:r>
              <a:rPr lang="en-US" altLang="zh-CN" i="1"/>
              <a:t>, λ</a:t>
            </a:r>
            <a:r>
              <a:rPr lang="en-US" altLang="zh-CN" baseline="-25000"/>
              <a:t>3</a:t>
            </a:r>
            <a:r>
              <a:rPr lang="en-US" altLang="zh-CN" i="1"/>
              <a:t>, λ</a:t>
            </a:r>
            <a:r>
              <a:rPr lang="en-US" altLang="zh-CN" baseline="-25000"/>
              <a:t>4</a:t>
            </a:r>
            <a:r>
              <a:rPr lang="en-US" altLang="zh-CN"/>
              <a:t>)=(1,-3,1,0),</a:t>
            </a:r>
            <a:r>
              <a:rPr lang="zh-CN" altLang="en-US"/>
              <a:t>这说明</a:t>
            </a:r>
          </a:p>
          <a:p>
            <a:pPr eaLnBrk="1" hangingPunct="1"/>
            <a:r>
              <a:rPr lang="zh-CN" altLang="en-US" i="1"/>
              <a:t>   </a:t>
            </a:r>
            <a:r>
              <a:rPr lang="en-US" altLang="en-US" i="1"/>
              <a:t>α</a:t>
            </a:r>
            <a:r>
              <a:rPr lang="en-US" altLang="zh-CN" baseline="-25000"/>
              <a:t>1</a:t>
            </a:r>
            <a:r>
              <a:rPr lang="en-US" altLang="zh-CN" i="1"/>
              <a:t>-</a:t>
            </a:r>
            <a:r>
              <a:rPr lang="en-US" altLang="zh-CN"/>
              <a:t>3</a:t>
            </a:r>
            <a:r>
              <a:rPr lang="en-US" altLang="zh-CN" i="1"/>
              <a:t>α</a:t>
            </a:r>
            <a:r>
              <a:rPr lang="en-US" altLang="zh-CN" baseline="-25000"/>
              <a:t>2</a:t>
            </a:r>
            <a:r>
              <a:rPr lang="en-US" altLang="zh-CN" i="1"/>
              <a:t>+α</a:t>
            </a:r>
            <a:r>
              <a:rPr lang="en-US" altLang="zh-CN" baseline="-25000"/>
              <a:t>3</a:t>
            </a:r>
            <a:r>
              <a:rPr lang="en-US" altLang="zh-CN"/>
              <a:t>=0</a:t>
            </a:r>
            <a:r>
              <a:rPr lang="zh-CN" altLang="en-US"/>
              <a:t>，</a:t>
            </a:r>
            <a:r>
              <a:rPr lang="en-US" altLang="zh-CN" i="1"/>
              <a:t>α</a:t>
            </a:r>
            <a:r>
              <a:rPr lang="en-US" altLang="zh-CN" baseline="-25000"/>
              <a:t>3</a:t>
            </a:r>
            <a:r>
              <a:rPr lang="en-US" altLang="zh-CN" i="1"/>
              <a:t>=-α</a:t>
            </a:r>
            <a:r>
              <a:rPr lang="en-US" altLang="zh-CN" baseline="-25000"/>
              <a:t>1</a:t>
            </a:r>
            <a:r>
              <a:rPr lang="en-US" altLang="zh-CN" i="1"/>
              <a:t>+</a:t>
            </a:r>
            <a:r>
              <a:rPr lang="en-US" altLang="zh-CN"/>
              <a:t>3</a:t>
            </a:r>
            <a:r>
              <a:rPr lang="en-US" altLang="zh-CN" i="1"/>
              <a:t>α</a:t>
            </a:r>
            <a:r>
              <a:rPr lang="en-US" altLang="zh-CN" baseline="-25000"/>
              <a:t>2</a:t>
            </a:r>
            <a:r>
              <a:rPr lang="en-US" altLang="zh-CN"/>
              <a:t>           (2.2.5)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5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5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5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>
            <a:extLst>
              <a:ext uri="{FF2B5EF4-FFF2-40B4-BE49-F238E27FC236}">
                <a16:creationId xmlns:a16="http://schemas.microsoft.com/office/drawing/2014/main" id="{B7F6D9B9-F81E-6AF9-BC2D-10590E12F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036638"/>
            <a:ext cx="8243888" cy="179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 </a:t>
            </a:r>
            <a:r>
              <a:rPr lang="zh-CN" altLang="en-US"/>
              <a:t>在通解</a:t>
            </a:r>
            <a:r>
              <a:rPr lang="en-US" altLang="zh-CN"/>
              <a:t>(2.2.4)</a:t>
            </a:r>
            <a:r>
              <a:rPr lang="zh-CN" altLang="en-US"/>
              <a:t>中取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 baseline="-25000"/>
              <a:t>1</a:t>
            </a:r>
            <a:r>
              <a:rPr lang="en-US" altLang="zh-CN"/>
              <a:t>,</a:t>
            </a:r>
            <a:r>
              <a:rPr lang="en-US" altLang="zh-CN" i="1"/>
              <a:t>t</a:t>
            </a:r>
            <a:r>
              <a:rPr lang="en-US" altLang="zh-CN" baseline="-25000"/>
              <a:t>2</a:t>
            </a:r>
            <a:r>
              <a:rPr lang="en-US" altLang="zh-CN"/>
              <a:t>)=(0,1),</a:t>
            </a:r>
            <a:r>
              <a:rPr lang="zh-CN" altLang="en-US"/>
              <a:t>得</a:t>
            </a:r>
            <a:r>
              <a:rPr lang="en-US" altLang="zh-CN"/>
              <a:t>(</a:t>
            </a:r>
            <a:r>
              <a:rPr lang="en-US" altLang="zh-CN" i="1"/>
              <a:t>λ</a:t>
            </a:r>
            <a:r>
              <a:rPr lang="en-US" altLang="zh-CN" baseline="-25000"/>
              <a:t>1</a:t>
            </a:r>
            <a:r>
              <a:rPr lang="en-US" altLang="zh-CN" i="1"/>
              <a:t>, λ</a:t>
            </a:r>
            <a:r>
              <a:rPr lang="en-US" altLang="zh-CN" baseline="-25000"/>
              <a:t>2</a:t>
            </a:r>
            <a:r>
              <a:rPr lang="en-US" altLang="zh-CN" i="1"/>
              <a:t>, λ</a:t>
            </a:r>
            <a:r>
              <a:rPr lang="en-US" altLang="zh-CN" baseline="-25000"/>
              <a:t>3</a:t>
            </a:r>
            <a:r>
              <a:rPr lang="en-US" altLang="zh-CN" i="1"/>
              <a:t>, λ</a:t>
            </a:r>
            <a:r>
              <a:rPr lang="en-US" altLang="zh-CN" baseline="-25000"/>
              <a:t>4</a:t>
            </a:r>
            <a:r>
              <a:rPr lang="en-US" altLang="zh-CN"/>
              <a:t>)=(1,-4,0,1),</a:t>
            </a:r>
            <a:r>
              <a:rPr lang="zh-CN" altLang="en-US"/>
              <a:t>这说明</a:t>
            </a:r>
          </a:p>
          <a:p>
            <a:pPr eaLnBrk="1" hangingPunct="1"/>
            <a:r>
              <a:rPr lang="en-US" altLang="en-US" i="1"/>
              <a:t>α</a:t>
            </a:r>
            <a:r>
              <a:rPr lang="en-US" altLang="zh-CN" baseline="-25000"/>
              <a:t>1</a:t>
            </a:r>
            <a:r>
              <a:rPr lang="en-US" altLang="zh-CN" i="1"/>
              <a:t>-</a:t>
            </a:r>
            <a:r>
              <a:rPr lang="en-US" altLang="zh-CN"/>
              <a:t>4</a:t>
            </a:r>
            <a:r>
              <a:rPr lang="en-US" altLang="zh-CN" i="1"/>
              <a:t>α</a:t>
            </a:r>
            <a:r>
              <a:rPr lang="en-US" altLang="zh-CN" baseline="-25000"/>
              <a:t>2</a:t>
            </a:r>
            <a:r>
              <a:rPr lang="en-US" altLang="zh-CN" i="1"/>
              <a:t>+α</a:t>
            </a:r>
            <a:r>
              <a:rPr lang="en-US" altLang="zh-CN" baseline="-25000"/>
              <a:t>4</a:t>
            </a:r>
            <a:r>
              <a:rPr lang="en-US" altLang="zh-CN"/>
              <a:t>=0</a:t>
            </a:r>
            <a:r>
              <a:rPr lang="zh-CN" altLang="en-US"/>
              <a:t>，</a:t>
            </a:r>
            <a:r>
              <a:rPr lang="en-US" altLang="zh-CN" i="1"/>
              <a:t>α</a:t>
            </a:r>
            <a:r>
              <a:rPr lang="en-US" altLang="zh-CN" baseline="-25000"/>
              <a:t>4</a:t>
            </a:r>
            <a:r>
              <a:rPr lang="en-US" altLang="zh-CN" i="1"/>
              <a:t>=-α</a:t>
            </a:r>
            <a:r>
              <a:rPr lang="en-US" altLang="zh-CN" baseline="-25000"/>
              <a:t>1</a:t>
            </a:r>
            <a:r>
              <a:rPr lang="en-US" altLang="zh-CN" i="1"/>
              <a:t>+</a:t>
            </a:r>
            <a:r>
              <a:rPr lang="en-US" altLang="zh-CN"/>
              <a:t>4</a:t>
            </a:r>
            <a:r>
              <a:rPr lang="en-US" altLang="zh-CN" i="1"/>
              <a:t>α</a:t>
            </a:r>
            <a:r>
              <a:rPr lang="en-US" altLang="zh-CN" baseline="-25000"/>
              <a:t>2</a:t>
            </a:r>
            <a:r>
              <a:rPr lang="en-US" altLang="zh-CN"/>
              <a:t>         (2.2.6)</a:t>
            </a:r>
          </a:p>
        </p:txBody>
      </p:sp>
      <p:sp>
        <p:nvSpPr>
          <p:cNvPr id="277509" name="Text Box 5">
            <a:extLst>
              <a:ext uri="{FF2B5EF4-FFF2-40B4-BE49-F238E27FC236}">
                <a16:creationId xmlns:a16="http://schemas.microsoft.com/office/drawing/2014/main" id="{E6F8B910-B7C6-86DF-BD45-46CF7CAE4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3062288"/>
            <a:ext cx="86296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       (2.2.5)</a:t>
            </a:r>
            <a:r>
              <a:rPr lang="zh-CN" altLang="en-US"/>
              <a:t>和</a:t>
            </a:r>
            <a:r>
              <a:rPr lang="en-US" altLang="zh-CN"/>
              <a:t>(2.2.6)</a:t>
            </a:r>
            <a:r>
              <a:rPr lang="zh-CN" altLang="en-US"/>
              <a:t>说明</a:t>
            </a:r>
            <a:r>
              <a:rPr lang="en-US" altLang="zh-CN" i="1"/>
              <a:t>α</a:t>
            </a:r>
            <a:r>
              <a:rPr lang="en-US" altLang="zh-CN" baseline="-25000"/>
              <a:t>3</a:t>
            </a:r>
            <a:r>
              <a:rPr lang="en-US" altLang="zh-CN" i="1"/>
              <a:t>, α</a:t>
            </a:r>
            <a:r>
              <a:rPr lang="en-US" altLang="zh-CN" baseline="-25000"/>
              <a:t>4</a:t>
            </a:r>
            <a:r>
              <a:rPr lang="zh-CN" altLang="en-US"/>
              <a:t>是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 i="1"/>
              <a:t>, α</a:t>
            </a:r>
            <a:r>
              <a:rPr lang="en-US" altLang="zh-CN" baseline="-25000"/>
              <a:t>2</a:t>
            </a:r>
            <a:r>
              <a:rPr lang="zh-CN" altLang="en-US"/>
              <a:t>的线性组合</a:t>
            </a:r>
            <a:r>
              <a:rPr lang="en-US" altLang="zh-CN"/>
              <a:t>.</a:t>
            </a:r>
            <a:r>
              <a:rPr lang="zh-CN" altLang="en-US"/>
              <a:t>显然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 i="1"/>
              <a:t>, α</a:t>
            </a:r>
            <a:r>
              <a:rPr lang="en-US" altLang="zh-CN" baseline="-25000"/>
              <a:t>2</a:t>
            </a:r>
            <a:r>
              <a:rPr lang="zh-CN" altLang="en-US"/>
              <a:t>线性无关，因此</a:t>
            </a:r>
            <a:r>
              <a:rPr lang="en-US" altLang="zh-CN" sz="2800"/>
              <a:t>{</a:t>
            </a:r>
            <a:r>
              <a:rPr lang="en-US" altLang="zh-CN"/>
              <a:t> 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 i="1"/>
              <a:t>, α</a:t>
            </a:r>
            <a:r>
              <a:rPr lang="en-US" altLang="zh-CN" baseline="-25000"/>
              <a:t>2</a:t>
            </a:r>
            <a:r>
              <a:rPr lang="en-US" altLang="zh-CN"/>
              <a:t> }</a:t>
            </a:r>
            <a:r>
              <a:rPr lang="zh-CN" altLang="en-US"/>
              <a:t>就是</a:t>
            </a:r>
            <a:r>
              <a:rPr lang="en-US" altLang="zh-CN"/>
              <a:t>{ 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 i="1"/>
              <a:t>, α</a:t>
            </a:r>
            <a:r>
              <a:rPr lang="en-US" altLang="zh-CN" baseline="-25000"/>
              <a:t>2</a:t>
            </a:r>
            <a:r>
              <a:rPr lang="en-US" altLang="zh-CN" i="1"/>
              <a:t> , α</a:t>
            </a:r>
            <a:r>
              <a:rPr lang="en-US" altLang="zh-CN" baseline="-25000"/>
              <a:t>3</a:t>
            </a:r>
            <a:r>
              <a:rPr lang="en-US" altLang="zh-CN" i="1"/>
              <a:t>, α</a:t>
            </a:r>
            <a:r>
              <a:rPr lang="en-US" altLang="zh-CN" baseline="-25000"/>
              <a:t>4</a:t>
            </a:r>
            <a:r>
              <a:rPr lang="en-US" altLang="zh-CN"/>
              <a:t> }</a:t>
            </a:r>
            <a:r>
              <a:rPr lang="zh-CN" altLang="en-US"/>
              <a:t>的一个极大线性无关组</a:t>
            </a:r>
            <a:r>
              <a:rPr lang="en-US" altLang="zh-CN"/>
              <a:t>. □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7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2" name="Text Box 4">
            <a:extLst>
              <a:ext uri="{FF2B5EF4-FFF2-40B4-BE49-F238E27FC236}">
                <a16:creationId xmlns:a16="http://schemas.microsoft.com/office/drawing/2014/main" id="{89E38BC0-221F-EB17-8116-DE89D07B9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3" y="279400"/>
            <a:ext cx="82280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tx2"/>
                </a:solidFill>
              </a:rPr>
              <a:t>算法</a:t>
            </a:r>
            <a:r>
              <a:rPr lang="en-US" altLang="zh-CN">
                <a:solidFill>
                  <a:schemeClr val="tx2"/>
                </a:solidFill>
              </a:rPr>
              <a:t>2.5.2</a:t>
            </a:r>
            <a:r>
              <a:rPr lang="en-US" altLang="zh-CN"/>
              <a:t>    </a:t>
            </a:r>
            <a:r>
              <a:rPr lang="zh-CN" altLang="en-US"/>
              <a:t>求</a:t>
            </a:r>
            <a:r>
              <a:rPr lang="en-US" altLang="zh-CN" i="1"/>
              <a:t>F</a:t>
            </a:r>
            <a:r>
              <a:rPr lang="en-US" altLang="zh-CN" i="1" baseline="-25000"/>
              <a:t>n</a:t>
            </a:r>
            <a:r>
              <a:rPr lang="zh-CN" altLang="en-US"/>
              <a:t>中有限个向量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 i="1"/>
              <a:t>,..., α</a:t>
            </a:r>
            <a:r>
              <a:rPr lang="en-US" altLang="zh-CN" i="1" baseline="-25000"/>
              <a:t>m</a:t>
            </a:r>
            <a:r>
              <a:rPr lang="zh-CN" altLang="en-US"/>
              <a:t>组成的向量组的极大线性无关组</a:t>
            </a:r>
            <a:r>
              <a:rPr lang="en-US" altLang="zh-CN"/>
              <a:t>.</a:t>
            </a:r>
          </a:p>
        </p:txBody>
      </p:sp>
      <p:sp>
        <p:nvSpPr>
          <p:cNvPr id="278533" name="Text Box 5">
            <a:extLst>
              <a:ext uri="{FF2B5EF4-FFF2-40B4-BE49-F238E27FC236}">
                <a16:creationId xmlns:a16="http://schemas.microsoft.com/office/drawing/2014/main" id="{BFC8F1D0-937D-2DEB-48C7-2E1B57EF1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1471613"/>
            <a:ext cx="82153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(1)</a:t>
            </a:r>
            <a:r>
              <a:rPr lang="zh-CN" altLang="en-US"/>
              <a:t>将各向量</a:t>
            </a:r>
            <a:r>
              <a:rPr lang="en-US" altLang="zh-CN" i="1"/>
              <a:t>α</a:t>
            </a:r>
            <a:r>
              <a:rPr lang="en-US" altLang="zh-CN" baseline="-25000"/>
              <a:t>1</a:t>
            </a:r>
            <a:r>
              <a:rPr lang="en-US" altLang="zh-CN" i="1"/>
              <a:t>,..., α</a:t>
            </a:r>
            <a:r>
              <a:rPr lang="en-US" altLang="zh-CN" i="1" baseline="-25000"/>
              <a:t>m</a:t>
            </a:r>
            <a:r>
              <a:rPr lang="zh-CN" altLang="en-US"/>
              <a:t>写成列向量的形式，依次以它们为各列排成矩阵</a:t>
            </a:r>
            <a:r>
              <a:rPr lang="en-US" altLang="zh-CN" i="1"/>
              <a:t>A</a:t>
            </a:r>
            <a:r>
              <a:rPr lang="en-US" altLang="zh-CN"/>
              <a:t>.</a:t>
            </a:r>
          </a:p>
        </p:txBody>
      </p:sp>
      <p:sp>
        <p:nvSpPr>
          <p:cNvPr id="278534" name="Text Box 6">
            <a:extLst>
              <a:ext uri="{FF2B5EF4-FFF2-40B4-BE49-F238E27FC236}">
                <a16:creationId xmlns:a16="http://schemas.microsoft.com/office/drawing/2014/main" id="{1FFB8082-6DBB-F165-62EB-F6FC6E22C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2636838"/>
            <a:ext cx="8056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l" eaLnBrk="1" hangingPunct="1"/>
            <a:r>
              <a:rPr lang="en-US" altLang="zh-CN"/>
              <a:t>(2)</a:t>
            </a:r>
            <a:r>
              <a:rPr lang="zh-CN" altLang="en-US"/>
              <a:t>将</a:t>
            </a:r>
            <a:r>
              <a:rPr lang="en-US" altLang="zh-CN" i="1"/>
              <a:t>A</a:t>
            </a:r>
            <a:r>
              <a:rPr lang="zh-CN" altLang="en-US"/>
              <a:t>经过一系列初等行变换化成如下的阶梯形</a:t>
            </a:r>
          </a:p>
        </p:txBody>
      </p:sp>
      <p:graphicFrame>
        <p:nvGraphicFramePr>
          <p:cNvPr id="278538" name="Object 10">
            <a:extLst>
              <a:ext uri="{FF2B5EF4-FFF2-40B4-BE49-F238E27FC236}">
                <a16:creationId xmlns:a16="http://schemas.microsoft.com/office/drawing/2014/main" id="{62765562-F1A4-FD7B-BD21-4B2728123E1A}"/>
              </a:ext>
            </a:extLst>
          </p:cNvPr>
          <p:cNvGraphicFramePr>
            <a:graphicFrameLocks noChangeAspect="1"/>
          </p:cNvGraphicFramePr>
          <p:nvPr>
            <p:ph/>
          </p:nvPr>
        </p:nvGraphicFramePr>
        <p:xfrm>
          <a:off x="1592263" y="3500438"/>
          <a:ext cx="6029325" cy="264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1760" imgH="1244520" progId="Equation.DSMT4">
                  <p:embed/>
                </p:oleObj>
              </mc:Choice>
              <mc:Fallback>
                <p:oleObj name="Equation" r:id="rId2" imgW="2831760" imgH="12445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3500438"/>
                        <a:ext cx="6029325" cy="264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 type="none" w="med" len="med"/>
                            <a:tailEnd type="none" w="med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8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8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8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/>
    </p:bldLst>
  </p:timing>
</p:sld>
</file>

<file path=ppt/theme/theme1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D:\Templates\空演示文稿.pot</Template>
  <TotalTime>7183</TotalTime>
  <Words>12408</Words>
  <Application>Microsoft Office PowerPoint</Application>
  <PresentationFormat>全屏显示(4:3)</PresentationFormat>
  <Paragraphs>714</Paragraphs>
  <Slides>174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174</vt:i4>
      </vt:variant>
    </vt:vector>
  </HeadingPairs>
  <TitlesOfParts>
    <vt:vector size="194" baseType="lpstr">
      <vt:lpstr>Times New Roman</vt:lpstr>
      <vt:lpstr>楷体_GB2312</vt:lpstr>
      <vt:lpstr>Arial</vt:lpstr>
      <vt:lpstr>宋体</vt:lpstr>
      <vt:lpstr>华文新魏</vt:lpstr>
      <vt:lpstr>Wingdings</vt:lpstr>
      <vt:lpstr>Math1</vt:lpstr>
      <vt:lpstr>Euclid Symbol</vt:lpstr>
      <vt:lpstr>Arial Unicode MS</vt:lpstr>
      <vt:lpstr>Garamond</vt:lpstr>
      <vt:lpstr>Symbol</vt:lpstr>
      <vt:lpstr>华文行楷</vt:lpstr>
      <vt:lpstr>空演示文稿</vt:lpstr>
      <vt:lpstr>自定义设计方案</vt:lpstr>
      <vt:lpstr>Microsoft 公式 3.0</vt:lpstr>
      <vt:lpstr>位图图像</vt:lpstr>
      <vt:lpstr>MathType 6.0 Equation</vt:lpstr>
      <vt:lpstr>MathType 5.0 Equation</vt:lpstr>
      <vt:lpstr>Microsoft Equation 3.0</vt:lpstr>
      <vt:lpstr>Equation</vt:lpstr>
      <vt:lpstr>第2章向量空间 </vt:lpstr>
      <vt:lpstr>第2章向量空间 </vt:lpstr>
      <vt:lpstr>§2.1 线性方程组的几何意义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§2.2 线性相关与线性无关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§2.3 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§2.4 坐标变换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§2.5 向量组的秩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§2.6 子空间</vt:lpstr>
      <vt:lpstr>例1  V是实数域R上的线性空间。已知V中的向量u1, u2,u3线性无关。 (1) 试判断u1+u2，u2+u3，u1+u3是线性相关还是线性无关？ (2) 对不同的λ值，求向量组S={u1 − λu2， u2 − λu3 ，u3 − λu1}的秩。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非齐次方程组的向量形式</vt:lpstr>
      <vt:lpstr>非齐次线性方程组有解的条件</vt:lpstr>
      <vt:lpstr>非齐次线性方程组解集的结构</vt:lpstr>
      <vt:lpstr>PowerPoint 演示文稿</vt:lpstr>
      <vt:lpstr>例7  设4元线性方程组的系数矩阵A的秩 rankA=3. α1，α2，α3是它的3个解，其中     求这个线性方程组的通解。</vt:lpstr>
      <vt:lpstr>PowerPoint 演示文稿</vt:lpstr>
      <vt:lpstr>PowerPoint 演示文稿</vt:lpstr>
      <vt:lpstr>§2.7 子空间的交与和</vt:lpstr>
      <vt:lpstr>子空间的交</vt:lpstr>
      <vt:lpstr>例3  (2) 设π1是建立了空间直角坐标系的3维几何空间R3中过点(0,0,0)，(1,-1,1)，(1,2,-3)的平面， π2是过点(0,0,0)，(1,-1,-1)，(2,3,1)平面，求这两个平面的交集π1 ∩ π2。</vt:lpstr>
      <vt:lpstr>PowerPoint 演示文稿</vt:lpstr>
      <vt:lpstr>PowerPoint 演示文稿</vt:lpstr>
      <vt:lpstr>定理2.7.1  设Wi (i∈I)是F上线性空间V的任意一组子空间，  是这些子空间的交。则U是V的子空间。 （注意：这里的 I 是用来给出子空间Wi的“编号”i 的集合，可以是无穷集合。）</vt:lpstr>
      <vt:lpstr>定义 设V是F上线性空间，W1,…, Wt是V的子空间。定义          W1+…+ Wt={b1+…+bt |bi∈Wi, 1≤ i ≤ t} 称为子空间W1,…, Wt的和。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第六节  定积分的应用</dc:title>
  <dc:creator>q</dc:creator>
  <cp:lastModifiedBy>陈 兴昊</cp:lastModifiedBy>
  <cp:revision>583</cp:revision>
  <dcterms:created xsi:type="dcterms:W3CDTF">2000-12-02T01:28:42Z</dcterms:created>
  <dcterms:modified xsi:type="dcterms:W3CDTF">2022-10-27T01:54:03Z</dcterms:modified>
</cp:coreProperties>
</file>