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02"/>
  </p:notesMasterIdLst>
  <p:handoutMasterIdLst>
    <p:handoutMasterId r:id="rId103"/>
  </p:handoutMasterIdLst>
  <p:sldIdLst>
    <p:sldId id="378" r:id="rId3"/>
    <p:sldId id="295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72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13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514" r:id="rId50"/>
    <p:sldId id="515" r:id="rId51"/>
    <p:sldId id="516" r:id="rId52"/>
    <p:sldId id="513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50" r:id="rId62"/>
    <p:sldId id="551" r:id="rId63"/>
    <p:sldId id="552" r:id="rId64"/>
    <p:sldId id="553" r:id="rId65"/>
    <p:sldId id="554" r:id="rId66"/>
    <p:sldId id="517" r:id="rId67"/>
    <p:sldId id="518" r:id="rId68"/>
    <p:sldId id="526" r:id="rId69"/>
    <p:sldId id="528" r:id="rId70"/>
    <p:sldId id="527" r:id="rId71"/>
    <p:sldId id="529" r:id="rId72"/>
    <p:sldId id="530" r:id="rId73"/>
    <p:sldId id="533" r:id="rId74"/>
    <p:sldId id="531" r:id="rId75"/>
    <p:sldId id="534" r:id="rId76"/>
    <p:sldId id="535" r:id="rId77"/>
    <p:sldId id="503" r:id="rId78"/>
    <p:sldId id="504" r:id="rId79"/>
    <p:sldId id="505" r:id="rId80"/>
    <p:sldId id="506" r:id="rId81"/>
    <p:sldId id="507" r:id="rId82"/>
    <p:sldId id="519" r:id="rId83"/>
    <p:sldId id="520" r:id="rId84"/>
    <p:sldId id="521" r:id="rId85"/>
    <p:sldId id="522" r:id="rId86"/>
    <p:sldId id="523" r:id="rId87"/>
    <p:sldId id="524" r:id="rId88"/>
    <p:sldId id="525" r:id="rId89"/>
    <p:sldId id="536" r:id="rId90"/>
    <p:sldId id="537" r:id="rId91"/>
    <p:sldId id="538" r:id="rId92"/>
    <p:sldId id="539" r:id="rId93"/>
    <p:sldId id="540" r:id="rId94"/>
    <p:sldId id="542" r:id="rId95"/>
    <p:sldId id="543" r:id="rId96"/>
    <p:sldId id="544" r:id="rId97"/>
    <p:sldId id="545" r:id="rId98"/>
    <p:sldId id="557" r:id="rId99"/>
    <p:sldId id="555" r:id="rId100"/>
    <p:sldId id="556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CC"/>
    <a:srgbClr val="006600"/>
    <a:srgbClr val="996633"/>
    <a:srgbClr val="CC9900"/>
    <a:srgbClr val="008000"/>
    <a:srgbClr val="66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 snapToGrid="0">
      <p:cViewPr varScale="1">
        <p:scale>
          <a:sx n="100" d="100"/>
          <a:sy n="100" d="100"/>
        </p:scale>
        <p:origin x="708" y="54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0DE144B-3DF3-4CA6-87FD-17DC1F2F9A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5AB5AD7-24A9-42E4-8DF4-93F6C1026E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E096EA0-BE91-4B40-9A48-5F89933163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F5D1E8B-817E-4C5D-B3E2-DB6B2D6AE9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B23470A7-24FF-4D2B-92BF-9CCDFEDB6D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3E59D50-711D-4894-AD3A-5A7B36FB55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EE60652-57F6-4113-A4BE-AC16555FC8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335124-CE18-36FB-239F-6FDC74AF081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B55A04B-3CF5-4C0F-B035-36C374BBA1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9025B26-8F93-4457-BD0B-7007E03020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1474ED6-6312-435E-A26A-DA75627B4D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15761410-711F-4ADF-9FA4-DEE9F90814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B8DBDE8-5F74-1A30-032C-6BC7E0D38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8E864F-949C-470A-B6F1-0973EDE49488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25603" name="幻灯片图像占位符 1">
            <a:extLst>
              <a:ext uri="{FF2B5EF4-FFF2-40B4-BE49-F238E27FC236}">
                <a16:creationId xmlns:a16="http://schemas.microsoft.com/office/drawing/2014/main" id="{69F4FDD4-EA66-B5EF-26C1-278CE0E21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备注占位符 2">
            <a:extLst>
              <a:ext uri="{FF2B5EF4-FFF2-40B4-BE49-F238E27FC236}">
                <a16:creationId xmlns:a16="http://schemas.microsoft.com/office/drawing/2014/main" id="{0596B531-4D52-A608-E57A-14DAC6AE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25605" name="灯片编号占位符 3">
            <a:extLst>
              <a:ext uri="{FF2B5EF4-FFF2-40B4-BE49-F238E27FC236}">
                <a16:creationId xmlns:a16="http://schemas.microsoft.com/office/drawing/2014/main" id="{67756253-B7FD-9129-9FE2-E9A3C781A82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A7C654-2CFD-48D5-80D8-62995033555F}" type="slidenum">
              <a:rPr kumimoji="0"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E8F3E1-4E07-C9B8-7A3A-A4F860C1E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23FDEC-2415-E2C5-4089-966D08F62C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14101E-6FDE-8E29-B70B-A2F7E05B8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C71B7-F0D0-428F-9548-338091461D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36379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255D60-F3E4-63CB-1240-E6EA87875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821B35-8B5C-D56C-BB9C-471593040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BBDB73-3E2F-7E55-ABB4-0A1D92C0CD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93967-D2AD-4C61-BA02-DFC42814C4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68763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160294-2F79-D0B1-A184-6AA8E52736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FC0157-46A4-A25D-B339-49F2E2431C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2A51DA-4D62-2491-50D8-6C0DBB008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BB534-AB7E-4BB2-AAE0-66EB21648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387657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20A5B-43A8-8A6B-E2C4-B1C4360E3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A4CC8-7D31-00C8-48EE-760CA7559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95405-132D-9565-CE31-15BDB2E11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57363-004D-4E41-BA9A-A975D7A0A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31421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7C0EDF-ABCD-C2E5-D1C6-E2914C521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7EF18F-4632-08DB-D062-19BE99DF6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7AED85-E0B2-8FB8-B797-4CE7B56EC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6BBA94-4016-496B-B4FD-D9BC7E185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62019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653948-D9CB-DAE4-E4EA-FE392423F5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44B5B18-E924-E5BB-2FC9-52D41F5F85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8C42682-8800-A518-96F3-5321C3D87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6F83D-3C6F-492F-9E94-781654A0F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59009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D6ED24-D045-D7FB-94AE-52E78C10B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C64CEF-EE9B-7562-D2CE-899F219C2B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F4B438-B271-5CA6-6A27-8A3C00C10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8B7C94-82A5-4C89-AB24-55FECBD9CC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350428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64EF6E-1284-B8A9-5F2A-5375273D1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FDFC71F-59C6-3119-7A29-3336A716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51B74F-6EE5-52EC-C25A-100D085DA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C8D9A-CD13-4C74-A3CC-3FE7E0F6E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37515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E00A28-B2B2-D830-A65B-0A38E7CC2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AF97EB-78EF-6C2C-3BD6-948486DA8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531400-3396-5A66-84D7-8E43C36F7F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65F70-6BEE-4E6C-9F60-07B38B01FA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605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8815EC-C15F-E419-A3E0-F76E470A8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8D4D26-4150-07C7-39F3-CDEC4D9154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3EB226-7BE2-FDC4-5092-0B4F87C1F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0766C4-5E14-40A8-B55F-E8615512B9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41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310561-A826-C204-E537-CD957E689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3C0A1C-38E0-6F25-D243-80D8B7675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024A80-D3A1-1EA1-23E9-778E2AC80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A259-738D-422C-9592-216C28357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10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056ED7-03C6-852C-099A-366C7E7B4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39279E-B09F-0C13-5C33-149129025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6B86AB-CD8B-3982-DDF7-6796C2D93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FF4BA-56F3-4CEB-B1CE-514E8452BE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588864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F26FF-301C-A3B7-D677-49156744C4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0857D-F74B-6244-1CBF-0361FD579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08F99-DB4F-3EB3-5EE4-8EC04222CB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4A4DB-6A26-43D7-9EFB-2D3E998D6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65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026E9F-69B2-460D-C067-1D4F6ADFE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758B1C4-B172-FB54-7AC3-E50D448745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88D404-BB34-E832-0815-006C370CD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B0029-3B7B-466F-ABF9-77681AE5F8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819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7F9E61-E1F4-8D96-B425-1CAC7598B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D61A8E-1659-C0D3-CC70-3B86930D4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19F2AD-CD28-0D1E-0A38-20E3C0519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D8D1C-54DB-4381-9712-D69AF1A203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197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04365D-402C-F6C2-C710-10BD4353C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889616-E349-ED2A-9C09-E0AFC45AB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586A48A-3E02-E1E4-3D64-9FB2F1C44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3A46EE-E2FA-47E2-BA19-DE74D2F16E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616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E9341-450A-2501-C976-3943ADC3B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5E313-4D0D-755C-B16E-7B30AB67CB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443E8-AA6F-80EC-623D-D11C74962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E7101-0539-4817-B9EA-DC91BCABD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15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71327-9DDF-27DA-DAA0-DC7EA8425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51965E-8ADD-80E5-D267-28C697CDD0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F1464-F371-7B92-C560-C1277BD3C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C32C8-90AB-4346-BA03-63BC9E122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958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9170DF-DBD7-CAD8-ADD8-552D582BB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E68105-D493-9F60-8188-66AC8CDCD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E6FE5-BEC1-2889-17B3-76EC265B5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1EC17-C08E-4C6D-BD28-9C34F34C1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8244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81A050-EECF-2764-2A76-54027BC12E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9E426B-FFAE-CC85-F97E-FBD5F833B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9171D3-BC16-3D2D-A71D-4CA126B82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C597F-B1F6-4791-A518-7300B03D58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80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5231CE-9B4C-C0B4-A60B-23CC49DDE9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48D3D-CB11-0A54-0C9D-E3F89E874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02CA0F-83C1-431E-8A35-4AB0DE767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397C-CCFE-454F-8BD4-A084203D6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48532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F6B32-56D1-2521-67EC-BB37A61D6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5D484-5360-7FC9-E49F-2AB5091AD1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DAF16-5B41-B457-8950-6907F259B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0DD6B-71E1-45FE-83FF-4FE09D25DE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34117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5B548D-AEBE-0AB1-2997-AFF10082F0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CFD7C6-855D-CD9F-4A82-67EE2014F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58DCF4-3592-D026-A69C-0599215BE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C21F9-F417-4578-AF88-8D43AB8A08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6015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FAE591-62F7-366E-6592-F22CE3757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E5A0FC-392C-100E-B20C-9F6633BBAB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924517-FC2D-DA14-CD4A-D27BB3F8F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B01AD-C33E-4291-AF3D-F031483E9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4655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17CC89-F5EF-104A-41AF-0E9202F66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520604-0B81-9010-3597-9E0E257BD3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4021AD-C708-4D1D-BC0E-F35D19B53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9D6AB-59F0-474D-98C4-537375D4F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75436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7FE7B-42F4-9130-6CC1-F976E3A70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5874C-4A1A-A932-B029-57D4CCB9A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82CEA-34E7-3856-D9C3-196ECD85F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B02EC-E799-4F57-901B-CD66A1337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9773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57E73-6AFA-7009-5620-C4D98EEB4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06A28-28B8-5BC1-D204-EAEE5C9E3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A7626-582B-980C-5D3C-7F197D9DF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C4D8F-20C4-4780-B33F-C88ED3BA81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1220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36DD55-0F3E-7116-A786-4FDF0E8FF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6444887-F3CB-CB39-B862-625F0F2A1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9618FA3-286D-49C4-B72B-3DCA3A4029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CE5327-E8B2-4CB7-8E10-8145C55AE6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3F0984-7434-477B-965A-ADC8EE5B18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1735473D-9585-46E4-A36A-EC29FB0B4E3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9" descr="机动">
            <a:extLst>
              <a:ext uri="{FF2B5EF4-FFF2-40B4-BE49-F238E27FC236}">
                <a16:creationId xmlns:a16="http://schemas.microsoft.com/office/drawing/2014/main" id="{1B41D314-6784-E557-FCB7-A1A9DE2626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0">
            <a:extLst>
              <a:ext uri="{FF2B5EF4-FFF2-40B4-BE49-F238E27FC236}">
                <a16:creationId xmlns:a16="http://schemas.microsoft.com/office/drawing/2014/main" id="{2DC87DB2-4D54-190E-E737-D171C5AA8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5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5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5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5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33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B5F7889-B313-B626-557B-5D584CEB77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DD2BA395-AA99-457C-51E7-746721E596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B1B49E-8096-583F-B389-53A37477DF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3ED8EAC-377F-ED7E-9CCD-DF15D3F19D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E93BD7-9D32-04A1-5193-3384EFC0A4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4620FF6-BC60-1480-4DE9-29DE596F2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897A2A-0033-1172-A3D3-149DFE354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946B7DE-D97A-47ED-BB3E-F91202BFE7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E9969FCE-E022-4620-A21D-A31001E72B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B4995689-DB46-49E4-B0D1-30352BA1F3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2F544E62-1C0A-4313-8233-10D92ABE2E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9.w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76.wmf"/><Relationship Id="rId4" Type="http://schemas.openxmlformats.org/officeDocument/2006/relationships/slide" Target="slide1.xml"/><Relationship Id="rId9" Type="http://schemas.openxmlformats.org/officeDocument/2006/relationships/oleObject" Target="../embeddings/oleObject6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77.wmf"/><Relationship Id="rId4" Type="http://schemas.openxmlformats.org/officeDocument/2006/relationships/slide" Target="slide1.xml"/><Relationship Id="rId9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7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9.emf"/><Relationship Id="rId4" Type="http://schemas.openxmlformats.org/officeDocument/2006/relationships/slide" Target="slide2.xml"/><Relationship Id="rId9" Type="http://schemas.openxmlformats.org/officeDocument/2006/relationships/oleObject" Target="../embeddings/oleObject8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84.bin"/><Relationship Id="rId5" Type="http://schemas.openxmlformats.org/officeDocument/2006/relationships/image" Target="../media/image3.jpeg"/><Relationship Id="rId10" Type="http://schemas.openxmlformats.org/officeDocument/2006/relationships/image" Target="../media/image90.emf"/><Relationship Id="rId4" Type="http://schemas.openxmlformats.org/officeDocument/2006/relationships/slide" Target="slide2.xml"/><Relationship Id="rId9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86.bin"/><Relationship Id="rId5" Type="http://schemas.openxmlformats.org/officeDocument/2006/relationships/image" Target="../media/image3.jpeg"/><Relationship Id="rId10" Type="http://schemas.openxmlformats.org/officeDocument/2006/relationships/image" Target="../media/image92.emf"/><Relationship Id="rId4" Type="http://schemas.openxmlformats.org/officeDocument/2006/relationships/slide" Target="slide2.xml"/><Relationship Id="rId9" Type="http://schemas.openxmlformats.org/officeDocument/2006/relationships/oleObject" Target="../embeddings/oleObject8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9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9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slide" Target="slide2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emf"/><Relationship Id="rId4" Type="http://schemas.openxmlformats.org/officeDocument/2006/relationships/oleObject" Target="../embeddings/oleObject10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emf"/><Relationship Id="rId4" Type="http://schemas.openxmlformats.org/officeDocument/2006/relationships/oleObject" Target="../embeddings/oleObject11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1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image" Target="../media/image128.emf"/><Relationship Id="rId7" Type="http://schemas.openxmlformats.org/officeDocument/2006/relationships/image" Target="../media/image130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31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26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7" Type="http://schemas.openxmlformats.org/officeDocument/2006/relationships/image" Target="../media/image136.e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28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emf"/><Relationship Id="rId4" Type="http://schemas.openxmlformats.org/officeDocument/2006/relationships/oleObject" Target="../embeddings/oleObject131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33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7" Type="http://schemas.openxmlformats.org/officeDocument/2006/relationships/image" Target="../media/image143.e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35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5.emf"/><Relationship Id="rId4" Type="http://schemas.openxmlformats.org/officeDocument/2006/relationships/oleObject" Target="../embeddings/oleObject138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1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3.jpeg"/><Relationship Id="rId10" Type="http://schemas.openxmlformats.org/officeDocument/2006/relationships/image" Target="../media/image15.emf"/><Relationship Id="rId4" Type="http://schemas.openxmlformats.org/officeDocument/2006/relationships/slide" Target="slide2.xml"/><Relationship Id="rId9" Type="http://schemas.openxmlformats.org/officeDocument/2006/relationships/oleObject" Target="../embeddings/oleObject8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44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15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F4CFDF-D696-4284-07D6-F153DA1F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D88EB82-BFB8-FA05-1316-4FB5EB5CF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 行列式</a:t>
            </a:r>
            <a:endParaRPr lang="zh-CN" altLang="en-US"/>
          </a:p>
        </p:txBody>
      </p:sp>
      <p:pic>
        <p:nvPicPr>
          <p:cNvPr id="5124" name="Picture 6" descr="机动">
            <a:extLst>
              <a:ext uri="{FF2B5EF4-FFF2-40B4-BE49-F238E27FC236}">
                <a16:creationId xmlns:a16="http://schemas.microsoft.com/office/drawing/2014/main" id="{70CECBE8-3C75-102B-F746-11F58F96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7">
            <a:extLst>
              <a:ext uri="{FF2B5EF4-FFF2-40B4-BE49-F238E27FC236}">
                <a16:creationId xmlns:a16="http://schemas.microsoft.com/office/drawing/2014/main" id="{A63612F2-9FEF-8783-FC61-FADC69E99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126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18D1DFA-BD3D-B3B2-F89E-426EFD65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450E3F-189A-726C-ACEE-765BC02C8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D693D2-36C7-94D5-5BA1-85C94B2D7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A41D8E5-F7EB-29A3-869D-13A6E14E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72E376-CE3F-BE0A-E8FF-44089EE0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 Box 13">
            <a:extLst>
              <a:ext uri="{FF2B5EF4-FFF2-40B4-BE49-F238E27FC236}">
                <a16:creationId xmlns:a16="http://schemas.microsoft.com/office/drawing/2014/main" id="{FC540A13-74AC-5337-709E-6EB4337A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  <p:pic>
        <p:nvPicPr>
          <p:cNvPr id="5132" name="Picture 14" descr="tq1">
            <a:extLst>
              <a:ext uri="{FF2B5EF4-FFF2-40B4-BE49-F238E27FC236}">
                <a16:creationId xmlns:a16="http://schemas.microsoft.com/office/drawing/2014/main" id="{2BA15E1F-B0DC-EE3F-0D55-2BE70693735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5133" name="Text Box 15">
            <a:extLst>
              <a:ext uri="{FF2B5EF4-FFF2-40B4-BE49-F238E27FC236}">
                <a16:creationId xmlns:a16="http://schemas.microsoft.com/office/drawing/2014/main" id="{237B3C8D-3DC0-855D-1966-E06B4002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§3.1 </a:t>
            </a:r>
            <a:r>
              <a:rPr lang="zh-CN" altLang="en-US" b="1">
                <a:ea typeface="楷体_GB2312" pitchFamily="49" charset="-122"/>
              </a:rPr>
              <a:t>二阶与三阶行列式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§3.2 </a:t>
            </a:r>
            <a:r>
              <a:rPr lang="en-US" altLang="zh-CN" b="1" i="1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阶行列式的定义与性质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§3.3 </a:t>
            </a:r>
            <a:r>
              <a:rPr lang="zh-CN" altLang="en-US" b="1">
                <a:ea typeface="楷体_GB2312" pitchFamily="49" charset="-122"/>
              </a:rPr>
              <a:t>线性方程组唯一解公式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§3.4 </a:t>
            </a:r>
            <a:r>
              <a:rPr lang="zh-CN" altLang="en-US" b="1">
                <a:ea typeface="楷体_GB2312" pitchFamily="49" charset="-122"/>
              </a:rPr>
              <a:t>展开定理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ea typeface="楷体_GB2312" pitchFamily="49" charset="-122"/>
              </a:rPr>
              <a:t>§3.5 </a:t>
            </a:r>
            <a:r>
              <a:rPr lang="zh-CN" altLang="en-US" b="1">
                <a:ea typeface="楷体_GB2312" pitchFamily="49" charset="-122"/>
              </a:rPr>
              <a:t>更多的例子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>
            <a:extLst>
              <a:ext uri="{FF2B5EF4-FFF2-40B4-BE49-F238E27FC236}">
                <a16:creationId xmlns:a16="http://schemas.microsoft.com/office/drawing/2014/main" id="{1C760FAE-6D04-CFB7-04B6-DA381349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506413"/>
            <a:ext cx="382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求行列式的值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8492DED4-397C-83C7-F0FA-DE8A63C371F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323975" y="1868488"/>
          <a:ext cx="2973388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71643" imgH="933540" progId="Equation.3">
                  <p:embed/>
                </p:oleObj>
              </mc:Choice>
              <mc:Fallback>
                <p:oleObj name="Equation" r:id="rId2" imgW="1171643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1868488"/>
                        <a:ext cx="2973388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403D4EC3-BB20-7AAF-638A-F45AA9546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2768600"/>
            <a:ext cx="2798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11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22</a:t>
            </a:r>
            <a:r>
              <a:rPr lang="en-US" altLang="zh-CN" i="1">
                <a:ea typeface="楷体_GB2312" pitchFamily="49" charset="-122"/>
              </a:rPr>
              <a:t>…a</a:t>
            </a:r>
            <a:r>
              <a:rPr lang="en-US" altLang="zh-CN" i="1" baseline="-25000">
                <a:ea typeface="楷体_GB2312" pitchFamily="49" charset="-122"/>
              </a:rPr>
              <a:t>nn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02815B7-D3E6-9007-17D8-B7B964DFE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506413"/>
            <a:ext cx="382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求行列式的值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363" name="Object 2">
            <a:extLst>
              <a:ext uri="{FF2B5EF4-FFF2-40B4-BE49-F238E27FC236}">
                <a16:creationId xmlns:a16="http://schemas.microsoft.com/office/drawing/2014/main" id="{EAD876CF-E315-42F7-C991-09E280FF469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168400" y="1249363"/>
          <a:ext cx="3074988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1100" imgH="933540" progId="Equation.3">
                  <p:embed/>
                </p:oleObj>
              </mc:Choice>
              <mc:Fallback>
                <p:oleObj name="公式" r:id="rId2" imgW="1181100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249363"/>
                        <a:ext cx="3074988" cy="242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Text Box 4">
            <a:extLst>
              <a:ext uri="{FF2B5EF4-FFF2-40B4-BE49-F238E27FC236}">
                <a16:creationId xmlns:a16="http://schemas.microsoft.com/office/drawing/2014/main" id="{FCF8B8AF-7C61-770C-9D39-F8EC0F8E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71700"/>
            <a:ext cx="2798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11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22</a:t>
            </a:r>
            <a:r>
              <a:rPr lang="en-US" altLang="zh-CN" i="1">
                <a:ea typeface="楷体_GB2312" pitchFamily="49" charset="-122"/>
              </a:rPr>
              <a:t>…a</a:t>
            </a:r>
            <a:r>
              <a:rPr lang="en-US" altLang="zh-CN" i="1" baseline="-25000">
                <a:ea typeface="楷体_GB2312" pitchFamily="49" charset="-122"/>
              </a:rPr>
              <a:t>nn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40C280DF-CDEC-7959-73AE-E50309B9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4164013"/>
            <a:ext cx="5762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8" name="Text Box 4">
            <a:extLst>
              <a:ext uri="{FF2B5EF4-FFF2-40B4-BE49-F238E27FC236}">
                <a16:creationId xmlns:a16="http://schemas.microsoft.com/office/drawing/2014/main" id="{01646BE8-D26B-94E3-1719-D6529A891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6875"/>
            <a:ext cx="836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行列式看成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阶矩阵的函数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记作</a:t>
            </a:r>
            <a:r>
              <a:rPr lang="en-US" altLang="zh-CN">
                <a:ea typeface="楷体_GB2312" pitchFamily="49" charset="-122"/>
              </a:rPr>
              <a:t>det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或者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|.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10FCED36-3860-33FB-006E-5725B8255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89038"/>
            <a:ext cx="2154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主对角线</a:t>
            </a:r>
          </a:p>
        </p:txBody>
      </p:sp>
      <p:graphicFrame>
        <p:nvGraphicFramePr>
          <p:cNvPr id="16388" name="Object 2">
            <a:extLst>
              <a:ext uri="{FF2B5EF4-FFF2-40B4-BE49-F238E27FC236}">
                <a16:creationId xmlns:a16="http://schemas.microsoft.com/office/drawing/2014/main" id="{B11AA601-AA85-22D0-05EA-CF1F0D10B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51" imgH="215619" progId="Equation.3">
                  <p:embed/>
                </p:oleObj>
              </mc:Choice>
              <mc:Fallback>
                <p:oleObj name="公式" r:id="rId2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3">
            <a:extLst>
              <a:ext uri="{FF2B5EF4-FFF2-40B4-BE49-F238E27FC236}">
                <a16:creationId xmlns:a16="http://schemas.microsoft.com/office/drawing/2014/main" id="{C730D8B3-0807-686D-EC9F-BAB66CFCA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763" y="1103313"/>
          <a:ext cx="2678112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0285" imgH="933540" progId="Equation.3">
                  <p:embed/>
                </p:oleObj>
              </mc:Choice>
              <mc:Fallback>
                <p:oleObj name="公式" r:id="rId4" imgW="1200285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1103313"/>
                        <a:ext cx="2678112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Oval 8">
            <a:extLst>
              <a:ext uri="{FF2B5EF4-FFF2-40B4-BE49-F238E27FC236}">
                <a16:creationId xmlns:a16="http://schemas.microsoft.com/office/drawing/2014/main" id="{3948E7BE-6EBE-77D5-083A-0E615727FAE4}"/>
              </a:ext>
            </a:extLst>
          </p:cNvPr>
          <p:cNvSpPr>
            <a:spLocks noChangeArrowheads="1"/>
          </p:cNvSpPr>
          <p:nvPr/>
        </p:nvSpPr>
        <p:spPr bwMode="auto">
          <a:xfrm rot="2341074">
            <a:off x="5527675" y="2093913"/>
            <a:ext cx="3287713" cy="508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6391" name="Text Box 9">
            <a:extLst>
              <a:ext uri="{FF2B5EF4-FFF2-40B4-BE49-F238E27FC236}">
                <a16:creationId xmlns:a16="http://schemas.microsoft.com/office/drawing/2014/main" id="{EB4C5E61-A99E-E2D6-3C70-E38AE8FA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265238"/>
            <a:ext cx="1963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>
              <a:ea typeface="楷体_GB2312" pitchFamily="49" charset="-122"/>
            </a:endParaRPr>
          </a:p>
        </p:txBody>
      </p:sp>
      <p:sp>
        <p:nvSpPr>
          <p:cNvPr id="226314" name="Text Box 10">
            <a:extLst>
              <a:ext uri="{FF2B5EF4-FFF2-40B4-BE49-F238E27FC236}">
                <a16:creationId xmlns:a16="http://schemas.microsoft.com/office/drawing/2014/main" id="{DDC30675-1FD7-3295-3F4F-E123B058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1187450"/>
            <a:ext cx="2822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、上三角矩阵</a:t>
            </a:r>
          </a:p>
        </p:txBody>
      </p:sp>
      <p:graphicFrame>
        <p:nvGraphicFramePr>
          <p:cNvPr id="226315" name="Object 4">
            <a:extLst>
              <a:ext uri="{FF2B5EF4-FFF2-40B4-BE49-F238E27FC236}">
                <a16:creationId xmlns:a16="http://schemas.microsoft.com/office/drawing/2014/main" id="{BB39237D-96EE-1719-34A1-C4A659D31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8825" y="3875088"/>
          <a:ext cx="2700338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71643" imgH="933540" progId="Equation.3">
                  <p:embed/>
                </p:oleObj>
              </mc:Choice>
              <mc:Fallback>
                <p:oleObj name="公式" r:id="rId6" imgW="1171643" imgH="9335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3875088"/>
                        <a:ext cx="2700338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6" name="Text Box 12">
            <a:extLst>
              <a:ext uri="{FF2B5EF4-FFF2-40B4-BE49-F238E27FC236}">
                <a16:creationId xmlns:a16="http://schemas.microsoft.com/office/drawing/2014/main" id="{E745FEBE-8E83-0513-D56C-CA7C82417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828800"/>
            <a:ext cx="2347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下三角矩阵</a:t>
            </a:r>
          </a:p>
        </p:txBody>
      </p:sp>
      <p:graphicFrame>
        <p:nvGraphicFramePr>
          <p:cNvPr id="226317" name="Object 5">
            <a:extLst>
              <a:ext uri="{FF2B5EF4-FFF2-40B4-BE49-F238E27FC236}">
                <a16:creationId xmlns:a16="http://schemas.microsoft.com/office/drawing/2014/main" id="{C4B16902-6849-8E2C-2426-615587E01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3" y="3875088"/>
          <a:ext cx="2754312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00285" imgH="933540" progId="Equation.3">
                  <p:embed/>
                </p:oleObj>
              </mc:Choice>
              <mc:Fallback>
                <p:oleObj name="公式" r:id="rId8" imgW="1200285" imgH="9335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875088"/>
                        <a:ext cx="2754312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8" name="Text Box 14">
            <a:extLst>
              <a:ext uri="{FF2B5EF4-FFF2-40B4-BE49-F238E27FC236}">
                <a16:creationId xmlns:a16="http://schemas.microsoft.com/office/drawing/2014/main" id="{CB3D3B0E-4414-17F3-55FA-301545E8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187450"/>
            <a:ext cx="665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、</a:t>
            </a:r>
          </a:p>
        </p:txBody>
      </p:sp>
      <p:sp>
        <p:nvSpPr>
          <p:cNvPr id="226319" name="Text Box 15">
            <a:extLst>
              <a:ext uri="{FF2B5EF4-FFF2-40B4-BE49-F238E27FC236}">
                <a16:creationId xmlns:a16="http://schemas.microsoft.com/office/drawing/2014/main" id="{D27033E5-A108-9CB2-D3BA-B58E0693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1827213"/>
            <a:ext cx="1963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和对角阵</a:t>
            </a:r>
          </a:p>
        </p:txBody>
      </p:sp>
      <p:graphicFrame>
        <p:nvGraphicFramePr>
          <p:cNvPr id="226320" name="Object 6">
            <a:extLst>
              <a:ext uri="{FF2B5EF4-FFF2-40B4-BE49-F238E27FC236}">
                <a16:creationId xmlns:a16="http://schemas.microsoft.com/office/drawing/2014/main" id="{3788148F-2888-8515-78A3-477167B02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875088"/>
          <a:ext cx="2767012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81100" imgH="933540" progId="Equation.3">
                  <p:embed/>
                </p:oleObj>
              </mc:Choice>
              <mc:Fallback>
                <p:oleObj name="公式" r:id="rId10" imgW="1181100" imgH="9335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875088"/>
                        <a:ext cx="2767012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Text Box 17">
            <a:extLst>
              <a:ext uri="{FF2B5EF4-FFF2-40B4-BE49-F238E27FC236}">
                <a16:creationId xmlns:a16="http://schemas.microsoft.com/office/drawing/2014/main" id="{6CC64AA8-E4C7-47B0-CF34-A5C0F77B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2498725"/>
            <a:ext cx="4999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计算一般行列式的方法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sp>
        <p:nvSpPr>
          <p:cNvPr id="226322" name="Text Box 18">
            <a:extLst>
              <a:ext uri="{FF2B5EF4-FFF2-40B4-BE49-F238E27FC236}">
                <a16:creationId xmlns:a16="http://schemas.microsoft.com/office/drawing/2014/main" id="{DD210745-2E5E-A416-E7ED-7490E713C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3141663"/>
            <a:ext cx="4999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49" charset="-122"/>
              </a:rPr>
              <a:t>化为上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下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三角矩阵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12" grpId="0" animBg="1"/>
      <p:bldP spid="226314" grpId="0"/>
      <p:bldP spid="226316" grpId="0"/>
      <p:bldP spid="226318" grpId="0"/>
      <p:bldP spid="226319" grpId="0"/>
      <p:bldP spid="226321" grpId="0"/>
      <p:bldP spid="2263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76053326-0858-DE1B-0CD6-7E80B4A28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613" y="1119188"/>
          <a:ext cx="6624637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05185" imgH="1133565" progId="Equation.3">
                  <p:embed/>
                </p:oleObj>
              </mc:Choice>
              <mc:Fallback>
                <p:oleObj name="公式" r:id="rId2" imgW="2305185" imgH="11335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119188"/>
                        <a:ext cx="6624637" cy="282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5" name="Text Box 9">
            <a:extLst>
              <a:ext uri="{FF2B5EF4-FFF2-40B4-BE49-F238E27FC236}">
                <a16:creationId xmlns:a16="http://schemas.microsoft.com/office/drawing/2014/main" id="{4641CF62-5A59-CAA2-2489-E803787B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465638"/>
            <a:ext cx="2738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答案：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17412" name="Text Box 10">
            <a:extLst>
              <a:ext uri="{FF2B5EF4-FFF2-40B4-BE49-F238E27FC236}">
                <a16:creationId xmlns:a16="http://schemas.microsoft.com/office/drawing/2014/main" id="{5DEA1A29-F35A-C0C4-A088-E23A55B7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93713"/>
            <a:ext cx="382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计算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>
            <a:extLst>
              <a:ext uri="{FF2B5EF4-FFF2-40B4-BE49-F238E27FC236}">
                <a16:creationId xmlns:a16="http://schemas.microsoft.com/office/drawing/2014/main" id="{ED9922DA-F611-4D60-9208-F42443820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93725"/>
            <a:ext cx="5662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行列式的性质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C2B0C-A22F-7136-28C7-FD24E99AD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339850"/>
            <a:ext cx="78184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在定义行列式的和式</a:t>
            </a:r>
            <a:r>
              <a:rPr kumimoji="0" lang="en-US" altLang="zh-CN">
                <a:ea typeface="楷体_GB2312" pitchFamily="49" charset="-122"/>
              </a:rPr>
              <a:t>(3.2.1)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从每一行中各取了一个元素、使它们各在不同列中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将这些元素相乘得到一个乘积          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这些元素            既然各在不同的列中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就可以在乘积中将它们按列指标从小到大的顺序重新排列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得到同样的乘积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B29C9A6-1B45-6575-C6D0-F54A41880EB8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076950" y="2319338"/>
          <a:ext cx="19907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8743" imgH="228600" progId="Equation.3">
                  <p:embed/>
                </p:oleObj>
              </mc:Choice>
              <mc:Fallback>
                <p:oleObj name="公式" r:id="rId2" imgW="828743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319338"/>
                        <a:ext cx="19907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AE5D9914-9222-EE00-578A-5B66FD8BDB7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444750" y="2798763"/>
          <a:ext cx="2368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81143" imgH="228600" progId="Equation.3">
                  <p:embed/>
                </p:oleObj>
              </mc:Choice>
              <mc:Fallback>
                <p:oleObj name="公式" r:id="rId4" imgW="981143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2798763"/>
                        <a:ext cx="2368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642E1A58-427E-CC05-D269-ADAB75B8E86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300413" y="4546600"/>
          <a:ext cx="21351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9285" imgH="228600" progId="Equation.3">
                  <p:embed/>
                </p:oleObj>
              </mc:Choice>
              <mc:Fallback>
                <p:oleObj name="公式" r:id="rId6" imgW="81928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546600"/>
                        <a:ext cx="21351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3">
            <a:extLst>
              <a:ext uri="{FF2B5EF4-FFF2-40B4-BE49-F238E27FC236}">
                <a16:creationId xmlns:a16="http://schemas.microsoft.com/office/drawing/2014/main" id="{D6612E9E-7CDD-A640-8386-B9CEFFE3D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71500"/>
            <a:ext cx="6929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这样的重新排列可以这样来实现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25D5-7679-D526-A7E4-7F00F307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143000"/>
            <a:ext cx="800100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将排列</a:t>
            </a: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i="1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中的各数码</a:t>
            </a:r>
            <a:r>
              <a:rPr kumimoji="0" lang="en-US" altLang="zh-CN" i="1">
                <a:ea typeface="华文楷体" panose="02010600040101010101" pitchFamily="2" charset="-122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</a:rPr>
              <a:t>1,</a:t>
            </a:r>
            <a:r>
              <a:rPr kumimoji="0" lang="en-US" altLang="zh-CN" i="1">
                <a:ea typeface="华文楷体" panose="02010600040101010101" pitchFamily="2" charset="-122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</a:rPr>
              <a:t>2,</a:t>
            </a:r>
            <a:r>
              <a:rPr kumimoji="0" lang="en-US" altLang="zh-CN">
                <a:ea typeface="华文楷体" panose="02010600040101010101" pitchFamily="2" charset="-122"/>
              </a:rPr>
              <a:t>…</a:t>
            </a:r>
            <a:r>
              <a:rPr kumimoji="0" lang="en-US" altLang="zh-CN" i="1">
                <a:ea typeface="华文楷体" panose="02010600040101010101" pitchFamily="2" charset="-122"/>
              </a:rPr>
              <a:t>j</a:t>
            </a:r>
            <a:r>
              <a:rPr kumimoji="0" lang="en-US" altLang="zh-CN" i="1" baseline="-25000"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ea typeface="华文楷体" panose="02010600040101010101" pitchFamily="2" charset="-122"/>
              </a:rPr>
              <a:t>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经过</a:t>
            </a:r>
            <a:r>
              <a:rPr kumimoji="0" lang="en-US" altLang="zh-CN" i="1">
                <a:ea typeface="华文楷体" panose="02010600040101010101" pitchFamily="2" charset="-122"/>
              </a:rPr>
              <a:t>s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对换变成标准排列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(12…</a:t>
            </a:r>
            <a:r>
              <a:rPr kumimoji="0" lang="en-US" altLang="zh-CN" i="1"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),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对应的各因子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经过同样这些对换变成按顺序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          因而各因子         的行指标经过相应的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次对换变成按顺序</a:t>
            </a: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i="1">
                <a:ea typeface="华文楷体" panose="02010600040101010101" pitchFamily="2" charset="-122"/>
              </a:rPr>
              <a:t>i</a:t>
            </a:r>
            <a:r>
              <a:rPr kumimoji="0" lang="en-US" altLang="zh-CN" baseline="-25000">
                <a:ea typeface="华文楷体" panose="02010600040101010101" pitchFamily="2" charset="-122"/>
              </a:rPr>
              <a:t>1</a:t>
            </a:r>
            <a:r>
              <a:rPr kumimoji="0" lang="en-US" altLang="zh-CN" i="1">
                <a:ea typeface="华文楷体" panose="02010600040101010101" pitchFamily="2" charset="-122"/>
              </a:rPr>
              <a:t>,i</a:t>
            </a:r>
            <a:r>
              <a:rPr kumimoji="0" lang="en-US" altLang="zh-CN" baseline="-25000">
                <a:ea typeface="华文楷体" panose="02010600040101010101" pitchFamily="2" charset="-122"/>
              </a:rPr>
              <a:t>2</a:t>
            </a:r>
            <a:r>
              <a:rPr kumimoji="0" lang="en-US" altLang="zh-CN" i="1">
                <a:ea typeface="华文楷体" panose="02010600040101010101" pitchFamily="2" charset="-122"/>
              </a:rPr>
              <a:t>,…,i</a:t>
            </a:r>
            <a:r>
              <a:rPr kumimoji="0" lang="en-US" altLang="zh-CN" i="1" baseline="-25000">
                <a:ea typeface="华文楷体" panose="02010600040101010101" pitchFamily="2" charset="-122"/>
              </a:rPr>
              <a:t>n</a:t>
            </a:r>
            <a:r>
              <a:rPr kumimoji="0" lang="en-US" altLang="zh-CN" i="1">
                <a:ea typeface="华文楷体" panose="02010600040101010101" pitchFamily="2" charset="-122"/>
              </a:rPr>
              <a:t>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排列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A2396375-17A4-6D0F-DE5D-190E14331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2084388"/>
          <a:ext cx="2000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8743" imgH="228600" progId="Equation.3">
                  <p:embed/>
                </p:oleObj>
              </mc:Choice>
              <mc:Fallback>
                <p:oleObj name="公式" r:id="rId2" imgW="828743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084388"/>
                        <a:ext cx="2000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B1997DC4-DBD8-AD5A-4516-2253D5328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636838"/>
          <a:ext cx="2000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28743" imgH="228600" progId="Equation.3">
                  <p:embed/>
                </p:oleObj>
              </mc:Choice>
              <mc:Fallback>
                <p:oleObj name="公式" r:id="rId4" imgW="828743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2000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D725024E-DA75-D820-2198-94BBEA7F3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7913" y="2627313"/>
          <a:ext cx="2000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28743" imgH="228600" progId="Equation.3">
                  <p:embed/>
                </p:oleObj>
              </mc:Choice>
              <mc:Fallback>
                <p:oleObj name="公式" r:id="rId6" imgW="828743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627313"/>
                        <a:ext cx="2000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58A0A1-5160-0637-3901-E003F711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149725"/>
            <a:ext cx="80724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这说明排列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i="1" baseline="-25000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0" lang="en-US" altLang="zh-CN">
                <a:ea typeface="华文楷体" panose="02010600040101010101" pitchFamily="2" charset="-122"/>
              </a:rPr>
              <a:t>(</a:t>
            </a:r>
            <a:r>
              <a:rPr kumimoji="0" lang="en-US" altLang="zh-CN" i="1">
                <a:ea typeface="华文楷体" panose="02010600040101010101" pitchFamily="2" charset="-122"/>
              </a:rPr>
              <a:t>i</a:t>
            </a:r>
            <a:r>
              <a:rPr kumimoji="0" lang="en-US" altLang="zh-CN" i="1" baseline="-25000">
                <a:ea typeface="华文楷体" panose="02010600040101010101" pitchFamily="2" charset="-122"/>
              </a:rPr>
              <a:t>1</a:t>
            </a:r>
            <a:r>
              <a:rPr kumimoji="0" lang="en-US" altLang="zh-CN" i="1">
                <a:ea typeface="华文楷体" panose="02010600040101010101" pitchFamily="2" charset="-122"/>
              </a:rPr>
              <a:t>i</a:t>
            </a:r>
            <a:r>
              <a:rPr kumimoji="0" lang="en-US" altLang="zh-CN" i="1" baseline="-25000">
                <a:ea typeface="华文楷体" panose="02010600040101010101" pitchFamily="2" charset="-122"/>
              </a:rPr>
              <a:t>2</a:t>
            </a:r>
            <a:r>
              <a:rPr kumimoji="0" lang="en-US" altLang="zh-CN" i="1">
                <a:ea typeface="华文楷体" panose="02010600040101010101" pitchFamily="2" charset="-122"/>
              </a:rPr>
              <a:t>…i</a:t>
            </a:r>
            <a:r>
              <a:rPr kumimoji="0" lang="en-US" altLang="zh-CN" i="1" baseline="-25000">
                <a:ea typeface="华文楷体" panose="02010600040101010101" pitchFamily="2" charset="-122"/>
              </a:rPr>
              <a:t>n</a:t>
            </a:r>
            <a:r>
              <a:rPr kumimoji="0" lang="en-US" altLang="zh-CN">
                <a:ea typeface="华文楷体" panose="02010600040101010101" pitchFamily="2" charset="-122"/>
              </a:rPr>
              <a:t>)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的奇偶性相同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0" lang="en-US" altLang="zh-CN" i="1">
                <a:ea typeface="华文楷体" panose="02010600040101010101" pitchFamily="2" charset="-122"/>
              </a:rPr>
              <a:t>s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是偶数时同为偶排列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0" lang="en-US" altLang="zh-CN" i="1">
                <a:ea typeface="华文楷体" panose="02010600040101010101" pitchFamily="2" charset="-122"/>
              </a:rPr>
              <a:t>s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是奇数时同为奇排列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.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kumimoji="0"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E65A594-5572-5517-D4B9-0F01221E0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5" y="5167313"/>
          <a:ext cx="37433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52643" imgH="219165" progId="Equation.3">
                  <p:embed/>
                </p:oleObj>
              </mc:Choice>
              <mc:Fallback>
                <p:oleObj name="公式" r:id="rId8" imgW="1552643" imgH="2191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167313"/>
                        <a:ext cx="37433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571832-CC71-59CA-37E6-3FABF8B2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5654675"/>
            <a:ext cx="1643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进而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>
            <a:extLst>
              <a:ext uri="{FF2B5EF4-FFF2-40B4-BE49-F238E27FC236}">
                <a16:creationId xmlns:a16="http://schemas.microsoft.com/office/drawing/2014/main" id="{425A2957-73AF-6022-7ED4-E1B045DB9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命题 </a:t>
            </a:r>
            <a:r>
              <a:rPr kumimoji="0" lang="en-US" altLang="zh-CN">
                <a:ea typeface="楷体_GB2312" pitchFamily="49" charset="-122"/>
              </a:rPr>
              <a:t>3.2.1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415BB91-D833-2703-6F0C-3AF3A2AB4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1035050"/>
          <a:ext cx="7108825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71943" imgH="933540" progId="Equation.3">
                  <p:embed/>
                </p:oleObj>
              </mc:Choice>
              <mc:Fallback>
                <p:oleObj name="公式" r:id="rId2" imgW="3571943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035050"/>
                        <a:ext cx="7108825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56C5BB-32F6-6F18-3D37-B9103DD9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025" y="169545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华文楷体" panose="02010600040101010101" pitchFamily="2" charset="-122"/>
              </a:rPr>
              <a:t>(3.2.1)</a:t>
            </a:r>
            <a:endParaRPr kumimoji="0" lang="en-US" altLang="zh-CN">
              <a:ea typeface="华文楷体" panose="020106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FD661-BB94-3AAD-D780-CA7C36954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14688"/>
            <a:ext cx="42894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0" lang="en-US" altLang="zh-CN">
                <a:solidFill>
                  <a:srgbClr val="FF0000"/>
                </a:solidFill>
                <a:ea typeface="楷体_GB2312" pitchFamily="49" charset="-122"/>
              </a:rPr>
              <a:t>3.2.1</a:t>
            </a:r>
            <a:r>
              <a:rPr kumimoji="0" lang="en-US" altLang="zh-CN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0" lang="en-US" altLang="zh-CN" i="1">
                <a:ea typeface="华文楷体" panose="02010600040101010101" pitchFamily="2" charset="-122"/>
              </a:rPr>
              <a:t>A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的行列互换得到矩阵</a:t>
            </a:r>
            <a:r>
              <a:rPr kumimoji="0" lang="en-US" altLang="zh-CN" i="1">
                <a:ea typeface="华文楷体" panose="02010600040101010101" pitchFamily="2" charset="-122"/>
              </a:rPr>
              <a:t>B,</a:t>
            </a:r>
            <a:endParaRPr kumimoji="0" lang="en-US" altLang="zh-CN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10D9E-DE24-501C-EEBD-3EE1A3317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14813"/>
            <a:ext cx="428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zh-CN" altLang="en-US">
                <a:ea typeface="楷体_GB2312" pitchFamily="49" charset="-122"/>
              </a:rPr>
              <a:t>称为矩阵</a:t>
            </a:r>
            <a:r>
              <a:rPr kumimoji="0" lang="en-US" altLang="zh-CN" i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转置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kumimoji="0" lang="en-US" altLang="zh-CN" i="1">
                <a:ea typeface="华文楷体" panose="02010600040101010101" pitchFamily="2" charset="-122"/>
              </a:rPr>
              <a:t>A</a:t>
            </a:r>
            <a:r>
              <a:rPr kumimoji="0" lang="en-US" altLang="zh-CN" i="1" baseline="30000">
                <a:ea typeface="华文楷体" panose="02010600040101010101" pitchFamily="2" charset="-122"/>
              </a:rPr>
              <a:t>T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D712014F-B2B2-5E53-D893-C786C6A6C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2571750"/>
          <a:ext cx="3063875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00200" imgH="933540" progId="Equation.3">
                  <p:embed/>
                </p:oleObj>
              </mc:Choice>
              <mc:Fallback>
                <p:oleObj name="公式" r:id="rId4" imgW="1600200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571750"/>
                        <a:ext cx="3063875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DB726B48-CB37-1B64-C25D-FFB273D78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4643438"/>
          <a:ext cx="316071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7485" imgH="933540" progId="Equation.3">
                  <p:embed/>
                </p:oleObj>
              </mc:Choice>
              <mc:Fallback>
                <p:oleObj name="公式" r:id="rId6" imgW="1657485" imgH="9335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643438"/>
                        <a:ext cx="3160713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347141D-A588-9315-85E1-7DDA039A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714875"/>
            <a:ext cx="44291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设行列式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ea typeface="华文楷体" panose="02010600040101010101" pitchFamily="2" charset="-122"/>
                <a:cs typeface="Times New Roman" panose="02020603050405020304" pitchFamily="18" charset="0"/>
              </a:rPr>
              <a:t>Δ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zh-CN">
                <a:ea typeface="华文楷体" panose="02010600040101010101" pitchFamily="2" charset="-122"/>
              </a:rPr>
              <a:t>det </a:t>
            </a:r>
            <a:r>
              <a:rPr kumimoji="0" lang="en-US" altLang="zh-CN" i="1">
                <a:ea typeface="华文楷体" panose="02010600040101010101" pitchFamily="2" charset="-122"/>
              </a:rPr>
              <a:t>A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0" lang="en-US" altLang="zh-CN">
                <a:ea typeface="华文楷体" panose="02010600040101010101" pitchFamily="2" charset="-122"/>
              </a:rPr>
              <a:t>det </a:t>
            </a:r>
            <a:r>
              <a:rPr kumimoji="0" lang="en-US" altLang="zh-CN" i="1">
                <a:ea typeface="华文楷体" panose="02010600040101010101" pitchFamily="2" charset="-122"/>
              </a:rPr>
              <a:t>A</a:t>
            </a:r>
            <a:r>
              <a:rPr kumimoji="0" lang="en-US" altLang="zh-CN" i="1" baseline="30000">
                <a:ea typeface="华文楷体" panose="02010600040101010101" pitchFamily="2" charset="-122"/>
              </a:rPr>
              <a:t>T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得</a:t>
            </a:r>
            <a:r>
              <a:rPr kumimoji="0"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转置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记作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kumimoji="0" lang="en-US" altLang="zh-CN" i="1" baseline="30000">
                <a:ea typeface="华文楷体" panose="02010600040101010101" pitchFamily="2" charset="-122"/>
              </a:rPr>
              <a:t>T</a:t>
            </a: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Box 3">
            <a:extLst>
              <a:ext uri="{FF2B5EF4-FFF2-40B4-BE49-F238E27FC236}">
                <a16:creationId xmlns:a16="http://schemas.microsoft.com/office/drawing/2014/main" id="{676F2A7B-9200-4FF4-989E-4E71F1D4F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6588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dirty="0">
                <a:latin typeface="+mj-lt"/>
              </a:rPr>
              <a:t>定理</a:t>
            </a:r>
            <a:r>
              <a:rPr kumimoji="0" lang="en-US" altLang="zh-CN" dirty="0">
                <a:latin typeface="+mj-lt"/>
              </a:rPr>
              <a:t>3.2.1</a:t>
            </a:r>
            <a:r>
              <a:rPr kumimoji="0" lang="zh-CN" altLang="en-US" dirty="0">
                <a:latin typeface="楷体_GB2312" pitchFamily="49" charset="-122"/>
              </a:rPr>
              <a:t>行列式有如下的性质</a:t>
            </a:r>
            <a:r>
              <a:rPr kumimoji="0" lang="en-US" altLang="zh-CN" dirty="0">
                <a:latin typeface="楷体_GB2312" pitchFamily="49" charset="-122"/>
              </a:rPr>
              <a:t>:</a:t>
            </a:r>
          </a:p>
        </p:txBody>
      </p:sp>
      <p:sp>
        <p:nvSpPr>
          <p:cNvPr id="242691" name="TextBox 4">
            <a:extLst>
              <a:ext uri="{FF2B5EF4-FFF2-40B4-BE49-F238E27FC236}">
                <a16:creationId xmlns:a16="http://schemas.microsoft.com/office/drawing/2014/main" id="{3D6916D6-4FA2-8674-EEC1-2C24F32D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358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华文楷体" panose="02010600040101010101" pitchFamily="2" charset="-122"/>
              </a:rPr>
              <a:t>1</a:t>
            </a:r>
            <a:r>
              <a:rPr kumimoji="0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kumimoji="0"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det </a:t>
            </a:r>
            <a:r>
              <a:rPr kumimoji="0"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>
                <a:ea typeface="华文楷体" panose="02010600040101010101" pitchFamily="2" charset="-122"/>
                <a:cs typeface="Times New Roman" panose="02020603050405020304" pitchFamily="18" charset="0"/>
              </a:rPr>
              <a:t>=det </a:t>
            </a:r>
            <a:r>
              <a:rPr kumimoji="0" lang="en-US" altLang="zh-CN" sz="2800" i="1"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30000"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即转置不改变行列式的值</a:t>
            </a:r>
            <a:r>
              <a:rPr kumimoji="0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42692" name="TextBox 5">
            <a:extLst>
              <a:ext uri="{FF2B5EF4-FFF2-40B4-BE49-F238E27FC236}">
                <a16:creationId xmlns:a16="http://schemas.microsoft.com/office/drawing/2014/main" id="{AFCB664B-21BC-122E-EC90-E04DB035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14500"/>
            <a:ext cx="7929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行列式的行和列是同等地位的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2693" name="矩形 6">
            <a:extLst>
              <a:ext uri="{FF2B5EF4-FFF2-40B4-BE49-F238E27FC236}">
                <a16:creationId xmlns:a16="http://schemas.microsoft.com/office/drawing/2014/main" id="{16127760-CF85-9508-B571-0E8D16A9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214563"/>
            <a:ext cx="5997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zh-CN" sz="2800" i="1">
                <a:solidFill>
                  <a:schemeClr val="hlink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次齐次多项式</a:t>
            </a:r>
            <a:r>
              <a:rPr kumimoji="0"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0" lang="en-US" altLang="zh-CN" sz="2800" i="1">
                <a:solidFill>
                  <a:schemeClr val="hlink"/>
                </a:solidFill>
                <a:ea typeface="华文楷体" panose="02010600040101010101" pitchFamily="2" charset="-122"/>
              </a:rPr>
              <a:t>n</a:t>
            </a:r>
            <a:r>
              <a:rPr kumimoji="0"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次齐次函数</a:t>
            </a:r>
          </a:p>
        </p:txBody>
      </p:sp>
      <p:sp>
        <p:nvSpPr>
          <p:cNvPr id="242694" name="矩形 7">
            <a:extLst>
              <a:ext uri="{FF2B5EF4-FFF2-40B4-BE49-F238E27FC236}">
                <a16:creationId xmlns:a16="http://schemas.microsoft.com/office/drawing/2014/main" id="{C81C275F-9396-DF5F-0B5A-EAB55E66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8575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Δ(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j1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jn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+…+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jn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  (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800" baseline="-25000"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i="1" baseline="-25000">
                <a:ea typeface="楷体_GB2312" pitchFamily="49" charset="-122"/>
                <a:cs typeface="Times New Roman" panose="02020603050405020304" pitchFamily="18" charset="0"/>
              </a:rPr>
              <a:t>jn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其中是由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中第</a:t>
            </a:r>
            <a:r>
              <a:rPr kumimoji="0" lang="en-US" altLang="zh-CN" sz="2800" i="1"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行以外的元决定的常数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为一次齐次函数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线性函数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>
                <a:ea typeface="楷体_GB2312" pitchFamily="49" charset="-122"/>
                <a:cs typeface="Times New Roman" panose="02020603050405020304" pitchFamily="18" charset="0"/>
              </a:rPr>
              <a:t>满足</a:t>
            </a:r>
            <a:r>
              <a:rPr kumimoji="0" lang="en-US" altLang="zh-CN" sz="2800"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42695" name="Object 2">
            <a:extLst>
              <a:ext uri="{FF2B5EF4-FFF2-40B4-BE49-F238E27FC236}">
                <a16:creationId xmlns:a16="http://schemas.microsoft.com/office/drawing/2014/main" id="{7E4C5927-E6FA-0C9B-3598-1BA42C00F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21163"/>
          <a:ext cx="4929188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95543" imgH="447765" progId="Equation.3">
                  <p:embed/>
                </p:oleObj>
              </mc:Choice>
              <mc:Fallback>
                <p:oleObj name="公式" r:id="rId2" imgW="1895543" imgH="4477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4929188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6" name="TextBox 9">
            <a:extLst>
              <a:ext uri="{FF2B5EF4-FFF2-40B4-BE49-F238E27FC236}">
                <a16:creationId xmlns:a16="http://schemas.microsoft.com/office/drawing/2014/main" id="{8ADA70DB-DB12-D5D2-70FF-29C87B960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86375"/>
            <a:ext cx="8072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  </a:t>
            </a:r>
            <a:r>
              <a:rPr kumimoji="0" lang="en-US" altLang="zh-CN" sz="2800">
                <a:ea typeface="楷体_GB2312" pitchFamily="49" charset="-122"/>
              </a:rPr>
              <a:t>Δ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中某行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可拆成两个向量的和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Δ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可以拆成相应两个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Δ</a:t>
            </a:r>
            <a:r>
              <a:rPr kumimoji="0" lang="en-US" altLang="zh-CN" sz="2800" baseline="-25000">
                <a:ea typeface="楷体_GB2312" pitchFamily="49" charset="-122"/>
              </a:rPr>
              <a:t>1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,Δ</a:t>
            </a:r>
            <a:r>
              <a:rPr kumimoji="0" lang="en-US" altLang="zh-CN" sz="2800" baseline="-25000">
                <a:ea typeface="楷体_GB2312" pitchFamily="49" charset="-122"/>
              </a:rPr>
              <a:t>2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的和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2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/>
      <p:bldP spid="242692" grpId="0"/>
      <p:bldP spid="2426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Box 4">
            <a:extLst>
              <a:ext uri="{FF2B5EF4-FFF2-40B4-BE49-F238E27FC236}">
                <a16:creationId xmlns:a16="http://schemas.microsoft.com/office/drawing/2014/main" id="{26AD39B7-8043-E060-F988-80455E430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20675"/>
            <a:ext cx="8572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kumimoji="0" lang="en-US" altLang="zh-CN" sz="2800">
                <a:latin typeface="Arial" panose="020B0604020202020204" pitchFamily="34" charset="0"/>
              </a:rPr>
              <a:t>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将行列式的任意一行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乘以常数</a:t>
            </a:r>
            <a:r>
              <a:rPr kumimoji="0" lang="el-GR" altLang="zh-CN" sz="2800" i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则行列式的值变为原来的</a:t>
            </a:r>
            <a:r>
              <a:rPr kumimoji="0" lang="el-GR" altLang="zh-CN" sz="2800" i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倍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43715" name="TextBox 7">
            <a:extLst>
              <a:ext uri="{FF2B5EF4-FFF2-40B4-BE49-F238E27FC236}">
                <a16:creationId xmlns:a16="http://schemas.microsoft.com/office/drawing/2014/main" id="{F9535718-787F-5850-916C-88722042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330325"/>
            <a:ext cx="8572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4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行列式两行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对换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行列式的值变为原来的相反数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3716" name="TextBox 9">
            <a:extLst>
              <a:ext uri="{FF2B5EF4-FFF2-40B4-BE49-F238E27FC236}">
                <a16:creationId xmlns:a16="http://schemas.microsoft.com/office/drawing/2014/main" id="{54AFEC92-125F-37E5-1A3A-295755EA7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2406650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5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如果行列式某行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元全为</a:t>
            </a:r>
            <a:r>
              <a:rPr kumimoji="0" lang="en-US" altLang="zh-CN" sz="2800">
                <a:ea typeface="楷体_GB2312" pitchFamily="49" charset="-122"/>
              </a:rPr>
              <a:t>0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则行列式为</a:t>
            </a:r>
            <a:r>
              <a:rPr kumimoji="0" lang="en-US" altLang="zh-CN" sz="2800">
                <a:ea typeface="楷体_GB2312" pitchFamily="49" charset="-122"/>
              </a:rPr>
              <a:t>0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3717" name="TextBox 10">
            <a:extLst>
              <a:ext uri="{FF2B5EF4-FFF2-40B4-BE49-F238E27FC236}">
                <a16:creationId xmlns:a16="http://schemas.microsoft.com/office/drawing/2014/main" id="{2B82FE10-64DF-D7D9-AFA4-DE0D2CCDD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162300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6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如果行列式某两行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相等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则行列式为</a:t>
            </a:r>
            <a:r>
              <a:rPr kumimoji="0" lang="en-US" altLang="zh-CN" sz="2800">
                <a:ea typeface="楷体_GB2312" pitchFamily="49" charset="-122"/>
              </a:rPr>
              <a:t>0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3718" name="TextBox 11">
            <a:extLst>
              <a:ext uri="{FF2B5EF4-FFF2-40B4-BE49-F238E27FC236}">
                <a16:creationId xmlns:a16="http://schemas.microsoft.com/office/drawing/2014/main" id="{D1B0A3DC-8C58-3590-C8EC-A43180E3E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846513"/>
            <a:ext cx="8502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7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如果行列式某两行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对应成比例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则行列式为</a:t>
            </a:r>
            <a:r>
              <a:rPr kumimoji="0" lang="en-US" altLang="zh-CN" sz="2800">
                <a:ea typeface="楷体_GB2312" pitchFamily="49" charset="-122"/>
              </a:rPr>
              <a:t>0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3719" name="TextBox 12">
            <a:extLst>
              <a:ext uri="{FF2B5EF4-FFF2-40B4-BE49-F238E27FC236}">
                <a16:creationId xmlns:a16="http://schemas.microsoft.com/office/drawing/2014/main" id="{AF591AFA-0FD9-7878-40FA-887BBF8F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857750"/>
            <a:ext cx="8572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8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如果行列式某一行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el-GR" altLang="zh-CN" sz="2800" i="1">
                <a:latin typeface="楷体_GB2312" pitchFamily="49" charset="-122"/>
                <a:ea typeface="楷体_GB2312" pitchFamily="49" charset="-122"/>
              </a:rPr>
              <a:t>λ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倍加到另一行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列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行列式的值不变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5" grpId="0"/>
      <p:bldP spid="243716" grpId="0"/>
      <p:bldP spid="243717" grpId="0"/>
      <p:bldP spid="243718" grpId="0"/>
      <p:bldP spid="2437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C80322DD-7E00-16F5-D879-CB19032A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714375"/>
            <a:ext cx="259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ea typeface="楷体_GB2312" pitchFamily="49" charset="-122"/>
              </a:rPr>
              <a:t>例</a:t>
            </a:r>
            <a:r>
              <a:rPr kumimoji="0" lang="en-US" altLang="zh-CN" sz="2800">
                <a:solidFill>
                  <a:schemeClr val="hlink"/>
                </a:solidFill>
                <a:ea typeface="楷体_GB2312" pitchFamily="49" charset="-122"/>
              </a:rPr>
              <a:t>3.</a:t>
            </a:r>
            <a:r>
              <a:rPr kumimoji="0" lang="zh-CN" altLang="en-US" sz="2800">
                <a:ea typeface="楷体_GB2312" pitchFamily="49" charset="-122"/>
              </a:rPr>
              <a:t>求行列式</a:t>
            </a:r>
          </a:p>
        </p:txBody>
      </p:sp>
      <p:graphicFrame>
        <p:nvGraphicFramePr>
          <p:cNvPr id="244739" name="Object 2">
            <a:extLst>
              <a:ext uri="{FF2B5EF4-FFF2-40B4-BE49-F238E27FC236}">
                <a16:creationId xmlns:a16="http://schemas.microsoft.com/office/drawing/2014/main" id="{0C677EEC-3B9B-52E0-112B-F9D337C36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92100"/>
          <a:ext cx="30638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24043" imgH="904965" progId="Equation.3">
                  <p:embed/>
                </p:oleObj>
              </mc:Choice>
              <mc:Fallback>
                <p:oleObj name="公式" r:id="rId2" imgW="1324043" imgH="9049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2100"/>
                        <a:ext cx="306387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0" name="TextBox 3">
            <a:extLst>
              <a:ext uri="{FF2B5EF4-FFF2-40B4-BE49-F238E27FC236}">
                <a16:creationId xmlns:a16="http://schemas.microsoft.com/office/drawing/2014/main" id="{48DA3EA3-B128-ABC7-6792-A812AB08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00250"/>
            <a:ext cx="71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4741" name="Object 3">
            <a:extLst>
              <a:ext uri="{FF2B5EF4-FFF2-40B4-BE49-F238E27FC236}">
                <a16:creationId xmlns:a16="http://schemas.microsoft.com/office/drawing/2014/main" id="{7BF6BD93-6982-A492-B444-D09C6DAFE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143125"/>
          <a:ext cx="30226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4543" imgH="904965" progId="Equation.3">
                  <p:embed/>
                </p:oleObj>
              </mc:Choice>
              <mc:Fallback>
                <p:oleObj name="公式" r:id="rId4" imgW="1514543" imgH="9049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143125"/>
                        <a:ext cx="30226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4">
            <a:extLst>
              <a:ext uri="{FF2B5EF4-FFF2-40B4-BE49-F238E27FC236}">
                <a16:creationId xmlns:a16="http://schemas.microsoft.com/office/drawing/2014/main" id="{47D63C82-65C0-8C45-81E8-86FCFE82B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38" y="2214563"/>
          <a:ext cx="250031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9743" imgH="904965" progId="Equation.3">
                  <p:embed/>
                </p:oleObj>
              </mc:Choice>
              <mc:Fallback>
                <p:oleObj name="Equation" r:id="rId6" imgW="1209743" imgH="9049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214563"/>
                        <a:ext cx="2500312" cy="18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Object 6">
            <a:extLst>
              <a:ext uri="{FF2B5EF4-FFF2-40B4-BE49-F238E27FC236}">
                <a16:creationId xmlns:a16="http://schemas.microsoft.com/office/drawing/2014/main" id="{E26FF559-FE25-AFA2-02D5-51C602FC5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4100513"/>
          <a:ext cx="3502025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8843" imgH="1133565" progId="Equation.3">
                  <p:embed/>
                </p:oleObj>
              </mc:Choice>
              <mc:Fallback>
                <p:oleObj name="Equation" r:id="rId8" imgW="1628843" imgH="11335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4100513"/>
                        <a:ext cx="3502025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7">
            <a:extLst>
              <a:ext uri="{FF2B5EF4-FFF2-40B4-BE49-F238E27FC236}">
                <a16:creationId xmlns:a16="http://schemas.microsoft.com/office/drawing/2014/main" id="{F0902DD9-4BFE-7FB7-ADF5-F6B87BBA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14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5F951FF-47D4-43CA-862D-30925F38F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BC6EF72B-C10F-7E56-5FB5-CFDCCEB03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§3.1 </a:t>
            </a:r>
            <a:r>
              <a:rPr lang="zh-CN" altLang="en-US" b="1"/>
              <a:t>二阶与三阶行列式</a:t>
            </a:r>
          </a:p>
        </p:txBody>
      </p:sp>
      <p:pic>
        <p:nvPicPr>
          <p:cNvPr id="6149" name="Picture 12" descr="机动">
            <a:extLst>
              <a:ext uri="{FF2B5EF4-FFF2-40B4-BE49-F238E27FC236}">
                <a16:creationId xmlns:a16="http://schemas.microsoft.com/office/drawing/2014/main" id="{BF42E9D7-D2C9-D0BE-AF88-15789530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3">
            <a:extLst>
              <a:ext uri="{FF2B5EF4-FFF2-40B4-BE49-F238E27FC236}">
                <a16:creationId xmlns:a16="http://schemas.microsoft.com/office/drawing/2014/main" id="{3253D43F-07C9-8F77-D011-5CBA9701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51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D830E4E-11C3-4232-81E6-7E4237CC9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CCD318E7-EF49-74FA-07D9-25BAEC02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0CECE4-C286-E741-4DAC-A6BEB712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A18E6E4-6B33-8603-3CAA-3A39BA9B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1B726C-6E7E-764D-D8F9-7F11E7E1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9" descr="tq1">
            <a:extLst>
              <a:ext uri="{FF2B5EF4-FFF2-40B4-BE49-F238E27FC236}">
                <a16:creationId xmlns:a16="http://schemas.microsoft.com/office/drawing/2014/main" id="{CF9A0504-A4DB-FEA0-D1A0-1CD61216219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6157" name="Text Box 31">
            <a:extLst>
              <a:ext uri="{FF2B5EF4-FFF2-40B4-BE49-F238E27FC236}">
                <a16:creationId xmlns:a16="http://schemas.microsoft.com/office/drawing/2014/main" id="{F948F0B6-D039-225A-AB54-F21449A86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09AB61C9-5C35-9A0A-6867-A06B787F8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34963"/>
            <a:ext cx="3128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2800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kumimoji="0"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阶行列式</a:t>
            </a:r>
          </a:p>
        </p:txBody>
      </p:sp>
      <p:graphicFrame>
        <p:nvGraphicFramePr>
          <p:cNvPr id="245763" name="Object 3">
            <a:extLst>
              <a:ext uri="{FF2B5EF4-FFF2-40B4-BE49-F238E27FC236}">
                <a16:creationId xmlns:a16="http://schemas.microsoft.com/office/drawing/2014/main" id="{60FEB3B1-F14D-53CB-F56F-949CBEE09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169863"/>
          <a:ext cx="3400425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52685" imgH="1133565" progId="Equation.3">
                  <p:embed/>
                </p:oleObj>
              </mc:Choice>
              <mc:Fallback>
                <p:oleObj name="公式" r:id="rId3" imgW="1352685" imgH="11335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69863"/>
                        <a:ext cx="3400425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4" name="TextBox 3">
            <a:extLst>
              <a:ext uri="{FF2B5EF4-FFF2-40B4-BE49-F238E27FC236}">
                <a16:creationId xmlns:a16="http://schemas.microsoft.com/office/drawing/2014/main" id="{EE77CEA5-76A2-1D24-48C3-5A3CAE57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428875"/>
            <a:ext cx="71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765" name="Object 4">
            <a:extLst>
              <a:ext uri="{FF2B5EF4-FFF2-40B4-BE49-F238E27FC236}">
                <a16:creationId xmlns:a16="http://schemas.microsoft.com/office/drawing/2014/main" id="{18061C2A-702B-2BD6-FF50-234F6DFE5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2428875"/>
          <a:ext cx="59848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76785" imgH="1133565" progId="Equation.3">
                  <p:embed/>
                </p:oleObj>
              </mc:Choice>
              <mc:Fallback>
                <p:oleObj name="公式" r:id="rId5" imgW="3676785" imgH="11335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428875"/>
                        <a:ext cx="59848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6">
            <a:extLst>
              <a:ext uri="{FF2B5EF4-FFF2-40B4-BE49-F238E27FC236}">
                <a16:creationId xmlns:a16="http://schemas.microsoft.com/office/drawing/2014/main" id="{428CB819-2A55-B33B-65BF-02B7A8238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286250"/>
          <a:ext cx="31432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971743" imgH="1133565" progId="Equation.3">
                  <p:embed/>
                </p:oleObj>
              </mc:Choice>
              <mc:Fallback>
                <p:oleObj name="公式" r:id="rId7" imgW="1971743" imgH="11335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86250"/>
                        <a:ext cx="31432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8" name="Object 7">
            <a:extLst>
              <a:ext uri="{FF2B5EF4-FFF2-40B4-BE49-F238E27FC236}">
                <a16:creationId xmlns:a16="http://schemas.microsoft.com/office/drawing/2014/main" id="{205ADB55-8CF4-C5F9-B722-401E30410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273550"/>
          <a:ext cx="4087813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09985" imgH="1133565" progId="Equation.3">
                  <p:embed/>
                </p:oleObj>
              </mc:Choice>
              <mc:Fallback>
                <p:oleObj name="公式" r:id="rId9" imgW="2609985" imgH="11335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273550"/>
                        <a:ext cx="4087813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8">
            <a:extLst>
              <a:ext uri="{FF2B5EF4-FFF2-40B4-BE49-F238E27FC236}">
                <a16:creationId xmlns:a16="http://schemas.microsoft.com/office/drawing/2014/main" id="{0E51AB8C-1194-3157-5746-5028157165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6072188"/>
          <a:ext cx="24288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47800" imgH="219165" progId="Equation.3">
                  <p:embed/>
                </p:oleObj>
              </mc:Choice>
              <mc:Fallback>
                <p:oleObj name="公式" r:id="rId11" imgW="1447800" imgH="2191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6072188"/>
                        <a:ext cx="242887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0" name="AutoShape 10">
            <a:extLst>
              <a:ext uri="{FF2B5EF4-FFF2-40B4-BE49-F238E27FC236}">
                <a16:creationId xmlns:a16="http://schemas.microsoft.com/office/drawing/2014/main" id="{E454A474-95F3-CB08-25BE-0511303C60C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288" y="3622675"/>
            <a:ext cx="1150937" cy="746125"/>
          </a:xfrm>
          <a:prstGeom prst="wedgeRoundRectCallout">
            <a:avLst>
              <a:gd name="adj1" fmla="val -45176"/>
              <a:gd name="adj2" fmla="val 79995"/>
              <a:gd name="adj3" fmla="val 16667"/>
            </a:avLst>
          </a:prstGeom>
          <a:solidFill>
            <a:schemeClr val="accent2"/>
          </a:solidFill>
          <a:ln w="38100" cmpd="dbl" algn="ctr">
            <a:solidFill>
              <a:schemeClr val="tx2"/>
            </a:solidFill>
            <a:miter lim="800000"/>
            <a:headEnd/>
            <a:tailEnd/>
          </a:ln>
        </p:spPr>
        <p:txBody>
          <a:bodyPr rot="10800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chemeClr val="hlink"/>
                </a:solidFill>
                <a:ea typeface="楷体_GB2312" pitchFamily="49" charset="-122"/>
              </a:rPr>
              <a:t>各行加到第</a:t>
            </a:r>
            <a:r>
              <a:rPr lang="en-US" altLang="zh-CN" sz="1600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lang="zh-CN" altLang="en-US" sz="1600">
                <a:solidFill>
                  <a:schemeClr val="hlink"/>
                </a:solidFill>
                <a:ea typeface="楷体_GB2312" pitchFamily="49" charset="-122"/>
              </a:rPr>
              <a:t>行</a:t>
            </a:r>
          </a:p>
        </p:txBody>
      </p:sp>
      <p:sp>
        <p:nvSpPr>
          <p:cNvPr id="245772" name="AutoShape 12">
            <a:extLst>
              <a:ext uri="{FF2B5EF4-FFF2-40B4-BE49-F238E27FC236}">
                <a16:creationId xmlns:a16="http://schemas.microsoft.com/office/drawing/2014/main" id="{646E7BAA-F242-4930-A2EA-B1934C41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4237038"/>
            <a:ext cx="1243013" cy="679450"/>
          </a:xfrm>
          <a:prstGeom prst="wedgeRoundRectCallout">
            <a:avLst>
              <a:gd name="adj1" fmla="val -45787"/>
              <a:gd name="adj2" fmla="val 75935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hlink"/>
                </a:solidFill>
              </a:rPr>
              <a:t>各列减去第</a:t>
            </a:r>
            <a:r>
              <a:rPr lang="en-US" altLang="zh-CN" sz="1600">
                <a:solidFill>
                  <a:schemeClr val="hlink"/>
                </a:solidFill>
              </a:rPr>
              <a:t>1</a:t>
            </a:r>
            <a:r>
              <a:rPr lang="zh-CN" altLang="en-US" sz="1600">
                <a:solidFill>
                  <a:schemeClr val="hlink"/>
                </a:solidFill>
              </a:rPr>
              <a:t>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  <p:bldP spid="245770" grpId="0" animBg="1"/>
      <p:bldP spid="2457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60BC481C-0349-7C6D-62C2-C478D849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320675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ea typeface="楷体_GB2312" pitchFamily="49" charset="-122"/>
              </a:rPr>
              <a:t>例</a:t>
            </a:r>
            <a:r>
              <a:rPr kumimoji="0" lang="en-US" altLang="zh-CN" sz="2800">
                <a:ea typeface="楷体_GB2312" pitchFamily="49" charset="-122"/>
              </a:rPr>
              <a:t>3. </a:t>
            </a:r>
            <a:r>
              <a:rPr kumimoji="0" lang="zh-CN" altLang="en-US" sz="2800">
                <a:ea typeface="楷体_GB2312" pitchFamily="49" charset="-122"/>
              </a:rPr>
              <a:t>求</a:t>
            </a:r>
            <a:r>
              <a:rPr kumimoji="0" lang="en-US" altLang="zh-CN" sz="2800">
                <a:ea typeface="楷体_GB2312" pitchFamily="49" charset="-122"/>
              </a:rPr>
              <a:t>n</a:t>
            </a:r>
            <a:r>
              <a:rPr kumimoji="0" lang="zh-CN" altLang="en-US" sz="2800">
                <a:ea typeface="楷体_GB2312" pitchFamily="49" charset="-122"/>
              </a:rPr>
              <a:t>阶行列式</a:t>
            </a:r>
          </a:p>
        </p:txBody>
      </p:sp>
      <p:graphicFrame>
        <p:nvGraphicFramePr>
          <p:cNvPr id="247811" name="Object 2">
            <a:extLst>
              <a:ext uri="{FF2B5EF4-FFF2-40B4-BE49-F238E27FC236}">
                <a16:creationId xmlns:a16="http://schemas.microsoft.com/office/drawing/2014/main" id="{0C272E3C-54C9-BC8C-F7DB-7808129E9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9638" y="188913"/>
          <a:ext cx="4189412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43100" imgH="1133565" progId="Equation.3">
                  <p:embed/>
                </p:oleObj>
              </mc:Choice>
              <mc:Fallback>
                <p:oleObj name="公式" r:id="rId2" imgW="1943100" imgH="11335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88913"/>
                        <a:ext cx="4189412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2" name="Object 3">
            <a:extLst>
              <a:ext uri="{FF2B5EF4-FFF2-40B4-BE49-F238E27FC236}">
                <a16:creationId xmlns:a16="http://schemas.microsoft.com/office/drawing/2014/main" id="{E9199967-7611-9C8C-228D-29B0B6A17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2327275"/>
          <a:ext cx="4902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9485" imgH="1133565" progId="Equation.3">
                  <p:embed/>
                </p:oleObj>
              </mc:Choice>
              <mc:Fallback>
                <p:oleObj name="公式" r:id="rId4" imgW="2419485" imgH="11335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327275"/>
                        <a:ext cx="49022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3" name="TextBox 3">
            <a:extLst>
              <a:ext uri="{FF2B5EF4-FFF2-40B4-BE49-F238E27FC236}">
                <a16:creationId xmlns:a16="http://schemas.microsoft.com/office/drawing/2014/main" id="{B1ECA18D-4E41-D1B3-0344-2169E4AF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712913"/>
            <a:ext cx="71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7814" name="Object 5">
            <a:extLst>
              <a:ext uri="{FF2B5EF4-FFF2-40B4-BE49-F238E27FC236}">
                <a16:creationId xmlns:a16="http://schemas.microsoft.com/office/drawing/2014/main" id="{4744195D-4FF4-CF4E-326E-1736B5651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4381500"/>
          <a:ext cx="49784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57585" imgH="1133565" progId="Equation.3">
                  <p:embed/>
                </p:oleObj>
              </mc:Choice>
              <mc:Fallback>
                <p:oleObj name="公式" r:id="rId6" imgW="2457585" imgH="11335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381500"/>
                        <a:ext cx="49784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5" name="AutoShape 7">
            <a:extLst>
              <a:ext uri="{FF2B5EF4-FFF2-40B4-BE49-F238E27FC236}">
                <a16:creationId xmlns:a16="http://schemas.microsoft.com/office/drawing/2014/main" id="{48325246-59B4-40A3-A283-554DCD75D73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512763" y="2273300"/>
            <a:ext cx="1944687" cy="654050"/>
          </a:xfrm>
          <a:prstGeom prst="wedgeRoundRectCallout">
            <a:avLst>
              <a:gd name="adj1" fmla="val 2407"/>
              <a:gd name="adj2" fmla="val -106069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hlink"/>
                </a:solidFill>
              </a:rPr>
              <a:t>所有其他列加到第</a:t>
            </a:r>
            <a:r>
              <a:rPr lang="en-US" altLang="zh-CN" sz="1600">
                <a:solidFill>
                  <a:schemeClr val="hlink"/>
                </a:solidFill>
              </a:rPr>
              <a:t>1</a:t>
            </a:r>
            <a:r>
              <a:rPr lang="zh-CN" altLang="en-US" sz="1600">
                <a:solidFill>
                  <a:schemeClr val="hlink"/>
                </a:solidFill>
              </a:rPr>
              <a:t>列；提公因子</a:t>
            </a:r>
          </a:p>
        </p:txBody>
      </p:sp>
      <p:sp>
        <p:nvSpPr>
          <p:cNvPr id="247816" name="AutoShape 8">
            <a:extLst>
              <a:ext uri="{FF2B5EF4-FFF2-40B4-BE49-F238E27FC236}">
                <a16:creationId xmlns:a16="http://schemas.microsoft.com/office/drawing/2014/main" id="{42084F9B-C845-4C96-A459-2162BF760E2D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830263" y="4456113"/>
            <a:ext cx="1395412" cy="549275"/>
          </a:xfrm>
          <a:prstGeom prst="wedgeRoundRectCallout">
            <a:avLst>
              <a:gd name="adj1" fmla="val 7333"/>
              <a:gd name="adj2" fmla="val -110407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rot="10800000"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hlink"/>
                </a:solidFill>
              </a:rPr>
              <a:t>每一行减去上一行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/>
      <p:bldP spid="247815" grpId="0" animBg="1"/>
      <p:bldP spid="2478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4" name="Object 2">
            <a:extLst>
              <a:ext uri="{FF2B5EF4-FFF2-40B4-BE49-F238E27FC236}">
                <a16:creationId xmlns:a16="http://schemas.microsoft.com/office/drawing/2014/main" id="{302632CD-C2F4-7EF5-6B33-E0C6ABB50C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530225"/>
          <a:ext cx="544036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86185" imgH="942975" progId="Equation.3">
                  <p:embed/>
                </p:oleObj>
              </mc:Choice>
              <mc:Fallback>
                <p:oleObj name="公式" r:id="rId2" imgW="2686185" imgH="9429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30225"/>
                        <a:ext cx="5440362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5" name="Object 3">
            <a:extLst>
              <a:ext uri="{FF2B5EF4-FFF2-40B4-BE49-F238E27FC236}">
                <a16:creationId xmlns:a16="http://schemas.microsoft.com/office/drawing/2014/main" id="{1D6E9EA3-C0D2-D14A-14B7-57C363D31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143125"/>
          <a:ext cx="5157787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43243" imgH="942975" progId="Equation.3">
                  <p:embed/>
                </p:oleObj>
              </mc:Choice>
              <mc:Fallback>
                <p:oleObj name="公式" r:id="rId4" imgW="2543243" imgH="9429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143125"/>
                        <a:ext cx="5157787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6" name="Object 4">
            <a:extLst>
              <a:ext uri="{FF2B5EF4-FFF2-40B4-BE49-F238E27FC236}">
                <a16:creationId xmlns:a16="http://schemas.microsoft.com/office/drawing/2014/main" id="{84C91D51-3F06-4146-ECDF-B114CF5C0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786188"/>
          <a:ext cx="682625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71985" imgH="942975" progId="Equation.3">
                  <p:embed/>
                </p:oleObj>
              </mc:Choice>
              <mc:Fallback>
                <p:oleObj name="公式" r:id="rId6" imgW="3371985" imgH="9429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786188"/>
                        <a:ext cx="6826250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>
            <a:extLst>
              <a:ext uri="{FF2B5EF4-FFF2-40B4-BE49-F238E27FC236}">
                <a16:creationId xmlns:a16="http://schemas.microsoft.com/office/drawing/2014/main" id="{631C0480-CD0E-E4E9-9AD9-911DB1117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5572125"/>
          <a:ext cx="72882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00585" imgH="409485" progId="Equation.3">
                  <p:embed/>
                </p:oleObj>
              </mc:Choice>
              <mc:Fallback>
                <p:oleObj name="公式" r:id="rId8" imgW="3600585" imgH="4094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572125"/>
                        <a:ext cx="728821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AutoShape 7">
            <a:extLst>
              <a:ext uri="{FF2B5EF4-FFF2-40B4-BE49-F238E27FC236}">
                <a16:creationId xmlns:a16="http://schemas.microsoft.com/office/drawing/2014/main" id="{67E40CA7-286C-4C8B-BC2E-7C8F49BC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336550"/>
            <a:ext cx="1568450" cy="635000"/>
          </a:xfrm>
          <a:prstGeom prst="wedgeRoundRectCallout">
            <a:avLst>
              <a:gd name="adj1" fmla="val -20954"/>
              <a:gd name="adj2" fmla="val 103750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800">
                <a:solidFill>
                  <a:schemeClr val="hlink"/>
                </a:solidFill>
              </a:rPr>
              <a:t>各行加到第</a:t>
            </a:r>
            <a:r>
              <a:rPr lang="en-US" altLang="zh-CN" sz="1800">
                <a:solidFill>
                  <a:schemeClr val="hlink"/>
                </a:solidFill>
              </a:rPr>
              <a:t>1</a:t>
            </a:r>
            <a:r>
              <a:rPr lang="zh-CN" altLang="en-US" sz="1800">
                <a:solidFill>
                  <a:schemeClr val="hlink"/>
                </a:solidFill>
              </a:rPr>
              <a:t>行</a:t>
            </a:r>
          </a:p>
        </p:txBody>
      </p:sp>
      <p:sp>
        <p:nvSpPr>
          <p:cNvPr id="248840" name="AutoShape 8">
            <a:extLst>
              <a:ext uri="{FF2B5EF4-FFF2-40B4-BE49-F238E27FC236}">
                <a16:creationId xmlns:a16="http://schemas.microsoft.com/office/drawing/2014/main" id="{0E5B399F-E3CE-4E61-B172-577EE187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8" y="1931988"/>
            <a:ext cx="1568450" cy="635000"/>
          </a:xfrm>
          <a:prstGeom prst="wedgeRoundRectCallout">
            <a:avLst>
              <a:gd name="adj1" fmla="val -16699"/>
              <a:gd name="adj2" fmla="val 106500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800">
                <a:solidFill>
                  <a:schemeClr val="hlink"/>
                </a:solidFill>
              </a:rPr>
              <a:t>第</a:t>
            </a:r>
            <a:r>
              <a:rPr lang="en-US" altLang="zh-CN" sz="1800">
                <a:solidFill>
                  <a:schemeClr val="hlink"/>
                </a:solidFill>
              </a:rPr>
              <a:t>1</a:t>
            </a:r>
            <a:r>
              <a:rPr lang="zh-CN" altLang="en-US" sz="1800">
                <a:solidFill>
                  <a:schemeClr val="hlink"/>
                </a:solidFill>
              </a:rPr>
              <a:t>行加到各行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9" grpId="0" animBg="1"/>
      <p:bldP spid="2488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1D48D3EA-9BA5-CDF4-6F89-0363DBBA2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357188"/>
            <a:ext cx="329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sz="2800">
                <a:solidFill>
                  <a:schemeClr val="hlink"/>
                </a:solidFill>
                <a:ea typeface="楷体_GB2312" pitchFamily="49" charset="-122"/>
              </a:rPr>
              <a:t>4</a:t>
            </a:r>
            <a:r>
              <a:rPr kumimoji="0" lang="en-US" altLang="zh-CN" sz="2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0" lang="en-US" altLang="zh-CN" sz="2800">
                <a:ea typeface="楷体_GB2312" pitchFamily="49" charset="-122"/>
              </a:rPr>
              <a:t>n</a:t>
            </a: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阶行列式</a:t>
            </a:r>
          </a:p>
        </p:txBody>
      </p:sp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DAA2AD6B-B464-9645-FB54-010838A3F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346075"/>
          <a:ext cx="47736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52743" imgH="1162140" progId="Equation.3">
                  <p:embed/>
                </p:oleObj>
              </mc:Choice>
              <mc:Fallback>
                <p:oleObj name="公式" r:id="rId2" imgW="2352743" imgH="11621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46075"/>
                        <a:ext cx="47736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TextBox 3">
            <a:extLst>
              <a:ext uri="{FF2B5EF4-FFF2-40B4-BE49-F238E27FC236}">
                <a16:creationId xmlns:a16="http://schemas.microsoft.com/office/drawing/2014/main" id="{7534507C-4D11-856C-06F7-772FCB7D2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08200"/>
            <a:ext cx="71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249861" name="Object 3">
            <a:extLst>
              <a:ext uri="{FF2B5EF4-FFF2-40B4-BE49-F238E27FC236}">
                <a16:creationId xmlns:a16="http://schemas.microsoft.com/office/drawing/2014/main" id="{DE57571E-450E-E813-B376-4A297CE4C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2571750"/>
          <a:ext cx="83391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14800" imgH="1162140" progId="Equation.3">
                  <p:embed/>
                </p:oleObj>
              </mc:Choice>
              <mc:Fallback>
                <p:oleObj name="公式" r:id="rId4" imgW="4114800" imgH="1162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571750"/>
                        <a:ext cx="8339138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2" name="Object 4">
            <a:extLst>
              <a:ext uri="{FF2B5EF4-FFF2-40B4-BE49-F238E27FC236}">
                <a16:creationId xmlns:a16="http://schemas.microsoft.com/office/drawing/2014/main" id="{4EA9F2CB-96FD-57B3-9378-D9359744E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6438" y="4714875"/>
          <a:ext cx="700563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57643" imgH="952410" progId="Equation.3">
                  <p:embed/>
                </p:oleObj>
              </mc:Choice>
              <mc:Fallback>
                <p:oleObj name="公式" r:id="rId6" imgW="3457643" imgH="95241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714875"/>
                        <a:ext cx="7005637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4" name="AutoShape 8">
            <a:extLst>
              <a:ext uri="{FF2B5EF4-FFF2-40B4-BE49-F238E27FC236}">
                <a16:creationId xmlns:a16="http://schemas.microsoft.com/office/drawing/2014/main" id="{44C7B59B-32B6-473D-BCED-961E0296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655888"/>
            <a:ext cx="1828800" cy="712787"/>
          </a:xfrm>
          <a:prstGeom prst="wedgeRoundRectCallout">
            <a:avLst>
              <a:gd name="adj1" fmla="val 42537"/>
              <a:gd name="adj2" fmla="val 76727"/>
              <a:gd name="adj3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38100" cmpd="dbl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solidFill>
                  <a:schemeClr val="hlink"/>
                </a:solidFill>
              </a:rPr>
              <a:t>各行减去上一行得</a:t>
            </a:r>
            <a:r>
              <a:rPr lang="en-US" altLang="zh-CN" sz="1600" i="1">
                <a:solidFill>
                  <a:schemeClr val="hlink"/>
                </a:solidFill>
              </a:rPr>
              <a:t>x</a:t>
            </a:r>
            <a:r>
              <a:rPr lang="en-US" altLang="zh-CN" sz="1600" baseline="-25000">
                <a:solidFill>
                  <a:schemeClr val="hlink"/>
                </a:solidFill>
              </a:rPr>
              <a:t>1</a:t>
            </a:r>
            <a:r>
              <a:rPr lang="zh-CN" altLang="en-US" sz="1600">
                <a:solidFill>
                  <a:schemeClr val="hlink"/>
                </a:solidFill>
              </a:rPr>
              <a:t>倍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2498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B528AF67-7F2A-CB24-00F7-CAEF60FDC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85750"/>
          <a:ext cx="63150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4743" imgH="1162140" progId="Equation.3">
                  <p:embed/>
                </p:oleObj>
              </mc:Choice>
              <mc:Fallback>
                <p:oleObj name="Equation" r:id="rId2" imgW="3114743" imgH="1162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85750"/>
                        <a:ext cx="6315075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3" name="Object 4">
            <a:extLst>
              <a:ext uri="{FF2B5EF4-FFF2-40B4-BE49-F238E27FC236}">
                <a16:creationId xmlns:a16="http://schemas.microsoft.com/office/drawing/2014/main" id="{B0FCBC48-EC22-1B5A-D677-1BDFFAC67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428875"/>
          <a:ext cx="56721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00485" imgH="219165" progId="Equation.3">
                  <p:embed/>
                </p:oleObj>
              </mc:Choice>
              <mc:Fallback>
                <p:oleObj name="公式" r:id="rId4" imgW="2800485" imgH="219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428875"/>
                        <a:ext cx="56721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TextBox 4">
            <a:extLst>
              <a:ext uri="{FF2B5EF4-FFF2-40B4-BE49-F238E27FC236}">
                <a16:creationId xmlns:a16="http://schemas.microsoft.com/office/drawing/2014/main" id="{994D8AC4-0C09-98B0-ACEE-063D6CD9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楷体_GB2312" pitchFamily="49" charset="-122"/>
                <a:ea typeface="楷体_GB2312" pitchFamily="49" charset="-122"/>
              </a:rPr>
              <a:t>由此得到递推关系</a:t>
            </a:r>
            <a:r>
              <a:rPr kumimoji="0" lang="en-US" altLang="zh-CN" sz="180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50885" name="Object 5">
            <a:extLst>
              <a:ext uri="{FF2B5EF4-FFF2-40B4-BE49-F238E27FC236}">
                <a16:creationId xmlns:a16="http://schemas.microsoft.com/office/drawing/2014/main" id="{65B15324-B0E0-89A3-294B-2B0160711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2928938"/>
          <a:ext cx="5543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33743" imgH="333465" progId="Equation.3">
                  <p:embed/>
                </p:oleObj>
              </mc:Choice>
              <mc:Fallback>
                <p:oleObj name="公式" r:id="rId6" imgW="2733743" imgH="3334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928938"/>
                        <a:ext cx="55435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6" name="TextBox 7">
            <a:extLst>
              <a:ext uri="{FF2B5EF4-FFF2-40B4-BE49-F238E27FC236}">
                <a16:creationId xmlns:a16="http://schemas.microsoft.com/office/drawing/2014/main" id="{ABE7AAEB-0749-0351-DEFB-EE32E016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43313"/>
            <a:ext cx="92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楷体_GB2312" pitchFamily="49" charset="-122"/>
                <a:ea typeface="楷体_GB2312" pitchFamily="49" charset="-122"/>
              </a:rPr>
              <a:t>注意到</a:t>
            </a:r>
          </a:p>
        </p:txBody>
      </p:sp>
      <p:graphicFrame>
        <p:nvGraphicFramePr>
          <p:cNvPr id="250887" name="Object 7">
            <a:extLst>
              <a:ext uri="{FF2B5EF4-FFF2-40B4-BE49-F238E27FC236}">
                <a16:creationId xmlns:a16="http://schemas.microsoft.com/office/drawing/2014/main" id="{CD2EF59C-88C8-60FE-A460-FF7891DB6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714750"/>
          <a:ext cx="34131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400" imgH="476340" progId="Equation.3">
                  <p:embed/>
                </p:oleObj>
              </mc:Choice>
              <mc:Fallback>
                <p:oleObj name="公式" r:id="rId8" imgW="1676400" imgH="4763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714750"/>
                        <a:ext cx="34131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8" name="TextBox 9">
            <a:extLst>
              <a:ext uri="{FF2B5EF4-FFF2-40B4-BE49-F238E27FC236}">
                <a16:creationId xmlns:a16="http://schemas.microsoft.com/office/drawing/2014/main" id="{824C0D43-502E-90F2-3C52-84E1DF56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43438"/>
            <a:ext cx="185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楷体_GB2312" pitchFamily="49" charset="-122"/>
                <a:ea typeface="楷体_GB2312" pitchFamily="49" charset="-122"/>
              </a:rPr>
              <a:t>由数学归纳法得</a:t>
            </a:r>
          </a:p>
        </p:txBody>
      </p:sp>
      <p:graphicFrame>
        <p:nvGraphicFramePr>
          <p:cNvPr id="250889" name="Object 8">
            <a:extLst>
              <a:ext uri="{FF2B5EF4-FFF2-40B4-BE49-F238E27FC236}">
                <a16:creationId xmlns:a16="http://schemas.microsoft.com/office/drawing/2014/main" id="{8485ECAF-9595-849A-7AE7-D538EE668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214938"/>
          <a:ext cx="36957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19343" imgH="362040" progId="Equation.3">
                  <p:embed/>
                </p:oleObj>
              </mc:Choice>
              <mc:Fallback>
                <p:oleObj name="公式" r:id="rId10" imgW="1819343" imgH="362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214938"/>
                        <a:ext cx="36957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6" grpId="0"/>
      <p:bldP spid="2508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3CC14FF-B9A5-C8D6-548B-A9BC2D0D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23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22A9193-2223-1DED-639D-DDEB5591F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2028A8C-0D52-4AEE-B7C8-0FC599AC1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b="1"/>
              <a:t>§3.3 </a:t>
            </a:r>
            <a:r>
              <a:rPr lang="zh-CN" altLang="en-US" sz="4000" b="1"/>
              <a:t>线性方程组唯一解公式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pic>
        <p:nvPicPr>
          <p:cNvPr id="30725" name="Picture 5" descr="机动">
            <a:extLst>
              <a:ext uri="{FF2B5EF4-FFF2-40B4-BE49-F238E27FC236}">
                <a16:creationId xmlns:a16="http://schemas.microsoft.com/office/drawing/2014/main" id="{3708297D-9BD4-AED6-1AE9-D22F784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6">
            <a:extLst>
              <a:ext uri="{FF2B5EF4-FFF2-40B4-BE49-F238E27FC236}">
                <a16:creationId xmlns:a16="http://schemas.microsoft.com/office/drawing/2014/main" id="{344AE8BD-A1DB-E966-5239-6668F886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727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7C314BA-466D-7BA4-50FF-24924013D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17B00924-FA99-4BFF-8CD6-BA81735A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D10620-889C-3286-9516-73B8BE0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BC2A432-3A03-1D2A-BF6E-06BABF81E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A95696-C549-DADD-C56F-3EE2AE59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2" descr="tq1">
            <a:extLst>
              <a:ext uri="{FF2B5EF4-FFF2-40B4-BE49-F238E27FC236}">
                <a16:creationId xmlns:a16="http://schemas.microsoft.com/office/drawing/2014/main" id="{AADA1B1F-F034-0FAC-2FAB-10878D58875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30733" name="Text Box 13">
            <a:extLst>
              <a:ext uri="{FF2B5EF4-FFF2-40B4-BE49-F238E27FC236}">
                <a16:creationId xmlns:a16="http://schemas.microsoft.com/office/drawing/2014/main" id="{87389AF1-CB03-B695-CF2F-7CC11C0F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>
            <a:extLst>
              <a:ext uri="{FF2B5EF4-FFF2-40B4-BE49-F238E27FC236}">
                <a16:creationId xmlns:a16="http://schemas.microsoft.com/office/drawing/2014/main" id="{B96D5B01-02ED-BFE7-4EB8-8B5EEF24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474663"/>
            <a:ext cx="817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线性方程组唯一解的条件</a:t>
            </a:r>
          </a:p>
        </p:txBody>
      </p:sp>
      <p:sp>
        <p:nvSpPr>
          <p:cNvPr id="31747" name="Text Box 7">
            <a:extLst>
              <a:ext uri="{FF2B5EF4-FFF2-40B4-BE49-F238E27FC236}">
                <a16:creationId xmlns:a16="http://schemas.microsoft.com/office/drawing/2014/main" id="{33B0B291-8A77-5D9D-2F52-70D452BC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222750"/>
            <a:ext cx="8218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即      </a:t>
            </a:r>
            <a:r>
              <a:rPr lang="en-US" altLang="zh-CN" i="1">
                <a:ea typeface="楷体_GB2312" pitchFamily="49" charset="-122"/>
              </a:rPr>
              <a:t>Ax=b    </a:t>
            </a:r>
            <a:r>
              <a:rPr lang="zh-CN" altLang="en-US">
                <a:ea typeface="楷体_GB2312" pitchFamily="49" charset="-122"/>
              </a:rPr>
              <a:t>有唯一解的条件是：系数矩阵</a:t>
            </a:r>
            <a:r>
              <a:rPr lang="zh-CN" altLang="en-US" i="1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A=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,…,a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线性无关</a:t>
            </a:r>
            <a:r>
              <a:rPr lang="en-US" altLang="zh-CN" i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298507FC-D914-E579-64E5-51D8124E4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1270000"/>
          <a:ext cx="6589712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7943" imgH="933540" progId="Equation.3">
                  <p:embed/>
                </p:oleObj>
              </mc:Choice>
              <mc:Fallback>
                <p:oleObj name="Equation" r:id="rId2" imgW="2047943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270000"/>
                        <a:ext cx="6589712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C919577C-BD4B-840F-88DE-29928800E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474663"/>
            <a:ext cx="8172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3.3.1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是由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个方程组成的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元一次方程组</a:t>
            </a:r>
            <a:r>
              <a:rPr lang="en-US" altLang="zh-CN" i="1">
                <a:ea typeface="楷体_GB2312" pitchFamily="49" charset="-122"/>
              </a:rPr>
              <a:t>Ax=b</a:t>
            </a:r>
            <a:r>
              <a:rPr lang="zh-CN" altLang="en-US">
                <a:ea typeface="楷体_GB2312" pitchFamily="49" charset="-122"/>
              </a:rPr>
              <a:t>的系数矩阵</a:t>
            </a:r>
            <a:r>
              <a:rPr lang="en-US" altLang="zh-CN">
                <a:ea typeface="楷体_GB2312" pitchFamily="49" charset="-122"/>
              </a:rPr>
              <a:t>. </a:t>
            </a:r>
            <a:r>
              <a:rPr lang="zh-CN" altLang="en-US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50887" name="Object 7">
            <a:extLst>
              <a:ext uri="{FF2B5EF4-FFF2-40B4-BE49-F238E27FC236}">
                <a16:creationId xmlns:a16="http://schemas.microsoft.com/office/drawing/2014/main" id="{98746B95-671B-1BBE-6DBB-98B2FECF9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1533525"/>
          <a:ext cx="67992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190590" progId="Equation.3">
                  <p:embed/>
                </p:oleObj>
              </mc:Choice>
              <mc:Fallback>
                <p:oleObj name="Equation" r:id="rId2" imgW="2286000" imgH="1905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1533525"/>
                        <a:ext cx="67992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6">
            <a:extLst>
              <a:ext uri="{FF2B5EF4-FFF2-40B4-BE49-F238E27FC236}">
                <a16:creationId xmlns:a16="http://schemas.microsoft.com/office/drawing/2014/main" id="{6878EE32-6197-AD9E-A0A2-570883D92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135188"/>
            <a:ext cx="8218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证明</a:t>
            </a:r>
            <a:r>
              <a:rPr lang="en-US" altLang="zh-CN">
                <a:ea typeface="楷体_GB2312" pitchFamily="49" charset="-122"/>
              </a:rPr>
              <a:t>: </a:t>
            </a:r>
            <a:r>
              <a:rPr lang="zh-CN" altLang="en-US">
                <a:ea typeface="楷体_GB2312" pitchFamily="49" charset="-122"/>
              </a:rPr>
              <a:t>我们只需要证明如下定理即可</a:t>
            </a:r>
            <a:r>
              <a:rPr lang="en-US" altLang="zh-CN" i="1">
                <a:ea typeface="楷体_GB2312" pitchFamily="49" charset="-122"/>
              </a:rPr>
              <a:t>.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D2E94A5D-4DD6-0255-E8CB-9AD9C676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432175"/>
            <a:ext cx="81724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定理 </a:t>
            </a:r>
            <a:r>
              <a:rPr lang="en-US" altLang="en-US">
                <a:ea typeface="楷体_GB2312" pitchFamily="49" charset="-122"/>
              </a:rPr>
              <a:t>设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baseline="-25000">
                <a:ea typeface="楷体_GB2312" pitchFamily="49" charset="-122"/>
              </a:rPr>
              <a:t>1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∈</a:t>
            </a:r>
            <a:r>
              <a:rPr lang="en-US" altLang="en-US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x</a:t>
            </a:r>
            <a:r>
              <a:rPr lang="en-US" altLang="en-US" baseline="30000">
                <a:ea typeface="楷体_GB2312" pitchFamily="49" charset="-122"/>
              </a:rPr>
              <a:t>1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zh-CN">
                <a:ea typeface="楷体_GB2312" pitchFamily="49" charset="-122"/>
              </a:rPr>
              <a:t>Δ</a:t>
            </a:r>
            <a:r>
              <a:rPr lang="en-US" altLang="en-US">
                <a:ea typeface="楷体_GB2312" pitchFamily="49" charset="-122"/>
              </a:rPr>
              <a:t>是依次以 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baseline="-25000">
                <a:ea typeface="楷体_GB2312" pitchFamily="49" charset="-122"/>
              </a:rPr>
              <a:t>1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i="1" baseline="-25000">
                <a:ea typeface="楷体_GB2312" pitchFamily="49" charset="-122"/>
              </a:rPr>
              <a:t>n</a:t>
            </a:r>
            <a:r>
              <a:rPr lang="en-US" altLang="en-US">
                <a:ea typeface="楷体_GB2312" pitchFamily="49" charset="-122"/>
              </a:rPr>
              <a:t> 为各列组成的行列式,则:{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baseline="-25000">
                <a:ea typeface="楷体_GB2312" pitchFamily="49" charset="-122"/>
              </a:rPr>
              <a:t>1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en-US" altLang="en-US">
                <a:ea typeface="楷体_GB2312" pitchFamily="49" charset="-122"/>
              </a:rPr>
              <a:t>,</a:t>
            </a:r>
            <a:r>
              <a:rPr lang="en-US" altLang="en-US" i="1">
                <a:ea typeface="楷体_GB2312" pitchFamily="49" charset="-122"/>
              </a:rPr>
              <a:t>a</a:t>
            </a:r>
            <a:r>
              <a:rPr lang="en-US" altLang="en-US" i="1" baseline="-25000">
                <a:ea typeface="楷体_GB2312" pitchFamily="49" charset="-122"/>
              </a:rPr>
              <a:t>n</a:t>
            </a:r>
            <a:r>
              <a:rPr lang="en-US" altLang="en-US">
                <a:ea typeface="楷体_GB2312" pitchFamily="49" charset="-122"/>
              </a:rPr>
              <a:t> }是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x</a:t>
            </a:r>
            <a:r>
              <a:rPr lang="en-US" altLang="en-US" baseline="30000">
                <a:ea typeface="楷体_GB2312" pitchFamily="49" charset="-122"/>
              </a:rPr>
              <a:t>1</a:t>
            </a:r>
            <a:r>
              <a:rPr lang="en-US" altLang="en-US">
                <a:ea typeface="楷体_GB2312" pitchFamily="49" charset="-122"/>
              </a:rPr>
              <a:t>的一组基</a:t>
            </a:r>
            <a:r>
              <a:rPr lang="zh-CN" altLang="en-US">
                <a:ea typeface="楷体_GB2312" pitchFamily="49" charset="-122"/>
              </a:rPr>
              <a:t>当且仅当</a:t>
            </a:r>
            <a:r>
              <a:rPr lang="en-US" altLang="zh-CN">
                <a:ea typeface="楷体_GB2312" pitchFamily="49" charset="-122"/>
              </a:rPr>
              <a:t>Δ≠0</a:t>
            </a:r>
            <a:r>
              <a:rPr lang="en-US" altLang="en-US">
                <a:ea typeface="楷体_GB2312" pitchFamily="49" charset="-122"/>
              </a:rPr>
              <a:t>.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85BBFF05-5B35-84A9-A8C8-16D72B1E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68413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E4086C30-3666-23E1-5E61-5BB7205F841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23850" y="633413"/>
          <a:ext cx="8424863" cy="483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400" imgH="2152560" progId="Equation.DSMT4">
                  <p:embed/>
                </p:oleObj>
              </mc:Choice>
              <mc:Fallback>
                <p:oleObj name="Equation" r:id="rId2" imgW="3962400" imgH="2152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33413"/>
                        <a:ext cx="8424863" cy="483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78521A75-499D-D2CF-D653-F078C058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255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33B37EBB-DC27-11B4-598F-1C9475AB28F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8313" y="260350"/>
          <a:ext cx="7704137" cy="635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9185" imgH="3152685" progId="Equation.DSMT4">
                  <p:embed/>
                </p:oleObj>
              </mc:Choice>
              <mc:Fallback>
                <p:oleObj name="Equation" r:id="rId2" imgW="3829185" imgH="31526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704137" cy="635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7">
            <a:extLst>
              <a:ext uri="{FF2B5EF4-FFF2-40B4-BE49-F238E27FC236}">
                <a16:creationId xmlns:a16="http://schemas.microsoft.com/office/drawing/2014/main" id="{3ECDC92B-CDE4-BF71-BD75-E3C72292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7171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57AF94C-C10A-19C1-AB98-B3B7D4A7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E391097-362F-E266-A085-EA440F406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§3.2 n</a:t>
            </a:r>
            <a:r>
              <a:rPr lang="zh-CN" altLang="en-US" b="1"/>
              <a:t>阶行列式的定义与性质</a:t>
            </a:r>
          </a:p>
        </p:txBody>
      </p:sp>
      <p:pic>
        <p:nvPicPr>
          <p:cNvPr id="7173" name="Picture 12" descr="机动">
            <a:extLst>
              <a:ext uri="{FF2B5EF4-FFF2-40B4-BE49-F238E27FC236}">
                <a16:creationId xmlns:a16="http://schemas.microsoft.com/office/drawing/2014/main" id="{E33E2F4F-FFE9-AD4F-189A-659E7B7A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13">
            <a:extLst>
              <a:ext uri="{FF2B5EF4-FFF2-40B4-BE49-F238E27FC236}">
                <a16:creationId xmlns:a16="http://schemas.microsoft.com/office/drawing/2014/main" id="{70CC5201-47C1-1926-0F07-C3E7ACFF3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75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1431211-AEDF-FAE8-AB26-5FE66DC3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80C7B3CF-95E1-1E92-36CF-C9ED8773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3B5834-1668-ED3A-0735-F244787C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BA761FE-0F09-1E1E-7DBE-DC6DA1EF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DF18A5-5413-E904-A756-86DA0B3A8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29" descr="tq1">
            <a:extLst>
              <a:ext uri="{FF2B5EF4-FFF2-40B4-BE49-F238E27FC236}">
                <a16:creationId xmlns:a16="http://schemas.microsoft.com/office/drawing/2014/main" id="{9795F385-CBF4-215F-00ED-7CB76BFABB1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7181" name="Text Box 31">
            <a:extLst>
              <a:ext uri="{FF2B5EF4-FFF2-40B4-BE49-F238E27FC236}">
                <a16:creationId xmlns:a16="http://schemas.microsoft.com/office/drawing/2014/main" id="{6D537D04-05EF-3664-0206-953FDA2F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4081992C-0085-05A7-0847-F6696054B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25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4C73AB1A-3E6D-4DAD-C711-B678A9EC178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31850" y="933450"/>
          <a:ext cx="7615238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9543" imgH="2305140" progId="Equation.DSMT4">
                  <p:embed/>
                </p:oleObj>
              </mc:Choice>
              <mc:Fallback>
                <p:oleObj name="Equation" r:id="rId2" imgW="3419543" imgH="2305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933450"/>
                        <a:ext cx="7615238" cy="509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83B9228B-6043-8ABC-0124-B207576F2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847725"/>
            <a:ext cx="140017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推论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E5093A39-00C6-690F-DAA1-BE76C8291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17513"/>
            <a:ext cx="8140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λ</a:t>
            </a:r>
            <a:r>
              <a:rPr lang="zh-CN" altLang="en-US">
                <a:ea typeface="楷体_GB2312" pitchFamily="49" charset="-122"/>
              </a:rPr>
              <a:t>取什么值时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方程组有非零解</a:t>
            </a:r>
            <a:r>
              <a:rPr lang="en-US" altLang="zh-CN">
                <a:ea typeface="楷体_GB2312" pitchFamily="49" charset="-122"/>
              </a:rPr>
              <a:t>.</a:t>
            </a:r>
            <a:r>
              <a:rPr lang="zh-CN" altLang="en-US">
                <a:ea typeface="楷体_GB2312" pitchFamily="49" charset="-122"/>
              </a:rPr>
              <a:t>并在有非零解时求出通解</a:t>
            </a:r>
            <a:r>
              <a:rPr lang="en-US" altLang="zh-CN">
                <a:ea typeface="楷体_GB2312" pitchFamily="49" charset="-122"/>
              </a:rPr>
              <a:t>. 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81F15C05-6B13-2821-D6DE-56758CE64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409700"/>
          <a:ext cx="267017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6843" imgH="704940" progId="Equation.3">
                  <p:embed/>
                </p:oleObj>
              </mc:Choice>
              <mc:Fallback>
                <p:oleObj name="公式" r:id="rId2" imgW="866843" imgH="704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409700"/>
                        <a:ext cx="2670175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6">
            <a:extLst>
              <a:ext uri="{FF2B5EF4-FFF2-40B4-BE49-F238E27FC236}">
                <a16:creationId xmlns:a16="http://schemas.microsoft.com/office/drawing/2014/main" id="{0792302B-D0F6-82CB-AA06-0EDE9BE9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373438"/>
            <a:ext cx="814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解 移项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整理得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36869" name="Object 3">
            <a:extLst>
              <a:ext uri="{FF2B5EF4-FFF2-40B4-BE49-F238E27FC236}">
                <a16:creationId xmlns:a16="http://schemas.microsoft.com/office/drawing/2014/main" id="{5EDF5CCD-F8E2-029D-43FD-BB3776A0D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2400" y="3914775"/>
          <a:ext cx="363696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81100" imgH="704940" progId="Equation.3">
                  <p:embed/>
                </p:oleObj>
              </mc:Choice>
              <mc:Fallback>
                <p:oleObj name="公式" r:id="rId4" imgW="1181100" imgH="704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914775"/>
                        <a:ext cx="3636963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838FB60A-715A-FC4F-5F48-E309E639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0850"/>
            <a:ext cx="7900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上述方程有非零解，则系数行列式为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。而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2CF42435-8B13-AEEB-09C7-604D863A4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1135063"/>
          <a:ext cx="8537575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33885" imgH="1657350" progId="Equation.3">
                  <p:embed/>
                </p:oleObj>
              </mc:Choice>
              <mc:Fallback>
                <p:oleObj name="公式" r:id="rId2" imgW="3333885" imgH="16573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135063"/>
                        <a:ext cx="8537575" cy="381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6">
            <a:extLst>
              <a:ext uri="{FF2B5EF4-FFF2-40B4-BE49-F238E27FC236}">
                <a16:creationId xmlns:a16="http://schemas.microsoft.com/office/drawing/2014/main" id="{78483C1E-6977-DD20-EA0D-105120E5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986338"/>
            <a:ext cx="814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-2)(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+1)</a:t>
            </a:r>
            <a:r>
              <a:rPr lang="en-US" altLang="zh-CN" baseline="30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=0</a:t>
            </a:r>
            <a:r>
              <a:rPr lang="zh-CN" altLang="en-US">
                <a:ea typeface="楷体_GB2312" pitchFamily="49" charset="-122"/>
              </a:rPr>
              <a:t>解得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=2</a:t>
            </a:r>
            <a:r>
              <a:rPr lang="zh-CN" altLang="en-US">
                <a:ea typeface="楷体_GB2312" pitchFamily="49" charset="-122"/>
              </a:rPr>
              <a:t>获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=-1.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A35AD9B3-19B3-19B1-6CE6-072AA6D8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93688"/>
            <a:ext cx="842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=2</a:t>
            </a:r>
            <a:r>
              <a:rPr lang="zh-CN" altLang="en-US">
                <a:ea typeface="楷体_GB2312" pitchFamily="49" charset="-122"/>
              </a:rPr>
              <a:t>，对方程组的系数矩阵进行初等行变换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54E4980B-6C99-8735-4332-6796AC8F1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971550"/>
          <a:ext cx="8148637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81485" imgH="1409610" progId="Equation.3">
                  <p:embed/>
                </p:oleObj>
              </mc:Choice>
              <mc:Fallback>
                <p:oleObj name="公式" r:id="rId2" imgW="3181485" imgH="14096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971550"/>
                        <a:ext cx="8148637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8">
            <a:extLst>
              <a:ext uri="{FF2B5EF4-FFF2-40B4-BE49-F238E27FC236}">
                <a16:creationId xmlns:a16="http://schemas.microsoft.com/office/drawing/2014/main" id="{6A7EC1F5-167E-083C-DC72-CFD75F16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278313"/>
            <a:ext cx="842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对应方程组</a:t>
            </a:r>
          </a:p>
        </p:txBody>
      </p:sp>
      <p:sp>
        <p:nvSpPr>
          <p:cNvPr id="38917" name="Text Box 9">
            <a:extLst>
              <a:ext uri="{FF2B5EF4-FFF2-40B4-BE49-F238E27FC236}">
                <a16:creationId xmlns:a16="http://schemas.microsoft.com/office/drawing/2014/main" id="{A7A3B1A6-071A-CD56-681B-CBA9070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6038850"/>
            <a:ext cx="842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通解为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(1,1,1).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E6CE277F-D43A-1E61-8504-CEBA06A8A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0" y="4713288"/>
          <a:ext cx="22844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3085" imgH="476340" progId="Equation.3">
                  <p:embed/>
                </p:oleObj>
              </mc:Choice>
              <mc:Fallback>
                <p:oleObj name="公式" r:id="rId4" imgW="743085" imgH="4763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713288"/>
                        <a:ext cx="2284413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5B299C0E-51AD-7A3A-6B0F-3DB66384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93688"/>
            <a:ext cx="8420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=-1,</a:t>
            </a:r>
            <a:r>
              <a:rPr lang="zh-CN" altLang="en-US">
                <a:ea typeface="楷体_GB2312" pitchFamily="49" charset="-122"/>
              </a:rPr>
              <a:t>对方程组的系数矩阵进行初等行变换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05D1DFDE-6D6E-4FCA-C509-4950FE62C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893763"/>
          <a:ext cx="503237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62285" imgH="704940" progId="Equation.3">
                  <p:embed/>
                </p:oleObj>
              </mc:Choice>
              <mc:Fallback>
                <p:oleObj name="公式" r:id="rId2" imgW="1962285" imgH="704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893763"/>
                        <a:ext cx="5032375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940EFB3F-A65B-241D-F75F-87ECDAD5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606675"/>
            <a:ext cx="8420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对应方程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=0,</a:t>
            </a:r>
            <a:r>
              <a:rPr lang="zh-CN" altLang="en-US">
                <a:ea typeface="楷体_GB2312" pitchFamily="49" charset="-122"/>
              </a:rPr>
              <a:t>通解为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(1,-1,0)+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(1,0,-1).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6F8573C2-C7AE-FC68-2DBD-1C44A1AB0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17513"/>
            <a:ext cx="814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2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 i="1">
                <a:ea typeface="楷体_GB2312" pitchFamily="49" charset="-122"/>
              </a:rPr>
              <a:t>a,b,c</a:t>
            </a:r>
            <a:r>
              <a:rPr lang="zh-CN" altLang="en-US">
                <a:ea typeface="楷体_GB2312" pitchFamily="49" charset="-122"/>
              </a:rPr>
              <a:t>不全为</a:t>
            </a:r>
            <a:r>
              <a:rPr lang="en-US" altLang="zh-CN">
                <a:ea typeface="楷体_GB2312" pitchFamily="49" charset="-122"/>
              </a:rPr>
              <a:t>0, </a:t>
            </a:r>
            <a:r>
              <a:rPr lang="zh-CN" altLang="zh-CN" i="1">
                <a:ea typeface="楷体_GB2312" pitchFamily="49" charset="-122"/>
              </a:rPr>
              <a:t>α</a:t>
            </a:r>
            <a:r>
              <a:rPr lang="zh-CN" altLang="en-US" i="1">
                <a:ea typeface="楷体_GB2312" pitchFamily="49" charset="-122"/>
              </a:rPr>
              <a:t>,</a:t>
            </a:r>
            <a:r>
              <a:rPr lang="zh-CN" altLang="zh-CN" i="1">
                <a:ea typeface="楷体_GB2312" pitchFamily="49" charset="-122"/>
              </a:rPr>
              <a:t>β</a:t>
            </a:r>
            <a:r>
              <a:rPr lang="zh-CN" altLang="en-US" i="1">
                <a:ea typeface="楷体_GB2312" pitchFamily="49" charset="-122"/>
              </a:rPr>
              <a:t>,</a:t>
            </a:r>
            <a:r>
              <a:rPr lang="zh-CN" altLang="zh-CN" i="1">
                <a:ea typeface="楷体_GB2312" pitchFamily="49" charset="-122"/>
              </a:rPr>
              <a:t>γ</a:t>
            </a:r>
            <a:r>
              <a:rPr lang="zh-CN" altLang="en-US">
                <a:ea typeface="楷体_GB2312" pitchFamily="49" charset="-122"/>
              </a:rPr>
              <a:t>为任意实数，且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CFE64078-F5C0-04C6-7594-0B98B28CE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1003300"/>
          <a:ext cx="402431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14585" imgH="704940" progId="Equation.3">
                  <p:embed/>
                </p:oleObj>
              </mc:Choice>
              <mc:Fallback>
                <p:oleObj name="公式" r:id="rId2" imgW="1314585" imgH="704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003300"/>
                        <a:ext cx="402431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>
            <a:extLst>
              <a:ext uri="{FF2B5EF4-FFF2-40B4-BE49-F238E27FC236}">
                <a16:creationId xmlns:a16="http://schemas.microsoft.com/office/drawing/2014/main" id="{D3EC51A2-4E21-65A3-6D5C-9852828E7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921000"/>
            <a:ext cx="814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求证：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40965" name="Object 3">
            <a:extLst>
              <a:ext uri="{FF2B5EF4-FFF2-40B4-BE49-F238E27FC236}">
                <a16:creationId xmlns:a16="http://schemas.microsoft.com/office/drawing/2014/main" id="{09186D1D-E5E8-5F25-4EF1-568280079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3489325"/>
          <a:ext cx="8197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33700" imgH="219165" progId="Equation.3">
                  <p:embed/>
                </p:oleObj>
              </mc:Choice>
              <mc:Fallback>
                <p:oleObj name="公式" r:id="rId4" imgW="2933700" imgH="21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489325"/>
                        <a:ext cx="81978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>
            <a:extLst>
              <a:ext uri="{FF2B5EF4-FFF2-40B4-BE49-F238E27FC236}">
                <a16:creationId xmlns:a16="http://schemas.microsoft.com/office/drawing/2014/main" id="{179C0BE7-2909-6328-722B-9A0F5805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4105275"/>
            <a:ext cx="814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证明：将</a:t>
            </a:r>
            <a:r>
              <a:rPr lang="en-US" altLang="zh-CN" i="1">
                <a:ea typeface="楷体_GB2312" pitchFamily="49" charset="-122"/>
              </a:rPr>
              <a:t>a,b,c</a:t>
            </a:r>
            <a:r>
              <a:rPr lang="zh-CN" altLang="en-US">
                <a:ea typeface="楷体_GB2312" pitchFamily="49" charset="-122"/>
              </a:rPr>
              <a:t>看成未知数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上述等式看成方程</a:t>
            </a:r>
          </a:p>
        </p:txBody>
      </p:sp>
      <p:graphicFrame>
        <p:nvGraphicFramePr>
          <p:cNvPr id="40967" name="Object 4">
            <a:extLst>
              <a:ext uri="{FF2B5EF4-FFF2-40B4-BE49-F238E27FC236}">
                <a16:creationId xmlns:a16="http://schemas.microsoft.com/office/drawing/2014/main" id="{EFBB3F6D-3AB3-61E5-36B7-AA123D24C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4648200"/>
          <a:ext cx="4953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19385" imgH="704940" progId="Equation.3">
                  <p:embed/>
                </p:oleObj>
              </mc:Choice>
              <mc:Fallback>
                <p:oleObj name="公式" r:id="rId6" imgW="1619385" imgH="7049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648200"/>
                        <a:ext cx="4953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>
            <a:extLst>
              <a:ext uri="{FF2B5EF4-FFF2-40B4-BE49-F238E27FC236}">
                <a16:creationId xmlns:a16="http://schemas.microsoft.com/office/drawing/2014/main" id="{DDAA4201-CA06-21E7-10A1-DDE71F3A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508000"/>
            <a:ext cx="819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有非零解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系数行列式等于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，即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61368C85-49B6-83C2-FCA6-F117D6DF4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5088" y="1082675"/>
          <a:ext cx="61134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00385" imgH="704940" progId="Equation.3">
                  <p:embed/>
                </p:oleObj>
              </mc:Choice>
              <mc:Fallback>
                <p:oleObj name="公式" r:id="rId2" imgW="2000385" imgH="7049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1082675"/>
                        <a:ext cx="611346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">
            <a:extLst>
              <a:ext uri="{FF2B5EF4-FFF2-40B4-BE49-F238E27FC236}">
                <a16:creationId xmlns:a16="http://schemas.microsoft.com/office/drawing/2014/main" id="{CDD67785-6F0A-D160-204C-3C61C08B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3060700"/>
          <a:ext cx="8197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33700" imgH="219165" progId="Equation.3">
                  <p:embed/>
                </p:oleObj>
              </mc:Choice>
              <mc:Fallback>
                <p:oleObj name="公式" r:id="rId4" imgW="2933700" imgH="21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060700"/>
                        <a:ext cx="81978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>
            <a:extLst>
              <a:ext uri="{FF2B5EF4-FFF2-40B4-BE49-F238E27FC236}">
                <a16:creationId xmlns:a16="http://schemas.microsoft.com/office/drawing/2014/main" id="{9FB7FA38-A9F7-34F0-066B-BEEBB8ACA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6538"/>
            <a:ext cx="760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行列式的秩</a:t>
            </a:r>
          </a:p>
        </p:txBody>
      </p:sp>
      <p:sp>
        <p:nvSpPr>
          <p:cNvPr id="43011" name="Text Box 7">
            <a:extLst>
              <a:ext uri="{FF2B5EF4-FFF2-40B4-BE49-F238E27FC236}">
                <a16:creationId xmlns:a16="http://schemas.microsoft.com/office/drawing/2014/main" id="{9B771092-5B9B-5410-E2CB-4FA6C48E4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106488"/>
            <a:ext cx="832008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如果方阵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的行列式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|≠0</a:t>
            </a:r>
            <a:r>
              <a:rPr lang="zh-CN" altLang="en-US">
                <a:ea typeface="楷体_GB2312" pitchFamily="49" charset="-122"/>
              </a:rPr>
              <a:t>，就称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非退化的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否则称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退化的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zh-CN" altLang="en-US">
                <a:ea typeface="楷体_GB2312" pitchFamily="49" charset="-122"/>
              </a:rPr>
              <a:t>定理</a:t>
            </a:r>
            <a:r>
              <a:rPr lang="en-US" altLang="zh-CN">
                <a:ea typeface="楷体_GB2312" pitchFamily="49" charset="-122"/>
              </a:rPr>
              <a:t>3.3.1</a:t>
            </a:r>
            <a:r>
              <a:rPr lang="zh-CN" altLang="en-US">
                <a:ea typeface="楷体_GB2312" pitchFamily="49" charset="-122"/>
              </a:rPr>
              <a:t>证明了：非退化方阵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的各行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列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线性无关</a:t>
            </a:r>
            <a:r>
              <a:rPr lang="en-US" altLang="zh-CN">
                <a:ea typeface="楷体_GB2312" pitchFamily="49" charset="-122"/>
              </a:rPr>
              <a:t>,rank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，这样的方阵也称为是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满秩的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5" descr="机动">
            <a:extLst>
              <a:ext uri="{FF2B5EF4-FFF2-40B4-BE49-F238E27FC236}">
                <a16:creationId xmlns:a16="http://schemas.microsoft.com/office/drawing/2014/main" id="{461544AF-2CAB-D4A2-19DB-8DA750FB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16">
            <a:extLst>
              <a:ext uri="{FF2B5EF4-FFF2-40B4-BE49-F238E27FC236}">
                <a16:creationId xmlns:a16="http://schemas.microsoft.com/office/drawing/2014/main" id="{4E2B1A9F-3CDD-30F1-DE59-2AD49CA2E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4036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610F1D18-4181-5240-815F-0DC47395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1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C426294A-C3BF-2915-DCAB-B1EFB121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C53B7C8-7C16-C204-5BB8-EDCD3D11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0FACF8A-137F-99BD-4A56-87E91A7C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37FD27-B9A8-E397-2E0B-65CC2C49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TextBox 5">
            <a:extLst>
              <a:ext uri="{FF2B5EF4-FFF2-40B4-BE49-F238E27FC236}">
                <a16:creationId xmlns:a16="http://schemas.microsoft.com/office/drawing/2014/main" id="{05776B62-04BD-4D19-8792-93411809C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8215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一般地，对任意矩阵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，以及正整数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&lt;…&lt;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en-US" altLang="zh-CN">
                <a:ea typeface="楷体_GB2312" pitchFamily="49" charset="-122"/>
              </a:rPr>
              <a:t>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&lt;…&lt;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endParaRPr kumimoji="0" lang="zh-CN" altLang="en-US" i="1" baseline="-25000">
              <a:ea typeface="楷体_GB2312" pitchFamily="49" charset="-122"/>
            </a:endParaRPr>
          </a:p>
        </p:txBody>
      </p:sp>
      <p:sp>
        <p:nvSpPr>
          <p:cNvPr id="44042" name="TextBox 9">
            <a:extLst>
              <a:ext uri="{FF2B5EF4-FFF2-40B4-BE49-F238E27FC236}">
                <a16:creationId xmlns:a16="http://schemas.microsoft.com/office/drawing/2014/main" id="{57F16B03-0B59-FA39-F11C-78CF0C70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501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>
                <a:ea typeface="楷体_GB2312" pitchFamily="49" charset="-122"/>
              </a:rPr>
              <a:t>                </a:t>
            </a:r>
            <a:r>
              <a:rPr kumimoji="0" lang="zh-CN" altLang="en-US">
                <a:ea typeface="楷体_GB2312" pitchFamily="49" charset="-122"/>
              </a:rPr>
              <a:t>，我们将</a:t>
            </a:r>
            <a:r>
              <a:rPr kumimoji="0" lang="en-US" altLang="zh-CN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的第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,…,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行和第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,…,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</a:p>
        </p:txBody>
      </p:sp>
      <p:sp>
        <p:nvSpPr>
          <p:cNvPr id="44043" name="TextBox 13">
            <a:extLst>
              <a:ext uri="{FF2B5EF4-FFF2-40B4-BE49-F238E27FC236}">
                <a16:creationId xmlns:a16="http://schemas.microsoft.com/office/drawing/2014/main" id="{9A45B9F0-A8E1-A201-6AF9-1B216758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643063"/>
            <a:ext cx="8286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列交叉位置的元组成的行列式称为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的一个</a:t>
            </a:r>
            <a:r>
              <a:rPr kumimoji="0" lang="en-US" altLang="zh-CN" i="1">
                <a:ea typeface="楷体_GB2312" pitchFamily="49" charset="-122"/>
              </a:rPr>
              <a:t>s</a:t>
            </a:r>
            <a:endParaRPr kumimoji="0" lang="zh-CN" altLang="en-US" i="1">
              <a:ea typeface="楷体_GB2312" pitchFamily="49" charset="-122"/>
            </a:endParaRPr>
          </a:p>
        </p:txBody>
      </p:sp>
      <p:sp>
        <p:nvSpPr>
          <p:cNvPr id="44044" name="TextBox 14">
            <a:extLst>
              <a:ext uri="{FF2B5EF4-FFF2-40B4-BE49-F238E27FC236}">
                <a16:creationId xmlns:a16="http://schemas.microsoft.com/office/drawing/2014/main" id="{7FE16829-F465-7EED-8A31-7038F369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14563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阶</a:t>
            </a:r>
            <a:r>
              <a:rPr kumimoji="0" lang="zh-CN" altLang="en-US" b="1">
                <a:solidFill>
                  <a:schemeClr val="tx2"/>
                </a:solidFill>
                <a:ea typeface="楷体_GB2312" pitchFamily="49" charset="-122"/>
              </a:rPr>
              <a:t>子式（</a:t>
            </a:r>
            <a:r>
              <a:rPr kumimoji="0" lang="en-US" altLang="zh-CN" b="1">
                <a:solidFill>
                  <a:schemeClr val="tx2"/>
                </a:solidFill>
                <a:ea typeface="楷体_GB2312" pitchFamily="49" charset="-122"/>
              </a:rPr>
              <a:t>minor</a:t>
            </a:r>
            <a:r>
              <a:rPr kumimoji="0" lang="zh-CN" altLang="en-US" b="1">
                <a:solidFill>
                  <a:schemeClr val="tx2"/>
                </a:solidFill>
                <a:ea typeface="楷体_GB2312" pitchFamily="49" charset="-122"/>
              </a:rPr>
              <a:t>），</a:t>
            </a:r>
            <a:r>
              <a:rPr kumimoji="0" lang="zh-CN" altLang="en-US" b="1">
                <a:ea typeface="楷体_GB2312" pitchFamily="49" charset="-122"/>
              </a:rPr>
              <a:t>记作</a:t>
            </a:r>
          </a:p>
        </p:txBody>
      </p:sp>
      <p:graphicFrame>
        <p:nvGraphicFramePr>
          <p:cNvPr id="44045" name="Object 9">
            <a:extLst>
              <a:ext uri="{FF2B5EF4-FFF2-40B4-BE49-F238E27FC236}">
                <a16:creationId xmlns:a16="http://schemas.microsoft.com/office/drawing/2014/main" id="{7282DE13-85D8-BFF3-85B4-A1ADF4241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8" y="2833688"/>
          <a:ext cx="2971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600" imgH="482600" progId="Equation.DSMT4">
                  <p:embed/>
                </p:oleObj>
              </mc:Choice>
              <mc:Fallback>
                <p:oleObj name="Equation" r:id="rId9" imgW="12446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833688"/>
                        <a:ext cx="2971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26">
            <a:extLst>
              <a:ext uri="{FF2B5EF4-FFF2-40B4-BE49-F238E27FC236}">
                <a16:creationId xmlns:a16="http://schemas.microsoft.com/office/drawing/2014/main" id="{B1746944-8471-D4E7-2FDB-02C40AA2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4006850"/>
            <a:ext cx="8285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是正整数，</a:t>
            </a:r>
            <a:r>
              <a:rPr lang="en-US" altLang="zh-CN" i="1">
                <a:ea typeface="楷体_GB2312" pitchFamily="49" charset="-122"/>
              </a:rPr>
              <a:t>m</a:t>
            </a:r>
            <a:r>
              <a:rPr lang="en-US" altLang="en-US">
                <a:ea typeface="楷体_GB2312" pitchFamily="49" charset="-122"/>
              </a:rPr>
              <a:t>×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矩阵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含有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阶非零子式，不含更大阶非零子式，即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中非零子式的最大阶是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称为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得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行列式秩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AD9D38-6815-3CE9-94D4-534CA38B1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481013"/>
            <a:ext cx="5000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中含有某个</a:t>
            </a:r>
            <a:r>
              <a:rPr kumimoji="0" lang="en-US" altLang="zh-CN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阶子式</a:t>
            </a:r>
            <a:r>
              <a:rPr kumimoji="0" lang="en-US" altLang="zh-CN">
                <a:ea typeface="楷体_GB2312" pitchFamily="49" charset="-122"/>
              </a:rPr>
              <a:t>Δ</a:t>
            </a:r>
            <a:r>
              <a:rPr kumimoji="0" lang="en-US" altLang="zh-CN" i="1" baseline="-25000">
                <a:ea typeface="楷体_GB2312" pitchFamily="49" charset="-122"/>
              </a:rPr>
              <a:t>k</a:t>
            </a:r>
            <a:r>
              <a:rPr kumimoji="0" lang="en-US" altLang="zh-CN">
                <a:ea typeface="楷体_GB2312" pitchFamily="49" charset="-122"/>
              </a:rPr>
              <a:t>=</a:t>
            </a:r>
            <a:endParaRPr kumimoji="0" lang="zh-CN" altLang="en-US">
              <a:ea typeface="楷体_GB2312" pitchFamily="49" charset="-122"/>
            </a:endParaRPr>
          </a:p>
        </p:txBody>
      </p:sp>
      <p:sp>
        <p:nvSpPr>
          <p:cNvPr id="45059" name="TextBox 9">
            <a:extLst>
              <a:ext uri="{FF2B5EF4-FFF2-40B4-BE49-F238E27FC236}">
                <a16:creationId xmlns:a16="http://schemas.microsoft.com/office/drawing/2014/main" id="{46E1ADE4-3900-8F71-1BE4-17557AB1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665288"/>
            <a:ext cx="79295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先证明</a:t>
            </a:r>
            <a:r>
              <a:rPr kumimoji="0" lang="en-US" altLang="zh-CN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的列秩大于或等于</a:t>
            </a:r>
            <a:r>
              <a:rPr kumimoji="0" lang="en-US" altLang="zh-CN" i="1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，为此，我们证明</a:t>
            </a:r>
            <a:r>
              <a:rPr kumimoji="0" lang="en-US" altLang="zh-CN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的第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2</a:t>
            </a:r>
            <a:r>
              <a:rPr kumimoji="0" lang="en-US" altLang="zh-CN">
                <a:ea typeface="楷体_GB2312" pitchFamily="49" charset="-122"/>
              </a:rPr>
              <a:t>,…,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i="1" baseline="-25000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列组成列向量组的极大线性无关组。</a:t>
            </a:r>
            <a:r>
              <a:rPr kumimoji="0" lang="zh-CN" altLang="en-US">
                <a:latin typeface="Calibri" panose="020F0502020204030204" pitchFamily="34" charset="0"/>
              </a:rPr>
              <a:t>    </a:t>
            </a:r>
          </a:p>
        </p:txBody>
      </p:sp>
      <p:sp>
        <p:nvSpPr>
          <p:cNvPr id="45060" name="TextBox 15">
            <a:extLst>
              <a:ext uri="{FF2B5EF4-FFF2-40B4-BE49-F238E27FC236}">
                <a16:creationId xmlns:a16="http://schemas.microsoft.com/office/drawing/2014/main" id="{B8EA9586-480D-5D9F-3BF6-32BC0FA2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311525"/>
            <a:ext cx="764381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非零子式</a:t>
            </a:r>
            <a:r>
              <a:rPr kumimoji="0" lang="en-US" altLang="zh-CN">
                <a:ea typeface="楷体_GB2312" pitchFamily="49" charset="-122"/>
              </a:rPr>
              <a:t>Δ</a:t>
            </a:r>
            <a:r>
              <a:rPr kumimoji="0" lang="en-US" altLang="zh-CN" i="1" baseline="-25000">
                <a:ea typeface="楷体_GB2312" pitchFamily="49" charset="-122"/>
              </a:rPr>
              <a:t>k</a:t>
            </a:r>
            <a:r>
              <a:rPr kumimoji="0" lang="zh-CN" altLang="en-US">
                <a:ea typeface="楷体_GB2312" pitchFamily="49" charset="-122"/>
              </a:rPr>
              <a:t> 的各列是线性无关的</a:t>
            </a:r>
            <a:r>
              <a:rPr kumimoji="0" lang="en-US" altLang="zh-CN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维列向量。因此将这些列向量添加若干分量得到      </a:t>
            </a:r>
            <a:r>
              <a:rPr kumimoji="0" lang="en-US" altLang="zh-CN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的第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2</a:t>
            </a:r>
            <a:r>
              <a:rPr kumimoji="0" lang="en-US" altLang="zh-CN">
                <a:ea typeface="楷体_GB2312" pitchFamily="49" charset="-122"/>
              </a:rPr>
              <a:t>,…,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i="1" baseline="-25000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列，为线性无关向量组。因此，</a:t>
            </a:r>
            <a:r>
              <a:rPr kumimoji="0" lang="en-US" altLang="zh-CN" i="1">
                <a:ea typeface="楷体_GB2312" pitchFamily="49" charset="-122"/>
              </a:rPr>
              <a:t>r</a:t>
            </a:r>
            <a:r>
              <a:rPr kumimoji="0" lang="en-US" altLang="zh-CN">
                <a:ea typeface="楷体_GB2312" pitchFamily="49" charset="-122"/>
              </a:rPr>
              <a:t>≤rank</a:t>
            </a:r>
            <a:r>
              <a:rPr kumimoji="0" lang="en-US" altLang="zh-CN" i="1">
                <a:ea typeface="楷体_GB2312" pitchFamily="49" charset="-122"/>
              </a:rPr>
              <a:t>A</a:t>
            </a:r>
          </a:p>
        </p:txBody>
      </p:sp>
      <p:pic>
        <p:nvPicPr>
          <p:cNvPr id="45061" name="Picture 15" descr="机动">
            <a:extLst>
              <a:ext uri="{FF2B5EF4-FFF2-40B4-BE49-F238E27FC236}">
                <a16:creationId xmlns:a16="http://schemas.microsoft.com/office/drawing/2014/main" id="{404529AA-8CE5-BFC3-2C93-B622660B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16">
            <a:extLst>
              <a:ext uri="{FF2B5EF4-FFF2-40B4-BE49-F238E27FC236}">
                <a16:creationId xmlns:a16="http://schemas.microsoft.com/office/drawing/2014/main" id="{E50BACBB-FC1F-A0A1-411E-A53C4E59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45063" name="Picture 1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4B9F308-740F-9A15-C6F4-3EDE4374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8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00077D3C-6CFD-4C26-65AA-1499E85B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9A0E43-296F-A55E-7EEE-E278A3B0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2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C575B48-0811-BE41-473C-3E2F2E0C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7" name="Picture 2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29FC89-2B71-50BB-946A-D2BEB5FF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8" name="Object 2">
            <a:extLst>
              <a:ext uri="{FF2B5EF4-FFF2-40B4-BE49-F238E27FC236}">
                <a16:creationId xmlns:a16="http://schemas.microsoft.com/office/drawing/2014/main" id="{E0C805B7-B845-EE99-8937-AB9323AB5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314325"/>
          <a:ext cx="32273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14325"/>
                        <a:ext cx="322738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7" name="Text Box 17">
            <a:extLst>
              <a:ext uri="{FF2B5EF4-FFF2-40B4-BE49-F238E27FC236}">
                <a16:creationId xmlns:a16="http://schemas.microsoft.com/office/drawing/2014/main" id="{57152158-F0CA-0C79-2A34-818B8738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386013"/>
            <a:ext cx="80962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元排列的总数为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！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将 </a:t>
            </a:r>
            <a:r>
              <a:rPr lang="en-US" altLang="zh-CN">
                <a:ea typeface="楷体_GB2312" pitchFamily="49" charset="-122"/>
              </a:rPr>
              <a:t>1,2,…,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按从小到大的顺序得到的排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列 </a:t>
            </a:r>
            <a:r>
              <a:rPr lang="en-US" altLang="zh-CN">
                <a:ea typeface="楷体_GB2312" pitchFamily="49" charset="-122"/>
              </a:rPr>
              <a:t>(12…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称为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标准排列</a:t>
            </a:r>
            <a:r>
              <a:rPr lang="zh-CN" altLang="en-US">
                <a:ea typeface="楷体_GB2312" pitchFamily="49" charset="-122"/>
              </a:rPr>
              <a:t>。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在任意一个排列                  中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可能出现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顺序“颠倒”的情况：</a:t>
            </a:r>
            <a:r>
              <a:rPr lang="en-US" altLang="zh-CN" i="1">
                <a:ea typeface="楷体_GB2312" pitchFamily="49" charset="-122"/>
              </a:rPr>
              <a:t>p &lt; q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然而 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p </a:t>
            </a:r>
            <a:r>
              <a:rPr lang="en-US" altLang="zh-CN" i="1">
                <a:ea typeface="楷体_GB2312" pitchFamily="49" charset="-122"/>
              </a:rPr>
              <a:t>&gt; j</a:t>
            </a:r>
            <a:r>
              <a:rPr lang="en-US" altLang="zh-CN" i="1" baseline="-25000">
                <a:ea typeface="楷体_GB2312" pitchFamily="49" charset="-122"/>
              </a:rPr>
              <a:t>q </a:t>
            </a:r>
            <a:r>
              <a:rPr lang="en-US" altLang="zh-CN">
                <a:ea typeface="楷体_GB2312" pitchFamily="49" charset="-122"/>
              </a:rPr>
              <a:t>,  </a:t>
            </a:r>
            <a:r>
              <a:rPr lang="zh-CN" altLang="en-US">
                <a:ea typeface="楷体_GB2312" pitchFamily="49" charset="-122"/>
              </a:rPr>
              <a:t>也就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是较大的数  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p </a:t>
            </a:r>
            <a:r>
              <a:rPr lang="zh-CN" altLang="en-US">
                <a:ea typeface="楷体_GB2312" pitchFamily="49" charset="-122"/>
              </a:rPr>
              <a:t>反而排在较小的数</a:t>
            </a:r>
            <a:r>
              <a:rPr lang="zh-CN" altLang="en-US" i="1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q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的前面。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 每出现一对这样的</a:t>
            </a:r>
            <a:r>
              <a:rPr lang="en-US" altLang="zh-CN">
                <a:ea typeface="楷体_GB2312" pitchFamily="49" charset="-122"/>
              </a:rPr>
              <a:t>( 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 i="1">
                <a:ea typeface="楷体_GB2312" pitchFamily="49" charset="-122"/>
              </a:rPr>
              <a:t>, j</a:t>
            </a:r>
            <a:r>
              <a:rPr lang="en-US" altLang="zh-CN" i="1" baseline="-25000">
                <a:ea typeface="楷体_GB2312" pitchFamily="49" charset="-122"/>
              </a:rPr>
              <a:t>q 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sz="1800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称为这个排列的一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个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逆序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sp>
        <p:nvSpPr>
          <p:cNvPr id="209945" name="Text Box 25">
            <a:extLst>
              <a:ext uri="{FF2B5EF4-FFF2-40B4-BE49-F238E27FC236}">
                <a16:creationId xmlns:a16="http://schemas.microsoft.com/office/drawing/2014/main" id="{622DC110-5D49-E33C-7B15-BC66AA74A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849313"/>
            <a:ext cx="759301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3.1.1 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1,2,…,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n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按任意顺序重新排列而成的有序数组                    称为一个 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元排列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09946" name="Object 2">
            <a:extLst>
              <a:ext uri="{FF2B5EF4-FFF2-40B4-BE49-F238E27FC236}">
                <a16:creationId xmlns:a16="http://schemas.microsoft.com/office/drawing/2014/main" id="{95304115-E0E4-3896-F842-19818EF219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1346200"/>
          <a:ext cx="1787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219165" progId="Equation.3">
                  <p:embed/>
                </p:oleObj>
              </mc:Choice>
              <mc:Fallback>
                <p:oleObj name="公式" r:id="rId2" imgW="685800" imgH="21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346200"/>
                        <a:ext cx="17875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7" name="Object 3">
            <a:extLst>
              <a:ext uri="{FF2B5EF4-FFF2-40B4-BE49-F238E27FC236}">
                <a16:creationId xmlns:a16="http://schemas.microsoft.com/office/drawing/2014/main" id="{5A60D20A-C70F-3BBC-604A-C1D6A7318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932238"/>
          <a:ext cx="18986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800" imgH="219165" progId="Equation.3">
                  <p:embed/>
                </p:oleObj>
              </mc:Choice>
              <mc:Fallback>
                <p:oleObj name="公式" r:id="rId4" imgW="685800" imgH="21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32238"/>
                        <a:ext cx="18986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1">
            <a:extLst>
              <a:ext uri="{FF2B5EF4-FFF2-40B4-BE49-F238E27FC236}">
                <a16:creationId xmlns:a16="http://schemas.microsoft.com/office/drawing/2014/main" id="{A5AE072B-4077-BCA6-436A-2D5DCE66B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254000"/>
            <a:ext cx="1497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排列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7" grpId="0" autoUpdateAnimBg="0"/>
      <p:bldP spid="2099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>
            <a:extLst>
              <a:ext uri="{FF2B5EF4-FFF2-40B4-BE49-F238E27FC236}">
                <a16:creationId xmlns:a16="http://schemas.microsoft.com/office/drawing/2014/main" id="{DF66F96C-C45D-EA38-88D2-9E2314B0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50850"/>
            <a:ext cx="827881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反之，如果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en-US" altLang="zh-CN">
                <a:ea typeface="楷体_GB2312" pitchFamily="49" charset="-122"/>
              </a:rPr>
              <a:t>=rank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得某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列如</a:t>
            </a:r>
            <a:r>
              <a:rPr kumimoji="0" lang="zh-CN" altLang="en-US">
                <a:ea typeface="楷体_GB2312" pitchFamily="49" charset="-122"/>
              </a:rPr>
              <a:t>第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baseline="-25000">
                <a:ea typeface="楷体_GB2312" pitchFamily="49" charset="-122"/>
              </a:rPr>
              <a:t>2</a:t>
            </a:r>
            <a:r>
              <a:rPr kumimoji="0" lang="en-US" altLang="zh-CN">
                <a:ea typeface="楷体_GB2312" pitchFamily="49" charset="-122"/>
              </a:rPr>
              <a:t>,…, 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列</a:t>
            </a:r>
            <a:r>
              <a:rPr lang="zh-CN" altLang="en-US">
                <a:ea typeface="楷体_GB2312" pitchFamily="49" charset="-122"/>
              </a:rPr>
              <a:t>线性无关，把这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列组成矩阵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i="1" baseline="-25000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，则它的列秩与行秩都为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，于是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i="1" baseline="-25000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中有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行，如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kumimoji="0" lang="en-US" altLang="zh-CN" baseline="-25000">
                <a:ea typeface="楷体_GB2312" pitchFamily="49" charset="-122"/>
              </a:rPr>
              <a:t>1</a:t>
            </a:r>
            <a:r>
              <a:rPr kumimoji="0" lang="en-US" altLang="zh-CN">
                <a:ea typeface="楷体_GB2312" pitchFamily="49" charset="-122"/>
              </a:rPr>
              <a:t>,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baseline="-25000">
                <a:ea typeface="楷体_GB2312" pitchFamily="49" charset="-122"/>
              </a:rPr>
              <a:t>2</a:t>
            </a:r>
            <a:r>
              <a:rPr kumimoji="0" lang="en-US" altLang="zh-CN">
                <a:ea typeface="楷体_GB2312" pitchFamily="49" charset="-122"/>
              </a:rPr>
              <a:t>,…,</a:t>
            </a:r>
            <a:r>
              <a:rPr kumimoji="0" lang="en-US" altLang="zh-CN" i="1">
                <a:ea typeface="楷体_GB2312" pitchFamily="49" charset="-122"/>
              </a:rPr>
              <a:t>i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行线性无关，这</a:t>
            </a:r>
            <a:r>
              <a:rPr kumimoji="0" lang="en-US" altLang="zh-CN" i="1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行排成方阵</a:t>
            </a:r>
            <a:r>
              <a:rPr kumimoji="0" lang="en-US" altLang="zh-CN" i="1">
                <a:ea typeface="楷体_GB2312" pitchFamily="49" charset="-122"/>
              </a:rPr>
              <a:t>B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于是</a:t>
            </a:r>
            <a:r>
              <a:rPr kumimoji="0" lang="en-US" altLang="zh-CN">
                <a:ea typeface="楷体_GB2312" pitchFamily="49" charset="-122"/>
              </a:rPr>
              <a:t>|</a:t>
            </a:r>
            <a:r>
              <a:rPr kumimoji="0" lang="en-US" altLang="zh-CN" i="1">
                <a:ea typeface="楷体_GB2312" pitchFamily="49" charset="-122"/>
              </a:rPr>
              <a:t>B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en-US" altLang="zh-CN">
                <a:ea typeface="楷体_GB2312" pitchFamily="49" charset="-122"/>
              </a:rPr>
              <a:t>|≠0,</a:t>
            </a:r>
            <a:r>
              <a:rPr kumimoji="0" lang="zh-CN" altLang="en-US">
                <a:ea typeface="楷体_GB2312" pitchFamily="49" charset="-122"/>
              </a:rPr>
              <a:t>而</a:t>
            </a:r>
            <a:r>
              <a:rPr kumimoji="0" lang="en-US" altLang="zh-CN">
                <a:ea typeface="楷体_GB2312" pitchFamily="49" charset="-122"/>
              </a:rPr>
              <a:t>|</a:t>
            </a:r>
            <a:r>
              <a:rPr kumimoji="0" lang="en-US" altLang="zh-CN" i="1">
                <a:ea typeface="楷体_GB2312" pitchFamily="49" charset="-122"/>
              </a:rPr>
              <a:t>B</a:t>
            </a:r>
            <a:r>
              <a:rPr kumimoji="0" lang="en-US" altLang="zh-CN" i="1" baseline="-25000">
                <a:ea typeface="楷体_GB2312" pitchFamily="49" charset="-122"/>
              </a:rPr>
              <a:t>s</a:t>
            </a:r>
            <a:r>
              <a:rPr kumimoji="0" lang="en-US" altLang="zh-CN">
                <a:ea typeface="楷体_GB2312" pitchFamily="49" charset="-122"/>
              </a:rPr>
              <a:t>|</a:t>
            </a:r>
            <a:r>
              <a:rPr kumimoji="0" lang="zh-CN" altLang="en-US">
                <a:ea typeface="楷体_GB2312" pitchFamily="49" charset="-122"/>
              </a:rPr>
              <a:t>为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</a:t>
            </a:r>
            <a:r>
              <a:rPr kumimoji="0" lang="en-US" altLang="zh-CN" i="1">
                <a:ea typeface="楷体_GB2312" pitchFamily="49" charset="-122"/>
              </a:rPr>
              <a:t>s</a:t>
            </a:r>
            <a:r>
              <a:rPr kumimoji="0" lang="zh-CN" altLang="en-US">
                <a:ea typeface="楷体_GB2312" pitchFamily="49" charset="-122"/>
              </a:rPr>
              <a:t>阶非零子式，所以</a:t>
            </a:r>
            <a:r>
              <a:rPr kumimoji="0" lang="en-US" altLang="zh-CN" i="1">
                <a:ea typeface="楷体_GB2312" pitchFamily="49" charset="-122"/>
              </a:rPr>
              <a:t>s</a:t>
            </a:r>
            <a:r>
              <a:rPr kumimoji="0" lang="en-US" altLang="zh-CN">
                <a:ea typeface="楷体_GB2312" pitchFamily="49" charset="-122"/>
              </a:rPr>
              <a:t>≤</a:t>
            </a:r>
            <a:r>
              <a:rPr kumimoji="0" lang="en-US" altLang="zh-CN" i="1">
                <a:ea typeface="楷体_GB2312" pitchFamily="49" charset="-122"/>
              </a:rPr>
              <a:t>r</a:t>
            </a:r>
            <a:r>
              <a:rPr kumimoji="0" lang="en-US" altLang="zh-CN">
                <a:ea typeface="楷体_GB2312" pitchFamily="49" charset="-122"/>
              </a:rPr>
              <a:t>.</a:t>
            </a:r>
            <a:r>
              <a:rPr kumimoji="0" lang="zh-CN" altLang="en-US">
                <a:ea typeface="楷体_GB2312" pitchFamily="49" charset="-122"/>
              </a:rPr>
              <a:t>于是我们有</a:t>
            </a:r>
          </a:p>
        </p:txBody>
      </p:sp>
      <p:sp>
        <p:nvSpPr>
          <p:cNvPr id="46083" name="Text Box 5">
            <a:extLst>
              <a:ext uri="{FF2B5EF4-FFF2-40B4-BE49-F238E27FC236}">
                <a16:creationId xmlns:a16="http://schemas.microsoft.com/office/drawing/2014/main" id="{18126EE3-CB5F-1D02-02AD-FC3CA31D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3532188"/>
            <a:ext cx="8709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3.3.2 </a:t>
            </a:r>
            <a:r>
              <a:rPr lang="zh-CN" altLang="en-US">
                <a:ea typeface="楷体_GB2312" pitchFamily="49" charset="-122"/>
              </a:rPr>
              <a:t>矩阵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的行列式秩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的行秩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zh-CN" altLang="en-US">
                <a:ea typeface="楷体_GB2312" pitchFamily="49" charset="-122"/>
              </a:rPr>
              <a:t>的列秩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A4DD1-86A2-9297-96DC-1A3CEC0A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4291013"/>
            <a:ext cx="85312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定义</a:t>
            </a:r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</a:rPr>
              <a:t>3.3.1 </a:t>
            </a:r>
            <a:r>
              <a:rPr kumimoji="0" lang="zh-CN" altLang="en-US">
                <a:ea typeface="楷体_GB2312" pitchFamily="49" charset="-122"/>
              </a:rPr>
              <a:t>设矩阵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所含的非零子式的最高阶数为</a:t>
            </a:r>
            <a:r>
              <a:rPr kumimoji="0" lang="en-US" altLang="zh-CN" i="1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，就称</a:t>
            </a:r>
            <a:r>
              <a:rPr kumimoji="0" lang="en-US" altLang="zh-CN" i="1">
                <a:ea typeface="楷体_GB2312" pitchFamily="49" charset="-122"/>
              </a:rPr>
              <a:t>r</a:t>
            </a:r>
            <a:r>
              <a:rPr kumimoji="0" lang="zh-CN" altLang="en-US">
                <a:ea typeface="楷体_GB2312" pitchFamily="49" charset="-122"/>
              </a:rPr>
              <a:t>是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的秩</a:t>
            </a:r>
            <a:r>
              <a:rPr kumimoji="0" lang="en-US" altLang="zh-CN">
                <a:ea typeface="楷体_GB2312" pitchFamily="49" charset="-122"/>
              </a:rPr>
              <a:t>(rank)</a:t>
            </a:r>
            <a:r>
              <a:rPr kumimoji="0" lang="zh-CN" altLang="en-US">
                <a:ea typeface="楷体_GB2312" pitchFamily="49" charset="-122"/>
              </a:rPr>
              <a:t>，记为</a:t>
            </a:r>
            <a:r>
              <a:rPr kumimoji="0" lang="en-US" altLang="zh-CN">
                <a:ea typeface="楷体_GB2312" pitchFamily="49" charset="-122"/>
              </a:rPr>
              <a:t>rank </a:t>
            </a:r>
            <a:r>
              <a:rPr kumimoji="0" lang="en-US" altLang="zh-CN" i="1">
                <a:ea typeface="楷体_GB2312" pitchFamily="49" charset="-122"/>
              </a:rPr>
              <a:t>A</a:t>
            </a:r>
            <a:r>
              <a:rPr kumimoji="0" lang="zh-CN" altLang="en-US">
                <a:ea typeface="楷体_GB2312" pitchFamily="49" charset="-122"/>
              </a:rPr>
              <a:t>。</a:t>
            </a:r>
            <a:endParaRPr kumimoji="0" lang="zh-CN" altLang="en-US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FB45E6E1-23D7-EA93-C716-A04CF5B80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kumimoji="0" lang="en-US" altLang="zh-CN" sz="240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kumimoji="0" lang="en-US" altLang="zh-CN" sz="2400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元线性方程组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7C62AB6E-9741-7F89-3B2A-45496F6E8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765175"/>
          <a:ext cx="4392612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2785" imgH="933540" progId="Equation.3">
                  <p:embed/>
                </p:oleObj>
              </mc:Choice>
              <mc:Fallback>
                <p:oleObj name="Equation" r:id="rId2" imgW="2152785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765175"/>
                        <a:ext cx="4392612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>
            <a:extLst>
              <a:ext uri="{FF2B5EF4-FFF2-40B4-BE49-F238E27FC236}">
                <a16:creationId xmlns:a16="http://schemas.microsoft.com/office/drawing/2014/main" id="{D5107D44-0D92-5E60-4E83-1E10A3114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的系数行列式</a:t>
            </a:r>
          </a:p>
        </p:txBody>
      </p:sp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576A3F3C-84EA-210D-1456-5CC1CC264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57563"/>
          <a:ext cx="3081337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500" imgH="704940" progId="Equation.3">
                  <p:embed/>
                </p:oleObj>
              </mc:Choice>
              <mc:Fallback>
                <p:oleObj name="公式" r:id="rId4" imgW="1333500" imgH="7049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3081337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>
            <a:extLst>
              <a:ext uri="{FF2B5EF4-FFF2-40B4-BE49-F238E27FC236}">
                <a16:creationId xmlns:a16="http://schemas.microsoft.com/office/drawing/2014/main" id="{29F12FEA-9FE9-3077-E008-C61C0BFA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13325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对每个</a:t>
            </a:r>
            <a:r>
              <a:rPr kumimoji="0" lang="en-US" altLang="zh-CN" sz="2400">
                <a:ea typeface="楷体_GB2312" pitchFamily="49" charset="-122"/>
              </a:rPr>
              <a:t>1≤</a:t>
            </a:r>
            <a:r>
              <a:rPr kumimoji="0" lang="en-US" altLang="zh-CN" sz="2400" i="1">
                <a:ea typeface="楷体_GB2312" pitchFamily="49" charset="-122"/>
              </a:rPr>
              <a:t>j</a:t>
            </a:r>
            <a:r>
              <a:rPr kumimoji="0" lang="en-US" altLang="zh-CN" sz="2400">
                <a:ea typeface="楷体_GB2312" pitchFamily="49" charset="-122"/>
              </a:rPr>
              <a:t>≤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，分别用列向量</a:t>
            </a: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8935AECD-DFB1-7EE3-6191-C261106FF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8525" y="692150"/>
          <a:ext cx="40830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47943" imgH="933540" progId="Equation.3">
                  <p:embed/>
                </p:oleObj>
              </mc:Choice>
              <mc:Fallback>
                <p:oleObj name="公式" r:id="rId6" imgW="2047943" imgH="9335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692150"/>
                        <a:ext cx="40830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>
            <a:extLst>
              <a:ext uri="{FF2B5EF4-FFF2-40B4-BE49-F238E27FC236}">
                <a16:creationId xmlns:a16="http://schemas.microsoft.com/office/drawing/2014/main" id="{3E8511D0-7234-BD52-9CCA-1A81AFDA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924175"/>
            <a:ext cx="4178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替换行列式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Δ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的第</a:t>
            </a:r>
            <a:r>
              <a:rPr kumimoji="0" lang="en-US" altLang="zh-CN" sz="2400" i="1">
                <a:ea typeface="楷体_GB2312" pitchFamily="49" charset="-122"/>
              </a:rPr>
              <a:t>j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行，得到两个相等的行列式，由此得到</a:t>
            </a:r>
            <a:r>
              <a:rPr kumimoji="0" lang="en-US" altLang="zh-CN" sz="2400">
                <a:ea typeface="楷体_GB2312" pitchFamily="49" charset="-122"/>
              </a:rPr>
              <a:t>Cramer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法则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4FC358C-7389-7B82-5E21-090E49851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解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FE4680A1-2B29-3738-F4BA-7C22CCFD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4813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kumimoji="0" lang="en-US" altLang="zh-CN" sz="2400">
                <a:ea typeface="楷体_GB2312" pitchFamily="49" charset="-122"/>
              </a:rPr>
              <a:t>(</a:t>
            </a:r>
            <a:r>
              <a:rPr kumimoji="0" lang="en-US" altLang="zh-CN" sz="2400" i="1"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,</a:t>
            </a:r>
            <a:r>
              <a:rPr kumimoji="0" lang="en-US" altLang="zh-CN" sz="2400" i="1"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ea typeface="楷体_GB2312" pitchFamily="49" charset="-122"/>
              </a:rPr>
              <a:t>2</a:t>
            </a:r>
            <a:r>
              <a:rPr kumimoji="0" lang="en-US" altLang="zh-CN" sz="2400">
                <a:ea typeface="楷体_GB2312" pitchFamily="49" charset="-122"/>
              </a:rPr>
              <a:t>,…,</a:t>
            </a:r>
            <a:r>
              <a:rPr kumimoji="0" lang="en-US" altLang="zh-CN" sz="2400" i="1">
                <a:ea typeface="楷体_GB2312" pitchFamily="49" charset="-122"/>
              </a:rPr>
              <a:t>x</a:t>
            </a:r>
            <a:r>
              <a:rPr kumimoji="0" lang="en-US" altLang="zh-CN" sz="2400" i="1" baseline="-25000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是原方程</a:t>
            </a:r>
            <a:r>
              <a:rPr kumimoji="0" lang="en-US" altLang="zh-CN" sz="2400">
                <a:ea typeface="楷体_GB2312" pitchFamily="49" charset="-122"/>
              </a:rPr>
              <a:t>(*)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的解，则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76118174-6079-0648-7161-3F3C34ADD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908050"/>
          <a:ext cx="5072062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57400" imgH="933540" progId="Equation.3">
                  <p:embed/>
                </p:oleObj>
              </mc:Choice>
              <mc:Fallback>
                <p:oleObj name="公式" r:id="rId2" imgW="2057400" imgH="9335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908050"/>
                        <a:ext cx="5072062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5">
            <a:extLst>
              <a:ext uri="{FF2B5EF4-FFF2-40B4-BE49-F238E27FC236}">
                <a16:creationId xmlns:a16="http://schemas.microsoft.com/office/drawing/2014/main" id="{42CF39C5-108D-B9EA-1636-A25C54BE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849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用此等式两边的向量替换系数行列式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Δ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的第</a:t>
            </a:r>
            <a:r>
              <a:rPr kumimoji="0" lang="en-US" altLang="zh-CN" sz="2400" i="1">
                <a:ea typeface="楷体_GB2312" pitchFamily="49" charset="-122"/>
              </a:rPr>
              <a:t>j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行，得到两个相等行列式</a:t>
            </a:r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FFCBD209-4935-00A0-ED83-6C998CB83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429000"/>
          <a:ext cx="6597650" cy="32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86185" imgH="1409610" progId="Equation.3">
                  <p:embed/>
                </p:oleObj>
              </mc:Choice>
              <mc:Fallback>
                <p:oleObj name="公式" r:id="rId4" imgW="2686185" imgH="140961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6597650" cy="32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1B5009DD-5EE8-DD66-D3FB-E8DAB2A4E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333375"/>
          <a:ext cx="69088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09943" imgH="933540" progId="Equation.3">
                  <p:embed/>
                </p:oleObj>
              </mc:Choice>
              <mc:Fallback>
                <p:oleObj name="公式" r:id="rId2" imgW="2809943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33375"/>
                        <a:ext cx="69088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>
            <a:extLst>
              <a:ext uri="{FF2B5EF4-FFF2-40B4-BE49-F238E27FC236}">
                <a16:creationId xmlns:a16="http://schemas.microsoft.com/office/drawing/2014/main" id="{BB2782BE-10D3-E6CF-9783-C82F7C9F2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8496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将这个等式右边的行列是记为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Δ</a:t>
            </a:r>
            <a:r>
              <a:rPr kumimoji="0" lang="en-US" altLang="zh-CN" sz="2400" i="1" baseline="-25000">
                <a:ea typeface="楷体_GB2312" pitchFamily="49" charset="-122"/>
              </a:rPr>
              <a:t>j</a:t>
            </a:r>
            <a:r>
              <a:rPr kumimoji="0" lang="en-US" altLang="zh-CN" sz="2400" i="1">
                <a:ea typeface="楷体_GB2312" pitchFamily="49" charset="-122"/>
              </a:rPr>
              <a:t>.</a:t>
            </a:r>
            <a:r>
              <a:rPr kumimoji="0" lang="zh-CN" altLang="en-US" sz="2400">
                <a:ea typeface="楷体_GB2312" pitchFamily="49" charset="-122"/>
              </a:rPr>
              <a:t>左边的行列式可以拆成</a:t>
            </a:r>
            <a:r>
              <a:rPr kumimoji="0" lang="en-US" altLang="zh-CN" sz="2400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各行列式之和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A109EA8A-94BB-CF9A-474F-0EF80FF47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3573463"/>
          <a:ext cx="7532687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67185" imgH="933540" progId="Equation.3">
                  <p:embed/>
                </p:oleObj>
              </mc:Choice>
              <mc:Fallback>
                <p:oleObj name="公式" r:id="rId4" imgW="3067185" imgH="9335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573463"/>
                        <a:ext cx="7532687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60EFA357-A1C6-8CD5-868A-0146C4C0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当</a:t>
            </a:r>
            <a:r>
              <a:rPr kumimoji="0" lang="en-US" altLang="zh-CN" sz="2400" i="1">
                <a:ea typeface="楷体_GB2312" pitchFamily="49" charset="-122"/>
              </a:rPr>
              <a:t>j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≠</a:t>
            </a:r>
            <a:r>
              <a:rPr kumimoji="0" lang="en-US" altLang="zh-CN" sz="2400" i="1">
                <a:ea typeface="楷体_GB2312" pitchFamily="49" charset="-122"/>
              </a:rPr>
              <a:t>k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时，</a:t>
            </a:r>
            <a:r>
              <a:rPr kumimoji="0" lang="en-US" altLang="zh-CN" sz="2400">
                <a:ea typeface="楷体_GB2312" pitchFamily="49" charset="-122"/>
              </a:rPr>
              <a:t>(★)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求和号中的行列式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A0E4B8FA-A9D2-5265-8121-A633EA100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836613"/>
          <a:ext cx="7127875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95600" imgH="933540" progId="Equation.3">
                  <p:embed/>
                </p:oleObj>
              </mc:Choice>
              <mc:Fallback>
                <p:oleObj name="公式" r:id="rId2" imgW="2895600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836613"/>
                        <a:ext cx="7127875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E8E40B96-B057-0E30-2779-88C5C600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41663"/>
            <a:ext cx="8713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的第</a:t>
            </a:r>
            <a:r>
              <a:rPr kumimoji="0" lang="en-US" altLang="zh-CN" sz="2400" i="1">
                <a:ea typeface="楷体_GB2312" pitchFamily="49" charset="-122"/>
              </a:rPr>
              <a:t>j,k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两列相等，行列式的值为</a:t>
            </a:r>
            <a:r>
              <a:rPr kumimoji="0" lang="en-US" altLang="zh-CN" sz="2400">
                <a:ea typeface="楷体_GB2312" pitchFamily="49" charset="-122"/>
              </a:rPr>
              <a:t>0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。当</a:t>
            </a:r>
            <a:r>
              <a:rPr kumimoji="0" lang="en-US" altLang="zh-CN" sz="2400" i="1">
                <a:ea typeface="楷体_GB2312" pitchFamily="49" charset="-122"/>
              </a:rPr>
              <a:t>j=k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时行列式</a:t>
            </a:r>
            <a:r>
              <a:rPr kumimoji="0" lang="en-US" altLang="zh-CN" sz="2400">
                <a:ea typeface="楷体_GB2312" pitchFamily="49" charset="-122"/>
              </a:rPr>
              <a:t>(★★)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就是原方程组的系数行列式求和号中的行列式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Δ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。因此， </a:t>
            </a:r>
            <a:r>
              <a:rPr kumimoji="0" lang="en-US" altLang="zh-CN" sz="2400">
                <a:ea typeface="楷体_GB2312" pitchFamily="49" charset="-122"/>
              </a:rPr>
              <a:t>(★)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就是</a:t>
            </a:r>
          </a:p>
        </p:txBody>
      </p:sp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7833CBEA-E057-F28E-D3A3-D6C07BEBF7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933825"/>
          <a:ext cx="61309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95685" imgH="409485" progId="Equation.3">
                  <p:embed/>
                </p:oleObj>
              </mc:Choice>
              <mc:Fallback>
                <p:oleObj name="公式" r:id="rId4" imgW="2495685" imgH="4094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61309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>
            <a:extLst>
              <a:ext uri="{FF2B5EF4-FFF2-40B4-BE49-F238E27FC236}">
                <a16:creationId xmlns:a16="http://schemas.microsoft.com/office/drawing/2014/main" id="{51A718F9-AE8C-5CED-61DD-518A46E7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8863"/>
            <a:ext cx="871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也就是说：原方程组</a:t>
            </a:r>
            <a:r>
              <a:rPr kumimoji="0" lang="en-US" altLang="zh-CN" sz="2400">
                <a:ea typeface="楷体_GB2312" pitchFamily="49" charset="-122"/>
              </a:rPr>
              <a:t>(*) 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如果有解，只有唯一一组解</a:t>
            </a:r>
          </a:p>
        </p:txBody>
      </p:sp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B232B4A3-7146-2B03-4EC6-2753BF502B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6938962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19400" imgH="476340" progId="Equation.3">
                  <p:embed/>
                </p:oleObj>
              </mc:Choice>
              <mc:Fallback>
                <p:oleObj name="公式" r:id="rId6" imgW="2819400" imgH="4763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6938962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2774FD49-4881-F0AD-4B45-E9D4822E1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849788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如果常数项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 i="1" baseline="-25000">
                <a:ea typeface="楷体_GB2312" pitchFamily="49" charset="-122"/>
              </a:rPr>
              <a:t>i</a:t>
            </a:r>
            <a:r>
              <a:rPr kumimoji="0" lang="en-US" altLang="zh-CN" sz="2400">
                <a:ea typeface="楷体_GB2312" pitchFamily="49" charset="-122"/>
              </a:rPr>
              <a:t>(1≤</a:t>
            </a:r>
            <a:r>
              <a:rPr kumimoji="0" lang="en-US" altLang="zh-CN" sz="2400" i="1">
                <a:ea typeface="楷体_GB2312" pitchFamily="49" charset="-122"/>
              </a:rPr>
              <a:t>i</a:t>
            </a:r>
            <a:r>
              <a:rPr kumimoji="0" lang="en-US" altLang="zh-CN" sz="2400">
                <a:ea typeface="楷体_GB2312" pitchFamily="49" charset="-122"/>
              </a:rPr>
              <a:t>≤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全部为零，所有的</a:t>
            </a:r>
            <a:r>
              <a:rPr kumimoji="0" lang="en-US" altLang="zh-CN" sz="2400">
                <a:ea typeface="楷体_GB2312" pitchFamily="49" charset="-122"/>
              </a:rPr>
              <a:t>Δ</a:t>
            </a:r>
            <a:r>
              <a:rPr kumimoji="0" lang="en-US" altLang="zh-CN" sz="2400" i="1" baseline="-25000">
                <a:ea typeface="楷体_GB2312" pitchFamily="49" charset="-122"/>
              </a:rPr>
              <a:t>i</a:t>
            </a:r>
            <a:r>
              <a:rPr kumimoji="0" lang="en-US" altLang="zh-CN" sz="2400">
                <a:ea typeface="楷体_GB2312" pitchFamily="49" charset="-122"/>
              </a:rPr>
              <a:t>=0(1≤</a:t>
            </a:r>
            <a:r>
              <a:rPr kumimoji="0" lang="en-US" altLang="zh-CN" sz="2400" i="1">
                <a:ea typeface="楷体_GB2312" pitchFamily="49" charset="-122"/>
              </a:rPr>
              <a:t>i</a:t>
            </a:r>
            <a:r>
              <a:rPr kumimoji="0" lang="en-US" altLang="zh-CN" sz="2400">
                <a:ea typeface="楷体_GB2312" pitchFamily="49" charset="-122"/>
              </a:rPr>
              <a:t>≤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kumimoji="0" lang="en-US" altLang="zh-CN" sz="2400">
                <a:ea typeface="楷体_GB2312" pitchFamily="49" charset="-122"/>
              </a:rPr>
              <a:t>(※)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就是                                       这确实是原方程组</a:t>
            </a:r>
            <a:r>
              <a:rPr kumimoji="0" lang="en-US" altLang="zh-CN" sz="2400">
                <a:ea typeface="楷体_GB2312" pitchFamily="49" charset="-122"/>
              </a:rPr>
              <a:t>(*)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的解，因而是原方程的唯一解。这说明原方程组的系数矩阵的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列现行无关，组成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维列向量空间</a:t>
            </a:r>
            <a:r>
              <a:rPr kumimoji="0" lang="en-US" altLang="zh-CN" sz="2400" i="1">
                <a:ea typeface="楷体_GB2312" pitchFamily="49" charset="-122"/>
              </a:rPr>
              <a:t>F</a:t>
            </a:r>
            <a:r>
              <a:rPr kumimoji="0" lang="en-US" altLang="zh-CN" sz="2400" i="1" baseline="30000">
                <a:ea typeface="楷体_GB2312" pitchFamily="49" charset="-122"/>
              </a:rPr>
              <a:t>n</a:t>
            </a:r>
            <a:r>
              <a:rPr kumimoji="0" lang="en-US" altLang="zh-CN" sz="2400" baseline="30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kumimoji="0" lang="en-US" altLang="zh-CN" sz="2400" baseline="30000">
                <a:ea typeface="楷体_GB2312" pitchFamily="49" charset="-122"/>
              </a:rPr>
              <a:t>1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的一组基，</a:t>
            </a:r>
            <a:r>
              <a:rPr kumimoji="0" lang="zh-CN" altLang="en-US" sz="2400" i="1">
                <a:ea typeface="楷体_GB2312" pitchFamily="49" charset="-122"/>
              </a:rPr>
              <a:t> </a:t>
            </a:r>
            <a:r>
              <a:rPr kumimoji="0" lang="en-US" altLang="zh-CN" sz="2400" i="1">
                <a:ea typeface="楷体_GB2312" pitchFamily="49" charset="-122"/>
              </a:rPr>
              <a:t>F</a:t>
            </a:r>
            <a:r>
              <a:rPr kumimoji="0" lang="en-US" altLang="zh-CN" sz="2400" i="1" baseline="30000">
                <a:ea typeface="楷体_GB2312" pitchFamily="49" charset="-122"/>
              </a:rPr>
              <a:t>n</a:t>
            </a:r>
            <a:r>
              <a:rPr kumimoji="0" lang="en-US" altLang="zh-CN" sz="2400" baseline="30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kumimoji="0" lang="en-US" altLang="zh-CN" sz="2400" baseline="30000">
                <a:ea typeface="楷体_GB2312" pitchFamily="49" charset="-122"/>
              </a:rPr>
              <a:t>1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中的每个列向量</a:t>
            </a:r>
            <a:r>
              <a:rPr kumimoji="0" lang="en-US" altLang="zh-CN" sz="2400">
                <a:ea typeface="楷体_GB2312" pitchFamily="49" charset="-122"/>
              </a:rPr>
              <a:t>(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,…,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 i="1" baseline="-25000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)</a:t>
            </a:r>
            <a:r>
              <a:rPr kumimoji="0" lang="en-US" altLang="zh-CN" sz="2400" i="1" baseline="30000">
                <a:ea typeface="楷体_GB2312" pitchFamily="49" charset="-122"/>
              </a:rPr>
              <a:t>T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都能唯一地表示成这组基的线性组合，也就是说原方程组对常数项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 baseline="-25000">
                <a:ea typeface="楷体_GB2312" pitchFamily="49" charset="-122"/>
              </a:rPr>
              <a:t>1</a:t>
            </a:r>
            <a:r>
              <a:rPr kumimoji="0" lang="en-US" altLang="zh-CN" sz="2400">
                <a:ea typeface="楷体_GB2312" pitchFamily="49" charset="-122"/>
              </a:rPr>
              <a:t>,…,</a:t>
            </a:r>
            <a:r>
              <a:rPr kumimoji="0" lang="en-US" altLang="zh-CN" sz="2400" i="1">
                <a:ea typeface="楷体_GB2312" pitchFamily="49" charset="-122"/>
              </a:rPr>
              <a:t>b</a:t>
            </a:r>
            <a:r>
              <a:rPr kumimoji="0" lang="en-US" altLang="zh-CN" sz="2400" i="1" baseline="-25000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的任意一组值都有唯一解，</a:t>
            </a:r>
            <a:r>
              <a:rPr kumimoji="0" lang="zh-CN" altLang="en-US" sz="2400">
                <a:ea typeface="楷体_GB2312" pitchFamily="49" charset="-122"/>
              </a:rPr>
              <a:t> </a:t>
            </a:r>
            <a:r>
              <a:rPr kumimoji="0" lang="en-US" altLang="zh-CN" sz="2400">
                <a:ea typeface="楷体_GB2312" pitchFamily="49" charset="-122"/>
              </a:rPr>
              <a:t>(※)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确实是原方程组的唯一解。这就是</a:t>
            </a:r>
            <a:r>
              <a:rPr kumimoji="0" lang="en-US" altLang="zh-CN" sz="2400">
                <a:ea typeface="楷体_GB2312" pitchFamily="49" charset="-122"/>
              </a:rPr>
              <a:t>Cramer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法则。    </a:t>
            </a:r>
            <a:r>
              <a:rPr kumimoji="0" lang="en-US" altLang="zh-CN" sz="1800">
                <a:latin typeface="Arial" panose="020B0604020202020204" pitchFamily="34" charset="0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B208F5D-CEC2-E21D-964E-18F9077E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268413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848D9C2F-BCAD-BABB-7730-FBC6ABB3FC1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69875" y="796925"/>
          <a:ext cx="8675688" cy="50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6243" imgH="2152560" progId="Equation.DSMT4">
                  <p:embed/>
                </p:oleObj>
              </mc:Choice>
              <mc:Fallback>
                <p:oleObj name="Equation" r:id="rId2" imgW="3686243" imgH="2152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796925"/>
                        <a:ext cx="8675688" cy="506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>
            <a:extLst>
              <a:ext uri="{FF2B5EF4-FFF2-40B4-BE49-F238E27FC236}">
                <a16:creationId xmlns:a16="http://schemas.microsoft.com/office/drawing/2014/main" id="{F53B2503-7558-5B46-2205-108F42D2B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425"/>
            <a:ext cx="1873250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3.3.3</a:t>
            </a:r>
          </a:p>
        </p:txBody>
      </p:sp>
      <p:sp>
        <p:nvSpPr>
          <p:cNvPr id="52229" name="Text Box 6">
            <a:extLst>
              <a:ext uri="{FF2B5EF4-FFF2-40B4-BE49-F238E27FC236}">
                <a16:creationId xmlns:a16="http://schemas.microsoft.com/office/drawing/2014/main" id="{1CE7EC73-7D31-EC25-9480-5305A84C9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2155825"/>
            <a:ext cx="120808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           </a:t>
            </a: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68D5716-BE36-6760-E82C-A316A6EB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3251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94DF46-7AA4-B447-00F9-21DEA1D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7681350-7410-803B-7799-99AA186B0B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b="1">
                <a:solidFill>
                  <a:schemeClr val="tx1"/>
                </a:solidFill>
              </a:rPr>
              <a:t>§3.4 </a:t>
            </a:r>
            <a:r>
              <a:rPr lang="zh-CN" altLang="en-US" sz="4000" b="1">
                <a:solidFill>
                  <a:schemeClr val="tx1"/>
                </a:solidFill>
              </a:rPr>
              <a:t>展开定理</a:t>
            </a:r>
          </a:p>
        </p:txBody>
      </p:sp>
      <p:pic>
        <p:nvPicPr>
          <p:cNvPr id="53253" name="Picture 5" descr="机动">
            <a:extLst>
              <a:ext uri="{FF2B5EF4-FFF2-40B4-BE49-F238E27FC236}">
                <a16:creationId xmlns:a16="http://schemas.microsoft.com/office/drawing/2014/main" id="{7E16B5C3-AC82-FAAD-3055-750A67B7D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6">
            <a:extLst>
              <a:ext uri="{FF2B5EF4-FFF2-40B4-BE49-F238E27FC236}">
                <a16:creationId xmlns:a16="http://schemas.microsoft.com/office/drawing/2014/main" id="{78CCCCD2-FE78-8577-B716-61B502185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3255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C71F565-745C-3FA2-1819-6C34B00C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0791AAFA-A7A6-FD98-A7B2-954F21D9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53DC69-0C41-31FD-5237-6B80E96D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B03680C-5C82-0866-8907-8C43207CC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31E2E0-478F-2DC2-6097-32C96A48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0" name="Picture 12" descr="tq1">
            <a:extLst>
              <a:ext uri="{FF2B5EF4-FFF2-40B4-BE49-F238E27FC236}">
                <a16:creationId xmlns:a16="http://schemas.microsoft.com/office/drawing/2014/main" id="{FFBEB519-3D65-F122-24EA-DF9F86777FAF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53261" name="Text Box 13">
            <a:extLst>
              <a:ext uri="{FF2B5EF4-FFF2-40B4-BE49-F238E27FC236}">
                <a16:creationId xmlns:a16="http://schemas.microsoft.com/office/drawing/2014/main" id="{5B0034E3-D2CB-BF11-EFEA-19B73431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3" descr="机动">
            <a:extLst>
              <a:ext uri="{FF2B5EF4-FFF2-40B4-BE49-F238E27FC236}">
                <a16:creationId xmlns:a16="http://schemas.microsoft.com/office/drawing/2014/main" id="{E9F5AF17-C7E9-2F8D-843C-66630F89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54">
            <a:extLst>
              <a:ext uri="{FF2B5EF4-FFF2-40B4-BE49-F238E27FC236}">
                <a16:creationId xmlns:a16="http://schemas.microsoft.com/office/drawing/2014/main" id="{611B8419-2EDC-7143-5100-3003BFD8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4276" name="Picture 55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411753D-9E53-A839-0FD3-D96052E8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56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DA174EDB-B205-474F-9FBE-FDD23E0A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57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A66825C-652E-A032-484E-339DDA1E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58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6B8EA75-869B-3EA0-7CAE-6EB2FEBA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59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85AF7D-A529-DA9C-1D4E-D106B389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1" name="Text Box 169">
            <a:extLst>
              <a:ext uri="{FF2B5EF4-FFF2-40B4-BE49-F238E27FC236}">
                <a16:creationId xmlns:a16="http://schemas.microsoft.com/office/drawing/2014/main" id="{806AACA7-17B9-E70A-ED21-ECC7A91BF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506413"/>
            <a:ext cx="382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引理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3.4.1 </a:t>
            </a:r>
            <a:r>
              <a:rPr lang="zh-CN" altLang="zh-CN">
                <a:ea typeface="楷体_GB2312" pitchFamily="49" charset="-122"/>
              </a:rPr>
              <a:t>证明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4282" name="Object 2">
            <a:extLst>
              <a:ext uri="{FF2B5EF4-FFF2-40B4-BE49-F238E27FC236}">
                <a16:creationId xmlns:a16="http://schemas.microsoft.com/office/drawing/2014/main" id="{D5AEF70D-89C5-25B4-7EE6-40F97A3C62E1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44475" y="1389063"/>
          <a:ext cx="8718550" cy="387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514985" imgH="1390740" progId="Equation.3">
                  <p:embed/>
                </p:oleObj>
              </mc:Choice>
              <mc:Fallback>
                <p:oleObj name="公式" r:id="rId9" imgW="4514985" imgH="13907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389063"/>
                        <a:ext cx="8718550" cy="387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2" descr="机动">
            <a:extLst>
              <a:ext uri="{FF2B5EF4-FFF2-40B4-BE49-F238E27FC236}">
                <a16:creationId xmlns:a16="http://schemas.microsoft.com/office/drawing/2014/main" id="{D0632FD3-5E65-20CE-30AF-646DEFF9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23">
            <a:extLst>
              <a:ext uri="{FF2B5EF4-FFF2-40B4-BE49-F238E27FC236}">
                <a16:creationId xmlns:a16="http://schemas.microsoft.com/office/drawing/2014/main" id="{3249C443-D71F-DABE-1DA9-AAFD7147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5300" name="Picture 2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3AD363E-9F09-C463-2727-9FEE90CB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2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55A6F063-EB7A-51DE-EFF5-13A1ED66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2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E9F27DD-15CC-841A-BA23-79EF9131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2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B67C4A7-F885-7DDF-D5F8-8601BFED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2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6C52D8-B1A7-4AB7-D092-5FED87A3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5" name="Text Box 152">
            <a:extLst>
              <a:ext uri="{FF2B5EF4-FFF2-40B4-BE49-F238E27FC236}">
                <a16:creationId xmlns:a16="http://schemas.microsoft.com/office/drawing/2014/main" id="{977B3636-4EE1-1638-2283-1CA76813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506413"/>
            <a:ext cx="167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zh-CN" altLang="zh-CN">
                <a:ea typeface="楷体_GB2312" pitchFamily="49" charset="-122"/>
              </a:rPr>
              <a:t>：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7977" name="Rectangle 153">
            <a:extLst>
              <a:ext uri="{FF2B5EF4-FFF2-40B4-BE49-F238E27FC236}">
                <a16:creationId xmlns:a16="http://schemas.microsoft.com/office/drawing/2014/main" id="{533281CE-5579-0C50-42C3-E2A7A1DF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506413"/>
            <a:ext cx="6983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每一项的特点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得到</a:t>
            </a:r>
          </a:p>
        </p:txBody>
      </p:sp>
      <p:graphicFrame>
        <p:nvGraphicFramePr>
          <p:cNvPr id="77978" name="Object 2">
            <a:extLst>
              <a:ext uri="{FF2B5EF4-FFF2-40B4-BE49-F238E27FC236}">
                <a16:creationId xmlns:a16="http://schemas.microsoft.com/office/drawing/2014/main" id="{FC0B401E-78F6-577B-9031-865B743D4B2F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579438" y="1033463"/>
          <a:ext cx="78708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67185" imgH="362040" progId="Equation.3">
                  <p:embed/>
                </p:oleObj>
              </mc:Choice>
              <mc:Fallback>
                <p:oleObj name="公式" r:id="rId9" imgW="3067185" imgH="362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033463"/>
                        <a:ext cx="78708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80" name="Text Box 156">
            <a:extLst>
              <a:ext uri="{FF2B5EF4-FFF2-40B4-BE49-F238E27FC236}">
                <a16:creationId xmlns:a16="http://schemas.microsoft.com/office/drawing/2014/main" id="{D81FAAF3-7158-86DA-0730-467F43B73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1952625"/>
            <a:ext cx="8307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排列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…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i="1" baseline="-2500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i="1" baseline="-25000">
                <a:solidFill>
                  <a:schemeClr val="tx2"/>
                </a:solidFill>
                <a:ea typeface="楷体_GB2312" pitchFamily="49" charset="-122"/>
              </a:rPr>
              <a:t>r+</a:t>
            </a:r>
            <a:r>
              <a:rPr lang="en-US" altLang="zh-CN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…i</a:t>
            </a:r>
            <a:r>
              <a:rPr lang="en-US" altLang="zh-CN" i="1" baseline="-2500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的逆序数是</a:t>
            </a:r>
          </a:p>
        </p:txBody>
      </p:sp>
      <p:graphicFrame>
        <p:nvGraphicFramePr>
          <p:cNvPr id="77981" name="Object 3">
            <a:extLst>
              <a:ext uri="{FF2B5EF4-FFF2-40B4-BE49-F238E27FC236}">
                <a16:creationId xmlns:a16="http://schemas.microsoft.com/office/drawing/2014/main" id="{7337ABF2-CEAC-BF18-A770-E70408F131A7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419225" y="2614613"/>
          <a:ext cx="589756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71700" imgH="476340" progId="Equation.3">
                  <p:embed/>
                </p:oleObj>
              </mc:Choice>
              <mc:Fallback>
                <p:oleObj name="公式" r:id="rId11" imgW="2171700" imgH="4763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614613"/>
                        <a:ext cx="5897563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77" grpId="0"/>
      <p:bldP spid="779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72CC0AC9-A20E-2786-F454-4C6A98B7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7350"/>
            <a:ext cx="75930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        </a:t>
            </a:r>
            <a:r>
              <a:rPr lang="zh-CN" altLang="en-US">
                <a:ea typeface="楷体_GB2312" pitchFamily="49" charset="-122"/>
              </a:rPr>
              <a:t>排列                 每出现一对</a:t>
            </a: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>
                <a:ea typeface="楷体_GB2312" pitchFamily="49" charset="-122"/>
              </a:rPr>
              <a:t>&lt;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ea typeface="楷体_GB2312" pitchFamily="49" charset="-122"/>
              </a:rPr>
              <a:t>使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&gt;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q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就称</a:t>
            </a:r>
            <a:r>
              <a:rPr lang="en-US" altLang="zh-CN">
                <a:ea typeface="楷体_GB2312" pitchFamily="49" charset="-122"/>
              </a:rPr>
              <a:t>( 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p</a:t>
            </a:r>
            <a:r>
              <a:rPr lang="en-US" altLang="zh-CN">
                <a:ea typeface="楷体_GB2312" pitchFamily="49" charset="-122"/>
              </a:rPr>
              <a:t>&gt;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i="1" baseline="-25000">
                <a:ea typeface="楷体_GB2312" pitchFamily="49" charset="-122"/>
              </a:rPr>
              <a:t>q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为这个排列的一个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逆序</a:t>
            </a:r>
            <a:r>
              <a:rPr lang="zh-CN" altLang="en-US">
                <a:ea typeface="楷体_GB2312" pitchFamily="49" charset="-122"/>
              </a:rPr>
              <a:t>。排列                 中的逆序的个数称为这个排列的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逆序数</a:t>
            </a:r>
            <a:r>
              <a:rPr lang="zh-CN" altLang="en-US">
                <a:ea typeface="楷体_GB2312" pitchFamily="49" charset="-122"/>
              </a:rPr>
              <a:t>，记作                   。逆序数为偶数的排列称为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偶排列</a:t>
            </a:r>
            <a:r>
              <a:rPr lang="zh-CN" altLang="en-US">
                <a:ea typeface="楷体_GB2312" pitchFamily="49" charset="-122"/>
              </a:rPr>
              <a:t>，逆序数为奇数的排列称为奇排列。</a:t>
            </a:r>
          </a:p>
        </p:txBody>
      </p:sp>
      <p:graphicFrame>
        <p:nvGraphicFramePr>
          <p:cNvPr id="9219" name="Object 2">
            <a:extLst>
              <a:ext uri="{FF2B5EF4-FFF2-40B4-BE49-F238E27FC236}">
                <a16:creationId xmlns:a16="http://schemas.microsoft.com/office/drawing/2014/main" id="{FC819BD3-5F6E-AEFD-7B0C-FEB1FEFA3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376238"/>
          <a:ext cx="1787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219165" progId="Equation.3">
                  <p:embed/>
                </p:oleObj>
              </mc:Choice>
              <mc:Fallback>
                <p:oleObj name="公式" r:id="rId2" imgW="685800" imgH="21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76238"/>
                        <a:ext cx="17875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">
            <a:extLst>
              <a:ext uri="{FF2B5EF4-FFF2-40B4-BE49-F238E27FC236}">
                <a16:creationId xmlns:a16="http://schemas.microsoft.com/office/drawing/2014/main" id="{BD2A97C6-0D24-1558-0A3F-F6DE39C1B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1344613"/>
          <a:ext cx="1787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800" imgH="219165" progId="Equation.3">
                  <p:embed/>
                </p:oleObj>
              </mc:Choice>
              <mc:Fallback>
                <p:oleObj name="公式" r:id="rId4" imgW="685800" imgH="21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344613"/>
                        <a:ext cx="17875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C419695D-4CD4-CD75-F0AD-E670E248B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1813" y="1833563"/>
          <a:ext cx="1982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62000" imgH="219165" progId="Equation.3">
                  <p:embed/>
                </p:oleObj>
              </mc:Choice>
              <mc:Fallback>
                <p:oleObj name="公式" r:id="rId6" imgW="762000" imgH="219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1833563"/>
                        <a:ext cx="19827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Text Box 8">
            <a:extLst>
              <a:ext uri="{FF2B5EF4-FFF2-40B4-BE49-F238E27FC236}">
                <a16:creationId xmlns:a16="http://schemas.microsoft.com/office/drawing/2014/main" id="{F8F33A77-AA8D-2D44-D61C-EC1F2DDC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3746500"/>
            <a:ext cx="79978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.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排列 </a:t>
            </a:r>
            <a:r>
              <a:rPr lang="en-US" altLang="zh-CN">
                <a:ea typeface="楷体_GB2312" pitchFamily="49" charset="-122"/>
              </a:rPr>
              <a:t>(3142) </a:t>
            </a:r>
            <a:r>
              <a:rPr lang="zh-CN" altLang="en-US">
                <a:ea typeface="楷体_GB2312" pitchFamily="49" charset="-122"/>
              </a:rPr>
              <a:t>中的逆序共有 </a:t>
            </a:r>
            <a:r>
              <a:rPr lang="en-US" altLang="zh-CN">
                <a:ea typeface="楷体_GB2312" pitchFamily="49" charset="-122"/>
              </a:rPr>
              <a:t>(3,1), (3,2), (4,2) </a:t>
            </a:r>
            <a:r>
              <a:rPr lang="zh-CN" altLang="en-US">
                <a:ea typeface="楷体_GB2312" pitchFamily="49" charset="-122"/>
              </a:rPr>
              <a:t>等 </a:t>
            </a:r>
            <a:r>
              <a:rPr lang="en-US" altLang="zh-CN">
                <a:ea typeface="楷体_GB2312" pitchFamily="49" charset="-122"/>
              </a:rPr>
              <a:t>3 </a:t>
            </a:r>
            <a:r>
              <a:rPr lang="zh-CN" altLang="en-US">
                <a:ea typeface="楷体_GB2312" pitchFamily="49" charset="-122"/>
              </a:rPr>
              <a:t>个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因此 </a:t>
            </a:r>
            <a:r>
              <a:rPr lang="en-US" altLang="zh-CN">
                <a:ea typeface="楷体_GB2312" pitchFamily="49" charset="-122"/>
              </a:rPr>
              <a:t>τ(3142) = 3 , (3142) </a:t>
            </a:r>
            <a:r>
              <a:rPr lang="zh-CN" altLang="en-US">
                <a:ea typeface="楷体_GB2312" pitchFamily="49" charset="-122"/>
              </a:rPr>
              <a:t>是奇排列。自然排列 </a:t>
            </a:r>
            <a:r>
              <a:rPr lang="en-US" altLang="zh-CN">
                <a:ea typeface="楷体_GB2312" pitchFamily="49" charset="-122"/>
              </a:rPr>
              <a:t>(12…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的逆序数为</a:t>
            </a:r>
            <a:r>
              <a:rPr lang="en-US" altLang="zh-CN">
                <a:ea typeface="楷体_GB2312" pitchFamily="49" charset="-122"/>
              </a:rPr>
              <a:t>0, </a:t>
            </a:r>
            <a:r>
              <a:rPr lang="zh-CN" altLang="en-US">
                <a:ea typeface="楷体_GB2312" pitchFamily="49" charset="-122"/>
              </a:rPr>
              <a:t>因此自然排列是偶排列。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8" descr="机动">
            <a:extLst>
              <a:ext uri="{FF2B5EF4-FFF2-40B4-BE49-F238E27FC236}">
                <a16:creationId xmlns:a16="http://schemas.microsoft.com/office/drawing/2014/main" id="{9C41B40B-545C-9768-F079-E10D6FC3D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39">
            <a:extLst>
              <a:ext uri="{FF2B5EF4-FFF2-40B4-BE49-F238E27FC236}">
                <a16:creationId xmlns:a16="http://schemas.microsoft.com/office/drawing/2014/main" id="{34E17BDC-FD31-E528-5DFE-1ECAC557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6324" name="Picture 40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34860C-17EC-405C-876B-CD9403FBE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1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F8099892-0AD2-04C4-8653-7FF690BF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2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01114B-ACC5-9DCF-3EDF-991D8303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38175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43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6DC5620-3C88-C573-AF6F-4CECFCB0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44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54C73C-7308-C148-7E69-3F099E7A7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 Box 183">
            <a:extLst>
              <a:ext uri="{FF2B5EF4-FFF2-40B4-BE49-F238E27FC236}">
                <a16:creationId xmlns:a16="http://schemas.microsoft.com/office/drawing/2014/main" id="{25F80359-3B03-23E5-ADED-4AAEA2AA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93713"/>
            <a:ext cx="382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计算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graphicFrame>
        <p:nvGraphicFramePr>
          <p:cNvPr id="56330" name="Object 2">
            <a:extLst>
              <a:ext uri="{FF2B5EF4-FFF2-40B4-BE49-F238E27FC236}">
                <a16:creationId xmlns:a16="http://schemas.microsoft.com/office/drawing/2014/main" id="{9364F298-723F-820C-C29A-24726F3E22C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028825" y="1062038"/>
          <a:ext cx="4003675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90785" imgH="1133565" progId="Equation.3">
                  <p:embed/>
                </p:oleObj>
              </mc:Choice>
              <mc:Fallback>
                <p:oleObj name="公式" r:id="rId9" imgW="1390785" imgH="11335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062038"/>
                        <a:ext cx="4003675" cy="282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34" name="Text Box 186">
            <a:extLst>
              <a:ext uri="{FF2B5EF4-FFF2-40B4-BE49-F238E27FC236}">
                <a16:creationId xmlns:a16="http://schemas.microsoft.com/office/drawing/2014/main" id="{F78C67AA-DF09-B974-A400-3AAA0F53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465638"/>
            <a:ext cx="1101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解：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79035" name="Object 3">
            <a:extLst>
              <a:ext uri="{FF2B5EF4-FFF2-40B4-BE49-F238E27FC236}">
                <a16:creationId xmlns:a16="http://schemas.microsoft.com/office/drawing/2014/main" id="{BAABB392-7B6F-3190-78FF-CD7609B3D070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151063" y="4672013"/>
          <a:ext cx="47466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66943" imgH="447765" progId="Equation.3">
                  <p:embed/>
                </p:oleObj>
              </mc:Choice>
              <mc:Fallback>
                <p:oleObj name="公式" r:id="rId11" imgW="1666943" imgH="447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672013"/>
                        <a:ext cx="47466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8FB894D6-BEA2-1D6B-8A46-9DCABEA8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27025"/>
            <a:ext cx="89296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3 </a:t>
            </a:r>
            <a:r>
              <a:rPr lang="zh-CN" altLang="en-US">
                <a:ea typeface="楷体_GB2312" pitchFamily="49" charset="-122"/>
              </a:rPr>
              <a:t>平面上建立直角坐标系，求证：对任意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个横坐标不同的已知点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),(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),…,(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都有唯一的不超过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-1</a:t>
            </a:r>
            <a:r>
              <a:rPr lang="zh-CN" altLang="en-US">
                <a:ea typeface="楷体_GB2312" pitchFamily="49" charset="-122"/>
              </a:rPr>
              <a:t>次的多项式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)=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+…+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 baseline="-25000">
                <a:ea typeface="楷体_GB2312" pitchFamily="49" charset="-122"/>
              </a:rPr>
              <a:t>-1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-1</a:t>
            </a:r>
            <a:r>
              <a:rPr lang="zh-CN" altLang="en-US">
                <a:ea typeface="楷体_GB2312" pitchFamily="49" charset="-122"/>
              </a:rPr>
              <a:t>，使它的图像经过这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个已知点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sp>
        <p:nvSpPr>
          <p:cNvPr id="57347" name="Text Box 6">
            <a:extLst>
              <a:ext uri="{FF2B5EF4-FFF2-40B4-BE49-F238E27FC236}">
                <a16:creationId xmlns:a16="http://schemas.microsoft.com/office/drawing/2014/main" id="{E7ECA478-E42A-4316-3698-63D03DFF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427288"/>
            <a:ext cx="859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解：归结为多项式的系数满足的如下方程有唯一解</a:t>
            </a:r>
          </a:p>
        </p:txBody>
      </p:sp>
      <p:graphicFrame>
        <p:nvGraphicFramePr>
          <p:cNvPr id="57348" name="Object 2">
            <a:extLst>
              <a:ext uri="{FF2B5EF4-FFF2-40B4-BE49-F238E27FC236}">
                <a16:creationId xmlns:a16="http://schemas.microsoft.com/office/drawing/2014/main" id="{EBAC7B51-CE5B-A3E3-AE7A-1E3B0BD62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3130550"/>
          <a:ext cx="5167312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90700" imgH="933540" progId="Equation.3">
                  <p:embed/>
                </p:oleObj>
              </mc:Choice>
              <mc:Fallback>
                <p:oleObj name="公式" r:id="rId2" imgW="1790700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130550"/>
                        <a:ext cx="5167312" cy="232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8">
            <a:extLst>
              <a:ext uri="{FF2B5EF4-FFF2-40B4-BE49-F238E27FC236}">
                <a16:creationId xmlns:a16="http://schemas.microsoft.com/office/drawing/2014/main" id="{011EA7E6-559E-EF4D-3922-4B1F2D26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5486400"/>
            <a:ext cx="8591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方程组的行列式为</a:t>
            </a:r>
            <a:r>
              <a:rPr lang="en-US" altLang="zh-CN">
                <a:ea typeface="楷体_GB2312" pitchFamily="49" charset="-122"/>
              </a:rPr>
              <a:t>Vandermonde</a:t>
            </a:r>
            <a:r>
              <a:rPr lang="zh-CN" altLang="en-US">
                <a:ea typeface="楷体_GB2312" pitchFamily="49" charset="-122"/>
              </a:rPr>
              <a:t>行列式，在题设条件下不为零，即证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01B3D627-5273-6F79-EE37-1384605B37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433513" y="419100"/>
            <a:ext cx="6011862" cy="7207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行列式按一行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列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展开</a:t>
            </a:r>
            <a:r>
              <a:rPr lang="zh-CN" altLang="en-US"/>
              <a:t>  </a:t>
            </a:r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DCFA5F66-5635-A922-8DE8-B2AED7AA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1042988"/>
            <a:ext cx="8604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我们知道</a:t>
            </a:r>
            <a:r>
              <a:rPr kumimoji="0" lang="en-US" altLang="zh-CN">
                <a:ea typeface="楷体_GB2312" pitchFamily="49" charset="-122"/>
              </a:rPr>
              <a:t>:</a:t>
            </a:r>
            <a:r>
              <a:rPr kumimoji="0" lang="zh-CN" altLang="en-US">
                <a:ea typeface="楷体_GB2312" pitchFamily="49" charset="-122"/>
              </a:rPr>
              <a:t>如果</a:t>
            </a:r>
            <a:r>
              <a:rPr kumimoji="0" lang="en-US" altLang="zh-CN" i="1">
                <a:ea typeface="楷体_GB2312" pitchFamily="49" charset="-122"/>
              </a:rPr>
              <a:t>n</a:t>
            </a:r>
            <a:r>
              <a:rPr kumimoji="0" lang="zh-CN" altLang="en-US">
                <a:ea typeface="楷体_GB2312" pitchFamily="49" charset="-122"/>
              </a:rPr>
              <a:t>阶行列式的第一行或第一列除了第一个元      以外全都为</a:t>
            </a:r>
            <a:r>
              <a:rPr kumimoji="0" lang="en-US" altLang="zh-CN">
                <a:ea typeface="楷体_GB2312" pitchFamily="49" charset="-122"/>
              </a:rPr>
              <a:t>0</a:t>
            </a:r>
            <a:r>
              <a:rPr kumimoji="0" lang="zh-CN" altLang="en-US">
                <a:ea typeface="楷体_GB2312" pitchFamily="49" charset="-122"/>
              </a:rPr>
              <a:t>，就可以利用公式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A0E29ABA-98DF-36F9-EAD6-F64D09AC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DEE9989F-58DF-6131-7E21-81BF9C93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8374" name="Text Box 8">
            <a:extLst>
              <a:ext uri="{FF2B5EF4-FFF2-40B4-BE49-F238E27FC236}">
                <a16:creationId xmlns:a16="http://schemas.microsoft.com/office/drawing/2014/main" id="{FAFFD417-83BA-7102-38DC-4BF7BF3D5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7632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58375" name="Text Box 9">
            <a:extLst>
              <a:ext uri="{FF2B5EF4-FFF2-40B4-BE49-F238E27FC236}">
                <a16:creationId xmlns:a16="http://schemas.microsoft.com/office/drawing/2014/main" id="{8C99B10D-A872-BBFE-1B4C-9AF10F3A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068638"/>
            <a:ext cx="3024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58376" name="Rectangle 10">
            <a:extLst>
              <a:ext uri="{FF2B5EF4-FFF2-40B4-BE49-F238E27FC236}">
                <a16:creationId xmlns:a16="http://schemas.microsoft.com/office/drawing/2014/main" id="{354E26CA-436D-9171-5173-E213B780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8377" name="Text Box 11">
            <a:extLst>
              <a:ext uri="{FF2B5EF4-FFF2-40B4-BE49-F238E27FC236}">
                <a16:creationId xmlns:a16="http://schemas.microsoft.com/office/drawing/2014/main" id="{79F09BA7-4C02-E1AC-C083-B9FF5B6D4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3887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58378" name="Rectangle 12">
            <a:extLst>
              <a:ext uri="{FF2B5EF4-FFF2-40B4-BE49-F238E27FC236}">
                <a16:creationId xmlns:a16="http://schemas.microsoft.com/office/drawing/2014/main" id="{4000D3E0-4EE0-17F3-8236-963346BB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8379" name="Object 13">
            <a:extLst>
              <a:ext uri="{FF2B5EF4-FFF2-40B4-BE49-F238E27FC236}">
                <a16:creationId xmlns:a16="http://schemas.microsoft.com/office/drawing/2014/main" id="{D6FD7EFA-B4D0-E189-99F4-EA32CE2BD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375" y="2274888"/>
          <a:ext cx="8408988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91000" imgH="933540" progId="Equation.3">
                  <p:embed/>
                </p:oleObj>
              </mc:Choice>
              <mc:Fallback>
                <p:oleObj name="公式" r:id="rId2" imgW="4191000" imgH="9335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274888"/>
                        <a:ext cx="8408988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5">
            <a:extLst>
              <a:ext uri="{FF2B5EF4-FFF2-40B4-BE49-F238E27FC236}">
                <a16:creationId xmlns:a16="http://schemas.microsoft.com/office/drawing/2014/main" id="{741B27A6-6DFC-8312-8AD8-26C9B457C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8381" name="Text Box 19">
            <a:extLst>
              <a:ext uri="{FF2B5EF4-FFF2-40B4-BE49-F238E27FC236}">
                <a16:creationId xmlns:a16="http://schemas.microsoft.com/office/drawing/2014/main" id="{D6AC4643-28F3-5AE5-1A40-EB821E838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087813"/>
            <a:ext cx="84089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</a:rPr>
              <a:t>        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如果行列是式的第一行只有一个非零元，但不再第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列而在另外某一列，则可以通过列的互换将这个非零元换到第</a:t>
            </a:r>
            <a:r>
              <a:rPr kumimoji="0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>
                <a:latin typeface="楷体_GB2312" pitchFamily="49" charset="-122"/>
                <a:ea typeface="楷体_GB2312" pitchFamily="49" charset="-122"/>
              </a:rPr>
              <a:t>列，仍然利用上述公式来计算。</a:t>
            </a:r>
          </a:p>
        </p:txBody>
      </p:sp>
      <p:graphicFrame>
        <p:nvGraphicFramePr>
          <p:cNvPr id="58382" name="Object 20">
            <a:extLst>
              <a:ext uri="{FF2B5EF4-FFF2-40B4-BE49-F238E27FC236}">
                <a16:creationId xmlns:a16="http://schemas.microsoft.com/office/drawing/2014/main" id="{9FE9A2F1-4BA7-66AA-13FE-DEB4F6B69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08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82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C110F68-FE7F-75E4-7A09-40ACC5954ED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692150"/>
            <a:ext cx="4038600" cy="485775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ea typeface="楷体_GB2312" pitchFamily="49" charset="-122"/>
              </a:rPr>
              <a:t>例 </a:t>
            </a:r>
            <a:r>
              <a:rPr lang="en-US" altLang="zh-CN">
                <a:ea typeface="楷体_GB2312" pitchFamily="49" charset="-122"/>
              </a:rPr>
              <a:t>1   </a:t>
            </a:r>
            <a:r>
              <a:rPr lang="zh-CN" altLang="en-US">
                <a:ea typeface="楷体_GB2312" pitchFamily="49" charset="-122"/>
              </a:rPr>
              <a:t>行列式</a:t>
            </a:r>
          </a:p>
          <a:p>
            <a:pPr>
              <a:buFontTx/>
              <a:buNone/>
            </a:pPr>
            <a:endParaRPr lang="zh-CN" altLang="en-US"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zh-CN" altLang="en-US" sz="20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CD667C3-C6C7-B1F4-4000-A7203626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4EFA9CA4-FD28-9998-374F-24E6B3E34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7088" y="1341438"/>
          <a:ext cx="4741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57485" imgH="933540" progId="Equation.3">
                  <p:embed/>
                </p:oleObj>
              </mc:Choice>
              <mc:Fallback>
                <p:oleObj name="公式" r:id="rId2" imgW="1657485" imgH="9335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1341438"/>
                        <a:ext cx="4741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>
            <a:extLst>
              <a:ext uri="{FF2B5EF4-FFF2-40B4-BE49-F238E27FC236}">
                <a16:creationId xmlns:a16="http://schemas.microsoft.com/office/drawing/2014/main" id="{01A7B121-4724-11DB-C133-472456EB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716338"/>
            <a:ext cx="81327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0" lang="zh-CN" altLang="en-US">
                <a:ea typeface="楷体_GB2312" pitchFamily="49" charset="-122"/>
              </a:rPr>
              <a:t>的第</a:t>
            </a:r>
            <a:r>
              <a:rPr kumimoji="0" lang="en-US" altLang="zh-CN">
                <a:ea typeface="楷体_GB2312" pitchFamily="49" charset="-122"/>
              </a:rPr>
              <a:t>1</a:t>
            </a:r>
            <a:r>
              <a:rPr kumimoji="0" lang="zh-CN" altLang="en-US">
                <a:ea typeface="楷体_GB2312" pitchFamily="49" charset="-122"/>
              </a:rPr>
              <a:t>行除了第</a:t>
            </a:r>
            <a:r>
              <a:rPr kumimoji="0" lang="en-US" altLang="zh-CN">
                <a:ea typeface="楷体_GB2312" pitchFamily="49" charset="-122"/>
              </a:rPr>
              <a:t>j</a:t>
            </a:r>
            <a:r>
              <a:rPr kumimoji="0" lang="zh-CN" altLang="en-US">
                <a:ea typeface="楷体_GB2312" pitchFamily="49" charset="-122"/>
              </a:rPr>
              <a:t>列的元</a:t>
            </a:r>
            <a:r>
              <a:rPr kumimoji="0" lang="en-US" altLang="zh-CN">
                <a:ea typeface="楷体_GB2312" pitchFamily="49" charset="-122"/>
              </a:rPr>
              <a:t>a1j </a:t>
            </a:r>
            <a:r>
              <a:rPr kumimoji="0" lang="zh-CN" altLang="en-US">
                <a:ea typeface="楷体_GB2312" pitchFamily="49" charset="-122"/>
              </a:rPr>
              <a:t>以外地其余元都是</a:t>
            </a:r>
            <a:r>
              <a:rPr kumimoji="0" lang="en-US" altLang="zh-CN">
                <a:ea typeface="楷体_GB2312" pitchFamily="49" charset="-122"/>
              </a:rPr>
              <a:t>0</a:t>
            </a:r>
            <a:r>
              <a:rPr kumimoji="0" lang="zh-CN" altLang="en-US">
                <a:ea typeface="楷体_GB2312" pitchFamily="49" charset="-122"/>
              </a:rPr>
              <a:t>，试将</a:t>
            </a:r>
            <a:r>
              <a:rPr kumimoji="0" lang="en-US" altLang="zh-CN">
                <a:ea typeface="楷体_GB2312" pitchFamily="49" charset="-122"/>
              </a:rPr>
              <a:t>Δ</a:t>
            </a:r>
            <a:r>
              <a:rPr kumimoji="0" lang="zh-CN" altLang="en-US">
                <a:ea typeface="楷体_GB2312" pitchFamily="49" charset="-122"/>
              </a:rPr>
              <a:t>化为</a:t>
            </a:r>
            <a:r>
              <a:rPr kumimoji="0" lang="en-US" altLang="zh-CN" i="1">
                <a:ea typeface="楷体_GB2312" pitchFamily="49" charset="-122"/>
              </a:rPr>
              <a:t>n</a:t>
            </a:r>
            <a:r>
              <a:rPr kumimoji="0" lang="en-US" altLang="zh-CN">
                <a:ea typeface="楷体_GB2312" pitchFamily="49" charset="-122"/>
              </a:rPr>
              <a:t>-1</a:t>
            </a:r>
            <a:r>
              <a:rPr kumimoji="0" lang="zh-CN" altLang="en-US">
                <a:ea typeface="楷体_GB2312" pitchFamily="49" charset="-122"/>
              </a:rPr>
              <a:t>阶行列式来计算。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AD852BA0-A17C-93B7-AAEB-1EAD7D61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EB58316C-AA80-79B0-7A31-110447D1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59400" name="Object 9">
            <a:extLst>
              <a:ext uri="{FF2B5EF4-FFF2-40B4-BE49-F238E27FC236}">
                <a16:creationId xmlns:a16="http://schemas.microsoft.com/office/drawing/2014/main" id="{9E385F2E-7A8F-83A7-E301-7FC8AA55D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3789363"/>
          <a:ext cx="2540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579" imgH="164957" progId="Equation.3">
                  <p:embed/>
                </p:oleObj>
              </mc:Choice>
              <mc:Fallback>
                <p:oleObj name="公式" r:id="rId4" imgW="139579" imgH="1649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89363"/>
                        <a:ext cx="2540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Text Box 10">
            <a:extLst>
              <a:ext uri="{FF2B5EF4-FFF2-40B4-BE49-F238E27FC236}">
                <a16:creationId xmlns:a16="http://schemas.microsoft.com/office/drawing/2014/main" id="{8A83F17F-92A0-FA36-8B93-C5BB6380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5040313"/>
            <a:ext cx="8264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>
                <a:ea typeface="楷体_GB2312" pitchFamily="49" charset="-122"/>
              </a:rPr>
              <a:t>解</a:t>
            </a:r>
            <a:r>
              <a:rPr kumimoji="0" lang="zh-CN" altLang="en-US">
                <a:ea typeface="楷体_GB2312" pitchFamily="49" charset="-122"/>
              </a:rPr>
              <a:t>   将</a:t>
            </a:r>
            <a:r>
              <a:rPr kumimoji="0" lang="en-US" altLang="zh-CN">
                <a:ea typeface="楷体_GB2312" pitchFamily="49" charset="-122"/>
              </a:rPr>
              <a:t>Δ</a:t>
            </a:r>
            <a:r>
              <a:rPr kumimoji="0" lang="zh-CN" altLang="en-US">
                <a:ea typeface="楷体_GB2312" pitchFamily="49" charset="-122"/>
              </a:rPr>
              <a:t> 的第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zh-CN" altLang="en-US">
                <a:ea typeface="楷体_GB2312" pitchFamily="49" charset="-122"/>
              </a:rPr>
              <a:t>列依次与它左边的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>
                <a:ea typeface="楷体_GB2312" pitchFamily="49" charset="-122"/>
              </a:rPr>
              <a:t>-1</a:t>
            </a:r>
            <a:r>
              <a:rPr kumimoji="0" lang="zh-CN" altLang="en-US">
                <a:ea typeface="楷体_GB2312" pitchFamily="49" charset="-122"/>
              </a:rPr>
              <a:t>列互换位置，经过</a:t>
            </a:r>
            <a:r>
              <a:rPr kumimoji="0" lang="en-US" altLang="zh-CN" i="1">
                <a:ea typeface="楷体_GB2312" pitchFamily="49" charset="-122"/>
              </a:rPr>
              <a:t>j</a:t>
            </a:r>
            <a:r>
              <a:rPr kumimoji="0" lang="en-US" altLang="zh-CN">
                <a:ea typeface="楷体_GB2312" pitchFamily="49" charset="-122"/>
              </a:rPr>
              <a:t>-1</a:t>
            </a:r>
            <a:r>
              <a:rPr kumimoji="0" lang="zh-CN" altLang="en-US">
                <a:ea typeface="楷体_GB2312" pitchFamily="49" charset="-122"/>
              </a:rPr>
              <a:t>次变号变为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EDEB4FA-F666-FAD2-2C14-0795761E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2ACFD42E-FE03-D08D-E14B-0E978BD5E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33375"/>
          <a:ext cx="6257925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09985" imgH="933540" progId="Equation.3">
                  <p:embed/>
                </p:oleObj>
              </mc:Choice>
              <mc:Fallback>
                <p:oleObj name="公式" r:id="rId2" imgW="2609985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33375"/>
                        <a:ext cx="6257925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4">
            <a:extLst>
              <a:ext uri="{FF2B5EF4-FFF2-40B4-BE49-F238E27FC236}">
                <a16:creationId xmlns:a16="http://schemas.microsoft.com/office/drawing/2014/main" id="{22342FFD-162C-5DCA-76AD-83DAFEEC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9DCB5A3C-E9D0-DEC2-8D33-80439564B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2852738"/>
          <a:ext cx="69151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76685" imgH="723810" progId="Equation.3">
                  <p:embed/>
                </p:oleObj>
              </mc:Choice>
              <mc:Fallback>
                <p:oleObj name="公式" r:id="rId4" imgW="2876685" imgH="7238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852738"/>
                        <a:ext cx="691515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>
            <a:extLst>
              <a:ext uri="{FF2B5EF4-FFF2-40B4-BE49-F238E27FC236}">
                <a16:creationId xmlns:a16="http://schemas.microsoft.com/office/drawing/2014/main" id="{BD71D423-CD4A-F5C0-A972-633CEBC1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300663"/>
            <a:ext cx="2282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>
                <a:latin typeface="Arial" panose="020B0604020202020204" pitchFamily="34" charset="0"/>
                <a:ea typeface="楷体_GB2312" pitchFamily="49" charset="-122"/>
              </a:rPr>
              <a:t>从而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890C328E-216D-F8B3-BFF2-33FEAB02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C6AB481A-BC25-A354-7F54-884519C8A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5300663"/>
          <a:ext cx="69119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62285" imgH="247740" progId="Equation.3">
                  <p:embed/>
                </p:oleObj>
              </mc:Choice>
              <mc:Fallback>
                <p:oleObj name="公式" r:id="rId6" imgW="1962285" imgH="2477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300663"/>
                        <a:ext cx="69119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9C7F12B0-635F-4D00-8638-1EC02F3F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84313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93BA4E34-09F1-EC2C-045B-AC884E653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628775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227EB9B6-428D-D12D-A0DF-D33AA0D134A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09550" y="549275"/>
          <a:ext cx="8748713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2466885" progId="Equation.DSMT4">
                  <p:embed/>
                </p:oleObj>
              </mc:Choice>
              <mc:Fallback>
                <p:oleObj name="Equation" r:id="rId2" imgW="4343400" imgH="24668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49275"/>
                        <a:ext cx="8748713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5EC4616A-AB4B-E8A9-DABE-211662A2C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128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14C748CA-8E72-A7BA-427E-08733833CB5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68375" y="866775"/>
          <a:ext cx="7275513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33985" imgH="2781210" progId="Equation.DSMT4">
                  <p:embed/>
                </p:oleObj>
              </mc:Choice>
              <mc:Fallback>
                <p:oleObj name="Equation" r:id="rId2" imgW="4133985" imgH="27812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866775"/>
                        <a:ext cx="7275513" cy="487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>
            <a:extLst>
              <a:ext uri="{FF2B5EF4-FFF2-40B4-BE49-F238E27FC236}">
                <a16:creationId xmlns:a16="http://schemas.microsoft.com/office/drawing/2014/main" id="{A17BE979-6ECB-2E72-ACFC-2B8FD7A3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736975"/>
            <a:ext cx="13335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引理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3.4.2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FB7666D4-B676-7FF5-2496-E17C5A34D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628775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C02D8969-479E-9B64-C82C-DB749B6AF0D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95288" y="333375"/>
          <a:ext cx="8424862" cy="572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2819490" progId="Equation.DSMT4">
                  <p:embed/>
                </p:oleObj>
              </mc:Choice>
              <mc:Fallback>
                <p:oleObj name="Equation" r:id="rId2" imgW="4152900" imgH="28194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8424862" cy="572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A0DDD2FE-2E21-8355-7DD4-6481D8621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716338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4A8FEB53-DFB9-C8C9-5EFC-E0224F4D5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209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0923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>
            <a:extLst>
              <a:ext uri="{FF2B5EF4-FFF2-40B4-BE49-F238E27FC236}">
                <a16:creationId xmlns:a16="http://schemas.microsoft.com/office/drawing/2014/main" id="{CD25FCEC-E571-0010-C7F3-76FE33C2A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128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55822B29-F022-7D4D-282B-31CCC166CB3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0825" y="0"/>
          <a:ext cx="867727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8643" imgH="3724185" progId="Equation.DSMT4">
                  <p:embed/>
                </p:oleObj>
              </mc:Choice>
              <mc:Fallback>
                <p:oleObj name="Equation" r:id="rId4" imgW="3838643" imgH="37241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0"/>
                        <a:ext cx="8677275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>
            <a:extLst>
              <a:ext uri="{FF2B5EF4-FFF2-40B4-BE49-F238E27FC236}">
                <a16:creationId xmlns:a16="http://schemas.microsoft.com/office/drawing/2014/main" id="{89F6A42E-8B52-8D7D-79DF-D8DCA0F9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0"/>
            <a:ext cx="1479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引理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3.4.3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859A4A74-ECA2-F817-F24B-C131A41D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412875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0D87A140-9ACE-BDC4-9719-9C69D8985A0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8313" y="836613"/>
          <a:ext cx="8964612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700" imgH="2171700" progId="Equation.DSMT4">
                  <p:embed/>
                </p:oleObj>
              </mc:Choice>
              <mc:Fallback>
                <p:oleObj name="Equation" r:id="rId2" imgW="4076700" imgH="2171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8964612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>
            <a:extLst>
              <a:ext uri="{FF2B5EF4-FFF2-40B4-BE49-F238E27FC236}">
                <a16:creationId xmlns:a16="http://schemas.microsoft.com/office/drawing/2014/main" id="{23455241-759F-1C9D-8FE8-69E47700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029075"/>
            <a:ext cx="21796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3.4.1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ADAF1E8F-2B4E-B9E4-3070-7A38C8A3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7350"/>
            <a:ext cx="75930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3.1.3 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将排列                  中的某两个数码 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j</a:t>
            </a:r>
            <a:r>
              <a:rPr lang="en-US" altLang="zh-CN" i="1" baseline="-25000">
                <a:solidFill>
                  <a:schemeClr val="tx2"/>
                </a:solidFill>
                <a:ea typeface="楷体_GB2312" pitchFamily="49" charset="-122"/>
              </a:rPr>
              <a:t>p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, j</a:t>
            </a:r>
            <a:r>
              <a:rPr lang="en-US" altLang="zh-CN" i="1" baseline="-25000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互相交换位置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称为这个排列的一个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对换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243" name="Object 2">
            <a:extLst>
              <a:ext uri="{FF2B5EF4-FFF2-40B4-BE49-F238E27FC236}">
                <a16:creationId xmlns:a16="http://schemas.microsoft.com/office/drawing/2014/main" id="{A7D1D6B9-300D-0932-64D5-D79BCB353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385763"/>
          <a:ext cx="17875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219165" progId="Equation.3">
                  <p:embed/>
                </p:oleObj>
              </mc:Choice>
              <mc:Fallback>
                <p:oleObj name="公式" r:id="rId2" imgW="685800" imgH="21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385763"/>
                        <a:ext cx="17875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Text Box 6">
            <a:extLst>
              <a:ext uri="{FF2B5EF4-FFF2-40B4-BE49-F238E27FC236}">
                <a16:creationId xmlns:a16="http://schemas.microsoft.com/office/drawing/2014/main" id="{CFAFD8F1-1E18-FE3A-D13B-5E9236A5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174875"/>
            <a:ext cx="77263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3.1.1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任意一个排列经过任一次对换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必改变奇偶性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21191" name="Text Box 7">
            <a:extLst>
              <a:ext uri="{FF2B5EF4-FFF2-40B4-BE49-F238E27FC236}">
                <a16:creationId xmlns:a16="http://schemas.microsoft.com/office/drawing/2014/main" id="{949FB1D3-B1C5-8CB9-3FD0-870E6BD6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414713"/>
            <a:ext cx="8151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证明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zh-CN" altLang="en-US">
                <a:ea typeface="楷体_GB2312" pitchFamily="49" charset="-122"/>
              </a:rPr>
              <a:t>首先考虑相邻两个数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 i="1">
                <a:ea typeface="楷体_GB2312" pitchFamily="49" charset="-122"/>
              </a:rPr>
              <a:t>,k</a:t>
            </a:r>
            <a:r>
              <a:rPr lang="en-US" altLang="zh-CN" i="1" baseline="-25000">
                <a:ea typeface="楷体_GB2312" pitchFamily="49" charset="-122"/>
              </a:rPr>
              <a:t>i+1</a:t>
            </a:r>
            <a:r>
              <a:rPr lang="zh-CN" altLang="en-US">
                <a:ea typeface="楷体_GB2312" pitchFamily="49" charset="-122"/>
              </a:rPr>
              <a:t>的对换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  <p:sp>
        <p:nvSpPr>
          <p:cNvPr id="221192" name="Text Box 8">
            <a:extLst>
              <a:ext uri="{FF2B5EF4-FFF2-40B4-BE49-F238E27FC236}">
                <a16:creationId xmlns:a16="http://schemas.microsoft.com/office/drawing/2014/main" id="{2BEE3377-6774-6E66-87AD-6ADE69AE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32238"/>
            <a:ext cx="77676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若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&gt; 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i+1</a:t>
            </a:r>
            <a:r>
              <a:rPr lang="zh-CN" altLang="en-US">
                <a:ea typeface="楷体_GB2312" pitchFamily="49" charset="-122"/>
              </a:rPr>
              <a:t>则对换后逆序数减少</a:t>
            </a:r>
            <a:r>
              <a:rPr lang="en-US" altLang="zh-CN">
                <a:ea typeface="楷体_GB2312" pitchFamily="49" charset="-122"/>
              </a:rPr>
              <a:t>1;</a:t>
            </a:r>
            <a:r>
              <a:rPr lang="zh-CN" altLang="en-US">
                <a:ea typeface="楷体_GB2312" pitchFamily="49" charset="-122"/>
              </a:rPr>
              <a:t>若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 i="1">
                <a:ea typeface="楷体_GB2312" pitchFamily="49" charset="-122"/>
              </a:rPr>
              <a:t> &lt; k</a:t>
            </a:r>
            <a:r>
              <a:rPr lang="en-US" altLang="zh-CN" i="1" baseline="-25000">
                <a:ea typeface="楷体_GB2312" pitchFamily="49" charset="-122"/>
              </a:rPr>
              <a:t>i+1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则对换后逆序数增加</a:t>
            </a:r>
            <a:r>
              <a:rPr lang="en-US" altLang="zh-CN">
                <a:ea typeface="楷体_GB2312" pitchFamily="49" charset="-122"/>
              </a:rPr>
              <a:t>1;</a:t>
            </a:r>
            <a:r>
              <a:rPr lang="zh-CN" altLang="en-US">
                <a:ea typeface="楷体_GB2312" pitchFamily="49" charset="-122"/>
              </a:rPr>
              <a:t>无论哪种情形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奇偶性都改变</a:t>
            </a:r>
            <a:r>
              <a:rPr lang="en-US" altLang="zh-CN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  <p:bldP spid="221191" grpId="0"/>
      <p:bldP spid="22119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2F21A757-1BA8-4A84-5B62-C8102E2A8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128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BC82BF82-AF1A-80BA-3665-BCB4CFBC61E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9900" y="728663"/>
          <a:ext cx="8424863" cy="61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2771775" progId="Equation.DSMT4">
                  <p:embed/>
                </p:oleObj>
              </mc:Choice>
              <mc:Fallback>
                <p:oleObj name="Equation" r:id="rId2" imgW="3810000" imgH="27717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728663"/>
                        <a:ext cx="8424863" cy="612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>
            <a:extLst>
              <a:ext uri="{FF2B5EF4-FFF2-40B4-BE49-F238E27FC236}">
                <a16:creationId xmlns:a16="http://schemas.microsoft.com/office/drawing/2014/main" id="{F5794249-C930-FF3F-AAE6-D551D13C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1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将行列式</a:t>
            </a:r>
            <a:r>
              <a:rPr lang="en-US" altLang="zh-CN">
                <a:ea typeface="楷体_GB2312" pitchFamily="49" charset="-122"/>
              </a:rPr>
              <a:t>Δ</a:t>
            </a:r>
            <a:r>
              <a:rPr lang="zh-CN" altLang="en-US">
                <a:ea typeface="楷体_GB2312" pitchFamily="49" charset="-122"/>
              </a:rPr>
              <a:t>看成前</a:t>
            </a:r>
            <a:r>
              <a:rPr lang="en-US" altLang="zh-CN" i="1">
                <a:ea typeface="楷体_GB2312" pitchFamily="49" charset="-122"/>
              </a:rPr>
              <a:t>r</a:t>
            </a:r>
            <a:r>
              <a:rPr lang="zh-CN" altLang="en-US">
                <a:ea typeface="楷体_GB2312" pitchFamily="49" charset="-122"/>
              </a:rPr>
              <a:t>行元的函数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后</a:t>
            </a:r>
            <a:r>
              <a:rPr lang="en-US" altLang="zh-CN">
                <a:ea typeface="楷体_GB2312" pitchFamily="49" charset="-122"/>
              </a:rPr>
              <a:t>n-r</a:t>
            </a:r>
            <a:r>
              <a:rPr lang="zh-CN" altLang="en-US">
                <a:ea typeface="楷体_GB2312" pitchFamily="49" charset="-122"/>
              </a:rPr>
              <a:t>行元为常数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有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3A9EDFEF-20C2-5DF6-2313-820A60A4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412875"/>
            <a:ext cx="649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14E95758-F615-3BC9-E9CB-DCBC45CB03D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0825" y="260350"/>
          <a:ext cx="8893175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14985" imgH="3086100" progId="Equation.DSMT4">
                  <p:embed/>
                </p:oleObj>
              </mc:Choice>
              <mc:Fallback>
                <p:oleObj name="Equation" r:id="rId2" imgW="4514985" imgH="308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8893175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706CF1BE-7CC5-6051-23F8-D5A534C9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128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3EFDFDBA-1284-6382-36B3-0F1D8D68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341438"/>
            <a:ext cx="1008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CC6B1C66-E215-F4F8-FB83-9EA4B590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1255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92ED5834-5C65-159C-47AC-563F9235F66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0825" y="404813"/>
          <a:ext cx="8893175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0143" imgH="2914650" progId="Equation.DSMT4">
                  <p:embed/>
                </p:oleObj>
              </mc:Choice>
              <mc:Fallback>
                <p:oleObj name="Equation" r:id="rId2" imgW="4410143" imgH="29146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813"/>
                        <a:ext cx="8893175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F4CBEBFB-03F5-A048-7C76-AAD73DAE0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268413"/>
            <a:ext cx="151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id="{AE3FA18E-F284-9C9F-8E00-8B29802FF99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7638" y="20638"/>
          <a:ext cx="8882062" cy="637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6843" imgH="3924210" progId="Equation.DSMT4">
                  <p:embed/>
                </p:oleObj>
              </mc:Choice>
              <mc:Fallback>
                <p:oleObj name="Equation" r:id="rId2" imgW="4676843" imgH="39242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8" y="20638"/>
                        <a:ext cx="8882062" cy="637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2659B15E-E30C-B5DE-5596-12681718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96975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A0DD99D3-2D1A-D90A-0D61-20DA4C193CF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19075" y="646113"/>
          <a:ext cx="8664575" cy="401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1781085" progId="Equation.DSMT4">
                  <p:embed/>
                </p:oleObj>
              </mc:Choice>
              <mc:Fallback>
                <p:oleObj name="Equation" r:id="rId2" imgW="4152900" imgH="17810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646113"/>
                        <a:ext cx="8664575" cy="401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3582656-8D71-2143-B17C-5D51B6D7B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71683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15550E-3799-9696-5CA1-B88DEBBC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14682A93-1918-AE36-C6CD-7C7B3F88C9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§3.5 </a:t>
            </a:r>
            <a:r>
              <a:rPr lang="zh-CN" altLang="en-US" b="1">
                <a:solidFill>
                  <a:schemeClr val="tx1"/>
                </a:solidFill>
              </a:rPr>
              <a:t>更多的例子</a:t>
            </a:r>
          </a:p>
        </p:txBody>
      </p:sp>
      <p:pic>
        <p:nvPicPr>
          <p:cNvPr id="71685" name="Picture 5" descr="机动">
            <a:extLst>
              <a:ext uri="{FF2B5EF4-FFF2-40B4-BE49-F238E27FC236}">
                <a16:creationId xmlns:a16="http://schemas.microsoft.com/office/drawing/2014/main" id="{79A71F9F-412C-E9F8-0785-20A0C6104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6">
            <a:extLst>
              <a:ext uri="{FF2B5EF4-FFF2-40B4-BE49-F238E27FC236}">
                <a16:creationId xmlns:a16="http://schemas.microsoft.com/office/drawing/2014/main" id="{A856D922-CB8B-A758-5BE4-53A06DF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71687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6CF0D07-7FDB-A215-F2C3-48C52633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DBD66A78-2F46-3E1B-B2B1-35C613CE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E9E1F1-E158-D4A4-F7B6-C2734173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5DBD5C4-1626-0BE8-EBB1-F827F4E6E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0A329F-0362-F0BD-87D4-2E4DF40D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2" descr="tq1">
            <a:extLst>
              <a:ext uri="{FF2B5EF4-FFF2-40B4-BE49-F238E27FC236}">
                <a16:creationId xmlns:a16="http://schemas.microsoft.com/office/drawing/2014/main" id="{F150CA6F-EE90-86C6-FAF2-D52E90CE71C5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71693" name="Text Box 13">
            <a:extLst>
              <a:ext uri="{FF2B5EF4-FFF2-40B4-BE49-F238E27FC236}">
                <a16:creationId xmlns:a16="http://schemas.microsoft.com/office/drawing/2014/main" id="{E7AB98BF-44FC-EE9A-1FEB-C28BF528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kumimoji="0" lang="zh-CN" altLang="en-US" sz="2800">
                <a:solidFill>
                  <a:schemeClr val="accent2"/>
                </a:solidFill>
                <a:ea typeface="楷体_GB2312" pitchFamily="49" charset="-122"/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>
            <a:extLst>
              <a:ext uri="{FF2B5EF4-FFF2-40B4-BE49-F238E27FC236}">
                <a16:creationId xmlns:a16="http://schemas.microsoft.com/office/drawing/2014/main" id="{C41BF4FB-1E8C-00E0-0B03-19FCB4585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52450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1(</a:t>
            </a:r>
            <a:r>
              <a:rPr lang="zh-CN" altLang="en-US">
                <a:ea typeface="楷体_GB2312" pitchFamily="49" charset="-122"/>
              </a:rPr>
              <a:t>勾股数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略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>
            <a:extLst>
              <a:ext uri="{FF2B5EF4-FFF2-40B4-BE49-F238E27FC236}">
                <a16:creationId xmlns:a16="http://schemas.microsoft.com/office/drawing/2014/main" id="{7455576A-BFAC-3D0D-BD62-47BCDF86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52450"/>
            <a:ext cx="816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2 </a:t>
            </a:r>
            <a:r>
              <a:rPr lang="zh-CN" altLang="en-US">
                <a:ea typeface="楷体_GB2312" pitchFamily="49" charset="-122"/>
              </a:rPr>
              <a:t>如下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阶行列式的对角元依次为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,…,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非对角元全为</a:t>
            </a:r>
            <a:r>
              <a:rPr lang="en-US" altLang="zh-CN">
                <a:ea typeface="楷体_GB2312" pitchFamily="49" charset="-122"/>
              </a:rPr>
              <a:t>1, </a:t>
            </a:r>
            <a:r>
              <a:rPr lang="zh-CN" altLang="en-US">
                <a:ea typeface="楷体_GB2312" pitchFamily="49" charset="-122"/>
              </a:rPr>
              <a:t>求</a:t>
            </a:r>
            <a:r>
              <a:rPr lang="en-US" altLang="en-US">
                <a:ea typeface="楷体_GB2312" pitchFamily="49" charset="-122"/>
              </a:rPr>
              <a:t>Δ</a:t>
            </a:r>
            <a:r>
              <a:rPr lang="zh-CN" altLang="en-US">
                <a:ea typeface="楷体_GB2312" pitchFamily="49" charset="-122"/>
              </a:rPr>
              <a:t>的值</a:t>
            </a:r>
            <a:r>
              <a:rPr lang="en-US" altLang="zh-CN">
                <a:ea typeface="楷体_GB2312" pitchFamily="49" charset="-122"/>
              </a:rPr>
              <a:t>.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73731" name="Object 5">
            <a:extLst>
              <a:ext uri="{FF2B5EF4-FFF2-40B4-BE49-F238E27FC236}">
                <a16:creationId xmlns:a16="http://schemas.microsoft.com/office/drawing/2014/main" id="{3A37A9AF-03B6-A5DC-3C1D-8BEE38A19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1635125"/>
          <a:ext cx="37274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95400" imgH="933540" progId="Equation.3">
                  <p:embed/>
                </p:oleObj>
              </mc:Choice>
              <mc:Fallback>
                <p:oleObj name="公式" r:id="rId2" imgW="1295400" imgH="9335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635125"/>
                        <a:ext cx="37274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6">
            <a:extLst>
              <a:ext uri="{FF2B5EF4-FFF2-40B4-BE49-F238E27FC236}">
                <a16:creationId xmlns:a16="http://schemas.microsoft.com/office/drawing/2014/main" id="{14D0865D-783E-EA4C-2954-88CF6D80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016375"/>
            <a:ext cx="81629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解：如下某个对角元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将第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行的</a:t>
            </a:r>
            <a:r>
              <a:rPr lang="en-US" altLang="zh-CN">
                <a:ea typeface="楷体_GB2312" pitchFamily="49" charset="-122"/>
              </a:rPr>
              <a:t>-1</a:t>
            </a:r>
            <a:r>
              <a:rPr lang="zh-CN" altLang="en-US">
                <a:ea typeface="楷体_GB2312" pitchFamily="49" charset="-122"/>
              </a:rPr>
              <a:t>倍加到其余各行，将对非对角元变为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，对角元依次为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-1,…, 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-1</a:t>
            </a:r>
            <a:r>
              <a:rPr lang="en-US" altLang="zh-CN">
                <a:ea typeface="楷体_GB2312" pitchFamily="49" charset="-122"/>
              </a:rPr>
              <a:t>-1, 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i+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-1, …,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-1,</a:t>
            </a:r>
            <a:r>
              <a:rPr lang="zh-CN" altLang="en-US">
                <a:ea typeface="楷体_GB2312" pitchFamily="49" charset="-122"/>
              </a:rPr>
              <a:t> 此时</a:t>
            </a:r>
            <a:r>
              <a:rPr lang="en-US" altLang="en-US">
                <a:ea typeface="楷体_GB2312" pitchFamily="49" charset="-122"/>
              </a:rPr>
              <a:t>Δ</a:t>
            </a:r>
            <a:r>
              <a:rPr lang="en-US" altLang="zh-CN">
                <a:ea typeface="楷体_GB2312" pitchFamily="49" charset="-122"/>
              </a:rPr>
              <a:t>= 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-1)…(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-1</a:t>
            </a:r>
            <a:r>
              <a:rPr lang="en-US" altLang="zh-CN">
                <a:ea typeface="楷体_GB2312" pitchFamily="49" charset="-122"/>
              </a:rPr>
              <a:t>-1)(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i+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-1) …(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-1).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>
            <a:extLst>
              <a:ext uri="{FF2B5EF4-FFF2-40B4-BE49-F238E27FC236}">
                <a16:creationId xmlns:a16="http://schemas.microsoft.com/office/drawing/2014/main" id="{3F3C0FA9-41F9-8C43-D3DD-24B966D97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14325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设所有</a:t>
            </a:r>
            <a:r>
              <a:rPr lang="en-US" altLang="zh-CN" i="1">
                <a:ea typeface="华文行楷" panose="02010800040101010101" pitchFamily="2" charset="-122"/>
              </a:rPr>
              <a:t>λ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en-US" i="1">
                <a:ea typeface="楷体_GB2312" pitchFamily="49" charset="-122"/>
              </a:rPr>
              <a:t>≠</a:t>
            </a:r>
            <a:r>
              <a:rPr lang="en-US" altLang="zh-CN">
                <a:ea typeface="楷体_GB2312" pitchFamily="49" charset="-122"/>
              </a:rPr>
              <a:t>1</a:t>
            </a:r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74755" name="Object 5">
            <a:extLst>
              <a:ext uri="{FF2B5EF4-FFF2-40B4-BE49-F238E27FC236}">
                <a16:creationId xmlns:a16="http://schemas.microsoft.com/office/drawing/2014/main" id="{784032E9-FFB3-0CB9-E7DF-A577BEF4A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" y="798513"/>
          <a:ext cx="7466013" cy="600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67100" imgH="3266985" progId="Equation.3">
                  <p:embed/>
                </p:oleObj>
              </mc:Choice>
              <mc:Fallback>
                <p:oleObj name="公式" r:id="rId2" imgW="3467100" imgH="32669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98513"/>
                        <a:ext cx="7466013" cy="600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>
            <a:extLst>
              <a:ext uri="{FF2B5EF4-FFF2-40B4-BE49-F238E27FC236}">
                <a16:creationId xmlns:a16="http://schemas.microsoft.com/office/drawing/2014/main" id="{FB85244E-6E7B-D786-DFCE-0F1491B8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52450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例</a:t>
            </a:r>
            <a:r>
              <a:rPr lang="en-US" altLang="zh-CN">
                <a:ea typeface="楷体_GB2312" pitchFamily="49" charset="-122"/>
              </a:rPr>
              <a:t>3(</a:t>
            </a:r>
            <a:r>
              <a:rPr lang="zh-CN" altLang="en-US">
                <a:ea typeface="楷体_GB2312" pitchFamily="49" charset="-122"/>
              </a:rPr>
              <a:t>广义</a:t>
            </a:r>
            <a:r>
              <a:rPr lang="en-US" altLang="zh-CN">
                <a:ea typeface="楷体_GB2312" pitchFamily="49" charset="-122"/>
              </a:rPr>
              <a:t>Vandermonde</a:t>
            </a:r>
            <a:r>
              <a:rPr lang="zh-CN" altLang="en-US">
                <a:ea typeface="楷体_GB2312" pitchFamily="49" charset="-122"/>
              </a:rPr>
              <a:t>行列式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求</a:t>
            </a:r>
            <a:r>
              <a:rPr lang="en-US" altLang="zh-CN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阶行列式</a:t>
            </a:r>
          </a:p>
        </p:txBody>
      </p:sp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61F46C6D-81E9-5872-066B-08822E4ED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1160463"/>
          <a:ext cx="6148387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47900" imgH="933540" progId="Equation.3">
                  <p:embed/>
                </p:oleObj>
              </mc:Choice>
              <mc:Fallback>
                <p:oleObj name="公式" r:id="rId2" imgW="2247900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1160463"/>
                        <a:ext cx="6148387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6">
            <a:extLst>
              <a:ext uri="{FF2B5EF4-FFF2-40B4-BE49-F238E27FC236}">
                <a16:creationId xmlns:a16="http://schemas.microsoft.com/office/drawing/2014/main" id="{60D62ABF-53A0-9B71-3CA1-44DFD2E24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543300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解：考虑</a:t>
            </a:r>
            <a:r>
              <a:rPr lang="en-US" altLang="zh-CN">
                <a:ea typeface="楷体_GB2312" pitchFamily="49" charset="-122"/>
              </a:rPr>
              <a:t>n+1</a:t>
            </a:r>
            <a:r>
              <a:rPr lang="zh-CN" altLang="en-US">
                <a:ea typeface="楷体_GB2312" pitchFamily="49" charset="-122"/>
              </a:rPr>
              <a:t>个字母的</a:t>
            </a:r>
            <a:r>
              <a:rPr lang="en-US" altLang="zh-CN">
                <a:ea typeface="楷体_GB2312" pitchFamily="49" charset="-122"/>
              </a:rPr>
              <a:t>Vandermonde</a:t>
            </a:r>
            <a:r>
              <a:rPr lang="zh-CN" altLang="en-US">
                <a:ea typeface="楷体_GB2312" pitchFamily="49" charset="-122"/>
              </a:rPr>
              <a:t>行列式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63CC10A-F0ED-4D15-FF62-B5FBD8C8F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4008438"/>
          <a:ext cx="7980362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4243" imgH="1162140" progId="Equation.3">
                  <p:embed/>
                </p:oleObj>
              </mc:Choice>
              <mc:Fallback>
                <p:oleObj name="公式" r:id="rId4" imgW="2924243" imgH="1162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008438"/>
                        <a:ext cx="7980362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Text Box 5">
            <a:extLst>
              <a:ext uri="{FF2B5EF4-FFF2-40B4-BE49-F238E27FC236}">
                <a16:creationId xmlns:a16="http://schemas.microsoft.com/office/drawing/2014/main" id="{D3906D0C-836E-AEE4-E12C-FC8D7E9B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911225"/>
            <a:ext cx="8674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 </a:t>
            </a:r>
            <a:r>
              <a:rPr lang="zh-CN" altLang="zh-CN">
                <a:ea typeface="楷体_GB2312" pitchFamily="49" charset="-122"/>
              </a:rPr>
              <a:t>不妨设</a:t>
            </a:r>
            <a:r>
              <a:rPr lang="zh-CN" altLang="zh-CN" i="1">
                <a:ea typeface="楷体_GB2312" pitchFamily="49" charset="-122"/>
              </a:rPr>
              <a:t>i </a:t>
            </a:r>
            <a:r>
              <a:rPr lang="zh-CN" altLang="zh-CN">
                <a:ea typeface="楷体_GB2312" pitchFamily="49" charset="-122"/>
              </a:rPr>
              <a:t>&lt; </a:t>
            </a:r>
            <a:r>
              <a:rPr lang="zh-CN" altLang="zh-CN" i="1">
                <a:ea typeface="楷体_GB2312" pitchFamily="49" charset="-122"/>
              </a:rPr>
              <a:t>j</a:t>
            </a:r>
            <a:r>
              <a:rPr lang="zh-CN" altLang="zh-CN">
                <a:ea typeface="楷体_GB2312" pitchFamily="49" charset="-122"/>
              </a:rPr>
              <a:t>, 将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i</a:t>
            </a:r>
            <a:r>
              <a:rPr lang="zh-CN" altLang="zh-CN">
                <a:ea typeface="楷体_GB2312" pitchFamily="49" charset="-122"/>
              </a:rPr>
              <a:t> 与</a:t>
            </a:r>
            <a:r>
              <a:rPr lang="zh-CN" altLang="zh-CN" i="1">
                <a:ea typeface="楷体_GB2312" pitchFamily="49" charset="-122"/>
              </a:rPr>
              <a:t> k</a:t>
            </a:r>
            <a:r>
              <a:rPr lang="zh-CN" altLang="zh-CN" i="1" baseline="-25000">
                <a:ea typeface="楷体_GB2312" pitchFamily="49" charset="-122"/>
              </a:rPr>
              <a:t>i+</a:t>
            </a:r>
            <a:r>
              <a:rPr lang="zh-CN" altLang="zh-CN" baseline="-25000">
                <a:ea typeface="楷体_GB2312" pitchFamily="49" charset="-122"/>
              </a:rPr>
              <a:t>1</a:t>
            </a:r>
            <a:r>
              <a:rPr lang="zh-CN" altLang="zh-CN">
                <a:ea typeface="楷体_GB2312" pitchFamily="49" charset="-122"/>
              </a:rPr>
              <a:t> 对换, 再与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i+</a:t>
            </a:r>
            <a:r>
              <a:rPr lang="zh-CN" altLang="zh-CN" baseline="-25000">
                <a:ea typeface="楷体_GB2312" pitchFamily="49" charset="-122"/>
              </a:rPr>
              <a:t>2</a:t>
            </a:r>
            <a:r>
              <a:rPr lang="zh-CN" altLang="zh-CN">
                <a:ea typeface="楷体_GB2312" pitchFamily="49" charset="-122"/>
              </a:rPr>
              <a:t>对换, 换了</a:t>
            </a:r>
            <a:r>
              <a:rPr lang="zh-CN" altLang="zh-CN" i="1">
                <a:ea typeface="楷体_GB2312" pitchFamily="49" charset="-122"/>
              </a:rPr>
              <a:t>j-i</a:t>
            </a:r>
            <a:r>
              <a:rPr lang="zh-CN" altLang="zh-CN">
                <a:ea typeface="楷体_GB2312" pitchFamily="49" charset="-122"/>
              </a:rPr>
              <a:t> 次后再将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j</a:t>
            </a:r>
            <a:r>
              <a:rPr lang="zh-CN" altLang="zh-CN">
                <a:ea typeface="楷体_GB2312" pitchFamily="49" charset="-122"/>
              </a:rPr>
              <a:t> 与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j-</a:t>
            </a:r>
            <a:r>
              <a:rPr lang="zh-CN" altLang="zh-CN" baseline="-25000">
                <a:ea typeface="楷体_GB2312" pitchFamily="49" charset="-122"/>
              </a:rPr>
              <a:t>1</a:t>
            </a:r>
            <a:r>
              <a:rPr lang="zh-CN" altLang="zh-CN">
                <a:ea typeface="楷体_GB2312" pitchFamily="49" charset="-122"/>
              </a:rPr>
              <a:t>对换, 再与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i-</a:t>
            </a:r>
            <a:r>
              <a:rPr lang="zh-CN" altLang="zh-CN" baseline="-25000">
                <a:ea typeface="楷体_GB2312" pitchFamily="49" charset="-122"/>
              </a:rPr>
              <a:t>2</a:t>
            </a:r>
            <a:r>
              <a:rPr lang="zh-CN" altLang="zh-CN">
                <a:ea typeface="楷体_GB2312" pitchFamily="49" charset="-122"/>
              </a:rPr>
              <a:t>对换, 经过了</a:t>
            </a:r>
            <a:r>
              <a:rPr lang="zh-CN" altLang="en-US">
                <a:ea typeface="楷体_GB2312" pitchFamily="49" charset="-122"/>
              </a:rPr>
              <a:t>  </a:t>
            </a:r>
            <a:r>
              <a:rPr lang="zh-CN" altLang="zh-CN" i="1">
                <a:ea typeface="楷体_GB2312" pitchFamily="49" charset="-122"/>
              </a:rPr>
              <a:t>j-i-</a:t>
            </a:r>
            <a:r>
              <a:rPr lang="zh-CN" altLang="zh-CN">
                <a:ea typeface="楷体_GB2312" pitchFamily="49" charset="-122"/>
              </a:rPr>
              <a:t>1 次后, 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i</a:t>
            </a:r>
            <a:r>
              <a:rPr lang="zh-CN" altLang="zh-CN">
                <a:ea typeface="楷体_GB2312" pitchFamily="49" charset="-122"/>
              </a:rPr>
              <a:t> 与</a:t>
            </a:r>
            <a:r>
              <a:rPr lang="zh-CN" altLang="zh-CN" i="1">
                <a:ea typeface="楷体_GB2312" pitchFamily="49" charset="-122"/>
              </a:rPr>
              <a:t>k</a:t>
            </a:r>
            <a:r>
              <a:rPr lang="zh-CN" altLang="zh-CN" i="1" baseline="-25000">
                <a:ea typeface="楷体_GB2312" pitchFamily="49" charset="-122"/>
              </a:rPr>
              <a:t>j</a:t>
            </a:r>
            <a:r>
              <a:rPr lang="zh-CN" altLang="zh-CN">
                <a:ea typeface="楷体_GB2312" pitchFamily="49" charset="-122"/>
              </a:rPr>
              <a:t> 实现对换,  一共进行了2(</a:t>
            </a:r>
            <a:r>
              <a:rPr lang="zh-CN" altLang="zh-CN" i="1">
                <a:ea typeface="楷体_GB2312" pitchFamily="49" charset="-122"/>
              </a:rPr>
              <a:t>j-i</a:t>
            </a:r>
            <a:r>
              <a:rPr lang="zh-CN" altLang="zh-CN">
                <a:ea typeface="楷体_GB2312" pitchFamily="49" charset="-122"/>
              </a:rPr>
              <a:t>)-1次相邻对换, 因此奇偶性发生改变。■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80EC51CE-79C9-AB37-8E55-34115D43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1638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一般情形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与 </a:t>
            </a:r>
            <a:r>
              <a:rPr lang="en-US" altLang="zh-CN" i="1">
                <a:ea typeface="楷体_GB2312" pitchFamily="49" charset="-122"/>
              </a:rPr>
              <a:t>k</a:t>
            </a:r>
            <a:r>
              <a:rPr lang="en-US" altLang="zh-CN" i="1" baseline="-25000">
                <a:ea typeface="楷体_GB2312" pitchFamily="49" charset="-122"/>
              </a:rPr>
              <a:t>j</a:t>
            </a:r>
            <a:r>
              <a:rPr lang="zh-CN" altLang="en-US">
                <a:ea typeface="楷体_GB2312" pitchFamily="49" charset="-122"/>
              </a:rPr>
              <a:t>的对换可通过相邻数的对换来实现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pic>
        <p:nvPicPr>
          <p:cNvPr id="11268" name="Picture 37" descr="机动">
            <a:extLst>
              <a:ext uri="{FF2B5EF4-FFF2-40B4-BE49-F238E27FC236}">
                <a16:creationId xmlns:a16="http://schemas.microsoft.com/office/drawing/2014/main" id="{F3B5F621-7F6A-1F9D-0E2C-566D3769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38">
            <a:extLst>
              <a:ext uri="{FF2B5EF4-FFF2-40B4-BE49-F238E27FC236}">
                <a16:creationId xmlns:a16="http://schemas.microsoft.com/office/drawing/2014/main" id="{6C23FA1F-E8F4-E9CB-1E16-1B32B2A9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70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AFF6B7B-A02E-25B4-6687-124AA1E2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40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A2CF649B-54FA-2A3A-931D-A5C9F85F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7C13DD-CB62-5839-1FCA-7D47D1CDC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E6C9A52-08AB-F759-C869-55540B3B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11DC4-8AD4-50AB-6E89-710F642F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819" name="Text Box 67">
            <a:extLst>
              <a:ext uri="{FF2B5EF4-FFF2-40B4-BE49-F238E27FC236}">
                <a16:creationId xmlns:a16="http://schemas.microsoft.com/office/drawing/2014/main" id="{E7AF2BF2-806B-EAD8-04E4-D48D45A08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321050"/>
            <a:ext cx="88058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3.1.2 </a:t>
            </a:r>
            <a:r>
              <a:rPr lang="zh-CN" altLang="en-US">
                <a:ea typeface="楷体_GB2312" pitchFamily="49" charset="-122"/>
              </a:rPr>
              <a:t>每个排列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 j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都可以经过有限次对换变成标准排列</a:t>
            </a:r>
            <a:r>
              <a:rPr lang="en-US" altLang="zh-CN">
                <a:ea typeface="楷体_GB2312" pitchFamily="49" charset="-122"/>
              </a:rPr>
              <a:t>(12…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).</a:t>
            </a:r>
            <a:r>
              <a:rPr lang="zh-CN" altLang="en-US">
                <a:ea typeface="楷体_GB2312" pitchFamily="49" charset="-122"/>
              </a:rPr>
              <a:t>同一排列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…j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变成标准排列经过的对换次数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不唯一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但奇偶性唯一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并且与排列的奇偶性相同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  <p:bldP spid="74770" grpId="0" autoUpdateAnimBg="0"/>
      <p:bldP spid="7481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>
            <a:extLst>
              <a:ext uri="{FF2B5EF4-FFF2-40B4-BE49-F238E27FC236}">
                <a16:creationId xmlns:a16="http://schemas.microsoft.com/office/drawing/2014/main" id="{DD98DB42-2C94-2343-F020-13BE4381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2619375"/>
            <a:ext cx="8399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将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,…,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看成常数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zh-CN" altLang="en-US">
                <a:ea typeface="楷体_GB2312" pitchFamily="49" charset="-122"/>
              </a:rPr>
              <a:t>看成自变量，将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 baseline="-25000">
                <a:ea typeface="楷体_GB2312" pitchFamily="49" charset="-122"/>
              </a:rPr>
              <a:t>+1</a:t>
            </a:r>
            <a:r>
              <a:rPr lang="zh-CN" altLang="en-US">
                <a:ea typeface="楷体_GB2312" pitchFamily="49" charset="-122"/>
              </a:rPr>
              <a:t>按最后一行展开成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zh-CN" altLang="en-US">
                <a:ea typeface="楷体_GB2312" pitchFamily="49" charset="-122"/>
              </a:rPr>
              <a:t>的多项式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),</a:t>
            </a:r>
            <a:r>
              <a:rPr lang="zh-CN" altLang="en-US">
                <a:ea typeface="楷体_GB2312" pitchFamily="49" charset="-122"/>
              </a:rPr>
              <a:t>则有</a:t>
            </a: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98D4C84C-36D2-D07A-E6D0-3CC901D57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8" y="300038"/>
          <a:ext cx="8843962" cy="63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38500" imgH="2590890" progId="Equation.3">
                  <p:embed/>
                </p:oleObj>
              </mc:Choice>
              <mc:Fallback>
                <p:oleObj name="公式" r:id="rId2" imgW="3238500" imgH="2590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300038"/>
                        <a:ext cx="8843962" cy="63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5">
            <a:extLst>
              <a:ext uri="{FF2B5EF4-FFF2-40B4-BE49-F238E27FC236}">
                <a16:creationId xmlns:a16="http://schemas.microsoft.com/office/drawing/2014/main" id="{77CA3C18-1384-AB07-802B-A018AD67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76263"/>
            <a:ext cx="77168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4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由</a:t>
            </a:r>
            <a:r>
              <a:rPr lang="en-US" altLang="zh-CN" b="1">
                <a:ea typeface="楷体_GB2312" pitchFamily="49" charset="-122"/>
              </a:rPr>
              <a:t>5</a:t>
            </a:r>
            <a:r>
              <a:rPr lang="zh-CN" altLang="en-US" b="1">
                <a:ea typeface="楷体_GB2312" pitchFamily="49" charset="-122"/>
              </a:rPr>
              <a:t>个电阻组成的电路。设在两点</a:t>
            </a:r>
            <a:r>
              <a:rPr lang="en-US" altLang="zh-CN" b="1">
                <a:ea typeface="楷体_GB2312" pitchFamily="49" charset="-122"/>
              </a:rPr>
              <a:t>A,B</a:t>
            </a:r>
            <a:r>
              <a:rPr lang="zh-CN" altLang="en-US" b="1">
                <a:ea typeface="楷体_GB2312" pitchFamily="49" charset="-122"/>
              </a:rPr>
              <a:t>之间加电压</a:t>
            </a:r>
            <a:r>
              <a:rPr lang="en-US" altLang="zh-CN" b="1">
                <a:ea typeface="楷体_GB2312" pitchFamily="49" charset="-122"/>
              </a:rPr>
              <a:t>V</a:t>
            </a:r>
            <a:r>
              <a:rPr lang="zh-CN" altLang="en-US" b="1">
                <a:ea typeface="楷体_GB2312" pitchFamily="49" charset="-122"/>
              </a:rPr>
              <a:t>。在五个电阻上流过的电流所满足的线性方程组的解的唯一性。</a:t>
            </a:r>
          </a:p>
        </p:txBody>
      </p:sp>
      <p:grpSp>
        <p:nvGrpSpPr>
          <p:cNvPr id="78851" name="Group 74">
            <a:extLst>
              <a:ext uri="{FF2B5EF4-FFF2-40B4-BE49-F238E27FC236}">
                <a16:creationId xmlns:a16="http://schemas.microsoft.com/office/drawing/2014/main" id="{106F3B3E-B922-8D8D-0AA2-4906BDC71376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2205038"/>
            <a:ext cx="5264150" cy="3128962"/>
            <a:chOff x="1321" y="1449"/>
            <a:chExt cx="3316" cy="1971"/>
          </a:xfrm>
        </p:grpSpPr>
        <p:grpSp>
          <p:nvGrpSpPr>
            <p:cNvPr id="78852" name="Group 60">
              <a:extLst>
                <a:ext uri="{FF2B5EF4-FFF2-40B4-BE49-F238E27FC236}">
                  <a16:creationId xmlns:a16="http://schemas.microsoft.com/office/drawing/2014/main" id="{E2B4073C-FCD4-CE84-F54F-305C1560B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1449"/>
              <a:ext cx="3316" cy="1971"/>
              <a:chOff x="2563" y="2259"/>
              <a:chExt cx="3316" cy="1971"/>
            </a:xfrm>
          </p:grpSpPr>
          <p:sp>
            <p:nvSpPr>
              <p:cNvPr id="78862" name="Line 32">
                <a:extLst>
                  <a:ext uri="{FF2B5EF4-FFF2-40B4-BE49-F238E27FC236}">
                    <a16:creationId xmlns:a16="http://schemas.microsoft.com/office/drawing/2014/main" id="{47476EEF-8E6E-0035-FF9E-2DE0C2B96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4" y="3249"/>
                <a:ext cx="43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3" name="Line 33">
                <a:extLst>
                  <a:ext uri="{FF2B5EF4-FFF2-40B4-BE49-F238E27FC236}">
                    <a16:creationId xmlns:a16="http://schemas.microsoft.com/office/drawing/2014/main" id="{0B4077EB-959D-2F68-CC9E-B307E3152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3239"/>
                <a:ext cx="43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78864" name="Group 43">
                <a:extLst>
                  <a:ext uri="{FF2B5EF4-FFF2-40B4-BE49-F238E27FC236}">
                    <a16:creationId xmlns:a16="http://schemas.microsoft.com/office/drawing/2014/main" id="{8F1641C5-9FBE-EB90-4047-16075B7B65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970" y="3355"/>
                <a:ext cx="1270" cy="480"/>
                <a:chOff x="1612" y="2215"/>
                <a:chExt cx="1270" cy="480"/>
              </a:xfrm>
            </p:grpSpPr>
            <p:sp>
              <p:nvSpPr>
                <p:cNvPr id="78881" name="Line 34">
                  <a:extLst>
                    <a:ext uri="{FF2B5EF4-FFF2-40B4-BE49-F238E27FC236}">
                      <a16:creationId xmlns:a16="http://schemas.microsoft.com/office/drawing/2014/main" id="{F48162F8-3223-90BF-761B-B6C115040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82" name="Rectangle 38">
                  <a:extLst>
                    <a:ext uri="{FF2B5EF4-FFF2-40B4-BE49-F238E27FC236}">
                      <a16:creationId xmlns:a16="http://schemas.microsoft.com/office/drawing/2014/main" id="{EE4919A1-F5D9-63BD-EE93-85C7F4761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78883" name="Line 39">
                  <a:extLst>
                    <a:ext uri="{FF2B5EF4-FFF2-40B4-BE49-F238E27FC236}">
                      <a16:creationId xmlns:a16="http://schemas.microsoft.com/office/drawing/2014/main" id="{335B6C41-04B2-7A2E-99B2-279F1C547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5" name="Group 44">
                <a:extLst>
                  <a:ext uri="{FF2B5EF4-FFF2-40B4-BE49-F238E27FC236}">
                    <a16:creationId xmlns:a16="http://schemas.microsoft.com/office/drawing/2014/main" id="{7B271C49-585E-6F8E-169D-03D0339313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3353"/>
                <a:ext cx="1270" cy="480"/>
                <a:chOff x="1612" y="2215"/>
                <a:chExt cx="1270" cy="480"/>
              </a:xfrm>
            </p:grpSpPr>
            <p:sp>
              <p:nvSpPr>
                <p:cNvPr id="78878" name="Line 45">
                  <a:extLst>
                    <a:ext uri="{FF2B5EF4-FFF2-40B4-BE49-F238E27FC236}">
                      <a16:creationId xmlns:a16="http://schemas.microsoft.com/office/drawing/2014/main" id="{AA4BB459-CF5F-FDC8-375E-9AE708F42E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79" name="Rectangle 46">
                  <a:extLst>
                    <a:ext uri="{FF2B5EF4-FFF2-40B4-BE49-F238E27FC236}">
                      <a16:creationId xmlns:a16="http://schemas.microsoft.com/office/drawing/2014/main" id="{10A367EB-9C55-98A1-B647-01D6818D7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78880" name="Line 47">
                  <a:extLst>
                    <a:ext uri="{FF2B5EF4-FFF2-40B4-BE49-F238E27FC236}">
                      <a16:creationId xmlns:a16="http://schemas.microsoft.com/office/drawing/2014/main" id="{45F435EB-4E26-22B6-4778-8CD084585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6" name="Group 48">
                <a:extLst>
                  <a:ext uri="{FF2B5EF4-FFF2-40B4-BE49-F238E27FC236}">
                    <a16:creationId xmlns:a16="http://schemas.microsoft.com/office/drawing/2014/main" id="{463E554B-7595-C0A0-353B-8FA04B780E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200000">
                <a:off x="3588" y="3010"/>
                <a:ext cx="1270" cy="480"/>
                <a:chOff x="1612" y="2215"/>
                <a:chExt cx="1270" cy="480"/>
              </a:xfrm>
            </p:grpSpPr>
            <p:sp>
              <p:nvSpPr>
                <p:cNvPr id="78875" name="Line 49">
                  <a:extLst>
                    <a:ext uri="{FF2B5EF4-FFF2-40B4-BE49-F238E27FC236}">
                      <a16:creationId xmlns:a16="http://schemas.microsoft.com/office/drawing/2014/main" id="{25D95903-AB59-B7EC-D16A-881A5CFA5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76" name="Rectangle 50">
                  <a:extLst>
                    <a:ext uri="{FF2B5EF4-FFF2-40B4-BE49-F238E27FC236}">
                      <a16:creationId xmlns:a16="http://schemas.microsoft.com/office/drawing/2014/main" id="{9091B918-1B42-8EE8-BA51-8BAFC25893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78877" name="Line 51">
                  <a:extLst>
                    <a:ext uri="{FF2B5EF4-FFF2-40B4-BE49-F238E27FC236}">
                      <a16:creationId xmlns:a16="http://schemas.microsoft.com/office/drawing/2014/main" id="{31A0A887-0D35-22DC-9ECB-B5394B41D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7" name="Group 52">
                <a:extLst>
                  <a:ext uri="{FF2B5EF4-FFF2-40B4-BE49-F238E27FC236}">
                    <a16:creationId xmlns:a16="http://schemas.microsoft.com/office/drawing/2014/main" id="{28446FD8-4426-D602-95FF-B9D030148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4201" y="2654"/>
                <a:ext cx="1270" cy="480"/>
                <a:chOff x="1612" y="2215"/>
                <a:chExt cx="1270" cy="480"/>
              </a:xfrm>
            </p:grpSpPr>
            <p:sp>
              <p:nvSpPr>
                <p:cNvPr id="78872" name="Line 53">
                  <a:extLst>
                    <a:ext uri="{FF2B5EF4-FFF2-40B4-BE49-F238E27FC236}">
                      <a16:creationId xmlns:a16="http://schemas.microsoft.com/office/drawing/2014/main" id="{95A54FCB-5AA5-4CBE-1A44-A4ED6B863E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73" name="Rectangle 54">
                  <a:extLst>
                    <a:ext uri="{FF2B5EF4-FFF2-40B4-BE49-F238E27FC236}">
                      <a16:creationId xmlns:a16="http://schemas.microsoft.com/office/drawing/2014/main" id="{1F83C8B4-FF14-7ACF-571A-4EFE671B0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78874" name="Line 55">
                  <a:extLst>
                    <a:ext uri="{FF2B5EF4-FFF2-40B4-BE49-F238E27FC236}">
                      <a16:creationId xmlns:a16="http://schemas.microsoft.com/office/drawing/2014/main" id="{11F065EE-E209-8079-9E05-D04BADD80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868" name="Group 56">
                <a:extLst>
                  <a:ext uri="{FF2B5EF4-FFF2-40B4-BE49-F238E27FC236}">
                    <a16:creationId xmlns:a16="http://schemas.microsoft.com/office/drawing/2014/main" id="{0A86A8D7-15C0-8CCF-7871-828B5BF01E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8" y="2643"/>
                <a:ext cx="1270" cy="480"/>
                <a:chOff x="1612" y="2215"/>
                <a:chExt cx="1270" cy="480"/>
              </a:xfrm>
            </p:grpSpPr>
            <p:sp>
              <p:nvSpPr>
                <p:cNvPr id="78869" name="Line 57">
                  <a:extLst>
                    <a:ext uri="{FF2B5EF4-FFF2-40B4-BE49-F238E27FC236}">
                      <a16:creationId xmlns:a16="http://schemas.microsoft.com/office/drawing/2014/main" id="{A02AF776-DC02-3EA4-F9F3-92D80869F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70" name="Rectangle 58">
                  <a:extLst>
                    <a:ext uri="{FF2B5EF4-FFF2-40B4-BE49-F238E27FC236}">
                      <a16:creationId xmlns:a16="http://schemas.microsoft.com/office/drawing/2014/main" id="{50D13C8C-7497-C4A2-222E-9637009D4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>
                    <a:ea typeface="楷体_GB2312" pitchFamily="49" charset="-122"/>
                  </a:endParaRPr>
                </a:p>
              </p:txBody>
            </p:sp>
            <p:sp>
              <p:nvSpPr>
                <p:cNvPr id="78871" name="Line 59">
                  <a:extLst>
                    <a:ext uri="{FF2B5EF4-FFF2-40B4-BE49-F238E27FC236}">
                      <a16:creationId xmlns:a16="http://schemas.microsoft.com/office/drawing/2014/main" id="{BC1C6DAC-F8C8-3709-4F5C-4A232C51CB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53" name="Text Box 61">
              <a:extLst>
                <a:ext uri="{FF2B5EF4-FFF2-40B4-BE49-F238E27FC236}">
                  <a16:creationId xmlns:a16="http://schemas.microsoft.com/office/drawing/2014/main" id="{3647FBCD-C872-5C31-5FE3-16B912A52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154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54" name="Text Box 62">
              <a:extLst>
                <a:ext uri="{FF2B5EF4-FFF2-40B4-BE49-F238E27FC236}">
                  <a16:creationId xmlns:a16="http://schemas.microsoft.com/office/drawing/2014/main" id="{5C9A9808-4FD0-6D24-864D-A46751364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487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55" name="Text Box 63">
              <a:extLst>
                <a:ext uri="{FF2B5EF4-FFF2-40B4-BE49-F238E27FC236}">
                  <a16:creationId xmlns:a16="http://schemas.microsoft.com/office/drawing/2014/main" id="{CA47DB6B-C526-137F-D015-58262561B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3166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56" name="Text Box 64">
              <a:extLst>
                <a:ext uri="{FF2B5EF4-FFF2-40B4-BE49-F238E27FC236}">
                  <a16:creationId xmlns:a16="http://schemas.microsoft.com/office/drawing/2014/main" id="{E3D82010-029C-6374-15AF-F029E2CB9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85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R</a:t>
              </a:r>
              <a:r>
                <a:rPr lang="en-US" altLang="zh-CN" sz="1600" i="1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78857" name="Text Box 69">
              <a:extLst>
                <a:ext uri="{FF2B5EF4-FFF2-40B4-BE49-F238E27FC236}">
                  <a16:creationId xmlns:a16="http://schemas.microsoft.com/office/drawing/2014/main" id="{5FD77FBC-C88C-AD63-2748-3171105C2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206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8" name="Text Box 70">
              <a:extLst>
                <a:ext uri="{FF2B5EF4-FFF2-40B4-BE49-F238E27FC236}">
                  <a16:creationId xmlns:a16="http://schemas.microsoft.com/office/drawing/2014/main" id="{628EA95E-596F-5A65-146F-F7E1B5B0C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86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R</a:t>
              </a:r>
              <a:r>
                <a:rPr lang="en-US" altLang="zh-CN" sz="1600" i="1" baseline="-25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78859" name="Text Box 71">
              <a:extLst>
                <a:ext uri="{FF2B5EF4-FFF2-40B4-BE49-F238E27FC236}">
                  <a16:creationId xmlns:a16="http://schemas.microsoft.com/office/drawing/2014/main" id="{C9672379-6D49-2CCE-D3AE-621106B3C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79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R</a:t>
              </a:r>
              <a:r>
                <a:rPr lang="en-US" altLang="zh-CN" sz="1600" i="1" baseline="-25000">
                  <a:ea typeface="楷体_GB2312" pitchFamily="49" charset="-122"/>
                </a:rPr>
                <a:t>5</a:t>
              </a:r>
            </a:p>
          </p:txBody>
        </p:sp>
        <p:sp>
          <p:nvSpPr>
            <p:cNvPr id="78860" name="Text Box 72">
              <a:extLst>
                <a:ext uri="{FF2B5EF4-FFF2-40B4-BE49-F238E27FC236}">
                  <a16:creationId xmlns:a16="http://schemas.microsoft.com/office/drawing/2014/main" id="{CE67B419-35CC-B771-3BC6-D4CFDB939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23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R</a:t>
              </a:r>
              <a:r>
                <a:rPr lang="en-US" altLang="zh-CN" sz="1600" i="1" baseline="-25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78861" name="Text Box 73">
              <a:extLst>
                <a:ext uri="{FF2B5EF4-FFF2-40B4-BE49-F238E27FC236}">
                  <a16:creationId xmlns:a16="http://schemas.microsoft.com/office/drawing/2014/main" id="{00D77F2B-ACB9-CFB8-3D59-13FCF528E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80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i="1">
                  <a:ea typeface="楷体_GB2312" pitchFamily="49" charset="-122"/>
                </a:rPr>
                <a:t>R</a:t>
              </a:r>
              <a:r>
                <a:rPr lang="en-US" altLang="zh-CN" sz="1600" i="1" baseline="-25000">
                  <a:ea typeface="楷体_GB2312" pitchFamily="49" charset="-122"/>
                </a:rPr>
                <a:t>2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>
            <a:extLst>
              <a:ext uri="{FF2B5EF4-FFF2-40B4-BE49-F238E27FC236}">
                <a16:creationId xmlns:a16="http://schemas.microsoft.com/office/drawing/2014/main" id="{E1C9F59D-6A55-3867-F884-D8224A055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93700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解：电流满足的方程组为</a:t>
            </a:r>
          </a:p>
        </p:txBody>
      </p:sp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3E67B26D-68B0-BE0A-4F7E-7FB255694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984250"/>
          <a:ext cx="7977188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33885" imgH="1162140" progId="Equation.3">
                  <p:embed/>
                </p:oleObj>
              </mc:Choice>
              <mc:Fallback>
                <p:oleObj name="公式" r:id="rId2" imgW="3333885" imgH="11621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984250"/>
                        <a:ext cx="7977188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6">
            <a:extLst>
              <a:ext uri="{FF2B5EF4-FFF2-40B4-BE49-F238E27FC236}">
                <a16:creationId xmlns:a16="http://schemas.microsoft.com/office/drawing/2014/main" id="{2464127D-EB9E-830E-81CC-8390B207A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857625"/>
            <a:ext cx="8162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系数行列式为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FF1BF652-6168-8A50-DD19-7C9D47034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429125"/>
          <a:ext cx="530066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90800" imgH="1162140" progId="Equation.3">
                  <p:embed/>
                </p:oleObj>
              </mc:Choice>
              <mc:Fallback>
                <p:oleObj name="公式" r:id="rId4" imgW="2590800" imgH="1162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429125"/>
                        <a:ext cx="5300663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B30403D3-1861-76FD-D665-7103EA692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420688"/>
          <a:ext cx="7989888" cy="586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14843" imgH="2809785" progId="Equation.3">
                  <p:embed/>
                </p:oleObj>
              </mc:Choice>
              <mc:Fallback>
                <p:oleObj name="公式" r:id="rId2" imgW="3914843" imgH="28097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20688"/>
                        <a:ext cx="7989888" cy="586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9" name="Object 2">
            <a:extLst>
              <a:ext uri="{FF2B5EF4-FFF2-40B4-BE49-F238E27FC236}">
                <a16:creationId xmlns:a16="http://schemas.microsoft.com/office/drawing/2014/main" id="{C2A3F965-860B-8051-5A2E-7BCD810CA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79400"/>
          <a:ext cx="83280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29000" imgH="447765" progId="Equation.3">
                  <p:embed/>
                </p:oleObj>
              </mc:Choice>
              <mc:Fallback>
                <p:oleObj name="公式" r:id="rId2" imgW="3429000" imgH="4477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79400"/>
                        <a:ext cx="83280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Text Box 5">
            <a:extLst>
              <a:ext uri="{FF2B5EF4-FFF2-40B4-BE49-F238E27FC236}">
                <a16:creationId xmlns:a16="http://schemas.microsoft.com/office/drawing/2014/main" id="{7BB39A36-E6D6-D4AB-F6B3-329EE9C7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95400"/>
            <a:ext cx="816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假定所有电阻都大于等于</a:t>
            </a:r>
            <a:r>
              <a:rPr lang="en-US" altLang="zh-CN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。除以下情况，其余都有</a:t>
            </a:r>
            <a:r>
              <a:rPr lang="en-US" altLang="zh-CN">
                <a:ea typeface="楷体_GB2312" pitchFamily="49" charset="-122"/>
              </a:rPr>
              <a:t>Δ&lt;0</a:t>
            </a:r>
            <a:r>
              <a:rPr lang="zh-CN" altLang="en-US">
                <a:ea typeface="楷体_GB2312" pitchFamily="49" charset="-122"/>
              </a:rPr>
              <a:t>，方程组有唯一解。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4C6D9CF9-7476-E752-18C3-B479666614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2424113"/>
          <a:ext cx="476567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95500" imgH="1362165" progId="Equation.3">
                  <p:embed/>
                </p:oleObj>
              </mc:Choice>
              <mc:Fallback>
                <p:oleObj name="公式" r:id="rId4" imgW="2095500" imgH="1362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24113"/>
                        <a:ext cx="4765675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A56C4744-8297-B762-3CF1-1601CDB4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41287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DF154774-1859-F433-9C1B-D194307A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3414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B7CF5637-F182-A1FB-A92D-45FBB8F2529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7088" y="476250"/>
          <a:ext cx="6913562" cy="581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9085" imgH="2543175" progId="Equation.DSMT4">
                  <p:embed/>
                </p:oleObj>
              </mc:Choice>
              <mc:Fallback>
                <p:oleObj name="Equation" r:id="rId2" imgW="3029085" imgH="25431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250"/>
                        <a:ext cx="6913562" cy="581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>
            <a:extLst>
              <a:ext uri="{FF2B5EF4-FFF2-40B4-BE49-F238E27FC236}">
                <a16:creationId xmlns:a16="http://schemas.microsoft.com/office/drawing/2014/main" id="{E1A493DD-E374-2B07-A46D-D7FA9064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452438"/>
            <a:ext cx="7366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5</a:t>
            </a:r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0A7B64FB-8AC2-7DCC-54EC-C4421FE7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FBA4989C-BA0C-9814-1957-95AF7BFA879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39750" y="404813"/>
          <a:ext cx="6408738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52843" imgH="2876640" progId="Equation.DSMT4">
                  <p:embed/>
                </p:oleObj>
              </mc:Choice>
              <mc:Fallback>
                <p:oleObj name="Equation" r:id="rId2" imgW="3152843" imgH="2876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6408738" cy="584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830961F1-69F7-5165-5C34-0CF55347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341438"/>
            <a:ext cx="865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97479C5A-FE86-21D2-543A-89F4C48DCE3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0825" y="620713"/>
          <a:ext cx="8675688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5843" imgH="2800350" progId="Equation.DSMT4">
                  <p:embed/>
                </p:oleObj>
              </mc:Choice>
              <mc:Fallback>
                <p:oleObj name="Equation" r:id="rId2" imgW="4295843" imgH="280035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675688" cy="565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465D6AD5-CC55-6C10-B761-03952A15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969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6019" name="Object 3">
            <a:extLst>
              <a:ext uri="{FF2B5EF4-FFF2-40B4-BE49-F238E27FC236}">
                <a16:creationId xmlns:a16="http://schemas.microsoft.com/office/drawing/2014/main" id="{4773984F-6611-22FC-F2DC-C16BED9732E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9388" y="404813"/>
          <a:ext cx="8496300" cy="526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100" imgH="2619465" progId="Equation.DSMT4">
                  <p:embed/>
                </p:oleObj>
              </mc:Choice>
              <mc:Fallback>
                <p:oleObj name="Equation" r:id="rId2" imgW="4229100" imgH="261946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4813"/>
                        <a:ext cx="8496300" cy="526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5">
            <a:extLst>
              <a:ext uri="{FF2B5EF4-FFF2-40B4-BE49-F238E27FC236}">
                <a16:creationId xmlns:a16="http://schemas.microsoft.com/office/drawing/2014/main" id="{1D263936-166B-F1E6-8BD8-C7CD213F0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73075"/>
            <a:ext cx="1257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>
              <a:ea typeface="楷体_GB2312" pitchFamily="49" charset="-122"/>
            </a:endParaRPr>
          </a:p>
        </p:txBody>
      </p:sp>
      <p:sp>
        <p:nvSpPr>
          <p:cNvPr id="12291" name="Text Box 16">
            <a:extLst>
              <a:ext uri="{FF2B5EF4-FFF2-40B4-BE49-F238E27FC236}">
                <a16:creationId xmlns:a16="http://schemas.microsoft.com/office/drawing/2014/main" id="{26800C97-6EEB-5038-92EC-43023D26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441325"/>
            <a:ext cx="1123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证明</a:t>
            </a:r>
            <a:r>
              <a:rPr lang="en-US" altLang="zh-CN">
                <a:ea typeface="楷体_GB2312" pitchFamily="49" charset="-122"/>
              </a:rPr>
              <a:t>:</a:t>
            </a:r>
          </a:p>
        </p:txBody>
      </p:sp>
      <p:sp>
        <p:nvSpPr>
          <p:cNvPr id="167953" name="Text Box 17">
            <a:extLst>
              <a:ext uri="{FF2B5EF4-FFF2-40B4-BE49-F238E27FC236}">
                <a16:creationId xmlns:a16="http://schemas.microsoft.com/office/drawing/2014/main" id="{8D1FDA1C-7A49-288E-24EE-DB366C59D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30213"/>
            <a:ext cx="82518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      </a:t>
            </a:r>
            <a:r>
              <a:rPr lang="zh-CN" altLang="en-US">
                <a:ea typeface="楷体_GB2312" pitchFamily="49" charset="-122"/>
              </a:rPr>
              <a:t>对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数学归纳</a:t>
            </a:r>
            <a:r>
              <a:rPr lang="en-US" altLang="zh-CN">
                <a:ea typeface="楷体_GB2312" pitchFamily="49" charset="-122"/>
              </a:rPr>
              <a:t>.</a:t>
            </a:r>
            <a:r>
              <a:rPr lang="zh-CN" altLang="en-US">
                <a:ea typeface="楷体_GB2312" pitchFamily="49" charset="-122"/>
              </a:rPr>
              <a:t>因为</a:t>
            </a:r>
            <a:r>
              <a:rPr lang="en-US" altLang="zh-CN">
                <a:ea typeface="楷体_GB2312" pitchFamily="49" charset="-122"/>
              </a:rPr>
              <a:t>(12…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为偶排列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…j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偶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经过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次对换后成标准排列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奇偶性改变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次后仍为偶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故</a:t>
            </a:r>
            <a:r>
              <a:rPr lang="en-US" altLang="zh-CN" i="1">
                <a:ea typeface="楷体_GB2312" pitchFamily="49" charset="-122"/>
              </a:rPr>
              <a:t>s</a:t>
            </a:r>
            <a:r>
              <a:rPr lang="zh-CN" altLang="en-US">
                <a:ea typeface="楷体_GB2312" pitchFamily="49" charset="-122"/>
              </a:rPr>
              <a:t>为偶</a:t>
            </a:r>
            <a:r>
              <a:rPr lang="en-US" altLang="zh-CN">
                <a:ea typeface="楷体_GB2312" pitchFamily="49" charset="-122"/>
              </a:rPr>
              <a:t>;</a:t>
            </a:r>
            <a:r>
              <a:rPr lang="zh-CN" altLang="en-US">
                <a:ea typeface="楷体_GB2312" pitchFamily="49" charset="-122"/>
              </a:rPr>
              <a:t>奇排列同理</a:t>
            </a:r>
            <a:r>
              <a:rPr lang="en-US" altLang="zh-CN">
                <a:ea typeface="楷体_GB2312" pitchFamily="49" charset="-122"/>
              </a:rPr>
              <a:t>. </a:t>
            </a:r>
            <a:r>
              <a:rPr lang="zh-CN" altLang="zh-CN">
                <a:ea typeface="楷体_GB2312" pitchFamily="49" charset="-122"/>
              </a:rPr>
              <a:t>■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167954" name="Text Box 18">
            <a:extLst>
              <a:ext uri="{FF2B5EF4-FFF2-40B4-BE49-F238E27FC236}">
                <a16:creationId xmlns:a16="http://schemas.microsoft.com/office/drawing/2014/main" id="{CBDB7DBF-3B47-F072-23DD-156BA4B7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181225"/>
            <a:ext cx="8207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ea typeface="楷体_GB2312" pitchFamily="49" charset="-122"/>
              </a:rPr>
              <a:t>对于排列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…j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),</a:t>
            </a:r>
            <a:r>
              <a:rPr lang="zh-CN" altLang="en-US">
                <a:ea typeface="楷体_GB2312" pitchFamily="49" charset="-122"/>
              </a:rPr>
              <a:t>规定</a:t>
            </a:r>
          </a:p>
        </p:txBody>
      </p:sp>
      <p:graphicFrame>
        <p:nvGraphicFramePr>
          <p:cNvPr id="167957" name="Object 2">
            <a:extLst>
              <a:ext uri="{FF2B5EF4-FFF2-40B4-BE49-F238E27FC236}">
                <a16:creationId xmlns:a16="http://schemas.microsoft.com/office/drawing/2014/main" id="{2BB9A589-AE7F-9B33-7645-2A9E394E24A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7238" y="2846388"/>
          <a:ext cx="706755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38585" imgH="704940" progId="Equation.3">
                  <p:embed/>
                </p:oleObj>
              </mc:Choice>
              <mc:Fallback>
                <p:oleObj name="公式" r:id="rId2" imgW="2838585" imgH="7049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846388"/>
                        <a:ext cx="7067550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61" name="Text Box 25">
            <a:extLst>
              <a:ext uri="{FF2B5EF4-FFF2-40B4-BE49-F238E27FC236}">
                <a16:creationId xmlns:a16="http://schemas.microsoft.com/office/drawing/2014/main" id="{853A4A31-4567-0CE9-83FE-C0DD17D8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957763"/>
            <a:ext cx="5773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0" lang="en-US" altLang="zh-CN">
                <a:ea typeface="楷体_GB2312" pitchFamily="49" charset="-122"/>
              </a:rPr>
              <a:t> sgn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…j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)=(-1)</a:t>
            </a:r>
            <a:r>
              <a:rPr lang="en-US" altLang="zh-CN" i="1" baseline="30000">
                <a:ea typeface="楷体_GB2312" pitchFamily="49" charset="-122"/>
              </a:rPr>
              <a:t>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3" grpId="0"/>
      <p:bldP spid="167954" grpId="0"/>
      <p:bldP spid="16796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CEE45ACB-2311-16DF-6B06-AE2CD237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19697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5A46ABB7-3C49-67A3-1468-E5DE68F3A3F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0825" y="908050"/>
          <a:ext cx="8569325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81643" imgH="2533740" progId="Equation.DSMT4">
                  <p:embed/>
                </p:oleObj>
              </mc:Choice>
              <mc:Fallback>
                <p:oleObj name="Equation" r:id="rId2" imgW="4981643" imgH="25337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8569325" cy="4968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4">
            <a:extLst>
              <a:ext uri="{FF2B5EF4-FFF2-40B4-BE49-F238E27FC236}">
                <a16:creationId xmlns:a16="http://schemas.microsoft.com/office/drawing/2014/main" id="{160E0688-94F2-2D5C-FE67-1E8BA07F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481513"/>
            <a:ext cx="8704262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DAF55DDF-3420-ECFC-468F-6D45BCC96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4448175"/>
            <a:ext cx="7246938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C837EE76-1D0B-E3F6-53B6-6C91B5ED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5994400"/>
            <a:ext cx="16922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BB7D5EF4-CBCE-2119-8E8C-198348D4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945063"/>
            <a:ext cx="11636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5A2F2A42-5F05-AA29-EB21-45029ADF3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4392613"/>
            <a:ext cx="8478837" cy="1643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3">
            <a:extLst>
              <a:ext uri="{FF2B5EF4-FFF2-40B4-BE49-F238E27FC236}">
                <a16:creationId xmlns:a16="http://schemas.microsoft.com/office/drawing/2014/main" id="{C2C7D489-55E0-F34E-A6DB-CF26A5BB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3518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kumimoji="0" lang="en-US" altLang="zh-CN" sz="2400">
                <a:solidFill>
                  <a:schemeClr val="tx2"/>
                </a:solidFill>
                <a:ea typeface="楷体_GB2312" pitchFamily="49" charset="-122"/>
              </a:rPr>
              <a:t>6.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证明：</a:t>
            </a:r>
            <a:r>
              <a:rPr kumimoji="0" lang="en-US" altLang="zh-CN" sz="2400">
                <a:ea typeface="楷体_GB2312" pitchFamily="49" charset="-122"/>
                <a:sym typeface="Wingdings" panose="05000000000000000000" pitchFamily="2" charset="2"/>
              </a:rPr>
              <a:t>(1)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奇数阶反对称方阵</a:t>
            </a:r>
            <a:r>
              <a:rPr kumimoji="0" lang="en-US" altLang="zh-CN" sz="2400" i="1"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的行列式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</a:t>
            </a:r>
            <a:r>
              <a:rPr kumimoji="0" lang="en-US" altLang="zh-CN" sz="2400" i="1"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|=</a:t>
            </a:r>
            <a:r>
              <a:rPr kumimoji="0" lang="en-US" altLang="zh-CN" sz="2400"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；</a:t>
            </a:r>
            <a:r>
              <a:rPr kumimoji="0" lang="en-US" altLang="zh-CN" sz="2400">
                <a:ea typeface="楷体_GB2312" pitchFamily="49" charset="-122"/>
              </a:rPr>
              <a:t>(2)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将偶数阶反对称方阵</a:t>
            </a:r>
            <a:r>
              <a:rPr kumimoji="0" lang="en-US" altLang="zh-CN" sz="2400" i="1">
                <a:ea typeface="楷体_GB2312" pitchFamily="49" charset="-122"/>
              </a:rPr>
              <a:t>A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的行列式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</a:t>
            </a:r>
            <a:r>
              <a:rPr kumimoji="0" lang="en-US" altLang="zh-CN" sz="2400" i="1"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的每个元加上同一个数</a:t>
            </a:r>
            <a:r>
              <a:rPr kumimoji="0" lang="en-US" altLang="zh-CN" sz="2400" i="1">
                <a:ea typeface="楷体_GB2312" pitchFamily="49" charset="-122"/>
                <a:sym typeface="Wingdings" panose="05000000000000000000" pitchFamily="2" charset="2"/>
              </a:rPr>
              <a:t>λ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,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得到的行列式的值仍等于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</a:t>
            </a:r>
            <a:r>
              <a:rPr kumimoji="0" lang="en-US" altLang="zh-CN" sz="2400" i="1">
                <a:ea typeface="楷体_GB2312" pitchFamily="49" charset="-122"/>
                <a:sym typeface="Wingdings" panose="05000000000000000000" pitchFamily="2" charset="2"/>
              </a:rPr>
              <a:t>A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|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。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DCFF6D52-1E9C-4D04-E1EF-BC55FDF4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证明：</a:t>
            </a:r>
            <a:r>
              <a:rPr kumimoji="0" lang="en-US" altLang="zh-CN" sz="2400"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88068" name="Object 5">
            <a:extLst>
              <a:ext uri="{FF2B5EF4-FFF2-40B4-BE49-F238E27FC236}">
                <a16:creationId xmlns:a16="http://schemas.microsoft.com/office/drawing/2014/main" id="{97F74EBB-C0A6-8955-0E27-98B511E99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420938"/>
          <a:ext cx="1511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7700" imgH="219165" progId="Equation.3">
                  <p:embed/>
                </p:oleObj>
              </mc:Choice>
              <mc:Fallback>
                <p:oleObj name="公式" r:id="rId2" imgW="647700" imgH="2191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15113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6">
            <a:extLst>
              <a:ext uri="{FF2B5EF4-FFF2-40B4-BE49-F238E27FC236}">
                <a16:creationId xmlns:a16="http://schemas.microsoft.com/office/drawing/2014/main" id="{9717F799-10E5-FD9A-240F-2C4399914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420938"/>
          <a:ext cx="342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900" imgH="219165" progId="Equation.3">
                  <p:embed/>
                </p:oleObj>
              </mc:Choice>
              <mc:Fallback>
                <p:oleObj name="公式" r:id="rId4" imgW="1485900" imgH="219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20938"/>
                        <a:ext cx="342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7">
            <a:extLst>
              <a:ext uri="{FF2B5EF4-FFF2-40B4-BE49-F238E27FC236}">
                <a16:creationId xmlns:a16="http://schemas.microsoft.com/office/drawing/2014/main" id="{FE1AA14A-32D2-9CAB-C370-1754F602C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924175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85900" imgH="209460" progId="Equation.3">
                  <p:embed/>
                </p:oleObj>
              </mc:Choice>
              <mc:Fallback>
                <p:oleObj name="公式" r:id="rId6" imgW="1485900" imgH="2094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8">
            <a:extLst>
              <a:ext uri="{FF2B5EF4-FFF2-40B4-BE49-F238E27FC236}">
                <a16:creationId xmlns:a16="http://schemas.microsoft.com/office/drawing/2014/main" id="{327409E5-A5BC-C303-9372-C2B74A271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57563"/>
            <a:ext cx="849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>
                <a:ea typeface="楷体_GB2312" pitchFamily="49" charset="-122"/>
              </a:rPr>
              <a:t>(2)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kumimoji="0" lang="en-US" altLang="zh-CN" sz="2400" i="1">
                <a:ea typeface="楷体_GB2312" pitchFamily="49" charset="-122"/>
              </a:rPr>
              <a:t>A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=(</a:t>
            </a:r>
            <a:r>
              <a:rPr kumimoji="0" lang="en-US" altLang="zh-CN" sz="2400" i="1">
                <a:ea typeface="楷体_GB2312" pitchFamily="49" charset="-122"/>
              </a:rPr>
              <a:t>a</a:t>
            </a:r>
            <a:r>
              <a:rPr kumimoji="0" lang="en-US" altLang="zh-CN" sz="2400" i="1" baseline="-25000">
                <a:ea typeface="楷体_GB2312" pitchFamily="49" charset="-122"/>
              </a:rPr>
              <a:t>ij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kumimoji="0" lang="en-US" altLang="zh-CN" sz="2400" i="1" baseline="-25000">
                <a:ea typeface="楷体_GB2312" pitchFamily="49" charset="-122"/>
              </a:rPr>
              <a:t>n</a:t>
            </a:r>
            <a:r>
              <a:rPr kumimoji="0" lang="en-US" altLang="zh-CN" sz="2400" baseline="-25000"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kumimoji="0" lang="en-US" altLang="zh-CN" sz="2400" i="1" baseline="-25000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是反对称方阵，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为偶数，</a:t>
            </a:r>
            <a:r>
              <a:rPr kumimoji="0" lang="en-US" altLang="zh-CN" sz="2400" i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λ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是任意一个数，则</a:t>
            </a:r>
          </a:p>
        </p:txBody>
      </p:sp>
      <p:graphicFrame>
        <p:nvGraphicFramePr>
          <p:cNvPr id="88072" name="Object 9">
            <a:extLst>
              <a:ext uri="{FF2B5EF4-FFF2-40B4-BE49-F238E27FC236}">
                <a16:creationId xmlns:a16="http://schemas.microsoft.com/office/drawing/2014/main" id="{B5466DE0-D45B-EEBB-3E7E-0392C060A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60800"/>
          <a:ext cx="58705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52700" imgH="933540" progId="Equation.3">
                  <p:embed/>
                </p:oleObj>
              </mc:Choice>
              <mc:Fallback>
                <p:oleObj name="公式" r:id="rId8" imgW="2552700" imgH="9335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58705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9AB97863-57DE-2690-A59C-C26827B01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49275"/>
          <a:ext cx="5608637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38400" imgH="1162140" progId="Equation.3">
                  <p:embed/>
                </p:oleObj>
              </mc:Choice>
              <mc:Fallback>
                <p:oleObj name="公式" r:id="rId2" imgW="2438400" imgH="11621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5608637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1867D26B-F9C4-397D-98AF-571DD8D4F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84538"/>
          <a:ext cx="558006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28943" imgH="1162140" progId="Equation.3">
                  <p:embed/>
                </p:oleObj>
              </mc:Choice>
              <mc:Fallback>
                <p:oleObj name="公式" r:id="rId4" imgW="2428943" imgH="1162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4538"/>
                        <a:ext cx="5580063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AutoShape 4">
            <a:extLst>
              <a:ext uri="{FF2B5EF4-FFF2-40B4-BE49-F238E27FC236}">
                <a16:creationId xmlns:a16="http://schemas.microsoft.com/office/drawing/2014/main" id="{DBBBC177-75C0-6DE2-C1CC-1F00CBA368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750" y="3644900"/>
            <a:ext cx="1800225" cy="720725"/>
          </a:xfrm>
          <a:prstGeom prst="wedgeRoundRectCallout">
            <a:avLst>
              <a:gd name="adj1" fmla="val -43741"/>
              <a:gd name="adj2" fmla="val 740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楷体_GB2312" pitchFamily="49" charset="-122"/>
              </a:rPr>
              <a:t>第</a:t>
            </a:r>
            <a:r>
              <a:rPr kumimoji="0" lang="en-US" altLang="zh-CN" sz="1800">
                <a:ea typeface="楷体_GB2312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楷体_GB2312" pitchFamily="49" charset="-122"/>
              </a:rPr>
              <a:t>行乘</a:t>
            </a:r>
            <a:r>
              <a:rPr kumimoji="0" lang="en-US" altLang="zh-CN" sz="1800">
                <a:ea typeface="楷体_GB2312" pitchFamily="49" charset="-122"/>
              </a:rPr>
              <a:t>-1</a:t>
            </a:r>
            <a:r>
              <a:rPr kumimoji="0" lang="zh-CN" altLang="en-US" sz="1800">
                <a:latin typeface="Arial" panose="020B0604020202020204" pitchFamily="34" charset="0"/>
                <a:ea typeface="楷体_GB2312" pitchFamily="49" charset="-122"/>
              </a:rPr>
              <a:t>加到其余各行</a:t>
            </a: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20D23F19-C8A3-BF3C-14EA-FF5C85E0C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E02742F9-66C6-789C-6B2A-632F35BD0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765175"/>
          <a:ext cx="8686800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91043" imgH="1181010" progId="Equation.3">
                  <p:embed/>
                </p:oleObj>
              </mc:Choice>
              <mc:Fallback>
                <p:oleObj name="公式" r:id="rId2" imgW="3991043" imgH="11810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765175"/>
                        <a:ext cx="8686800" cy="259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Text Box 4">
            <a:extLst>
              <a:ext uri="{FF2B5EF4-FFF2-40B4-BE49-F238E27FC236}">
                <a16:creationId xmlns:a16="http://schemas.microsoft.com/office/drawing/2014/main" id="{46F1FA0F-369D-A55C-96AE-770480FA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57563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是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en-US" altLang="zh-CN" sz="2400">
                <a:ea typeface="楷体_GB2312" pitchFamily="49" charset="-122"/>
              </a:rPr>
              <a:t>+1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（奇数）阶反对称方阵的行列式的</a:t>
            </a:r>
            <a:r>
              <a:rPr kumimoji="0" lang="en-US" altLang="zh-CN" sz="2400" i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λ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倍，等于</a:t>
            </a:r>
            <a:r>
              <a:rPr kumimoji="0" lang="en-US" altLang="zh-CN" sz="2400"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FF7F9B0B-7A3C-D0C8-1ADD-D887FC173F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789363"/>
          <a:ext cx="540543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52743" imgH="1162140" progId="Equation.3">
                  <p:embed/>
                </p:oleObj>
              </mc:Choice>
              <mc:Fallback>
                <p:oleObj name="公式" r:id="rId4" imgW="2352743" imgH="1162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89363"/>
                        <a:ext cx="5405438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6B37B91B-8255-AC4F-A87E-AA2E978B7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338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7A61E877-11D8-9E91-D209-4157C56B7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508500"/>
          <a:ext cx="2730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81100" imgH="419190" progId="Equation.3">
                  <p:embed/>
                </p:oleObj>
              </mc:Choice>
              <mc:Fallback>
                <p:oleObj name="公式" r:id="rId6" imgW="1181100" imgH="4191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08500"/>
                        <a:ext cx="2730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>
            <a:extLst>
              <a:ext uri="{FF2B5EF4-FFF2-40B4-BE49-F238E27FC236}">
                <a16:creationId xmlns:a16="http://schemas.microsoft.com/office/drawing/2014/main" id="{FED0EB20-63D8-E1CA-D43F-757857E92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73405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如所欲证              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■</a:t>
            </a:r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025CDD81-D607-6100-C678-E8403BC3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kumimoji="0" lang="en-US" altLang="zh-CN" sz="2400">
                <a:solidFill>
                  <a:schemeClr val="tx2"/>
                </a:solidFill>
                <a:ea typeface="楷体_GB2312" pitchFamily="49" charset="-122"/>
              </a:rPr>
              <a:t>7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计算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阶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行列式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FAD367A0-D110-6C81-6A25-F0DC0AD57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765175"/>
          <a:ext cx="63642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71843" imgH="933540" progId="Equation.3">
                  <p:embed/>
                </p:oleObj>
              </mc:Choice>
              <mc:Fallback>
                <p:oleObj name="公式" r:id="rId2" imgW="2771843" imgH="933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765175"/>
                        <a:ext cx="636428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>
            <a:extLst>
              <a:ext uri="{FF2B5EF4-FFF2-40B4-BE49-F238E27FC236}">
                <a16:creationId xmlns:a16="http://schemas.microsoft.com/office/drawing/2014/main" id="{196C3AE4-5A20-4724-C679-4CCB781A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241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解</a:t>
            </a:r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19BBB482-514E-167A-E357-340ECB42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24175"/>
            <a:ext cx="8101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将第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列拆成两列之和，从而将行列式拆成两个行列式之和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1142" name="Object 6">
            <a:extLst>
              <a:ext uri="{FF2B5EF4-FFF2-40B4-BE49-F238E27FC236}">
                <a16:creationId xmlns:a16="http://schemas.microsoft.com/office/drawing/2014/main" id="{8A0C41BB-C54C-2029-5D41-063216C84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5202237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7085" imgH="1162140" progId="Equation.3">
                  <p:embed/>
                </p:oleObj>
              </mc:Choice>
              <mc:Fallback>
                <p:oleObj name="公式" r:id="rId4" imgW="2267085" imgH="11621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5202237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77CE9A8B-C509-7B50-4E82-3936B1304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33375"/>
          <a:ext cx="85725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33800" imgH="1162140" progId="Equation.3">
                  <p:embed/>
                </p:oleObj>
              </mc:Choice>
              <mc:Fallback>
                <p:oleObj name="公式" r:id="rId2" imgW="3733800" imgH="11621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857250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Text Box 3">
            <a:extLst>
              <a:ext uri="{FF2B5EF4-FFF2-40B4-BE49-F238E27FC236}">
                <a16:creationId xmlns:a16="http://schemas.microsoft.com/office/drawing/2014/main" id="{810A5D04-F437-60C1-9CB4-920904FE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24175"/>
            <a:ext cx="8713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将上式右端以一个行列式的第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行的</a:t>
            </a:r>
            <a:r>
              <a:rPr kumimoji="0" lang="en-US" altLang="zh-CN" sz="2400">
                <a:ea typeface="楷体_GB2312" pitchFamily="49" charset="-122"/>
              </a:rPr>
              <a:t>-1</a:t>
            </a:r>
            <a:r>
              <a:rPr kumimoji="0" lang="zh-CN" altLang="en-US" sz="2400">
                <a:ea typeface="楷体_GB2312" pitchFamily="49" charset="-122"/>
              </a:rPr>
              <a:t>倍加到其余各行，第二个行列式按第</a:t>
            </a:r>
            <a:r>
              <a:rPr kumimoji="0" lang="en-US" altLang="zh-CN" sz="2400" i="1">
                <a:ea typeface="楷体_GB2312" pitchFamily="49" charset="-122"/>
              </a:rPr>
              <a:t>n</a:t>
            </a:r>
            <a:r>
              <a:rPr kumimoji="0" lang="zh-CN" altLang="en-US" sz="2400">
                <a:ea typeface="楷体_GB2312" pitchFamily="49" charset="-122"/>
              </a:rPr>
              <a:t>列展开，得</a:t>
            </a:r>
            <a:endParaRPr kumimoji="0"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DD39EF05-BE3A-F02F-3481-FE0A488A6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716338"/>
          <a:ext cx="86868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57785" imgH="1162140" progId="Equation.3">
                  <p:embed/>
                </p:oleObj>
              </mc:Choice>
              <mc:Fallback>
                <p:oleObj name="公式" r:id="rId4" imgW="4057785" imgH="1162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16338"/>
                        <a:ext cx="8686800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>
            <a:extLst>
              <a:ext uri="{FF2B5EF4-FFF2-40B4-BE49-F238E27FC236}">
                <a16:creationId xmlns:a16="http://schemas.microsoft.com/office/drawing/2014/main" id="{97FCA40C-A73F-2C7D-C01F-1DDD8136A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04813"/>
          <a:ext cx="842803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76785" imgH="933540" progId="Equation.3">
                  <p:embed/>
                </p:oleObj>
              </mc:Choice>
              <mc:Fallback>
                <p:oleObj name="公式" r:id="rId2" imgW="3676785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4813"/>
                        <a:ext cx="842803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5A5F719C-4866-4F9D-11AE-F9D4C7390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565400"/>
          <a:ext cx="88344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48100" imgH="219165" progId="Equation.3">
                  <p:embed/>
                </p:oleObj>
              </mc:Choice>
              <mc:Fallback>
                <p:oleObj name="公式" r:id="rId4" imgW="3848100" imgH="2191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5400"/>
                        <a:ext cx="88344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Text Box 4">
            <a:extLst>
              <a:ext uri="{FF2B5EF4-FFF2-40B4-BE49-F238E27FC236}">
                <a16:creationId xmlns:a16="http://schemas.microsoft.com/office/drawing/2014/main" id="{405BE5B4-CB54-B658-F8D3-03EF6F87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306863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0" lang="en-US" altLang="zh-CN" sz="2400">
                <a:ea typeface="楷体_GB2312" pitchFamily="49" charset="-122"/>
              </a:rPr>
              <a:t>3.5.10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69DB2324-5002-E174-5B23-8651542F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00438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Δ</a:t>
            </a:r>
            <a:r>
              <a:rPr kumimoji="0" lang="en-US" altLang="zh-CN" sz="2400" b="1" i="1" baseline="-25000">
                <a:ea typeface="楷体_GB2312" pitchFamily="49" charset="-122"/>
              </a:rPr>
              <a:t>n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转置，行列式不变，</a:t>
            </a:r>
            <a:r>
              <a:rPr kumimoji="0" lang="en-US" altLang="zh-CN" sz="2400" i="1">
                <a:ea typeface="楷体_GB2312" pitchFamily="49" charset="-122"/>
              </a:rPr>
              <a:t>x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kumimoji="0" lang="en-US" altLang="zh-CN" sz="2400" i="1">
                <a:ea typeface="楷体_GB2312" pitchFamily="49" charset="-122"/>
              </a:rPr>
              <a:t>y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的位置互换，由上式得</a:t>
            </a:r>
          </a:p>
        </p:txBody>
      </p:sp>
      <p:graphicFrame>
        <p:nvGraphicFramePr>
          <p:cNvPr id="93190" name="Object 6">
            <a:extLst>
              <a:ext uri="{FF2B5EF4-FFF2-40B4-BE49-F238E27FC236}">
                <a16:creationId xmlns:a16="http://schemas.microsoft.com/office/drawing/2014/main" id="{F115624C-FCEA-54CD-DA0D-44B7DF0A47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933825"/>
          <a:ext cx="8513762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38600" imgH="704940" progId="Equation.3">
                  <p:embed/>
                </p:oleObj>
              </mc:Choice>
              <mc:Fallback>
                <p:oleObj name="公式" r:id="rId6" imgW="4038600" imgH="7049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933825"/>
                        <a:ext cx="8513762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>
            <a:extLst>
              <a:ext uri="{FF2B5EF4-FFF2-40B4-BE49-F238E27FC236}">
                <a16:creationId xmlns:a16="http://schemas.microsoft.com/office/drawing/2014/main" id="{CEA27B33-1E4A-9168-3D74-749FEC87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551656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0" lang="en-US" altLang="zh-CN" sz="2400">
                <a:ea typeface="楷体_GB2312" pitchFamily="49" charset="-122"/>
              </a:rPr>
              <a:t>3.5.11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>
            <a:extLst>
              <a:ext uri="{FF2B5EF4-FFF2-40B4-BE49-F238E27FC236}">
                <a16:creationId xmlns:a16="http://schemas.microsoft.com/office/drawing/2014/main" id="{6FDFE3B7-5A3D-6B15-5372-3F1830DF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42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将</a:t>
            </a:r>
            <a:r>
              <a:rPr kumimoji="0" lang="zh-CN" altLang="en-US" sz="2400">
                <a:ea typeface="楷体_GB2312" pitchFamily="49" charset="-122"/>
              </a:rPr>
              <a:t>（</a:t>
            </a:r>
            <a:r>
              <a:rPr kumimoji="0" lang="en-US" altLang="zh-CN" sz="2400">
                <a:ea typeface="楷体_GB2312" pitchFamily="49" charset="-122"/>
              </a:rPr>
              <a:t>3.5.10</a:t>
            </a:r>
            <a:r>
              <a:rPr kumimoji="0" lang="zh-CN" altLang="en-US" sz="2400">
                <a:ea typeface="楷体_GB2312" pitchFamily="49" charset="-122"/>
              </a:rPr>
              <a:t>）</a:t>
            </a: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与</a:t>
            </a:r>
            <a:r>
              <a:rPr kumimoji="0" lang="zh-CN" altLang="en-US" sz="2400">
                <a:ea typeface="楷体_GB2312" pitchFamily="49" charset="-122"/>
              </a:rPr>
              <a:t>（</a:t>
            </a:r>
            <a:r>
              <a:rPr kumimoji="0" lang="en-US" altLang="zh-CN" sz="2400">
                <a:ea typeface="楷体_GB2312" pitchFamily="49" charset="-122"/>
              </a:rPr>
              <a:t>3.5.11</a:t>
            </a:r>
            <a:r>
              <a:rPr kumimoji="0" lang="zh-CN" altLang="en-US" sz="2400">
                <a:ea typeface="楷体_GB2312" pitchFamily="49" charset="-122"/>
              </a:rPr>
              <a:t>）两边相减，得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D39ADE40-F5A8-AE41-9B84-DEDC78C76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981075"/>
          <a:ext cx="75517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81400" imgH="447765" progId="Equation.3">
                  <p:embed/>
                </p:oleObj>
              </mc:Choice>
              <mc:Fallback>
                <p:oleObj name="公式" r:id="rId2" imgW="3581400" imgH="447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1075"/>
                        <a:ext cx="755173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Text Box 4">
            <a:extLst>
              <a:ext uri="{FF2B5EF4-FFF2-40B4-BE49-F238E27FC236}">
                <a16:creationId xmlns:a16="http://schemas.microsoft.com/office/drawing/2014/main" id="{CEAB698B-E447-6612-9CB1-EAB090F8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楷体_GB2312" pitchFamily="49" charset="-122"/>
              </a:rPr>
              <a:t>从而</a:t>
            </a:r>
            <a:endParaRPr kumimoji="0" lang="zh-CN" altLang="en-US" sz="2400">
              <a:ea typeface="楷体_GB2312" pitchFamily="49" charset="-122"/>
            </a:endParaRP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35E5B036-F373-10CE-CD57-614007285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652963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楷体_GB2312" pitchFamily="49" charset="-122"/>
              </a:rPr>
              <a:t>■</a:t>
            </a:r>
            <a:endParaRPr kumimoji="0" lang="en-US" altLang="zh-CN" sz="2400">
              <a:ea typeface="楷体_GB2312" pitchFamily="49" charset="-122"/>
            </a:endParaRPr>
          </a:p>
        </p:txBody>
      </p:sp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id="{5CA0DE2B-759E-EE9D-6067-B15484BA8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565400"/>
          <a:ext cx="882015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43500" imgH="857250" progId="Equation.3">
                  <p:embed/>
                </p:oleObj>
              </mc:Choice>
              <mc:Fallback>
                <p:oleObj name="公式" r:id="rId4" imgW="5143500" imgH="8572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5400"/>
                        <a:ext cx="882015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FF1F4814-0317-7CE8-E20B-81C7F7A8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830263"/>
            <a:ext cx="352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n </a:t>
            </a:r>
            <a:r>
              <a:rPr kumimoji="0" lang="zh-CN" altLang="en-US" sz="3600" b="1">
                <a:solidFill>
                  <a:srgbClr val="FFFF00"/>
                </a:solidFill>
                <a:ea typeface="楷体_GB2312" pitchFamily="49" charset="-122"/>
              </a:rPr>
              <a:t>阶行列式：</a:t>
            </a:r>
            <a:endParaRPr kumimoji="0" lang="zh-CN" altLang="en-US" sz="3600" b="1" i="1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146435" name="Object 3">
            <a:extLst>
              <a:ext uri="{FF2B5EF4-FFF2-40B4-BE49-F238E27FC236}">
                <a16:creationId xmlns:a16="http://schemas.microsoft.com/office/drawing/2014/main" id="{A70623CF-2602-1532-883A-CA433BE74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5450" y="247650"/>
          <a:ext cx="330358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19543" imgH="2609760" progId="Equation.3">
                  <p:embed/>
                </p:oleObj>
              </mc:Choice>
              <mc:Fallback>
                <p:oleObj name="公式" r:id="rId2" imgW="3419543" imgH="2609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247650"/>
                        <a:ext cx="330358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>
            <a:extLst>
              <a:ext uri="{FF2B5EF4-FFF2-40B4-BE49-F238E27FC236}">
                <a16:creationId xmlns:a16="http://schemas.microsoft.com/office/drawing/2014/main" id="{7AC87229-74F8-C23A-5D6A-05F3FF3C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2303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solidFill>
                  <a:srgbClr val="FFFF00"/>
                </a:solidFill>
                <a:ea typeface="楷体_GB2312" pitchFamily="49" charset="-122"/>
              </a:rPr>
              <a:t>余子式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46437" name="Text Box 5">
            <a:extLst>
              <a:ext uri="{FF2B5EF4-FFF2-40B4-BE49-F238E27FC236}">
                <a16:creationId xmlns:a16="http://schemas.microsoft.com/office/drawing/2014/main" id="{FBEA645F-EBD3-5E97-596D-DF17A4DE7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573463"/>
            <a:ext cx="7775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元素 </a:t>
            </a:r>
            <a:r>
              <a:rPr kumimoji="0" lang="en-US" altLang="zh-CN" sz="3600" b="1" i="1">
                <a:ea typeface="楷体_GB2312" pitchFamily="49" charset="-122"/>
              </a:rPr>
              <a:t>a</a:t>
            </a:r>
            <a:r>
              <a:rPr kumimoji="0" lang="en-US" altLang="zh-CN" sz="3600" b="1" i="1" baseline="-25000">
                <a:ea typeface="楷体_GB2312" pitchFamily="49" charset="-122"/>
              </a:rPr>
              <a:t>ij</a:t>
            </a:r>
            <a:r>
              <a:rPr kumimoji="0" lang="en-US" altLang="zh-CN" sz="3600" b="1" i="1">
                <a:ea typeface="楷体_GB2312" pitchFamily="49" charset="-122"/>
              </a:rPr>
              <a:t> </a:t>
            </a:r>
            <a:r>
              <a:rPr kumimoji="0" lang="zh-CN" altLang="en-US" sz="3600" b="1">
                <a:ea typeface="楷体_GB2312" pitchFamily="49" charset="-122"/>
              </a:rPr>
              <a:t>余子式是一个</a:t>
            </a:r>
            <a:r>
              <a:rPr kumimoji="0" lang="en-US" altLang="zh-CN" sz="3600" b="1" i="1">
                <a:ea typeface="楷体_GB2312" pitchFamily="49" charset="-122"/>
              </a:rPr>
              <a:t>n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en-US" altLang="zh-CN" sz="3600" b="1">
                <a:ea typeface="楷体_GB2312" pitchFamily="49" charset="-122"/>
                <a:sym typeface="Symbol" panose="05050102010706020507" pitchFamily="18" charset="2"/>
              </a:rPr>
              <a:t> 1</a:t>
            </a:r>
            <a:r>
              <a:rPr kumimoji="0" lang="zh-CN" altLang="en-US" sz="3600" b="1">
                <a:ea typeface="楷体_GB2312" pitchFamily="49" charset="-122"/>
                <a:sym typeface="Symbol" panose="05050102010706020507" pitchFamily="18" charset="2"/>
              </a:rPr>
              <a:t>阶行列式，</a:t>
            </a:r>
          </a:p>
        </p:txBody>
      </p:sp>
      <p:sp>
        <p:nvSpPr>
          <p:cNvPr id="146438" name="Text Box 6">
            <a:extLst>
              <a:ext uri="{FF2B5EF4-FFF2-40B4-BE49-F238E27FC236}">
                <a16:creationId xmlns:a16="http://schemas.microsoft.com/office/drawing/2014/main" id="{EA1BEFF6-D955-A447-CD2B-22BF0DB78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65625"/>
            <a:ext cx="8424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是由行列式</a:t>
            </a:r>
            <a:r>
              <a:rPr kumimoji="0" lang="en-US" altLang="zh-CN" sz="3600" b="1" i="1">
                <a:ea typeface="楷体_GB2312" pitchFamily="49" charset="-122"/>
              </a:rPr>
              <a:t>A</a:t>
            </a:r>
            <a:r>
              <a:rPr kumimoji="0" lang="zh-CN" altLang="en-US" sz="3600" b="1">
                <a:ea typeface="楷体_GB2312" pitchFamily="49" charset="-122"/>
              </a:rPr>
              <a:t>中划去第</a:t>
            </a:r>
            <a:r>
              <a:rPr kumimoji="0" lang="en-US" altLang="zh-CN" sz="3600" b="1" i="1">
                <a:ea typeface="楷体_GB2312" pitchFamily="49" charset="-122"/>
              </a:rPr>
              <a:t>i </a:t>
            </a:r>
            <a:r>
              <a:rPr kumimoji="0" lang="zh-CN" altLang="en-US" sz="3600" b="1">
                <a:ea typeface="楷体_GB2312" pitchFamily="49" charset="-122"/>
              </a:rPr>
              <a:t>行第</a:t>
            </a:r>
            <a:r>
              <a:rPr kumimoji="0" lang="en-US" altLang="zh-CN" sz="3600" b="1" i="1">
                <a:ea typeface="楷体_GB2312" pitchFamily="49" charset="-122"/>
              </a:rPr>
              <a:t>j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zh-CN" altLang="en-US" sz="3600" b="1">
                <a:ea typeface="楷体_GB2312" pitchFamily="49" charset="-122"/>
              </a:rPr>
              <a:t>列后剩下的</a:t>
            </a:r>
          </a:p>
        </p:txBody>
      </p:sp>
      <p:sp>
        <p:nvSpPr>
          <p:cNvPr id="146439" name="Text Box 7">
            <a:extLst>
              <a:ext uri="{FF2B5EF4-FFF2-40B4-BE49-F238E27FC236}">
                <a16:creationId xmlns:a16="http://schemas.microsoft.com/office/drawing/2014/main" id="{AD4743AA-7E3B-3A18-3C7F-9B695ADB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57788"/>
            <a:ext cx="8208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i="1">
                <a:ea typeface="楷体_GB2312" pitchFamily="49" charset="-122"/>
              </a:rPr>
              <a:t>n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en-US" altLang="zh-CN" sz="3600" b="1">
                <a:ea typeface="楷体_GB2312" pitchFamily="49" charset="-122"/>
                <a:sym typeface="Symbol" panose="05050102010706020507" pitchFamily="18" charset="2"/>
              </a:rPr>
              <a:t> 1</a:t>
            </a:r>
            <a:r>
              <a:rPr kumimoji="0" lang="zh-CN" altLang="en-US" sz="3600" b="1">
                <a:ea typeface="楷体_GB2312" pitchFamily="49" charset="-122"/>
                <a:sym typeface="Symbol" panose="05050102010706020507" pitchFamily="18" charset="2"/>
              </a:rPr>
              <a:t>行与</a:t>
            </a:r>
            <a:r>
              <a:rPr kumimoji="0" lang="en-US" altLang="zh-CN" sz="3600" b="1" i="1">
                <a:ea typeface="楷体_GB2312" pitchFamily="49" charset="-122"/>
                <a:sym typeface="Symbol" panose="05050102010706020507" pitchFamily="18" charset="2"/>
              </a:rPr>
              <a:t>n </a:t>
            </a:r>
            <a:r>
              <a:rPr kumimoji="0" lang="en-US" altLang="zh-CN" sz="3600" b="1">
                <a:ea typeface="楷体_GB2312" pitchFamily="49" charset="-122"/>
                <a:sym typeface="Symbol" panose="05050102010706020507" pitchFamily="18" charset="2"/>
              </a:rPr>
              <a:t> 1</a:t>
            </a:r>
            <a:r>
              <a:rPr kumimoji="0" lang="zh-CN" altLang="en-US" sz="3600" b="1">
                <a:ea typeface="楷体_GB2312" pitchFamily="49" charset="-122"/>
                <a:sym typeface="Symbol" panose="05050102010706020507" pitchFamily="18" charset="2"/>
              </a:rPr>
              <a:t>列元素组成的行列式</a:t>
            </a:r>
            <a:r>
              <a:rPr kumimoji="0" lang="en-US" altLang="zh-CN" sz="3600" b="1"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kumimoji="0" lang="en-US" altLang="zh-CN" sz="3600" b="1" i="1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6440" name="Text Box 8">
            <a:extLst>
              <a:ext uri="{FF2B5EF4-FFF2-40B4-BE49-F238E27FC236}">
                <a16:creationId xmlns:a16="http://schemas.microsoft.com/office/drawing/2014/main" id="{428A219A-307D-8775-0122-7110912B6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1268413"/>
            <a:ext cx="1871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( 1.1.9 )</a:t>
            </a:r>
          </a:p>
        </p:txBody>
      </p: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EA9CC16B-390C-C2E7-86C1-7538DB409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819400"/>
            <a:ext cx="75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kumimoji="0" lang="en-US" altLang="zh-CN" sz="3600" b="1" i="1" baseline="-25000">
                <a:solidFill>
                  <a:srgbClr val="FFFF00"/>
                </a:solidFill>
                <a:ea typeface="楷体_GB2312" pitchFamily="49" charset="-122"/>
              </a:rPr>
              <a:t>ij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F8C5C5AA-F440-4D5F-D282-C83AA472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142875"/>
            <a:ext cx="5905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行列式的归纳定义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37" grpId="0" autoUpdateAnimBg="0"/>
      <p:bldP spid="146438" grpId="0" autoUpdateAnimBg="0"/>
      <p:bldP spid="146439" grpId="0" autoUpdateAnimBg="0"/>
      <p:bldP spid="146440" grpId="0" autoUpdateAnimBg="0"/>
      <p:bldP spid="146441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48950CD3-3DA8-9065-5489-0020A07D7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25538"/>
          <a:ext cx="79502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943985" imgH="4029075" progId="Equation.3">
                  <p:embed/>
                </p:oleObj>
              </mc:Choice>
              <mc:Fallback>
                <p:oleObj name="公式" r:id="rId2" imgW="7943985" imgH="40290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79502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2" descr="机动">
            <a:extLst>
              <a:ext uri="{FF2B5EF4-FFF2-40B4-BE49-F238E27FC236}">
                <a16:creationId xmlns:a16="http://schemas.microsoft.com/office/drawing/2014/main" id="{38DE0129-B32A-4080-3227-849E38F81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73">
            <a:extLst>
              <a:ext uri="{FF2B5EF4-FFF2-40B4-BE49-F238E27FC236}">
                <a16:creationId xmlns:a16="http://schemas.microsoft.com/office/drawing/2014/main" id="{7B581ED5-E61B-688E-DB3F-FA17A174D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316" name="Picture 7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8676421-92E2-7371-C100-276A2705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0206A842-9751-592B-CC38-D43C91B0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8D425A-4688-66A2-37F8-DEAB3ED9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D869304-8B12-FCAF-3104-F4919538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907BAB-F995-3213-D615-7BFE15CF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Text Box 105">
            <a:extLst>
              <a:ext uri="{FF2B5EF4-FFF2-40B4-BE49-F238E27FC236}">
                <a16:creationId xmlns:a16="http://schemas.microsoft.com/office/drawing/2014/main" id="{9C5D90E7-DC4F-7C97-14B9-B613583D0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254000"/>
            <a:ext cx="6323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2. </a:t>
            </a: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阶行列式的定义</a:t>
            </a:r>
          </a:p>
        </p:txBody>
      </p:sp>
      <p:sp>
        <p:nvSpPr>
          <p:cNvPr id="75882" name="Text Box 106">
            <a:extLst>
              <a:ext uri="{FF2B5EF4-FFF2-40B4-BE49-F238E27FC236}">
                <a16:creationId xmlns:a16="http://schemas.microsoft.com/office/drawing/2014/main" id="{E1B68FC6-C5B9-8F68-D8C9-AF029764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969963"/>
            <a:ext cx="8559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将 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个数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 i="1" baseline="-25000">
                <a:ea typeface="楷体_GB2312" pitchFamily="49" charset="-122"/>
              </a:rPr>
              <a:t>ij</a:t>
            </a:r>
            <a:r>
              <a:rPr lang="en-US" altLang="zh-CN">
                <a:ea typeface="楷体_GB2312" pitchFamily="49" charset="-122"/>
              </a:rPr>
              <a:t>  (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j</a:t>
            </a:r>
            <a:r>
              <a:rPr lang="en-US" altLang="zh-CN">
                <a:ea typeface="楷体_GB2312" pitchFamily="49" charset="-122"/>
              </a:rPr>
              <a:t> = 1,2,…,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 </a:t>
            </a:r>
            <a:r>
              <a:rPr lang="zh-CN" altLang="en-US">
                <a:ea typeface="楷体_GB2312" pitchFamily="49" charset="-122"/>
              </a:rPr>
              <a:t>排成 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行</a:t>
            </a:r>
            <a:r>
              <a:rPr lang="en-US" altLang="zh-CN" i="1">
                <a:ea typeface="楷体_GB2312" pitchFamily="49" charset="-122"/>
              </a:rPr>
              <a:t>n</a:t>
            </a:r>
            <a:r>
              <a:rPr lang="zh-CN" altLang="en-US">
                <a:ea typeface="楷体_GB2312" pitchFamily="49" charset="-122"/>
              </a:rPr>
              <a:t>列的形式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zh-CN" altLang="en-US">
                <a:ea typeface="楷体_GB2312" pitchFamily="49" charset="-122"/>
              </a:rPr>
              <a:t>按如下方式计算：</a:t>
            </a:r>
          </a:p>
        </p:txBody>
      </p:sp>
      <p:graphicFrame>
        <p:nvGraphicFramePr>
          <p:cNvPr id="75883" name="Object 2">
            <a:extLst>
              <a:ext uri="{FF2B5EF4-FFF2-40B4-BE49-F238E27FC236}">
                <a16:creationId xmlns:a16="http://schemas.microsoft.com/office/drawing/2014/main" id="{376C6E4E-A5C0-C73A-AE47-315735F3F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2220913"/>
          <a:ext cx="7526338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381443" imgH="933540" progId="Equation.3">
                  <p:embed/>
                </p:oleObj>
              </mc:Choice>
              <mc:Fallback>
                <p:oleObj name="公式" r:id="rId9" imgW="3381443" imgH="9335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220913"/>
                        <a:ext cx="7526338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4" name="Text Box 108">
            <a:extLst>
              <a:ext uri="{FF2B5EF4-FFF2-40B4-BE49-F238E27FC236}">
                <a16:creationId xmlns:a16="http://schemas.microsoft.com/office/drawing/2014/main" id="{A75E3B9B-2EC6-F2D6-B16B-AEA0A6FEB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613" y="3117850"/>
            <a:ext cx="1157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(3.2.1)</a:t>
            </a:r>
          </a:p>
        </p:txBody>
      </p:sp>
      <p:sp>
        <p:nvSpPr>
          <p:cNvPr id="75885" name="Text Box 109">
            <a:extLst>
              <a:ext uri="{FF2B5EF4-FFF2-40B4-BE49-F238E27FC236}">
                <a16:creationId xmlns:a16="http://schemas.microsoft.com/office/drawing/2014/main" id="{1DA6CCCE-CCD0-407C-A62C-A62213C84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4572000"/>
            <a:ext cx="8582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得到一个数，称为 </a:t>
            </a:r>
            <a:r>
              <a:rPr lang="en-US" altLang="zh-CN" i="1">
                <a:solidFill>
                  <a:schemeClr val="hlink"/>
                </a:solidFill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阶行列式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zh-CN" altLang="en-US">
                <a:ea typeface="楷体_GB2312" pitchFamily="49" charset="-122"/>
              </a:rPr>
              <a:t>上面的式子中的求和号           表示对所有的排列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…i</a:t>
            </a:r>
            <a:r>
              <a:rPr lang="en-US" altLang="zh-CN" i="1" baseline="-25000">
                <a:ea typeface="楷体_GB2312" pitchFamily="49" charset="-122"/>
              </a:rPr>
              <a:t>n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求和。</a:t>
            </a:r>
          </a:p>
        </p:txBody>
      </p:sp>
      <p:graphicFrame>
        <p:nvGraphicFramePr>
          <p:cNvPr id="75886" name="Object 3">
            <a:extLst>
              <a:ext uri="{FF2B5EF4-FFF2-40B4-BE49-F238E27FC236}">
                <a16:creationId xmlns:a16="http://schemas.microsoft.com/office/drawing/2014/main" id="{DA06568D-9E0B-D6C4-D16E-EFE7585AF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9563" y="5095875"/>
          <a:ext cx="12065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71543" imgH="362040" progId="Equation.3">
                  <p:embed/>
                </p:oleObj>
              </mc:Choice>
              <mc:Fallback>
                <p:oleObj name="公式" r:id="rId11" imgW="371543" imgH="362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095875"/>
                        <a:ext cx="12065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2" grpId="0"/>
      <p:bldP spid="75884" grpId="0"/>
      <p:bldP spid="758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>
            <a:extLst>
              <a:ext uri="{FF2B5EF4-FFF2-40B4-BE49-F238E27FC236}">
                <a16:creationId xmlns:a16="http://schemas.microsoft.com/office/drawing/2014/main" id="{386D0AEC-CB81-18F6-6720-E7701974E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685800"/>
          <a:ext cx="330358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19543" imgH="2609760" progId="Equation.3">
                  <p:embed/>
                </p:oleObj>
              </mc:Choice>
              <mc:Fallback>
                <p:oleObj name="公式" r:id="rId2" imgW="3419543" imgH="2609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85800"/>
                        <a:ext cx="330358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7" name="Text Box 3">
            <a:extLst>
              <a:ext uri="{FF2B5EF4-FFF2-40B4-BE49-F238E27FC236}">
                <a16:creationId xmlns:a16="http://schemas.microsoft.com/office/drawing/2014/main" id="{6C51643C-F1F7-F37B-0AE8-2B1F541A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33800"/>
            <a:ext cx="2303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solidFill>
                  <a:srgbClr val="FFFF00"/>
                </a:solidFill>
                <a:ea typeface="楷体_GB2312" pitchFamily="49" charset="-122"/>
              </a:rPr>
              <a:t>定义 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3.5.1</a:t>
            </a:r>
            <a:endParaRPr kumimoji="0" lang="zh-CN" altLang="en-US" sz="36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D672A029-9CD9-E332-8CB4-9D9A396A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733800"/>
            <a:ext cx="6300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当</a:t>
            </a:r>
            <a:r>
              <a:rPr kumimoji="0" lang="en-US" altLang="zh-CN" sz="3600" b="1" i="1">
                <a:ea typeface="楷体_GB2312" pitchFamily="49" charset="-122"/>
              </a:rPr>
              <a:t>n</a:t>
            </a:r>
            <a:r>
              <a:rPr kumimoji="0" lang="zh-CN" altLang="en-US" sz="3600" b="1">
                <a:ea typeface="楷体_GB2312" pitchFamily="49" charset="-122"/>
              </a:rPr>
              <a:t>＝</a:t>
            </a:r>
            <a:r>
              <a:rPr kumimoji="0" lang="en-US" altLang="zh-CN" sz="3600" b="1">
                <a:ea typeface="楷体_GB2312" pitchFamily="49" charset="-122"/>
              </a:rPr>
              <a:t>1</a:t>
            </a:r>
            <a:r>
              <a:rPr kumimoji="0" lang="zh-CN" altLang="en-US" sz="3600" b="1">
                <a:ea typeface="楷体_GB2312" pitchFamily="49" charset="-122"/>
              </a:rPr>
              <a:t>时</a:t>
            </a:r>
            <a:r>
              <a:rPr kumimoji="0" lang="en-US" altLang="zh-CN" sz="3600" b="1">
                <a:ea typeface="楷体_GB2312" pitchFamily="49" charset="-122"/>
              </a:rPr>
              <a:t>, </a:t>
            </a:r>
            <a:r>
              <a:rPr kumimoji="0" lang="zh-CN" altLang="en-US" sz="3600" b="1">
                <a:ea typeface="楷体_GB2312" pitchFamily="49" charset="-122"/>
              </a:rPr>
              <a:t>行列式的值定义为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D7C68174-BD3A-CFE6-4A04-A41552689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4513263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 =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</a:rPr>
              <a:t>11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.</a:t>
            </a:r>
            <a:endParaRPr kumimoji="0" lang="en-US" altLang="zh-CN" sz="3600" b="1" i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5CDA766F-2D91-FAE6-9903-E24C26CA2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(1.1.9)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  <p:bldP spid="149510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E4E02AEF-F8E9-DAE7-E63F-8D18CA434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1600200"/>
            <a:ext cx="7561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则对任意的</a:t>
            </a:r>
            <a:r>
              <a:rPr kumimoji="0" lang="zh-CN" altLang="en-US" sz="3600" b="1" i="1">
                <a:ea typeface="楷体_GB2312" pitchFamily="49" charset="-122"/>
              </a:rPr>
              <a:t> </a:t>
            </a:r>
            <a:r>
              <a:rPr kumimoji="0" lang="en-US" altLang="zh-CN" sz="3600" b="1" i="1">
                <a:ea typeface="楷体_GB2312" pitchFamily="49" charset="-122"/>
              </a:rPr>
              <a:t>i </a:t>
            </a:r>
            <a:r>
              <a:rPr kumimoji="0" lang="en-US" altLang="zh-CN" sz="3600" b="1">
                <a:ea typeface="楷体_GB2312" pitchFamily="49" charset="-122"/>
              </a:rPr>
              <a:t>, </a:t>
            </a:r>
            <a:r>
              <a:rPr kumimoji="0" lang="en-US" altLang="zh-CN" sz="3600" b="1" i="1">
                <a:ea typeface="楷体_GB2312" pitchFamily="49" charset="-122"/>
              </a:rPr>
              <a:t>j</a:t>
            </a:r>
            <a:r>
              <a:rPr kumimoji="0" lang="en-US" altLang="zh-CN" sz="3600" b="1">
                <a:ea typeface="楷体_GB2312" pitchFamily="49" charset="-122"/>
              </a:rPr>
              <a:t> , </a:t>
            </a:r>
            <a:r>
              <a:rPr kumimoji="0" lang="en-US" altLang="zh-CN" sz="3600" b="1" i="1">
                <a:ea typeface="楷体_GB2312" pitchFamily="49" charset="-122"/>
              </a:rPr>
              <a:t>M</a:t>
            </a:r>
            <a:r>
              <a:rPr kumimoji="0" lang="en-US" altLang="zh-CN" sz="3600" b="1" i="1" baseline="-25000">
                <a:ea typeface="楷体_GB2312" pitchFamily="49" charset="-122"/>
              </a:rPr>
              <a:t>ij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zh-CN" altLang="en-US" sz="3600" b="1">
                <a:ea typeface="楷体_GB2312" pitchFamily="49" charset="-122"/>
              </a:rPr>
              <a:t>的值已经定义，</a:t>
            </a:r>
          </a:p>
        </p:txBody>
      </p:sp>
      <p:sp>
        <p:nvSpPr>
          <p:cNvPr id="150531" name="Text Box 3">
            <a:extLst>
              <a:ext uri="{FF2B5EF4-FFF2-40B4-BE49-F238E27FC236}">
                <a16:creationId xmlns:a16="http://schemas.microsoft.com/office/drawing/2014/main" id="{04BAD037-7C48-ED35-309A-DF2513F96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定义 </a:t>
            </a:r>
            <a:r>
              <a:rPr kumimoji="0" lang="en-US" altLang="zh-CN" sz="3600" b="1" i="1">
                <a:ea typeface="楷体_GB2312" pitchFamily="49" charset="-122"/>
              </a:rPr>
              <a:t>n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zh-CN" altLang="en-US" sz="3600" b="1">
                <a:ea typeface="楷体_GB2312" pitchFamily="49" charset="-122"/>
              </a:rPr>
              <a:t>阶行列式的值为</a:t>
            </a: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8C5E426C-2B01-3CFB-35AC-AE6022D0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7413"/>
            <a:ext cx="7993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=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</a:rPr>
              <a:t>11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</a:rPr>
              <a:t>11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+ 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…+ (1)</a:t>
            </a:r>
            <a:r>
              <a:rPr kumimoji="0" lang="en-US" altLang="zh-CN" sz="3600" b="1" i="1" baseline="30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600" b="1" baseline="30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sz="3600" b="1" i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M</a:t>
            </a:r>
            <a:r>
              <a:rPr kumimoji="0" lang="en-US" altLang="zh-CN" sz="3600" b="1" i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CF08CA8D-0F6A-988D-8A4E-B85B0A56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97425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( 1.1.10 )</a:t>
            </a:r>
          </a:p>
        </p:txBody>
      </p:sp>
      <p:sp>
        <p:nvSpPr>
          <p:cNvPr id="150534" name="Text Box 6">
            <a:extLst>
              <a:ext uri="{FF2B5EF4-FFF2-40B4-BE49-F238E27FC236}">
                <a16:creationId xmlns:a16="http://schemas.microsoft.com/office/drawing/2014/main" id="{1A1B2AD4-389A-D44A-8FBC-3115EC86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16563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( 1.1.10 )</a:t>
            </a:r>
            <a:r>
              <a:rPr kumimoji="0" lang="zh-CN" altLang="en-US" sz="3600" b="1">
                <a:solidFill>
                  <a:schemeClr val="bg1"/>
                </a:solidFill>
                <a:ea typeface="楷体_GB2312" pitchFamily="49" charset="-122"/>
              </a:rPr>
              <a:t>又称为</a:t>
            </a:r>
            <a:r>
              <a:rPr kumimoji="0" lang="en-US" altLang="zh-CN" sz="3600" b="1" i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kumimoji="0" lang="zh-CN" altLang="en-US" sz="3600" b="1">
                <a:solidFill>
                  <a:schemeClr val="bg1"/>
                </a:solidFill>
                <a:ea typeface="楷体_GB2312" pitchFamily="49" charset="-122"/>
              </a:rPr>
              <a:t>按第一列展开的展开式</a:t>
            </a: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98311" name="Group 7">
            <a:extLst>
              <a:ext uri="{FF2B5EF4-FFF2-40B4-BE49-F238E27FC236}">
                <a16:creationId xmlns:a16="http://schemas.microsoft.com/office/drawing/2014/main" id="{470A3608-5155-51A0-CE9B-E61C8DDA06A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90600"/>
            <a:ext cx="8497888" cy="1327150"/>
            <a:chOff x="158" y="624"/>
            <a:chExt cx="5353" cy="836"/>
          </a:xfrm>
        </p:grpSpPr>
        <p:sp>
          <p:nvSpPr>
            <p:cNvPr id="98312" name="Text Box 8">
              <a:extLst>
                <a:ext uri="{FF2B5EF4-FFF2-40B4-BE49-F238E27FC236}">
                  <a16:creationId xmlns:a16="http://schemas.microsoft.com/office/drawing/2014/main" id="{69553175-E9F7-5841-51DE-D6A39EF3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624"/>
              <a:ext cx="53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3600" b="1">
                  <a:ea typeface="楷体_GB2312" pitchFamily="49" charset="-122"/>
                </a:rPr>
                <a:t>现假定对</a:t>
              </a:r>
              <a:r>
                <a:rPr kumimoji="0" lang="en-US" altLang="zh-CN" sz="3600" b="1" i="1">
                  <a:ea typeface="楷体_GB2312" pitchFamily="49" charset="-122"/>
                </a:rPr>
                <a:t>n</a:t>
              </a:r>
              <a:r>
                <a:rPr kumimoji="0" lang="en-US" altLang="zh-CN" sz="3600" b="1">
                  <a:ea typeface="楷体_GB2312" pitchFamily="49" charset="-122"/>
                </a:rPr>
                <a:t> </a:t>
              </a:r>
              <a:r>
                <a:rPr kumimoji="0" lang="en-US" altLang="zh-CN" sz="3600" b="1">
                  <a:ea typeface="楷体_GB2312" pitchFamily="49" charset="-122"/>
                  <a:sym typeface="Symbol" panose="05050102010706020507" pitchFamily="18" charset="2"/>
                </a:rPr>
                <a:t> 1</a:t>
              </a:r>
              <a:r>
                <a:rPr kumimoji="0" lang="zh-CN" altLang="en-US" sz="3600" b="1">
                  <a:ea typeface="楷体_GB2312" pitchFamily="49" charset="-122"/>
                  <a:sym typeface="Symbol" panose="05050102010706020507" pitchFamily="18" charset="2"/>
                </a:rPr>
                <a:t>阶行列式已经定义了它们</a:t>
              </a:r>
            </a:p>
          </p:txBody>
        </p:sp>
        <p:sp>
          <p:nvSpPr>
            <p:cNvPr id="98313" name="Rectangle 9">
              <a:extLst>
                <a:ext uri="{FF2B5EF4-FFF2-40B4-BE49-F238E27FC236}">
                  <a16:creationId xmlns:a16="http://schemas.microsoft.com/office/drawing/2014/main" id="{6AF24B44-8E99-A418-F9BC-702CBE8E2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56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3600" b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的值</a:t>
              </a:r>
              <a:r>
                <a:rPr kumimoji="0" lang="en-US" altLang="zh-CN" sz="3600" b="1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,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  <p:bldP spid="150532" grpId="0" autoUpdateAnimBg="0"/>
      <p:bldP spid="150533" grpId="0" autoUpdateAnimBg="0"/>
      <p:bldP spid="150534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3E1E20FA-A3C2-FD71-0782-6D07692F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4978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在行列式</a:t>
            </a:r>
            <a:r>
              <a:rPr kumimoji="0" lang="en-US" altLang="zh-CN" sz="3600" b="1" i="1">
                <a:ea typeface="楷体_GB2312" pitchFamily="49" charset="-122"/>
              </a:rPr>
              <a:t>A</a:t>
            </a:r>
            <a:r>
              <a:rPr kumimoji="0" lang="zh-CN" altLang="en-US" sz="3600" b="1">
                <a:ea typeface="楷体_GB2312" pitchFamily="49" charset="-122"/>
              </a:rPr>
              <a:t>中</a:t>
            </a:r>
            <a:r>
              <a:rPr kumimoji="0" lang="en-US" altLang="zh-CN" sz="3600" b="1">
                <a:ea typeface="楷体_GB2312" pitchFamily="49" charset="-122"/>
              </a:rPr>
              <a:t>, </a:t>
            </a:r>
            <a:r>
              <a:rPr kumimoji="0" lang="en-US" altLang="zh-CN" sz="3600" b="1" i="1">
                <a:ea typeface="楷体_GB2312" pitchFamily="49" charset="-122"/>
              </a:rPr>
              <a:t>a</a:t>
            </a:r>
            <a:r>
              <a:rPr kumimoji="0" lang="en-US" altLang="zh-CN" sz="3600" b="1" i="1" baseline="-25000">
                <a:ea typeface="楷体_GB2312" pitchFamily="49" charset="-122"/>
              </a:rPr>
              <a:t>ij</a:t>
            </a:r>
            <a:r>
              <a:rPr kumimoji="0" lang="en-US" altLang="zh-CN" sz="3600" b="1">
                <a:ea typeface="楷体_GB2312" pitchFamily="49" charset="-122"/>
              </a:rPr>
              <a:t> </a:t>
            </a:r>
            <a:r>
              <a:rPr kumimoji="0" lang="zh-CN" altLang="en-US" sz="3600" b="1">
                <a:ea typeface="楷体_GB2312" pitchFamily="49" charset="-122"/>
              </a:rPr>
              <a:t>的代数余子式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FF6B6F78-4C6B-F9B3-23BD-9E0C29C47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280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solidFill>
                  <a:schemeClr val="bg1"/>
                </a:solidFill>
                <a:ea typeface="楷体_GB2312" pitchFamily="49" charset="-122"/>
              </a:rPr>
              <a:t>定义为</a:t>
            </a:r>
          </a:p>
        </p:txBody>
      </p:sp>
      <p:graphicFrame>
        <p:nvGraphicFramePr>
          <p:cNvPr id="151556" name="Object 4">
            <a:extLst>
              <a:ext uri="{FF2B5EF4-FFF2-40B4-BE49-F238E27FC236}">
                <a16:creationId xmlns:a16="http://schemas.microsoft.com/office/drawing/2014/main" id="{6F92576D-DCED-A642-026C-6F928ABA7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19200"/>
          <a:ext cx="292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914785" imgH="638085" progId="Equation.3">
                  <p:embed/>
                </p:oleObj>
              </mc:Choice>
              <mc:Fallback>
                <p:oleObj name="公式" r:id="rId2" imgW="2914785" imgH="638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2921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>
            <a:extLst>
              <a:ext uri="{FF2B5EF4-FFF2-40B4-BE49-F238E27FC236}">
                <a16:creationId xmlns:a16="http://schemas.microsoft.com/office/drawing/2014/main" id="{856583A4-7EB4-5E1C-50F1-B997102F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其中</a:t>
            </a:r>
            <a:r>
              <a:rPr kumimoji="0" lang="en-US" altLang="zh-CN" sz="3600" b="1" i="1">
                <a:ea typeface="楷体_GB2312" pitchFamily="49" charset="-122"/>
              </a:rPr>
              <a:t>M</a:t>
            </a:r>
            <a:r>
              <a:rPr kumimoji="0" lang="en-US" altLang="zh-CN" sz="3600" b="1" i="1" baseline="-25000">
                <a:ea typeface="楷体_GB2312" pitchFamily="49" charset="-122"/>
              </a:rPr>
              <a:t>ij </a:t>
            </a:r>
            <a:r>
              <a:rPr kumimoji="0" lang="zh-CN" altLang="en-US" sz="3600" b="1">
                <a:ea typeface="楷体_GB2312" pitchFamily="49" charset="-122"/>
              </a:rPr>
              <a:t>是</a:t>
            </a:r>
            <a:r>
              <a:rPr kumimoji="0" lang="en-US" altLang="zh-CN" sz="3600" b="1" i="1">
                <a:ea typeface="楷体_GB2312" pitchFamily="49" charset="-122"/>
              </a:rPr>
              <a:t>a</a:t>
            </a:r>
            <a:r>
              <a:rPr kumimoji="0" lang="en-US" altLang="zh-CN" sz="3600" b="1" i="1" baseline="-25000">
                <a:ea typeface="楷体_GB2312" pitchFamily="49" charset="-122"/>
              </a:rPr>
              <a:t>ij </a:t>
            </a:r>
            <a:r>
              <a:rPr kumimoji="0" lang="zh-CN" altLang="en-US" sz="3600" b="1">
                <a:ea typeface="楷体_GB2312" pitchFamily="49" charset="-122"/>
              </a:rPr>
              <a:t>的余子式</a:t>
            </a:r>
            <a:r>
              <a:rPr kumimoji="0" lang="en-US" altLang="zh-CN" sz="3600" b="1">
                <a:ea typeface="楷体_GB2312" pitchFamily="49" charset="-122"/>
              </a:rPr>
              <a:t>.</a:t>
            </a:r>
          </a:p>
        </p:txBody>
      </p:sp>
      <p:sp>
        <p:nvSpPr>
          <p:cNvPr id="151558" name="Text Box 6">
            <a:extLst>
              <a:ext uri="{FF2B5EF4-FFF2-40B4-BE49-F238E27FC236}">
                <a16:creationId xmlns:a16="http://schemas.microsoft.com/office/drawing/2014/main" id="{E9256093-27A0-C369-B20C-E6CA957C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81300"/>
            <a:ext cx="720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3600" b="1">
                <a:ea typeface="楷体_GB2312" pitchFamily="49" charset="-122"/>
              </a:rPr>
              <a:t>利用定义</a:t>
            </a:r>
            <a:r>
              <a:rPr kumimoji="0" lang="en-US" altLang="zh-CN" sz="3600" b="1">
                <a:ea typeface="楷体_GB2312" pitchFamily="49" charset="-122"/>
              </a:rPr>
              <a:t>3.5.1</a:t>
            </a:r>
            <a:r>
              <a:rPr kumimoji="0" lang="zh-CN" altLang="en-US" sz="3600" b="1">
                <a:ea typeface="楷体_GB2312" pitchFamily="49" charset="-122"/>
              </a:rPr>
              <a:t>行列式可以写成</a:t>
            </a:r>
          </a:p>
        </p:txBody>
      </p:sp>
      <p:sp>
        <p:nvSpPr>
          <p:cNvPr id="151559" name="Text Box 7">
            <a:extLst>
              <a:ext uri="{FF2B5EF4-FFF2-40B4-BE49-F238E27FC236}">
                <a16:creationId xmlns:a16="http://schemas.microsoft.com/office/drawing/2014/main" id="{94A36F60-F780-E228-78A6-AEE4308D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16338"/>
            <a:ext cx="6480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=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</a:rPr>
              <a:t>11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</a:rPr>
              <a:t>11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+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21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+ 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…+ 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3600" b="1" i="1" baseline="-25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3600" b="1" i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sz="3600" b="1" i="1" baseline="-25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600" b="1" baseline="-2500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3600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3600" b="1" i="1" baseline="-2500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93C50A41-E1BA-546A-9490-A9625296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338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3600" b="1">
                <a:solidFill>
                  <a:schemeClr val="bg1"/>
                </a:solidFill>
                <a:ea typeface="楷体_GB2312" pitchFamily="49" charset="-122"/>
              </a:rPr>
              <a:t>( 1.1.11)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4B95DE5B-73F9-EAF5-4862-A893E134B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3733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chemeClr val="bg1"/>
                </a:solidFill>
                <a:ea typeface="楷体_GB2312" pitchFamily="49" charset="-122"/>
              </a:rPr>
              <a:t>***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7" grpId="0" autoUpdateAnimBg="0"/>
      <p:bldP spid="151558" grpId="0" autoUpdateAnimBg="0"/>
      <p:bldP spid="151559" grpId="0" autoUpdateAnimBg="0"/>
      <p:bldP spid="151560" grpId="0" autoUpdateAnimBg="0"/>
      <p:bldP spid="151562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B0C686D8-0FF9-9F3B-B7A2-C6E5DD24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765175"/>
            <a:ext cx="2735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6760D8FA-1924-4AE9-5772-D4E811E8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125538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67EA3CE6-D98C-CDD3-B893-F3EFE13C75D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77850" y="166688"/>
          <a:ext cx="7993063" cy="632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62443" imgH="3343275" progId="Equation.DSMT4">
                  <p:embed/>
                </p:oleObj>
              </mc:Choice>
              <mc:Fallback>
                <p:oleObj name="Equation" r:id="rId2" imgW="3762443" imgH="33432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66688"/>
                        <a:ext cx="7993063" cy="632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E6576412-723C-A179-DB3B-3DB6F2D41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209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0923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>
            <a:extLst>
              <a:ext uri="{FF2B5EF4-FFF2-40B4-BE49-F238E27FC236}">
                <a16:creationId xmlns:a16="http://schemas.microsoft.com/office/drawing/2014/main" id="{E596E972-F74D-F8EB-9E21-FC3BF7F0A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0"/>
            <a:ext cx="8285162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利用展开定理求线性方程组的唯一解</a:t>
            </a:r>
          </a:p>
        </p:txBody>
      </p:sp>
    </p:spTree>
  </p:cSld>
  <p:clrMapOvr>
    <a:masterClrMapping/>
  </p:clrMapOvr>
  <p:transition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F6ADAEDC-E657-30D7-4AD5-29C4C241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125538"/>
            <a:ext cx="1368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4D80C05-2DA7-B672-4A4F-64F631CDDFB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95288" y="188913"/>
          <a:ext cx="7345362" cy="638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95700" imgH="3733890" progId="Equation.DSMT4">
                  <p:embed/>
                </p:oleObj>
              </mc:Choice>
              <mc:Fallback>
                <p:oleObj name="Equation" r:id="rId2" imgW="3695700" imgH="373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7345362" cy="638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1A2CC3D9-1182-5C38-BA0F-321E52FE5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12553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id="{B76E2BBD-1D42-5ECD-90E8-DC8BA2BE346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96913" y="665163"/>
          <a:ext cx="6867525" cy="527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81585" imgH="3076665" progId="Equation.DSMT4">
                  <p:embed/>
                </p:oleObj>
              </mc:Choice>
              <mc:Fallback>
                <p:oleObj name="Equation" r:id="rId2" imgW="3981585" imgH="307666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665163"/>
                        <a:ext cx="6867525" cy="527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1216BDC0-48CA-90F0-E3A9-E8ED54CF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25538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2ACE4AAF-DB27-9EA0-E1E9-9645A77C718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9388" y="333375"/>
          <a:ext cx="8820150" cy="558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86385" imgH="2705190" progId="Equation.DSMT4">
                  <p:embed/>
                </p:oleObj>
              </mc:Choice>
              <mc:Fallback>
                <p:oleObj name="Equation" r:id="rId2" imgW="4286385" imgH="27051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33375"/>
                        <a:ext cx="8820150" cy="558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>
            <a:extLst>
              <a:ext uri="{FF2B5EF4-FFF2-40B4-BE49-F238E27FC236}">
                <a16:creationId xmlns:a16="http://schemas.microsoft.com/office/drawing/2014/main" id="{83DBE956-2951-98A1-8B36-BD6DFBF45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68413"/>
            <a:ext cx="14398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id="{E38C482F-2E8F-0013-01C5-F7945BF2C75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23850" y="836613"/>
          <a:ext cx="8424863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400" imgH="2152560" progId="Equation.DSMT4">
                  <p:embed/>
                </p:oleObj>
              </mc:Choice>
              <mc:Fallback>
                <p:oleObj name="Equation" r:id="rId2" imgW="3962400" imgH="2152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424863" cy="457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>
            <a:extLst>
              <a:ext uri="{FF2B5EF4-FFF2-40B4-BE49-F238E27FC236}">
                <a16:creationId xmlns:a16="http://schemas.microsoft.com/office/drawing/2014/main" id="{4255061F-760D-3B68-FD47-D3D9008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25538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5475" name="Object 3">
            <a:extLst>
              <a:ext uri="{FF2B5EF4-FFF2-40B4-BE49-F238E27FC236}">
                <a16:creationId xmlns:a16="http://schemas.microsoft.com/office/drawing/2014/main" id="{DACDBA10-3DD6-6436-2375-5D59011A140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68313" y="260350"/>
          <a:ext cx="7704137" cy="635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9185" imgH="3152685" progId="Equation.DSMT4">
                  <p:embed/>
                </p:oleObj>
              </mc:Choice>
              <mc:Fallback>
                <p:oleObj name="Equation" r:id="rId2" imgW="3829185" imgH="31526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7704137" cy="635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C4BB8C61-EE8C-1EAC-0D34-0A7D6E48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12553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70D60117-BE73-3F77-0DFC-4F934AE5AD2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31850" y="933450"/>
          <a:ext cx="7615238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9543" imgH="2305140" progId="Equation.DSMT4">
                  <p:embed/>
                </p:oleObj>
              </mc:Choice>
              <mc:Fallback>
                <p:oleObj name="Equation" r:id="rId2" imgW="3419543" imgH="23051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933450"/>
                        <a:ext cx="7615238" cy="509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6672</TotalTime>
  <Words>3343</Words>
  <Application>Microsoft Office PowerPoint</Application>
  <PresentationFormat>全屏显示(4:3)</PresentationFormat>
  <Paragraphs>252</Paragraphs>
  <Slides>99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99</vt:i4>
      </vt:variant>
    </vt:vector>
  </HeadingPairs>
  <TitlesOfParts>
    <vt:vector size="115" baseType="lpstr">
      <vt:lpstr>Times New Roman</vt:lpstr>
      <vt:lpstr>楷体_GB2312</vt:lpstr>
      <vt:lpstr>Arial</vt:lpstr>
      <vt:lpstr>宋体</vt:lpstr>
      <vt:lpstr>华文新魏</vt:lpstr>
      <vt:lpstr>Wingdings</vt:lpstr>
      <vt:lpstr>华文楷体</vt:lpstr>
      <vt:lpstr>华文行楷</vt:lpstr>
      <vt:lpstr>Calibri</vt:lpstr>
      <vt:lpstr>Symbol</vt:lpstr>
      <vt:lpstr>空演示文稿</vt:lpstr>
      <vt:lpstr>自定义设计方案</vt:lpstr>
      <vt:lpstr>Microsoft 公式 3.0</vt:lpstr>
      <vt:lpstr>Microsoft Equation 3.0</vt:lpstr>
      <vt:lpstr>MathType 6.0 Equation</vt:lpstr>
      <vt:lpstr>Equation</vt:lpstr>
      <vt:lpstr>第3章 行列式</vt:lpstr>
      <vt:lpstr>§3.1 二阶与三阶行列式</vt:lpstr>
      <vt:lpstr>§3.2 n阶行列式的定义与性质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§3.3 线性方程组唯一解公式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§3.4 展开定理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§3.5 更多的例子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468</cp:revision>
  <dcterms:created xsi:type="dcterms:W3CDTF">2000-12-02T01:28:42Z</dcterms:created>
  <dcterms:modified xsi:type="dcterms:W3CDTF">2022-10-27T01:54:59Z</dcterms:modified>
</cp:coreProperties>
</file>