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88"/>
  </p:notesMasterIdLst>
  <p:handoutMasterIdLst>
    <p:handoutMasterId r:id="rId89"/>
  </p:handoutMasterIdLst>
  <p:sldIdLst>
    <p:sldId id="378" r:id="rId3"/>
    <p:sldId id="444" r:id="rId4"/>
    <p:sldId id="295" r:id="rId5"/>
    <p:sldId id="555" r:id="rId6"/>
    <p:sldId id="556" r:id="rId7"/>
    <p:sldId id="557" r:id="rId8"/>
    <p:sldId id="558" r:id="rId9"/>
    <p:sldId id="559" r:id="rId10"/>
    <p:sldId id="560" r:id="rId11"/>
    <p:sldId id="561" r:id="rId12"/>
    <p:sldId id="562" r:id="rId13"/>
    <p:sldId id="563" r:id="rId14"/>
    <p:sldId id="564" r:id="rId15"/>
    <p:sldId id="565" r:id="rId16"/>
    <p:sldId id="566" r:id="rId17"/>
    <p:sldId id="567" r:id="rId18"/>
    <p:sldId id="568" r:id="rId19"/>
    <p:sldId id="569" r:id="rId20"/>
    <p:sldId id="570" r:id="rId21"/>
    <p:sldId id="571" r:id="rId22"/>
    <p:sldId id="572" r:id="rId23"/>
    <p:sldId id="573" r:id="rId24"/>
    <p:sldId id="574" r:id="rId25"/>
    <p:sldId id="575" r:id="rId26"/>
    <p:sldId id="577" r:id="rId27"/>
    <p:sldId id="578" r:id="rId28"/>
    <p:sldId id="579" r:id="rId29"/>
    <p:sldId id="580" r:id="rId30"/>
    <p:sldId id="583" r:id="rId31"/>
    <p:sldId id="584" r:id="rId32"/>
    <p:sldId id="585" r:id="rId33"/>
    <p:sldId id="586" r:id="rId34"/>
    <p:sldId id="588" r:id="rId35"/>
    <p:sldId id="591" r:id="rId36"/>
    <p:sldId id="593" r:id="rId37"/>
    <p:sldId id="594" r:id="rId38"/>
    <p:sldId id="595" r:id="rId39"/>
    <p:sldId id="597" r:id="rId40"/>
    <p:sldId id="598" r:id="rId41"/>
    <p:sldId id="600" r:id="rId42"/>
    <p:sldId id="621" r:id="rId43"/>
    <p:sldId id="602" r:id="rId44"/>
    <p:sldId id="603" r:id="rId45"/>
    <p:sldId id="604" r:id="rId46"/>
    <p:sldId id="605" r:id="rId47"/>
    <p:sldId id="606" r:id="rId48"/>
    <p:sldId id="607" r:id="rId49"/>
    <p:sldId id="608" r:id="rId50"/>
    <p:sldId id="622" r:id="rId51"/>
    <p:sldId id="623" r:id="rId52"/>
    <p:sldId id="624" r:id="rId53"/>
    <p:sldId id="625" r:id="rId54"/>
    <p:sldId id="626" r:id="rId55"/>
    <p:sldId id="614" r:id="rId56"/>
    <p:sldId id="615" r:id="rId57"/>
    <p:sldId id="627" r:id="rId58"/>
    <p:sldId id="617" r:id="rId59"/>
    <p:sldId id="618" r:id="rId60"/>
    <p:sldId id="640" r:id="rId61"/>
    <p:sldId id="641" r:id="rId62"/>
    <p:sldId id="642" r:id="rId63"/>
    <p:sldId id="643" r:id="rId64"/>
    <p:sldId id="644" r:id="rId65"/>
    <p:sldId id="645" r:id="rId66"/>
    <p:sldId id="646" r:id="rId67"/>
    <p:sldId id="635" r:id="rId68"/>
    <p:sldId id="647" r:id="rId69"/>
    <p:sldId id="648" r:id="rId70"/>
    <p:sldId id="671" r:id="rId71"/>
    <p:sldId id="650" r:id="rId72"/>
    <p:sldId id="672" r:id="rId73"/>
    <p:sldId id="673" r:id="rId74"/>
    <p:sldId id="674" r:id="rId75"/>
    <p:sldId id="675" r:id="rId76"/>
    <p:sldId id="676" r:id="rId77"/>
    <p:sldId id="677" r:id="rId78"/>
    <p:sldId id="678" r:id="rId79"/>
    <p:sldId id="679" r:id="rId80"/>
    <p:sldId id="680" r:id="rId81"/>
    <p:sldId id="681" r:id="rId82"/>
    <p:sldId id="682" r:id="rId83"/>
    <p:sldId id="683" r:id="rId84"/>
    <p:sldId id="684" r:id="rId85"/>
    <p:sldId id="667" r:id="rId86"/>
    <p:sldId id="669" r:id="rId8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7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0099CC"/>
    <a:srgbClr val="006600"/>
    <a:srgbClr val="996633"/>
    <a:srgbClr val="CC9900"/>
    <a:srgbClr val="008000"/>
    <a:srgbClr val="66FF6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4712" autoAdjust="0"/>
  </p:normalViewPr>
  <p:slideViewPr>
    <p:cSldViewPr snapToGrid="0">
      <p:cViewPr varScale="1">
        <p:scale>
          <a:sx n="56" d="100"/>
          <a:sy n="56" d="100"/>
        </p:scale>
        <p:origin x="762" y="30"/>
      </p:cViewPr>
      <p:guideLst>
        <p:guide orient="horz" pos="3072"/>
        <p:guide pos="7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2070" y="-9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9AEC82E-126A-8546-EDFA-CB416A2F275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24DBB27-4F11-74E2-B1B9-58BE66D433C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D3319EA-7305-D7DE-72A9-B0404CB4EFB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B578DF5-86F2-B759-9245-14AE5F7DDFD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ea typeface="宋体" panose="02010600030101010101" pitchFamily="2" charset="-122"/>
              </a:defRPr>
            </a:lvl1pPr>
          </a:lstStyle>
          <a:p>
            <a:fld id="{74C789FF-13BF-4567-AE8A-7075ADFF2E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3D8A100-7565-D8D4-48DA-C8EB3F5167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F9C7221-3084-E9AE-2A9E-CFA44202845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6" name="Rectangle 4">
            <a:extLst>
              <a:ext uri="{FF2B5EF4-FFF2-40B4-BE49-F238E27FC236}">
                <a16:creationId xmlns:a16="http://schemas.microsoft.com/office/drawing/2014/main" id="{2F60B1E0-CDE6-BB62-C262-12E007E7547B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31952988-C95A-2B6A-DDF0-41E07CC2A13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3D523C2F-552A-5632-60FF-1A723DE9572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E03BFB4E-513F-B224-534C-6078F6F389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ea typeface="宋体" panose="02010600030101010101" pitchFamily="2" charset="-122"/>
              </a:defRPr>
            </a:lvl1pPr>
          </a:lstStyle>
          <a:p>
            <a:fld id="{D5D9DA4B-760D-4EFB-8DA6-1F85824AA65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469E96-6C72-DC80-FCBD-00999DB6A1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A1FD988-D332-E6BE-50E9-4033DCC97D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C9DB38-B1A4-3667-8267-C879E83066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87C84D-0C6A-4653-A444-33ED4860B9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6891797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F9087F3-7712-DC59-38E8-11E0D03B8D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1D848E-466E-2F8B-B0D5-98795A6D98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940E51-109D-25E1-C1FD-380968B7A5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4F50B5-7DCF-40AB-97A6-E5B2CE1449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0277590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821C712-A6C4-3F04-9EA6-898BCA340D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DA36F2-97C4-2C63-D0FB-51192D8895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4825C4C-0309-D32A-A748-E75F234098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D066EF-E6F7-47ED-8DAC-C5AA2FC365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009210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1C9B64-36C3-CD75-A065-70CFDA38B0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E96355-8181-A6C8-4F7C-2D9E80D581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3977EE-F0A1-56DF-ECC6-A92665E360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7939C8-8C2D-45C1-9124-52CE7963BD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8134568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812F543-9E36-9066-F049-C083F3B6EF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28DBE28-C143-83AB-655E-A4768D287F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4A8B5A9-43CE-6708-C3AC-88C7219026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02A44D-E3D3-462F-9084-F2F85ABDD2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652552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4C11F90-C693-CF67-0AC8-E91F1D2164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9C68D2F-22A4-EDA5-35B7-FB1122CFCE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98D7AD2-0F42-813B-6CE8-B53651E675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9454A7-F74E-4AF8-AAD6-5D7435CCCE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9266721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F829A76-3D48-D6DC-0803-E8B21CFB82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D8182C-B2E4-5195-BA45-290FBEDF1C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0D7D5F2-8D86-86B0-B63E-9B5512EBB0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20D8BA-0419-4056-B712-44FBC7476E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4817389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988BF96-834D-7DE6-E914-286D71453C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90FD242-41C4-CC87-575E-26BF81DD0F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B444AD9-E16A-B87B-58E7-AADF2209E4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9E48FC-0EE0-4846-9697-A801436B03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0236052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E8A329-BC28-57C8-7108-95E082335D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AD0665-854A-E6F1-C4DA-8E74AD443B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9240B7-EBDA-0608-6FE6-D845A286D4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9A4F8-4733-4431-86DB-FEA833FECA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9833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41728CA-A327-F259-B4A6-11FD884991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197726-82B8-651E-977F-2B8FC5C137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1162D74-1D50-D656-4FC1-D18ACBC93D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7EDC29-1FEB-41D8-8B85-5793E4ACE1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9818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7E9272-0440-C6D9-E7E2-16EE8A98BF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17A088-347B-585A-D149-73EB51ABBE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7D6C94-1457-3301-1E21-72039C6740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84FA98-CC00-4FD5-9298-9100E8EE10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086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C5B210-BB87-8D4D-CFC7-064C843DF8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324B975-270E-2AC1-471D-4A01CA222E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BB43FFA-39AD-2AAC-9B16-6A057EC8CF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3DA187-E5A8-4602-9656-42DA4AFD5C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3743543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481D8E-A0CE-71FD-93C5-56D0B94D18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51B9C7-1A4B-75A0-689B-72A760D2EC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03D67-6D9E-4BF3-1687-1F894280F1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F61A46-B3C1-404D-A4C6-ECDCBE1BF4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32750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6AAF832-A059-4AEE-B0F3-DAF2AFF9EC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7048F4D-E5D2-0146-D8B8-6641627EFB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8EB7D43-B9A1-8BA9-9B6E-B7DD9263C7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9A3A9A-0B18-446B-ABE5-D2CB16AEE3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0169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95FBB86-FC9E-D206-A81F-E50BA5A048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7201734-9A50-475D-E072-E1CEE8282B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2FB1DBC-3353-B27F-E731-5303EE5F95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2FD646-EC6A-46B8-B5D8-0124DFDFCA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82377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97D66D0-1437-2BC9-2C85-5735F7936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85B0AFE-60CD-16C6-5D1C-B1049C3B7F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B82B159-9592-5627-8286-5B0881DE6E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08E7A9-0EC8-4CDC-BEF7-9273786059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19695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42CB09-3AB6-456F-D0EB-669933737E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5A2CFF-C263-E3E1-F870-6348ED8564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93B05E-1A8C-BBC8-ABEC-43A8AD3912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7C905-AA86-4BD7-AEFE-194DA0B48E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0441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81A4DC-61A2-013F-85F7-886E9DC106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D0CAD1-5E85-432D-3C9F-2294BBC08A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230EE2-8B73-AADC-AAD0-4264A5FFC2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F3B86D-1C23-4602-ACA3-66CCEECDBD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94786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28FF8B-3476-E444-E305-AA7D078055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3FE9DC-AA81-5A85-F02D-9F0D53066F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29439E-BF25-AA52-A8BE-374B3829C2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F06459-DB12-4ED9-9BFA-BA4962305C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9113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1B49F6-C223-B597-37D1-5F4AC33CCD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600D22-EA18-85F5-9428-9E6C2DFBCC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4ED7F9A-9CC7-300A-37E6-E2EBA15BF9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404144-BFFC-4519-B6AC-C718FD853A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755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BBB9A2-2CA3-2E70-574C-1B1A41E33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570CB2-DB83-4BF3-2F87-C949D44F48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785D372-85F2-E063-CE7A-9790B4BAC9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1428CE-F415-4C45-BB91-27AC281EC3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3657905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0769D2-E9FC-3E69-8A22-7B65C7EC29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E73EB5-FEBF-DFDD-9A64-71F9A200F3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A9A1B2-2D29-B562-256D-C3E4511CF7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0E7563-9066-464A-AAA8-E23C31A259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6471453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785F676-3769-CCD9-DB7C-24E768EBE6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68CE066-115C-8849-FC0A-5BB481F498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E2466CE-5D37-6031-30E9-263F5A50D0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F581A3-7D41-4596-A792-BCF2BF30FF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505236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B73B118-2062-7173-2906-7D2DF11A39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3F595A6-F662-8DE4-CBAE-9B7C2C7954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6EB303C-0B3C-3589-3C9A-B82A0446CD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F1F14B-6496-4ABD-A52E-77A340C501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1474889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27A2EBE-CFAA-E304-07B3-8617C4B0F2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59B4831-0805-9685-125A-CC2E3D1C59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CC4574A-1337-F9BC-6598-02A983A23F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19B9D-08A9-44FE-909F-B5656DA540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097062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6CE5E2-E7CC-216F-92F4-8849BF93F7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6A135A-7004-3BA4-64A8-D489631522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8F2593-5C46-6FF5-F1AF-9851BEBE45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573834-3E4C-40EE-A97E-B7F62F7B31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114191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64CC1A-3BF4-872F-2B28-AE7DACE258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741126-C442-D2BB-4CB0-C1302A5E74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EDC1D-6CC3-4C21-6C59-C151F7AD5A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90E117-845B-442F-99EB-CB1FFBA8AF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9022122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" Target="../slides/slide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B2DFA199-5019-D64A-A8E5-5A1367B515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单击以编辑母版标题样式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122EC7D4-EF2A-A06B-FA34-439E40CC49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80385AD-2BE8-8C6A-6100-F6A366F1629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A2B9178-0C75-6D31-C08C-9DF62BC9818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145C0A6-3091-2AC4-6810-54107856FB4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fld id="{F7C4945A-0CB3-43A4-ABBE-11F6036F87C2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58375" name="Picture 9" descr="机动">
            <a:extLst>
              <a:ext uri="{FF2B5EF4-FFF2-40B4-BE49-F238E27FC236}">
                <a16:creationId xmlns:a16="http://schemas.microsoft.com/office/drawing/2014/main" id="{38CD4850-6AC2-8AA5-5BD0-4AB5A44069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ext Box 10">
            <a:extLst>
              <a:ext uri="{FF2B5EF4-FFF2-40B4-BE49-F238E27FC236}">
                <a16:creationId xmlns:a16="http://schemas.microsoft.com/office/drawing/2014/main" id="{7A958280-BCC7-43C8-52D6-37472DE9C80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58377" name="Picture 11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9C28452F-BF8B-B1E3-18B8-34E469E586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8" name="Picture 12" descr="目录">
            <a:hlinkClick r:id="rId20" action="ppaction://hlinksldjump"/>
            <a:extLst>
              <a:ext uri="{FF2B5EF4-FFF2-40B4-BE49-F238E27FC236}">
                <a16:creationId xmlns:a16="http://schemas.microsoft.com/office/drawing/2014/main" id="{48F44181-EDBD-59A6-D0AD-8F508EF28E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9" name="Picture 13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0ADD147-41B9-BEC9-7C7F-39DA69876E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0" name="Picture 14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24037C6F-23DC-BC99-F100-179BE1FB74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1" name="Picture 15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F4D015D-E1F9-BB82-D3F4-2BF7F65DE0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4CD5821A-6E3E-DE07-DF32-93E0F10A74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1716419A-64F1-1A6D-C723-F47A3634E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0532" name="Rectangle 4">
            <a:extLst>
              <a:ext uri="{FF2B5EF4-FFF2-40B4-BE49-F238E27FC236}">
                <a16:creationId xmlns:a16="http://schemas.microsoft.com/office/drawing/2014/main" id="{3D6B5407-F3D9-BCB4-CD44-38633F78195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533" name="Rectangle 5">
            <a:extLst>
              <a:ext uri="{FF2B5EF4-FFF2-40B4-BE49-F238E27FC236}">
                <a16:creationId xmlns:a16="http://schemas.microsoft.com/office/drawing/2014/main" id="{E7C621FD-8929-90FA-3788-6201551ADA2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534" name="Rectangle 6">
            <a:extLst>
              <a:ext uri="{FF2B5EF4-FFF2-40B4-BE49-F238E27FC236}">
                <a16:creationId xmlns:a16="http://schemas.microsoft.com/office/drawing/2014/main" id="{37CA60BB-E440-9268-3E7F-987E10F8B54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>
                <a:ea typeface="宋体" panose="02010600030101010101" pitchFamily="2" charset="-122"/>
              </a:defRPr>
            </a:lvl1pPr>
          </a:lstStyle>
          <a:p>
            <a:fld id="{8CB6C215-8D01-401D-A08C-6A736DE784F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26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27.emf"/><Relationship Id="rId7" Type="http://schemas.openxmlformats.org/officeDocument/2006/relationships/image" Target="../media/image29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31.emf"/><Relationship Id="rId5" Type="http://schemas.openxmlformats.org/officeDocument/2006/relationships/image" Target="../media/image28.e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6.emf"/><Relationship Id="rId4" Type="http://schemas.openxmlformats.org/officeDocument/2006/relationships/oleObject" Target="../embeddings/oleObject2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8.emf"/><Relationship Id="rId4" Type="http://schemas.openxmlformats.org/officeDocument/2006/relationships/oleObject" Target="../embeddings/oleObject3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emf"/><Relationship Id="rId4" Type="http://schemas.openxmlformats.org/officeDocument/2006/relationships/oleObject" Target="../embeddings/oleObject3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7" Type="http://schemas.openxmlformats.org/officeDocument/2006/relationships/image" Target="../media/image46.e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45.emf"/><Relationship Id="rId4" Type="http://schemas.openxmlformats.org/officeDocument/2006/relationships/oleObject" Target="../embeddings/oleObject38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slide" Target="slide3.xml"/><Relationship Id="rId10" Type="http://schemas.openxmlformats.org/officeDocument/2006/relationships/image" Target="../media/image7.png"/><Relationship Id="rId4" Type="http://schemas.openxmlformats.org/officeDocument/2006/relationships/image" Target="../media/image2.jpeg"/><Relationship Id="rId9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7" Type="http://schemas.openxmlformats.org/officeDocument/2006/relationships/image" Target="../media/image51.e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50.emf"/><Relationship Id="rId4" Type="http://schemas.openxmlformats.org/officeDocument/2006/relationships/oleObject" Target="../embeddings/oleObject4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3.emf"/><Relationship Id="rId4" Type="http://schemas.openxmlformats.org/officeDocument/2006/relationships/oleObject" Target="../embeddings/oleObject46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5.emf"/><Relationship Id="rId4" Type="http://schemas.openxmlformats.org/officeDocument/2006/relationships/oleObject" Target="../embeddings/oleObject48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7" Type="http://schemas.openxmlformats.org/officeDocument/2006/relationships/image" Target="../media/image58.e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57.emf"/><Relationship Id="rId4" Type="http://schemas.openxmlformats.org/officeDocument/2006/relationships/oleObject" Target="../embeddings/oleObject50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8.emf"/><Relationship Id="rId7" Type="http://schemas.openxmlformats.org/officeDocument/2006/relationships/image" Target="../media/image1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emf"/><Relationship Id="rId4" Type="http://schemas.openxmlformats.org/officeDocument/2006/relationships/oleObject" Target="../embeddings/oleObject53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image" Target="../media/image61.emf"/><Relationship Id="rId7" Type="http://schemas.openxmlformats.org/officeDocument/2006/relationships/image" Target="../media/image63.e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62.e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64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7" Type="http://schemas.openxmlformats.org/officeDocument/2006/relationships/image" Target="../media/image67.e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66.emf"/><Relationship Id="rId4" Type="http://schemas.openxmlformats.org/officeDocument/2006/relationships/oleObject" Target="../embeddings/oleObject59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7" Type="http://schemas.openxmlformats.org/officeDocument/2006/relationships/image" Target="../media/image70.e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69.emf"/><Relationship Id="rId4" Type="http://schemas.openxmlformats.org/officeDocument/2006/relationships/oleObject" Target="../embeddings/oleObject62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image" Target="../media/image71.emf"/><Relationship Id="rId7" Type="http://schemas.openxmlformats.org/officeDocument/2006/relationships/image" Target="../media/image73.emf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72.e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74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image" Target="../media/image75.emf"/><Relationship Id="rId7" Type="http://schemas.openxmlformats.org/officeDocument/2006/relationships/image" Target="../media/image77.emf"/><Relationship Id="rId2" Type="http://schemas.openxmlformats.org/officeDocument/2006/relationships/oleObject" Target="../embeddings/oleObject68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76.emf"/><Relationship Id="rId4" Type="http://schemas.openxmlformats.org/officeDocument/2006/relationships/oleObject" Target="../embeddings/oleObject69.bin"/><Relationship Id="rId9" Type="http://schemas.openxmlformats.org/officeDocument/2006/relationships/image" Target="../media/image78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oleObject" Target="../embeddings/oleObject7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0.emf"/><Relationship Id="rId4" Type="http://schemas.openxmlformats.org/officeDocument/2006/relationships/oleObject" Target="../embeddings/oleObject73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4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6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7" Type="http://schemas.openxmlformats.org/officeDocument/2006/relationships/image" Target="../media/image85.emf"/><Relationship Id="rId2" Type="http://schemas.openxmlformats.org/officeDocument/2006/relationships/oleObject" Target="../embeddings/oleObject7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84.emf"/><Relationship Id="rId4" Type="http://schemas.openxmlformats.org/officeDocument/2006/relationships/oleObject" Target="../embeddings/oleObject77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oleObject" Target="../embeddings/oleObject79.bin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8.emf"/><Relationship Id="rId4" Type="http://schemas.openxmlformats.org/officeDocument/2006/relationships/oleObject" Target="../embeddings/oleObject81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7" Type="http://schemas.openxmlformats.org/officeDocument/2006/relationships/image" Target="../media/image91.emf"/><Relationship Id="rId2" Type="http://schemas.openxmlformats.org/officeDocument/2006/relationships/oleObject" Target="../embeddings/oleObject8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4.bin"/><Relationship Id="rId5" Type="http://schemas.openxmlformats.org/officeDocument/2006/relationships/image" Target="../media/image90.emf"/><Relationship Id="rId4" Type="http://schemas.openxmlformats.org/officeDocument/2006/relationships/oleObject" Target="../embeddings/oleObject83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98.emf"/><Relationship Id="rId3" Type="http://schemas.openxmlformats.org/officeDocument/2006/relationships/image" Target="../media/image93.emf"/><Relationship Id="rId7" Type="http://schemas.openxmlformats.org/officeDocument/2006/relationships/image" Target="../media/image95.emf"/><Relationship Id="rId12" Type="http://schemas.openxmlformats.org/officeDocument/2006/relationships/oleObject" Target="../embeddings/oleObject91.bin"/><Relationship Id="rId2" Type="http://schemas.openxmlformats.org/officeDocument/2006/relationships/oleObject" Target="../embeddings/oleObject86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97.emf"/><Relationship Id="rId5" Type="http://schemas.openxmlformats.org/officeDocument/2006/relationships/image" Target="../media/image94.emf"/><Relationship Id="rId10" Type="http://schemas.openxmlformats.org/officeDocument/2006/relationships/oleObject" Target="../embeddings/oleObject90.bin"/><Relationship Id="rId4" Type="http://schemas.openxmlformats.org/officeDocument/2006/relationships/oleObject" Target="../embeddings/oleObject87.bin"/><Relationship Id="rId9" Type="http://schemas.openxmlformats.org/officeDocument/2006/relationships/image" Target="../media/image96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oleObject" Target="../embeddings/oleObject92.bin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oleObject" Target="../embeddings/oleObject9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1.emf"/><Relationship Id="rId4" Type="http://schemas.openxmlformats.org/officeDocument/2006/relationships/oleObject" Target="../embeddings/oleObject9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7.e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22.emf"/><Relationship Id="rId2" Type="http://schemas.openxmlformats.org/officeDocument/2006/relationships/oleObject" Target="../embeddings/oleObject8.bin"/><Relationship Id="rId16" Type="http://schemas.openxmlformats.org/officeDocument/2006/relationships/oleObject" Target="../embeddings/oleObject15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9.emf"/><Relationship Id="rId5" Type="http://schemas.openxmlformats.org/officeDocument/2006/relationships/image" Target="../media/image16.emf"/><Relationship Id="rId15" Type="http://schemas.openxmlformats.org/officeDocument/2006/relationships/image" Target="../media/image21.e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8.emf"/><Relationship Id="rId14" Type="http://schemas.openxmlformats.org/officeDocument/2006/relationships/oleObject" Target="../embeddings/oleObject14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oleObject" Target="../embeddings/oleObject95.bin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oleObject" Target="../embeddings/oleObject96.bin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oleObject" Target="../embeddings/oleObject97.bin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oleObject" Target="../embeddings/oleObject9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6.emf"/><Relationship Id="rId4" Type="http://schemas.openxmlformats.org/officeDocument/2006/relationships/oleObject" Target="../embeddings/oleObject99.bin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oleObject" Target="../embeddings/oleObject100.bin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2" Type="http://schemas.openxmlformats.org/officeDocument/2006/relationships/oleObject" Target="../embeddings/oleObject101.bin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oleObject" Target="../embeddings/oleObject102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7" Type="http://schemas.openxmlformats.org/officeDocument/2006/relationships/image" Target="../media/image112.emf"/><Relationship Id="rId2" Type="http://schemas.openxmlformats.org/officeDocument/2006/relationships/oleObject" Target="../embeddings/oleObject103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105.bin"/><Relationship Id="rId5" Type="http://schemas.openxmlformats.org/officeDocument/2006/relationships/image" Target="../media/image111.emf"/><Relationship Id="rId4" Type="http://schemas.openxmlformats.org/officeDocument/2006/relationships/oleObject" Target="../embeddings/oleObject104.bin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oleObject" Target="../embeddings/oleObject106.bin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7" Type="http://schemas.openxmlformats.org/officeDocument/2006/relationships/image" Target="../media/image116.emf"/><Relationship Id="rId2" Type="http://schemas.openxmlformats.org/officeDocument/2006/relationships/oleObject" Target="../embeddings/oleObject10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9.bin"/><Relationship Id="rId5" Type="http://schemas.openxmlformats.org/officeDocument/2006/relationships/image" Target="../media/image115.emf"/><Relationship Id="rId4" Type="http://schemas.openxmlformats.org/officeDocument/2006/relationships/oleObject" Target="../embeddings/oleObject108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emf"/><Relationship Id="rId2" Type="http://schemas.openxmlformats.org/officeDocument/2006/relationships/oleObject" Target="../embeddings/oleObject11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8.emf"/><Relationship Id="rId4" Type="http://schemas.openxmlformats.org/officeDocument/2006/relationships/oleObject" Target="../embeddings/oleObject111.bin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2" Type="http://schemas.openxmlformats.org/officeDocument/2006/relationships/oleObject" Target="../embeddings/oleObject112.bin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oleObject" Target="../embeddings/oleObject11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1.emf"/><Relationship Id="rId4" Type="http://schemas.openxmlformats.org/officeDocument/2006/relationships/oleObject" Target="../embeddings/oleObject114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emf"/><Relationship Id="rId2" Type="http://schemas.openxmlformats.org/officeDocument/2006/relationships/oleObject" Target="../embeddings/oleObject11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3.emf"/><Relationship Id="rId4" Type="http://schemas.openxmlformats.org/officeDocument/2006/relationships/oleObject" Target="../embeddings/oleObject116.bin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oleObject" Target="../embeddings/oleObject11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5.emf"/><Relationship Id="rId4" Type="http://schemas.openxmlformats.org/officeDocument/2006/relationships/oleObject" Target="../embeddings/oleObject118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emf"/><Relationship Id="rId7" Type="http://schemas.openxmlformats.org/officeDocument/2006/relationships/image" Target="../media/image128.emf"/><Relationship Id="rId2" Type="http://schemas.openxmlformats.org/officeDocument/2006/relationships/oleObject" Target="../embeddings/oleObject11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1.bin"/><Relationship Id="rId5" Type="http://schemas.openxmlformats.org/officeDocument/2006/relationships/image" Target="../media/image127.emf"/><Relationship Id="rId4" Type="http://schemas.openxmlformats.org/officeDocument/2006/relationships/oleObject" Target="../embeddings/oleObject120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emf"/><Relationship Id="rId7" Type="http://schemas.openxmlformats.org/officeDocument/2006/relationships/image" Target="../media/image131.emf"/><Relationship Id="rId2" Type="http://schemas.openxmlformats.org/officeDocument/2006/relationships/oleObject" Target="../embeddings/oleObject122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124.bin"/><Relationship Id="rId5" Type="http://schemas.openxmlformats.org/officeDocument/2006/relationships/image" Target="../media/image130.emf"/><Relationship Id="rId4" Type="http://schemas.openxmlformats.org/officeDocument/2006/relationships/oleObject" Target="../embeddings/oleObject123.bin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B3ECD164-0974-D83A-76AD-6992EFD44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2ABFA6D8-1465-5B2A-7F3C-3677743E7B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章矩阵的相合与相似</a:t>
            </a:r>
            <a:r>
              <a:rPr lang="zh-CN" altLang="en-US"/>
              <a:t> </a:t>
            </a:r>
          </a:p>
        </p:txBody>
      </p:sp>
      <p:pic>
        <p:nvPicPr>
          <p:cNvPr id="60420" name="Picture 6" descr="机动">
            <a:extLst>
              <a:ext uri="{FF2B5EF4-FFF2-40B4-BE49-F238E27FC236}">
                <a16:creationId xmlns:a16="http://schemas.microsoft.com/office/drawing/2014/main" id="{AB1494CA-01E7-47DA-8923-3FBCD5790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Text Box 7">
            <a:extLst>
              <a:ext uri="{FF2B5EF4-FFF2-40B4-BE49-F238E27FC236}">
                <a16:creationId xmlns:a16="http://schemas.microsoft.com/office/drawing/2014/main" id="{AEAC66A6-E897-FCFF-0540-78B9C8C47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60422" name="Picture 8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5E64BF9E-E7A6-B982-B90C-7C59EAE3B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9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BC913DA-3EE0-8524-C978-A55E377A5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4" name="Picture 10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151FE57-9558-96AD-87E4-B4637390F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5" name="Picture 11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71314A29-3F1A-897F-8E5E-E7F2AF859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6" name="Picture 12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60559FA-703F-4B53-F229-6EE1161E2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7" name="Text Box 13">
            <a:extLst>
              <a:ext uri="{FF2B5EF4-FFF2-40B4-BE49-F238E27FC236}">
                <a16:creationId xmlns:a16="http://schemas.microsoft.com/office/drawing/2014/main" id="{E0D80949-7F76-B43B-C7D1-FE0468EE9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138" y="250825"/>
            <a:ext cx="1260475" cy="523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kumimoji="0" lang="en-US" altLang="zh-CN" sz="2800">
                <a:solidFill>
                  <a:schemeClr val="accent2"/>
                </a:solidFill>
              </a:rPr>
              <a:t> </a:t>
            </a:r>
            <a:r>
              <a:rPr kumimoji="0" lang="zh-CN" altLang="en-US" sz="2800">
                <a:solidFill>
                  <a:schemeClr val="accent2"/>
                </a:solidFill>
              </a:rPr>
              <a:t>第</a:t>
            </a:r>
            <a:r>
              <a:rPr kumimoji="0" lang="en-US" altLang="zh-CN" sz="2800" b="1">
                <a:solidFill>
                  <a:schemeClr val="accent2"/>
                </a:solidFill>
              </a:rPr>
              <a:t>5</a:t>
            </a:r>
            <a:r>
              <a:rPr kumimoji="0" lang="zh-CN" altLang="en-US" sz="2800">
                <a:solidFill>
                  <a:schemeClr val="accent2"/>
                </a:solidFill>
              </a:rPr>
              <a:t>章 </a:t>
            </a:r>
          </a:p>
        </p:txBody>
      </p:sp>
      <p:pic>
        <p:nvPicPr>
          <p:cNvPr id="60428" name="Picture 14" descr="tq1">
            <a:extLst>
              <a:ext uri="{FF2B5EF4-FFF2-40B4-BE49-F238E27FC236}">
                <a16:creationId xmlns:a16="http://schemas.microsoft.com/office/drawing/2014/main" id="{ACA3D24A-4859-DBA1-1BB1-77E9D9FC967A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4724400"/>
            <a:ext cx="1590675" cy="1603375"/>
          </a:xfrm>
          <a:noFill/>
        </p:spPr>
      </p:pic>
      <p:sp>
        <p:nvSpPr>
          <p:cNvPr id="60429" name="Text Box 15">
            <a:extLst>
              <a:ext uri="{FF2B5EF4-FFF2-40B4-BE49-F238E27FC236}">
                <a16:creationId xmlns:a16="http://schemas.microsoft.com/office/drawing/2014/main" id="{597C06F4-7625-9CE1-B927-79E55D343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2579688"/>
            <a:ext cx="703262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§5.1 </a:t>
            </a:r>
            <a:r>
              <a:rPr lang="zh-CN" altLang="en-US" b="1"/>
              <a:t>欧氏空间</a:t>
            </a:r>
          </a:p>
          <a:p>
            <a:pPr eaLnBrk="1" hangingPunct="1"/>
            <a:r>
              <a:rPr lang="en-US" altLang="zh-CN" b="1"/>
              <a:t>§5.2 </a:t>
            </a:r>
            <a:r>
              <a:rPr lang="zh-CN" altLang="en-US" b="1"/>
              <a:t>正交化</a:t>
            </a:r>
            <a:endParaRPr lang="en-US" altLang="zh-CN" b="1"/>
          </a:p>
          <a:p>
            <a:pPr eaLnBrk="1" hangingPunct="1"/>
            <a:r>
              <a:rPr lang="en-US" altLang="zh-CN" b="1"/>
              <a:t>§5.3 </a:t>
            </a:r>
            <a:r>
              <a:rPr lang="zh-CN" altLang="en-US" b="1"/>
              <a:t>二次型</a:t>
            </a:r>
            <a:endParaRPr lang="en-US" altLang="zh-CN" b="1"/>
          </a:p>
          <a:p>
            <a:pPr eaLnBrk="1" hangingPunct="1"/>
            <a:r>
              <a:rPr lang="en-US" altLang="zh-CN" b="1"/>
              <a:t>§5.4 </a:t>
            </a:r>
            <a:r>
              <a:rPr lang="zh-CN" altLang="en-US" b="1"/>
              <a:t>实对称方阵相合标准形</a:t>
            </a:r>
            <a:endParaRPr lang="en-US" altLang="zh-CN" b="1"/>
          </a:p>
          <a:p>
            <a:pPr eaLnBrk="1" hangingPunct="1"/>
            <a:r>
              <a:rPr lang="en-US" altLang="zh-CN" b="1"/>
              <a:t>§5.5 </a:t>
            </a:r>
            <a:r>
              <a:rPr lang="zh-CN" altLang="en-US" b="1"/>
              <a:t>特征向量与相似矩阵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49C98CFC-A999-4DA9-15F6-3CCCF6774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2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l-GR" b="1">
                <a:solidFill>
                  <a:srgbClr val="FFFF00"/>
                </a:solidFill>
              </a:rPr>
              <a:t>定理</a:t>
            </a:r>
            <a:r>
              <a:rPr lang="en-US" altLang="zh-CN" b="1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7BB7BC4F-408C-997F-1788-6F5DEBD07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0"/>
            <a:ext cx="6804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l-GR"/>
              <a:t>设</a:t>
            </a:r>
            <a:r>
              <a:rPr lang="zh-CN" altLang="en-US"/>
              <a:t> </a:t>
            </a:r>
            <a:r>
              <a:rPr lang="en-US" altLang="zh-CN" b="1"/>
              <a:t>A</a:t>
            </a:r>
            <a:r>
              <a:rPr lang="en-US" altLang="zh-CN"/>
              <a:t>:</a:t>
            </a:r>
            <a:r>
              <a:rPr lang="en-US" altLang="zh-CN" i="1"/>
              <a:t>U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>
                <a:sym typeface="Symbol" panose="05050102010706020507" pitchFamily="18" charset="2"/>
              </a:rPr>
              <a:t>V</a:t>
            </a:r>
            <a:r>
              <a:rPr lang="zh-CN" altLang="en-US">
                <a:sym typeface="Symbol" panose="05050102010706020507" pitchFamily="18" charset="2"/>
              </a:rPr>
              <a:t>是数域</a:t>
            </a:r>
            <a:r>
              <a:rPr lang="en-US" altLang="zh-CN">
                <a:sym typeface="Symbol" panose="05050102010706020507" pitchFamily="18" charset="2"/>
              </a:rPr>
              <a:t>F</a:t>
            </a:r>
            <a:r>
              <a:rPr lang="zh-CN" altLang="en-US">
                <a:sym typeface="Symbol" panose="05050102010706020507" pitchFamily="18" charset="2"/>
              </a:rPr>
              <a:t>上有限维线性</a:t>
            </a:r>
          </a:p>
        </p:txBody>
      </p:sp>
      <p:sp>
        <p:nvSpPr>
          <p:cNvPr id="227333" name="Rectangle 5">
            <a:extLst>
              <a:ext uri="{FF2B5EF4-FFF2-40B4-BE49-F238E27FC236}">
                <a16:creationId xmlns:a16="http://schemas.microsoft.com/office/drawing/2014/main" id="{71245ABF-9178-4B08-5AAE-31D8CB5DC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4825"/>
            <a:ext cx="9144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sym typeface="Symbol" panose="05050102010706020507" pitchFamily="18" charset="2"/>
              </a:rPr>
              <a:t>空间的映射</a:t>
            </a:r>
            <a:r>
              <a:rPr lang="en-US" altLang="zh-CN">
                <a:sym typeface="Symbol" panose="05050102010706020507" pitchFamily="18" charset="2"/>
              </a:rPr>
              <a:t>.</a:t>
            </a:r>
            <a:r>
              <a:rPr lang="zh-CN" altLang="en-US">
                <a:sym typeface="Symbol" panose="05050102010706020507" pitchFamily="18" charset="2"/>
              </a:rPr>
              <a:t>取</a:t>
            </a:r>
            <a:r>
              <a:rPr lang="en-US" altLang="zh-CN" i="1">
                <a:sym typeface="Symbol" panose="05050102010706020507" pitchFamily="18" charset="2"/>
              </a:rPr>
              <a:t>U</a:t>
            </a:r>
            <a:r>
              <a:rPr lang="zh-CN" altLang="en-US">
                <a:sym typeface="Symbol" panose="05050102010706020507" pitchFamily="18" charset="2"/>
              </a:rPr>
              <a:t>的基</a:t>
            </a:r>
            <a:r>
              <a:rPr lang="en-US" altLang="zh-CN" i="1">
                <a:sym typeface="Symbol" panose="05050102010706020507" pitchFamily="18" charset="2"/>
              </a:rPr>
              <a:t>M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zh-CN" altLang="en-US">
                <a:sym typeface="Symbol" panose="05050102010706020507" pitchFamily="18" charset="2"/>
              </a:rPr>
              <a:t>将</a:t>
            </a:r>
            <a:r>
              <a:rPr lang="en-US" altLang="zh-CN">
                <a:sym typeface="Symbol" panose="05050102010706020507" pitchFamily="18" charset="2"/>
              </a:rPr>
              <a:t>U</a:t>
            </a:r>
            <a:r>
              <a:rPr lang="zh-CN" altLang="en-US">
                <a:sym typeface="Symbol" panose="05050102010706020507" pitchFamily="18" charset="2"/>
              </a:rPr>
              <a:t>的向量用坐标表示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>
                <a:sym typeface="Symbol" panose="05050102010706020507" pitchFamily="18" charset="2"/>
              </a:rPr>
              <a:t>取</a:t>
            </a:r>
            <a:r>
              <a:rPr lang="en-US" altLang="zh-CN" i="1">
                <a:sym typeface="Symbol" panose="05050102010706020507" pitchFamily="18" charset="2"/>
              </a:rPr>
              <a:t>V</a:t>
            </a:r>
            <a:r>
              <a:rPr lang="zh-CN" altLang="en-US">
                <a:sym typeface="Symbol" panose="05050102010706020507" pitchFamily="18" charset="2"/>
              </a:rPr>
              <a:t>的基</a:t>
            </a:r>
            <a:r>
              <a:rPr lang="en-US" altLang="zh-CN" i="1">
                <a:sym typeface="Symbol" panose="05050102010706020507" pitchFamily="18" charset="2"/>
              </a:rPr>
              <a:t>M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zh-CN" altLang="en-US">
                <a:sym typeface="Symbol" panose="05050102010706020507" pitchFamily="18" charset="2"/>
              </a:rPr>
              <a:t>将</a:t>
            </a:r>
            <a:r>
              <a:rPr lang="en-US" altLang="zh-CN" i="1">
                <a:sym typeface="Symbol" panose="05050102010706020507" pitchFamily="18" charset="2"/>
              </a:rPr>
              <a:t>V</a:t>
            </a:r>
            <a:r>
              <a:rPr lang="zh-CN" altLang="en-US">
                <a:sym typeface="Symbol" panose="05050102010706020507" pitchFamily="18" charset="2"/>
              </a:rPr>
              <a:t>的向量用坐标表示</a:t>
            </a:r>
            <a:r>
              <a:rPr lang="en-US" altLang="zh-CN">
                <a:sym typeface="Symbol" panose="05050102010706020507" pitchFamily="18" charset="2"/>
              </a:rPr>
              <a:t>.</a:t>
            </a:r>
            <a:r>
              <a:rPr lang="zh-CN" altLang="en-US">
                <a:sym typeface="Symbol" panose="05050102010706020507" pitchFamily="18" charset="2"/>
              </a:rPr>
              <a:t>如果</a:t>
            </a:r>
            <a:r>
              <a:rPr lang="en-US" altLang="zh-CN" b="1"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所引起的坐标之间的映射可以通过某个矩阵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的左乘来实现：</a:t>
            </a:r>
            <a:endParaRPr lang="zh-CN" altLang="en-US" b="1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27336" name="Rectangle 8">
            <a:extLst>
              <a:ext uri="{FF2B5EF4-FFF2-40B4-BE49-F238E27FC236}">
                <a16:creationId xmlns:a16="http://schemas.microsoft.com/office/drawing/2014/main" id="{54BAD671-BD5F-7410-6400-0D0814BBF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4488" y="2020888"/>
            <a:ext cx="2543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3600" b="1">
                <a:sym typeface="Symbol" panose="05050102010706020507" pitchFamily="18" charset="2"/>
              </a:rPr>
              <a:t>A:</a:t>
            </a:r>
            <a:r>
              <a:rPr lang="en-US" altLang="zh-CN" sz="3600" i="1">
                <a:sym typeface="Symbol" panose="05050102010706020507" pitchFamily="18" charset="2"/>
              </a:rPr>
              <a:t>X</a:t>
            </a:r>
            <a:r>
              <a:rPr lang="en-US" altLang="zh-CN" sz="3600">
                <a:sym typeface="Symbol" panose="05050102010706020507" pitchFamily="18" charset="2"/>
              </a:rPr>
              <a:t>→</a:t>
            </a:r>
            <a:r>
              <a:rPr lang="en-US" altLang="zh-CN" sz="3600" i="1">
                <a:sym typeface="Symbol" panose="05050102010706020507" pitchFamily="18" charset="2"/>
              </a:rPr>
              <a:t>AX</a:t>
            </a:r>
          </a:p>
        </p:txBody>
      </p:sp>
      <p:sp>
        <p:nvSpPr>
          <p:cNvPr id="227337" name="Rectangle 9">
            <a:extLst>
              <a:ext uri="{FF2B5EF4-FFF2-40B4-BE49-F238E27FC236}">
                <a16:creationId xmlns:a16="http://schemas.microsoft.com/office/drawing/2014/main" id="{849A4017-E376-D7A4-90A0-D6FE299C2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36838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l-GR" sz="3600"/>
              <a:t>则</a:t>
            </a:r>
            <a:r>
              <a:rPr lang="en-US" altLang="zh-CN" sz="3600" b="1"/>
              <a:t>A</a:t>
            </a:r>
            <a:r>
              <a:rPr lang="zh-CN" altLang="en-US" sz="3600"/>
              <a:t>是</a:t>
            </a:r>
            <a:r>
              <a:rPr lang="zh-CN" altLang="en-US" sz="3600">
                <a:solidFill>
                  <a:schemeClr val="tx2"/>
                </a:solidFill>
              </a:rPr>
              <a:t>线性映射</a:t>
            </a:r>
            <a:r>
              <a:rPr lang="en-US" altLang="zh-CN" sz="3600">
                <a:solidFill>
                  <a:schemeClr val="hlink"/>
                </a:solidFill>
              </a:rPr>
              <a:t>,</a:t>
            </a:r>
            <a:r>
              <a:rPr lang="en-US" altLang="zh-CN" sz="3600" i="1">
                <a:solidFill>
                  <a:schemeClr val="tx2"/>
                </a:solidFill>
              </a:rPr>
              <a:t>A</a:t>
            </a:r>
            <a:r>
              <a:rPr lang="zh-CN" altLang="en-US" sz="3600"/>
              <a:t>是</a:t>
            </a:r>
            <a:r>
              <a:rPr lang="en-US" altLang="zh-CN" b="1">
                <a:solidFill>
                  <a:schemeClr val="tx2"/>
                </a:solidFill>
              </a:rPr>
              <a:t>A</a:t>
            </a:r>
            <a:r>
              <a:rPr lang="zh-CN" altLang="en-US" sz="3600">
                <a:solidFill>
                  <a:schemeClr val="tx2"/>
                </a:solidFill>
              </a:rPr>
              <a:t>在基</a:t>
            </a:r>
            <a:r>
              <a:rPr lang="en-US" altLang="zh-CN" sz="3600" b="1">
                <a:solidFill>
                  <a:schemeClr val="tx2"/>
                </a:solidFill>
              </a:rPr>
              <a:t>M</a:t>
            </a:r>
            <a:r>
              <a:rPr lang="en-US" altLang="zh-CN" sz="2000">
                <a:solidFill>
                  <a:schemeClr val="tx2"/>
                </a:solidFill>
              </a:rPr>
              <a:t>1</a:t>
            </a:r>
            <a:r>
              <a:rPr lang="zh-CN" altLang="en-US" sz="3600">
                <a:solidFill>
                  <a:schemeClr val="tx2"/>
                </a:solidFill>
              </a:rPr>
              <a:t>，</a:t>
            </a:r>
            <a:r>
              <a:rPr lang="en-US" altLang="zh-CN" sz="3600" b="1">
                <a:solidFill>
                  <a:schemeClr val="tx2"/>
                </a:solidFill>
              </a:rPr>
              <a:t>M</a:t>
            </a:r>
            <a:r>
              <a:rPr lang="en-US" altLang="zh-CN" sz="2000">
                <a:solidFill>
                  <a:schemeClr val="tx2"/>
                </a:solidFill>
              </a:rPr>
              <a:t>2</a:t>
            </a:r>
            <a:r>
              <a:rPr lang="zh-CN" altLang="en-US" sz="3600">
                <a:solidFill>
                  <a:schemeClr val="tx2"/>
                </a:solidFill>
              </a:rPr>
              <a:t>下的矩阵</a:t>
            </a:r>
            <a:r>
              <a:rPr lang="en-US" altLang="zh-CN" sz="3600"/>
              <a:t>.</a:t>
            </a:r>
          </a:p>
        </p:txBody>
      </p:sp>
      <p:sp>
        <p:nvSpPr>
          <p:cNvPr id="227340" name="Rectangle 12">
            <a:extLst>
              <a:ext uri="{FF2B5EF4-FFF2-40B4-BE49-F238E27FC236}">
                <a16:creationId xmlns:a16="http://schemas.microsoft.com/office/drawing/2014/main" id="{E8257652-35C9-FCB6-FB8E-8B433A79B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7563"/>
            <a:ext cx="914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l-GR" b="1">
                <a:solidFill>
                  <a:srgbClr val="FFFF00"/>
                </a:solidFill>
              </a:rPr>
              <a:t>例</a:t>
            </a:r>
            <a:r>
              <a:rPr lang="el-GR" altLang="zh-CN" b="1">
                <a:solidFill>
                  <a:srgbClr val="FFFF00"/>
                </a:solidFill>
              </a:rPr>
              <a:t>2</a:t>
            </a:r>
            <a:r>
              <a:rPr lang="en-US" altLang="zh-CN" b="1">
                <a:solidFill>
                  <a:srgbClr val="FFFF00"/>
                </a:solidFill>
              </a:rPr>
              <a:t> </a:t>
            </a:r>
            <a:r>
              <a:rPr lang="zh-CN" altLang="en-US"/>
              <a:t>设                                                     定义</a:t>
            </a:r>
            <a:r>
              <a:rPr lang="en-US" altLang="zh-CN" b="1"/>
              <a:t>A</a:t>
            </a:r>
            <a:r>
              <a:rPr lang="zh-CN" altLang="en-US"/>
              <a:t>在</a:t>
            </a:r>
            <a:r>
              <a:rPr lang="en-US" altLang="zh-CN"/>
              <a:t>V</a:t>
            </a:r>
          </a:p>
        </p:txBody>
      </p:sp>
      <p:graphicFrame>
        <p:nvGraphicFramePr>
          <p:cNvPr id="227341" name="Object 13">
            <a:extLst>
              <a:ext uri="{FF2B5EF4-FFF2-40B4-BE49-F238E27FC236}">
                <a16:creationId xmlns:a16="http://schemas.microsoft.com/office/drawing/2014/main" id="{3C0007B1-F543-9DEB-E371-E6B9A6FD9C11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277938" y="3098800"/>
          <a:ext cx="5167312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90640" imgH="457200" progId="Equation.DSMT4">
                  <p:embed/>
                </p:oleObj>
              </mc:Choice>
              <mc:Fallback>
                <p:oleObj name="Equation" r:id="rId2" imgW="1790640" imgH="457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3098800"/>
                        <a:ext cx="5167312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43" name="Rectangle 15">
            <a:extLst>
              <a:ext uri="{FF2B5EF4-FFF2-40B4-BE49-F238E27FC236}">
                <a16:creationId xmlns:a16="http://schemas.microsoft.com/office/drawing/2014/main" id="{E9C50688-6C8C-31BD-767D-A30667EE0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21163"/>
            <a:ext cx="914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/>
              <a:t>中的左乘变换</a:t>
            </a:r>
            <a:r>
              <a:rPr lang="en-US" altLang="zh-CN" b="1"/>
              <a:t>A</a:t>
            </a:r>
            <a:r>
              <a:rPr lang="en-US" altLang="zh-CN" i="1" baseline="-25000"/>
              <a:t>L</a:t>
            </a:r>
            <a:r>
              <a:rPr lang="zh-CN" altLang="en-US"/>
              <a:t>：</a:t>
            </a:r>
            <a:r>
              <a:rPr lang="en-US" altLang="zh-CN"/>
              <a:t>V→V</a:t>
            </a:r>
            <a:r>
              <a:rPr lang="zh-CN" altLang="en-US"/>
              <a:t>，</a:t>
            </a:r>
            <a:r>
              <a:rPr lang="en-US" altLang="zh-CN" i="1"/>
              <a:t>X</a:t>
            </a:r>
            <a:r>
              <a:rPr lang="en-US" altLang="zh-CN"/>
              <a:t>→</a:t>
            </a:r>
            <a:r>
              <a:rPr lang="en-US" altLang="zh-CN" i="1"/>
              <a:t>AX</a:t>
            </a:r>
            <a:r>
              <a:rPr lang="en-US" altLang="zh-CN"/>
              <a:t>. </a:t>
            </a:r>
            <a:r>
              <a:rPr lang="zh-CN" altLang="en-US"/>
              <a:t>取</a:t>
            </a:r>
            <a:r>
              <a:rPr lang="en-US" altLang="zh-CN"/>
              <a:t>V</a:t>
            </a:r>
            <a:r>
              <a:rPr lang="zh-CN" altLang="en-US"/>
              <a:t>的基</a:t>
            </a:r>
          </a:p>
        </p:txBody>
      </p:sp>
      <p:graphicFrame>
        <p:nvGraphicFramePr>
          <p:cNvPr id="227344" name="Object 16">
            <a:extLst>
              <a:ext uri="{FF2B5EF4-FFF2-40B4-BE49-F238E27FC236}">
                <a16:creationId xmlns:a16="http://schemas.microsoft.com/office/drawing/2014/main" id="{AFD0E398-21BB-7214-22EB-D5C610D1D3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2938" y="4625975"/>
          <a:ext cx="4021137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39880" imgH="457200" progId="Equation.DSMT4">
                  <p:embed/>
                </p:oleObj>
              </mc:Choice>
              <mc:Fallback>
                <p:oleObj name="Equation" r:id="rId4" imgW="1739880" imgH="457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938" y="4625975"/>
                        <a:ext cx="4021137" cy="126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45" name="Rectangle 17">
            <a:extLst>
              <a:ext uri="{FF2B5EF4-FFF2-40B4-BE49-F238E27FC236}">
                <a16:creationId xmlns:a16="http://schemas.microsoft.com/office/drawing/2014/main" id="{F7784C9E-39B2-F452-544E-3FBA7B3D9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45063"/>
            <a:ext cx="45593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b="1" i="1"/>
              <a:t>M</a:t>
            </a:r>
            <a:r>
              <a:rPr lang="en-US" altLang="zh-CN"/>
              <a:t>={</a:t>
            </a:r>
            <a:r>
              <a:rPr lang="en-US" altLang="zh-CN" b="1" i="1"/>
              <a:t>E</a:t>
            </a:r>
            <a:r>
              <a:rPr lang="en-US" altLang="zh-CN" baseline="-25000"/>
              <a:t>11</a:t>
            </a:r>
            <a:r>
              <a:rPr lang="en-US" altLang="zh-CN"/>
              <a:t>,</a:t>
            </a:r>
            <a:r>
              <a:rPr lang="en-US" altLang="zh-CN" b="1" i="1"/>
              <a:t>E</a:t>
            </a:r>
            <a:r>
              <a:rPr lang="en-US" altLang="zh-CN" baseline="-25000"/>
              <a:t>12</a:t>
            </a:r>
            <a:r>
              <a:rPr lang="en-US" altLang="zh-CN"/>
              <a:t>,</a:t>
            </a:r>
            <a:r>
              <a:rPr lang="en-US" altLang="zh-CN" b="1" i="1"/>
              <a:t>E</a:t>
            </a:r>
            <a:r>
              <a:rPr lang="en-US" altLang="zh-CN" baseline="-25000"/>
              <a:t>21</a:t>
            </a:r>
            <a:r>
              <a:rPr lang="en-US" altLang="zh-CN"/>
              <a:t>,</a:t>
            </a:r>
            <a:r>
              <a:rPr lang="en-US" altLang="zh-CN" b="1" i="1"/>
              <a:t>E</a:t>
            </a:r>
            <a:r>
              <a:rPr lang="en-US" altLang="zh-CN" baseline="-25000"/>
              <a:t>22</a:t>
            </a:r>
            <a:r>
              <a:rPr lang="en-US" altLang="zh-CN"/>
              <a:t>},</a:t>
            </a:r>
            <a:r>
              <a:rPr lang="zh-CN" altLang="en-US"/>
              <a:t>其中</a:t>
            </a:r>
          </a:p>
        </p:txBody>
      </p:sp>
      <p:graphicFrame>
        <p:nvGraphicFramePr>
          <p:cNvPr id="227346" name="Object 18">
            <a:extLst>
              <a:ext uri="{FF2B5EF4-FFF2-40B4-BE49-F238E27FC236}">
                <a16:creationId xmlns:a16="http://schemas.microsoft.com/office/drawing/2014/main" id="{19E9A52A-2283-4291-7531-69C3937D0A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725" y="5494338"/>
          <a:ext cx="3863975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39880" imgH="457200" progId="Equation.DSMT4">
                  <p:embed/>
                </p:oleObj>
              </mc:Choice>
              <mc:Fallback>
                <p:oleObj name="Equation" r:id="rId6" imgW="1739880" imgH="457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5494338"/>
                        <a:ext cx="3863975" cy="123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47" name="Rectangle 19">
            <a:extLst>
              <a:ext uri="{FF2B5EF4-FFF2-40B4-BE49-F238E27FC236}">
                <a16:creationId xmlns:a16="http://schemas.microsoft.com/office/drawing/2014/main" id="{1EEE07F7-0849-0237-8AA7-49C6E3EE2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600" y="5745163"/>
            <a:ext cx="46434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l-GR"/>
              <a:t>求</a:t>
            </a:r>
            <a:r>
              <a:rPr lang="en-US" altLang="zh-CN" b="1"/>
              <a:t>A</a:t>
            </a:r>
            <a:r>
              <a:rPr lang="en-US" altLang="zh-CN" i="1" baseline="-25000"/>
              <a:t>L</a:t>
            </a:r>
            <a:r>
              <a:rPr lang="zh-CN" altLang="el-GR"/>
              <a:t>在基</a:t>
            </a:r>
            <a:r>
              <a:rPr lang="el-GR" altLang="zh-CN" b="1" i="1"/>
              <a:t>M</a:t>
            </a:r>
            <a:r>
              <a:rPr lang="zh-CN" altLang="el-GR"/>
              <a:t>下的矩阵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27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73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73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7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7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2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27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7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0" grpId="0"/>
      <p:bldP spid="227331" grpId="0"/>
      <p:bldP spid="227333" grpId="0"/>
      <p:bldP spid="227336" grpId="0"/>
      <p:bldP spid="227337" grpId="0"/>
      <p:bldP spid="227340" grpId="0"/>
      <p:bldP spid="227343" grpId="0"/>
      <p:bldP spid="227345" grpId="0"/>
      <p:bldP spid="2273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>
            <a:extLst>
              <a:ext uri="{FF2B5EF4-FFF2-40B4-BE49-F238E27FC236}">
                <a16:creationId xmlns:a16="http://schemas.microsoft.com/office/drawing/2014/main" id="{679F29EB-F78C-D0E4-DC52-021DA706E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1160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l-GR" sz="3600" b="1">
                <a:solidFill>
                  <a:srgbClr val="FFFF00"/>
                </a:solidFill>
                <a:latin typeface="楷体_GB2312" pitchFamily="49" charset="-122"/>
              </a:rPr>
              <a:t>解：</a:t>
            </a:r>
            <a:endParaRPr lang="zh-CN" altLang="en-US" sz="3600" b="1">
              <a:solidFill>
                <a:srgbClr val="FFFF00"/>
              </a:solidFill>
              <a:latin typeface="楷体_GB2312" pitchFamily="49" charset="-122"/>
            </a:endParaRPr>
          </a:p>
        </p:txBody>
      </p:sp>
      <p:graphicFrame>
        <p:nvGraphicFramePr>
          <p:cNvPr id="228355" name="Object 3">
            <a:extLst>
              <a:ext uri="{FF2B5EF4-FFF2-40B4-BE49-F238E27FC236}">
                <a16:creationId xmlns:a16="http://schemas.microsoft.com/office/drawing/2014/main" id="{C2326D34-ABF6-775B-8BE2-6CA7F5A5BBE9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206375" y="582613"/>
          <a:ext cx="8696325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41600" imgH="457200" progId="Equation.DSMT4">
                  <p:embed/>
                </p:oleObj>
              </mc:Choice>
              <mc:Fallback>
                <p:oleObj name="Equation" r:id="rId2" imgW="34416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" y="582613"/>
                        <a:ext cx="8696325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6" name="Rectangle 4">
            <a:extLst>
              <a:ext uri="{FF2B5EF4-FFF2-40B4-BE49-F238E27FC236}">
                <a16:creationId xmlns:a16="http://schemas.microsoft.com/office/drawing/2014/main" id="{83290B1B-5BC0-FFA7-39A2-C490306F9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39913"/>
            <a:ext cx="8686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l-GR"/>
              <a:t>在</a:t>
            </a:r>
            <a:r>
              <a:rPr lang="el-GR" altLang="zh-CN"/>
              <a:t>M</a:t>
            </a:r>
            <a:r>
              <a:rPr lang="zh-CN" altLang="el-GR"/>
              <a:t>下的坐标为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,0,</a:t>
            </a:r>
            <a:r>
              <a:rPr lang="en-US" altLang="zh-CN" i="1"/>
              <a:t>c</a:t>
            </a:r>
            <a:r>
              <a:rPr lang="en-US" altLang="zh-CN"/>
              <a:t>,0)</a:t>
            </a:r>
            <a:r>
              <a:rPr lang="en-US" altLang="zh-CN" i="1" baseline="30000"/>
              <a:t>T</a:t>
            </a:r>
            <a:r>
              <a:rPr lang="en-US" altLang="zh-CN"/>
              <a:t>.</a:t>
            </a:r>
            <a:r>
              <a:rPr lang="zh-CN" altLang="en-US"/>
              <a:t>类似地有：</a:t>
            </a:r>
            <a:endParaRPr lang="zh-CN" altLang="en-US" b="1"/>
          </a:p>
        </p:txBody>
      </p:sp>
      <p:graphicFrame>
        <p:nvGraphicFramePr>
          <p:cNvPr id="228358" name="Object 6">
            <a:extLst>
              <a:ext uri="{FF2B5EF4-FFF2-40B4-BE49-F238E27FC236}">
                <a16:creationId xmlns:a16="http://schemas.microsoft.com/office/drawing/2014/main" id="{60C46218-0FA0-7114-3458-0B3E6341B9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938" y="2392363"/>
          <a:ext cx="78327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68400" imgH="253800" progId="Equation.DSMT4">
                  <p:embed/>
                </p:oleObj>
              </mc:Choice>
              <mc:Fallback>
                <p:oleObj name="Equation" r:id="rId4" imgW="276840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2392363"/>
                        <a:ext cx="783272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9" name="Object 7">
            <a:extLst>
              <a:ext uri="{FF2B5EF4-FFF2-40B4-BE49-F238E27FC236}">
                <a16:creationId xmlns:a16="http://schemas.microsoft.com/office/drawing/2014/main" id="{D26FE421-258E-01FC-AF94-ADADBBB507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8" y="3014663"/>
          <a:ext cx="4221162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22360" imgH="253800" progId="Equation.DSMT4">
                  <p:embed/>
                </p:oleObj>
              </mc:Choice>
              <mc:Fallback>
                <p:oleObj name="Equation" r:id="rId6" imgW="142236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3014663"/>
                        <a:ext cx="4221162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60" name="Rectangle 8">
            <a:extLst>
              <a:ext uri="{FF2B5EF4-FFF2-40B4-BE49-F238E27FC236}">
                <a16:creationId xmlns:a16="http://schemas.microsoft.com/office/drawing/2014/main" id="{162319FF-F393-3778-2D07-993D2B3CB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0088" y="2992438"/>
            <a:ext cx="43926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l-GR"/>
              <a:t>坐标分别为</a:t>
            </a:r>
            <a:r>
              <a:rPr lang="en-US" altLang="zh-CN"/>
              <a:t>(0,</a:t>
            </a:r>
            <a:r>
              <a:rPr lang="en-US" altLang="zh-CN" i="1"/>
              <a:t>a</a:t>
            </a:r>
            <a:r>
              <a:rPr lang="en-US" altLang="zh-CN"/>
              <a:t>,0,</a:t>
            </a:r>
            <a:r>
              <a:rPr lang="en-US" altLang="zh-CN" i="1"/>
              <a:t>c</a:t>
            </a:r>
            <a:r>
              <a:rPr lang="en-US" altLang="zh-CN"/>
              <a:t>)</a:t>
            </a:r>
            <a:r>
              <a:rPr lang="en-US" altLang="zh-CN" i="1" baseline="30000"/>
              <a:t>T</a:t>
            </a:r>
          </a:p>
        </p:txBody>
      </p:sp>
      <p:graphicFrame>
        <p:nvGraphicFramePr>
          <p:cNvPr id="228362" name="Object 10">
            <a:extLst>
              <a:ext uri="{FF2B5EF4-FFF2-40B4-BE49-F238E27FC236}">
                <a16:creationId xmlns:a16="http://schemas.microsoft.com/office/drawing/2014/main" id="{14AAF580-3989-F031-8CC3-6C89E3CB5E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063" y="3638550"/>
          <a:ext cx="379412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98320" imgH="279360" progId="Equation.DSMT4">
                  <p:embed/>
                </p:oleObj>
              </mc:Choice>
              <mc:Fallback>
                <p:oleObj name="Equation" r:id="rId8" imgW="1498320" imgH="2793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3" y="3638550"/>
                        <a:ext cx="3794125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63" name="Rectangle 11">
            <a:extLst>
              <a:ext uri="{FF2B5EF4-FFF2-40B4-BE49-F238E27FC236}">
                <a16:creationId xmlns:a16="http://schemas.microsoft.com/office/drawing/2014/main" id="{59AF6A46-A2DD-5C77-FB6E-ACD9BA255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67250"/>
            <a:ext cx="5148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l-GR" b="1"/>
              <a:t>因此</a:t>
            </a:r>
            <a:r>
              <a:rPr lang="en-US" altLang="zh-CN" b="1"/>
              <a:t>A</a:t>
            </a:r>
            <a:r>
              <a:rPr lang="en-US" altLang="zh-CN" i="1" baseline="-25000"/>
              <a:t>L</a:t>
            </a:r>
            <a:r>
              <a:rPr lang="zh-CN" altLang="en-US" b="1"/>
              <a:t>在基</a:t>
            </a:r>
            <a:r>
              <a:rPr lang="en-US" altLang="zh-CN" b="1" i="1"/>
              <a:t>M</a:t>
            </a:r>
            <a:r>
              <a:rPr lang="zh-CN" altLang="en-US" b="1"/>
              <a:t>下的矩阵为</a:t>
            </a:r>
            <a:r>
              <a:rPr lang="en-US" altLang="zh-CN" b="1"/>
              <a:t>:</a:t>
            </a:r>
          </a:p>
        </p:txBody>
      </p:sp>
      <p:graphicFrame>
        <p:nvGraphicFramePr>
          <p:cNvPr id="228365" name="Object 13">
            <a:extLst>
              <a:ext uri="{FF2B5EF4-FFF2-40B4-BE49-F238E27FC236}">
                <a16:creationId xmlns:a16="http://schemas.microsoft.com/office/drawing/2014/main" id="{25DB5EC9-E8F5-4563-243E-FF75892535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10125" y="3746500"/>
          <a:ext cx="3455988" cy="242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77760" imgH="914400" progId="Equation.DSMT4">
                  <p:embed/>
                </p:oleObj>
              </mc:Choice>
              <mc:Fallback>
                <p:oleObj name="Equation" r:id="rId10" imgW="977760" imgH="914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5" y="3746500"/>
                        <a:ext cx="3455988" cy="242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28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8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8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8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8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8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800" decel="100000"/>
                                        <p:tgtEl>
                                          <p:spTgt spid="228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800" decel="100000"/>
                                        <p:tgtEl>
                                          <p:spTgt spid="2283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2283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228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228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8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8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4" grpId="0"/>
      <p:bldP spid="228356" grpId="0"/>
      <p:bldP spid="228360" grpId="0"/>
      <p:bldP spid="2283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>
            <a:extLst>
              <a:ext uri="{FF2B5EF4-FFF2-40B4-BE49-F238E27FC236}">
                <a16:creationId xmlns:a16="http://schemas.microsoft.com/office/drawing/2014/main" id="{6BE10B52-42F2-0D3C-4DDE-13C4B3256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142875"/>
            <a:ext cx="24114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l-GR" sz="3600" b="1">
                <a:solidFill>
                  <a:srgbClr val="FFFF00"/>
                </a:solidFill>
              </a:rPr>
              <a:t>定理</a:t>
            </a:r>
            <a:endParaRPr lang="en-US" altLang="zh-CN" sz="3600" b="1">
              <a:solidFill>
                <a:srgbClr val="FFFF00"/>
              </a:solidFill>
            </a:endParaRPr>
          </a:p>
        </p:txBody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84FA8B5C-A42C-52D5-8E84-1F25F0E1D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550" y="188913"/>
            <a:ext cx="75374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l-GR"/>
              <a:t>设</a:t>
            </a:r>
            <a:r>
              <a:rPr lang="el-GR" altLang="zh-CN"/>
              <a:t>M=</a:t>
            </a:r>
            <a:r>
              <a:rPr lang="en-US" altLang="zh-CN"/>
              <a:t>{</a:t>
            </a:r>
            <a:r>
              <a:rPr lang="el-GR" altLang="zh-CN" i="1">
                <a:sym typeface="Symbol" panose="05050102010706020507" pitchFamily="18" charset="2"/>
              </a:rPr>
              <a:t>α</a:t>
            </a:r>
            <a:r>
              <a:rPr lang="el-GR" altLang="zh-CN" baseline="-25000"/>
              <a:t>1</a:t>
            </a:r>
            <a:r>
              <a:rPr lang="en-US" altLang="zh-CN"/>
              <a:t>,…, </a:t>
            </a:r>
            <a:r>
              <a:rPr lang="el-GR" altLang="zh-CN">
                <a:sym typeface="Symbol" panose="05050102010706020507" pitchFamily="18" charset="2"/>
              </a:rPr>
              <a:t>α</a:t>
            </a:r>
            <a:r>
              <a:rPr lang="el-GR" altLang="zh-CN" i="1" baseline="-25000"/>
              <a:t>n</a:t>
            </a:r>
            <a:r>
              <a:rPr lang="en-US" altLang="zh-CN"/>
              <a:t>} </a:t>
            </a:r>
            <a:r>
              <a:rPr lang="zh-CN" altLang="en-US"/>
              <a:t>是</a:t>
            </a:r>
            <a:r>
              <a:rPr lang="en-US" altLang="zh-CN"/>
              <a:t>F</a:t>
            </a:r>
            <a:r>
              <a:rPr lang="zh-CN" altLang="en-US"/>
              <a:t>上</a:t>
            </a:r>
            <a:r>
              <a:rPr lang="en-US" altLang="zh-CN" i="1"/>
              <a:t>n</a:t>
            </a:r>
            <a:r>
              <a:rPr lang="zh-CN" altLang="en-US"/>
              <a:t>维线性</a:t>
            </a:r>
          </a:p>
        </p:txBody>
      </p:sp>
      <p:sp>
        <p:nvSpPr>
          <p:cNvPr id="229380" name="Rectangle 4">
            <a:extLst>
              <a:ext uri="{FF2B5EF4-FFF2-40B4-BE49-F238E27FC236}">
                <a16:creationId xmlns:a16="http://schemas.microsoft.com/office/drawing/2014/main" id="{BFBEA223-2F53-78C7-7FE1-6A4F28ECD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63" y="801688"/>
            <a:ext cx="8799512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/>
              <a:t>空间</a:t>
            </a:r>
            <a:r>
              <a:rPr lang="en-US" altLang="zh-CN"/>
              <a:t>U</a:t>
            </a:r>
            <a:r>
              <a:rPr lang="zh-CN" altLang="en-US"/>
              <a:t>的一组基</a:t>
            </a:r>
            <a:r>
              <a:rPr lang="en-US" altLang="zh-CN"/>
              <a:t>, </a:t>
            </a:r>
            <a:r>
              <a:rPr lang="el-GR" altLang="zh-CN" b="1">
                <a:sym typeface="Symbol" panose="05050102010706020507" pitchFamily="18" charset="2"/>
              </a:rPr>
              <a:t>β</a:t>
            </a:r>
            <a:r>
              <a:rPr lang="el-GR" altLang="zh-CN" b="1" baseline="-25000"/>
              <a:t>1</a:t>
            </a:r>
            <a:r>
              <a:rPr lang="en-US" altLang="zh-CN"/>
              <a:t>,…, </a:t>
            </a:r>
            <a:r>
              <a:rPr lang="el-GR" altLang="zh-CN" b="1">
                <a:sym typeface="Symbol" panose="05050102010706020507" pitchFamily="18" charset="2"/>
              </a:rPr>
              <a:t>β</a:t>
            </a:r>
            <a:r>
              <a:rPr lang="el-GR" altLang="zh-CN" i="1" baseline="-25000"/>
              <a:t>n</a:t>
            </a:r>
            <a:r>
              <a:rPr lang="zh-CN" altLang="el-GR"/>
              <a:t>是</a:t>
            </a:r>
            <a:r>
              <a:rPr lang="el-GR" altLang="zh-CN"/>
              <a:t>F</a:t>
            </a:r>
            <a:r>
              <a:rPr lang="zh-CN" altLang="el-GR"/>
              <a:t>上线性空间</a:t>
            </a:r>
            <a:r>
              <a:rPr lang="el-GR" altLang="zh-CN"/>
              <a:t>V</a:t>
            </a:r>
            <a:r>
              <a:rPr lang="zh-CN" altLang="el-GR"/>
              <a:t>的任意</a:t>
            </a:r>
            <a:r>
              <a:rPr lang="el-GR" altLang="zh-CN" i="1"/>
              <a:t>n</a:t>
            </a:r>
            <a:r>
              <a:rPr lang="zh-CN" altLang="el-GR"/>
              <a:t>个向量</a:t>
            </a:r>
            <a:r>
              <a:rPr lang="en-US" altLang="zh-CN"/>
              <a:t>,</a:t>
            </a:r>
            <a:r>
              <a:rPr lang="zh-CN" altLang="en-US"/>
              <a:t>则存在唯一的线性映射</a:t>
            </a:r>
            <a:r>
              <a:rPr lang="en-US" altLang="zh-CN" b="1"/>
              <a:t>A</a:t>
            </a:r>
            <a:r>
              <a:rPr lang="en-US" altLang="zh-CN"/>
              <a:t>:U</a:t>
            </a:r>
            <a:r>
              <a:rPr lang="en-US" altLang="zh-CN">
                <a:cs typeface="Arial" panose="020B0604020202020204" pitchFamily="34" charset="0"/>
              </a:rPr>
              <a:t>→V</a:t>
            </a:r>
            <a:r>
              <a:rPr lang="zh-CN" altLang="en-US">
                <a:cs typeface="Arial" panose="020B0604020202020204" pitchFamily="34" charset="0"/>
              </a:rPr>
              <a:t>将</a:t>
            </a:r>
            <a:r>
              <a:rPr lang="el-GR" altLang="zh-CN">
                <a:sym typeface="Symbol" panose="05050102010706020507" pitchFamily="18" charset="2"/>
              </a:rPr>
              <a:t>α</a:t>
            </a:r>
            <a:r>
              <a:rPr lang="el-GR" altLang="zh-CN" baseline="-25000">
                <a:cs typeface="Times New Roman" panose="02020603050405020304" pitchFamily="18" charset="0"/>
              </a:rPr>
              <a:t>1</a:t>
            </a:r>
            <a:r>
              <a:rPr lang="en-US" altLang="zh-CN">
                <a:cs typeface="Times New Roman" panose="02020603050405020304" pitchFamily="18" charset="0"/>
              </a:rPr>
              <a:t>,…, </a:t>
            </a:r>
            <a:r>
              <a:rPr lang="el-GR" altLang="zh-CN">
                <a:sym typeface="Symbol" panose="05050102010706020507" pitchFamily="18" charset="2"/>
              </a:rPr>
              <a:t>α</a:t>
            </a:r>
            <a:r>
              <a:rPr lang="el-GR" altLang="zh-CN" i="1" baseline="-25000">
                <a:cs typeface="Times New Roman" panose="02020603050405020304" pitchFamily="18" charset="0"/>
              </a:rPr>
              <a:t>n</a:t>
            </a:r>
            <a:r>
              <a:rPr lang="zh-CN" altLang="el-GR">
                <a:cs typeface="Times New Roman" panose="02020603050405020304" pitchFamily="18" charset="0"/>
              </a:rPr>
              <a:t>分别映到</a:t>
            </a:r>
            <a:r>
              <a:rPr lang="el-GR" altLang="zh-CN" b="1">
                <a:sym typeface="Symbol" panose="05050102010706020507" pitchFamily="18" charset="2"/>
              </a:rPr>
              <a:t>β</a:t>
            </a:r>
            <a:r>
              <a:rPr lang="el-GR" altLang="zh-CN" baseline="-25000">
                <a:cs typeface="Times New Roman" panose="02020603050405020304" pitchFamily="18" charset="0"/>
              </a:rPr>
              <a:t>1</a:t>
            </a:r>
            <a:r>
              <a:rPr lang="en-US" altLang="zh-CN">
                <a:cs typeface="Times New Roman" panose="02020603050405020304" pitchFamily="18" charset="0"/>
              </a:rPr>
              <a:t>,…, </a:t>
            </a:r>
            <a:r>
              <a:rPr lang="el-GR" altLang="zh-CN" b="1">
                <a:sym typeface="Symbol" panose="05050102010706020507" pitchFamily="18" charset="2"/>
              </a:rPr>
              <a:t>β</a:t>
            </a:r>
            <a:r>
              <a:rPr lang="el-GR" altLang="zh-CN" i="1" baseline="-25000">
                <a:cs typeface="Times New Roman" panose="02020603050405020304" pitchFamily="18" charset="0"/>
              </a:rPr>
              <a:t>n</a:t>
            </a:r>
            <a:r>
              <a:rPr lang="en-US" altLang="zh-CN">
                <a:cs typeface="Times New Roman" panose="02020603050405020304" pitchFamily="18" charset="0"/>
              </a:rPr>
              <a:t>.</a:t>
            </a:r>
            <a:endParaRPr lang="el-GR" altLang="zh-CN">
              <a:cs typeface="Times New Roman" panose="02020603050405020304" pitchFamily="18" charset="0"/>
            </a:endParaRPr>
          </a:p>
        </p:txBody>
      </p:sp>
      <p:sp>
        <p:nvSpPr>
          <p:cNvPr id="229382" name="Rectangle 6">
            <a:extLst>
              <a:ext uri="{FF2B5EF4-FFF2-40B4-BE49-F238E27FC236}">
                <a16:creationId xmlns:a16="http://schemas.microsoft.com/office/drawing/2014/main" id="{998D9DE4-E9B1-6B2E-3CD8-6AADA4182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3" y="2438400"/>
            <a:ext cx="821055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l-GR" b="1">
                <a:solidFill>
                  <a:srgbClr val="FFFF00"/>
                </a:solidFill>
              </a:rPr>
              <a:t>证明思路：</a:t>
            </a:r>
            <a:r>
              <a:rPr lang="zh-CN" altLang="el-GR"/>
              <a:t>存在性：对</a:t>
            </a:r>
            <a:r>
              <a:rPr lang="zh-CN" altLang="el-GR">
                <a:sym typeface="Symbol" panose="05050102010706020507" pitchFamily="18" charset="2"/>
              </a:rPr>
              <a:t></a:t>
            </a:r>
            <a:r>
              <a:rPr lang="el-GR" altLang="zh-CN">
                <a:sym typeface="Symbol" panose="05050102010706020507" pitchFamily="18" charset="2"/>
              </a:rPr>
              <a:t>αU</a:t>
            </a:r>
            <a:r>
              <a:rPr lang="en-US" altLang="zh-CN">
                <a:sym typeface="Symbol" panose="05050102010706020507" pitchFamily="18" charset="2"/>
              </a:rPr>
              <a:t>,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,…,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 i="1" baseline="-25000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F</a:t>
            </a:r>
            <a:r>
              <a:rPr lang="zh-CN" altLang="en-US">
                <a:sym typeface="Symbol" panose="05050102010706020507" pitchFamily="18" charset="2"/>
              </a:rPr>
              <a:t>使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>
                <a:sym typeface="Symbol" panose="05050102010706020507" pitchFamily="18" charset="2"/>
              </a:rPr>
              <a:t> </a:t>
            </a:r>
            <a:r>
              <a:rPr lang="el-GR" altLang="zh-CN">
                <a:sym typeface="Symbol" panose="05050102010706020507" pitchFamily="18" charset="2"/>
              </a:rPr>
              <a:t>α</a:t>
            </a:r>
            <a:r>
              <a:rPr lang="en-US" altLang="zh-CN">
                <a:sym typeface="Symbol" panose="05050102010706020507" pitchFamily="18" charset="2"/>
              </a:rPr>
              <a:t>=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l-GR" altLang="zh-CN">
                <a:sym typeface="Symbol" panose="05050102010706020507" pitchFamily="18" charset="2"/>
              </a:rPr>
              <a:t>α</a:t>
            </a:r>
            <a:r>
              <a:rPr lang="el-GR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+…+ 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 i="1" baseline="-25000">
                <a:sym typeface="Symbol" panose="05050102010706020507" pitchFamily="18" charset="2"/>
              </a:rPr>
              <a:t>n</a:t>
            </a:r>
            <a:r>
              <a:rPr lang="el-GR" altLang="zh-CN">
                <a:sym typeface="Symbol" panose="05050102010706020507" pitchFamily="18" charset="2"/>
              </a:rPr>
              <a:t>α</a:t>
            </a:r>
            <a:r>
              <a:rPr lang="el-GR" altLang="zh-CN" i="1" baseline="-25000">
                <a:sym typeface="Symbol" panose="05050102010706020507" pitchFamily="18" charset="2"/>
              </a:rPr>
              <a:t>n</a:t>
            </a:r>
            <a:endParaRPr lang="en-US" altLang="zh-CN" i="1" baseline="-25000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l-GR">
                <a:sym typeface="Symbol" panose="05050102010706020507" pitchFamily="18" charset="2"/>
              </a:rPr>
              <a:t>定义</a:t>
            </a:r>
            <a:r>
              <a:rPr lang="zh-CN" altLang="en-US">
                <a:sym typeface="Symbol" panose="05050102010706020507" pitchFamily="18" charset="2"/>
              </a:rPr>
              <a:t>   </a:t>
            </a:r>
            <a:r>
              <a:rPr lang="en-US" altLang="zh-CN" b="1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:U→V, </a:t>
            </a:r>
            <a:r>
              <a:rPr lang="el-GR" altLang="zh-CN">
                <a:sym typeface="Symbol" panose="05050102010706020507" pitchFamily="18" charset="2"/>
              </a:rPr>
              <a:t>α→</a:t>
            </a:r>
            <a:r>
              <a:rPr lang="el-GR" altLang="zh-CN" i="1">
                <a:sym typeface="Symbol" panose="05050102010706020507" pitchFamily="18" charset="2"/>
              </a:rPr>
              <a:t>x</a:t>
            </a:r>
            <a:r>
              <a:rPr lang="el-GR" altLang="zh-CN" baseline="-25000">
                <a:sym typeface="Symbol" panose="05050102010706020507" pitchFamily="18" charset="2"/>
              </a:rPr>
              <a:t>1</a:t>
            </a:r>
            <a:r>
              <a:rPr lang="el-GR" altLang="zh-CN" b="1">
                <a:sym typeface="Symbol" panose="05050102010706020507" pitchFamily="18" charset="2"/>
              </a:rPr>
              <a:t>β</a:t>
            </a:r>
            <a:r>
              <a:rPr lang="el-GR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+…+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 i="1" baseline="-25000">
                <a:sym typeface="Symbol" panose="05050102010706020507" pitchFamily="18" charset="2"/>
              </a:rPr>
              <a:t>n</a:t>
            </a:r>
            <a:r>
              <a:rPr lang="el-GR" altLang="zh-CN" b="1">
                <a:sym typeface="Symbol" panose="05050102010706020507" pitchFamily="18" charset="2"/>
              </a:rPr>
              <a:t>β</a:t>
            </a:r>
            <a:r>
              <a:rPr lang="el-GR" altLang="zh-CN" i="1" baseline="-25000">
                <a:sym typeface="Symbol" panose="05050102010706020507" pitchFamily="18" charset="2"/>
              </a:rPr>
              <a:t>n</a:t>
            </a:r>
            <a:endParaRPr lang="en-US" altLang="zh-CN" i="1" baseline="-25000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l-GR">
                <a:sym typeface="Symbol" panose="05050102010706020507" pitchFamily="18" charset="2"/>
              </a:rPr>
              <a:t>则</a:t>
            </a:r>
            <a:r>
              <a:rPr lang="en-US" altLang="zh-CN" b="1"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是线性映射，且将</a:t>
            </a:r>
            <a:r>
              <a:rPr lang="el-GR" altLang="zh-CN">
                <a:sym typeface="Symbol" panose="05050102010706020507" pitchFamily="18" charset="2"/>
              </a:rPr>
              <a:t>α</a:t>
            </a:r>
            <a:r>
              <a:rPr lang="el-GR" altLang="zh-CN" i="1" baseline="-25000">
                <a:sym typeface="Symbol" panose="05050102010706020507" pitchFamily="18" charset="2"/>
              </a:rPr>
              <a:t>i</a:t>
            </a:r>
            <a:r>
              <a:rPr lang="el-GR" altLang="zh-CN">
                <a:sym typeface="Symbol" panose="05050102010706020507" pitchFamily="18" charset="2"/>
              </a:rPr>
              <a:t>→</a:t>
            </a:r>
            <a:r>
              <a:rPr lang="el-GR" altLang="zh-CN" b="1">
                <a:sym typeface="Symbol" panose="05050102010706020507" pitchFamily="18" charset="2"/>
              </a:rPr>
              <a:t>β</a:t>
            </a:r>
            <a:r>
              <a:rPr lang="el-GR" altLang="zh-CN" i="1" baseline="-25000">
                <a:sym typeface="Symbol" panose="05050102010706020507" pitchFamily="18" charset="2"/>
              </a:rPr>
              <a:t>i</a:t>
            </a:r>
            <a:r>
              <a:rPr lang="zh-CN" altLang="en-US">
                <a:sym typeface="Symbol" panose="05050102010706020507" pitchFamily="18" charset="2"/>
              </a:rPr>
              <a:t>，</a:t>
            </a:r>
            <a:r>
              <a:rPr lang="zh-CN" altLang="el-GR">
                <a:sym typeface="Symbol" panose="05050102010706020507" pitchFamily="18" charset="2"/>
              </a:rPr>
              <a:t></a:t>
            </a:r>
            <a:r>
              <a:rPr lang="el-GR" altLang="zh-CN">
                <a:sym typeface="Symbol" panose="05050102010706020507" pitchFamily="18" charset="2"/>
              </a:rPr>
              <a:t>1≤</a:t>
            </a:r>
            <a:r>
              <a:rPr lang="el-GR" altLang="zh-CN" i="1">
                <a:sym typeface="Symbol" panose="05050102010706020507" pitchFamily="18" charset="2"/>
              </a:rPr>
              <a:t>i</a:t>
            </a:r>
            <a:r>
              <a:rPr lang="el-GR" altLang="zh-CN">
                <a:sym typeface="Symbol" panose="05050102010706020507" pitchFamily="18" charset="2"/>
              </a:rPr>
              <a:t>≤n</a:t>
            </a:r>
            <a:r>
              <a:rPr lang="en-US" altLang="zh-CN">
                <a:sym typeface="Symbol" panose="05050102010706020507" pitchFamily="18" charset="2"/>
              </a:rPr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>
                <a:sym typeface="Symbol" panose="05050102010706020507" pitchFamily="18" charset="2"/>
              </a:rPr>
              <a:t>唯一性：若 </a:t>
            </a:r>
            <a:r>
              <a:rPr lang="en-US" altLang="zh-CN" b="1">
                <a:sym typeface="Symbol" panose="05050102010706020507" pitchFamily="18" charset="2"/>
              </a:rPr>
              <a:t>B</a:t>
            </a:r>
            <a:r>
              <a:rPr lang="en-US" altLang="zh-CN">
                <a:sym typeface="Symbol" panose="05050102010706020507" pitchFamily="18" charset="2"/>
              </a:rPr>
              <a:t>:U→V</a:t>
            </a:r>
            <a:r>
              <a:rPr lang="zh-CN" altLang="en-US">
                <a:sym typeface="Symbol" panose="05050102010706020507" pitchFamily="18" charset="2"/>
              </a:rPr>
              <a:t>满足</a:t>
            </a:r>
            <a:r>
              <a:rPr lang="en-US" altLang="zh-CN">
                <a:sym typeface="Symbol" panose="05050102010706020507" pitchFamily="18" charset="2"/>
              </a:rPr>
              <a:t>B(</a:t>
            </a:r>
            <a:r>
              <a:rPr lang="el-GR" altLang="zh-CN" b="1">
                <a:sym typeface="Symbol" panose="05050102010706020507" pitchFamily="18" charset="2"/>
              </a:rPr>
              <a:t></a:t>
            </a:r>
            <a:r>
              <a:rPr lang="el-GR" altLang="zh-CN" i="1" baseline="-25000">
                <a:sym typeface="Symbol" panose="05050102010706020507" pitchFamily="18" charset="2"/>
              </a:rPr>
              <a:t>i</a:t>
            </a:r>
            <a:r>
              <a:rPr lang="en-US" altLang="zh-CN">
                <a:sym typeface="Symbol" panose="05050102010706020507" pitchFamily="18" charset="2"/>
              </a:rPr>
              <a:t>)=</a:t>
            </a:r>
            <a:r>
              <a:rPr lang="el-GR" altLang="zh-CN" b="1">
                <a:sym typeface="Symbol" panose="05050102010706020507" pitchFamily="18" charset="2"/>
              </a:rPr>
              <a:t>β</a:t>
            </a:r>
            <a:r>
              <a:rPr lang="el-GR" altLang="zh-CN" i="1" baseline="-25000">
                <a:sym typeface="Symbol" panose="05050102010706020507" pitchFamily="18" charset="2"/>
              </a:rPr>
              <a:t>i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zh-CN" altLang="en-US">
                <a:sym typeface="Symbol" panose="05050102010706020507" pitchFamily="18" charset="2"/>
              </a:rPr>
              <a:t>则</a:t>
            </a:r>
            <a:r>
              <a:rPr lang="zh-CN" altLang="el-GR">
                <a:sym typeface="Symbol" panose="05050102010706020507" pitchFamily="18" charset="2"/>
              </a:rPr>
              <a:t></a:t>
            </a:r>
            <a:r>
              <a:rPr lang="el-GR" altLang="zh-CN">
                <a:sym typeface="Symbol" panose="05050102010706020507" pitchFamily="18" charset="2"/>
              </a:rPr>
              <a:t>αU</a:t>
            </a:r>
            <a:endParaRPr lang="zh-CN" altLang="en-US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sym typeface="Symbol" panose="05050102010706020507" pitchFamily="18" charset="2"/>
              </a:rPr>
              <a:t>B(</a:t>
            </a:r>
            <a:r>
              <a:rPr lang="el-GR" altLang="zh-CN">
                <a:sym typeface="Symbol" panose="05050102010706020507" pitchFamily="18" charset="2"/>
              </a:rPr>
              <a:t>α</a:t>
            </a:r>
            <a:r>
              <a:rPr lang="en-US" altLang="zh-CN">
                <a:sym typeface="Symbol" panose="05050102010706020507" pitchFamily="18" charset="2"/>
              </a:rPr>
              <a:t>)=B(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l-GR" altLang="zh-CN">
                <a:sym typeface="Symbol" panose="05050102010706020507" pitchFamily="18" charset="2"/>
              </a:rPr>
              <a:t>α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+…+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 i="1" baseline="-25000">
                <a:sym typeface="Symbol" panose="05050102010706020507" pitchFamily="18" charset="2"/>
              </a:rPr>
              <a:t>n</a:t>
            </a:r>
            <a:r>
              <a:rPr lang="el-GR" altLang="zh-CN">
                <a:sym typeface="Symbol" panose="05050102010706020507" pitchFamily="18" charset="2"/>
              </a:rPr>
              <a:t>α</a:t>
            </a:r>
            <a:r>
              <a:rPr lang="en-US" altLang="zh-CN" i="1" baseline="-25000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)=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B(</a:t>
            </a:r>
            <a:r>
              <a:rPr lang="el-GR" altLang="zh-CN">
                <a:sym typeface="Symbol" panose="05050102010706020507" pitchFamily="18" charset="2"/>
              </a:rPr>
              <a:t>α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)+…+ 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 i="1" baseline="-25000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B(</a:t>
            </a:r>
            <a:r>
              <a:rPr lang="el-GR" altLang="zh-CN">
                <a:sym typeface="Symbol" panose="05050102010706020507" pitchFamily="18" charset="2"/>
              </a:rPr>
              <a:t>α</a:t>
            </a:r>
            <a:r>
              <a:rPr lang="en-US" altLang="zh-CN" i="1" baseline="-25000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)= 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l-GR" altLang="zh-CN" b="1">
                <a:sym typeface="Symbol" panose="05050102010706020507" pitchFamily="18" charset="2"/>
              </a:rPr>
              <a:t>β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+…+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 i="1" baseline="-25000">
                <a:sym typeface="Symbol" panose="05050102010706020507" pitchFamily="18" charset="2"/>
              </a:rPr>
              <a:t>n</a:t>
            </a:r>
            <a:r>
              <a:rPr lang="el-GR" altLang="zh-CN" b="1">
                <a:sym typeface="Symbol" panose="05050102010706020507" pitchFamily="18" charset="2"/>
              </a:rPr>
              <a:t>β</a:t>
            </a:r>
            <a:r>
              <a:rPr lang="en-US" altLang="zh-CN" i="1" baseline="-25000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=</a:t>
            </a:r>
            <a:r>
              <a:rPr lang="en-US" altLang="zh-CN" b="1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l-GR" altLang="zh-CN">
                <a:sym typeface="Symbol" panose="05050102010706020507" pitchFamily="18" charset="2"/>
              </a:rPr>
              <a:t>α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r>
              <a:rPr lang="zh-CN" altLang="en-US">
                <a:sym typeface="Symbol" panose="05050102010706020507" pitchFamily="18" charset="2"/>
              </a:rPr>
              <a:t>即</a:t>
            </a:r>
            <a:endParaRPr lang="zh-CN" altLang="el-GR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2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2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8" grpId="0"/>
      <p:bldP spid="229379" grpId="0"/>
      <p:bldP spid="229380" grpId="0"/>
      <p:bldP spid="2293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extLst>
              <a:ext uri="{FF2B5EF4-FFF2-40B4-BE49-F238E27FC236}">
                <a16:creationId xmlns:a16="http://schemas.microsoft.com/office/drawing/2014/main" id="{C1D561B7-BE00-2531-7D0B-C674CD016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9144000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l-GR" b="1">
                <a:solidFill>
                  <a:srgbClr val="FFFF00"/>
                </a:solidFill>
              </a:rPr>
              <a:t>推论</a:t>
            </a:r>
            <a:r>
              <a:rPr lang="en-US" altLang="zh-CN" b="1">
                <a:solidFill>
                  <a:srgbClr val="FFFF00"/>
                </a:solidFill>
              </a:rPr>
              <a:t>   </a:t>
            </a:r>
            <a:r>
              <a:rPr lang="zh-CN" altLang="en-US"/>
              <a:t>设</a:t>
            </a:r>
            <a:r>
              <a:rPr lang="en-US" altLang="zh-CN"/>
              <a:t>S={</a:t>
            </a:r>
            <a:r>
              <a:rPr lang="en-US" altLang="zh-CN" b="1"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,…,</a:t>
            </a:r>
            <a:r>
              <a:rPr lang="en-US" altLang="zh-CN" b="1">
                <a:sym typeface="Symbol" panose="05050102010706020507" pitchFamily="18" charset="2"/>
              </a:rPr>
              <a:t></a:t>
            </a:r>
            <a:r>
              <a:rPr lang="en-US" altLang="zh-CN" i="1" baseline="-25000">
                <a:sym typeface="Symbol" panose="05050102010706020507" pitchFamily="18" charset="2"/>
              </a:rPr>
              <a:t>k</a:t>
            </a:r>
            <a:r>
              <a:rPr lang="en-US" altLang="zh-CN"/>
              <a:t>}</a:t>
            </a:r>
            <a:r>
              <a:rPr lang="zh-CN" altLang="en-US"/>
              <a:t>是</a:t>
            </a:r>
            <a:r>
              <a:rPr lang="en-US" altLang="zh-CN"/>
              <a:t>F</a:t>
            </a:r>
            <a:r>
              <a:rPr lang="zh-CN" altLang="en-US"/>
              <a:t>上</a:t>
            </a:r>
            <a:r>
              <a:rPr lang="en-US" altLang="zh-CN" i="1"/>
              <a:t>n</a:t>
            </a:r>
            <a:r>
              <a:rPr lang="zh-CN" altLang="en-US"/>
              <a:t>维线性空间的任意一组线性无关的向量</a:t>
            </a:r>
            <a:r>
              <a:rPr lang="en-US" altLang="zh-CN"/>
              <a:t>,</a:t>
            </a:r>
            <a:r>
              <a:rPr lang="en-US" altLang="zh-CN" b="1">
                <a:sym typeface="Symbol" panose="05050102010706020507" pitchFamily="18" charset="2"/>
              </a:rPr>
              <a:t>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,…,</a:t>
            </a:r>
            <a:r>
              <a:rPr lang="en-US" altLang="zh-CN" b="1">
                <a:sym typeface="Symbol" panose="05050102010706020507" pitchFamily="18" charset="2"/>
              </a:rPr>
              <a:t></a:t>
            </a:r>
            <a:r>
              <a:rPr lang="en-US" altLang="zh-CN" i="1" baseline="-25000">
                <a:sym typeface="Symbol" panose="05050102010706020507" pitchFamily="18" charset="2"/>
              </a:rPr>
              <a:t>k</a:t>
            </a:r>
            <a:r>
              <a:rPr lang="zh-CN" altLang="en-US">
                <a:sym typeface="Symbol" panose="05050102010706020507" pitchFamily="18" charset="2"/>
              </a:rPr>
              <a:t>是</a:t>
            </a:r>
            <a:r>
              <a:rPr lang="en-US" altLang="zh-CN">
                <a:sym typeface="Symbol" panose="05050102010706020507" pitchFamily="18" charset="2"/>
              </a:rPr>
              <a:t>V</a:t>
            </a:r>
            <a:r>
              <a:rPr lang="zh-CN" altLang="en-US">
                <a:sym typeface="Symbol" panose="05050102010706020507" pitchFamily="18" charset="2"/>
              </a:rPr>
              <a:t>中任意</a:t>
            </a:r>
            <a:r>
              <a:rPr lang="en-US" altLang="zh-CN" i="1">
                <a:sym typeface="Symbol" panose="05050102010706020507" pitchFamily="18" charset="2"/>
              </a:rPr>
              <a:t>k</a:t>
            </a:r>
            <a:r>
              <a:rPr lang="zh-CN" altLang="en-US">
                <a:sym typeface="Symbol" panose="05050102010706020507" pitchFamily="18" charset="2"/>
              </a:rPr>
              <a:t>个向量</a:t>
            </a:r>
            <a:r>
              <a:rPr lang="en-US" altLang="zh-CN">
                <a:sym typeface="Symbol" panose="05050102010706020507" pitchFamily="18" charset="2"/>
              </a:rPr>
              <a:t>.</a:t>
            </a:r>
            <a:r>
              <a:rPr lang="zh-CN" altLang="en-US">
                <a:sym typeface="Symbol" panose="05050102010706020507" pitchFamily="18" charset="2"/>
              </a:rPr>
              <a:t>则存在线性映射</a:t>
            </a:r>
            <a:r>
              <a:rPr lang="en-US" altLang="zh-CN">
                <a:sym typeface="Symbol" panose="05050102010706020507" pitchFamily="18" charset="2"/>
              </a:rPr>
              <a:t>A:U</a:t>
            </a:r>
            <a:r>
              <a:rPr lang="en-US" altLang="en-US">
                <a:sym typeface="Symbol" panose="05050102010706020507" pitchFamily="18" charset="2"/>
              </a:rPr>
              <a:t>→</a:t>
            </a:r>
            <a:r>
              <a:rPr lang="en-US" altLang="zh-CN">
                <a:sym typeface="Symbol" panose="05050102010706020507" pitchFamily="18" charset="2"/>
              </a:rPr>
              <a:t>V</a:t>
            </a:r>
            <a:r>
              <a:rPr lang="zh-CN" altLang="en-US">
                <a:sym typeface="Symbol" panose="05050102010706020507" pitchFamily="18" charset="2"/>
              </a:rPr>
              <a:t>将</a:t>
            </a:r>
            <a:r>
              <a:rPr lang="zh-CN" altLang="en-US" b="1"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,…,</a:t>
            </a:r>
            <a:r>
              <a:rPr lang="en-US" altLang="zh-CN" b="1">
                <a:sym typeface="Symbol" panose="05050102010706020507" pitchFamily="18" charset="2"/>
              </a:rPr>
              <a:t></a:t>
            </a:r>
            <a:r>
              <a:rPr lang="en-US" altLang="zh-CN" i="1" baseline="-25000">
                <a:sym typeface="Symbol" panose="05050102010706020507" pitchFamily="18" charset="2"/>
              </a:rPr>
              <a:t>k</a:t>
            </a:r>
            <a:r>
              <a:rPr lang="zh-CN" altLang="en-US">
                <a:sym typeface="Symbol" panose="05050102010706020507" pitchFamily="18" charset="2"/>
              </a:rPr>
              <a:t>分别映到</a:t>
            </a:r>
            <a:r>
              <a:rPr lang="zh-CN" altLang="en-US" b="1">
                <a:sym typeface="Symbol" panose="05050102010706020507" pitchFamily="18" charset="2"/>
              </a:rPr>
              <a:t>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,…,</a:t>
            </a:r>
            <a:r>
              <a:rPr lang="en-US" altLang="zh-CN" b="1">
                <a:sym typeface="Symbol" panose="05050102010706020507" pitchFamily="18" charset="2"/>
              </a:rPr>
              <a:t></a:t>
            </a:r>
            <a:r>
              <a:rPr lang="en-US" altLang="zh-CN" i="1" baseline="-25000">
                <a:sym typeface="Symbol" panose="05050102010706020507" pitchFamily="18" charset="2"/>
              </a:rPr>
              <a:t>k</a:t>
            </a:r>
            <a:r>
              <a:rPr lang="zh-CN" altLang="en-US">
                <a:sym typeface="Symbol" panose="05050102010706020507" pitchFamily="18" charset="2"/>
              </a:rPr>
              <a:t>，但当</a:t>
            </a:r>
            <a:r>
              <a:rPr lang="en-US" altLang="zh-CN" i="1">
                <a:sym typeface="Symbol" panose="05050102010706020507" pitchFamily="18" charset="2"/>
              </a:rPr>
              <a:t>k&lt;n</a:t>
            </a:r>
            <a:r>
              <a:rPr lang="zh-CN" altLang="en-US">
                <a:sym typeface="Symbol" panose="05050102010706020507" pitchFamily="18" charset="2"/>
              </a:rPr>
              <a:t>时</a:t>
            </a:r>
            <a:r>
              <a:rPr lang="en-US" altLang="zh-CN">
                <a:sym typeface="Symbol" panose="05050102010706020507" pitchFamily="18" charset="2"/>
              </a:rPr>
              <a:t>, A</a:t>
            </a:r>
            <a:r>
              <a:rPr lang="zh-CN" altLang="en-US">
                <a:sym typeface="Symbol" panose="05050102010706020507" pitchFamily="18" charset="2"/>
              </a:rPr>
              <a:t>不唯一</a:t>
            </a:r>
            <a:r>
              <a:rPr lang="en-US" altLang="zh-CN">
                <a:sym typeface="Symbol" panose="05050102010706020507" pitchFamily="18" charset="2"/>
              </a:rPr>
              <a:t>.</a:t>
            </a:r>
            <a:r>
              <a:rPr lang="en-US" altLang="zh-CN" b="1">
                <a:sym typeface="Symbol" panose="05050102010706020507" pitchFamily="18" charset="2"/>
              </a:rPr>
              <a:t> </a:t>
            </a:r>
            <a:endParaRPr lang="en-US" altLang="en-US" b="1">
              <a:sym typeface="Symbol" panose="05050102010706020507" pitchFamily="18" charset="2"/>
            </a:endParaRPr>
          </a:p>
        </p:txBody>
      </p:sp>
      <p:sp>
        <p:nvSpPr>
          <p:cNvPr id="230405" name="Rectangle 5">
            <a:extLst>
              <a:ext uri="{FF2B5EF4-FFF2-40B4-BE49-F238E27FC236}">
                <a16:creationId xmlns:a16="http://schemas.microsoft.com/office/drawing/2014/main" id="{5D979DE2-3D44-372A-CE1D-9DABBAA1C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94025"/>
            <a:ext cx="9144000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l-GR" b="1">
                <a:solidFill>
                  <a:srgbClr val="FFFF00"/>
                </a:solidFill>
              </a:rPr>
              <a:t>证明思路</a:t>
            </a:r>
            <a:r>
              <a:rPr lang="el-GR" altLang="zh-CN" b="1">
                <a:solidFill>
                  <a:srgbClr val="FFFF00"/>
                </a:solidFill>
              </a:rPr>
              <a:t>:</a:t>
            </a:r>
            <a:r>
              <a:rPr lang="zh-CN" altLang="el-GR"/>
              <a:t>将</a:t>
            </a:r>
            <a:r>
              <a:rPr lang="el-GR" altLang="zh-CN"/>
              <a:t>S</a:t>
            </a:r>
            <a:r>
              <a:rPr lang="zh-CN" altLang="el-GR"/>
              <a:t>扩充为</a:t>
            </a:r>
            <a:r>
              <a:rPr lang="el-GR" altLang="zh-CN" i="1"/>
              <a:t>U</a:t>
            </a:r>
            <a:r>
              <a:rPr lang="zh-CN" altLang="el-GR"/>
              <a:t>的基</a:t>
            </a:r>
            <a:r>
              <a:rPr lang="el-GR" altLang="zh-CN" b="1"/>
              <a:t>M={</a:t>
            </a:r>
            <a:r>
              <a:rPr lang="el-GR" altLang="zh-CN" b="1">
                <a:sym typeface="Symbol" panose="05050102010706020507" pitchFamily="18" charset="2"/>
              </a:rPr>
              <a:t></a:t>
            </a:r>
            <a:r>
              <a:rPr lang="el-GR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,…</a:t>
            </a:r>
            <a:r>
              <a:rPr lang="el-GR" altLang="zh-CN">
                <a:sym typeface="Symbol" panose="05050102010706020507" pitchFamily="18" charset="2"/>
              </a:rPr>
              <a:t></a:t>
            </a:r>
            <a:r>
              <a:rPr lang="el-GR" altLang="zh-CN" i="1" baseline="-25000">
                <a:sym typeface="Symbol" panose="05050102010706020507" pitchFamily="18" charset="2"/>
              </a:rPr>
              <a:t>k</a:t>
            </a:r>
            <a:r>
              <a:rPr lang="en-US" altLang="zh-CN">
                <a:sym typeface="Symbol" panose="05050102010706020507" pitchFamily="18" charset="2"/>
              </a:rPr>
              <a:t>,…,</a:t>
            </a:r>
            <a:r>
              <a:rPr lang="el-GR" altLang="zh-CN">
                <a:sym typeface="Symbol" panose="05050102010706020507" pitchFamily="18" charset="2"/>
              </a:rPr>
              <a:t></a:t>
            </a:r>
            <a:r>
              <a:rPr lang="el-GR" altLang="zh-CN" i="1" baseline="-25000">
                <a:sym typeface="Symbol" panose="05050102010706020507" pitchFamily="18" charset="2"/>
              </a:rPr>
              <a:t>n</a:t>
            </a:r>
            <a:r>
              <a:rPr lang="el-GR" altLang="zh-CN" b="1"/>
              <a:t>}</a:t>
            </a:r>
            <a:r>
              <a:rPr lang="en-US" altLang="zh-CN" b="1"/>
              <a:t>.</a:t>
            </a:r>
            <a:r>
              <a:rPr lang="zh-CN" altLang="en-US"/>
              <a:t>不失一般性</a:t>
            </a:r>
            <a:r>
              <a:rPr lang="en-US" altLang="zh-CN"/>
              <a:t>,</a:t>
            </a:r>
            <a:r>
              <a:rPr lang="zh-CN" altLang="en-US"/>
              <a:t>令</a:t>
            </a:r>
            <a:r>
              <a:rPr lang="zh-CN" altLang="en-US">
                <a:sym typeface="Symbol" panose="05050102010706020507" pitchFamily="18" charset="2"/>
              </a:rPr>
              <a:t></a:t>
            </a:r>
            <a:r>
              <a:rPr lang="en-US" altLang="zh-CN" i="1" baseline="-25000">
                <a:sym typeface="Symbol" panose="05050102010706020507" pitchFamily="18" charset="2"/>
              </a:rPr>
              <a:t>k</a:t>
            </a:r>
            <a:r>
              <a:rPr lang="en-US" altLang="zh-CN" baseline="-25000">
                <a:sym typeface="Symbol" panose="05050102010706020507" pitchFamily="18" charset="2"/>
              </a:rPr>
              <a:t>+1</a:t>
            </a:r>
            <a:r>
              <a:rPr lang="en-US" altLang="zh-CN">
                <a:sym typeface="Symbol" panose="05050102010706020507" pitchFamily="18" charset="2"/>
              </a:rPr>
              <a:t>=…=</a:t>
            </a:r>
            <a:r>
              <a:rPr lang="en-US" altLang="zh-CN" i="1" baseline="-25000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=0</a:t>
            </a:r>
            <a:r>
              <a:rPr lang="en-US" altLang="zh-CN" b="1">
                <a:sym typeface="Symbol" panose="05050102010706020507" pitchFamily="18" charset="2"/>
              </a:rPr>
              <a:t>,</a:t>
            </a:r>
            <a:r>
              <a:rPr lang="zh-CN" altLang="en-US">
                <a:sym typeface="Symbol" panose="05050102010706020507" pitchFamily="18" charset="2"/>
              </a:rPr>
              <a:t>由以上定理可得存在所求的线性映射</a:t>
            </a:r>
            <a:r>
              <a:rPr lang="en-US" altLang="zh-CN">
                <a:sym typeface="Symbol" panose="05050102010706020507" pitchFamily="18" charset="2"/>
              </a:rPr>
              <a:t>.</a:t>
            </a:r>
            <a:r>
              <a:rPr lang="zh-CN" altLang="en-US">
                <a:sym typeface="Symbol" panose="05050102010706020507" pitchFamily="18" charset="2"/>
              </a:rPr>
              <a:t>当</a:t>
            </a:r>
            <a:r>
              <a:rPr lang="en-US" altLang="zh-CN" i="1">
                <a:sym typeface="Symbol" panose="05050102010706020507" pitchFamily="18" charset="2"/>
              </a:rPr>
              <a:t>n&gt;k</a:t>
            </a:r>
            <a:r>
              <a:rPr lang="zh-CN" altLang="en-US">
                <a:sym typeface="Symbol" panose="05050102010706020507" pitchFamily="18" charset="2"/>
              </a:rPr>
              <a:t>时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zh-CN" altLang="en-US">
                <a:sym typeface="Symbol" panose="05050102010706020507" pitchFamily="18" charset="2"/>
              </a:rPr>
              <a:t>选取不同的</a:t>
            </a:r>
            <a:r>
              <a:rPr lang="en-US" altLang="zh-CN" i="1" baseline="-25000">
                <a:sym typeface="Symbol" panose="05050102010706020507" pitchFamily="18" charset="2"/>
              </a:rPr>
              <a:t>k</a:t>
            </a:r>
            <a:r>
              <a:rPr lang="en-US" altLang="zh-CN" baseline="-25000">
                <a:sym typeface="Symbol" panose="05050102010706020507" pitchFamily="18" charset="2"/>
              </a:rPr>
              <a:t>+1</a:t>
            </a:r>
            <a:r>
              <a:rPr lang="en-US" altLang="zh-CN">
                <a:sym typeface="Symbol" panose="05050102010706020507" pitchFamily="18" charset="2"/>
              </a:rPr>
              <a:t>,…,</a:t>
            </a:r>
            <a:r>
              <a:rPr lang="en-US" altLang="zh-CN" i="1" baseline="-25000">
                <a:sym typeface="Symbol" panose="05050102010706020507" pitchFamily="18" charset="2"/>
              </a:rPr>
              <a:t>n</a:t>
            </a:r>
            <a:r>
              <a:rPr lang="zh-CN" altLang="en-US">
                <a:sym typeface="Symbol" panose="05050102010706020507" pitchFamily="18" charset="2"/>
              </a:rPr>
              <a:t>就可得到不同的线性变换</a:t>
            </a:r>
            <a:r>
              <a:rPr lang="en-US" altLang="zh-CN"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2" grpId="0"/>
      <p:bldP spid="23040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21C3F8AF-D46C-7F56-494B-F713EFC0C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25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l-GR">
                <a:solidFill>
                  <a:srgbClr val="FFFF00"/>
                </a:solidFill>
              </a:rPr>
              <a:t>注</a:t>
            </a:r>
            <a:r>
              <a:rPr lang="el-GR" altLang="zh-CN">
                <a:solidFill>
                  <a:srgbClr val="FFFF00"/>
                </a:solidFill>
              </a:rPr>
              <a:t>:</a:t>
            </a:r>
            <a:r>
              <a:rPr lang="en-US" altLang="zh-CN">
                <a:solidFill>
                  <a:srgbClr val="FFFF00"/>
                </a:solidFill>
              </a:rPr>
              <a:t>   </a:t>
            </a:r>
            <a:r>
              <a:rPr lang="zh-CN" altLang="el-GR"/>
              <a:t>对于线性相关的</a:t>
            </a:r>
            <a:r>
              <a:rPr lang="el-GR" altLang="zh-CN">
                <a:sym typeface="Symbol" panose="05050102010706020507" pitchFamily="18" charset="2"/>
              </a:rPr>
              <a:t></a:t>
            </a:r>
            <a:r>
              <a:rPr lang="el-GR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,…</a:t>
            </a:r>
            <a:r>
              <a:rPr lang="el-GR" altLang="zh-CN">
                <a:sym typeface="Symbol" panose="05050102010706020507" pitchFamily="18" charset="2"/>
              </a:rPr>
              <a:t></a:t>
            </a:r>
            <a:r>
              <a:rPr lang="el-GR" altLang="zh-CN" i="1" baseline="-25000">
                <a:sym typeface="Symbol" panose="05050102010706020507" pitchFamily="18" charset="2"/>
              </a:rPr>
              <a:t>n</a:t>
            </a:r>
            <a:r>
              <a:rPr lang="zh-CN" altLang="el-GR"/>
              <a:t>不能仿照</a:t>
            </a:r>
            <a:r>
              <a:rPr lang="zh-CN" altLang="en-US">
                <a:sym typeface="Symbol" panose="05050102010706020507" pitchFamily="18" charset="2"/>
              </a:rPr>
              <a:t>定理的证明定义线性映射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endParaRPr lang="zh-CN" altLang="en-US"/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l-GR"/>
              <a:t>因为当它们线性无关时</a:t>
            </a:r>
            <a:r>
              <a:rPr lang="el-GR" altLang="zh-CN"/>
              <a:t>,</a:t>
            </a:r>
            <a:r>
              <a:rPr lang="zh-CN" altLang="el-GR"/>
              <a:t>同一向量</a:t>
            </a:r>
            <a:r>
              <a:rPr lang="el-GR" altLang="zh-CN">
                <a:sym typeface="Symbol" panose="05050102010706020507" pitchFamily="18" charset="2"/>
              </a:rPr>
              <a:t></a:t>
            </a:r>
            <a:r>
              <a:rPr lang="zh-CN" altLang="el-GR">
                <a:sym typeface="Symbol" panose="05050102010706020507" pitchFamily="18" charset="2"/>
              </a:rPr>
              <a:t>写成它们的线性组合时的系数不唯一</a:t>
            </a:r>
            <a:r>
              <a:rPr lang="el-GR" altLang="zh-CN">
                <a:sym typeface="Symbol" panose="05050102010706020507" pitchFamily="18" charset="2"/>
              </a:rPr>
              <a:t>.</a:t>
            </a:r>
            <a:r>
              <a:rPr lang="el-GR" altLang="zh-CN"/>
              <a:t> </a:t>
            </a:r>
            <a:endParaRPr lang="en-US" altLang="zh-CN">
              <a:sym typeface="Symbol" panose="05050102010706020507" pitchFamily="18" charset="2"/>
            </a:endParaRPr>
          </a:p>
        </p:txBody>
      </p:sp>
      <p:graphicFrame>
        <p:nvGraphicFramePr>
          <p:cNvPr id="7170" name="Object 3">
            <a:extLst>
              <a:ext uri="{FF2B5EF4-FFF2-40B4-BE49-F238E27FC236}">
                <a16:creationId xmlns:a16="http://schemas.microsoft.com/office/drawing/2014/main" id="{64C2F75E-855D-61D5-2DFF-B5E5AB3CACCF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785938" y="1352550"/>
          <a:ext cx="547846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23800" imgH="253800" progId="Equation.DSMT4">
                  <p:embed/>
                </p:oleObj>
              </mc:Choice>
              <mc:Fallback>
                <p:oleObj name="Equation" r:id="rId2" imgW="232380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1352550"/>
                        <a:ext cx="5478462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Text Box 2">
            <a:extLst>
              <a:ext uri="{FF2B5EF4-FFF2-40B4-BE49-F238E27FC236}">
                <a16:creationId xmlns:a16="http://schemas.microsoft.com/office/drawing/2014/main" id="{0AE94777-A6C8-724D-423E-C29B7F6E0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4787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b="1">
                <a:solidFill>
                  <a:srgbClr val="FFFF00"/>
                </a:solidFill>
              </a:rPr>
              <a:t>4.</a:t>
            </a:r>
            <a:r>
              <a:rPr lang="en-US" altLang="zh-CN" b="1" i="1">
                <a:solidFill>
                  <a:srgbClr val="FFFF00"/>
                </a:solidFill>
              </a:rPr>
              <a:t>L</a:t>
            </a:r>
            <a:r>
              <a:rPr lang="en-US" altLang="zh-CN" b="1">
                <a:solidFill>
                  <a:srgbClr val="FFFF00"/>
                </a:solidFill>
              </a:rPr>
              <a:t>(</a:t>
            </a:r>
            <a:r>
              <a:rPr lang="en-US" altLang="zh-CN" b="1" i="1">
                <a:solidFill>
                  <a:srgbClr val="FFFF00"/>
                </a:solidFill>
              </a:rPr>
              <a:t>U</a:t>
            </a:r>
            <a:r>
              <a:rPr lang="en-US" altLang="zh-CN" b="1">
                <a:solidFill>
                  <a:srgbClr val="FFFF00"/>
                </a:solidFill>
              </a:rPr>
              <a:t>,</a:t>
            </a:r>
            <a:r>
              <a:rPr lang="en-US" altLang="zh-CN" b="1" i="1">
                <a:solidFill>
                  <a:srgbClr val="FFFF00"/>
                </a:solidFill>
              </a:rPr>
              <a:t>V</a:t>
            </a:r>
            <a:r>
              <a:rPr lang="en-US" altLang="zh-CN" b="1">
                <a:solidFill>
                  <a:srgbClr val="FFFF00"/>
                </a:solidFill>
              </a:rPr>
              <a:t>)</a:t>
            </a:r>
            <a:r>
              <a:rPr lang="zh-CN" altLang="en-US" b="1">
                <a:solidFill>
                  <a:srgbClr val="FFFF00"/>
                </a:solidFill>
                <a:latin typeface="楷体_GB2312" pitchFamily="49" charset="-122"/>
              </a:rPr>
              <a:t>与</a:t>
            </a:r>
            <a:r>
              <a:rPr lang="en-US" altLang="zh-CN" i="1">
                <a:solidFill>
                  <a:srgbClr val="FFFF00"/>
                </a:solidFill>
              </a:rPr>
              <a:t>F</a:t>
            </a:r>
            <a:r>
              <a:rPr lang="en-US" altLang="zh-CN" i="1" baseline="30000">
                <a:solidFill>
                  <a:srgbClr val="FFFF00"/>
                </a:solidFill>
              </a:rPr>
              <a:t>m</a:t>
            </a:r>
            <a:r>
              <a:rPr lang="en-US" altLang="zh-CN" baseline="30000">
                <a:solidFill>
                  <a:srgbClr val="FFFF00"/>
                </a:solidFill>
              </a:rPr>
              <a:t>x</a:t>
            </a:r>
            <a:r>
              <a:rPr lang="en-US" altLang="zh-CN" i="1" baseline="30000">
                <a:solidFill>
                  <a:srgbClr val="FFFF00"/>
                </a:solidFill>
              </a:rPr>
              <a:t>n</a:t>
            </a:r>
            <a:r>
              <a:rPr lang="zh-CN" altLang="en-US" b="1">
                <a:solidFill>
                  <a:srgbClr val="FFFF00"/>
                </a:solidFill>
                <a:latin typeface="楷体_GB2312" pitchFamily="49" charset="-122"/>
              </a:rPr>
              <a:t>的对应</a:t>
            </a:r>
          </a:p>
        </p:txBody>
      </p:sp>
      <p:sp>
        <p:nvSpPr>
          <p:cNvPr id="232452" name="Text Box 4">
            <a:extLst>
              <a:ext uri="{FF2B5EF4-FFF2-40B4-BE49-F238E27FC236}">
                <a16:creationId xmlns:a16="http://schemas.microsoft.com/office/drawing/2014/main" id="{FF213600-78EC-6C8B-38F1-4A9F0AE4B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0713"/>
            <a:ext cx="9144000" cy="313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0" lang="zh-CN" altLang="en-US"/>
              <a:t>       设</a:t>
            </a:r>
            <a:r>
              <a:rPr kumimoji="0" lang="en-US" altLang="zh-CN"/>
              <a:t>U,V</a:t>
            </a:r>
            <a:r>
              <a:rPr kumimoji="0" lang="zh-CN" altLang="en-US"/>
              <a:t>是数域</a:t>
            </a:r>
            <a:r>
              <a:rPr kumimoji="0" lang="en-US" altLang="zh-CN"/>
              <a:t>F</a:t>
            </a:r>
            <a:r>
              <a:rPr kumimoji="0" lang="zh-CN" altLang="en-US"/>
              <a:t>上的</a:t>
            </a:r>
            <a:r>
              <a:rPr kumimoji="0" lang="en-US" altLang="zh-CN" i="1"/>
              <a:t>n</a:t>
            </a:r>
            <a:r>
              <a:rPr kumimoji="0" lang="zh-CN" altLang="en-US"/>
              <a:t>维和</a:t>
            </a:r>
            <a:r>
              <a:rPr kumimoji="0" lang="en-US" altLang="zh-CN" i="1"/>
              <a:t>m</a:t>
            </a:r>
            <a:r>
              <a:rPr kumimoji="0" lang="zh-CN" altLang="en-US"/>
              <a:t>维线性空间</a:t>
            </a:r>
            <a:r>
              <a:rPr kumimoji="0" lang="en-US" altLang="zh-CN"/>
              <a:t>.</a:t>
            </a:r>
            <a:r>
              <a:rPr kumimoji="0" lang="zh-CN" altLang="en-US"/>
              <a:t>将</a:t>
            </a:r>
            <a:r>
              <a:rPr kumimoji="0" lang="en-US" altLang="zh-CN"/>
              <a:t>U</a:t>
            </a:r>
            <a:r>
              <a:rPr kumimoji="0" lang="zh-CN" altLang="en-US"/>
              <a:t>到</a:t>
            </a:r>
            <a:r>
              <a:rPr kumimoji="0" lang="en-US" altLang="zh-CN"/>
              <a:t>V</a:t>
            </a:r>
            <a:r>
              <a:rPr kumimoji="0" lang="zh-CN" altLang="en-US"/>
              <a:t>的全体线性映射组成的集合记作</a:t>
            </a:r>
            <a:r>
              <a:rPr kumimoji="0" lang="en-US" altLang="zh-CN" i="1"/>
              <a:t>L</a:t>
            </a:r>
            <a:r>
              <a:rPr kumimoji="0" lang="en-US" altLang="zh-CN"/>
              <a:t>(U,V).</a:t>
            </a:r>
            <a:r>
              <a:rPr kumimoji="0" lang="zh-CN" altLang="en-US"/>
              <a:t>取定</a:t>
            </a:r>
            <a:r>
              <a:rPr kumimoji="0" lang="en-US" altLang="zh-CN"/>
              <a:t>U</a:t>
            </a:r>
            <a:r>
              <a:rPr kumimoji="0" lang="zh-CN" altLang="en-US"/>
              <a:t>的一组基</a:t>
            </a:r>
            <a:r>
              <a:rPr kumimoji="0" lang="en-US" altLang="zh-CN"/>
              <a:t>M</a:t>
            </a:r>
            <a:r>
              <a:rPr kumimoji="0" lang="en-US" altLang="zh-CN" baseline="-25000"/>
              <a:t>1</a:t>
            </a:r>
            <a:r>
              <a:rPr kumimoji="0" lang="en-US" altLang="zh-CN"/>
              <a:t>={</a:t>
            </a:r>
            <a:r>
              <a:rPr kumimoji="0" lang="el-GR" altLang="zh-CN" b="1"/>
              <a:t>α</a:t>
            </a:r>
            <a:r>
              <a:rPr kumimoji="0" lang="en-US" altLang="zh-CN" baseline="-25000">
                <a:ea typeface="宋体" panose="02010600030101010101" pitchFamily="2" charset="-122"/>
              </a:rPr>
              <a:t>1</a:t>
            </a:r>
            <a:r>
              <a:rPr kumimoji="0" lang="en-US" altLang="zh-CN"/>
              <a:t>,…, </a:t>
            </a:r>
            <a:r>
              <a:rPr kumimoji="0" lang="el-GR" altLang="zh-CN" b="1"/>
              <a:t>α</a:t>
            </a:r>
            <a:r>
              <a:rPr kumimoji="0" lang="en-US" altLang="zh-CN" i="1" baseline="-25000"/>
              <a:t>n</a:t>
            </a:r>
            <a:r>
              <a:rPr kumimoji="0" lang="en-US" altLang="zh-CN"/>
              <a:t>}</a:t>
            </a:r>
            <a:r>
              <a:rPr kumimoji="0" lang="zh-CN" altLang="en-US"/>
              <a:t>，</a:t>
            </a:r>
            <a:r>
              <a:rPr kumimoji="0" lang="en-US" altLang="zh-CN"/>
              <a:t>V</a:t>
            </a:r>
            <a:r>
              <a:rPr kumimoji="0" lang="zh-CN" altLang="en-US"/>
              <a:t>的一组基</a:t>
            </a:r>
            <a:r>
              <a:rPr kumimoji="0" lang="en-US" altLang="zh-CN"/>
              <a:t>M</a:t>
            </a:r>
            <a:r>
              <a:rPr kumimoji="0" lang="en-US" altLang="zh-CN" baseline="-25000"/>
              <a:t>2</a:t>
            </a:r>
            <a:r>
              <a:rPr kumimoji="0" lang="en-US" altLang="zh-CN"/>
              <a:t>={</a:t>
            </a:r>
            <a:r>
              <a:rPr kumimoji="0" lang="el-GR" altLang="zh-CN" b="1"/>
              <a:t>β</a:t>
            </a:r>
            <a:r>
              <a:rPr kumimoji="0" lang="el-GR" altLang="zh-CN" baseline="-25000"/>
              <a:t>1</a:t>
            </a:r>
            <a:r>
              <a:rPr kumimoji="0" lang="en-US" altLang="zh-CN"/>
              <a:t>,…, </a:t>
            </a:r>
            <a:r>
              <a:rPr kumimoji="0" lang="el-GR" altLang="zh-CN" b="1"/>
              <a:t>β</a:t>
            </a:r>
            <a:r>
              <a:rPr kumimoji="0" lang="el-GR" altLang="zh-CN" i="1" baseline="-25000"/>
              <a:t>m</a:t>
            </a:r>
            <a:r>
              <a:rPr kumimoji="0" lang="en-US" altLang="zh-CN"/>
              <a:t>},</a:t>
            </a:r>
            <a:r>
              <a:rPr kumimoji="0" lang="zh-CN" altLang="en-US"/>
              <a:t>则每个</a:t>
            </a:r>
            <a:r>
              <a:rPr kumimoji="0" lang="en-US" altLang="zh-CN" b="1"/>
              <a:t>A∈</a:t>
            </a:r>
            <a:r>
              <a:rPr lang="en-US" altLang="zh-CN" i="1"/>
              <a:t>L</a:t>
            </a:r>
            <a:r>
              <a:rPr lang="en-US" altLang="zh-CN"/>
              <a:t>(</a:t>
            </a:r>
            <a:r>
              <a:rPr lang="en-US" altLang="zh-CN" i="1"/>
              <a:t>U</a:t>
            </a:r>
            <a:r>
              <a:rPr lang="en-US" altLang="zh-CN"/>
              <a:t>,</a:t>
            </a:r>
            <a:r>
              <a:rPr lang="en-US" altLang="zh-CN" i="1"/>
              <a:t>V</a:t>
            </a:r>
            <a:r>
              <a:rPr lang="en-US" altLang="zh-CN"/>
              <a:t>)</a:t>
            </a:r>
            <a:r>
              <a:rPr kumimoji="0" lang="zh-CN" altLang="en-US"/>
              <a:t>有唯一的矩阵</a:t>
            </a:r>
            <a:r>
              <a:rPr kumimoji="0" lang="en-US" altLang="zh-CN" i="1"/>
              <a:t>A</a:t>
            </a:r>
            <a:r>
              <a:rPr kumimoji="0" lang="en-US" altLang="zh-CN" b="1"/>
              <a:t>∈</a:t>
            </a:r>
            <a:r>
              <a:rPr kumimoji="0" lang="en-US" altLang="zh-CN" i="1"/>
              <a:t>F</a:t>
            </a:r>
            <a:r>
              <a:rPr kumimoji="0" lang="en-US" altLang="zh-CN" i="1" baseline="30000"/>
              <a:t>m</a:t>
            </a:r>
            <a:r>
              <a:rPr kumimoji="0" lang="en-US" altLang="zh-CN" baseline="30000"/>
              <a:t>x</a:t>
            </a:r>
            <a:r>
              <a:rPr kumimoji="0" lang="en-US" altLang="zh-CN" i="1" baseline="30000"/>
              <a:t>n</a:t>
            </a:r>
            <a:r>
              <a:rPr kumimoji="0" lang="zh-CN" altLang="en-US"/>
              <a:t>满足条件</a:t>
            </a:r>
            <a:r>
              <a:rPr kumimoji="0" lang="en-US" altLang="zh-CN"/>
              <a:t>:</a:t>
            </a:r>
          </a:p>
          <a:p>
            <a:pPr eaLnBrk="1" hangingPunct="1">
              <a:lnSpc>
                <a:spcPct val="115000"/>
              </a:lnSpc>
            </a:pPr>
            <a:r>
              <a:rPr kumimoji="0" lang="en-US" altLang="zh-CN"/>
              <a:t>                           </a:t>
            </a:r>
            <a:r>
              <a:rPr kumimoji="0" lang="en-US" altLang="zh-CN" b="1"/>
              <a:t>A</a:t>
            </a:r>
            <a:r>
              <a:rPr kumimoji="0" lang="en-US" altLang="zh-CN"/>
              <a:t>(</a:t>
            </a:r>
            <a:r>
              <a:rPr kumimoji="0" lang="el-GR" altLang="zh-CN" b="1"/>
              <a:t>α</a:t>
            </a:r>
            <a:r>
              <a:rPr kumimoji="0" lang="en-US" altLang="zh-CN" baseline="-25000"/>
              <a:t>1</a:t>
            </a:r>
            <a:r>
              <a:rPr kumimoji="0" lang="en-US" altLang="zh-CN"/>
              <a:t>,…, </a:t>
            </a:r>
            <a:r>
              <a:rPr kumimoji="0" lang="el-GR" altLang="zh-CN" b="1"/>
              <a:t>α</a:t>
            </a:r>
            <a:r>
              <a:rPr kumimoji="0" lang="en-US" altLang="zh-CN" i="1" baseline="-25000"/>
              <a:t>n</a:t>
            </a:r>
            <a:r>
              <a:rPr kumimoji="0" lang="en-US" altLang="zh-CN"/>
              <a:t>)=(</a:t>
            </a:r>
            <a:r>
              <a:rPr kumimoji="0" lang="el-GR" altLang="zh-CN" b="1"/>
              <a:t>β</a:t>
            </a:r>
            <a:r>
              <a:rPr kumimoji="0" lang="el-GR" altLang="zh-CN" baseline="-25000"/>
              <a:t>1</a:t>
            </a:r>
            <a:r>
              <a:rPr kumimoji="0" lang="en-US" altLang="zh-CN"/>
              <a:t>,…, </a:t>
            </a:r>
            <a:r>
              <a:rPr kumimoji="0" lang="el-GR" altLang="zh-CN" b="1"/>
              <a:t>β</a:t>
            </a:r>
            <a:r>
              <a:rPr kumimoji="0" lang="el-GR" altLang="zh-CN" i="1" baseline="-25000"/>
              <a:t>m</a:t>
            </a:r>
            <a:r>
              <a:rPr kumimoji="0" lang="en-US" altLang="zh-CN"/>
              <a:t>)</a:t>
            </a:r>
            <a:r>
              <a:rPr kumimoji="0" lang="en-US" altLang="zh-CN" i="1"/>
              <a:t>A</a:t>
            </a:r>
          </a:p>
        </p:txBody>
      </p:sp>
      <p:sp>
        <p:nvSpPr>
          <p:cNvPr id="232456" name="Rectangle 8">
            <a:extLst>
              <a:ext uri="{FF2B5EF4-FFF2-40B4-BE49-F238E27FC236}">
                <a16:creationId xmlns:a16="http://schemas.microsoft.com/office/drawing/2014/main" id="{13128290-3010-654E-A362-656520375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13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latin typeface="Garamond" panose="02020404030301010803" pitchFamily="18" charset="0"/>
              </a:rPr>
              <a:t>        反过来</a:t>
            </a:r>
            <a:r>
              <a:rPr lang="en-US" altLang="zh-CN">
                <a:latin typeface="Garamond" panose="02020404030301010803" pitchFamily="18" charset="0"/>
              </a:rPr>
              <a:t>,</a:t>
            </a:r>
            <a:r>
              <a:rPr lang="zh-CN" altLang="en-US">
                <a:latin typeface="Garamond" panose="02020404030301010803" pitchFamily="18" charset="0"/>
              </a:rPr>
              <a:t>任给一个矩阵</a:t>
            </a:r>
            <a:r>
              <a:rPr kumimoji="0" lang="en-US" altLang="zh-CN" i="1"/>
              <a:t>A</a:t>
            </a:r>
            <a:r>
              <a:rPr kumimoji="0" lang="en-US" altLang="zh-CN" b="1"/>
              <a:t>∈</a:t>
            </a:r>
            <a:r>
              <a:rPr kumimoji="0" lang="en-US" altLang="zh-CN" i="1"/>
              <a:t>F</a:t>
            </a:r>
            <a:r>
              <a:rPr kumimoji="0" lang="en-US" altLang="zh-CN" i="1" baseline="30000"/>
              <a:t>m</a:t>
            </a:r>
            <a:r>
              <a:rPr kumimoji="0" lang="en-US" altLang="zh-CN" baseline="30000"/>
              <a:t>x</a:t>
            </a:r>
            <a:r>
              <a:rPr kumimoji="0" lang="en-US" altLang="zh-CN" i="1" baseline="30000"/>
              <a:t>n</a:t>
            </a:r>
            <a:r>
              <a:rPr lang="en-US" altLang="zh-CN">
                <a:latin typeface="Garamond" panose="02020404030301010803" pitchFamily="18" charset="0"/>
              </a:rPr>
              <a:t>,</a:t>
            </a:r>
            <a:r>
              <a:rPr lang="zh-CN" altLang="en-US">
                <a:latin typeface="Garamond" panose="02020404030301010803" pitchFamily="18" charset="0"/>
              </a:rPr>
              <a:t>定义</a:t>
            </a:r>
            <a:endParaRPr lang="zh-CN" altLang="el-GR">
              <a:latin typeface="Garamond" panose="02020404030301010803" pitchFamily="18" charset="0"/>
            </a:endParaRPr>
          </a:p>
        </p:txBody>
      </p:sp>
      <p:graphicFrame>
        <p:nvGraphicFramePr>
          <p:cNvPr id="8194" name="Object 14">
            <a:extLst>
              <a:ext uri="{FF2B5EF4-FFF2-40B4-BE49-F238E27FC236}">
                <a16:creationId xmlns:a16="http://schemas.microsoft.com/office/drawing/2014/main" id="{C64D88D7-89A9-EE39-FDCB-F863851DFA60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977900" y="4567238"/>
          <a:ext cx="6764338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58840" imgH="711000" progId="Equation.3">
                  <p:embed/>
                </p:oleObj>
              </mc:Choice>
              <mc:Fallback>
                <p:oleObj name="Equation" r:id="rId2" imgW="2958840" imgH="711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4567238"/>
                        <a:ext cx="6764338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324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0" grpId="0"/>
      <p:bldP spid="232452" grpId="0"/>
      <p:bldP spid="2324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>
            <a:extLst>
              <a:ext uri="{FF2B5EF4-FFF2-40B4-BE49-F238E27FC236}">
                <a16:creationId xmlns:a16="http://schemas.microsoft.com/office/drawing/2014/main" id="{5390EA16-F86F-63D9-7FA4-7138E0EFD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/>
              <a:t>则</a:t>
            </a:r>
            <a:r>
              <a:rPr lang="en-US" altLang="zh-CN" b="1"/>
              <a:t>A</a:t>
            </a:r>
            <a:r>
              <a:rPr lang="zh-CN" altLang="en-US"/>
              <a:t>是线性映射</a:t>
            </a:r>
            <a:r>
              <a:rPr lang="en-US" altLang="zh-CN"/>
              <a:t>,</a:t>
            </a:r>
            <a:r>
              <a:rPr lang="zh-CN" altLang="en-US"/>
              <a:t>并且在基</a:t>
            </a:r>
            <a:r>
              <a:rPr lang="en-US" altLang="zh-CN"/>
              <a:t>M</a:t>
            </a:r>
            <a:r>
              <a:rPr lang="en-US" altLang="zh-CN" baseline="-25000"/>
              <a:t>1</a:t>
            </a:r>
            <a:r>
              <a:rPr lang="en-US" altLang="zh-CN"/>
              <a:t>,M</a:t>
            </a:r>
            <a:r>
              <a:rPr lang="en-US" altLang="zh-CN" baseline="-25000"/>
              <a:t>2</a:t>
            </a:r>
            <a:r>
              <a:rPr lang="zh-CN" altLang="en-US"/>
              <a:t>下的矩阵是</a:t>
            </a:r>
            <a:r>
              <a:rPr lang="en-US" altLang="zh-CN" i="1"/>
              <a:t>A</a:t>
            </a:r>
            <a:r>
              <a:rPr lang="en-US" altLang="zh-CN"/>
              <a:t>.</a:t>
            </a:r>
            <a:r>
              <a:rPr lang="zh-CN" altLang="en-US"/>
              <a:t>这样就在线性映射</a:t>
            </a:r>
            <a:r>
              <a:rPr lang="en-US" altLang="zh-CN" i="1"/>
              <a:t>L</a:t>
            </a:r>
            <a:r>
              <a:rPr lang="en-US" altLang="zh-CN"/>
              <a:t>(U,V)</a:t>
            </a:r>
            <a:r>
              <a:rPr lang="zh-CN" altLang="en-US"/>
              <a:t>与矩阵集合</a:t>
            </a:r>
            <a:r>
              <a:rPr kumimoji="0" lang="en-US" altLang="zh-CN" i="1"/>
              <a:t>F</a:t>
            </a:r>
            <a:r>
              <a:rPr kumimoji="0" lang="en-US" altLang="zh-CN" i="1" baseline="30000"/>
              <a:t>m</a:t>
            </a:r>
            <a:r>
              <a:rPr kumimoji="0" lang="en-US" altLang="zh-CN" baseline="30000"/>
              <a:t>x</a:t>
            </a:r>
            <a:r>
              <a:rPr kumimoji="0" lang="en-US" altLang="zh-CN" i="1" baseline="30000"/>
              <a:t>n</a:t>
            </a:r>
            <a:r>
              <a:rPr lang="zh-CN" altLang="en-US"/>
              <a:t>之间建立了</a:t>
            </a:r>
            <a:r>
              <a:rPr lang="en-US" altLang="zh-CN"/>
              <a:t>1-1</a:t>
            </a:r>
            <a:r>
              <a:rPr lang="zh-CN" altLang="en-US"/>
              <a:t>对应</a:t>
            </a:r>
            <a:r>
              <a:rPr lang="zh-CN" altLang="zh-CN" i="1"/>
              <a:t>θ</a:t>
            </a:r>
            <a:r>
              <a:rPr lang="zh-CN" altLang="en-US"/>
              <a:t>: </a:t>
            </a:r>
            <a:r>
              <a:rPr lang="en-US" altLang="zh-CN" b="1"/>
              <a:t>A→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zh-CN" altLang="en-US"/>
              <a:t>将每个</a:t>
            </a:r>
            <a:r>
              <a:rPr lang="en-US" altLang="zh-CN" b="1"/>
              <a:t>A</a:t>
            </a:r>
            <a:r>
              <a:rPr lang="zh-CN" altLang="zh-CN" b="1"/>
              <a:t>∈</a:t>
            </a:r>
            <a:r>
              <a:rPr lang="en-US" altLang="zh-CN" i="1"/>
              <a:t>L</a:t>
            </a:r>
            <a:r>
              <a:rPr lang="en-US" altLang="zh-CN"/>
              <a:t>(U,V)</a:t>
            </a:r>
            <a:r>
              <a:rPr lang="zh-CN" altLang="en-US"/>
              <a:t>对应到</a:t>
            </a:r>
            <a:r>
              <a:rPr lang="en-US" altLang="zh-CN" b="1"/>
              <a:t>A</a:t>
            </a:r>
            <a:r>
              <a:rPr lang="zh-CN" altLang="en-US"/>
              <a:t>在基</a:t>
            </a:r>
            <a:r>
              <a:rPr lang="en-US" altLang="zh-CN"/>
              <a:t>M</a:t>
            </a:r>
            <a:r>
              <a:rPr lang="en-US" altLang="zh-CN" baseline="-25000"/>
              <a:t>1</a:t>
            </a:r>
            <a:r>
              <a:rPr lang="en-US" altLang="zh-CN"/>
              <a:t>, M</a:t>
            </a:r>
            <a:r>
              <a:rPr lang="en-US" altLang="zh-CN" baseline="-25000"/>
              <a:t>2</a:t>
            </a:r>
            <a:r>
              <a:rPr lang="zh-CN" altLang="en-US"/>
              <a:t>下的矩阵</a:t>
            </a:r>
            <a:r>
              <a:rPr lang="en-US" altLang="zh-CN" i="1"/>
              <a:t>A</a:t>
            </a:r>
            <a:r>
              <a:rPr lang="en-US" altLang="zh-CN"/>
              <a:t>.</a:t>
            </a:r>
            <a:endParaRPr lang="el-GR" altLang="zh-CN"/>
          </a:p>
        </p:txBody>
      </p:sp>
      <p:sp>
        <p:nvSpPr>
          <p:cNvPr id="67587" name="Rectangle 8">
            <a:extLst>
              <a:ext uri="{FF2B5EF4-FFF2-40B4-BE49-F238E27FC236}">
                <a16:creationId xmlns:a16="http://schemas.microsoft.com/office/drawing/2014/main" id="{76096BAD-55B0-5480-317B-4121993E9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40000"/>
            <a:ext cx="91440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solidFill>
                  <a:srgbClr val="FFFF00"/>
                </a:solidFill>
              </a:rPr>
              <a:t>注</a:t>
            </a:r>
            <a:r>
              <a:rPr lang="zh-CN" altLang="en-US"/>
              <a:t>： </a:t>
            </a:r>
            <a:r>
              <a:rPr kumimoji="0" lang="en-US" altLang="zh-CN" i="1"/>
              <a:t>F</a:t>
            </a:r>
            <a:r>
              <a:rPr kumimoji="0" lang="en-US" altLang="zh-CN" i="1" baseline="30000"/>
              <a:t>m</a:t>
            </a:r>
            <a:r>
              <a:rPr kumimoji="0" lang="en-US" altLang="zh-CN" baseline="30000"/>
              <a:t>x</a:t>
            </a:r>
            <a:r>
              <a:rPr kumimoji="0" lang="en-US" altLang="zh-CN" i="1" baseline="30000"/>
              <a:t>n</a:t>
            </a:r>
            <a:r>
              <a:rPr lang="zh-CN" altLang="en-US"/>
              <a:t>不仅是一个集合，还是</a:t>
            </a:r>
            <a:r>
              <a:rPr lang="en-US" altLang="zh-CN"/>
              <a:t>F</a:t>
            </a:r>
            <a:r>
              <a:rPr lang="zh-CN" altLang="en-US"/>
              <a:t>上的一个线性空间，定义了任意两个矩阵的加法以及其中任意矩阵与</a:t>
            </a:r>
            <a:r>
              <a:rPr lang="en-US" altLang="zh-CN"/>
              <a:t>F</a:t>
            </a:r>
            <a:r>
              <a:rPr lang="zh-CN" altLang="en-US"/>
              <a:t>中任意数的乘法，并且加法和数乘运算线性空间的</a:t>
            </a:r>
            <a:r>
              <a:rPr lang="en-US" altLang="zh-CN"/>
              <a:t>8</a:t>
            </a:r>
            <a:r>
              <a:rPr lang="zh-CN" altLang="en-US"/>
              <a:t>条公理。</a:t>
            </a:r>
            <a:endParaRPr lang="zh-CN" altLang="el-GR"/>
          </a:p>
        </p:txBody>
      </p:sp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Text Box 2">
            <a:extLst>
              <a:ext uri="{FF2B5EF4-FFF2-40B4-BE49-F238E27FC236}">
                <a16:creationId xmlns:a16="http://schemas.microsoft.com/office/drawing/2014/main" id="{787743EF-EE0C-1720-5F43-5C83E0D09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5558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b="1">
                <a:solidFill>
                  <a:srgbClr val="FFFF00"/>
                </a:solidFill>
              </a:rPr>
              <a:t>5.</a:t>
            </a:r>
            <a:r>
              <a:rPr lang="zh-CN" altLang="en-US" b="1">
                <a:solidFill>
                  <a:srgbClr val="FFFF00"/>
                </a:solidFill>
              </a:rPr>
              <a:t>线性函数</a:t>
            </a:r>
          </a:p>
        </p:txBody>
      </p:sp>
      <p:sp>
        <p:nvSpPr>
          <p:cNvPr id="234499" name="Rectangle 3">
            <a:extLst>
              <a:ext uri="{FF2B5EF4-FFF2-40B4-BE49-F238E27FC236}">
                <a16:creationId xmlns:a16="http://schemas.microsoft.com/office/drawing/2014/main" id="{6EC66CD1-0CFF-3274-D6D3-691DD1567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5425"/>
            <a:ext cx="91440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l-GR" b="1">
                <a:solidFill>
                  <a:srgbClr val="FFFF00"/>
                </a:solidFill>
              </a:rPr>
              <a:t>定义</a:t>
            </a:r>
            <a:r>
              <a:rPr lang="en-US" altLang="zh-CN" b="1">
                <a:solidFill>
                  <a:srgbClr val="FFFF00"/>
                </a:solidFill>
              </a:rPr>
              <a:t> </a:t>
            </a:r>
            <a:r>
              <a:rPr lang="zh-CN" altLang="el-GR"/>
              <a:t>设</a:t>
            </a:r>
            <a:r>
              <a:rPr lang="el-GR" altLang="zh-CN" i="1"/>
              <a:t>V</a:t>
            </a:r>
            <a:r>
              <a:rPr lang="zh-CN" altLang="en-US"/>
              <a:t>是</a:t>
            </a:r>
            <a:r>
              <a:rPr lang="en-US" altLang="zh-CN" i="1"/>
              <a:t>F</a:t>
            </a:r>
            <a:r>
              <a:rPr lang="zh-CN" altLang="en-US"/>
              <a:t>上有限维线性空间</a:t>
            </a:r>
            <a:r>
              <a:rPr lang="en-US" altLang="zh-CN"/>
              <a:t>.</a:t>
            </a:r>
            <a:r>
              <a:rPr lang="zh-CN" altLang="en-US"/>
              <a:t>则线性映射</a:t>
            </a:r>
            <a:r>
              <a:rPr lang="en-US" altLang="zh-CN" i="1"/>
              <a:t>f </a:t>
            </a:r>
            <a:r>
              <a:rPr lang="en-US" altLang="zh-CN"/>
              <a:t>:</a:t>
            </a:r>
            <a:r>
              <a:rPr lang="en-US" altLang="zh-CN" i="1"/>
              <a:t>V</a:t>
            </a:r>
            <a:r>
              <a:rPr lang="en-US" altLang="zh-CN">
                <a:cs typeface="Arial" panose="020B0604020202020204" pitchFamily="34" charset="0"/>
              </a:rPr>
              <a:t>→</a:t>
            </a:r>
            <a:r>
              <a:rPr lang="en-US" altLang="zh-CN" i="1">
                <a:cs typeface="Arial" panose="020B0604020202020204" pitchFamily="34" charset="0"/>
              </a:rPr>
              <a:t>F</a:t>
            </a:r>
            <a:r>
              <a:rPr lang="zh-CN" altLang="en-US">
                <a:cs typeface="Arial" panose="020B0604020202020204" pitchFamily="34" charset="0"/>
              </a:rPr>
              <a:t>称为</a:t>
            </a:r>
            <a:r>
              <a:rPr lang="en-US" altLang="zh-CN" i="1">
                <a:cs typeface="Arial" panose="020B0604020202020204" pitchFamily="34" charset="0"/>
              </a:rPr>
              <a:t>V</a:t>
            </a:r>
            <a:r>
              <a:rPr lang="zh-CN" altLang="en-US">
                <a:cs typeface="Arial" panose="020B0604020202020204" pitchFamily="34" charset="0"/>
              </a:rPr>
              <a:t>上的</a:t>
            </a:r>
            <a:r>
              <a:rPr lang="zh-CN" altLang="en-US">
                <a:solidFill>
                  <a:srgbClr val="FFFF00"/>
                </a:solidFill>
                <a:cs typeface="Arial" panose="020B0604020202020204" pitchFamily="34" charset="0"/>
              </a:rPr>
              <a:t>线性函数</a:t>
            </a:r>
            <a:r>
              <a:rPr lang="en-US" altLang="zh-CN">
                <a:cs typeface="Arial" panose="020B0604020202020204" pitchFamily="34" charset="0"/>
              </a:rPr>
              <a:t>,</a:t>
            </a:r>
            <a:r>
              <a:rPr lang="zh-CN" altLang="en-US">
                <a:cs typeface="Arial" panose="020B0604020202020204" pitchFamily="34" charset="0"/>
              </a:rPr>
              <a:t>它满足</a:t>
            </a:r>
            <a:r>
              <a:rPr lang="en-US" altLang="zh-CN">
                <a:cs typeface="Arial" panose="020B0604020202020204" pitchFamily="34" charset="0"/>
              </a:rPr>
              <a:t>: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cs typeface="Arial" panose="020B0604020202020204" pitchFamily="34" charset="0"/>
              </a:rPr>
              <a:t>    </a:t>
            </a:r>
            <a:r>
              <a:rPr lang="en-US" altLang="zh-CN">
                <a:solidFill>
                  <a:srgbClr val="FFFF00"/>
                </a:solidFill>
                <a:cs typeface="Arial" panose="020B0604020202020204" pitchFamily="34" charset="0"/>
              </a:rPr>
              <a:t>LM(1)  </a:t>
            </a:r>
            <a:r>
              <a:rPr lang="zh-CN" altLang="en-US">
                <a:solidFill>
                  <a:srgbClr val="FFFF00"/>
                </a:solidFill>
                <a:cs typeface="Arial" panose="020B0604020202020204" pitchFamily="34" charset="0"/>
              </a:rPr>
              <a:t>对任意</a:t>
            </a:r>
            <a:r>
              <a:rPr lang="zh-CN" altLang="en-US" b="1" i="1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en-US" altLang="zh-CN" i="1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zh-CN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n-US" altLang="zh-CN" b="1" i="1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)=</a:t>
            </a:r>
            <a:r>
              <a:rPr lang="en-US" altLang="zh-CN" i="1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zh-CN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)+</a:t>
            </a:r>
            <a:r>
              <a:rPr lang="en-US" altLang="zh-CN" i="1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zh-CN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LM(2)  </a:t>
            </a:r>
            <a:r>
              <a:rPr lang="zh-CN" altLang="en-US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对任意</a:t>
            </a:r>
            <a:r>
              <a:rPr lang="zh-CN" altLang="en-US" b="1" i="1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zh-CN" altLang="en-US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altLang="zh-CN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n-US" altLang="zh-CN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zh-CN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zh-CN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</a:t>
            </a:r>
            <a:r>
              <a:rPr lang="en-US" altLang="zh-CN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)=</a:t>
            </a:r>
            <a:r>
              <a:rPr lang="en-US" altLang="zh-CN" b="1" i="1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</a:t>
            </a:r>
            <a:r>
              <a:rPr lang="en-US" altLang="zh-CN" i="1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zh-CN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US" altLang="zh-CN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).</a:t>
            </a:r>
            <a:endParaRPr lang="en-US" altLang="zh-CN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34500" name="Rectangle 4">
            <a:extLst>
              <a:ext uri="{FF2B5EF4-FFF2-40B4-BE49-F238E27FC236}">
                <a16:creationId xmlns:a16="http://schemas.microsoft.com/office/drawing/2014/main" id="{BC0FCA51-316D-9081-23AE-0D38D4175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5175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/>
              <a:t>数域</a:t>
            </a:r>
            <a:r>
              <a:rPr lang="en-US" altLang="zh-CN"/>
              <a:t>F</a:t>
            </a:r>
            <a:r>
              <a:rPr lang="zh-CN" altLang="en-US"/>
              <a:t>可以看作</a:t>
            </a:r>
            <a:r>
              <a:rPr lang="en-US" altLang="zh-CN"/>
              <a:t>F</a:t>
            </a:r>
            <a:r>
              <a:rPr lang="zh-CN" altLang="en-US"/>
              <a:t>上以</a:t>
            </a:r>
            <a:r>
              <a:rPr lang="en-US" altLang="zh-CN"/>
              <a:t>{1}</a:t>
            </a:r>
            <a:r>
              <a:rPr lang="zh-CN" altLang="en-US"/>
              <a:t>为基的一维线性空间</a:t>
            </a:r>
            <a:r>
              <a:rPr lang="en-US" altLang="zh-CN"/>
              <a:t>.</a:t>
            </a:r>
            <a:endParaRPr lang="el-GR" altLang="zh-CN">
              <a:cs typeface="Times New Roman" panose="02020603050405020304" pitchFamily="18" charset="0"/>
            </a:endParaRPr>
          </a:p>
        </p:txBody>
      </p:sp>
      <p:sp>
        <p:nvSpPr>
          <p:cNvPr id="234501" name="Rectangle 5">
            <a:extLst>
              <a:ext uri="{FF2B5EF4-FFF2-40B4-BE49-F238E27FC236}">
                <a16:creationId xmlns:a16="http://schemas.microsoft.com/office/drawing/2014/main" id="{6626DDE3-F6C0-9F6E-E6C8-C7EABD53B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30675"/>
            <a:ext cx="91440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cs typeface="Arial" panose="020B0604020202020204" pitchFamily="34" charset="0"/>
                <a:sym typeface="Symbol" panose="05050102010706020507" pitchFamily="18" charset="2"/>
              </a:rPr>
              <a:t>     任取</a:t>
            </a:r>
            <a:r>
              <a:rPr lang="en-US" altLang="zh-CN" i="1"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zh-CN" altLang="en-US">
                <a:cs typeface="Arial" panose="020B0604020202020204" pitchFamily="34" charset="0"/>
                <a:sym typeface="Symbol" panose="05050102010706020507" pitchFamily="18" charset="2"/>
              </a:rPr>
              <a:t>的一组基</a:t>
            </a:r>
            <a:r>
              <a:rPr lang="en-US" altLang="zh-CN" i="1"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en-US" altLang="zh-CN">
                <a:cs typeface="Arial" panose="020B0604020202020204" pitchFamily="34" charset="0"/>
                <a:sym typeface="Symbol" panose="05050102010706020507" pitchFamily="18" charset="2"/>
              </a:rPr>
              <a:t>={</a:t>
            </a:r>
            <a:r>
              <a:rPr lang="en-US" altLang="zh-CN" b="1" i="1"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>
                <a:cs typeface="Arial" panose="020B0604020202020204" pitchFamily="34" charset="0"/>
                <a:sym typeface="Symbol" panose="05050102010706020507" pitchFamily="18" charset="2"/>
              </a:rPr>
              <a:t>,…,</a:t>
            </a:r>
            <a:r>
              <a:rPr lang="en-US" altLang="zh-CN" b="1" i="1"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>
                <a:cs typeface="Arial" panose="020B0604020202020204" pitchFamily="34" charset="0"/>
                <a:sym typeface="Symbol" panose="05050102010706020507" pitchFamily="18" charset="2"/>
              </a:rPr>
              <a:t>}. </a:t>
            </a:r>
            <a:r>
              <a:rPr lang="zh-CN" altLang="en-US">
                <a:cs typeface="Arial" panose="020B0604020202020204" pitchFamily="34" charset="0"/>
                <a:sym typeface="Symbol" panose="05050102010706020507" pitchFamily="18" charset="2"/>
              </a:rPr>
              <a:t>则</a:t>
            </a:r>
            <a:r>
              <a:rPr lang="en-US" altLang="zh-CN" i="1">
                <a:cs typeface="Arial" panose="020B0604020202020204" pitchFamily="34" charset="0"/>
                <a:sym typeface="Symbol" panose="05050102010706020507" pitchFamily="18" charset="2"/>
              </a:rPr>
              <a:t>f </a:t>
            </a:r>
            <a:r>
              <a:rPr lang="zh-CN" altLang="en-US">
                <a:cs typeface="Arial" panose="020B0604020202020204" pitchFamily="34" charset="0"/>
                <a:sym typeface="Symbol" panose="05050102010706020507" pitchFamily="18" charset="2"/>
              </a:rPr>
              <a:t>作为线性映射在</a:t>
            </a:r>
            <a:r>
              <a:rPr lang="en-US" altLang="zh-CN" i="1"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zh-CN" altLang="en-US">
                <a:cs typeface="Arial" panose="020B0604020202020204" pitchFamily="34" charset="0"/>
                <a:sym typeface="Symbol" panose="05050102010706020507" pitchFamily="18" charset="2"/>
              </a:rPr>
              <a:t>的基</a:t>
            </a:r>
            <a:r>
              <a:rPr lang="en-US" altLang="zh-CN"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zh-CN" altLang="en-US">
                <a:cs typeface="Arial" panose="020B0604020202020204" pitchFamily="34" charset="0"/>
                <a:sym typeface="Symbol" panose="05050102010706020507" pitchFamily="18" charset="2"/>
              </a:rPr>
              <a:t>和</a:t>
            </a:r>
            <a:r>
              <a:rPr lang="en-US" altLang="zh-CN" i="1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zh-CN" altLang="en-US">
                <a:cs typeface="Arial" panose="020B0604020202020204" pitchFamily="34" charset="0"/>
                <a:sym typeface="Symbol" panose="05050102010706020507" pitchFamily="18" charset="2"/>
              </a:rPr>
              <a:t>的基</a:t>
            </a:r>
            <a:r>
              <a:rPr lang="en-US" altLang="zh-CN">
                <a:cs typeface="Arial" panose="020B0604020202020204" pitchFamily="34" charset="0"/>
                <a:sym typeface="Symbol" panose="05050102010706020507" pitchFamily="18" charset="2"/>
              </a:rPr>
              <a:t>{1}</a:t>
            </a:r>
            <a:r>
              <a:rPr lang="zh-CN" altLang="en-US">
                <a:cs typeface="Arial" panose="020B0604020202020204" pitchFamily="34" charset="0"/>
                <a:sym typeface="Symbol" panose="05050102010706020507" pitchFamily="18" charset="2"/>
              </a:rPr>
              <a:t>下的矩阵</a:t>
            </a:r>
            <a:r>
              <a:rPr lang="en-US" altLang="zh-CN" i="1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CN">
                <a:cs typeface="Arial" panose="020B0604020202020204" pitchFamily="34" charset="0"/>
                <a:sym typeface="Symbol" panose="05050102010706020507" pitchFamily="18" charset="2"/>
              </a:rPr>
              <a:t>=(</a:t>
            </a:r>
            <a:r>
              <a:rPr lang="en-US" altLang="zh-CN" i="1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CN" baseline="-2500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>
                <a:cs typeface="Arial" panose="020B0604020202020204" pitchFamily="34" charset="0"/>
                <a:sym typeface="Symbol" panose="05050102010706020507" pitchFamily="18" charset="2"/>
              </a:rPr>
              <a:t>,…,</a:t>
            </a:r>
            <a:r>
              <a:rPr lang="en-US" altLang="zh-CN" i="1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CN" i="1" baseline="-25000"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>
                <a:cs typeface="Arial" panose="020B0604020202020204" pitchFamily="34" charset="0"/>
                <a:sym typeface="Symbol" panose="05050102010706020507" pitchFamily="18" charset="2"/>
              </a:rPr>
              <a:t>) </a:t>
            </a:r>
            <a:r>
              <a:rPr kumimoji="0" lang="en-US" altLang="zh-CN" i="1"/>
              <a:t>F</a:t>
            </a:r>
            <a:r>
              <a:rPr kumimoji="0" lang="en-US" altLang="zh-CN" baseline="30000"/>
              <a:t>1x</a:t>
            </a:r>
            <a:r>
              <a:rPr kumimoji="0" lang="en-US" altLang="zh-CN" i="1" baseline="30000"/>
              <a:t>n</a:t>
            </a:r>
            <a:r>
              <a:rPr lang="en-US" altLang="zh-CN" baseline="3000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zh-CN" altLang="en-US">
                <a:cs typeface="Arial" panose="020B0604020202020204" pitchFamily="34" charset="0"/>
                <a:sym typeface="Symbol" panose="05050102010706020507" pitchFamily="18" charset="2"/>
              </a:rPr>
              <a:t>称为</a:t>
            </a:r>
            <a:r>
              <a:rPr lang="zh-CN" altLang="en-US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线性函数</a:t>
            </a:r>
            <a:r>
              <a:rPr lang="en-US" altLang="zh-CN" i="1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zh-CN" altLang="en-US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在</a:t>
            </a:r>
            <a:r>
              <a:rPr lang="en-US" altLang="zh-CN" i="1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zh-CN" altLang="en-US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的基</a:t>
            </a:r>
            <a:r>
              <a:rPr lang="en-US" altLang="zh-CN" i="1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zh-CN" altLang="en-US">
                <a:solidFill>
                  <a:srgbClr val="FFFF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下的矩阵</a:t>
            </a:r>
            <a:r>
              <a:rPr lang="en-US" altLang="zh-CN"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zh-CN" altLang="en-US">
                <a:cs typeface="Arial" panose="020B0604020202020204" pitchFamily="34" charset="0"/>
                <a:sym typeface="Symbol" panose="05050102010706020507" pitchFamily="18" charset="2"/>
              </a:rPr>
              <a:t>它可以由以下等式确定：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344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344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34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34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4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4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3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8" grpId="0"/>
      <p:bldP spid="234499" grpId="0"/>
      <p:bldP spid="234500" grpId="0"/>
      <p:bldP spid="23450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F8327FC1-C938-62AF-BF49-C3AC60834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91440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cs typeface="Arial" panose="020B0604020202020204" pitchFamily="34" charset="0"/>
                <a:sym typeface="Symbol" panose="05050102010706020507" pitchFamily="18" charset="2"/>
              </a:rPr>
              <a:t>        </a:t>
            </a:r>
            <a:r>
              <a:rPr lang="en-US" altLang="zh-CN">
                <a:cs typeface="Arial" panose="020B0604020202020204" pitchFamily="34" charset="0"/>
                <a:sym typeface="Symbol" panose="05050102010706020507" pitchFamily="18" charset="2"/>
              </a:rPr>
              <a:t>(1)  </a:t>
            </a:r>
            <a:r>
              <a:rPr lang="en-US" altLang="zh-CN" i="1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zh-CN"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>
                <a:cs typeface="Arial" panose="020B0604020202020204" pitchFamily="34" charset="0"/>
                <a:sym typeface="Symbol" panose="05050102010706020507" pitchFamily="18" charset="2"/>
              </a:rPr>
              <a:t>,…</a:t>
            </a:r>
            <a:r>
              <a:rPr lang="en-US" altLang="zh-CN" b="1" i="1"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>
                <a:cs typeface="Arial" panose="020B0604020202020204" pitchFamily="34" charset="0"/>
                <a:sym typeface="Symbol" panose="05050102010706020507" pitchFamily="18" charset="2"/>
              </a:rPr>
              <a:t>,)=</a:t>
            </a:r>
            <a:r>
              <a:rPr lang="en-US" altLang="zh-CN" i="1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CN">
                <a:cs typeface="Arial" panose="020B0604020202020204" pitchFamily="34" charset="0"/>
                <a:sym typeface="Symbol" panose="05050102010706020507" pitchFamily="18" charset="2"/>
              </a:rPr>
              <a:t>=(</a:t>
            </a:r>
            <a:r>
              <a:rPr lang="en-US" altLang="zh-CN" i="1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CN" baseline="-2500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>
                <a:cs typeface="Arial" panose="020B0604020202020204" pitchFamily="34" charset="0"/>
                <a:sym typeface="Symbol" panose="05050102010706020507" pitchFamily="18" charset="2"/>
              </a:rPr>
              <a:t>,…,</a:t>
            </a:r>
            <a:r>
              <a:rPr lang="en-US" altLang="zh-CN" i="1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zh-CN" i="1" baseline="-25000"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>
                <a:cs typeface="Arial" panose="020B0604020202020204" pitchFamily="34" charset="0"/>
                <a:sym typeface="Symbol" panose="05050102010706020507" pitchFamily="18" charset="2"/>
              </a:rPr>
              <a:t>)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cs typeface="Arial" panose="020B0604020202020204" pitchFamily="34" charset="0"/>
                <a:sym typeface="Symbol" panose="05050102010706020507" pitchFamily="18" charset="2"/>
              </a:rPr>
              <a:t>        (2) </a:t>
            </a:r>
            <a:r>
              <a:rPr lang="zh-CN" altLang="en-US">
                <a:cs typeface="Arial" panose="020B0604020202020204" pitchFamily="34" charset="0"/>
                <a:sym typeface="Symbol" panose="05050102010706020507" pitchFamily="18" charset="2"/>
              </a:rPr>
              <a:t>设</a:t>
            </a:r>
            <a:r>
              <a:rPr lang="zh-CN" altLang="en-US" b="1" i="1"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zh-CN" altLang="en-US">
                <a:cs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zh-CN" i="1"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zh-CN" altLang="en-US">
                <a:cs typeface="Arial" panose="020B0604020202020204" pitchFamily="34" charset="0"/>
                <a:sym typeface="Symbol" panose="05050102010706020507" pitchFamily="18" charset="2"/>
              </a:rPr>
              <a:t>在基</a:t>
            </a:r>
            <a:r>
              <a:rPr lang="en-US" altLang="zh-CN" b="1" i="1"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en-US" altLang="zh-CN">
                <a:cs typeface="Arial" panose="020B0604020202020204" pitchFamily="34" charset="0"/>
                <a:sym typeface="Symbol" panose="05050102010706020507" pitchFamily="18" charset="2"/>
              </a:rPr>
              <a:t>={</a:t>
            </a:r>
            <a:r>
              <a:rPr lang="en-US" altLang="zh-CN" b="1" i="1"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>
                <a:cs typeface="Arial" panose="020B0604020202020204" pitchFamily="34" charset="0"/>
                <a:sym typeface="Symbol" panose="05050102010706020507" pitchFamily="18" charset="2"/>
              </a:rPr>
              <a:t>,…,</a:t>
            </a:r>
            <a:r>
              <a:rPr lang="en-US" altLang="zh-CN" b="1" i="1"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>
                <a:cs typeface="Arial" panose="020B0604020202020204" pitchFamily="34" charset="0"/>
                <a:sym typeface="Symbol" panose="05050102010706020507" pitchFamily="18" charset="2"/>
              </a:rPr>
              <a:t>}</a:t>
            </a:r>
            <a:r>
              <a:rPr lang="zh-CN" altLang="en-US">
                <a:cs typeface="Arial" panose="020B0604020202020204" pitchFamily="34" charset="0"/>
                <a:sym typeface="Symbol" panose="05050102010706020507" pitchFamily="18" charset="2"/>
              </a:rPr>
              <a:t>下的坐标为</a:t>
            </a:r>
            <a:r>
              <a:rPr lang="en-US" altLang="zh-CN" i="1"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CN">
                <a:cs typeface="Arial" panose="020B0604020202020204" pitchFamily="34" charset="0"/>
                <a:sym typeface="Symbol" panose="05050102010706020507" pitchFamily="18" charset="2"/>
              </a:rPr>
              <a:t>=(</a:t>
            </a:r>
            <a:r>
              <a:rPr lang="en-US" altLang="zh-CN" i="1"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CN" baseline="-2500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zh-CN">
                <a:cs typeface="Arial" panose="020B0604020202020204" pitchFamily="34" charset="0"/>
                <a:sym typeface="Symbol" panose="05050102010706020507" pitchFamily="18" charset="2"/>
              </a:rPr>
              <a:t>,…,</a:t>
            </a:r>
            <a:r>
              <a:rPr lang="en-US" altLang="zh-CN" i="1"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CN" i="1" baseline="-25000"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zh-CN">
                <a:cs typeface="Arial" panose="020B0604020202020204" pitchFamily="34" charset="0"/>
                <a:sym typeface="Symbol" panose="05050102010706020507" pitchFamily="18" charset="2"/>
              </a:rPr>
              <a:t>),</a:t>
            </a:r>
            <a:r>
              <a:rPr lang="zh-CN" altLang="en-US">
                <a:cs typeface="Arial" panose="020B0604020202020204" pitchFamily="34" charset="0"/>
                <a:sym typeface="Symbol" panose="05050102010706020507" pitchFamily="18" charset="2"/>
              </a:rPr>
              <a:t>则</a:t>
            </a:r>
          </a:p>
        </p:txBody>
      </p:sp>
      <p:graphicFrame>
        <p:nvGraphicFramePr>
          <p:cNvPr id="9218" name="Object 4">
            <a:extLst>
              <a:ext uri="{FF2B5EF4-FFF2-40B4-BE49-F238E27FC236}">
                <a16:creationId xmlns:a16="http://schemas.microsoft.com/office/drawing/2014/main" id="{AC54B60C-B95E-C99E-BACF-5CC440C1A1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8725" y="1755775"/>
          <a:ext cx="6205538" cy="182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82880" imgH="711000" progId="Equation.DSMT4">
                  <p:embed/>
                </p:oleObj>
              </mc:Choice>
              <mc:Fallback>
                <p:oleObj name="Equation" r:id="rId2" imgW="2882880" imgH="71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1755775"/>
                        <a:ext cx="6205538" cy="182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5" name="Rectangle 5">
            <a:extLst>
              <a:ext uri="{FF2B5EF4-FFF2-40B4-BE49-F238E27FC236}">
                <a16:creationId xmlns:a16="http://schemas.microsoft.com/office/drawing/2014/main" id="{D12DDFA5-E48B-3FC7-522E-7493480FC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78250"/>
            <a:ext cx="91440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cs typeface="Arial" panose="020B0604020202020204" pitchFamily="34" charset="0"/>
                <a:sym typeface="Symbol" panose="05050102010706020507" pitchFamily="18" charset="2"/>
              </a:rPr>
              <a:t>       特别</a:t>
            </a:r>
            <a:r>
              <a:rPr lang="en-US" altLang="zh-CN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zh-CN" i="1"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zh-CN" altLang="en-US">
                <a:cs typeface="Arial" panose="020B0604020202020204" pitchFamily="34" charset="0"/>
                <a:sym typeface="Symbol" panose="05050102010706020507" pitchFamily="18" charset="2"/>
              </a:rPr>
              <a:t>到</a:t>
            </a:r>
            <a:r>
              <a:rPr lang="en-US" altLang="zh-CN" i="1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zh-CN" altLang="en-US">
                <a:cs typeface="Arial" panose="020B0604020202020204" pitchFamily="34" charset="0"/>
                <a:sym typeface="Symbol" panose="05050102010706020507" pitchFamily="18" charset="2"/>
              </a:rPr>
              <a:t>的线性映射就是</a:t>
            </a:r>
            <a:r>
              <a:rPr lang="en-US" altLang="zh-CN" i="1"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zh-CN" altLang="en-US">
                <a:cs typeface="Arial" panose="020B0604020202020204" pitchFamily="34" charset="0"/>
                <a:sym typeface="Symbol" panose="05050102010706020507" pitchFamily="18" charset="2"/>
              </a:rPr>
              <a:t>的线性函数</a:t>
            </a:r>
            <a:r>
              <a:rPr lang="en-US" altLang="zh-CN"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r>
              <a:rPr lang="zh-CN" altLang="en-US">
                <a:cs typeface="Arial" panose="020B0604020202020204" pitchFamily="34" charset="0"/>
                <a:sym typeface="Symbol" panose="05050102010706020507" pitchFamily="18" charset="2"/>
              </a:rPr>
              <a:t>将以上关于</a:t>
            </a:r>
            <a:r>
              <a:rPr lang="en-US" altLang="zh-CN">
                <a:cs typeface="Arial" panose="020B0604020202020204" pitchFamily="34" charset="0"/>
                <a:sym typeface="Symbol" panose="05050102010706020507" pitchFamily="18" charset="2"/>
              </a:rPr>
              <a:t>L(</a:t>
            </a:r>
            <a:r>
              <a:rPr lang="en-US" altLang="zh-CN" i="1">
                <a:cs typeface="Arial" panose="020B0604020202020204" pitchFamily="34" charset="0"/>
                <a:sym typeface="Symbol" panose="05050102010706020507" pitchFamily="18" charset="2"/>
              </a:rPr>
              <a:t>U</a:t>
            </a:r>
            <a:r>
              <a:rPr lang="en-US" altLang="zh-CN"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en-US" altLang="zh-CN" i="1"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altLang="zh-CN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zh-CN" altLang="en-US">
                <a:cs typeface="Arial" panose="020B0604020202020204" pitchFamily="34" charset="0"/>
                <a:sym typeface="Symbol" panose="05050102010706020507" pitchFamily="18" charset="2"/>
              </a:rPr>
              <a:t>的结论用到</a:t>
            </a:r>
            <a:r>
              <a:rPr lang="en-US" altLang="zh-CN">
                <a:cs typeface="Arial" panose="020B0604020202020204" pitchFamily="34" charset="0"/>
                <a:sym typeface="Symbol" panose="05050102010706020507" pitchFamily="18" charset="2"/>
              </a:rPr>
              <a:t>L(</a:t>
            </a:r>
            <a:r>
              <a:rPr lang="en-US" altLang="zh-CN" i="1">
                <a:cs typeface="Arial" panose="020B0604020202020204" pitchFamily="34" charset="0"/>
                <a:sym typeface="Symbol" panose="05050102010706020507" pitchFamily="18" charset="2"/>
              </a:rPr>
              <a:t>V</a:t>
            </a:r>
            <a:r>
              <a:rPr lang="en-US" altLang="zh-CN"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en-US" altLang="zh-CN" i="1"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zh-CN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zh-CN" altLang="en-US">
                <a:cs typeface="Arial" panose="020B0604020202020204" pitchFamily="34" charset="0"/>
                <a:sym typeface="Symbol" panose="05050102010706020507" pitchFamily="18" charset="2"/>
              </a:rPr>
              <a:t>上</a:t>
            </a:r>
            <a:r>
              <a:rPr lang="en-US" altLang="zh-CN"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zh-CN" altLang="en-US">
                <a:cs typeface="Arial" panose="020B0604020202020204" pitchFamily="34" charset="0"/>
                <a:sym typeface="Symbol" panose="05050102010706020507" pitchFamily="18" charset="2"/>
              </a:rPr>
              <a:t>就得到：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14FC07AE-3DC4-4362-8184-9B5B1D2B1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l-GR" b="1">
                <a:solidFill>
                  <a:srgbClr val="FFFF00"/>
                </a:solidFill>
              </a:rPr>
              <a:t>定义</a:t>
            </a:r>
            <a:r>
              <a:rPr lang="en-US" altLang="zh-CN" b="1">
                <a:solidFill>
                  <a:srgbClr val="FFFF00"/>
                </a:solidFill>
              </a:rPr>
              <a:t>  </a:t>
            </a:r>
            <a:r>
              <a:rPr lang="el-GR" altLang="zh-CN" i="1"/>
              <a:t>V</a:t>
            </a:r>
            <a:r>
              <a:rPr lang="zh-CN" altLang="en-US"/>
              <a:t>上全体线性函数组成的集合</a:t>
            </a:r>
            <a:r>
              <a:rPr lang="en-US" altLang="zh-CN"/>
              <a:t>,</a:t>
            </a:r>
            <a:r>
              <a:rPr lang="zh-CN" altLang="en-US"/>
              <a:t>也就是</a:t>
            </a:r>
            <a:r>
              <a:rPr lang="en-US" altLang="zh-CN"/>
              <a:t>L(</a:t>
            </a:r>
            <a:r>
              <a:rPr lang="en-US" altLang="zh-CN" i="1"/>
              <a:t>V</a:t>
            </a:r>
            <a:r>
              <a:rPr lang="en-US" altLang="zh-CN"/>
              <a:t>,</a:t>
            </a:r>
            <a:r>
              <a:rPr lang="en-US" altLang="zh-CN" i="1"/>
              <a:t>F</a:t>
            </a:r>
            <a:r>
              <a:rPr lang="en-US" altLang="zh-CN"/>
              <a:t>),</a:t>
            </a:r>
            <a:r>
              <a:rPr lang="zh-CN" altLang="en-US"/>
              <a:t>是</a:t>
            </a:r>
            <a:r>
              <a:rPr lang="en-US" altLang="zh-CN" i="1"/>
              <a:t>F</a:t>
            </a:r>
            <a:r>
              <a:rPr lang="zh-CN" altLang="en-US"/>
              <a:t>上的</a:t>
            </a:r>
            <a:r>
              <a:rPr lang="en-US" altLang="zh-CN" i="1"/>
              <a:t>n</a:t>
            </a:r>
            <a:r>
              <a:rPr lang="zh-CN" altLang="en-US"/>
              <a:t>维线性空间</a:t>
            </a:r>
            <a:r>
              <a:rPr lang="en-US" altLang="zh-CN"/>
              <a:t>. L(</a:t>
            </a:r>
            <a:r>
              <a:rPr lang="en-US" altLang="zh-CN" i="1"/>
              <a:t>V</a:t>
            </a:r>
            <a:r>
              <a:rPr lang="en-US" altLang="zh-CN"/>
              <a:t>,</a:t>
            </a:r>
            <a:r>
              <a:rPr lang="en-US" altLang="zh-CN" i="1"/>
              <a:t>F</a:t>
            </a:r>
            <a:r>
              <a:rPr lang="en-US" altLang="zh-CN"/>
              <a:t>)</a:t>
            </a:r>
            <a:r>
              <a:rPr lang="zh-CN" altLang="en-US"/>
              <a:t>称为</a:t>
            </a:r>
            <a:r>
              <a:rPr lang="en-US" altLang="zh-CN" i="1"/>
              <a:t>V</a:t>
            </a:r>
            <a:r>
              <a:rPr lang="zh-CN" altLang="en-US"/>
              <a:t>的</a:t>
            </a:r>
            <a:r>
              <a:rPr lang="zh-CN" altLang="en-US">
                <a:solidFill>
                  <a:srgbClr val="FFFF00"/>
                </a:solidFill>
              </a:rPr>
              <a:t>对偶空间</a:t>
            </a:r>
            <a:r>
              <a:rPr lang="en-US" altLang="zh-CN"/>
              <a:t>,</a:t>
            </a:r>
            <a:r>
              <a:rPr lang="zh-CN" altLang="en-US"/>
              <a:t>记作</a:t>
            </a:r>
            <a:r>
              <a:rPr lang="en-US" altLang="zh-CN" i="1"/>
              <a:t>V</a:t>
            </a:r>
            <a:r>
              <a:rPr lang="en-US" altLang="zh-CN" baseline="30000"/>
              <a:t>*</a:t>
            </a:r>
            <a:r>
              <a:rPr lang="en-US" altLang="zh-CN"/>
              <a:t>.</a:t>
            </a:r>
            <a:r>
              <a:rPr lang="zh-CN" altLang="en-US"/>
              <a:t>设</a:t>
            </a:r>
            <a:r>
              <a:rPr lang="en-US" altLang="zh-CN" i="1"/>
              <a:t>M</a:t>
            </a:r>
            <a:r>
              <a:rPr lang="en-US" altLang="zh-CN"/>
              <a:t>={</a:t>
            </a:r>
            <a:r>
              <a:rPr lang="en-US" altLang="zh-CN" b="1" i="1"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,…,</a:t>
            </a:r>
            <a:r>
              <a:rPr lang="en-US" altLang="zh-CN" b="1" i="1"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}</a:t>
            </a:r>
            <a:r>
              <a:rPr lang="zh-CN" altLang="en-US">
                <a:sym typeface="Symbol" panose="05050102010706020507" pitchFamily="18" charset="2"/>
              </a:rPr>
              <a:t>是</a:t>
            </a:r>
            <a:r>
              <a:rPr lang="en-US" altLang="zh-CN" i="1">
                <a:sym typeface="Symbol" panose="05050102010706020507" pitchFamily="18" charset="2"/>
              </a:rPr>
              <a:t>V</a:t>
            </a:r>
            <a:r>
              <a:rPr lang="zh-CN" altLang="en-US">
                <a:sym typeface="Symbol" panose="05050102010706020507" pitchFamily="18" charset="2"/>
              </a:rPr>
              <a:t>的任意一组基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zh-CN" altLang="en-US">
                <a:sym typeface="Symbol" panose="05050102010706020507" pitchFamily="18" charset="2"/>
              </a:rPr>
              <a:t>将每个</a:t>
            </a:r>
            <a:r>
              <a:rPr lang="en-US" altLang="zh-CN" i="1">
                <a:sym typeface="Symbol" panose="05050102010706020507" pitchFamily="18" charset="2"/>
              </a:rPr>
              <a:t>f</a:t>
            </a:r>
            <a:r>
              <a:rPr lang="zh-CN" altLang="zh-CN" b="1"/>
              <a:t>∈ </a:t>
            </a:r>
            <a:r>
              <a:rPr lang="en-US" altLang="zh-CN" i="1"/>
              <a:t>V</a:t>
            </a:r>
            <a:r>
              <a:rPr lang="en-US" altLang="zh-CN" baseline="30000"/>
              <a:t>*</a:t>
            </a:r>
            <a:r>
              <a:rPr lang="zh-CN" altLang="en-US">
                <a:sym typeface="Symbol" panose="05050102010706020507" pitchFamily="18" charset="2"/>
              </a:rPr>
              <a:t>在基</a:t>
            </a:r>
            <a:r>
              <a:rPr lang="en-US" altLang="zh-CN" i="1">
                <a:sym typeface="Symbol" panose="05050102010706020507" pitchFamily="18" charset="2"/>
              </a:rPr>
              <a:t>M</a:t>
            </a:r>
            <a:r>
              <a:rPr lang="zh-CN" altLang="en-US">
                <a:sym typeface="Symbol" panose="05050102010706020507" pitchFamily="18" charset="2"/>
              </a:rPr>
              <a:t>下的矩阵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i="1">
                <a:sym typeface="Symbol" panose="05050102010706020507" pitchFamily="18" charset="2"/>
              </a:rPr>
              <a:t>A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kumimoji="0" lang="en-US" altLang="zh-CN" i="1"/>
              <a:t>F</a:t>
            </a:r>
            <a:r>
              <a:rPr kumimoji="0" lang="en-US" altLang="zh-CN" baseline="30000"/>
              <a:t>1x</a:t>
            </a:r>
            <a:r>
              <a:rPr kumimoji="0" lang="en-US" altLang="zh-CN" i="1" baseline="30000"/>
              <a:t>n</a:t>
            </a:r>
            <a:r>
              <a:rPr lang="zh-CN" altLang="en-US">
                <a:sym typeface="Symbol" panose="05050102010706020507" pitchFamily="18" charset="2"/>
              </a:rPr>
              <a:t>记作</a:t>
            </a:r>
            <a:r>
              <a:rPr lang="el-GR" altLang="zh-CN">
                <a:solidFill>
                  <a:srgbClr val="FFFF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σ</a:t>
            </a:r>
            <a:r>
              <a:rPr lang="en-US" altLang="zh-CN">
                <a:solidFill>
                  <a:srgbClr val="FFFF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FFFF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>
                <a:solidFill>
                  <a:srgbClr val="FFFF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aseline="30000"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en-US">
                <a:sym typeface="Symbol" panose="05050102010706020507" pitchFamily="18" charset="2"/>
              </a:rPr>
              <a:t>→</a:t>
            </a:r>
            <a:r>
              <a:rPr kumimoji="0" lang="en-US" altLang="zh-CN" i="1"/>
              <a:t>F</a:t>
            </a:r>
            <a:r>
              <a:rPr kumimoji="0" lang="en-US" altLang="zh-CN" baseline="30000"/>
              <a:t>1x</a:t>
            </a:r>
            <a:r>
              <a:rPr kumimoji="0" lang="en-US" altLang="zh-CN" i="1" baseline="30000"/>
              <a:t>n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i="1"/>
              <a:t>V</a:t>
            </a:r>
            <a:r>
              <a:rPr lang="en-US" altLang="zh-CN" baseline="30000"/>
              <a:t>*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 到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维行向量空间</a:t>
            </a:r>
            <a:r>
              <a:rPr kumimoji="0" lang="en-US" altLang="zh-CN" i="1"/>
              <a:t>F</a:t>
            </a:r>
            <a:r>
              <a:rPr kumimoji="0" lang="en-US" altLang="zh-CN" baseline="30000"/>
              <a:t>1x</a:t>
            </a:r>
            <a:r>
              <a:rPr kumimoji="0" lang="en-US" altLang="zh-CN" i="1" baseline="30000"/>
              <a:t>n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的同构映射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对每个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1≤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>
                <a:cs typeface="Times New Roman" panose="02020603050405020304" pitchFamily="18" charset="0"/>
                <a:sym typeface="Symbol" panose="05050102010706020507" pitchFamily="18" charset="2"/>
              </a:rPr>
              <a:t>≤</a:t>
            </a:r>
            <a:r>
              <a:rPr lang="en-US" altLang="zh-CN" i="1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定义线性函数：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>
                <a:cs typeface="Times New Roman" panose="02020603050405020304" pitchFamily="18" charset="0"/>
                <a:sym typeface="Symbol" panose="05050102010706020507" pitchFamily="18" charset="2"/>
              </a:rPr>
              <a:t>从而</a:t>
            </a:r>
          </a:p>
        </p:txBody>
      </p:sp>
      <p:graphicFrame>
        <p:nvGraphicFramePr>
          <p:cNvPr id="10242" name="Object 9">
            <a:extLst>
              <a:ext uri="{FF2B5EF4-FFF2-40B4-BE49-F238E27FC236}">
                <a16:creationId xmlns:a16="http://schemas.microsoft.com/office/drawing/2014/main" id="{194E36AC-8D76-FC60-1133-D289F323A9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0" y="3062288"/>
          <a:ext cx="522922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1840" imgH="241200" progId="Equation.DSMT4">
                  <p:embed/>
                </p:oleObj>
              </mc:Choice>
              <mc:Fallback>
                <p:oleObj name="Equation" r:id="rId2" imgW="203184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3062288"/>
                        <a:ext cx="5229225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0">
            <a:extLst>
              <a:ext uri="{FF2B5EF4-FFF2-40B4-BE49-F238E27FC236}">
                <a16:creationId xmlns:a16="http://schemas.microsoft.com/office/drawing/2014/main" id="{F2FBE41D-70B3-8365-0C11-07F6793E3A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3300" y="3594100"/>
          <a:ext cx="40640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15840" imgH="279360" progId="Equation.DSMT4">
                  <p:embed/>
                </p:oleObj>
              </mc:Choice>
              <mc:Fallback>
                <p:oleObj name="Equation" r:id="rId4" imgW="1815840" imgH="2793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3594100"/>
                        <a:ext cx="40640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12">
            <a:extLst>
              <a:ext uri="{FF2B5EF4-FFF2-40B4-BE49-F238E27FC236}">
                <a16:creationId xmlns:a16="http://schemas.microsoft.com/office/drawing/2014/main" id="{807482B7-F0E7-DB85-93EA-432BA9A1E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40213"/>
            <a:ext cx="8696325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/>
              <a:t>     则</a:t>
            </a:r>
            <a:r>
              <a:rPr lang="en-US" altLang="zh-CN"/>
              <a:t>={</a:t>
            </a:r>
            <a:r>
              <a:rPr lang="en-US" altLang="zh-CN" b="1" i="1"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 baseline="30000">
                <a:sym typeface="Symbol" panose="05050102010706020507" pitchFamily="18" charset="2"/>
              </a:rPr>
              <a:t>*</a:t>
            </a:r>
            <a:r>
              <a:rPr lang="en-US" altLang="zh-CN">
                <a:sym typeface="Symbol" panose="05050102010706020507" pitchFamily="18" charset="2"/>
              </a:rPr>
              <a:t>,…,</a:t>
            </a:r>
            <a:r>
              <a:rPr lang="en-US" altLang="zh-CN" b="1" i="1"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>
                <a:sym typeface="Symbol" panose="05050102010706020507" pitchFamily="18" charset="2"/>
              </a:rPr>
              <a:t>n</a:t>
            </a:r>
            <a:r>
              <a:rPr lang="en-US" altLang="zh-CN" i="1" baseline="30000">
                <a:sym typeface="Symbol" panose="05050102010706020507" pitchFamily="18" charset="2"/>
              </a:rPr>
              <a:t>*</a:t>
            </a:r>
            <a:r>
              <a:rPr lang="en-US" altLang="zh-CN">
                <a:sym typeface="Symbol" panose="05050102010706020507" pitchFamily="18" charset="2"/>
              </a:rPr>
              <a:t>}</a:t>
            </a:r>
            <a:r>
              <a:rPr lang="zh-CN" altLang="en-US"/>
              <a:t>是</a:t>
            </a:r>
            <a:r>
              <a:rPr lang="en-US" altLang="zh-CN" i="1"/>
              <a:t>V</a:t>
            </a:r>
            <a:r>
              <a:rPr lang="en-US" altLang="zh-CN" baseline="30000"/>
              <a:t>*</a:t>
            </a:r>
            <a:r>
              <a:rPr lang="zh-CN" altLang="en-US"/>
              <a:t>的一组基</a:t>
            </a:r>
            <a:r>
              <a:rPr lang="en-US" altLang="zh-CN"/>
              <a:t>, </a:t>
            </a:r>
            <a:r>
              <a:rPr lang="zh-CN" altLang="en-US"/>
              <a:t>称为</a:t>
            </a:r>
            <a:r>
              <a:rPr lang="en-US" altLang="zh-CN" i="1">
                <a:solidFill>
                  <a:srgbClr val="FFFF00"/>
                </a:solidFill>
              </a:rPr>
              <a:t>V</a:t>
            </a:r>
            <a:r>
              <a:rPr lang="zh-CN" altLang="en-US">
                <a:solidFill>
                  <a:srgbClr val="FFFF00"/>
                </a:solidFill>
              </a:rPr>
              <a:t>的基</a:t>
            </a:r>
            <a:r>
              <a:rPr lang="en-US" altLang="zh-CN">
                <a:solidFill>
                  <a:srgbClr val="FFFF00"/>
                </a:solidFill>
              </a:rPr>
              <a:t>{</a:t>
            </a:r>
            <a:r>
              <a:rPr lang="en-US" altLang="zh-CN" b="1">
                <a:solidFill>
                  <a:srgbClr val="FFFF00"/>
                </a:solidFill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solidFill>
                  <a:srgbClr val="FFFF00"/>
                </a:solidFill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rgbClr val="FFFF00"/>
                </a:solidFill>
                <a:sym typeface="Symbol" panose="05050102010706020507" pitchFamily="18" charset="2"/>
              </a:rPr>
              <a:t>,…,</a:t>
            </a:r>
            <a:r>
              <a:rPr lang="en-US" altLang="zh-CN" b="1">
                <a:solidFill>
                  <a:srgbClr val="FFFF00"/>
                </a:solidFill>
                <a:sym typeface="Symbol" panose="05050102010706020507" pitchFamily="18" charset="2"/>
              </a:rPr>
              <a:t></a:t>
            </a:r>
            <a:r>
              <a:rPr lang="en-US" altLang="zh-CN" i="1" baseline="-25000">
                <a:solidFill>
                  <a:srgbClr val="FFFF00"/>
                </a:solidFill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FFFF00"/>
                </a:solidFill>
                <a:sym typeface="Symbol" panose="05050102010706020507" pitchFamily="18" charset="2"/>
              </a:rPr>
              <a:t>}</a:t>
            </a:r>
            <a:r>
              <a:rPr lang="zh-CN" altLang="en-US">
                <a:solidFill>
                  <a:srgbClr val="FFFF00"/>
                </a:solidFill>
                <a:sym typeface="Symbol" panose="05050102010706020507" pitchFamily="18" charset="2"/>
              </a:rPr>
              <a:t>的对偶基</a:t>
            </a:r>
            <a:r>
              <a:rPr lang="en-US" altLang="zh-CN"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ransition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4A32B9CC-B1FE-7330-41EC-EFEF6CFE5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21DDBB3-BA3A-F1F6-7AB4-A54A5E1A3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章矩阵的相合与相似</a:t>
            </a:r>
            <a:r>
              <a:rPr lang="zh-CN" altLang="en-US"/>
              <a:t> </a:t>
            </a:r>
          </a:p>
        </p:txBody>
      </p:sp>
      <p:pic>
        <p:nvPicPr>
          <p:cNvPr id="61444" name="Picture 6" descr="机动">
            <a:extLst>
              <a:ext uri="{FF2B5EF4-FFF2-40B4-BE49-F238E27FC236}">
                <a16:creationId xmlns:a16="http://schemas.microsoft.com/office/drawing/2014/main" id="{2EFA5D73-2011-8953-DD9B-A6A7CB08E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Text Box 7">
            <a:extLst>
              <a:ext uri="{FF2B5EF4-FFF2-40B4-BE49-F238E27FC236}">
                <a16:creationId xmlns:a16="http://schemas.microsoft.com/office/drawing/2014/main" id="{08F45578-9783-D918-FE6D-3C265BD00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61446" name="Picture 8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7EACE1AB-5B66-749F-2764-6519B4D82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7" name="Picture 9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5FFB2E9-3570-4834-17ED-C62F2E4B1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8" name="Picture 10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83777FA-EA8C-238E-31BF-119B1E4A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9" name="Picture 11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E1C160C1-88AB-94FF-16B8-9597EE3C9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0" name="Picture 12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AD65950-C8C3-6351-18B2-5FF9E8FEC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51" name="Text Box 13">
            <a:extLst>
              <a:ext uri="{FF2B5EF4-FFF2-40B4-BE49-F238E27FC236}">
                <a16:creationId xmlns:a16="http://schemas.microsoft.com/office/drawing/2014/main" id="{5507160A-229C-64FB-DE76-3AAA68F63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138" y="250825"/>
            <a:ext cx="1260475" cy="523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kumimoji="0" lang="en-US" altLang="zh-CN" sz="2800">
                <a:solidFill>
                  <a:schemeClr val="accent2"/>
                </a:solidFill>
              </a:rPr>
              <a:t> </a:t>
            </a:r>
            <a:r>
              <a:rPr kumimoji="0" lang="zh-CN" altLang="en-US" sz="2800">
                <a:solidFill>
                  <a:schemeClr val="accent2"/>
                </a:solidFill>
              </a:rPr>
              <a:t>第</a:t>
            </a:r>
            <a:r>
              <a:rPr kumimoji="0" lang="en-US" altLang="zh-CN" sz="2800" b="1">
                <a:solidFill>
                  <a:schemeClr val="accent2"/>
                </a:solidFill>
              </a:rPr>
              <a:t>5</a:t>
            </a:r>
            <a:r>
              <a:rPr kumimoji="0" lang="zh-CN" altLang="en-US" sz="2800">
                <a:solidFill>
                  <a:schemeClr val="accent2"/>
                </a:solidFill>
              </a:rPr>
              <a:t>章 </a:t>
            </a:r>
          </a:p>
        </p:txBody>
      </p:sp>
      <p:pic>
        <p:nvPicPr>
          <p:cNvPr id="61452" name="Picture 14" descr="tq1">
            <a:extLst>
              <a:ext uri="{FF2B5EF4-FFF2-40B4-BE49-F238E27FC236}">
                <a16:creationId xmlns:a16="http://schemas.microsoft.com/office/drawing/2014/main" id="{38E7F24F-C1BB-030C-4B42-ECED492E26D5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4724400"/>
            <a:ext cx="1590675" cy="1603375"/>
          </a:xfrm>
          <a:noFill/>
        </p:spPr>
      </p:pic>
      <p:sp>
        <p:nvSpPr>
          <p:cNvPr id="61453" name="Text Box 15">
            <a:extLst>
              <a:ext uri="{FF2B5EF4-FFF2-40B4-BE49-F238E27FC236}">
                <a16:creationId xmlns:a16="http://schemas.microsoft.com/office/drawing/2014/main" id="{AF4BA7F4-B934-4DB8-3FF3-CC66E5BC5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2579688"/>
            <a:ext cx="7032625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/>
              <a:t>§5.6 </a:t>
            </a:r>
            <a:r>
              <a:rPr lang="zh-CN" altLang="en-US" b="1"/>
              <a:t>正交相似</a:t>
            </a:r>
          </a:p>
          <a:p>
            <a:pPr eaLnBrk="1" hangingPunct="1"/>
            <a:r>
              <a:rPr lang="en-US" altLang="zh-CN" b="1"/>
              <a:t>§5.7 </a:t>
            </a:r>
            <a:r>
              <a:rPr lang="zh-CN" altLang="en-US" b="1"/>
              <a:t>更多例子</a:t>
            </a:r>
            <a:endParaRPr lang="en-US" altLang="zh-CN" b="1"/>
          </a:p>
          <a:p>
            <a:pPr eaLnBrk="1" hangingPunct="1"/>
            <a:r>
              <a:rPr lang="en-US" altLang="zh-CN" b="1"/>
              <a:t>§5.8 </a:t>
            </a:r>
            <a:r>
              <a:rPr lang="zh-CN" altLang="en-US" b="1"/>
              <a:t>若当标准型</a:t>
            </a:r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>
            <a:extLst>
              <a:ext uri="{FF2B5EF4-FFF2-40B4-BE49-F238E27FC236}">
                <a16:creationId xmlns:a16="http://schemas.microsoft.com/office/drawing/2014/main" id="{D55BFB14-BF15-9A60-F664-FF988D095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zh-CN" altLang="el-GR" b="1">
                <a:solidFill>
                  <a:srgbClr val="FFFF00"/>
                </a:solidFill>
              </a:rPr>
              <a:t>例</a:t>
            </a:r>
            <a:r>
              <a:rPr lang="el-GR" altLang="zh-CN" b="1"/>
              <a:t>(</a:t>
            </a:r>
            <a:r>
              <a:rPr lang="zh-CN" altLang="el-GR" b="1"/>
              <a:t>方阵的迹</a:t>
            </a:r>
            <a:r>
              <a:rPr lang="el-GR" altLang="zh-CN" b="1"/>
              <a:t>)</a:t>
            </a:r>
            <a:r>
              <a:rPr lang="zh-CN" altLang="el-GR"/>
              <a:t>对任意方阵</a:t>
            </a:r>
            <a:r>
              <a:rPr lang="en-US" altLang="zh-CN" i="1"/>
              <a:t>A</a:t>
            </a:r>
            <a:r>
              <a:rPr lang="en-US" altLang="zh-CN"/>
              <a:t>=(</a:t>
            </a:r>
            <a:r>
              <a:rPr lang="en-US" altLang="zh-CN" i="1"/>
              <a:t>a</a:t>
            </a:r>
            <a:r>
              <a:rPr lang="en-US" altLang="zh-CN" i="1" baseline="-25000"/>
              <a:t>ij</a:t>
            </a:r>
            <a:r>
              <a:rPr lang="en-US" altLang="zh-CN"/>
              <a:t>)</a:t>
            </a:r>
            <a:r>
              <a:rPr kumimoji="0" lang="en-US" altLang="zh-CN" i="1" baseline="-25000"/>
              <a:t>n</a:t>
            </a:r>
            <a:r>
              <a:rPr kumimoji="0" lang="en-US" altLang="zh-CN" baseline="-25000"/>
              <a:t>x</a:t>
            </a:r>
            <a:r>
              <a:rPr kumimoji="0" lang="en-US" altLang="zh-CN" i="1" baseline="-25000"/>
              <a:t>n</a:t>
            </a:r>
            <a:r>
              <a:rPr lang="en-US" altLang="en-US"/>
              <a:t>∈ </a:t>
            </a:r>
            <a:r>
              <a:rPr kumimoji="0" lang="en-US" altLang="zh-CN" i="1"/>
              <a:t>F</a:t>
            </a:r>
            <a:r>
              <a:rPr kumimoji="0" lang="en-US" altLang="zh-CN" i="1" baseline="30000"/>
              <a:t>n</a:t>
            </a:r>
            <a:r>
              <a:rPr kumimoji="0" lang="en-US" altLang="zh-CN" baseline="30000"/>
              <a:t>x</a:t>
            </a:r>
            <a:r>
              <a:rPr kumimoji="0" lang="en-US" altLang="zh-CN" i="1" baseline="30000"/>
              <a:t>n</a:t>
            </a:r>
            <a:r>
              <a:rPr lang="en-US" altLang="zh-CN"/>
              <a:t>,</a:t>
            </a:r>
            <a:r>
              <a:rPr lang="zh-CN" altLang="en-US"/>
              <a:t>定义              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zh-CN" altLang="en-US"/>
              <a:t>                       </a:t>
            </a:r>
            <a:r>
              <a:rPr lang="en-US" altLang="zh-CN" i="1"/>
              <a:t>trA</a:t>
            </a:r>
            <a:r>
              <a:rPr lang="en-US" altLang="zh-CN"/>
              <a:t>=</a:t>
            </a:r>
            <a:r>
              <a:rPr lang="en-US" altLang="zh-CN" i="1"/>
              <a:t>a</a:t>
            </a:r>
            <a:r>
              <a:rPr lang="en-US" altLang="zh-CN" baseline="-25000"/>
              <a:t>11</a:t>
            </a:r>
            <a:r>
              <a:rPr lang="en-US" altLang="zh-CN"/>
              <a:t>+</a:t>
            </a:r>
            <a:r>
              <a:rPr lang="en-US" altLang="zh-CN" i="1"/>
              <a:t>a</a:t>
            </a:r>
            <a:r>
              <a:rPr lang="en-US" altLang="zh-CN" baseline="-25000"/>
              <a:t>22</a:t>
            </a:r>
            <a:r>
              <a:rPr lang="en-US" altLang="zh-CN"/>
              <a:t>+…+</a:t>
            </a:r>
            <a:r>
              <a:rPr lang="en-US" altLang="zh-CN" i="1"/>
              <a:t>a</a:t>
            </a:r>
            <a:r>
              <a:rPr lang="en-US" altLang="zh-CN" i="1" baseline="-25000"/>
              <a:t>nn</a:t>
            </a:r>
            <a:r>
              <a:rPr lang="en-US" altLang="zh-CN"/>
              <a:t> 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zh-CN" altLang="en-US"/>
              <a:t>为</a:t>
            </a:r>
            <a:r>
              <a:rPr lang="en-US" altLang="zh-CN" i="1"/>
              <a:t>A</a:t>
            </a:r>
            <a:r>
              <a:rPr lang="zh-CN" altLang="en-US"/>
              <a:t>的全体对角元之和</a:t>
            </a:r>
            <a:r>
              <a:rPr lang="en-US" altLang="zh-CN"/>
              <a:t>, </a:t>
            </a:r>
            <a:r>
              <a:rPr lang="zh-CN" altLang="en-US"/>
              <a:t>称为</a:t>
            </a:r>
            <a:r>
              <a:rPr lang="en-US" altLang="zh-CN" i="1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zh-CN" altLang="en-US"/>
              <a:t>的迹</a:t>
            </a:r>
            <a:r>
              <a:rPr lang="en-US" altLang="zh-CN"/>
              <a:t>.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zh-CN" altLang="en-US"/>
              <a:t>容易验证映射        </a:t>
            </a:r>
          </a:p>
        </p:txBody>
      </p:sp>
      <p:graphicFrame>
        <p:nvGraphicFramePr>
          <p:cNvPr id="11266" name="Object 4">
            <a:extLst>
              <a:ext uri="{FF2B5EF4-FFF2-40B4-BE49-F238E27FC236}">
                <a16:creationId xmlns:a16="http://schemas.microsoft.com/office/drawing/2014/main" id="{50A63EBC-9453-BA15-864A-D1EF0F0590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1150" y="2692400"/>
          <a:ext cx="258286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0680" imgH="203040" progId="Equation.DSMT4">
                  <p:embed/>
                </p:oleObj>
              </mc:Choice>
              <mc:Fallback>
                <p:oleObj name="Equation" r:id="rId2" imgW="85068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2692400"/>
                        <a:ext cx="2582863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5">
            <a:extLst>
              <a:ext uri="{FF2B5EF4-FFF2-40B4-BE49-F238E27FC236}">
                <a16:creationId xmlns:a16="http://schemas.microsoft.com/office/drawing/2014/main" id="{FB29A09A-0F7A-D2BD-F23C-83A0600A2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1063"/>
            <a:ext cx="2195513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>
                <a:latin typeface="Garamond" panose="02020404030301010803" pitchFamily="18" charset="0"/>
              </a:rPr>
              <a:t>满足条件</a:t>
            </a:r>
            <a:endParaRPr lang="zh-CN" altLang="en-US">
              <a:latin typeface="Garamond" panose="02020404030301010803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1267" name="Object 6">
            <a:extLst>
              <a:ext uri="{FF2B5EF4-FFF2-40B4-BE49-F238E27FC236}">
                <a16:creationId xmlns:a16="http://schemas.microsoft.com/office/drawing/2014/main" id="{28622310-6C06-E93A-F3D5-B24BF114BF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0500" y="4164013"/>
          <a:ext cx="6824663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55800" imgH="507960" progId="Equation.DSMT4">
                  <p:embed/>
                </p:oleObj>
              </mc:Choice>
              <mc:Fallback>
                <p:oleObj name="Equation" r:id="rId4" imgW="2755800" imgH="5079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4164013"/>
                        <a:ext cx="6824663" cy="120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7">
            <a:extLst>
              <a:ext uri="{FF2B5EF4-FFF2-40B4-BE49-F238E27FC236}">
                <a16:creationId xmlns:a16="http://schemas.microsoft.com/office/drawing/2014/main" id="{4CF7B246-A144-8C47-1BB1-9DC8A2946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92750"/>
            <a:ext cx="6011863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/>
              <a:t>因此</a:t>
            </a:r>
            <a:r>
              <a:rPr lang="en-US" altLang="zh-CN"/>
              <a:t>, </a:t>
            </a:r>
            <a:r>
              <a:rPr lang="en-US" altLang="zh-CN" i="1"/>
              <a:t>tr</a:t>
            </a:r>
            <a:r>
              <a:rPr lang="en-US" altLang="zh-CN"/>
              <a:t> </a:t>
            </a:r>
            <a:r>
              <a:rPr lang="zh-CN" altLang="en-US"/>
              <a:t>是</a:t>
            </a:r>
            <a:r>
              <a:rPr kumimoji="0" lang="en-US" altLang="zh-CN" i="1"/>
              <a:t>F</a:t>
            </a:r>
            <a:r>
              <a:rPr kumimoji="0" lang="en-US" altLang="zh-CN" i="1" baseline="30000"/>
              <a:t>n</a:t>
            </a:r>
            <a:r>
              <a:rPr kumimoji="0" lang="en-US" altLang="zh-CN" baseline="30000"/>
              <a:t>x</a:t>
            </a:r>
            <a:r>
              <a:rPr kumimoji="0" lang="en-US" altLang="zh-CN" i="1" baseline="30000"/>
              <a:t>n</a:t>
            </a:r>
            <a:r>
              <a:rPr lang="zh-CN" altLang="en-US"/>
              <a:t>的线性函数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65D35EE7-DDCD-670A-AC46-ECA3A2974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l-GR" b="1">
                <a:solidFill>
                  <a:srgbClr val="FFFF00"/>
                </a:solidFill>
              </a:rPr>
              <a:t>例</a:t>
            </a:r>
            <a:r>
              <a:rPr lang="el-GR" altLang="zh-CN" b="1">
                <a:solidFill>
                  <a:srgbClr val="FFFF00"/>
                </a:solidFill>
              </a:rPr>
              <a:t>5</a:t>
            </a:r>
            <a:r>
              <a:rPr lang="en-US" altLang="zh-CN" b="1"/>
              <a:t> </a:t>
            </a:r>
            <a:r>
              <a:rPr lang="zh-CN" altLang="en-US"/>
              <a:t>求证</a:t>
            </a:r>
            <a:r>
              <a:rPr lang="en-US" altLang="zh-CN"/>
              <a:t>:</a:t>
            </a:r>
            <a:r>
              <a:rPr lang="zh-CN" altLang="en-US"/>
              <a:t>对任意的</a:t>
            </a:r>
            <a:r>
              <a:rPr lang="en-US" altLang="zh-CN" i="1"/>
              <a:t>A</a:t>
            </a:r>
            <a:r>
              <a:rPr kumimoji="0" lang="en-US" altLang="zh-CN"/>
              <a:t>,</a:t>
            </a:r>
            <a:r>
              <a:rPr kumimoji="0" lang="en-US" altLang="zh-CN" i="1"/>
              <a:t>B</a:t>
            </a:r>
            <a:r>
              <a:rPr lang="en-US" altLang="en-US"/>
              <a:t>∈</a:t>
            </a:r>
            <a:r>
              <a:rPr kumimoji="0" lang="en-US" altLang="zh-CN" i="1"/>
              <a:t>F</a:t>
            </a:r>
            <a:r>
              <a:rPr kumimoji="0" lang="en-US" altLang="zh-CN" i="1" baseline="30000"/>
              <a:t>n</a:t>
            </a:r>
            <a:r>
              <a:rPr kumimoji="0" lang="en-US" altLang="zh-CN" baseline="30000"/>
              <a:t>x</a:t>
            </a:r>
            <a:r>
              <a:rPr kumimoji="0" lang="en-US" altLang="zh-CN" i="1" baseline="30000"/>
              <a:t>n</a:t>
            </a:r>
            <a:r>
              <a:rPr lang="en-US" altLang="zh-CN"/>
              <a:t>,</a:t>
            </a:r>
            <a:r>
              <a:rPr lang="zh-CN" altLang="en-US"/>
              <a:t>有</a:t>
            </a:r>
            <a:r>
              <a:rPr lang="en-US" altLang="zh-CN" i="1"/>
              <a:t>tr</a:t>
            </a:r>
            <a:r>
              <a:rPr lang="en-US" altLang="zh-CN"/>
              <a:t>(</a:t>
            </a:r>
            <a:r>
              <a:rPr lang="en-US" altLang="zh-CN" i="1"/>
              <a:t>AB</a:t>
            </a:r>
            <a:r>
              <a:rPr lang="en-US" altLang="zh-CN"/>
              <a:t>)=</a:t>
            </a:r>
            <a:r>
              <a:rPr lang="en-US" altLang="zh-CN" i="1"/>
              <a:t>tr</a:t>
            </a:r>
            <a:r>
              <a:rPr lang="en-US" altLang="zh-CN"/>
              <a:t>(</a:t>
            </a:r>
            <a:r>
              <a:rPr lang="en-US" altLang="zh-CN" i="1"/>
              <a:t>BA</a:t>
            </a:r>
            <a:r>
              <a:rPr lang="en-US" altLang="zh-CN"/>
              <a:t>).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/>
              <a:t>证明</a:t>
            </a:r>
            <a:r>
              <a:rPr lang="en-US" altLang="zh-CN"/>
              <a:t>:  </a:t>
            </a:r>
            <a:r>
              <a:rPr lang="zh-CN" altLang="en-US"/>
              <a:t>设</a:t>
            </a:r>
            <a:r>
              <a:rPr lang="en-US" altLang="zh-CN" i="1"/>
              <a:t>A</a:t>
            </a:r>
            <a:r>
              <a:rPr lang="en-US" altLang="zh-CN"/>
              <a:t>=(</a:t>
            </a:r>
            <a:r>
              <a:rPr lang="en-US" altLang="zh-CN" i="1"/>
              <a:t>a</a:t>
            </a:r>
            <a:r>
              <a:rPr lang="en-US" altLang="zh-CN" i="1" baseline="-25000"/>
              <a:t>ij</a:t>
            </a:r>
            <a:r>
              <a:rPr lang="en-US" altLang="zh-CN"/>
              <a:t>)</a:t>
            </a:r>
            <a:r>
              <a:rPr kumimoji="0" lang="en-US" altLang="zh-CN" i="1" baseline="-25000"/>
              <a:t>n</a:t>
            </a:r>
            <a:r>
              <a:rPr kumimoji="0" lang="en-US" altLang="zh-CN" baseline="-25000"/>
              <a:t>x</a:t>
            </a:r>
            <a:r>
              <a:rPr kumimoji="0" lang="en-US" altLang="zh-CN" i="1" baseline="-25000"/>
              <a:t>n</a:t>
            </a:r>
            <a:r>
              <a:rPr lang="zh-CN" altLang="en-US"/>
              <a:t> </a:t>
            </a:r>
            <a:r>
              <a:rPr lang="en-US" altLang="zh-CN" i="1"/>
              <a:t>,B</a:t>
            </a:r>
            <a:r>
              <a:rPr lang="en-US" altLang="zh-CN"/>
              <a:t>=(</a:t>
            </a:r>
            <a:r>
              <a:rPr lang="en-US" altLang="zh-CN" i="1"/>
              <a:t>b</a:t>
            </a:r>
            <a:r>
              <a:rPr lang="en-US" altLang="zh-CN" i="1" baseline="-25000"/>
              <a:t>ij</a:t>
            </a:r>
            <a:r>
              <a:rPr lang="en-US" altLang="zh-CN"/>
              <a:t>)</a:t>
            </a:r>
            <a:r>
              <a:rPr kumimoji="0" lang="en-US" altLang="zh-CN" i="1" baseline="-25000"/>
              <a:t>n</a:t>
            </a:r>
            <a:r>
              <a:rPr kumimoji="0" lang="en-US" altLang="zh-CN" baseline="-25000"/>
              <a:t>x</a:t>
            </a:r>
            <a:r>
              <a:rPr kumimoji="0" lang="en-US" altLang="zh-CN" i="1" baseline="-25000"/>
              <a:t>n</a:t>
            </a:r>
            <a:r>
              <a:rPr lang="en-US" altLang="zh-CN"/>
              <a:t>. </a:t>
            </a:r>
            <a:r>
              <a:rPr lang="zh-CN" altLang="en-US"/>
              <a:t>则</a:t>
            </a:r>
          </a:p>
        </p:txBody>
      </p:sp>
      <p:graphicFrame>
        <p:nvGraphicFramePr>
          <p:cNvPr id="12290" name="Object 5">
            <a:extLst>
              <a:ext uri="{FF2B5EF4-FFF2-40B4-BE49-F238E27FC236}">
                <a16:creationId xmlns:a16="http://schemas.microsoft.com/office/drawing/2014/main" id="{55BC0060-49CB-FD45-E762-2E1ECE0514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6613" y="1552575"/>
          <a:ext cx="6862762" cy="224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55800" imgH="914400" progId="Equation.DSMT4">
                  <p:embed/>
                </p:oleObj>
              </mc:Choice>
              <mc:Fallback>
                <p:oleObj name="Equation" r:id="rId2" imgW="2755800" imgH="914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1552575"/>
                        <a:ext cx="6862762" cy="224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Rectangle 6">
            <a:extLst>
              <a:ext uri="{FF2B5EF4-FFF2-40B4-BE49-F238E27FC236}">
                <a16:creationId xmlns:a16="http://schemas.microsoft.com/office/drawing/2014/main" id="{5C839019-6DD2-F12D-8C43-D042537F8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" y="3825875"/>
            <a:ext cx="4211638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/>
              <a:t>因此</a:t>
            </a:r>
            <a:r>
              <a:rPr lang="en-US" altLang="zh-CN"/>
              <a:t>,</a:t>
            </a:r>
            <a:r>
              <a:rPr lang="en-US" altLang="zh-CN" i="1"/>
              <a:t> tr</a:t>
            </a:r>
            <a:r>
              <a:rPr lang="en-US" altLang="zh-CN"/>
              <a:t>(</a:t>
            </a:r>
            <a:r>
              <a:rPr lang="en-US" altLang="zh-CN" i="1"/>
              <a:t>AB</a:t>
            </a:r>
            <a:r>
              <a:rPr lang="en-US" altLang="zh-CN"/>
              <a:t>)=</a:t>
            </a:r>
            <a:r>
              <a:rPr lang="en-US" altLang="zh-CN" i="1"/>
              <a:t>tr</a:t>
            </a:r>
            <a:r>
              <a:rPr lang="en-US" altLang="zh-CN"/>
              <a:t>(</a:t>
            </a:r>
            <a:r>
              <a:rPr lang="en-US" altLang="zh-CN" i="1"/>
              <a:t>BA</a:t>
            </a:r>
            <a:r>
              <a:rPr lang="en-US" altLang="zh-CN"/>
              <a:t>).</a:t>
            </a:r>
            <a:endParaRPr lang="en-US" altLang="zh-CN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wedg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6">
            <a:extLst>
              <a:ext uri="{FF2B5EF4-FFF2-40B4-BE49-F238E27FC236}">
                <a16:creationId xmlns:a16="http://schemas.microsoft.com/office/drawing/2014/main" id="{D64B7FAA-D040-72C7-3E57-667A3709E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173038"/>
            <a:ext cx="47259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b="1">
                <a:solidFill>
                  <a:srgbClr val="FFFF00"/>
                </a:solidFill>
                <a:latin typeface="楷体_GB2312" pitchFamily="49" charset="-122"/>
              </a:rPr>
              <a:t>坐标变换公式</a:t>
            </a: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91332F8D-AC80-701B-E437-E09601C1F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9163"/>
            <a:ext cx="914400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600">
                <a:latin typeface="Garamond" panose="02020404030301010803" pitchFamily="18" charset="0"/>
              </a:rPr>
              <a:t>        </a:t>
            </a:r>
            <a:r>
              <a:rPr lang="zh-CN" altLang="en-US">
                <a:latin typeface="Garamond" panose="02020404030301010803" pitchFamily="18" charset="0"/>
              </a:rPr>
              <a:t>设</a:t>
            </a:r>
            <a:r>
              <a:rPr lang="en-US" altLang="zh-CN" i="1"/>
              <a:t>V</a:t>
            </a:r>
            <a:r>
              <a:rPr lang="zh-CN" altLang="en-US">
                <a:latin typeface="Garamond" panose="02020404030301010803" pitchFamily="18" charset="0"/>
              </a:rPr>
              <a:t>是数域</a:t>
            </a:r>
            <a:r>
              <a:rPr lang="en-US" altLang="zh-CN" i="1"/>
              <a:t>F</a:t>
            </a:r>
            <a:r>
              <a:rPr lang="zh-CN" altLang="en-US">
                <a:latin typeface="Garamond" panose="02020404030301010803" pitchFamily="18" charset="0"/>
              </a:rPr>
              <a:t>上有限维线性空间</a:t>
            </a:r>
            <a:r>
              <a:rPr lang="en-US" altLang="zh-CN">
                <a:latin typeface="Garamond" panose="02020404030301010803" pitchFamily="18" charset="0"/>
              </a:rPr>
              <a:t>,</a:t>
            </a:r>
            <a:r>
              <a:rPr lang="zh-CN" altLang="en-US">
                <a:latin typeface="Garamond" panose="02020404030301010803" pitchFamily="18" charset="0"/>
              </a:rPr>
              <a:t>它的两组基是</a:t>
            </a:r>
            <a:r>
              <a:rPr lang="en-US" altLang="zh-CN" i="1"/>
              <a:t>M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/>
              <a:t>={</a:t>
            </a:r>
            <a:r>
              <a:rPr lang="en-US" altLang="zh-CN" b="1"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,…,</a:t>
            </a:r>
            <a:r>
              <a:rPr lang="en-US" altLang="zh-CN" b="1">
                <a:sym typeface="Symbol" panose="05050102010706020507" pitchFamily="18" charset="2"/>
              </a:rPr>
              <a:t></a:t>
            </a:r>
            <a:r>
              <a:rPr lang="en-US" altLang="zh-CN" i="1" baseline="-25000">
                <a:sym typeface="Symbol" panose="05050102010706020507" pitchFamily="18" charset="2"/>
              </a:rPr>
              <a:t>n</a:t>
            </a:r>
            <a:r>
              <a:rPr lang="en-US" altLang="zh-CN"/>
              <a:t>},</a:t>
            </a:r>
            <a:r>
              <a:rPr lang="en-US" altLang="zh-CN" i="1"/>
              <a:t>M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/>
              <a:t>={</a:t>
            </a:r>
            <a:r>
              <a:rPr lang="en-US" altLang="zh-CN" b="1">
                <a:sym typeface="Symbol" panose="05050102010706020507" pitchFamily="18" charset="2"/>
              </a:rPr>
              <a:t>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,…,</a:t>
            </a:r>
            <a:r>
              <a:rPr lang="en-US" altLang="zh-CN" b="1">
                <a:sym typeface="Symbol" panose="05050102010706020507" pitchFamily="18" charset="2"/>
              </a:rPr>
              <a:t></a:t>
            </a:r>
            <a:r>
              <a:rPr lang="en-US" altLang="zh-CN" i="1" baseline="-25000">
                <a:sym typeface="Symbol" panose="05050102010706020507" pitchFamily="18" charset="2"/>
              </a:rPr>
              <a:t>n</a:t>
            </a:r>
            <a:r>
              <a:rPr lang="en-US" altLang="zh-CN"/>
              <a:t>}</a:t>
            </a:r>
            <a:r>
              <a:rPr lang="en-US" altLang="zh-CN">
                <a:latin typeface="Garamond" panose="02020404030301010803" pitchFamily="18" charset="0"/>
              </a:rPr>
              <a:t>. </a:t>
            </a:r>
            <a:r>
              <a:rPr lang="zh-CN" altLang="en-US">
                <a:latin typeface="Garamond" panose="02020404030301010803" pitchFamily="18" charset="0"/>
              </a:rPr>
              <a:t>设第二组基</a:t>
            </a:r>
            <a:r>
              <a:rPr lang="en-US" altLang="zh-CN">
                <a:sym typeface="Symbol" panose="05050102010706020507" pitchFamily="18" charset="2"/>
              </a:rPr>
              <a:t>M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zh-CN" altLang="en-US">
                <a:latin typeface="Garamond" panose="02020404030301010803" pitchFamily="18" charset="0"/>
              </a:rPr>
              <a:t>中的每个向量</a:t>
            </a:r>
            <a:r>
              <a:rPr lang="zh-CN" altLang="en-US">
                <a:sym typeface="Symbol" panose="05050102010706020507" pitchFamily="18" charset="2"/>
              </a:rPr>
              <a:t></a:t>
            </a:r>
            <a:r>
              <a:rPr lang="en-US" altLang="zh-CN" i="1" baseline="-25000">
                <a:sym typeface="Symbol" panose="05050102010706020507" pitchFamily="18" charset="2"/>
              </a:rPr>
              <a:t>j</a:t>
            </a:r>
            <a:r>
              <a:rPr lang="en-US" altLang="zh-CN">
                <a:sym typeface="Symbol" panose="05050102010706020507" pitchFamily="18" charset="2"/>
              </a:rPr>
              <a:t>(1≤</a:t>
            </a:r>
            <a:r>
              <a:rPr lang="en-US" altLang="zh-CN" i="1">
                <a:sym typeface="Symbol" panose="05050102010706020507" pitchFamily="18" charset="2"/>
              </a:rPr>
              <a:t>j</a:t>
            </a:r>
            <a:r>
              <a:rPr lang="en-US" altLang="zh-CN">
                <a:sym typeface="Symbol" panose="05050102010706020507" pitchFamily="18" charset="2"/>
              </a:rPr>
              <a:t>≤n)</a:t>
            </a:r>
            <a:r>
              <a:rPr lang="zh-CN" altLang="en-US">
                <a:latin typeface="Garamond" panose="02020404030301010803" pitchFamily="18" charset="0"/>
                <a:sym typeface="Symbol" panose="05050102010706020507" pitchFamily="18" charset="2"/>
              </a:rPr>
              <a:t>在第一组基</a:t>
            </a:r>
            <a:r>
              <a:rPr lang="en-US" altLang="zh-CN" i="1">
                <a:sym typeface="Symbol" panose="05050102010706020507" pitchFamily="18" charset="2"/>
              </a:rPr>
              <a:t>M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zh-CN" altLang="en-US">
                <a:latin typeface="Garamond" panose="02020404030301010803" pitchFamily="18" charset="0"/>
                <a:sym typeface="Symbol" panose="05050102010706020507" pitchFamily="18" charset="2"/>
              </a:rPr>
              <a:t>下的坐标为</a:t>
            </a:r>
            <a:endParaRPr lang="zh-CN" altLang="zh-CN">
              <a:latin typeface="Garamond" panose="02020404030301010803" pitchFamily="18" charset="0"/>
              <a:sym typeface="Symbol" panose="05050102010706020507" pitchFamily="18" charset="2"/>
            </a:endParaRPr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849EAA06-C278-347F-5995-F1BDFB4A7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3995738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Garamond" panose="02020404030301010803" pitchFamily="18" charset="0"/>
              </a:rPr>
              <a:t>依次以这些坐标为列向量组成矩阵</a:t>
            </a:r>
            <a:r>
              <a:rPr lang="en-US" altLang="zh-CN">
                <a:latin typeface="Garamond" panose="02020404030301010803" pitchFamily="18" charset="0"/>
              </a:rPr>
              <a:t>:</a:t>
            </a:r>
            <a:endParaRPr lang="el-GR" altLang="zh-CN">
              <a:cs typeface="Times New Roman" panose="02020603050405020304" pitchFamily="18" charset="0"/>
            </a:endParaRPr>
          </a:p>
        </p:txBody>
      </p:sp>
      <p:graphicFrame>
        <p:nvGraphicFramePr>
          <p:cNvPr id="2058" name="Object 3">
            <a:extLst>
              <a:ext uri="{FF2B5EF4-FFF2-40B4-BE49-F238E27FC236}">
                <a16:creationId xmlns:a16="http://schemas.microsoft.com/office/drawing/2014/main" id="{9B79D252-17C0-A8E4-182B-B5D9677C09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0500" y="3025775"/>
          <a:ext cx="499745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45960" imgH="711000" progId="Equation.DSMT4">
                  <p:embed/>
                </p:oleObj>
              </mc:Choice>
              <mc:Fallback>
                <p:oleObj name="Equation" r:id="rId2" imgW="2145960" imgH="71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3025775"/>
                        <a:ext cx="499745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Rectangle 11">
            <a:extLst>
              <a:ext uri="{FF2B5EF4-FFF2-40B4-BE49-F238E27FC236}">
                <a16:creationId xmlns:a16="http://schemas.microsoft.com/office/drawing/2014/main" id="{F20A437B-31DC-720F-92D4-44BFB1621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02200"/>
            <a:ext cx="9144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Garamond" panose="02020404030301010803" pitchFamily="18" charset="0"/>
              </a:rPr>
              <a:t>则</a:t>
            </a:r>
            <a:r>
              <a:rPr lang="en-US" altLang="zh-CN" b="1" i="1"/>
              <a:t>P</a:t>
            </a:r>
            <a:r>
              <a:rPr lang="zh-CN" altLang="en-US">
                <a:latin typeface="Garamond" panose="02020404030301010803" pitchFamily="18" charset="0"/>
              </a:rPr>
              <a:t>称为基</a:t>
            </a:r>
            <a:r>
              <a:rPr lang="en-US" altLang="zh-CN" i="1"/>
              <a:t>M</a:t>
            </a:r>
            <a:r>
              <a:rPr lang="en-US" altLang="zh-CN" baseline="-25000">
                <a:sym typeface="Symbol" panose="05050102010706020507" pitchFamily="18" charset="2"/>
              </a:rPr>
              <a:t>1 </a:t>
            </a:r>
            <a:r>
              <a:rPr lang="zh-CN" altLang="en-US">
                <a:latin typeface="Garamond" panose="02020404030301010803" pitchFamily="18" charset="0"/>
              </a:rPr>
              <a:t>到</a:t>
            </a:r>
            <a:r>
              <a:rPr lang="en-US" altLang="zh-CN" i="1"/>
              <a:t>M</a:t>
            </a:r>
            <a:r>
              <a:rPr lang="en-US" altLang="zh-CN" baseline="-25000">
                <a:sym typeface="Symbol" panose="05050102010706020507" pitchFamily="18" charset="2"/>
              </a:rPr>
              <a:t>2 </a:t>
            </a:r>
            <a:r>
              <a:rPr lang="zh-CN" altLang="en-US">
                <a:latin typeface="Garamond" panose="02020404030301010803" pitchFamily="18" charset="0"/>
              </a:rPr>
              <a:t>的</a:t>
            </a:r>
            <a:r>
              <a:rPr lang="zh-CN" altLang="en-US">
                <a:solidFill>
                  <a:srgbClr val="FFFF00"/>
                </a:solidFill>
                <a:latin typeface="Garamond" panose="02020404030301010803" pitchFamily="18" charset="0"/>
              </a:rPr>
              <a:t>过渡矩阵</a:t>
            </a:r>
            <a:r>
              <a:rPr lang="en-US" altLang="zh-CN">
                <a:latin typeface="Garamond" panose="02020404030301010803" pitchFamily="18" charset="0"/>
              </a:rPr>
              <a:t>. </a:t>
            </a:r>
            <a:r>
              <a:rPr lang="zh-CN" altLang="en-US">
                <a:latin typeface="Garamond" panose="02020404030301010803" pitchFamily="18" charset="0"/>
              </a:rPr>
              <a:t>它可以由等式</a:t>
            </a:r>
          </a:p>
          <a:p>
            <a:pPr eaLnBrk="1" hangingPunct="1"/>
            <a:r>
              <a:rPr lang="en-US" altLang="zh-CN">
                <a:solidFill>
                  <a:srgbClr val="FFFF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FFFF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>
                <a:solidFill>
                  <a:srgbClr val="FFFF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rgbClr val="FFFF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,…,</a:t>
            </a:r>
            <a:r>
              <a:rPr lang="en-US" altLang="zh-CN" b="1" i="1">
                <a:solidFill>
                  <a:srgbClr val="FFFF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i="1" baseline="-25000">
                <a:solidFill>
                  <a:srgbClr val="FFFF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FFFF00"/>
                </a:solidFill>
                <a:cs typeface="Times New Roman" panose="02020603050405020304" pitchFamily="18" charset="0"/>
              </a:rPr>
              <a:t>)=(</a:t>
            </a:r>
            <a:r>
              <a:rPr lang="en-US" altLang="zh-CN" b="1" i="1">
                <a:solidFill>
                  <a:srgbClr val="FFFF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solidFill>
                  <a:srgbClr val="FFFF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rgbClr val="FFFF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,…,</a:t>
            </a:r>
            <a:r>
              <a:rPr lang="en-US" altLang="zh-CN" b="1" i="1">
                <a:solidFill>
                  <a:srgbClr val="FFFF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>
                <a:solidFill>
                  <a:srgbClr val="FFFF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FFFF00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b="1" i="1">
                <a:solidFill>
                  <a:srgbClr val="FFFF00"/>
                </a:solidFill>
                <a:cs typeface="Times New Roman" panose="02020603050405020304" pitchFamily="18" charset="0"/>
              </a:rPr>
              <a:t>P </a:t>
            </a:r>
            <a:r>
              <a:rPr lang="zh-CN" altLang="en-US">
                <a:cs typeface="Times New Roman" panose="02020603050405020304" pitchFamily="18" charset="0"/>
              </a:rPr>
              <a:t>定义</a:t>
            </a:r>
            <a:r>
              <a:rPr lang="en-US" altLang="zh-CN">
                <a:cs typeface="Times New Roman" panose="02020603050405020304" pitchFamily="18" charset="0"/>
              </a:rPr>
              <a:t>,</a:t>
            </a:r>
            <a:r>
              <a:rPr lang="zh-CN" altLang="en-US">
                <a:cs typeface="Times New Roman" panose="02020603050405020304" pitchFamily="18" charset="0"/>
              </a:rPr>
              <a:t>称为</a:t>
            </a:r>
            <a:r>
              <a:rPr lang="zh-CN" altLang="en-US">
                <a:solidFill>
                  <a:srgbClr val="FFFF00"/>
                </a:solidFill>
                <a:cs typeface="Times New Roman" panose="02020603050405020304" pitchFamily="18" charset="0"/>
              </a:rPr>
              <a:t>基变换公式</a:t>
            </a:r>
            <a:r>
              <a:rPr lang="en-US" altLang="zh-CN">
                <a:cs typeface="Times New Roman" panose="02020603050405020304" pitchFamily="18" charset="0"/>
              </a:rPr>
              <a:t>.</a:t>
            </a:r>
            <a:endParaRPr lang="el-GR" altLang="zh-CN"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9A9DA0C4-32B1-7891-4B73-0CA84C0E93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9913" y="2551113"/>
          <a:ext cx="3478212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93760" imgH="253800" progId="Equation.3">
                  <p:embed/>
                </p:oleObj>
              </mc:Choice>
              <mc:Fallback>
                <p:oleObj name="Equation" r:id="rId4" imgW="119376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2551113"/>
                        <a:ext cx="3478212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/>
      <p:bldP spid="2055" grpId="0"/>
      <p:bldP spid="2057" grpId="0"/>
      <p:bldP spid="20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>
            <a:extLst>
              <a:ext uri="{FF2B5EF4-FFF2-40B4-BE49-F238E27FC236}">
                <a16:creationId xmlns:a16="http://schemas.microsoft.com/office/drawing/2014/main" id="{31D8D586-95A6-793C-1309-75F0C605F118}"/>
              </a:ext>
            </a:extLst>
          </p:cNvPr>
          <p:cNvGraphicFramePr>
            <a:graphicFrameLocks noChangeAspect="1"/>
          </p:cNvGraphicFramePr>
          <p:nvPr>
            <p:ph idx="4294967295"/>
          </p:nvPr>
        </p:nvGraphicFramePr>
        <p:xfrm>
          <a:off x="847725" y="1895475"/>
          <a:ext cx="6750050" cy="371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95480" imgH="1422360" progId="Equation.DSMT4">
                  <p:embed/>
                </p:oleObj>
              </mc:Choice>
              <mc:Fallback>
                <p:oleObj name="Equation" r:id="rId2" imgW="2895480" imgH="14223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1895475"/>
                        <a:ext cx="6750050" cy="371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Rectangle 6">
            <a:extLst>
              <a:ext uri="{FF2B5EF4-FFF2-40B4-BE49-F238E27FC236}">
                <a16:creationId xmlns:a16="http://schemas.microsoft.com/office/drawing/2014/main" id="{5958B732-2EE7-BE9F-E2D1-64AAAB684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86388"/>
            <a:ext cx="914400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l-GR">
                <a:latin typeface="楷体_GB2312" pitchFamily="49" charset="-122"/>
              </a:rPr>
              <a:t>称为</a:t>
            </a:r>
            <a:r>
              <a:rPr lang="zh-CN" altLang="el-GR">
                <a:solidFill>
                  <a:srgbClr val="FFFF00"/>
                </a:solidFill>
                <a:latin typeface="楷体_GB2312" pitchFamily="49" charset="-122"/>
              </a:rPr>
              <a:t>坐标变换公式</a:t>
            </a:r>
            <a:r>
              <a:rPr lang="en-US" altLang="zh-CN">
                <a:latin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</a:rPr>
              <a:t>也就是一个向量在两组不同基下的坐标</a:t>
            </a:r>
            <a:r>
              <a:rPr lang="en-US" altLang="zh-CN" b="1" i="1"/>
              <a:t>X</a:t>
            </a:r>
            <a:r>
              <a:rPr lang="en-US" altLang="zh-CN"/>
              <a:t>,</a:t>
            </a:r>
            <a:r>
              <a:rPr lang="en-US" altLang="zh-CN" b="1" i="1"/>
              <a:t>Y</a:t>
            </a:r>
            <a:r>
              <a:rPr lang="zh-CN" altLang="en-US">
                <a:latin typeface="楷体_GB2312" pitchFamily="49" charset="-122"/>
              </a:rPr>
              <a:t>之间的关系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3BEEFA5-3909-312D-13AF-3DA928D0C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Garamond" pitchFamily="18" charset="0"/>
              </a:rPr>
              <a:t>         </a:t>
            </a:r>
            <a:r>
              <a:rPr lang="zh-CN" altLang="en-US" dirty="0">
                <a:latin typeface="Garamond" pitchFamily="18" charset="0"/>
              </a:rPr>
              <a:t>设</a:t>
            </a:r>
            <a:r>
              <a:rPr lang="en-US" altLang="zh-CN" i="1" dirty="0"/>
              <a:t>M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dirty="0"/>
              <a:t>={</a:t>
            </a:r>
            <a:r>
              <a:rPr lang="en-US" altLang="zh-CN" b="1" i="1" dirty="0">
                <a:sym typeface="Symbol" pitchFamily="18" charset="2"/>
              </a:rPr>
              <a:t>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dirty="0">
                <a:sym typeface="Symbol" pitchFamily="18" charset="2"/>
              </a:rPr>
              <a:t>,…,</a:t>
            </a:r>
            <a:r>
              <a:rPr lang="en-US" altLang="zh-CN" b="1" i="1" dirty="0">
                <a:sym typeface="Symbol" pitchFamily="18" charset="2"/>
              </a:rPr>
              <a:t></a:t>
            </a:r>
            <a:r>
              <a:rPr lang="en-US" altLang="zh-CN" i="1" baseline="-25000" dirty="0">
                <a:sym typeface="Symbol" pitchFamily="18" charset="2"/>
              </a:rPr>
              <a:t>n</a:t>
            </a:r>
            <a:r>
              <a:rPr lang="en-US" altLang="zh-CN" dirty="0"/>
              <a:t>},</a:t>
            </a:r>
            <a:r>
              <a:rPr lang="en-US" altLang="zh-CN" i="1" dirty="0"/>
              <a:t>M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en-US" altLang="zh-CN" dirty="0"/>
              <a:t>={</a:t>
            </a:r>
            <a:r>
              <a:rPr lang="en-US" altLang="zh-CN" b="1" i="1" dirty="0">
                <a:sym typeface="Symbol" pitchFamily="18" charset="2"/>
              </a:rPr>
              <a:t>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dirty="0">
                <a:sym typeface="Symbol" pitchFamily="18" charset="2"/>
              </a:rPr>
              <a:t>,…,</a:t>
            </a:r>
            <a:r>
              <a:rPr lang="en-US" altLang="zh-CN" b="1" i="1" dirty="0">
                <a:sym typeface="Symbol" pitchFamily="18" charset="2"/>
              </a:rPr>
              <a:t></a:t>
            </a:r>
            <a:r>
              <a:rPr lang="en-US" altLang="zh-CN" i="1" baseline="-25000" dirty="0">
                <a:sym typeface="Symbol" pitchFamily="18" charset="2"/>
              </a:rPr>
              <a:t>n</a:t>
            </a:r>
            <a:r>
              <a:rPr lang="en-US" altLang="zh-CN" dirty="0"/>
              <a:t>}</a:t>
            </a:r>
            <a:r>
              <a:rPr lang="zh-CN" altLang="en-US" dirty="0">
                <a:latin typeface="Garamond" pitchFamily="18" charset="0"/>
              </a:rPr>
              <a:t>是</a:t>
            </a:r>
            <a:r>
              <a:rPr lang="en-US" altLang="zh-CN" i="1" dirty="0"/>
              <a:t>V</a:t>
            </a:r>
            <a:r>
              <a:rPr lang="zh-CN" altLang="en-US" dirty="0">
                <a:latin typeface="Garamond" pitchFamily="18" charset="0"/>
              </a:rPr>
              <a:t>的基</a:t>
            </a:r>
            <a:r>
              <a:rPr lang="en-US" altLang="zh-CN" dirty="0">
                <a:latin typeface="Garamond" pitchFamily="18" charset="0"/>
              </a:rPr>
              <a:t>, </a:t>
            </a:r>
            <a:r>
              <a:rPr lang="en-US" altLang="zh-CN" i="1" dirty="0"/>
              <a:t>P</a:t>
            </a:r>
            <a:r>
              <a:rPr lang="zh-CN" altLang="en-US" dirty="0">
                <a:latin typeface="Garamond" pitchFamily="18" charset="0"/>
              </a:rPr>
              <a:t>是</a:t>
            </a:r>
            <a:r>
              <a:rPr lang="en-US" altLang="zh-CN" i="1" dirty="0"/>
              <a:t>M</a:t>
            </a:r>
            <a:r>
              <a:rPr lang="en-US" altLang="zh-CN" baseline="-25000" dirty="0">
                <a:sym typeface="Symbol" pitchFamily="18" charset="2"/>
              </a:rPr>
              <a:t>1 </a:t>
            </a:r>
            <a:r>
              <a:rPr lang="zh-CN" altLang="en-US" dirty="0">
                <a:latin typeface="Garamond" pitchFamily="18" charset="0"/>
              </a:rPr>
              <a:t>到</a:t>
            </a:r>
            <a:r>
              <a:rPr lang="en-US" altLang="zh-CN" i="1" dirty="0"/>
              <a:t>M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zh-CN" altLang="en-US" dirty="0">
                <a:latin typeface="Garamond" pitchFamily="18" charset="0"/>
              </a:rPr>
              <a:t>的过渡方阵</a:t>
            </a:r>
            <a:r>
              <a:rPr lang="en-US" altLang="zh-CN" dirty="0">
                <a:latin typeface="Garamond" pitchFamily="18" charset="0"/>
              </a:rPr>
              <a:t>. </a:t>
            </a:r>
            <a:r>
              <a:rPr lang="zh-CN" altLang="en-US" dirty="0">
                <a:latin typeface="Garamond" pitchFamily="18" charset="0"/>
              </a:rPr>
              <a:t>设</a:t>
            </a:r>
            <a:r>
              <a:rPr lang="zh-CN" altLang="en-US" b="1" dirty="0">
                <a:sym typeface="Symbol" pitchFamily="18" charset="2"/>
              </a:rPr>
              <a:t></a:t>
            </a:r>
            <a:r>
              <a:rPr lang="zh-CN" altLang="en-US" dirty="0">
                <a:latin typeface="Garamond" pitchFamily="18" charset="0"/>
                <a:sym typeface="Symbol" pitchFamily="18" charset="2"/>
              </a:rPr>
              <a:t></a:t>
            </a:r>
            <a:r>
              <a:rPr lang="en-US" altLang="zh-CN" i="1" dirty="0">
                <a:sym typeface="Symbol" pitchFamily="18" charset="2"/>
              </a:rPr>
              <a:t>V</a:t>
            </a:r>
            <a:r>
              <a:rPr lang="zh-CN" altLang="en-US" dirty="0">
                <a:latin typeface="Garamond" pitchFamily="18" charset="0"/>
                <a:sym typeface="Symbol" pitchFamily="18" charset="2"/>
              </a:rPr>
              <a:t>在基</a:t>
            </a:r>
            <a:r>
              <a:rPr lang="en-US" altLang="zh-CN" i="1" dirty="0"/>
              <a:t>M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dirty="0"/>
              <a:t>,</a:t>
            </a:r>
            <a:r>
              <a:rPr lang="en-US" altLang="zh-CN" i="1" dirty="0"/>
              <a:t>M</a:t>
            </a:r>
            <a:r>
              <a:rPr lang="en-US" altLang="zh-CN" baseline="-25000" dirty="0">
                <a:sym typeface="Symbol" pitchFamily="18" charset="2"/>
              </a:rPr>
              <a:t>2 </a:t>
            </a:r>
            <a:r>
              <a:rPr lang="zh-CN" altLang="en-US" dirty="0">
                <a:latin typeface="Garamond" pitchFamily="18" charset="0"/>
                <a:sym typeface="Symbol" pitchFamily="18" charset="2"/>
              </a:rPr>
              <a:t>下的坐标分别是</a:t>
            </a:r>
            <a:r>
              <a:rPr lang="en-US" altLang="zh-CN" i="1" dirty="0">
                <a:latin typeface="+mn-lt"/>
                <a:sym typeface="Symbol" pitchFamily="18" charset="2"/>
              </a:rPr>
              <a:t>X=</a:t>
            </a:r>
            <a:r>
              <a:rPr lang="en-US" altLang="zh-CN" dirty="0">
                <a:latin typeface="+mn-lt"/>
                <a:sym typeface="Symbol" pitchFamily="18" charset="2"/>
              </a:rPr>
              <a:t>(</a:t>
            </a:r>
            <a:r>
              <a:rPr lang="en-US" altLang="zh-CN" i="1" dirty="0">
                <a:latin typeface="+mn-lt"/>
                <a:sym typeface="Symbol" pitchFamily="18" charset="2"/>
              </a:rPr>
              <a:t>x</a:t>
            </a:r>
            <a:r>
              <a:rPr lang="en-US" altLang="zh-CN" baseline="-25000" dirty="0">
                <a:latin typeface="+mn-lt"/>
                <a:sym typeface="Symbol" pitchFamily="18" charset="2"/>
              </a:rPr>
              <a:t>1</a:t>
            </a:r>
            <a:r>
              <a:rPr lang="en-US" altLang="zh-CN" i="1" dirty="0">
                <a:latin typeface="+mn-lt"/>
                <a:sym typeface="Symbol" pitchFamily="18" charset="2"/>
              </a:rPr>
              <a:t>,…,</a:t>
            </a:r>
            <a:r>
              <a:rPr lang="en-US" altLang="zh-CN" i="1" dirty="0" err="1">
                <a:latin typeface="+mn-lt"/>
                <a:sym typeface="Symbol" pitchFamily="18" charset="2"/>
              </a:rPr>
              <a:t>x</a:t>
            </a:r>
            <a:r>
              <a:rPr lang="en-US" altLang="zh-CN" i="1" baseline="-25000" dirty="0" err="1">
                <a:latin typeface="+mn-lt"/>
                <a:sym typeface="Symbol" pitchFamily="18" charset="2"/>
              </a:rPr>
              <a:t>n</a:t>
            </a:r>
            <a:r>
              <a:rPr lang="en-US" altLang="zh-CN" dirty="0">
                <a:latin typeface="+mn-lt"/>
                <a:sym typeface="Symbol" pitchFamily="18" charset="2"/>
              </a:rPr>
              <a:t>)</a:t>
            </a:r>
            <a:r>
              <a:rPr lang="en-US" altLang="zh-CN" i="1" dirty="0">
                <a:latin typeface="+mn-lt"/>
                <a:sym typeface="Symbol" pitchFamily="18" charset="2"/>
              </a:rPr>
              <a:t>, Y=</a:t>
            </a:r>
            <a:r>
              <a:rPr lang="en-US" altLang="zh-CN" dirty="0">
                <a:latin typeface="+mn-lt"/>
                <a:sym typeface="Symbol" pitchFamily="18" charset="2"/>
              </a:rPr>
              <a:t>(</a:t>
            </a:r>
            <a:r>
              <a:rPr lang="en-US" altLang="zh-CN" i="1" dirty="0">
                <a:latin typeface="+mn-lt"/>
                <a:sym typeface="Symbol" pitchFamily="18" charset="2"/>
              </a:rPr>
              <a:t>y</a:t>
            </a:r>
            <a:r>
              <a:rPr lang="en-US" altLang="zh-CN" baseline="-25000" dirty="0">
                <a:latin typeface="+mn-lt"/>
                <a:sym typeface="Symbol" pitchFamily="18" charset="2"/>
              </a:rPr>
              <a:t>1</a:t>
            </a:r>
            <a:r>
              <a:rPr lang="en-US" altLang="zh-CN" i="1" dirty="0">
                <a:latin typeface="+mn-lt"/>
                <a:sym typeface="Symbol" pitchFamily="18" charset="2"/>
              </a:rPr>
              <a:t>,…,</a:t>
            </a:r>
            <a:r>
              <a:rPr lang="en-US" altLang="zh-CN" i="1" dirty="0" err="1">
                <a:latin typeface="+mn-lt"/>
                <a:sym typeface="Symbol" pitchFamily="18" charset="2"/>
              </a:rPr>
              <a:t>y</a:t>
            </a:r>
            <a:r>
              <a:rPr lang="en-US" altLang="zh-CN" i="1" baseline="-25000" dirty="0" err="1">
                <a:latin typeface="+mn-lt"/>
                <a:sym typeface="Symbol" pitchFamily="18" charset="2"/>
              </a:rPr>
              <a:t>n</a:t>
            </a:r>
            <a:r>
              <a:rPr lang="en-US" altLang="zh-CN" dirty="0">
                <a:latin typeface="+mn-lt"/>
                <a:sym typeface="Symbol" pitchFamily="18" charset="2"/>
              </a:rPr>
              <a:t>). </a:t>
            </a:r>
            <a:r>
              <a:rPr lang="zh-CN" altLang="en-US" dirty="0">
                <a:latin typeface="Garamond" pitchFamily="18" charset="0"/>
                <a:sym typeface="Symbol" pitchFamily="18" charset="2"/>
              </a:rPr>
              <a:t>从而 </a:t>
            </a:r>
            <a:r>
              <a:rPr lang="zh-CN" altLang="en-US" b="1" i="1" dirty="0">
                <a:sym typeface="Symbol" pitchFamily="18" charset="2"/>
              </a:rPr>
              <a:t></a:t>
            </a:r>
            <a:r>
              <a:rPr lang="en-US" altLang="zh-CN" dirty="0">
                <a:sym typeface="Symbol" pitchFamily="18" charset="2"/>
              </a:rPr>
              <a:t>=</a:t>
            </a:r>
            <a:r>
              <a:rPr lang="en-US" altLang="zh-CN" i="1" dirty="0">
                <a:sym typeface="Symbol" pitchFamily="18" charset="2"/>
              </a:rPr>
              <a:t>y</a:t>
            </a:r>
            <a:r>
              <a:rPr lang="en-US" altLang="zh-CN" baseline="-25000" dirty="0">
                <a:latin typeface="+mn-lt"/>
                <a:sym typeface="Symbol" pitchFamily="18" charset="2"/>
              </a:rPr>
              <a:t>1</a:t>
            </a:r>
            <a:r>
              <a:rPr lang="en-US" altLang="zh-CN" b="1" i="1" dirty="0">
                <a:sym typeface="Symbol" pitchFamily="18" charset="2"/>
              </a:rPr>
              <a:t></a:t>
            </a:r>
            <a:r>
              <a:rPr lang="en-US" altLang="zh-CN" baseline="-25000" dirty="0">
                <a:latin typeface="+mn-lt"/>
                <a:sym typeface="Symbol" pitchFamily="18" charset="2"/>
              </a:rPr>
              <a:t>1</a:t>
            </a:r>
            <a:r>
              <a:rPr lang="en-US" altLang="zh-CN" dirty="0">
                <a:sym typeface="Symbol" pitchFamily="18" charset="2"/>
              </a:rPr>
              <a:t>+…+</a:t>
            </a:r>
            <a:r>
              <a:rPr lang="en-US" altLang="zh-CN" i="1" dirty="0" err="1">
                <a:sym typeface="Symbol" pitchFamily="18" charset="2"/>
              </a:rPr>
              <a:t>y</a:t>
            </a:r>
            <a:r>
              <a:rPr lang="en-US" altLang="zh-CN" i="1" baseline="-25000" dirty="0" err="1">
                <a:latin typeface="+mn-lt"/>
                <a:sym typeface="Symbol" pitchFamily="18" charset="2"/>
              </a:rPr>
              <a:t>n</a:t>
            </a:r>
            <a:r>
              <a:rPr lang="en-US" altLang="zh-CN" b="1" i="1" dirty="0" err="1">
                <a:sym typeface="Symbol" pitchFamily="18" charset="2"/>
              </a:rPr>
              <a:t></a:t>
            </a:r>
            <a:r>
              <a:rPr lang="en-US" altLang="zh-CN" i="1" baseline="-25000" dirty="0" err="1">
                <a:latin typeface="+mn-lt"/>
                <a:sym typeface="Symbol" pitchFamily="18" charset="2"/>
              </a:rPr>
              <a:t>n</a:t>
            </a:r>
            <a:r>
              <a:rPr lang="en-US" altLang="zh-CN" dirty="0">
                <a:sym typeface="Symbol" pitchFamily="18" charset="2"/>
              </a:rPr>
              <a:t>, </a:t>
            </a:r>
            <a:r>
              <a:rPr lang="zh-CN" altLang="en-US" dirty="0">
                <a:sym typeface="Symbol" pitchFamily="18" charset="2"/>
              </a:rPr>
              <a:t>将等式两端用坐标代替，</a:t>
            </a:r>
            <a:r>
              <a:rPr lang="zh-CN" altLang="el-GR" dirty="0">
                <a:cs typeface="Times New Roman" pitchFamily="18" charset="0"/>
                <a:sym typeface="Symbol" pitchFamily="18" charset="2"/>
              </a:rPr>
              <a:t>得到坐标等式：</a:t>
            </a:r>
            <a:endParaRPr lang="zh-CN" altLang="en-US" dirty="0"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7" name="Rectangle 3">
            <a:extLst>
              <a:ext uri="{FF2B5EF4-FFF2-40B4-BE49-F238E27FC236}">
                <a16:creationId xmlns:a16="http://schemas.microsoft.com/office/drawing/2014/main" id="{B2DCD9EF-AB30-FA32-8C4F-FB87A5C95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188913"/>
            <a:ext cx="367188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像与核</a:t>
            </a:r>
          </a:p>
        </p:txBody>
      </p:sp>
      <p:sp>
        <p:nvSpPr>
          <p:cNvPr id="241668" name="Rectangle 4">
            <a:extLst>
              <a:ext uri="{FF2B5EF4-FFF2-40B4-BE49-F238E27FC236}">
                <a16:creationId xmlns:a16="http://schemas.microsoft.com/office/drawing/2014/main" id="{D01F9B78-ACAA-1205-4810-ECE83793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2188"/>
            <a:ext cx="9144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zh-CN" altLang="el-GR" b="1">
                <a:solidFill>
                  <a:srgbClr val="FFFF00"/>
                </a:solidFill>
              </a:rPr>
              <a:t>定义</a:t>
            </a:r>
            <a:r>
              <a:rPr lang="en-US" altLang="zh-CN" b="1">
                <a:solidFill>
                  <a:srgbClr val="FFFF00"/>
                </a:solidFill>
              </a:rPr>
              <a:t>:  </a:t>
            </a:r>
            <a:r>
              <a:rPr lang="zh-CN" altLang="en-US"/>
              <a:t>设</a:t>
            </a:r>
            <a:r>
              <a:rPr lang="en-US" altLang="zh-CN" i="1" u="sng"/>
              <a:t>A</a:t>
            </a:r>
            <a:r>
              <a:rPr lang="en-US" altLang="zh-CN"/>
              <a:t>:</a:t>
            </a:r>
            <a:r>
              <a:rPr lang="en-US" altLang="zh-CN" i="1"/>
              <a:t>U</a:t>
            </a:r>
            <a:r>
              <a:rPr lang="en-US" altLang="zh-CN"/>
              <a:t>→</a:t>
            </a:r>
            <a:r>
              <a:rPr lang="en-US" altLang="zh-CN" i="1"/>
              <a:t>V</a:t>
            </a:r>
            <a:r>
              <a:rPr lang="zh-CN" altLang="en-US"/>
              <a:t>是</a:t>
            </a:r>
            <a:r>
              <a:rPr lang="en-US" altLang="zh-CN" i="1"/>
              <a:t>F</a:t>
            </a:r>
            <a:r>
              <a:rPr lang="zh-CN" altLang="en-US"/>
              <a:t>上线性空间之间的线性映射</a:t>
            </a:r>
            <a:r>
              <a:rPr lang="en-US" altLang="zh-CN"/>
              <a:t>.</a:t>
            </a:r>
            <a:r>
              <a:rPr lang="zh-CN" altLang="en-US"/>
              <a:t>集合</a:t>
            </a:r>
            <a:r>
              <a:rPr lang="en-US" altLang="zh-CN" i="1" u="sng"/>
              <a:t>A</a:t>
            </a:r>
            <a:r>
              <a:rPr lang="en-US" altLang="zh-CN"/>
              <a:t>(U)={</a:t>
            </a:r>
            <a:r>
              <a:rPr lang="en-US" altLang="zh-CN" i="1" u="sng"/>
              <a:t>A</a:t>
            </a:r>
            <a:r>
              <a:rPr lang="en-US" altLang="zh-CN"/>
              <a:t>(</a:t>
            </a:r>
            <a:r>
              <a:rPr lang="en-US" altLang="zh-CN" b="1" i="1">
                <a:sym typeface="Symbol" panose="05050102010706020507" pitchFamily="18" charset="2"/>
              </a:rPr>
              <a:t></a:t>
            </a:r>
            <a:r>
              <a:rPr lang="en-US" altLang="zh-CN">
                <a:sym typeface="Symbol" panose="05050102010706020507" pitchFamily="18" charset="2"/>
              </a:rPr>
              <a:t>)| </a:t>
            </a:r>
            <a:r>
              <a:rPr lang="en-US" altLang="zh-CN" i="1">
                <a:sym typeface="Symbol" panose="05050102010706020507" pitchFamily="18" charset="2"/>
              </a:rPr>
              <a:t></a:t>
            </a:r>
            <a:r>
              <a:rPr lang="en-US" altLang="zh-CN">
                <a:sym typeface="Symbol" panose="05050102010706020507" pitchFamily="18" charset="2"/>
              </a:rPr>
              <a:t>∈</a:t>
            </a:r>
            <a:r>
              <a:rPr lang="en-US" altLang="zh-CN" i="1">
                <a:sym typeface="Symbol" panose="05050102010706020507" pitchFamily="18" charset="2"/>
              </a:rPr>
              <a:t>U</a:t>
            </a:r>
            <a:r>
              <a:rPr lang="en-US" altLang="zh-CN">
                <a:sym typeface="Symbol" panose="05050102010706020507" pitchFamily="18" charset="2"/>
              </a:rPr>
              <a:t>}</a:t>
            </a:r>
            <a:r>
              <a:rPr lang="zh-CN" altLang="en-US"/>
              <a:t>称为映射</a:t>
            </a:r>
            <a:r>
              <a:rPr lang="en-US" altLang="zh-CN" i="1" u="sng"/>
              <a:t>A</a:t>
            </a:r>
            <a:r>
              <a:rPr lang="zh-CN" altLang="en-US"/>
              <a:t>的</a:t>
            </a:r>
            <a:r>
              <a:rPr lang="zh-CN" altLang="en-US">
                <a:solidFill>
                  <a:schemeClr val="tx2"/>
                </a:solidFill>
              </a:rPr>
              <a:t>像</a:t>
            </a:r>
            <a:r>
              <a:rPr lang="en-US" altLang="zh-CN"/>
              <a:t>,</a:t>
            </a:r>
            <a:r>
              <a:rPr lang="zh-CN" altLang="en-US"/>
              <a:t>也称为</a:t>
            </a:r>
            <a:r>
              <a:rPr lang="en-US" altLang="zh-CN" i="1" u="sng"/>
              <a:t>A</a:t>
            </a:r>
            <a:r>
              <a:rPr lang="zh-CN" altLang="en-US"/>
              <a:t>的</a:t>
            </a:r>
            <a:r>
              <a:rPr lang="zh-CN" altLang="en-US">
                <a:solidFill>
                  <a:schemeClr val="tx2"/>
                </a:solidFill>
              </a:rPr>
              <a:t>值域</a:t>
            </a:r>
            <a:r>
              <a:rPr lang="en-US" altLang="zh-CN"/>
              <a:t>,</a:t>
            </a:r>
            <a:r>
              <a:rPr lang="zh-CN" altLang="en-US"/>
              <a:t>记作</a:t>
            </a:r>
            <a:r>
              <a:rPr lang="en-US" altLang="zh-CN">
                <a:solidFill>
                  <a:schemeClr val="tx2"/>
                </a:solidFill>
              </a:rPr>
              <a:t>Im</a:t>
            </a:r>
            <a:r>
              <a:rPr lang="en-US" altLang="zh-CN" i="1" u="sng">
                <a:solidFill>
                  <a:schemeClr val="tx2"/>
                </a:solidFill>
              </a:rPr>
              <a:t>A</a:t>
            </a:r>
            <a:r>
              <a:rPr lang="en-US" altLang="zh-CN"/>
              <a:t>.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zh-CN" altLang="en-US"/>
              <a:t>集合</a:t>
            </a:r>
            <a:r>
              <a:rPr lang="en-US" altLang="zh-CN" i="1" u="sng"/>
              <a:t>A</a:t>
            </a:r>
            <a:r>
              <a:rPr lang="en-US" altLang="zh-CN" baseline="30000"/>
              <a:t>-1</a:t>
            </a:r>
            <a:r>
              <a:rPr lang="en-US" altLang="zh-CN"/>
              <a:t>(U)={</a:t>
            </a:r>
            <a:r>
              <a:rPr lang="en-US" altLang="zh-CN" i="1">
                <a:sym typeface="Symbol" panose="05050102010706020507" pitchFamily="18" charset="2"/>
              </a:rPr>
              <a:t></a:t>
            </a:r>
            <a:r>
              <a:rPr lang="en-US" altLang="zh-CN">
                <a:sym typeface="Symbol" panose="05050102010706020507" pitchFamily="18" charset="2"/>
              </a:rPr>
              <a:t>∈</a:t>
            </a:r>
            <a:r>
              <a:rPr lang="en-US" altLang="zh-CN" i="1">
                <a:sym typeface="Symbol" panose="05050102010706020507" pitchFamily="18" charset="2"/>
              </a:rPr>
              <a:t>U</a:t>
            </a:r>
            <a:r>
              <a:rPr lang="en-US" altLang="zh-CN">
                <a:sym typeface="Symbol" panose="05050102010706020507" pitchFamily="18" charset="2"/>
              </a:rPr>
              <a:t>|</a:t>
            </a:r>
            <a:r>
              <a:rPr lang="en-US" altLang="zh-CN" i="1" u="sng"/>
              <a:t>A</a:t>
            </a:r>
            <a:r>
              <a:rPr lang="en-US" altLang="zh-CN"/>
              <a:t>(</a:t>
            </a:r>
            <a:r>
              <a:rPr lang="en-US" altLang="zh-CN" b="1" i="1">
                <a:sym typeface="Symbol" panose="05050102010706020507" pitchFamily="18" charset="2"/>
              </a:rPr>
              <a:t></a:t>
            </a:r>
            <a:r>
              <a:rPr lang="en-US" altLang="zh-CN">
                <a:sym typeface="Symbol" panose="05050102010706020507" pitchFamily="18" charset="2"/>
              </a:rPr>
              <a:t>)=0}</a:t>
            </a:r>
            <a:r>
              <a:rPr lang="zh-CN" altLang="en-US"/>
              <a:t>称为映射的</a:t>
            </a:r>
            <a:r>
              <a:rPr lang="zh-CN" altLang="en-US">
                <a:solidFill>
                  <a:schemeClr val="tx2"/>
                </a:solidFill>
              </a:rPr>
              <a:t>核</a:t>
            </a:r>
            <a:r>
              <a:rPr lang="en-US" altLang="zh-CN"/>
              <a:t>,</a:t>
            </a:r>
            <a:r>
              <a:rPr lang="zh-CN" altLang="en-US"/>
              <a:t>也记作</a:t>
            </a:r>
            <a:r>
              <a:rPr lang="en-US" altLang="zh-CN"/>
              <a:t>Ker</a:t>
            </a:r>
            <a:r>
              <a:rPr lang="en-US" altLang="zh-CN" i="1" u="sng"/>
              <a:t>A</a:t>
            </a:r>
            <a:r>
              <a:rPr lang="en-US" altLang="zh-CN"/>
              <a:t>.</a:t>
            </a:r>
          </a:p>
        </p:txBody>
      </p:sp>
      <p:sp>
        <p:nvSpPr>
          <p:cNvPr id="241676" name="Rectangle 12">
            <a:extLst>
              <a:ext uri="{FF2B5EF4-FFF2-40B4-BE49-F238E27FC236}">
                <a16:creationId xmlns:a16="http://schemas.microsoft.com/office/drawing/2014/main" id="{B700A0DA-56D3-F7FA-36D8-A2C73738F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68763"/>
            <a:ext cx="91440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zh-CN" altLang="el-GR" sz="3600" b="1">
                <a:solidFill>
                  <a:srgbClr val="FFFF00"/>
                </a:solidFill>
              </a:rPr>
              <a:t>命题</a:t>
            </a:r>
            <a:r>
              <a:rPr lang="en-US" altLang="zh-CN" sz="3600" b="1">
                <a:solidFill>
                  <a:srgbClr val="FFFF00"/>
                </a:solidFill>
              </a:rPr>
              <a:t>: </a:t>
            </a:r>
            <a:r>
              <a:rPr lang="zh-CN" altLang="en-US" sz="3600"/>
              <a:t>设任意线性映射</a:t>
            </a:r>
            <a:r>
              <a:rPr lang="en-US" altLang="zh-CN" i="1" u="sng"/>
              <a:t>A</a:t>
            </a:r>
            <a:r>
              <a:rPr lang="en-US" altLang="zh-CN"/>
              <a:t>:</a:t>
            </a:r>
            <a:r>
              <a:rPr lang="en-US" altLang="zh-CN" i="1"/>
              <a:t>U</a:t>
            </a:r>
            <a:r>
              <a:rPr lang="en-US" altLang="zh-CN"/>
              <a:t>→</a:t>
            </a:r>
            <a:r>
              <a:rPr lang="en-US" altLang="zh-CN" i="1"/>
              <a:t>V</a:t>
            </a:r>
            <a:r>
              <a:rPr lang="zh-CN" altLang="en-US" sz="3600"/>
              <a:t>的像</a:t>
            </a:r>
            <a:r>
              <a:rPr lang="en-US" altLang="zh-CN"/>
              <a:t>Im</a:t>
            </a:r>
            <a:r>
              <a:rPr lang="en-US" altLang="zh-CN" i="1" u="sng"/>
              <a:t>A</a:t>
            </a:r>
            <a:r>
              <a:rPr lang="zh-CN" altLang="en-US" sz="3600"/>
              <a:t>是</a:t>
            </a:r>
            <a:r>
              <a:rPr lang="en-US" altLang="zh-CN" sz="3600" i="1"/>
              <a:t>V</a:t>
            </a:r>
            <a:r>
              <a:rPr lang="zh-CN" altLang="en-US" sz="3600"/>
              <a:t>的子空间</a:t>
            </a:r>
            <a:r>
              <a:rPr lang="en-US" altLang="zh-CN" sz="3600"/>
              <a:t>,</a:t>
            </a:r>
            <a:r>
              <a:rPr lang="zh-CN" altLang="en-US" sz="3600"/>
              <a:t>核</a:t>
            </a:r>
            <a:r>
              <a:rPr lang="en-US" altLang="zh-CN"/>
              <a:t>Ker</a:t>
            </a:r>
            <a:r>
              <a:rPr lang="en-US" altLang="zh-CN" i="1" u="sng"/>
              <a:t>A</a:t>
            </a:r>
            <a:r>
              <a:rPr lang="zh-CN" altLang="en-US" sz="3600"/>
              <a:t>是</a:t>
            </a:r>
            <a:r>
              <a:rPr lang="en-US" altLang="zh-CN" sz="3600" i="1"/>
              <a:t>U</a:t>
            </a:r>
            <a:r>
              <a:rPr lang="zh-CN" altLang="en-US" sz="3600"/>
              <a:t>的子空间</a:t>
            </a:r>
            <a:r>
              <a:rPr lang="en-US" altLang="zh-CN" sz="3600"/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416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4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/>
      <p:bldP spid="241668" grpId="0"/>
      <p:bldP spid="24167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>
            <a:extLst>
              <a:ext uri="{FF2B5EF4-FFF2-40B4-BE49-F238E27FC236}">
                <a16:creationId xmlns:a16="http://schemas.microsoft.com/office/drawing/2014/main" id="{2851252E-C029-2BFC-D035-77B0854EF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zh-CN" altLang="el-GR" b="1">
                <a:solidFill>
                  <a:srgbClr val="FFFF00"/>
                </a:solidFill>
              </a:rPr>
              <a:t>定义</a:t>
            </a:r>
            <a:r>
              <a:rPr lang="en-US" altLang="zh-CN" b="1">
                <a:solidFill>
                  <a:srgbClr val="FFFF00"/>
                </a:solidFill>
              </a:rPr>
              <a:t>:  </a:t>
            </a:r>
            <a:r>
              <a:rPr lang="zh-CN" altLang="en-US"/>
              <a:t>线性映射</a:t>
            </a:r>
            <a:r>
              <a:rPr lang="en-US" altLang="zh-CN" i="1" u="sng"/>
              <a:t>A</a:t>
            </a:r>
            <a:r>
              <a:rPr lang="en-US" altLang="zh-CN"/>
              <a:t>:</a:t>
            </a:r>
            <a:r>
              <a:rPr lang="en-US" altLang="zh-CN" i="1"/>
              <a:t>U</a:t>
            </a:r>
            <a:r>
              <a:rPr lang="en-US" altLang="zh-CN"/>
              <a:t>→</a:t>
            </a:r>
            <a:r>
              <a:rPr lang="en-US" altLang="zh-CN" i="1"/>
              <a:t>V</a:t>
            </a:r>
            <a:r>
              <a:rPr lang="zh-CN" altLang="en-US"/>
              <a:t>的像</a:t>
            </a:r>
            <a:r>
              <a:rPr lang="en-US" altLang="zh-CN"/>
              <a:t>Im</a:t>
            </a:r>
            <a:r>
              <a:rPr lang="en-US" altLang="zh-CN" i="1" u="sng"/>
              <a:t>A</a:t>
            </a:r>
            <a:r>
              <a:rPr lang="zh-CN" altLang="en-US"/>
              <a:t>的维数称为</a:t>
            </a:r>
            <a:r>
              <a:rPr lang="en-US" altLang="zh-CN" i="1" u="sng"/>
              <a:t>A</a:t>
            </a:r>
            <a:r>
              <a:rPr lang="zh-CN" altLang="en-US"/>
              <a:t>的</a:t>
            </a:r>
            <a:r>
              <a:rPr lang="zh-CN" altLang="en-US">
                <a:solidFill>
                  <a:schemeClr val="tx2"/>
                </a:solidFill>
              </a:rPr>
              <a:t>秩</a:t>
            </a:r>
            <a:r>
              <a:rPr lang="en-US" altLang="zh-CN"/>
              <a:t>,</a:t>
            </a:r>
            <a:r>
              <a:rPr lang="zh-CN" altLang="en-US"/>
              <a:t>记作</a:t>
            </a:r>
            <a:r>
              <a:rPr lang="en-US" altLang="zh-CN"/>
              <a:t>rank</a:t>
            </a:r>
            <a:r>
              <a:rPr lang="en-US" altLang="zh-CN" i="1" u="sng"/>
              <a:t>A</a:t>
            </a:r>
            <a:r>
              <a:rPr lang="en-US" altLang="zh-CN"/>
              <a:t>.</a:t>
            </a:r>
          </a:p>
        </p:txBody>
      </p:sp>
      <p:sp>
        <p:nvSpPr>
          <p:cNvPr id="243719" name="Rectangle 7">
            <a:extLst>
              <a:ext uri="{FF2B5EF4-FFF2-40B4-BE49-F238E27FC236}">
                <a16:creationId xmlns:a16="http://schemas.microsoft.com/office/drawing/2014/main" id="{789082B8-B8C3-E6CA-0A1D-0F8C6B75E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41438"/>
            <a:ext cx="9144000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zh-CN" altLang="el-GR" b="1">
                <a:solidFill>
                  <a:srgbClr val="FFFF00"/>
                </a:solidFill>
              </a:rPr>
              <a:t>引理</a:t>
            </a:r>
            <a:r>
              <a:rPr lang="en-US" altLang="zh-CN" b="1">
                <a:solidFill>
                  <a:srgbClr val="FFFF00"/>
                </a:solidFill>
              </a:rPr>
              <a:t> </a:t>
            </a:r>
            <a:r>
              <a:rPr lang="zh-CN" altLang="en-US"/>
              <a:t>设</a:t>
            </a:r>
            <a:r>
              <a:rPr lang="en-US" altLang="zh-CN" i="1" u="sng"/>
              <a:t>A</a:t>
            </a:r>
            <a:r>
              <a:rPr lang="en-US" altLang="zh-CN"/>
              <a:t>:</a:t>
            </a:r>
            <a:r>
              <a:rPr lang="en-US" altLang="zh-CN" i="1"/>
              <a:t>U</a:t>
            </a:r>
            <a:r>
              <a:rPr lang="en-US" altLang="zh-CN"/>
              <a:t>→</a:t>
            </a:r>
            <a:r>
              <a:rPr lang="en-US" altLang="zh-CN" i="1"/>
              <a:t>V</a:t>
            </a:r>
            <a:r>
              <a:rPr lang="zh-CN" altLang="en-US"/>
              <a:t>是数域</a:t>
            </a:r>
            <a:r>
              <a:rPr lang="en-US" altLang="zh-CN" i="1"/>
              <a:t>F</a:t>
            </a:r>
            <a:r>
              <a:rPr lang="zh-CN" altLang="en-US"/>
              <a:t>上有限维线性空间之间的线性映射</a:t>
            </a:r>
            <a:r>
              <a:rPr lang="en-US" altLang="zh-CN"/>
              <a:t>,</a:t>
            </a:r>
            <a:r>
              <a:rPr lang="en-US" altLang="zh-CN" i="1"/>
              <a:t>M</a:t>
            </a:r>
            <a:r>
              <a:rPr lang="en-US" altLang="zh-CN" baseline="-25000"/>
              <a:t>0</a:t>
            </a:r>
            <a:r>
              <a:rPr lang="en-US" altLang="zh-CN"/>
              <a:t>={</a:t>
            </a:r>
            <a:r>
              <a:rPr lang="en-US" altLang="zh-CN" b="1" i="1"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,…,</a:t>
            </a:r>
            <a:r>
              <a:rPr lang="en-US" altLang="zh-CN" b="1" i="1">
                <a:sym typeface="Symbol" panose="05050102010706020507" pitchFamily="18" charset="2"/>
              </a:rPr>
              <a:t></a:t>
            </a:r>
            <a:r>
              <a:rPr lang="en-US" altLang="zh-CN" i="1" baseline="-25000">
                <a:sym typeface="Symbol" panose="05050102010706020507" pitchFamily="18" charset="2"/>
              </a:rPr>
              <a:t>s</a:t>
            </a:r>
            <a:r>
              <a:rPr lang="en-US" altLang="zh-CN"/>
              <a:t>}</a:t>
            </a:r>
            <a:r>
              <a:rPr lang="zh-CN" altLang="en-US"/>
              <a:t>是</a:t>
            </a:r>
            <a:r>
              <a:rPr lang="en-US" altLang="zh-CN"/>
              <a:t>Ker</a:t>
            </a:r>
            <a:r>
              <a:rPr lang="en-US" altLang="zh-CN" i="1" u="sng"/>
              <a:t>A</a:t>
            </a:r>
            <a:r>
              <a:rPr lang="zh-CN" altLang="en-US"/>
              <a:t>的一组基</a:t>
            </a:r>
            <a:r>
              <a:rPr lang="en-US" altLang="zh-CN"/>
              <a:t>,</a:t>
            </a:r>
            <a:r>
              <a:rPr lang="en-US" altLang="zh-CN" i="1"/>
              <a:t>S</a:t>
            </a:r>
            <a:r>
              <a:rPr lang="en-US" altLang="zh-CN"/>
              <a:t>={</a:t>
            </a:r>
            <a:r>
              <a:rPr lang="en-US" altLang="zh-CN" b="1" i="1"/>
              <a:t>u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n-US" altLang="zh-CN" b="1" i="1"/>
              <a:t>u</a:t>
            </a:r>
            <a:r>
              <a:rPr lang="en-US" altLang="zh-CN" i="1" baseline="-25000"/>
              <a:t>t</a:t>
            </a:r>
            <a:r>
              <a:rPr lang="en-US" altLang="zh-CN"/>
              <a:t>}</a:t>
            </a:r>
            <a:r>
              <a:rPr lang="zh-CN" altLang="en-US"/>
              <a:t>是</a:t>
            </a:r>
            <a:r>
              <a:rPr lang="en-US" altLang="zh-CN" i="1"/>
              <a:t>U</a:t>
            </a:r>
            <a:r>
              <a:rPr lang="zh-CN" altLang="en-US"/>
              <a:t>的一个向量组</a:t>
            </a:r>
            <a:r>
              <a:rPr lang="en-US" altLang="zh-CN"/>
              <a:t>.</a:t>
            </a:r>
            <a:r>
              <a:rPr lang="zh-CN" altLang="en-US"/>
              <a:t>记</a:t>
            </a:r>
            <a:r>
              <a:rPr lang="en-US" altLang="zh-CN" i="1"/>
              <a:t>M</a:t>
            </a:r>
            <a:r>
              <a:rPr lang="en-US" altLang="zh-CN"/>
              <a:t>={</a:t>
            </a:r>
            <a:r>
              <a:rPr lang="en-US" altLang="zh-CN" b="1" i="1"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,…,</a:t>
            </a:r>
            <a:r>
              <a:rPr lang="en-US" altLang="zh-CN" b="1" i="1">
                <a:sym typeface="Symbol" panose="05050102010706020507" pitchFamily="18" charset="2"/>
              </a:rPr>
              <a:t></a:t>
            </a:r>
            <a:r>
              <a:rPr lang="en-US" altLang="zh-CN" i="1" baseline="-25000">
                <a:sym typeface="Symbol" panose="05050102010706020507" pitchFamily="18" charset="2"/>
              </a:rPr>
              <a:t>s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b="1" i="1">
                <a:ea typeface="黑体" panose="02010609060101010101" pitchFamily="49" charset="-122"/>
                <a:sym typeface="Symbol" panose="05050102010706020507" pitchFamily="18" charset="2"/>
              </a:rPr>
              <a:t>u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,…,</a:t>
            </a:r>
            <a:r>
              <a:rPr lang="en-US" altLang="zh-CN" b="1" i="1">
                <a:sym typeface="Symbol" panose="05050102010706020507" pitchFamily="18" charset="2"/>
              </a:rPr>
              <a:t>u</a:t>
            </a:r>
            <a:r>
              <a:rPr lang="en-US" altLang="zh-CN" i="1" baseline="-25000">
                <a:sym typeface="Symbol" panose="05050102010706020507" pitchFamily="18" charset="2"/>
              </a:rPr>
              <a:t>t</a:t>
            </a:r>
            <a:r>
              <a:rPr lang="en-US" altLang="zh-CN">
                <a:sym typeface="Symbol" panose="05050102010706020507" pitchFamily="18" charset="2"/>
              </a:rPr>
              <a:t>}</a:t>
            </a:r>
            <a:r>
              <a:rPr lang="zh-CN" altLang="en-US">
                <a:sym typeface="Symbol" panose="05050102010706020507" pitchFamily="18" charset="2"/>
              </a:rPr>
              <a:t>为</a:t>
            </a:r>
            <a:r>
              <a:rPr lang="en-US" altLang="zh-CN" i="1">
                <a:sym typeface="Symbol" panose="05050102010706020507" pitchFamily="18" charset="2"/>
              </a:rPr>
              <a:t>M</a:t>
            </a:r>
            <a:r>
              <a:rPr lang="en-US" altLang="zh-CN" baseline="-25000">
                <a:sym typeface="Symbol" panose="05050102010706020507" pitchFamily="18" charset="2"/>
              </a:rPr>
              <a:t>0</a:t>
            </a:r>
            <a:r>
              <a:rPr lang="zh-CN" altLang="en-US">
                <a:sym typeface="Symbol" panose="05050102010706020507" pitchFamily="18" charset="2"/>
              </a:rPr>
              <a:t>添加</a:t>
            </a:r>
            <a:r>
              <a:rPr lang="en-US" altLang="zh-CN" i="1">
                <a:sym typeface="Symbol" panose="05050102010706020507" pitchFamily="18" charset="2"/>
              </a:rPr>
              <a:t>S</a:t>
            </a:r>
            <a:r>
              <a:rPr lang="zh-CN" altLang="en-US">
                <a:sym typeface="Symbol" panose="05050102010706020507" pitchFamily="18" charset="2"/>
              </a:rPr>
              <a:t>所得到的向量组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en-US" altLang="zh-CN" i="1" u="sng"/>
              <a:t>A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/>
              <a:t>)={</a:t>
            </a:r>
            <a:r>
              <a:rPr lang="en-US" altLang="zh-CN" i="1" u="sng"/>
              <a:t>A</a:t>
            </a:r>
            <a:r>
              <a:rPr lang="en-US" altLang="zh-CN"/>
              <a:t>(</a:t>
            </a:r>
            <a:r>
              <a:rPr lang="en-US" altLang="zh-CN" b="1" i="1"/>
              <a:t>u</a:t>
            </a:r>
            <a:r>
              <a:rPr lang="en-US" altLang="zh-CN" baseline="-25000"/>
              <a:t>1</a:t>
            </a:r>
            <a:r>
              <a:rPr lang="en-US" altLang="zh-CN"/>
              <a:t>),…, </a:t>
            </a:r>
            <a:r>
              <a:rPr lang="en-US" altLang="zh-CN" i="1" u="sng"/>
              <a:t>A</a:t>
            </a:r>
            <a:r>
              <a:rPr lang="en-US" altLang="zh-CN"/>
              <a:t>(</a:t>
            </a:r>
            <a:r>
              <a:rPr lang="en-US" altLang="zh-CN" b="1" i="1"/>
              <a:t>u</a:t>
            </a:r>
            <a:r>
              <a:rPr lang="en-US" altLang="zh-CN" i="1" baseline="-25000"/>
              <a:t>t</a:t>
            </a:r>
            <a:r>
              <a:rPr lang="en-US" altLang="zh-CN"/>
              <a:t>)</a:t>
            </a:r>
            <a:r>
              <a:rPr lang="zh-CN" altLang="en-US"/>
              <a:t>是</a:t>
            </a:r>
            <a:r>
              <a:rPr lang="en-US" altLang="zh-CN" i="1"/>
              <a:t>S</a:t>
            </a:r>
            <a:r>
              <a:rPr lang="zh-CN" altLang="en-US"/>
              <a:t>的像</a:t>
            </a:r>
            <a:r>
              <a:rPr lang="en-US" altLang="zh-CN"/>
              <a:t>. </a:t>
            </a:r>
            <a:r>
              <a:rPr lang="zh-CN" altLang="en-US"/>
              <a:t>则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zh-CN" altLang="en-US"/>
              <a:t>    </a:t>
            </a:r>
            <a:r>
              <a:rPr lang="en-US" altLang="zh-CN"/>
              <a:t>(1) </a:t>
            </a:r>
            <a:r>
              <a:rPr lang="en-US" altLang="zh-CN" i="1"/>
              <a:t>M</a:t>
            </a:r>
            <a:r>
              <a:rPr lang="zh-CN" altLang="en-US"/>
              <a:t>线性无关当且仅当</a:t>
            </a:r>
            <a:r>
              <a:rPr lang="en-US" altLang="zh-CN" i="1" u="sng"/>
              <a:t>A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/>
              <a:t>)</a:t>
            </a:r>
            <a:r>
              <a:rPr lang="zh-CN" altLang="en-US"/>
              <a:t>线性无关</a:t>
            </a:r>
            <a:r>
              <a:rPr lang="en-US" altLang="zh-CN"/>
              <a:t>;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zh-CN"/>
              <a:t>    </a:t>
            </a:r>
            <a:r>
              <a:rPr lang="en-US" altLang="zh-CN">
                <a:ea typeface="黑体" panose="02010609060101010101" pitchFamily="49" charset="-122"/>
              </a:rPr>
              <a:t>(2)</a:t>
            </a:r>
            <a:r>
              <a:rPr lang="en-US" altLang="zh-CN"/>
              <a:t> </a:t>
            </a:r>
            <a:r>
              <a:rPr lang="en-US" altLang="zh-CN" i="1"/>
              <a:t>M</a:t>
            </a:r>
            <a:r>
              <a:rPr lang="zh-CN" altLang="en-US"/>
              <a:t>是</a:t>
            </a:r>
            <a:r>
              <a:rPr lang="en-US" altLang="zh-CN" i="1"/>
              <a:t>U</a:t>
            </a:r>
            <a:r>
              <a:rPr lang="zh-CN" altLang="en-US"/>
              <a:t>的基当且仅当</a:t>
            </a:r>
            <a:r>
              <a:rPr lang="en-US" altLang="zh-CN" i="1" u="sng"/>
              <a:t>A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/>
              <a:t>)</a:t>
            </a:r>
            <a:r>
              <a:rPr lang="zh-CN" altLang="en-US"/>
              <a:t>是</a:t>
            </a:r>
            <a:r>
              <a:rPr lang="en-US" altLang="zh-CN"/>
              <a:t>Im</a:t>
            </a:r>
            <a:r>
              <a:rPr lang="en-US" altLang="zh-CN" i="1" u="sng"/>
              <a:t>A</a:t>
            </a:r>
            <a:r>
              <a:rPr lang="en-US" altLang="zh-CN"/>
              <a:t>=</a:t>
            </a:r>
            <a:r>
              <a:rPr lang="en-US" altLang="zh-CN" i="1" u="sng"/>
              <a:t>A</a:t>
            </a:r>
            <a:r>
              <a:rPr lang="en-US" altLang="zh-CN"/>
              <a:t>(</a:t>
            </a:r>
            <a:r>
              <a:rPr lang="en-US" altLang="zh-CN" i="1"/>
              <a:t>U</a:t>
            </a:r>
            <a:r>
              <a:rPr lang="en-US" altLang="zh-CN"/>
              <a:t>)</a:t>
            </a:r>
            <a:r>
              <a:rPr lang="zh-CN" altLang="en-US"/>
              <a:t>的基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4" grpId="0"/>
      <p:bldP spid="2437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>
            <a:extLst>
              <a:ext uri="{FF2B5EF4-FFF2-40B4-BE49-F238E27FC236}">
                <a16:creationId xmlns:a16="http://schemas.microsoft.com/office/drawing/2014/main" id="{05CBCF21-FAE2-EF84-E707-D7B1EC806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zh-CN" altLang="el-GR" b="1">
                <a:solidFill>
                  <a:srgbClr val="FFFF00"/>
                </a:solidFill>
              </a:rPr>
              <a:t>定理</a:t>
            </a:r>
            <a:r>
              <a:rPr lang="en-US" altLang="zh-CN" b="1">
                <a:solidFill>
                  <a:srgbClr val="FFFF00"/>
                </a:solidFill>
              </a:rPr>
              <a:t> </a:t>
            </a:r>
            <a:r>
              <a:rPr lang="zh-CN" altLang="en-US"/>
              <a:t>设</a:t>
            </a:r>
            <a:r>
              <a:rPr lang="en-US" altLang="zh-CN" i="1" u="sng"/>
              <a:t>A</a:t>
            </a:r>
            <a:r>
              <a:rPr lang="en-US" altLang="zh-CN"/>
              <a:t>:</a:t>
            </a:r>
            <a:r>
              <a:rPr lang="en-US" altLang="zh-CN" i="1"/>
              <a:t>U</a:t>
            </a:r>
            <a:r>
              <a:rPr lang="en-US" altLang="zh-CN"/>
              <a:t>→</a:t>
            </a:r>
            <a:r>
              <a:rPr lang="en-US" altLang="zh-CN" i="1"/>
              <a:t>V</a:t>
            </a:r>
            <a:r>
              <a:rPr lang="zh-CN" altLang="en-US"/>
              <a:t> 是有限维线性空间之间的线性映射</a:t>
            </a:r>
            <a:r>
              <a:rPr lang="en-US" altLang="zh-CN"/>
              <a:t>,rank</a:t>
            </a:r>
            <a:r>
              <a:rPr lang="en-US" altLang="zh-CN" i="1" u="sng"/>
              <a:t>A</a:t>
            </a:r>
            <a:r>
              <a:rPr lang="en-US" altLang="zh-CN"/>
              <a:t>=</a:t>
            </a:r>
            <a:r>
              <a:rPr lang="en-US" altLang="zh-CN" i="1"/>
              <a:t>r</a:t>
            </a:r>
            <a:r>
              <a:rPr lang="en-US" altLang="zh-CN"/>
              <a:t>,</a:t>
            </a:r>
            <a:r>
              <a:rPr lang="en-US" altLang="zh-CN" i="1"/>
              <a:t>n</a:t>
            </a:r>
            <a:r>
              <a:rPr lang="en-US" altLang="zh-CN"/>
              <a:t>=dim</a:t>
            </a:r>
            <a:r>
              <a:rPr lang="en-US" altLang="zh-CN" i="1"/>
              <a:t>U</a:t>
            </a:r>
            <a:r>
              <a:rPr lang="en-US" altLang="zh-CN"/>
              <a:t>,m=dim</a:t>
            </a:r>
            <a:r>
              <a:rPr lang="en-US" altLang="zh-CN" i="1"/>
              <a:t>V</a:t>
            </a:r>
            <a:r>
              <a:rPr lang="en-US" altLang="zh-CN"/>
              <a:t>.</a:t>
            </a:r>
            <a:r>
              <a:rPr lang="zh-CN" altLang="en-US"/>
              <a:t>则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zh-CN"/>
              <a:t>                        dim</a:t>
            </a:r>
            <a:r>
              <a:rPr lang="en-US" altLang="zh-CN" i="1"/>
              <a:t>U=</a:t>
            </a:r>
            <a:r>
              <a:rPr lang="en-US" altLang="zh-CN"/>
              <a:t>rank</a:t>
            </a:r>
            <a:r>
              <a:rPr lang="en-US" altLang="zh-CN" i="1" u="sng"/>
              <a:t>A</a:t>
            </a:r>
            <a:r>
              <a:rPr lang="en-US" altLang="zh-CN"/>
              <a:t>+dim(Ker</a:t>
            </a:r>
            <a:r>
              <a:rPr lang="en-US" altLang="zh-CN" i="1" u="sng"/>
              <a:t>A</a:t>
            </a:r>
            <a:r>
              <a:rPr lang="en-US" altLang="zh-CN"/>
              <a:t>),</a:t>
            </a:r>
            <a:endParaRPr lang="zh-CN" altLang="en-US" i="1"/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zh-CN" altLang="en-US"/>
              <a:t>且存在</a:t>
            </a:r>
            <a:r>
              <a:rPr lang="en-US" altLang="zh-CN" i="1"/>
              <a:t>U</a:t>
            </a:r>
            <a:r>
              <a:rPr lang="zh-CN" altLang="en-US"/>
              <a:t>的基</a:t>
            </a:r>
            <a:r>
              <a:rPr lang="en-US" altLang="zh-CN"/>
              <a:t>M</a:t>
            </a:r>
            <a:r>
              <a:rPr lang="en-US" altLang="zh-CN" baseline="-25000"/>
              <a:t>1</a:t>
            </a:r>
            <a:r>
              <a:rPr lang="en-US" altLang="zh-CN"/>
              <a:t>={</a:t>
            </a:r>
            <a:r>
              <a:rPr lang="en-US" altLang="zh-CN" b="1" i="1"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,…,</a:t>
            </a:r>
            <a:r>
              <a:rPr lang="en-US" altLang="zh-CN" b="1" i="1">
                <a:sym typeface="Symbol" panose="05050102010706020507" pitchFamily="18" charset="2"/>
              </a:rPr>
              <a:t></a:t>
            </a:r>
            <a:r>
              <a:rPr lang="en-US" altLang="zh-CN" i="1" baseline="-25000">
                <a:sym typeface="Symbol" panose="05050102010706020507" pitchFamily="18" charset="2"/>
              </a:rPr>
              <a:t>n</a:t>
            </a:r>
            <a:r>
              <a:rPr lang="en-US" altLang="zh-CN"/>
              <a:t>}</a:t>
            </a:r>
            <a:r>
              <a:rPr lang="zh-CN" altLang="en-US"/>
              <a:t>和</a:t>
            </a:r>
            <a:r>
              <a:rPr lang="en-US" altLang="zh-CN" i="1"/>
              <a:t>V</a:t>
            </a:r>
            <a:r>
              <a:rPr lang="zh-CN" altLang="en-US"/>
              <a:t>的基</a:t>
            </a:r>
            <a:r>
              <a:rPr lang="en-US" altLang="zh-CN"/>
              <a:t>M</a:t>
            </a:r>
            <a:r>
              <a:rPr lang="en-US" altLang="zh-CN" baseline="-25000"/>
              <a:t>2</a:t>
            </a:r>
            <a:r>
              <a:rPr lang="en-US" altLang="zh-CN"/>
              <a:t>={</a:t>
            </a:r>
            <a:r>
              <a:rPr lang="en-US" altLang="zh-CN" b="1" i="1">
                <a:sym typeface="Symbol" panose="05050102010706020507" pitchFamily="18" charset="2"/>
              </a:rPr>
              <a:t>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n-US" altLang="zh-CN" b="1" i="1">
                <a:sym typeface="Symbol" panose="05050102010706020507" pitchFamily="18" charset="2"/>
              </a:rPr>
              <a:t></a:t>
            </a:r>
            <a:r>
              <a:rPr lang="en-US" altLang="zh-CN" i="1" baseline="-25000"/>
              <a:t>t</a:t>
            </a:r>
            <a:r>
              <a:rPr lang="en-US" altLang="zh-CN"/>
              <a:t>}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zh-CN" altLang="en-US"/>
              <a:t>使</a:t>
            </a:r>
            <a:r>
              <a:rPr lang="en-US" altLang="zh-CN" i="1" u="sng"/>
              <a:t>A</a:t>
            </a:r>
            <a:r>
              <a:rPr lang="zh-CN" altLang="en-US"/>
              <a:t>在基</a:t>
            </a:r>
            <a:r>
              <a:rPr lang="en-US" altLang="zh-CN" i="1"/>
              <a:t>M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M</a:t>
            </a:r>
            <a:r>
              <a:rPr lang="en-US" altLang="zh-CN" baseline="-25000"/>
              <a:t>2</a:t>
            </a:r>
            <a:r>
              <a:rPr lang="zh-CN" altLang="en-US"/>
              <a:t>下的矩阵为</a:t>
            </a:r>
          </a:p>
        </p:txBody>
      </p:sp>
      <p:graphicFrame>
        <p:nvGraphicFramePr>
          <p:cNvPr id="244743" name="Object 7">
            <a:extLst>
              <a:ext uri="{FF2B5EF4-FFF2-40B4-BE49-F238E27FC236}">
                <a16:creationId xmlns:a16="http://schemas.microsoft.com/office/drawing/2014/main" id="{73B124BB-DEAB-DD82-84F2-13146A9A36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3288" y="3108325"/>
          <a:ext cx="2935287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8520" imgH="507960" progId="Equation.DSMT4">
                  <p:embed/>
                </p:oleObj>
              </mc:Choice>
              <mc:Fallback>
                <p:oleObj name="Equation" r:id="rId2" imgW="1028520" imgH="5079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288" y="3108325"/>
                        <a:ext cx="2935287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44" name="Rectangle 8">
            <a:extLst>
              <a:ext uri="{FF2B5EF4-FFF2-40B4-BE49-F238E27FC236}">
                <a16:creationId xmlns:a16="http://schemas.microsoft.com/office/drawing/2014/main" id="{AFF11901-9168-D454-0CFE-23891D915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45025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zh-CN" altLang="el-GR" b="1">
                <a:solidFill>
                  <a:srgbClr val="FFFF00"/>
                </a:solidFill>
              </a:rPr>
              <a:t>证明</a:t>
            </a:r>
            <a:r>
              <a:rPr lang="el-GR" altLang="zh-CN" b="1">
                <a:solidFill>
                  <a:srgbClr val="FFFF00"/>
                </a:solidFill>
              </a:rPr>
              <a:t>:</a:t>
            </a:r>
            <a:r>
              <a:rPr lang="zh-CN" altLang="el-GR"/>
              <a:t>设</a:t>
            </a:r>
            <a:r>
              <a:rPr lang="en-US" altLang="zh-CN" i="1"/>
              <a:t>k</a:t>
            </a:r>
            <a:r>
              <a:rPr lang="en-US" altLang="zh-CN"/>
              <a:t>=</a:t>
            </a:r>
            <a:r>
              <a:rPr lang="en-US" altLang="zh-CN" i="1"/>
              <a:t>n</a:t>
            </a:r>
            <a:r>
              <a:rPr lang="en-US" altLang="zh-CN"/>
              <a:t>-dim(Ker</a:t>
            </a:r>
            <a:r>
              <a:rPr lang="en-US" altLang="zh-CN" i="1" u="sng"/>
              <a:t>A</a:t>
            </a:r>
            <a:r>
              <a:rPr lang="en-US" altLang="zh-CN"/>
              <a:t>).</a:t>
            </a:r>
            <a:r>
              <a:rPr lang="zh-CN" altLang="en-US"/>
              <a:t>任取</a:t>
            </a:r>
            <a:r>
              <a:rPr lang="en-US" altLang="zh-CN"/>
              <a:t>Ker</a:t>
            </a:r>
            <a:r>
              <a:rPr lang="en-US" altLang="zh-CN" i="1" u="sng"/>
              <a:t>A</a:t>
            </a:r>
            <a:r>
              <a:rPr lang="zh-CN" altLang="en-US"/>
              <a:t>的基</a:t>
            </a:r>
            <a:r>
              <a:rPr lang="en-US" altLang="zh-CN"/>
              <a:t>{</a:t>
            </a:r>
            <a:r>
              <a:rPr lang="en-US" altLang="zh-CN" i="1">
                <a:sym typeface="Symbol" panose="05050102010706020507" pitchFamily="18" charset="2"/>
              </a:rPr>
              <a:t></a:t>
            </a:r>
            <a:r>
              <a:rPr lang="en-US" altLang="zh-CN" i="1" baseline="-25000">
                <a:sym typeface="Symbol" panose="05050102010706020507" pitchFamily="18" charset="2"/>
              </a:rPr>
              <a:t>k</a:t>
            </a:r>
            <a:r>
              <a:rPr lang="en-US" altLang="zh-CN" baseline="-25000">
                <a:sym typeface="Symbol" panose="05050102010706020507" pitchFamily="18" charset="2"/>
              </a:rPr>
              <a:t>+1</a:t>
            </a:r>
            <a:r>
              <a:rPr lang="en-US" altLang="zh-CN">
                <a:sym typeface="Symbol" panose="05050102010706020507" pitchFamily="18" charset="2"/>
              </a:rPr>
              <a:t>,…,</a:t>
            </a:r>
            <a:r>
              <a:rPr lang="en-US" altLang="zh-CN" i="1">
                <a:sym typeface="Symbol" panose="05050102010706020507" pitchFamily="18" charset="2"/>
              </a:rPr>
              <a:t></a:t>
            </a:r>
            <a:r>
              <a:rPr lang="en-US" altLang="zh-CN" i="1" baseline="-25000">
                <a:sym typeface="Symbol" panose="05050102010706020507" pitchFamily="18" charset="2"/>
              </a:rPr>
              <a:t>n</a:t>
            </a:r>
            <a:r>
              <a:rPr lang="en-US" altLang="zh-CN"/>
              <a:t>}</a:t>
            </a:r>
            <a:endParaRPr lang="zh-CN" altLang="en-US"/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zh-CN" altLang="en-US"/>
              <a:t>扩充为</a:t>
            </a:r>
            <a:r>
              <a:rPr lang="en-US" altLang="zh-CN" i="1"/>
              <a:t>U</a:t>
            </a:r>
            <a:r>
              <a:rPr lang="zh-CN" altLang="en-US"/>
              <a:t>的基</a:t>
            </a:r>
            <a:r>
              <a:rPr lang="en-US" altLang="zh-CN"/>
              <a:t>={</a:t>
            </a:r>
            <a:r>
              <a:rPr lang="en-US" altLang="zh-CN" b="1" i="1"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,…,</a:t>
            </a:r>
            <a:r>
              <a:rPr lang="en-US" altLang="zh-CN" b="1" i="1">
                <a:sym typeface="Symbol" panose="05050102010706020507" pitchFamily="18" charset="2"/>
              </a:rPr>
              <a:t></a:t>
            </a:r>
            <a:r>
              <a:rPr lang="en-US" altLang="zh-CN" i="1" baseline="-25000">
                <a:sym typeface="Symbol" panose="05050102010706020507" pitchFamily="18" charset="2"/>
              </a:rPr>
              <a:t>k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zh-CN" altLang="en-US" i="1">
                <a:sym typeface="Symbol" panose="05050102010706020507" pitchFamily="18" charset="2"/>
              </a:rPr>
              <a:t> </a:t>
            </a:r>
            <a:r>
              <a:rPr lang="en-US" altLang="zh-CN" i="1" baseline="-25000">
                <a:sym typeface="Symbol" panose="05050102010706020507" pitchFamily="18" charset="2"/>
              </a:rPr>
              <a:t>k</a:t>
            </a:r>
            <a:r>
              <a:rPr lang="en-US" altLang="zh-CN" baseline="-25000">
                <a:sym typeface="Symbol" panose="05050102010706020507" pitchFamily="18" charset="2"/>
              </a:rPr>
              <a:t>+1</a:t>
            </a:r>
            <a:r>
              <a:rPr lang="en-US" altLang="zh-CN">
                <a:sym typeface="Symbol" panose="05050102010706020507" pitchFamily="18" charset="2"/>
              </a:rPr>
              <a:t>,…,</a:t>
            </a:r>
            <a:r>
              <a:rPr lang="en-US" altLang="zh-CN" i="1">
                <a:sym typeface="Symbol" panose="05050102010706020507" pitchFamily="18" charset="2"/>
              </a:rPr>
              <a:t></a:t>
            </a:r>
            <a:r>
              <a:rPr lang="en-US" altLang="zh-CN" i="1" baseline="-25000">
                <a:sym typeface="Symbol" panose="05050102010706020507" pitchFamily="18" charset="2"/>
              </a:rPr>
              <a:t>n</a:t>
            </a:r>
            <a:r>
              <a:rPr lang="en-US" altLang="zh-CN"/>
              <a:t>}.</a:t>
            </a:r>
            <a:r>
              <a:rPr lang="zh-CN" altLang="en-US"/>
              <a:t>由引理</a:t>
            </a:r>
            <a:endParaRPr lang="en-US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44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8" grpId="0"/>
      <p:bldP spid="24474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>
            <a:extLst>
              <a:ext uri="{FF2B5EF4-FFF2-40B4-BE49-F238E27FC236}">
                <a16:creationId xmlns:a16="http://schemas.microsoft.com/office/drawing/2014/main" id="{E292B375-DCE9-F053-78D6-BA8F55132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zh-CN"/>
              <a:t>{</a:t>
            </a:r>
            <a:r>
              <a:rPr lang="en-US" altLang="zh-CN" i="1" u="sng"/>
              <a:t>A</a:t>
            </a:r>
            <a:r>
              <a:rPr lang="en-US" altLang="zh-CN"/>
              <a:t>(</a:t>
            </a:r>
            <a:r>
              <a:rPr lang="en-US" altLang="zh-CN" b="1" i="1">
                <a:sym typeface="Symbol" panose="05050102010706020507" pitchFamily="18" charset="2"/>
              </a:rPr>
              <a:t></a:t>
            </a:r>
            <a:r>
              <a:rPr lang="en-US" altLang="zh-CN" baseline="-25000"/>
              <a:t>1</a:t>
            </a:r>
            <a:r>
              <a:rPr lang="en-US" altLang="zh-CN"/>
              <a:t>),…, </a:t>
            </a:r>
            <a:r>
              <a:rPr lang="en-US" altLang="zh-CN" i="1" u="sng"/>
              <a:t>A</a:t>
            </a:r>
            <a:r>
              <a:rPr lang="en-US" altLang="zh-CN"/>
              <a:t>(</a:t>
            </a:r>
            <a:r>
              <a:rPr lang="en-US" altLang="zh-CN" b="1" i="1">
                <a:sym typeface="Symbol" panose="05050102010706020507" pitchFamily="18" charset="2"/>
              </a:rPr>
              <a:t></a:t>
            </a:r>
            <a:r>
              <a:rPr lang="en-US" altLang="zh-CN" i="1" baseline="-25000"/>
              <a:t>k</a:t>
            </a:r>
            <a:r>
              <a:rPr lang="en-US" altLang="zh-CN"/>
              <a:t>)}</a:t>
            </a:r>
            <a:r>
              <a:rPr lang="zh-CN" altLang="en-US"/>
              <a:t>是</a:t>
            </a:r>
            <a:r>
              <a:rPr lang="en-US" altLang="zh-CN"/>
              <a:t>Im</a:t>
            </a:r>
            <a:r>
              <a:rPr lang="en-US" altLang="zh-CN" i="1" u="sng"/>
              <a:t>A</a:t>
            </a:r>
            <a:r>
              <a:rPr lang="zh-CN" altLang="en-US"/>
              <a:t>的基</a:t>
            </a:r>
            <a:r>
              <a:rPr lang="en-US" altLang="zh-CN"/>
              <a:t>,</a:t>
            </a:r>
            <a:r>
              <a:rPr lang="zh-CN" altLang="en-US"/>
              <a:t>这</a:t>
            </a:r>
            <a:r>
              <a:rPr lang="zh-CN" altLang="el-GR"/>
              <a:t>证明了</a:t>
            </a:r>
            <a:endParaRPr lang="zh-CN" altLang="en-US"/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zh-CN" altLang="en-US"/>
              <a:t>     </a:t>
            </a:r>
            <a:r>
              <a:rPr lang="en-US" altLang="zh-CN"/>
              <a:t>k=dim(Im</a:t>
            </a:r>
            <a:r>
              <a:rPr lang="en-US" altLang="zh-CN" i="1" u="sng"/>
              <a:t>A</a:t>
            </a:r>
            <a:r>
              <a:rPr lang="en-US" altLang="zh-CN"/>
              <a:t>)=</a:t>
            </a:r>
            <a:r>
              <a:rPr lang="en-US" altLang="zh-CN" i="1"/>
              <a:t>r</a:t>
            </a:r>
            <a:r>
              <a:rPr lang="zh-CN" altLang="en-US"/>
              <a:t>进而</a:t>
            </a:r>
            <a:r>
              <a:rPr lang="en-US" altLang="zh-CN" i="1"/>
              <a:t>n</a:t>
            </a:r>
            <a:r>
              <a:rPr lang="en-US" altLang="zh-CN"/>
              <a:t>-dim(Ker</a:t>
            </a:r>
            <a:r>
              <a:rPr lang="en-US" altLang="zh-CN" i="1" u="sng"/>
              <a:t>A</a:t>
            </a:r>
            <a:r>
              <a:rPr lang="en-US" altLang="zh-CN"/>
              <a:t>)=rank</a:t>
            </a:r>
            <a:r>
              <a:rPr lang="en-US" altLang="zh-CN" i="1" u="sng"/>
              <a:t>A</a:t>
            </a:r>
            <a:r>
              <a:rPr lang="en-US" altLang="zh-CN"/>
              <a:t>,</a:t>
            </a:r>
            <a:r>
              <a:rPr lang="zh-CN" altLang="en-US"/>
              <a:t>从而有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zh-CN" altLang="en-US"/>
              <a:t>     </a:t>
            </a:r>
            <a:r>
              <a:rPr lang="en-US" altLang="zh-CN"/>
              <a:t>dimU= dim(Ker</a:t>
            </a:r>
            <a:r>
              <a:rPr lang="en-US" altLang="zh-CN" i="1" u="sng"/>
              <a:t>A</a:t>
            </a:r>
            <a:r>
              <a:rPr lang="en-US" altLang="zh-CN"/>
              <a:t>)+rank</a:t>
            </a:r>
            <a:r>
              <a:rPr lang="en-US" altLang="zh-CN" i="1" u="sng"/>
              <a:t>A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F31D1F0F-709D-CFCB-6963-B8249D3A9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9138"/>
            <a:ext cx="914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/>
              <a:t> </a:t>
            </a:r>
            <a:r>
              <a:rPr lang="en-US" altLang="zh-CN"/>
              <a:t>Im</a:t>
            </a:r>
            <a:r>
              <a:rPr lang="en-US" altLang="zh-CN" i="1" u="sng"/>
              <a:t>A</a:t>
            </a:r>
            <a:r>
              <a:rPr lang="zh-CN" altLang="en-US"/>
              <a:t>的上述基可以扩充为</a:t>
            </a:r>
            <a:r>
              <a:rPr lang="en-US" altLang="zh-CN" i="1"/>
              <a:t>V</a:t>
            </a:r>
            <a:r>
              <a:rPr lang="zh-CN" altLang="en-US"/>
              <a:t>的一组基</a:t>
            </a:r>
          </a:p>
        </p:txBody>
      </p:sp>
      <p:graphicFrame>
        <p:nvGraphicFramePr>
          <p:cNvPr id="16386" name="Object 8">
            <a:extLst>
              <a:ext uri="{FF2B5EF4-FFF2-40B4-BE49-F238E27FC236}">
                <a16:creationId xmlns:a16="http://schemas.microsoft.com/office/drawing/2014/main" id="{EA0CBE52-E12C-D753-2E60-D2FAC79764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5500" y="2568575"/>
          <a:ext cx="7200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95480" imgH="253800" progId="Equation.DSMT4">
                  <p:embed/>
                </p:oleObj>
              </mc:Choice>
              <mc:Fallback>
                <p:oleObj name="Equation" r:id="rId2" imgW="2895480" imgH="253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2568575"/>
                        <a:ext cx="72009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Rectangle 9">
            <a:extLst>
              <a:ext uri="{FF2B5EF4-FFF2-40B4-BE49-F238E27FC236}">
                <a16:creationId xmlns:a16="http://schemas.microsoft.com/office/drawing/2014/main" id="{82D84BD6-3985-E3E4-2DDF-C01373BE9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4538"/>
            <a:ext cx="6842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latin typeface="楷体_GB2312" pitchFamily="49" charset="-122"/>
              </a:rPr>
              <a:t>由</a:t>
            </a:r>
            <a:endParaRPr lang="zh-CN" altLang="en-US"/>
          </a:p>
        </p:txBody>
      </p:sp>
      <p:graphicFrame>
        <p:nvGraphicFramePr>
          <p:cNvPr id="16387" name="Object 10">
            <a:extLst>
              <a:ext uri="{FF2B5EF4-FFF2-40B4-BE49-F238E27FC236}">
                <a16:creationId xmlns:a16="http://schemas.microsoft.com/office/drawing/2014/main" id="{0B7D64D5-8878-465D-CEC3-6F3B95A4DB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8525" y="3435350"/>
          <a:ext cx="4465638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88760" imgH="482400" progId="Equation.DSMT4">
                  <p:embed/>
                </p:oleObj>
              </mc:Choice>
              <mc:Fallback>
                <p:oleObj name="Equation" r:id="rId4" imgW="1688760" imgH="482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3435350"/>
                        <a:ext cx="4465638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Rectangle 12">
            <a:extLst>
              <a:ext uri="{FF2B5EF4-FFF2-40B4-BE49-F238E27FC236}">
                <a16:creationId xmlns:a16="http://schemas.microsoft.com/office/drawing/2014/main" id="{0BCD84F7-4DB3-796D-7265-FFCC15D5B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75" y="5151438"/>
            <a:ext cx="914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/>
              <a:t>知</a:t>
            </a:r>
            <a:r>
              <a:rPr lang="en-US" altLang="zh-CN" i="1" u="sng"/>
              <a:t>A</a:t>
            </a:r>
            <a:r>
              <a:rPr lang="zh-CN" altLang="en-US"/>
              <a:t>在基</a:t>
            </a:r>
            <a:r>
              <a:rPr lang="en-US" altLang="zh-CN" i="1"/>
              <a:t>M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M</a:t>
            </a:r>
            <a:r>
              <a:rPr lang="en-US" altLang="zh-CN" baseline="-25000"/>
              <a:t>2</a:t>
            </a:r>
            <a:r>
              <a:rPr lang="zh-CN" altLang="en-US"/>
              <a:t>下的矩阵为                       </a:t>
            </a:r>
            <a:r>
              <a:rPr lang="zh-CN" altLang="en-US">
                <a:solidFill>
                  <a:schemeClr val="folHlink"/>
                </a:solidFill>
              </a:rPr>
              <a:t>证毕</a:t>
            </a:r>
            <a:r>
              <a:rPr lang="en-US" altLang="zh-CN">
                <a:solidFill>
                  <a:schemeClr val="folHlink"/>
                </a:solidFill>
              </a:rPr>
              <a:t>.</a:t>
            </a:r>
            <a:r>
              <a:rPr lang="en-US" altLang="zh-CN"/>
              <a:t> </a:t>
            </a:r>
          </a:p>
        </p:txBody>
      </p:sp>
      <p:graphicFrame>
        <p:nvGraphicFramePr>
          <p:cNvPr id="16388" name="Object 13">
            <a:extLst>
              <a:ext uri="{FF2B5EF4-FFF2-40B4-BE49-F238E27FC236}">
                <a16:creationId xmlns:a16="http://schemas.microsoft.com/office/drawing/2014/main" id="{4C04ABE6-A7B8-74F5-1CF0-A49AEFC457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9825" y="4765675"/>
          <a:ext cx="1749425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96880" imgH="507960" progId="Equation.DSMT4">
                  <p:embed/>
                </p:oleObj>
              </mc:Choice>
              <mc:Fallback>
                <p:oleObj name="Equation" r:id="rId6" imgW="596880" imgH="50796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825" y="4765675"/>
                        <a:ext cx="1749425" cy="147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A12585B4-2F36-4038-D1CE-1B6EF4516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95667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zh-CN" altLang="el-GR" b="1">
                <a:solidFill>
                  <a:srgbClr val="FFFF00"/>
                </a:solidFill>
              </a:rPr>
              <a:t>命题</a:t>
            </a:r>
            <a:r>
              <a:rPr lang="zh-CN" altLang="en-US"/>
              <a:t>设</a:t>
            </a:r>
            <a:r>
              <a:rPr lang="en-US" altLang="zh-CN" i="1" u="sng"/>
              <a:t>A</a:t>
            </a:r>
            <a:r>
              <a:rPr lang="en-US" altLang="zh-CN"/>
              <a:t>:</a:t>
            </a:r>
            <a:r>
              <a:rPr lang="en-US" altLang="zh-CN" i="1"/>
              <a:t>U</a:t>
            </a:r>
            <a:r>
              <a:rPr lang="en-US" altLang="zh-CN"/>
              <a:t>→</a:t>
            </a:r>
            <a:r>
              <a:rPr lang="en-US" altLang="zh-CN" i="1"/>
              <a:t>V</a:t>
            </a:r>
            <a:r>
              <a:rPr lang="zh-CN" altLang="en-US"/>
              <a:t>是有限维线性空间之间的线性映射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kumimoji="0" lang="en-US" altLang="zh-CN" b="1"/>
              <a:t>∈</a:t>
            </a:r>
            <a:r>
              <a:rPr kumimoji="0" lang="en-US" altLang="zh-CN" i="1"/>
              <a:t>F</a:t>
            </a:r>
            <a:r>
              <a:rPr kumimoji="0" lang="en-US" altLang="zh-CN" i="1" baseline="30000"/>
              <a:t>m</a:t>
            </a:r>
            <a:r>
              <a:rPr kumimoji="0" lang="en-US" altLang="zh-CN" baseline="30000"/>
              <a:t>x</a:t>
            </a:r>
            <a:r>
              <a:rPr kumimoji="0" lang="en-US" altLang="zh-CN" i="1" baseline="30000"/>
              <a:t>n</a:t>
            </a:r>
            <a:r>
              <a:rPr lang="zh-CN" altLang="en-US"/>
              <a:t>是</a:t>
            </a:r>
            <a:r>
              <a:rPr lang="en-US" altLang="zh-CN" i="1" u="sng"/>
              <a:t>A</a:t>
            </a:r>
            <a:r>
              <a:rPr lang="zh-CN" altLang="en-US"/>
              <a:t>在任意一对基下的矩阵</a:t>
            </a:r>
            <a:r>
              <a:rPr lang="en-US" altLang="zh-CN"/>
              <a:t>, </a:t>
            </a:r>
            <a:r>
              <a:rPr lang="en-US" altLang="zh-CN" i="1"/>
              <a:t>V</a:t>
            </a:r>
            <a:r>
              <a:rPr lang="en-US" altLang="zh-CN" i="1" baseline="-25000"/>
              <a:t>A</a:t>
            </a:r>
            <a:r>
              <a:rPr lang="en-US" altLang="zh-CN"/>
              <a:t>={</a:t>
            </a:r>
            <a:r>
              <a:rPr lang="en-US" altLang="zh-CN" i="1"/>
              <a:t>X</a:t>
            </a:r>
            <a:r>
              <a:rPr kumimoji="0" lang="en-US" altLang="zh-CN" b="1"/>
              <a:t>∈</a:t>
            </a:r>
            <a:r>
              <a:rPr kumimoji="0" lang="en-US" altLang="zh-CN" i="1"/>
              <a:t>F</a:t>
            </a:r>
            <a:r>
              <a:rPr kumimoji="0" lang="en-US" altLang="zh-CN" i="1" baseline="30000"/>
              <a:t>n</a:t>
            </a:r>
            <a:r>
              <a:rPr kumimoji="0" lang="en-US" altLang="zh-CN" baseline="30000"/>
              <a:t>x1</a:t>
            </a:r>
            <a:r>
              <a:rPr kumimoji="0" lang="en-US" altLang="zh-CN" i="1"/>
              <a:t>|AX=</a:t>
            </a:r>
            <a:r>
              <a:rPr kumimoji="0" lang="en-US" altLang="zh-CN"/>
              <a:t>0}</a:t>
            </a:r>
            <a:r>
              <a:rPr lang="zh-CN" altLang="en-US"/>
              <a:t>是以</a:t>
            </a:r>
            <a:r>
              <a:rPr lang="en-US" altLang="zh-CN" i="1"/>
              <a:t>A</a:t>
            </a:r>
            <a:r>
              <a:rPr lang="zh-CN" altLang="en-US"/>
              <a:t>为系数矩阵的齐次线性方程组的解空间</a:t>
            </a:r>
            <a:r>
              <a:rPr lang="en-US" altLang="zh-CN"/>
              <a:t>.</a:t>
            </a:r>
            <a:r>
              <a:rPr lang="zh-CN" altLang="en-US"/>
              <a:t>则</a:t>
            </a:r>
            <a:r>
              <a:rPr lang="en-US" altLang="zh-CN"/>
              <a:t>rank</a:t>
            </a:r>
            <a:r>
              <a:rPr lang="en-US" altLang="zh-CN" i="1"/>
              <a:t>A</a:t>
            </a:r>
            <a:r>
              <a:rPr lang="en-US" altLang="zh-CN"/>
              <a:t>=rank</a:t>
            </a:r>
            <a:r>
              <a:rPr lang="en-US" altLang="zh-CN" i="1" u="sng"/>
              <a:t>A</a:t>
            </a:r>
            <a:r>
              <a:rPr lang="en-US" altLang="zh-CN"/>
              <a:t>,dim</a:t>
            </a:r>
            <a:r>
              <a:rPr lang="en-US" altLang="zh-CN" i="1"/>
              <a:t>V</a:t>
            </a:r>
            <a:r>
              <a:rPr lang="en-US" altLang="zh-CN" i="1" baseline="-25000"/>
              <a:t>A</a:t>
            </a:r>
            <a:r>
              <a:rPr lang="en-US" altLang="zh-CN"/>
              <a:t>=dim(Ker</a:t>
            </a:r>
            <a:r>
              <a:rPr lang="en-US" altLang="zh-CN" i="1" u="sng"/>
              <a:t>A</a:t>
            </a:r>
            <a:r>
              <a:rPr lang="en-US" altLang="zh-CN"/>
              <a:t>).</a:t>
            </a:r>
          </a:p>
        </p:txBody>
      </p:sp>
      <p:sp>
        <p:nvSpPr>
          <p:cNvPr id="246799" name="Rectangle 15">
            <a:extLst>
              <a:ext uri="{FF2B5EF4-FFF2-40B4-BE49-F238E27FC236}">
                <a16:creationId xmlns:a16="http://schemas.microsoft.com/office/drawing/2014/main" id="{BC29D953-A7B4-C530-61F6-D9CD9F39B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52725"/>
            <a:ext cx="9144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zh-CN" altLang="el-GR" b="1">
                <a:solidFill>
                  <a:srgbClr val="FFFF00"/>
                </a:solidFill>
              </a:rPr>
              <a:t>命题</a:t>
            </a:r>
            <a:r>
              <a:rPr lang="en-US" altLang="zh-CN" b="1">
                <a:solidFill>
                  <a:srgbClr val="FFFF00"/>
                </a:solidFill>
              </a:rPr>
              <a:t> </a:t>
            </a:r>
            <a:r>
              <a:rPr lang="zh-CN" altLang="en-US"/>
              <a:t>线性映射</a:t>
            </a:r>
            <a:r>
              <a:rPr lang="en-US" altLang="zh-CN" i="1" u="sng"/>
              <a:t>A</a:t>
            </a:r>
            <a:r>
              <a:rPr lang="en-US" altLang="zh-CN"/>
              <a:t>:</a:t>
            </a:r>
            <a:r>
              <a:rPr lang="en-US" altLang="zh-CN" i="1"/>
              <a:t>U</a:t>
            </a:r>
            <a:r>
              <a:rPr lang="en-US" altLang="zh-CN"/>
              <a:t>→</a:t>
            </a:r>
            <a:r>
              <a:rPr lang="en-US" altLang="zh-CN" i="1"/>
              <a:t>V</a:t>
            </a:r>
            <a:r>
              <a:rPr lang="zh-CN" altLang="en-US"/>
              <a:t>是单射的充分必要条件是</a:t>
            </a:r>
            <a:r>
              <a:rPr lang="en-US" altLang="zh-CN"/>
              <a:t>Ker</a:t>
            </a:r>
            <a:r>
              <a:rPr lang="en-US" altLang="zh-CN" i="1" u="sng"/>
              <a:t>A</a:t>
            </a:r>
            <a:r>
              <a:rPr lang="en-US" altLang="zh-CN"/>
              <a:t>=0.</a:t>
            </a:r>
          </a:p>
        </p:txBody>
      </p:sp>
      <p:sp>
        <p:nvSpPr>
          <p:cNvPr id="246800" name="Rectangle 16">
            <a:extLst>
              <a:ext uri="{FF2B5EF4-FFF2-40B4-BE49-F238E27FC236}">
                <a16:creationId xmlns:a16="http://schemas.microsoft.com/office/drawing/2014/main" id="{7D1444D9-0A33-271B-F1F5-BD114D570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52900"/>
            <a:ext cx="91440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zh-CN" altLang="el-GR" b="1">
                <a:solidFill>
                  <a:srgbClr val="FFFF00"/>
                </a:solidFill>
              </a:rPr>
              <a:t>推论</a:t>
            </a:r>
            <a:r>
              <a:rPr lang="en-US" altLang="zh-CN" b="1">
                <a:solidFill>
                  <a:srgbClr val="FFFF00"/>
                </a:solidFill>
              </a:rPr>
              <a:t> </a:t>
            </a:r>
            <a:r>
              <a:rPr lang="zh-CN" altLang="en-US"/>
              <a:t>线性映射</a:t>
            </a:r>
            <a:r>
              <a:rPr lang="en-US" altLang="zh-CN" i="1" u="sng"/>
              <a:t>A</a:t>
            </a:r>
            <a:r>
              <a:rPr lang="en-US" altLang="zh-CN"/>
              <a:t>:</a:t>
            </a:r>
            <a:r>
              <a:rPr lang="en-US" altLang="zh-CN" i="1"/>
              <a:t>U</a:t>
            </a:r>
            <a:r>
              <a:rPr lang="en-US" altLang="zh-CN"/>
              <a:t>→</a:t>
            </a:r>
            <a:r>
              <a:rPr lang="en-US" altLang="zh-CN" i="1"/>
              <a:t>V</a:t>
            </a:r>
            <a:r>
              <a:rPr lang="zh-CN" altLang="en-US"/>
              <a:t>是可逆映射的充分必要条件是</a:t>
            </a:r>
            <a:r>
              <a:rPr lang="en-US" altLang="zh-CN"/>
              <a:t>Im</a:t>
            </a:r>
            <a:r>
              <a:rPr lang="en-US" altLang="zh-CN" i="1" u="sng"/>
              <a:t>A</a:t>
            </a:r>
            <a:r>
              <a:rPr lang="en-US" altLang="zh-CN"/>
              <a:t>=</a:t>
            </a:r>
            <a:r>
              <a:rPr lang="en-US" altLang="zh-CN" i="1"/>
              <a:t>V</a:t>
            </a:r>
            <a:r>
              <a:rPr lang="zh-CN" altLang="en-US"/>
              <a:t>且</a:t>
            </a:r>
            <a:r>
              <a:rPr lang="en-US" altLang="zh-CN"/>
              <a:t>Ker</a:t>
            </a:r>
            <a:r>
              <a:rPr lang="en-US" altLang="zh-CN" i="1" u="sng"/>
              <a:t>A</a:t>
            </a:r>
            <a:r>
              <a:rPr lang="en-US" altLang="zh-CN"/>
              <a:t>=0.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46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4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6" grpId="0"/>
      <p:bldP spid="246799" grpId="0"/>
      <p:bldP spid="24680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61" name="Rectangle 5">
            <a:extLst>
              <a:ext uri="{FF2B5EF4-FFF2-40B4-BE49-F238E27FC236}">
                <a16:creationId xmlns:a16="http://schemas.microsoft.com/office/drawing/2014/main" id="{ADBF9D36-A4EF-D846-40A2-154E4AFCE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41375"/>
            <a:ext cx="9144000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zh-CN" altLang="el-GR" b="1">
                <a:solidFill>
                  <a:srgbClr val="FFFF00"/>
                </a:solidFill>
              </a:rPr>
              <a:t>命题</a:t>
            </a:r>
            <a:r>
              <a:rPr lang="en-US" altLang="zh-CN" b="1">
                <a:solidFill>
                  <a:srgbClr val="FFFF00"/>
                </a:solidFill>
              </a:rPr>
              <a:t> </a:t>
            </a:r>
            <a:r>
              <a:rPr lang="zh-CN" altLang="en-US"/>
              <a:t>设</a:t>
            </a:r>
            <a:r>
              <a:rPr lang="en-US" altLang="zh-CN" i="1" u="sng"/>
              <a:t>A</a:t>
            </a:r>
            <a:r>
              <a:rPr lang="en-US" altLang="zh-CN"/>
              <a:t>:</a:t>
            </a:r>
            <a:r>
              <a:rPr lang="en-US" altLang="zh-CN" i="1"/>
              <a:t>U</a:t>
            </a:r>
            <a:r>
              <a:rPr lang="en-US" altLang="zh-CN"/>
              <a:t>→</a:t>
            </a:r>
            <a:r>
              <a:rPr lang="en-US" altLang="zh-CN" i="1"/>
              <a:t>V</a:t>
            </a:r>
            <a:r>
              <a:rPr lang="zh-CN" altLang="en-US"/>
              <a:t> 是有限维空间之间的线性映射</a:t>
            </a:r>
            <a:r>
              <a:rPr lang="en-US" altLang="zh-CN"/>
              <a:t>.</a:t>
            </a:r>
            <a:r>
              <a:rPr lang="zh-CN" altLang="en-US"/>
              <a:t>则</a:t>
            </a:r>
            <a:r>
              <a:rPr lang="en-US" altLang="zh-CN" i="1" u="sng"/>
              <a:t>A</a:t>
            </a:r>
            <a:r>
              <a:rPr lang="zh-CN" altLang="en-US"/>
              <a:t>是可逆映射的充分必要条件是</a:t>
            </a:r>
            <a:r>
              <a:rPr lang="en-US" altLang="zh-CN"/>
              <a:t>,</a:t>
            </a:r>
            <a:r>
              <a:rPr lang="zh-CN" altLang="en-US"/>
              <a:t>以下</a:t>
            </a:r>
            <a:r>
              <a:rPr lang="en-US" altLang="zh-CN"/>
              <a:t>3</a:t>
            </a:r>
            <a:r>
              <a:rPr lang="zh-CN" altLang="en-US"/>
              <a:t>个条件中的任意两个条件同时成立</a:t>
            </a:r>
            <a:r>
              <a:rPr lang="en-US" altLang="zh-CN"/>
              <a:t>: </a:t>
            </a:r>
          </a:p>
        </p:txBody>
      </p:sp>
      <p:sp>
        <p:nvSpPr>
          <p:cNvPr id="72707" name="TextBox 3">
            <a:extLst>
              <a:ext uri="{FF2B5EF4-FFF2-40B4-BE49-F238E27FC236}">
                <a16:creationId xmlns:a16="http://schemas.microsoft.com/office/drawing/2014/main" id="{F7006F65-03E3-D496-CFA7-BC077B233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288" y="3232150"/>
            <a:ext cx="7648575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AutoNum type="arabicParenBoth"/>
            </a:pPr>
            <a:r>
              <a:rPr lang="en-US" altLang="zh-CN"/>
              <a:t>dim</a:t>
            </a:r>
            <a:r>
              <a:rPr lang="en-US" altLang="zh-CN" i="1"/>
              <a:t>U=</a:t>
            </a:r>
            <a:r>
              <a:rPr lang="en-US" altLang="zh-CN"/>
              <a:t>dim</a:t>
            </a:r>
            <a:r>
              <a:rPr lang="en-US" altLang="zh-CN" i="1"/>
              <a:t>V=n.</a:t>
            </a:r>
          </a:p>
          <a:p>
            <a:pPr eaLnBrk="1" hangingPunct="1">
              <a:buFontTx/>
              <a:buAutoNum type="arabicParenBoth"/>
            </a:pPr>
            <a:r>
              <a:rPr lang="en-US" altLang="zh-CN"/>
              <a:t>Ker</a:t>
            </a:r>
            <a:r>
              <a:rPr lang="en-US" altLang="zh-CN" i="1"/>
              <a:t>A=</a:t>
            </a:r>
            <a:r>
              <a:rPr lang="en-US" altLang="zh-CN"/>
              <a:t>0</a:t>
            </a:r>
            <a:r>
              <a:rPr lang="en-US" altLang="zh-CN" i="1"/>
              <a:t>.</a:t>
            </a:r>
          </a:p>
          <a:p>
            <a:pPr eaLnBrk="1" hangingPunct="1">
              <a:buFontTx/>
              <a:buAutoNum type="arabicParenBoth"/>
            </a:pPr>
            <a:r>
              <a:rPr lang="en-US" altLang="zh-CN"/>
              <a:t>Im</a:t>
            </a:r>
            <a:r>
              <a:rPr lang="en-US" altLang="zh-CN" i="1"/>
              <a:t>A=V.</a:t>
            </a:r>
            <a:endParaRPr lang="zh-CN" altLang="en-US" i="1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7">
            <a:extLst>
              <a:ext uri="{FF2B5EF4-FFF2-40B4-BE49-F238E27FC236}">
                <a16:creationId xmlns:a16="http://schemas.microsoft.com/office/drawing/2014/main" id="{9DD7B496-7F8D-C57A-9618-219C6D363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67" name="AutoShape 1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25B8BB2-824D-9A9C-E7ED-A82FCCAAF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334000"/>
            <a:ext cx="5638800" cy="4572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37EC1095-6B01-329D-0D43-47846C3500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§5.5 </a:t>
            </a:r>
            <a:r>
              <a:rPr lang="zh-CN" altLang="en-US" b="1">
                <a:solidFill>
                  <a:schemeClr val="tx1"/>
                </a:solidFill>
              </a:rPr>
              <a:t>特征向量与相似矩阵</a:t>
            </a:r>
            <a:endParaRPr lang="zh-CN" altLang="en-US" b="1"/>
          </a:p>
        </p:txBody>
      </p:sp>
      <p:pic>
        <p:nvPicPr>
          <p:cNvPr id="62469" name="Picture 12" descr="机动">
            <a:extLst>
              <a:ext uri="{FF2B5EF4-FFF2-40B4-BE49-F238E27FC236}">
                <a16:creationId xmlns:a16="http://schemas.microsoft.com/office/drawing/2014/main" id="{7AD8840D-8A92-AB6C-A19A-A9E29653C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0" name="Text Box 13">
            <a:extLst>
              <a:ext uri="{FF2B5EF4-FFF2-40B4-BE49-F238E27FC236}">
                <a16:creationId xmlns:a16="http://schemas.microsoft.com/office/drawing/2014/main" id="{C2BA4722-8453-D5FC-DBF6-6B0CCB881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62471" name="Picture 14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98174403-C0F0-71FB-A94D-818A1B9A4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2" name="Picture 15" descr="目录">
            <a:hlinkClick r:id="rId5" action="ppaction://hlinksldjump"/>
            <a:extLst>
              <a:ext uri="{FF2B5EF4-FFF2-40B4-BE49-F238E27FC236}">
                <a16:creationId xmlns:a16="http://schemas.microsoft.com/office/drawing/2014/main" id="{D766305F-EB13-0EEA-BED5-761A09B82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3" name="Picture 16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4C6BC0C-2563-6162-2CB9-4009B315D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4" name="Picture 17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44D73680-E455-696A-83C1-3DDD40AF6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5" name="Picture 18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226A0C5-006B-C610-70FD-C944725DB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6" name="Picture 29" descr="tq1">
            <a:extLst>
              <a:ext uri="{FF2B5EF4-FFF2-40B4-BE49-F238E27FC236}">
                <a16:creationId xmlns:a16="http://schemas.microsoft.com/office/drawing/2014/main" id="{78305E52-2569-6C38-2B76-1D90BFCAA5EE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8463" y="4946650"/>
            <a:ext cx="1590675" cy="1603375"/>
          </a:xfrm>
          <a:noFill/>
        </p:spPr>
      </p:pic>
      <p:sp>
        <p:nvSpPr>
          <p:cNvPr id="62477" name="Text Box 31">
            <a:extLst>
              <a:ext uri="{FF2B5EF4-FFF2-40B4-BE49-F238E27FC236}">
                <a16:creationId xmlns:a16="http://schemas.microsoft.com/office/drawing/2014/main" id="{5F9D3B3A-0A09-EB25-D303-4D1352736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138" y="250825"/>
            <a:ext cx="1260475" cy="523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kumimoji="0" lang="en-US" altLang="zh-CN" sz="2800">
                <a:solidFill>
                  <a:schemeClr val="accent2"/>
                </a:solidFill>
              </a:rPr>
              <a:t> </a:t>
            </a:r>
            <a:r>
              <a:rPr kumimoji="0" lang="zh-CN" altLang="en-US" sz="2800">
                <a:solidFill>
                  <a:schemeClr val="accent2"/>
                </a:solidFill>
              </a:rPr>
              <a:t>第</a:t>
            </a:r>
            <a:r>
              <a:rPr kumimoji="0" lang="en-US" altLang="zh-CN" sz="2800" b="1">
                <a:solidFill>
                  <a:schemeClr val="accent2"/>
                </a:solidFill>
              </a:rPr>
              <a:t>5</a:t>
            </a:r>
            <a:r>
              <a:rPr kumimoji="0" lang="zh-CN" altLang="en-US" sz="2800">
                <a:solidFill>
                  <a:schemeClr val="accent2"/>
                </a:solidFill>
              </a:rPr>
              <a:t>章 </a:t>
            </a:r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>
            <a:extLst>
              <a:ext uri="{FF2B5EF4-FFF2-40B4-BE49-F238E27FC236}">
                <a16:creationId xmlns:a16="http://schemas.microsoft.com/office/drawing/2014/main" id="{EC2BB219-FFDD-9D95-E4A6-3F5AC159F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2413"/>
            <a:ext cx="91440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l-GR" b="1">
                <a:solidFill>
                  <a:srgbClr val="FFFF00"/>
                </a:solidFill>
              </a:rPr>
              <a:t>例</a:t>
            </a:r>
            <a:r>
              <a:rPr lang="el-GR" altLang="zh-CN" b="1">
                <a:solidFill>
                  <a:srgbClr val="FFFF00"/>
                </a:solidFill>
              </a:rPr>
              <a:t>2</a:t>
            </a:r>
            <a:r>
              <a:rPr lang="en-US" altLang="zh-CN" b="1">
                <a:solidFill>
                  <a:srgbClr val="FFFF00"/>
                </a:solidFill>
              </a:rPr>
              <a:t>  </a:t>
            </a:r>
            <a:r>
              <a:rPr lang="zh-CN" altLang="en-US"/>
              <a:t>设</a:t>
            </a:r>
            <a:r>
              <a:rPr lang="en-US" altLang="zh-CN" i="1"/>
              <a:t>A</a:t>
            </a:r>
            <a:r>
              <a:rPr kumimoji="0" lang="en-US" altLang="zh-CN" b="1"/>
              <a:t>∈</a:t>
            </a:r>
            <a:r>
              <a:rPr kumimoji="0" lang="en-US" altLang="zh-CN" i="1"/>
              <a:t>F</a:t>
            </a:r>
            <a:r>
              <a:rPr kumimoji="0" lang="en-US" altLang="zh-CN" i="1" baseline="30000"/>
              <a:t>n</a:t>
            </a:r>
            <a:r>
              <a:rPr kumimoji="0" lang="en-US" altLang="zh-CN" baseline="30000"/>
              <a:t>x</a:t>
            </a:r>
            <a:r>
              <a:rPr kumimoji="0" lang="en-US" altLang="zh-CN" i="1" baseline="30000"/>
              <a:t>n</a:t>
            </a:r>
            <a:r>
              <a:rPr lang="en-US" altLang="zh-CN"/>
              <a:t>.</a:t>
            </a:r>
            <a:r>
              <a:rPr lang="zh-CN" altLang="en-US"/>
              <a:t>如果</a:t>
            </a:r>
            <a:r>
              <a:rPr lang="en-US" altLang="zh-CN"/>
              <a:t>rank</a:t>
            </a:r>
            <a:r>
              <a:rPr lang="en-US" altLang="zh-CN" i="1"/>
              <a:t>A</a:t>
            </a:r>
            <a:r>
              <a:rPr lang="en-US" altLang="zh-CN" i="1" baseline="30000"/>
              <a:t>k</a:t>
            </a:r>
            <a:r>
              <a:rPr lang="en-US" altLang="zh-CN"/>
              <a:t>=rank</a:t>
            </a:r>
            <a:r>
              <a:rPr lang="en-US" altLang="zh-CN" i="1"/>
              <a:t>A</a:t>
            </a:r>
            <a:r>
              <a:rPr lang="en-US" altLang="zh-CN" i="1" baseline="30000"/>
              <a:t>k</a:t>
            </a:r>
            <a:r>
              <a:rPr lang="en-US" altLang="zh-CN" baseline="30000"/>
              <a:t>+1</a:t>
            </a:r>
            <a:r>
              <a:rPr lang="zh-CN" altLang="en-US"/>
              <a:t>对某个正整数</a:t>
            </a:r>
            <a:r>
              <a:rPr lang="en-US" altLang="zh-CN" i="1"/>
              <a:t>k</a:t>
            </a:r>
            <a:r>
              <a:rPr lang="zh-CN" altLang="en-US"/>
              <a:t>成立</a:t>
            </a:r>
            <a:r>
              <a:rPr lang="en-US" altLang="zh-CN"/>
              <a:t>,</a:t>
            </a:r>
            <a:r>
              <a:rPr lang="zh-CN" altLang="en-US"/>
              <a:t>求证： </a:t>
            </a:r>
            <a:r>
              <a:rPr lang="en-US" altLang="zh-CN"/>
              <a:t>rank</a:t>
            </a:r>
            <a:r>
              <a:rPr lang="en-US" altLang="zh-CN" i="1"/>
              <a:t>A</a:t>
            </a:r>
            <a:r>
              <a:rPr lang="en-US" altLang="zh-CN" i="1" baseline="30000"/>
              <a:t>k</a:t>
            </a:r>
            <a:r>
              <a:rPr lang="en-US" altLang="zh-CN"/>
              <a:t>=rank</a:t>
            </a:r>
            <a:r>
              <a:rPr lang="en-US" altLang="zh-CN" i="1"/>
              <a:t>A</a:t>
            </a:r>
            <a:r>
              <a:rPr lang="en-US" altLang="zh-CN" i="1" baseline="30000"/>
              <a:t>k</a:t>
            </a:r>
            <a:r>
              <a:rPr lang="en-US" altLang="zh-CN" baseline="30000"/>
              <a:t>+</a:t>
            </a:r>
            <a:r>
              <a:rPr lang="en-US" altLang="zh-CN" i="1" baseline="30000"/>
              <a:t>s</a:t>
            </a:r>
            <a:r>
              <a:rPr lang="zh-CN" altLang="en-US"/>
              <a:t>对所有正整数</a:t>
            </a:r>
            <a:r>
              <a:rPr lang="en-US" altLang="zh-CN" i="1"/>
              <a:t>s</a:t>
            </a:r>
            <a:r>
              <a:rPr lang="zh-CN" altLang="en-US"/>
              <a:t>成立</a:t>
            </a:r>
            <a:r>
              <a:rPr lang="en-US" altLang="zh-CN"/>
              <a:t>.</a:t>
            </a:r>
          </a:p>
        </p:txBody>
      </p:sp>
      <p:sp>
        <p:nvSpPr>
          <p:cNvPr id="250886" name="Rectangle 6">
            <a:extLst>
              <a:ext uri="{FF2B5EF4-FFF2-40B4-BE49-F238E27FC236}">
                <a16:creationId xmlns:a16="http://schemas.microsoft.com/office/drawing/2014/main" id="{6C32AF92-BBB9-B5E7-C762-28FD9DECF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00175"/>
            <a:ext cx="9144000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l-GR" b="1">
                <a:solidFill>
                  <a:srgbClr val="FFFF00"/>
                </a:solidFill>
              </a:rPr>
              <a:t>证明</a:t>
            </a:r>
            <a:r>
              <a:rPr lang="el-GR" altLang="zh-CN" b="1">
                <a:solidFill>
                  <a:srgbClr val="FFFF00"/>
                </a:solidFill>
              </a:rPr>
              <a:t>:</a:t>
            </a:r>
            <a:r>
              <a:rPr lang="zh-CN" altLang="en-US"/>
              <a:t>取</a:t>
            </a:r>
            <a:r>
              <a:rPr lang="en-US" altLang="zh-CN" i="1"/>
              <a:t>V</a:t>
            </a:r>
            <a:r>
              <a:rPr kumimoji="0" lang="en-US" altLang="zh-CN" b="1"/>
              <a:t>∈</a:t>
            </a:r>
            <a:r>
              <a:rPr kumimoji="0" lang="en-US" altLang="zh-CN" i="1"/>
              <a:t>F</a:t>
            </a:r>
            <a:r>
              <a:rPr kumimoji="0" lang="en-US" altLang="zh-CN" i="1" baseline="30000"/>
              <a:t>n</a:t>
            </a:r>
            <a:r>
              <a:rPr kumimoji="0" lang="en-US" altLang="zh-CN" baseline="30000"/>
              <a:t>x1</a:t>
            </a:r>
            <a:r>
              <a:rPr lang="en-US" altLang="zh-CN"/>
              <a:t>,</a:t>
            </a:r>
            <a:r>
              <a:rPr lang="zh-CN" altLang="en-US"/>
              <a:t>定义线性映射</a:t>
            </a:r>
            <a:r>
              <a:rPr lang="en-US" altLang="zh-CN" i="1" u="sng"/>
              <a:t>A</a:t>
            </a:r>
            <a:r>
              <a:rPr lang="en-US" altLang="zh-CN"/>
              <a:t>:</a:t>
            </a:r>
            <a:r>
              <a:rPr lang="en-US" altLang="zh-CN" i="1"/>
              <a:t>V</a:t>
            </a:r>
            <a:r>
              <a:rPr lang="en-US" altLang="zh-CN"/>
              <a:t>→</a:t>
            </a:r>
            <a:r>
              <a:rPr lang="en-US" altLang="zh-CN" i="1"/>
              <a:t>V,X</a:t>
            </a:r>
            <a:r>
              <a:rPr lang="en-US" altLang="zh-CN"/>
              <a:t>→</a:t>
            </a:r>
            <a:r>
              <a:rPr lang="en-US" altLang="zh-CN" i="1"/>
              <a:t>AX</a:t>
            </a:r>
            <a:r>
              <a:rPr lang="en-US" altLang="zh-CN"/>
              <a:t>.</a:t>
            </a:r>
            <a:r>
              <a:rPr lang="zh-CN" altLang="en-US"/>
              <a:t>则对任意正整数</a:t>
            </a:r>
            <a:r>
              <a:rPr lang="en-US" altLang="zh-CN" i="1"/>
              <a:t>m</a:t>
            </a:r>
            <a:r>
              <a:rPr lang="en-US" altLang="zh-CN"/>
              <a:t>,</a:t>
            </a:r>
            <a:r>
              <a:rPr lang="zh-CN" altLang="en-US"/>
              <a:t>有</a:t>
            </a:r>
            <a:r>
              <a:rPr lang="en-US" altLang="zh-CN" i="1" u="sng"/>
              <a:t>A</a:t>
            </a:r>
            <a:r>
              <a:rPr lang="en-US" altLang="zh-CN" i="1" baseline="30000"/>
              <a:t>m</a:t>
            </a:r>
            <a:r>
              <a:rPr lang="en-US" altLang="zh-CN"/>
              <a:t>:</a:t>
            </a:r>
            <a:r>
              <a:rPr lang="en-US" altLang="zh-CN" i="1"/>
              <a:t>V</a:t>
            </a:r>
            <a:r>
              <a:rPr lang="en-US" altLang="zh-CN"/>
              <a:t>→</a:t>
            </a:r>
            <a:r>
              <a:rPr lang="en-US" altLang="zh-CN" i="1"/>
              <a:t>V,X</a:t>
            </a:r>
            <a:r>
              <a:rPr lang="en-US" altLang="zh-CN"/>
              <a:t>→</a:t>
            </a:r>
            <a:r>
              <a:rPr lang="en-US" altLang="zh-CN" i="1"/>
              <a:t>A</a:t>
            </a:r>
            <a:r>
              <a:rPr lang="en-US" altLang="zh-CN" i="1" baseline="30000"/>
              <a:t>m</a:t>
            </a:r>
            <a:r>
              <a:rPr lang="en-US" altLang="zh-CN" i="1"/>
              <a:t>X</a:t>
            </a:r>
            <a:r>
              <a:rPr lang="zh-CN" altLang="en-US"/>
              <a:t> </a:t>
            </a:r>
            <a:r>
              <a:rPr lang="en-US" altLang="zh-CN"/>
              <a:t>.</a:t>
            </a:r>
            <a:r>
              <a:rPr lang="zh-CN" altLang="en-US"/>
              <a:t>从而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            rank</a:t>
            </a:r>
            <a:r>
              <a:rPr lang="en-US" altLang="zh-CN" i="1" u="sng"/>
              <a:t>A</a:t>
            </a:r>
            <a:r>
              <a:rPr lang="en-US" altLang="zh-CN" i="1" baseline="30000"/>
              <a:t>k</a:t>
            </a:r>
            <a:r>
              <a:rPr lang="en-US" altLang="zh-CN" i="1"/>
              <a:t>=</a:t>
            </a:r>
            <a:r>
              <a:rPr lang="en-US" altLang="zh-CN"/>
              <a:t>rank</a:t>
            </a:r>
            <a:r>
              <a:rPr lang="en-US" altLang="zh-CN" i="1"/>
              <a:t>A</a:t>
            </a:r>
            <a:r>
              <a:rPr lang="en-US" altLang="zh-CN" i="1" baseline="30000"/>
              <a:t>k</a:t>
            </a:r>
            <a:r>
              <a:rPr lang="en-US" altLang="zh-CN" i="1"/>
              <a:t>=</a:t>
            </a:r>
            <a:r>
              <a:rPr lang="en-US" altLang="zh-CN"/>
              <a:t>rank</a:t>
            </a:r>
            <a:r>
              <a:rPr lang="en-US" altLang="zh-CN" i="1"/>
              <a:t>A</a:t>
            </a:r>
            <a:r>
              <a:rPr lang="en-US" altLang="zh-CN" i="1" baseline="30000"/>
              <a:t>k+</a:t>
            </a:r>
            <a:r>
              <a:rPr lang="en-US" altLang="zh-CN" baseline="30000"/>
              <a:t>1</a:t>
            </a:r>
            <a:r>
              <a:rPr lang="en-US" altLang="zh-CN" i="1"/>
              <a:t>=</a:t>
            </a:r>
            <a:r>
              <a:rPr lang="en-US" altLang="zh-CN"/>
              <a:t>rank</a:t>
            </a:r>
            <a:r>
              <a:rPr lang="en-US" altLang="zh-CN" i="1" u="sng"/>
              <a:t>A</a:t>
            </a:r>
            <a:r>
              <a:rPr lang="en-US" altLang="zh-CN" i="1" baseline="30000"/>
              <a:t>k+</a:t>
            </a:r>
            <a:r>
              <a:rPr lang="en-US" altLang="zh-CN" baseline="30000"/>
              <a:t>1 </a:t>
            </a:r>
            <a:r>
              <a:rPr lang="en-US" altLang="zh-CN"/>
              <a:t>,</a:t>
            </a:r>
            <a:r>
              <a:rPr lang="zh-CN" altLang="en-US"/>
              <a:t>即</a:t>
            </a:r>
            <a:r>
              <a:rPr lang="en-US" altLang="zh-CN"/>
              <a:t>dim</a:t>
            </a:r>
            <a:r>
              <a:rPr lang="en-US" altLang="zh-CN" i="1" u="sng"/>
              <a:t>A</a:t>
            </a:r>
            <a:r>
              <a:rPr lang="en-US" altLang="zh-CN" i="1" baseline="30000"/>
              <a:t>k</a:t>
            </a:r>
            <a:r>
              <a:rPr lang="en-US" altLang="zh-CN"/>
              <a:t>(</a:t>
            </a:r>
            <a:r>
              <a:rPr lang="en-US" altLang="zh-CN" i="1"/>
              <a:t>V</a:t>
            </a:r>
            <a:r>
              <a:rPr lang="en-US" altLang="zh-CN"/>
              <a:t>)=dim</a:t>
            </a:r>
            <a:r>
              <a:rPr lang="en-US" altLang="zh-CN" i="1" u="sng"/>
              <a:t>A</a:t>
            </a:r>
            <a:r>
              <a:rPr lang="en-US" altLang="zh-CN" i="1" baseline="30000"/>
              <a:t>k+</a:t>
            </a:r>
            <a:r>
              <a:rPr lang="en-US" altLang="zh-CN" baseline="30000"/>
              <a:t>1</a:t>
            </a:r>
            <a:r>
              <a:rPr lang="en-US" altLang="zh-CN"/>
              <a:t>(</a:t>
            </a:r>
            <a:r>
              <a:rPr lang="en-US" altLang="zh-CN" i="1"/>
              <a:t>V</a:t>
            </a:r>
            <a:r>
              <a:rPr lang="en-US" altLang="zh-CN"/>
              <a:t>)</a:t>
            </a:r>
            <a:r>
              <a:rPr lang="zh-CN" altLang="en-US"/>
              <a:t>又因为</a:t>
            </a:r>
            <a:r>
              <a:rPr lang="en-US" altLang="zh-CN"/>
              <a:t>,                                        </a:t>
            </a:r>
            <a:r>
              <a:rPr lang="zh-CN" altLang="en-US"/>
              <a:t>所以</a:t>
            </a:r>
            <a:r>
              <a:rPr lang="en-US" altLang="zh-CN" i="1" u="sng"/>
              <a:t>A</a:t>
            </a:r>
            <a:r>
              <a:rPr lang="en-US" altLang="zh-CN" i="1" baseline="30000"/>
              <a:t>k</a:t>
            </a:r>
            <a:r>
              <a:rPr lang="en-US" altLang="zh-CN"/>
              <a:t>(</a:t>
            </a:r>
            <a:r>
              <a:rPr lang="en-US" altLang="zh-CN" i="1"/>
              <a:t>V</a:t>
            </a:r>
            <a:r>
              <a:rPr lang="en-US" altLang="zh-CN"/>
              <a:t>)=</a:t>
            </a:r>
            <a:r>
              <a:rPr lang="en-US" altLang="zh-CN" i="1" u="sng"/>
              <a:t>A</a:t>
            </a:r>
            <a:r>
              <a:rPr lang="en-US" altLang="zh-CN" i="1" baseline="30000"/>
              <a:t>k+</a:t>
            </a:r>
            <a:r>
              <a:rPr lang="en-US" altLang="zh-CN" baseline="30000"/>
              <a:t>1</a:t>
            </a:r>
            <a:r>
              <a:rPr lang="en-US" altLang="zh-CN"/>
              <a:t>(</a:t>
            </a:r>
            <a:r>
              <a:rPr lang="en-US" altLang="zh-CN" i="1"/>
              <a:t>V</a:t>
            </a:r>
            <a:r>
              <a:rPr lang="en-US" altLang="zh-CN"/>
              <a:t>). </a:t>
            </a:r>
            <a:r>
              <a:rPr lang="zh-CN" altLang="en-US"/>
              <a:t>对任意正整数</a:t>
            </a:r>
            <a:r>
              <a:rPr lang="en-US" altLang="zh-CN" i="1"/>
              <a:t>m</a:t>
            </a:r>
            <a:r>
              <a:rPr lang="en-US" altLang="zh-CN"/>
              <a:t>,</a:t>
            </a:r>
            <a:r>
              <a:rPr lang="zh-CN" altLang="en-US"/>
              <a:t>将上式两边同时用</a:t>
            </a:r>
            <a:r>
              <a:rPr lang="en-US" altLang="zh-CN" i="1" u="sng"/>
              <a:t>A</a:t>
            </a:r>
            <a:r>
              <a:rPr lang="en-US" altLang="zh-CN" i="1" baseline="30000"/>
              <a:t>m</a:t>
            </a:r>
            <a:r>
              <a:rPr lang="zh-CN" altLang="en-US"/>
              <a:t>作用得</a:t>
            </a:r>
            <a:r>
              <a:rPr lang="en-US" altLang="zh-CN" i="1" u="sng"/>
              <a:t>A</a:t>
            </a:r>
            <a:r>
              <a:rPr lang="en-US" altLang="zh-CN" i="1" baseline="30000"/>
              <a:t>k+m</a:t>
            </a:r>
            <a:r>
              <a:rPr lang="en-US" altLang="zh-CN"/>
              <a:t>(</a:t>
            </a:r>
            <a:r>
              <a:rPr lang="en-US" altLang="zh-CN" i="1"/>
              <a:t>V</a:t>
            </a:r>
            <a:r>
              <a:rPr lang="en-US" altLang="zh-CN"/>
              <a:t>)=</a:t>
            </a:r>
            <a:r>
              <a:rPr lang="en-US" altLang="zh-CN" i="1" u="sng"/>
              <a:t>A</a:t>
            </a:r>
            <a:r>
              <a:rPr lang="en-US" altLang="zh-CN" i="1" baseline="30000"/>
              <a:t>k+m+</a:t>
            </a:r>
            <a:r>
              <a:rPr lang="en-US" altLang="zh-CN" baseline="30000"/>
              <a:t>1</a:t>
            </a:r>
            <a:r>
              <a:rPr lang="en-US" altLang="zh-CN"/>
              <a:t>(</a:t>
            </a:r>
            <a:r>
              <a:rPr lang="en-US" altLang="zh-CN" i="1"/>
              <a:t>V</a:t>
            </a:r>
            <a:r>
              <a:rPr lang="en-US" altLang="zh-CN"/>
              <a:t>).</a:t>
            </a:r>
            <a:r>
              <a:rPr lang="zh-CN" altLang="en-US"/>
              <a:t>从而</a:t>
            </a:r>
            <a:r>
              <a:rPr lang="en-US" altLang="zh-CN"/>
              <a:t>rank</a:t>
            </a:r>
            <a:r>
              <a:rPr lang="en-US" altLang="zh-CN" i="1"/>
              <a:t>A</a:t>
            </a:r>
            <a:r>
              <a:rPr lang="en-US" altLang="zh-CN" i="1" baseline="30000"/>
              <a:t>k+m</a:t>
            </a:r>
            <a:r>
              <a:rPr lang="en-US" altLang="zh-CN"/>
              <a:t>=dim </a:t>
            </a:r>
            <a:r>
              <a:rPr lang="en-US" altLang="zh-CN" i="1" u="sng"/>
              <a:t>A</a:t>
            </a:r>
            <a:r>
              <a:rPr lang="en-US" altLang="zh-CN" i="1" baseline="30000"/>
              <a:t>k+m</a:t>
            </a:r>
            <a:r>
              <a:rPr lang="en-US" altLang="zh-CN"/>
              <a:t>(</a:t>
            </a:r>
            <a:r>
              <a:rPr lang="en-US" altLang="zh-CN" i="1"/>
              <a:t>V</a:t>
            </a:r>
            <a:r>
              <a:rPr lang="en-US" altLang="zh-CN"/>
              <a:t>)=dim </a:t>
            </a:r>
            <a:r>
              <a:rPr lang="en-US" altLang="zh-CN" i="1" u="sng"/>
              <a:t>A</a:t>
            </a:r>
            <a:r>
              <a:rPr lang="en-US" altLang="zh-CN" i="1" baseline="30000"/>
              <a:t>k+m+</a:t>
            </a:r>
            <a:r>
              <a:rPr lang="en-US" altLang="zh-CN" baseline="30000"/>
              <a:t>1</a:t>
            </a:r>
            <a:r>
              <a:rPr lang="en-US" altLang="zh-CN"/>
              <a:t>(</a:t>
            </a:r>
            <a:r>
              <a:rPr lang="en-US" altLang="zh-CN" i="1"/>
              <a:t>V</a:t>
            </a:r>
            <a:r>
              <a:rPr lang="en-US" altLang="zh-CN"/>
              <a:t>)=rank</a:t>
            </a:r>
            <a:r>
              <a:rPr lang="en-US" altLang="zh-CN" i="1"/>
              <a:t>A</a:t>
            </a:r>
            <a:r>
              <a:rPr lang="en-US" altLang="zh-CN" i="1" baseline="30000"/>
              <a:t>k+m+</a:t>
            </a:r>
            <a:r>
              <a:rPr lang="en-US" altLang="zh-CN" baseline="30000"/>
              <a:t>1</a:t>
            </a:r>
            <a:r>
              <a:rPr lang="en-US" altLang="zh-CN"/>
              <a:t>.</a:t>
            </a:r>
            <a:r>
              <a:rPr lang="zh-CN" altLang="en-US"/>
              <a:t>故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/>
              <a:t>            </a:t>
            </a:r>
            <a:r>
              <a:rPr lang="en-US" altLang="zh-CN"/>
              <a:t>rank</a:t>
            </a:r>
            <a:r>
              <a:rPr lang="en-US" altLang="zh-CN" i="1"/>
              <a:t>A</a:t>
            </a:r>
            <a:r>
              <a:rPr lang="en-US" altLang="zh-CN" i="1" baseline="30000"/>
              <a:t>k</a:t>
            </a:r>
            <a:r>
              <a:rPr lang="en-US" altLang="zh-CN"/>
              <a:t>=rank</a:t>
            </a:r>
            <a:r>
              <a:rPr lang="en-US" altLang="zh-CN" i="1"/>
              <a:t>A</a:t>
            </a:r>
            <a:r>
              <a:rPr lang="en-US" altLang="zh-CN" i="1" baseline="30000"/>
              <a:t>k+</a:t>
            </a:r>
            <a:r>
              <a:rPr lang="en-US" altLang="zh-CN" baseline="30000"/>
              <a:t>1</a:t>
            </a:r>
            <a:r>
              <a:rPr lang="en-US" altLang="zh-CN" i="1"/>
              <a:t>=</a:t>
            </a:r>
            <a:r>
              <a:rPr lang="en-US" altLang="zh-CN"/>
              <a:t>rank</a:t>
            </a:r>
            <a:r>
              <a:rPr lang="en-US" altLang="zh-CN" i="1"/>
              <a:t>A</a:t>
            </a:r>
            <a:r>
              <a:rPr lang="en-US" altLang="zh-CN" i="1" baseline="30000"/>
              <a:t>k+</a:t>
            </a:r>
            <a:r>
              <a:rPr lang="en-US" altLang="zh-CN" baseline="30000"/>
              <a:t>2</a:t>
            </a:r>
            <a:r>
              <a:rPr lang="en-US" altLang="zh-CN" i="1"/>
              <a:t>=</a:t>
            </a:r>
            <a:r>
              <a:rPr lang="en-US" altLang="zh-CN"/>
              <a:t>…=rank</a:t>
            </a:r>
            <a:r>
              <a:rPr lang="en-US" altLang="zh-CN" i="1"/>
              <a:t>A</a:t>
            </a:r>
            <a:r>
              <a:rPr lang="en-US" altLang="zh-CN" i="1" baseline="30000"/>
              <a:t>k+s</a:t>
            </a:r>
            <a:r>
              <a:rPr lang="zh-CN" altLang="en-US"/>
              <a:t>                          对所有</a:t>
            </a:r>
            <a:r>
              <a:rPr lang="en-US" altLang="zh-CN" i="1"/>
              <a:t>s</a:t>
            </a:r>
            <a:r>
              <a:rPr lang="zh-CN" altLang="en-US"/>
              <a:t>成立</a:t>
            </a:r>
            <a:r>
              <a:rPr lang="en-US" altLang="zh-CN"/>
              <a:t>.</a:t>
            </a:r>
          </a:p>
        </p:txBody>
      </p:sp>
      <p:graphicFrame>
        <p:nvGraphicFramePr>
          <p:cNvPr id="17410" name="Object 17">
            <a:extLst>
              <a:ext uri="{FF2B5EF4-FFF2-40B4-BE49-F238E27FC236}">
                <a16:creationId xmlns:a16="http://schemas.microsoft.com/office/drawing/2014/main" id="{977DC735-5947-842F-71B6-0D19BB258C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6813" y="3048000"/>
          <a:ext cx="4167187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65080" imgH="241200" progId="Equation.3">
                  <p:embed/>
                </p:oleObj>
              </mc:Choice>
              <mc:Fallback>
                <p:oleObj name="公式" r:id="rId2" imgW="1765080" imgH="241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6813" y="3048000"/>
                        <a:ext cx="4167187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2" grpId="0"/>
      <p:bldP spid="25088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7" name="Rectangle 3">
            <a:extLst>
              <a:ext uri="{FF2B5EF4-FFF2-40B4-BE49-F238E27FC236}">
                <a16:creationId xmlns:a16="http://schemas.microsoft.com/office/drawing/2014/main" id="{F34D0A1A-7779-9C5E-D143-33E56E10A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l-GR" b="1">
                <a:solidFill>
                  <a:srgbClr val="FFFF00"/>
                </a:solidFill>
              </a:rPr>
              <a:t>例</a:t>
            </a:r>
            <a:r>
              <a:rPr lang="el-GR" altLang="zh-CN" b="1">
                <a:solidFill>
                  <a:srgbClr val="FFFF00"/>
                </a:solidFill>
              </a:rPr>
              <a:t>3</a:t>
            </a:r>
            <a:r>
              <a:rPr lang="en-US" altLang="zh-CN" b="1">
                <a:solidFill>
                  <a:srgbClr val="FFFF00"/>
                </a:solidFill>
              </a:rPr>
              <a:t>  </a:t>
            </a:r>
            <a:r>
              <a:rPr lang="zh-CN" altLang="en-US"/>
              <a:t>设</a:t>
            </a:r>
            <a:r>
              <a:rPr lang="en-US" altLang="zh-CN" i="1"/>
              <a:t>A</a:t>
            </a:r>
            <a:r>
              <a:rPr kumimoji="0" lang="en-US" altLang="zh-CN" b="1"/>
              <a:t>∈</a:t>
            </a:r>
            <a:r>
              <a:rPr kumimoji="0" lang="en-US" altLang="zh-CN" i="1"/>
              <a:t>F</a:t>
            </a:r>
            <a:r>
              <a:rPr kumimoji="0" lang="en-US" altLang="zh-CN" i="1" baseline="30000"/>
              <a:t>n</a:t>
            </a:r>
            <a:r>
              <a:rPr kumimoji="0" lang="en-US" altLang="zh-CN" baseline="30000"/>
              <a:t>x</a:t>
            </a:r>
            <a:r>
              <a:rPr kumimoji="0" lang="en-US" altLang="zh-CN" i="1" baseline="30000"/>
              <a:t>n</a:t>
            </a:r>
            <a:r>
              <a:rPr lang="en-US" altLang="zh-CN"/>
              <a:t>,</a:t>
            </a:r>
            <a:r>
              <a:rPr lang="en-US" altLang="zh-CN" i="1"/>
              <a:t>k</a:t>
            </a:r>
            <a:r>
              <a:rPr lang="zh-CN" altLang="en-US"/>
              <a:t>为任意整数</a:t>
            </a:r>
            <a:r>
              <a:rPr lang="en-US" altLang="zh-CN"/>
              <a:t>. </a:t>
            </a:r>
            <a:r>
              <a:rPr lang="zh-CN" altLang="en-US"/>
              <a:t>求证：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/>
              <a:t>rank</a:t>
            </a:r>
            <a:r>
              <a:rPr lang="en-US" altLang="zh-CN" i="1"/>
              <a:t>A</a:t>
            </a:r>
            <a:r>
              <a:rPr lang="en-US" altLang="zh-CN" i="1" baseline="30000"/>
              <a:t>k</a:t>
            </a:r>
            <a:r>
              <a:rPr lang="en-US" altLang="zh-CN"/>
              <a:t>-rank</a:t>
            </a:r>
            <a:r>
              <a:rPr lang="en-US" altLang="zh-CN" i="1"/>
              <a:t>A</a:t>
            </a:r>
            <a:r>
              <a:rPr lang="en-US" altLang="zh-CN" i="1" baseline="30000"/>
              <a:t>k</a:t>
            </a:r>
            <a:r>
              <a:rPr lang="en-US" altLang="zh-CN" baseline="30000"/>
              <a:t>+1</a:t>
            </a:r>
            <a:r>
              <a:rPr lang="en-US" altLang="zh-CN"/>
              <a:t> ≥ rank</a:t>
            </a:r>
            <a:r>
              <a:rPr lang="en-US" altLang="zh-CN" i="1"/>
              <a:t>A</a:t>
            </a:r>
            <a:r>
              <a:rPr lang="en-US" altLang="zh-CN" i="1" baseline="30000"/>
              <a:t>k</a:t>
            </a:r>
            <a:r>
              <a:rPr lang="en-US" altLang="zh-CN" baseline="30000"/>
              <a:t>+1</a:t>
            </a:r>
            <a:r>
              <a:rPr lang="en-US" altLang="zh-CN"/>
              <a:t>-rank</a:t>
            </a:r>
            <a:r>
              <a:rPr lang="en-US" altLang="zh-CN" i="1"/>
              <a:t>A</a:t>
            </a:r>
            <a:r>
              <a:rPr lang="en-US" altLang="zh-CN" i="1" baseline="30000"/>
              <a:t>k</a:t>
            </a:r>
            <a:r>
              <a:rPr lang="en-US" altLang="zh-CN" baseline="30000"/>
              <a:t>+2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251910" name="Rectangle 6">
            <a:extLst>
              <a:ext uri="{FF2B5EF4-FFF2-40B4-BE49-F238E27FC236}">
                <a16:creationId xmlns:a16="http://schemas.microsoft.com/office/drawing/2014/main" id="{5D1CE057-5D16-2AF3-888F-9D17FB1DB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3775"/>
            <a:ext cx="9144000" cy="4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</a:pPr>
            <a:r>
              <a:rPr lang="zh-CN" altLang="el-GR" b="1">
                <a:solidFill>
                  <a:srgbClr val="FFFF00"/>
                </a:solidFill>
              </a:rPr>
              <a:t>证明</a:t>
            </a:r>
            <a:r>
              <a:rPr lang="el-GR" altLang="zh-CN" b="1">
                <a:solidFill>
                  <a:srgbClr val="FFFF00"/>
                </a:solidFill>
              </a:rPr>
              <a:t>:</a:t>
            </a:r>
            <a:r>
              <a:rPr lang="zh-CN" altLang="en-US"/>
              <a:t>取</a:t>
            </a:r>
            <a:r>
              <a:rPr lang="en-US" altLang="zh-CN" i="1"/>
              <a:t>V</a:t>
            </a:r>
            <a:r>
              <a:rPr kumimoji="0" lang="en-US" altLang="zh-CN" b="1"/>
              <a:t>∈</a:t>
            </a:r>
            <a:r>
              <a:rPr kumimoji="0" lang="en-US" altLang="zh-CN" i="1"/>
              <a:t>F</a:t>
            </a:r>
            <a:r>
              <a:rPr kumimoji="0" lang="en-US" altLang="zh-CN" i="1" baseline="-25000"/>
              <a:t>n</a:t>
            </a:r>
            <a:r>
              <a:rPr kumimoji="0" lang="en-US" altLang="zh-CN" baseline="-25000"/>
              <a:t>x1</a:t>
            </a:r>
            <a:r>
              <a:rPr lang="en-US" altLang="zh-CN"/>
              <a:t>,</a:t>
            </a:r>
            <a:r>
              <a:rPr lang="zh-CN" altLang="en-US"/>
              <a:t>定义线性映射</a:t>
            </a:r>
            <a:r>
              <a:rPr lang="en-US" altLang="zh-CN" i="1" u="sng"/>
              <a:t>A</a:t>
            </a:r>
            <a:r>
              <a:rPr lang="en-US" altLang="zh-CN"/>
              <a:t>:</a:t>
            </a:r>
            <a:r>
              <a:rPr lang="en-US" altLang="zh-CN" i="1"/>
              <a:t>V</a:t>
            </a:r>
            <a:r>
              <a:rPr lang="en-US" altLang="zh-CN"/>
              <a:t>→</a:t>
            </a:r>
            <a:r>
              <a:rPr lang="en-US" altLang="zh-CN" i="1"/>
              <a:t>V,X</a:t>
            </a:r>
            <a:r>
              <a:rPr lang="en-US" altLang="zh-CN"/>
              <a:t>→</a:t>
            </a:r>
            <a:r>
              <a:rPr lang="en-US" altLang="zh-CN" i="1"/>
              <a:t>AX</a:t>
            </a:r>
            <a:r>
              <a:rPr lang="en-US" altLang="zh-CN"/>
              <a:t>..</a:t>
            </a:r>
            <a:r>
              <a:rPr lang="zh-CN" altLang="en-US"/>
              <a:t>则对任意正整数</a:t>
            </a:r>
            <a:r>
              <a:rPr lang="en-US" altLang="zh-CN" i="1"/>
              <a:t>m</a:t>
            </a:r>
            <a:r>
              <a:rPr lang="en-US" altLang="zh-CN"/>
              <a:t>,</a:t>
            </a:r>
            <a:r>
              <a:rPr lang="zh-CN" altLang="en-US"/>
              <a:t>有</a:t>
            </a:r>
            <a:r>
              <a:rPr lang="en-US" altLang="zh-CN" i="1" u="sng"/>
              <a:t>A</a:t>
            </a:r>
            <a:r>
              <a:rPr lang="en-US" altLang="zh-CN" i="1" baseline="30000"/>
              <a:t>m</a:t>
            </a:r>
            <a:r>
              <a:rPr lang="en-US" altLang="zh-CN"/>
              <a:t>(</a:t>
            </a:r>
            <a:r>
              <a:rPr lang="en-US" altLang="zh-CN" i="1"/>
              <a:t>V</a:t>
            </a:r>
            <a:r>
              <a:rPr lang="en-US" altLang="zh-CN"/>
              <a:t>)</a:t>
            </a:r>
            <a:r>
              <a:rPr lang="en-US" altLang="zh-CN" i="1"/>
              <a:t>=</a:t>
            </a:r>
            <a:r>
              <a:rPr lang="en-US" altLang="zh-CN"/>
              <a:t>Im</a:t>
            </a:r>
            <a:r>
              <a:rPr lang="en-US" altLang="zh-CN" i="1" u="sng"/>
              <a:t>A</a:t>
            </a:r>
            <a:r>
              <a:rPr lang="en-US" altLang="zh-CN" i="1" baseline="30000"/>
              <a:t>m</a:t>
            </a:r>
            <a:r>
              <a:rPr lang="zh-CN" altLang="en-US"/>
              <a:t>是</a:t>
            </a:r>
            <a:r>
              <a:rPr lang="en-US" altLang="zh-CN" i="1"/>
              <a:t>V</a:t>
            </a:r>
            <a:r>
              <a:rPr lang="zh-CN" altLang="en-US"/>
              <a:t>的子空间</a:t>
            </a:r>
            <a:r>
              <a:rPr lang="en-US" altLang="zh-CN"/>
              <a:t>.</a:t>
            </a:r>
            <a:r>
              <a:rPr lang="zh-CN" altLang="en-US"/>
              <a:t>取</a:t>
            </a:r>
            <a:r>
              <a:rPr lang="en-US" altLang="zh-CN" i="1"/>
              <a:t>V</a:t>
            </a:r>
            <a:r>
              <a:rPr lang="zh-CN" altLang="en-US"/>
              <a:t>的子空间</a:t>
            </a:r>
            <a:r>
              <a:rPr lang="en-US" altLang="zh-CN" i="1"/>
              <a:t>U=</a:t>
            </a:r>
            <a:r>
              <a:rPr lang="en-US" altLang="zh-CN" i="1" u="sng"/>
              <a:t>A</a:t>
            </a:r>
            <a:r>
              <a:rPr lang="en-US" altLang="zh-CN" i="1" baseline="30000"/>
              <a:t>k</a:t>
            </a:r>
            <a:r>
              <a:rPr lang="en-US" altLang="zh-CN"/>
              <a:t>(</a:t>
            </a:r>
            <a:r>
              <a:rPr lang="en-US" altLang="zh-CN" i="1"/>
              <a:t>V</a:t>
            </a:r>
            <a:r>
              <a:rPr lang="en-US" altLang="zh-CN"/>
              <a:t>)</a:t>
            </a:r>
            <a:r>
              <a:rPr lang="zh-CN" altLang="en-US"/>
              <a:t>以及子空间</a:t>
            </a:r>
            <a:r>
              <a:rPr lang="en-US" altLang="zh-CN" i="1"/>
              <a:t>W=</a:t>
            </a:r>
            <a:r>
              <a:rPr lang="en-US" altLang="zh-CN" i="1" u="sng"/>
              <a:t>A</a:t>
            </a:r>
            <a:r>
              <a:rPr lang="en-US" altLang="zh-CN" i="1" baseline="30000"/>
              <a:t>k+</a:t>
            </a:r>
            <a:r>
              <a:rPr lang="en-US" altLang="zh-CN" baseline="30000"/>
              <a:t>1</a:t>
            </a:r>
            <a:r>
              <a:rPr lang="en-US" altLang="zh-CN"/>
              <a:t>(</a:t>
            </a:r>
            <a:r>
              <a:rPr lang="en-US" altLang="zh-CN" i="1"/>
              <a:t>V</a:t>
            </a:r>
            <a:r>
              <a:rPr lang="en-US" altLang="zh-CN"/>
              <a:t>)</a:t>
            </a:r>
            <a:r>
              <a:rPr lang="zh-CN" altLang="en-US"/>
              <a:t>定义线性映射</a:t>
            </a:r>
            <a:r>
              <a:rPr lang="en-US" altLang="zh-CN" i="1" u="sng"/>
              <a:t>A</a:t>
            </a:r>
            <a:r>
              <a:rPr lang="en-US" altLang="zh-CN" baseline="-25000"/>
              <a:t>1</a:t>
            </a:r>
            <a:r>
              <a:rPr lang="en-US" altLang="zh-CN"/>
              <a:t>:</a:t>
            </a:r>
            <a:r>
              <a:rPr lang="en-US" altLang="zh-CN" i="1"/>
              <a:t>U</a:t>
            </a:r>
            <a:r>
              <a:rPr lang="en-US" altLang="zh-CN"/>
              <a:t>→</a:t>
            </a:r>
            <a:r>
              <a:rPr lang="en-US" altLang="zh-CN" i="1"/>
              <a:t>V,X</a:t>
            </a:r>
            <a:r>
              <a:rPr lang="en-US" altLang="zh-CN"/>
              <a:t>→</a:t>
            </a:r>
            <a:r>
              <a:rPr lang="en-US" altLang="zh-CN" i="1"/>
              <a:t>AX, </a:t>
            </a:r>
            <a:r>
              <a:rPr lang="en-US" altLang="zh-CN" i="1" u="sng"/>
              <a:t>A</a:t>
            </a:r>
            <a:r>
              <a:rPr lang="en-US" altLang="zh-CN" baseline="-25000"/>
              <a:t>2</a:t>
            </a:r>
            <a:r>
              <a:rPr lang="en-US" altLang="zh-CN"/>
              <a:t>:</a:t>
            </a:r>
            <a:r>
              <a:rPr lang="en-US" altLang="zh-CN" i="1"/>
              <a:t>W</a:t>
            </a:r>
            <a:r>
              <a:rPr lang="en-US" altLang="zh-CN"/>
              <a:t>→</a:t>
            </a:r>
            <a:r>
              <a:rPr lang="en-US" altLang="zh-CN" i="1"/>
              <a:t>V,X</a:t>
            </a:r>
            <a:r>
              <a:rPr lang="en-US" altLang="zh-CN"/>
              <a:t>→</a:t>
            </a:r>
            <a:r>
              <a:rPr lang="en-US" altLang="zh-CN" i="1"/>
              <a:t>AX</a:t>
            </a:r>
            <a:r>
              <a:rPr lang="zh-CN" altLang="en-US"/>
              <a:t>则</a:t>
            </a:r>
            <a:r>
              <a:rPr lang="en-US" altLang="zh-CN"/>
              <a:t>Im</a:t>
            </a:r>
            <a:r>
              <a:rPr lang="en-US" altLang="zh-CN" i="1" u="sng"/>
              <a:t>A</a:t>
            </a:r>
            <a:r>
              <a:rPr lang="en-US" altLang="zh-CN" baseline="-25000"/>
              <a:t>1</a:t>
            </a:r>
            <a:r>
              <a:rPr lang="en-US" altLang="zh-CN"/>
              <a:t>=</a:t>
            </a:r>
            <a:r>
              <a:rPr lang="en-US" altLang="zh-CN" i="1" u="sng"/>
              <a:t>AA</a:t>
            </a:r>
            <a:r>
              <a:rPr lang="en-US" altLang="zh-CN" i="1" baseline="30000"/>
              <a:t>k</a:t>
            </a:r>
            <a:r>
              <a:rPr lang="en-US" altLang="zh-CN"/>
              <a:t>(</a:t>
            </a:r>
            <a:r>
              <a:rPr lang="en-US" altLang="zh-CN" i="1"/>
              <a:t>V</a:t>
            </a:r>
            <a:r>
              <a:rPr lang="en-US" altLang="zh-CN"/>
              <a:t>)= </a:t>
            </a:r>
            <a:r>
              <a:rPr lang="en-US" altLang="zh-CN" i="1" u="sng"/>
              <a:t>A</a:t>
            </a:r>
            <a:r>
              <a:rPr lang="en-US" altLang="zh-CN" i="1" baseline="30000"/>
              <a:t>k+</a:t>
            </a:r>
            <a:r>
              <a:rPr lang="en-US" altLang="zh-CN" baseline="30000"/>
              <a:t>1</a:t>
            </a:r>
            <a:r>
              <a:rPr lang="en-US" altLang="zh-CN"/>
              <a:t>(</a:t>
            </a:r>
            <a:r>
              <a:rPr lang="en-US" altLang="zh-CN" i="1"/>
              <a:t>V</a:t>
            </a:r>
            <a:r>
              <a:rPr lang="en-US" altLang="zh-CN"/>
              <a:t>), Im</a:t>
            </a:r>
            <a:r>
              <a:rPr lang="en-US" altLang="zh-CN" i="1" u="sng"/>
              <a:t>A</a:t>
            </a:r>
            <a:r>
              <a:rPr lang="en-US" altLang="zh-CN" baseline="-25000"/>
              <a:t>2</a:t>
            </a:r>
            <a:r>
              <a:rPr lang="en-US" altLang="zh-CN"/>
              <a:t>=</a:t>
            </a:r>
            <a:r>
              <a:rPr lang="en-US" altLang="zh-CN" i="1" u="sng"/>
              <a:t>AA</a:t>
            </a:r>
            <a:r>
              <a:rPr lang="en-US" altLang="zh-CN" i="1" baseline="30000"/>
              <a:t>k+</a:t>
            </a:r>
            <a:r>
              <a:rPr lang="en-US" altLang="zh-CN" baseline="30000"/>
              <a:t>1</a:t>
            </a:r>
            <a:r>
              <a:rPr lang="en-US" altLang="zh-CN"/>
              <a:t> (</a:t>
            </a:r>
            <a:r>
              <a:rPr lang="en-US" altLang="zh-CN" i="1"/>
              <a:t>V</a:t>
            </a:r>
            <a:r>
              <a:rPr lang="en-US" altLang="zh-CN"/>
              <a:t>)= </a:t>
            </a:r>
            <a:r>
              <a:rPr lang="en-US" altLang="zh-CN" i="1" u="sng"/>
              <a:t>A</a:t>
            </a:r>
            <a:r>
              <a:rPr lang="en-US" altLang="zh-CN" i="1" baseline="30000"/>
              <a:t>k+</a:t>
            </a:r>
            <a:r>
              <a:rPr lang="en-US" altLang="zh-CN" baseline="30000"/>
              <a:t>2</a:t>
            </a:r>
            <a:r>
              <a:rPr lang="en-US" altLang="zh-CN"/>
              <a:t>(</a:t>
            </a:r>
            <a:r>
              <a:rPr lang="en-US" altLang="zh-CN" i="1"/>
              <a:t>V</a:t>
            </a:r>
            <a:r>
              <a:rPr lang="en-US" altLang="zh-CN"/>
              <a:t>),</a:t>
            </a:r>
            <a:r>
              <a:rPr lang="zh-CN" altLang="en-US"/>
              <a:t>从而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/>
              <a:t>	dim</a:t>
            </a:r>
            <a:r>
              <a:rPr lang="en-US" altLang="zh-CN" i="1"/>
              <a:t>U</a:t>
            </a:r>
            <a:r>
              <a:rPr lang="en-US" altLang="zh-CN"/>
              <a:t>=rank</a:t>
            </a:r>
            <a:r>
              <a:rPr lang="en-US" altLang="zh-CN" i="1" u="sng"/>
              <a:t>A</a:t>
            </a:r>
            <a:r>
              <a:rPr lang="en-US" altLang="zh-CN" i="1" baseline="30000"/>
              <a:t>k</a:t>
            </a:r>
            <a:r>
              <a:rPr lang="en-US" altLang="zh-CN"/>
              <a:t>=rank</a:t>
            </a:r>
            <a:r>
              <a:rPr lang="en-US" altLang="zh-CN" i="1"/>
              <a:t>A</a:t>
            </a:r>
            <a:r>
              <a:rPr lang="en-US" altLang="zh-CN" i="1" baseline="30000"/>
              <a:t>k</a:t>
            </a:r>
            <a:r>
              <a:rPr lang="en-US" altLang="zh-CN"/>
              <a:t>,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/>
              <a:t>	dim</a:t>
            </a:r>
            <a:r>
              <a:rPr lang="en-US" altLang="zh-CN" i="1"/>
              <a:t>W</a:t>
            </a:r>
            <a:r>
              <a:rPr lang="en-US" altLang="zh-CN"/>
              <a:t>=dim Im</a:t>
            </a:r>
            <a:r>
              <a:rPr lang="en-US" altLang="zh-CN" i="1" u="sng"/>
              <a:t>A</a:t>
            </a:r>
            <a:r>
              <a:rPr lang="en-US" altLang="zh-CN" baseline="-25000"/>
              <a:t>1</a:t>
            </a:r>
            <a:r>
              <a:rPr lang="en-US" altLang="zh-CN"/>
              <a:t>=rank</a:t>
            </a:r>
            <a:r>
              <a:rPr lang="en-US" altLang="zh-CN" i="1" u="sng"/>
              <a:t>A</a:t>
            </a:r>
            <a:r>
              <a:rPr lang="en-US" altLang="zh-CN" i="1" baseline="30000"/>
              <a:t>k</a:t>
            </a:r>
            <a:r>
              <a:rPr lang="en-US" altLang="zh-CN" baseline="30000"/>
              <a:t>+1</a:t>
            </a:r>
            <a:r>
              <a:rPr lang="en-US" altLang="zh-CN"/>
              <a:t>=rank </a:t>
            </a:r>
            <a:r>
              <a:rPr lang="en-US" altLang="zh-CN" i="1"/>
              <a:t>A</a:t>
            </a:r>
            <a:r>
              <a:rPr lang="en-US" altLang="zh-CN" i="1" baseline="30000"/>
              <a:t>k</a:t>
            </a:r>
            <a:r>
              <a:rPr lang="en-US" altLang="zh-CN" baseline="30000"/>
              <a:t>+1</a:t>
            </a:r>
            <a:r>
              <a:rPr lang="en-US" altLang="zh-CN"/>
              <a:t>,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</a:pPr>
            <a:r>
              <a:rPr kumimoji="0" lang="en-US" altLang="zh-CN"/>
              <a:t>	dim</a:t>
            </a:r>
            <a:r>
              <a:rPr kumimoji="0" lang="en-US" altLang="zh-CN" i="1" u="sng"/>
              <a:t>A</a:t>
            </a:r>
            <a:r>
              <a:rPr kumimoji="0" lang="en-US" altLang="zh-CN" baseline="-25000"/>
              <a:t>2</a:t>
            </a:r>
            <a:r>
              <a:rPr kumimoji="0" lang="en-US" altLang="zh-CN"/>
              <a:t>=rank</a:t>
            </a:r>
            <a:r>
              <a:rPr kumimoji="0" lang="en-US" altLang="zh-CN" i="1" u="sng"/>
              <a:t>A</a:t>
            </a:r>
            <a:r>
              <a:rPr kumimoji="0" lang="en-US" altLang="zh-CN" i="1" baseline="30000"/>
              <a:t>k</a:t>
            </a:r>
            <a:r>
              <a:rPr kumimoji="0" lang="en-US" altLang="zh-CN" baseline="30000"/>
              <a:t>+2</a:t>
            </a:r>
            <a:r>
              <a:rPr kumimoji="0" lang="en-US" altLang="zh-CN"/>
              <a:t>=rank</a:t>
            </a:r>
            <a:r>
              <a:rPr kumimoji="0" lang="en-US" altLang="zh-CN" i="1"/>
              <a:t>A</a:t>
            </a:r>
            <a:r>
              <a:rPr kumimoji="0" lang="en-US" altLang="zh-CN" i="1" baseline="30000"/>
              <a:t>k</a:t>
            </a:r>
            <a:r>
              <a:rPr kumimoji="0" lang="en-US" altLang="zh-CN" baseline="30000"/>
              <a:t>+2</a:t>
            </a:r>
            <a:r>
              <a:rPr kumimoji="0" lang="en-US" altLang="zh-CN"/>
              <a:t>.</a:t>
            </a:r>
            <a:r>
              <a:rPr kumimoji="0" lang="zh-CN" altLang="en-US"/>
              <a:t>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/>
      <p:bldP spid="2519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66922854-EAFD-EDF6-6DA2-74049D891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4463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/>
              <a:t>我们有</a:t>
            </a:r>
            <a:r>
              <a:rPr lang="en-US" altLang="zh-CN"/>
              <a:t>:</a:t>
            </a:r>
          </a:p>
          <a:p>
            <a:pPr algn="ctr" eaLnBrk="1" hangingPunct="1">
              <a:spcBef>
                <a:spcPct val="0"/>
              </a:spcBef>
            </a:pPr>
            <a:r>
              <a:rPr lang="en-US" altLang="zh-CN"/>
              <a:t>Ker</a:t>
            </a:r>
            <a:r>
              <a:rPr lang="en-US" altLang="zh-CN" i="1" u="sng"/>
              <a:t>A</a:t>
            </a:r>
            <a:r>
              <a:rPr lang="en-US" altLang="zh-CN" baseline="-25000"/>
              <a:t>1</a:t>
            </a:r>
            <a:r>
              <a:rPr lang="en-US" altLang="zh-CN"/>
              <a:t>={</a:t>
            </a:r>
            <a:r>
              <a:rPr lang="en-US" altLang="zh-CN" i="1"/>
              <a:t>X</a:t>
            </a:r>
            <a:r>
              <a:rPr lang="en-US" altLang="zh-CN"/>
              <a:t>∈</a:t>
            </a:r>
            <a:r>
              <a:rPr lang="en-US" altLang="zh-CN" i="1"/>
              <a:t>U</a:t>
            </a:r>
            <a:r>
              <a:rPr lang="en-US" altLang="zh-CN"/>
              <a:t>|</a:t>
            </a:r>
            <a:r>
              <a:rPr lang="en-US" altLang="zh-CN" i="1"/>
              <a:t>AX</a:t>
            </a:r>
            <a:r>
              <a:rPr lang="en-US" altLang="zh-CN"/>
              <a:t>=0}, Ker</a:t>
            </a:r>
            <a:r>
              <a:rPr lang="en-US" altLang="zh-CN" i="1" u="sng"/>
              <a:t>A</a:t>
            </a:r>
            <a:r>
              <a:rPr lang="en-US" altLang="zh-CN" baseline="-25000"/>
              <a:t>2</a:t>
            </a:r>
            <a:r>
              <a:rPr lang="en-US" altLang="zh-CN"/>
              <a:t>={</a:t>
            </a:r>
            <a:r>
              <a:rPr lang="en-US" altLang="zh-CN" i="1"/>
              <a:t>X</a:t>
            </a:r>
            <a:r>
              <a:rPr lang="en-US" altLang="zh-CN"/>
              <a:t>∈</a:t>
            </a:r>
            <a:r>
              <a:rPr lang="en-US" altLang="zh-CN" i="1"/>
              <a:t>W</a:t>
            </a:r>
            <a:r>
              <a:rPr lang="en-US" altLang="zh-CN"/>
              <a:t>|</a:t>
            </a:r>
            <a:r>
              <a:rPr lang="en-US" altLang="zh-CN" i="1"/>
              <a:t>AX</a:t>
            </a:r>
            <a:r>
              <a:rPr lang="en-US" altLang="zh-CN"/>
              <a:t>=0},</a:t>
            </a:r>
          </a:p>
        </p:txBody>
      </p:sp>
      <p:sp>
        <p:nvSpPr>
          <p:cNvPr id="18436" name="Rectangle 5">
            <a:extLst>
              <a:ext uri="{FF2B5EF4-FFF2-40B4-BE49-F238E27FC236}">
                <a16:creationId xmlns:a16="http://schemas.microsoft.com/office/drawing/2014/main" id="{7957441B-C401-4A20-1F3F-038B88D91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93963"/>
            <a:ext cx="1187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600">
                <a:latin typeface="楷体_GB2312" pitchFamily="49" charset="-122"/>
              </a:rPr>
              <a:t>由于</a:t>
            </a:r>
          </a:p>
        </p:txBody>
      </p:sp>
      <p:sp>
        <p:nvSpPr>
          <p:cNvPr id="18437" name="Rectangle 7">
            <a:extLst>
              <a:ext uri="{FF2B5EF4-FFF2-40B4-BE49-F238E27FC236}">
                <a16:creationId xmlns:a16="http://schemas.microsoft.com/office/drawing/2014/main" id="{E6EEB6B2-F2C4-C797-2FDB-652E2F59C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62388"/>
            <a:ext cx="82692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/>
              <a:t>因此</a:t>
            </a:r>
            <a:r>
              <a:rPr lang="en-US" altLang="zh-CN"/>
              <a:t>dim(Ker</a:t>
            </a:r>
            <a:r>
              <a:rPr lang="en-US" altLang="zh-CN" i="1" u="sng"/>
              <a:t>A</a:t>
            </a:r>
            <a:r>
              <a:rPr lang="en-US" altLang="zh-CN" baseline="-25000"/>
              <a:t>1</a:t>
            </a:r>
            <a:r>
              <a:rPr lang="en-US" altLang="zh-CN"/>
              <a:t>) ≥ dim(Ker</a:t>
            </a:r>
            <a:r>
              <a:rPr lang="en-US" altLang="zh-CN" i="1" u="sng"/>
              <a:t>A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</a:p>
        </p:txBody>
      </p:sp>
      <p:sp>
        <p:nvSpPr>
          <p:cNvPr id="18438" name="Rectangle 9">
            <a:extLst>
              <a:ext uri="{FF2B5EF4-FFF2-40B4-BE49-F238E27FC236}">
                <a16:creationId xmlns:a16="http://schemas.microsoft.com/office/drawing/2014/main" id="{DA17477E-35C2-5C0B-B4F5-5219B6973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3588"/>
            <a:ext cx="88550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/>
              <a:t>将</a:t>
            </a:r>
            <a:r>
              <a:rPr lang="en-US" altLang="zh-CN"/>
              <a:t>(1),(2)</a:t>
            </a:r>
            <a:r>
              <a:rPr lang="zh-CN" altLang="en-US"/>
              <a:t>代入即得</a:t>
            </a:r>
          </a:p>
          <a:p>
            <a:pPr algn="ctr" eaLnBrk="1" hangingPunct="1">
              <a:spcBef>
                <a:spcPct val="0"/>
              </a:spcBef>
            </a:pPr>
            <a:r>
              <a:rPr lang="en-US" altLang="zh-CN"/>
              <a:t>rank</a:t>
            </a:r>
            <a:r>
              <a:rPr lang="en-US" altLang="zh-CN" i="1"/>
              <a:t>A</a:t>
            </a:r>
            <a:r>
              <a:rPr lang="en-US" altLang="zh-CN" i="1" baseline="30000"/>
              <a:t>k</a:t>
            </a:r>
            <a:r>
              <a:rPr lang="en-US" altLang="zh-CN"/>
              <a:t>-rank</a:t>
            </a:r>
            <a:r>
              <a:rPr lang="en-US" altLang="zh-CN" i="1"/>
              <a:t>A</a:t>
            </a:r>
            <a:r>
              <a:rPr lang="en-US" altLang="zh-CN" i="1" baseline="30000"/>
              <a:t>k</a:t>
            </a:r>
            <a:r>
              <a:rPr lang="en-US" altLang="zh-CN" baseline="30000"/>
              <a:t>+1</a:t>
            </a:r>
            <a:r>
              <a:rPr lang="en-US" altLang="zh-CN"/>
              <a:t> ≥ rank</a:t>
            </a:r>
            <a:r>
              <a:rPr lang="en-US" altLang="zh-CN" i="1"/>
              <a:t>A</a:t>
            </a:r>
            <a:r>
              <a:rPr lang="en-US" altLang="zh-CN" i="1" baseline="30000"/>
              <a:t>k</a:t>
            </a:r>
            <a:r>
              <a:rPr lang="en-US" altLang="zh-CN" baseline="30000"/>
              <a:t>+1</a:t>
            </a:r>
            <a:r>
              <a:rPr lang="en-US" altLang="zh-CN"/>
              <a:t>-rank</a:t>
            </a:r>
            <a:r>
              <a:rPr lang="en-US" altLang="zh-CN" i="1"/>
              <a:t>A</a:t>
            </a:r>
            <a:r>
              <a:rPr lang="en-US" altLang="zh-CN" i="1" baseline="30000"/>
              <a:t>k</a:t>
            </a:r>
            <a:r>
              <a:rPr lang="en-US" altLang="zh-CN" baseline="30000"/>
              <a:t>+2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18439" name="Text Box 16">
            <a:extLst>
              <a:ext uri="{FF2B5EF4-FFF2-40B4-BE49-F238E27FC236}">
                <a16:creationId xmlns:a16="http://schemas.microsoft.com/office/drawing/2014/main" id="{62713DE5-E5B7-A4A8-B0A7-6354D8CC9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63" y="196850"/>
            <a:ext cx="901223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dim(Ker</a:t>
            </a:r>
            <a:r>
              <a:rPr lang="en-US" altLang="zh-CN" i="1" u="sng"/>
              <a:t>A</a:t>
            </a:r>
            <a:r>
              <a:rPr lang="en-US" altLang="zh-CN" baseline="-25000"/>
              <a:t>1</a:t>
            </a:r>
            <a:r>
              <a:rPr lang="en-US" altLang="zh-CN"/>
              <a:t>)=dim</a:t>
            </a:r>
            <a:r>
              <a:rPr lang="en-US" altLang="zh-CN" i="1"/>
              <a:t>U</a:t>
            </a:r>
            <a:r>
              <a:rPr lang="en-US" altLang="zh-CN"/>
              <a:t>-dim(Im</a:t>
            </a:r>
            <a:r>
              <a:rPr lang="en-US" altLang="zh-CN" i="1" u="sng"/>
              <a:t>A</a:t>
            </a:r>
            <a:r>
              <a:rPr lang="en-US" altLang="zh-CN" baseline="-25000"/>
              <a:t>1</a:t>
            </a:r>
            <a:r>
              <a:rPr lang="en-US" altLang="zh-CN"/>
              <a:t>)=rank</a:t>
            </a:r>
            <a:r>
              <a:rPr lang="en-US" altLang="zh-CN" i="1"/>
              <a:t>A</a:t>
            </a:r>
            <a:r>
              <a:rPr lang="en-US" altLang="zh-CN" i="1" baseline="30000"/>
              <a:t>k</a:t>
            </a:r>
            <a:r>
              <a:rPr lang="en-US" altLang="zh-CN"/>
              <a:t>-rank</a:t>
            </a:r>
            <a:r>
              <a:rPr lang="en-US" altLang="zh-CN" i="1"/>
              <a:t>A</a:t>
            </a:r>
            <a:r>
              <a:rPr lang="en-US" altLang="zh-CN" i="1" baseline="30000"/>
              <a:t>k</a:t>
            </a:r>
            <a:r>
              <a:rPr lang="en-US" altLang="zh-CN" baseline="30000"/>
              <a:t>+1</a:t>
            </a:r>
            <a:r>
              <a:rPr lang="en-US" altLang="zh-CN"/>
              <a:t> (1) dim(Ker</a:t>
            </a:r>
            <a:r>
              <a:rPr lang="en-US" altLang="zh-CN" i="1" u="sng"/>
              <a:t>A</a:t>
            </a:r>
            <a:r>
              <a:rPr lang="en-US" altLang="zh-CN" baseline="-25000"/>
              <a:t>2</a:t>
            </a:r>
            <a:r>
              <a:rPr lang="en-US" altLang="zh-CN"/>
              <a:t>)=dim</a:t>
            </a:r>
            <a:r>
              <a:rPr lang="en-US" altLang="zh-CN" i="1"/>
              <a:t>W</a:t>
            </a:r>
            <a:r>
              <a:rPr lang="en-US" altLang="zh-CN"/>
              <a:t>-dim(Im</a:t>
            </a:r>
            <a:r>
              <a:rPr lang="en-US" altLang="zh-CN" i="1" u="sng"/>
              <a:t>A</a:t>
            </a:r>
            <a:r>
              <a:rPr lang="en-US" altLang="zh-CN" baseline="-25000"/>
              <a:t>2</a:t>
            </a:r>
            <a:r>
              <a:rPr lang="en-US" altLang="zh-CN"/>
              <a:t>)=rank</a:t>
            </a:r>
            <a:r>
              <a:rPr lang="en-US" altLang="zh-CN" i="1"/>
              <a:t>A</a:t>
            </a:r>
            <a:r>
              <a:rPr lang="en-US" altLang="zh-CN" i="1" baseline="30000"/>
              <a:t>k</a:t>
            </a:r>
            <a:r>
              <a:rPr lang="en-US" altLang="zh-CN" baseline="30000"/>
              <a:t>+1</a:t>
            </a:r>
            <a:r>
              <a:rPr lang="en-US" altLang="zh-CN"/>
              <a:t>-rank</a:t>
            </a:r>
            <a:r>
              <a:rPr lang="en-US" altLang="zh-CN" i="1"/>
              <a:t>A</a:t>
            </a:r>
            <a:r>
              <a:rPr lang="en-US" altLang="zh-CN" i="1" baseline="30000"/>
              <a:t>k</a:t>
            </a:r>
            <a:r>
              <a:rPr lang="en-US" altLang="zh-CN" baseline="30000"/>
              <a:t>+2</a:t>
            </a:r>
            <a:r>
              <a:rPr lang="en-US" altLang="zh-CN"/>
              <a:t> (2)</a:t>
            </a:r>
          </a:p>
        </p:txBody>
      </p:sp>
      <p:graphicFrame>
        <p:nvGraphicFramePr>
          <p:cNvPr id="18434" name="Object 17">
            <a:extLst>
              <a:ext uri="{FF2B5EF4-FFF2-40B4-BE49-F238E27FC236}">
                <a16:creationId xmlns:a16="http://schemas.microsoft.com/office/drawing/2014/main" id="{3FBB1D23-C05F-18A4-D289-30AB59136A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2838" y="2552700"/>
          <a:ext cx="6416675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412720" imgH="482400" progId="Equation.3">
                  <p:embed/>
                </p:oleObj>
              </mc:Choice>
              <mc:Fallback>
                <p:oleObj name="公式" r:id="rId2" imgW="2412720" imgH="482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838" y="2552700"/>
                        <a:ext cx="6416675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 dir="in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>
            <a:extLst>
              <a:ext uri="{FF2B5EF4-FFF2-40B4-BE49-F238E27FC236}">
                <a16:creationId xmlns:a16="http://schemas.microsoft.com/office/drawing/2014/main" id="{224309ED-6C73-154A-B1F1-A14C592EE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993775"/>
            <a:ext cx="88265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 b="1">
                <a:solidFill>
                  <a:schemeClr val="tx2"/>
                </a:solidFill>
              </a:rPr>
              <a:t>定义</a:t>
            </a:r>
            <a:r>
              <a:rPr kumimoji="0" lang="en-US" altLang="zh-CN">
                <a:solidFill>
                  <a:srgbClr val="FFFF66"/>
                </a:solidFill>
                <a:ea typeface="隶书" panose="02010509060101010101" pitchFamily="49" charset="-122"/>
              </a:rPr>
              <a:t> </a:t>
            </a:r>
            <a:r>
              <a:rPr kumimoji="0" lang="zh-CN" altLang="en-US"/>
              <a:t>设</a:t>
            </a:r>
            <a:r>
              <a:rPr kumimoji="0" lang="en-US" altLang="zh-CN" i="1"/>
              <a:t>V</a:t>
            </a:r>
            <a:r>
              <a:rPr kumimoji="0" lang="zh-CN" altLang="en-US"/>
              <a:t>是数域</a:t>
            </a:r>
            <a:r>
              <a:rPr kumimoji="0" lang="en-US" altLang="zh-CN"/>
              <a:t>F</a:t>
            </a:r>
            <a:r>
              <a:rPr kumimoji="0" lang="zh-CN" altLang="en-US"/>
              <a:t>上的有限维向量空间</a:t>
            </a:r>
            <a:r>
              <a:rPr kumimoji="0" lang="en-US" altLang="zh-CN"/>
              <a:t>,</a:t>
            </a:r>
            <a:r>
              <a:rPr kumimoji="0" lang="zh-CN" altLang="en-US"/>
              <a:t>维数为</a:t>
            </a:r>
            <a:r>
              <a:rPr kumimoji="0" lang="en-US" altLang="zh-CN" i="1"/>
              <a:t>n</a:t>
            </a:r>
            <a:r>
              <a:rPr kumimoji="0" lang="en-US" altLang="zh-CN"/>
              <a:t>.</a:t>
            </a:r>
            <a:r>
              <a:rPr kumimoji="0" lang="zh-CN" altLang="en-US"/>
              <a:t>则</a:t>
            </a:r>
            <a:r>
              <a:rPr kumimoji="0" lang="en-US" altLang="zh-CN" i="1"/>
              <a:t>V</a:t>
            </a:r>
            <a:r>
              <a:rPr kumimoji="0" lang="zh-CN" altLang="en-US"/>
              <a:t>到自身的线性映射</a:t>
            </a:r>
            <a:r>
              <a:rPr lang="en-US" altLang="zh-CN" i="1" u="sng"/>
              <a:t>A</a:t>
            </a:r>
            <a:r>
              <a:rPr lang="en-US" altLang="zh-CN"/>
              <a:t>:</a:t>
            </a:r>
            <a:r>
              <a:rPr lang="en-US" altLang="zh-CN" i="1"/>
              <a:t>V</a:t>
            </a:r>
            <a:r>
              <a:rPr lang="en-US" altLang="zh-CN"/>
              <a:t>→</a:t>
            </a:r>
            <a:r>
              <a:rPr lang="en-US" altLang="zh-CN" i="1"/>
              <a:t>V</a:t>
            </a:r>
            <a:r>
              <a:rPr kumimoji="0" lang="zh-CN" altLang="en-US"/>
              <a:t>称为</a:t>
            </a:r>
            <a:r>
              <a:rPr kumimoji="0" lang="en-US" altLang="zh-CN" i="1"/>
              <a:t>V</a:t>
            </a:r>
            <a:r>
              <a:rPr kumimoji="0" lang="zh-CN" altLang="en-US"/>
              <a:t>的</a:t>
            </a:r>
            <a:r>
              <a:rPr kumimoji="0" lang="zh-CN" altLang="en-US">
                <a:solidFill>
                  <a:schemeClr val="tx2"/>
                </a:solidFill>
              </a:rPr>
              <a:t>线性变换</a:t>
            </a:r>
            <a:r>
              <a:rPr kumimoji="0" lang="en-US" altLang="zh-CN"/>
              <a:t>.</a:t>
            </a:r>
          </a:p>
        </p:txBody>
      </p:sp>
      <p:sp>
        <p:nvSpPr>
          <p:cNvPr id="254995" name="Text Box 19">
            <a:extLst>
              <a:ext uri="{FF2B5EF4-FFF2-40B4-BE49-F238E27FC236}">
                <a16:creationId xmlns:a16="http://schemas.microsoft.com/office/drawing/2014/main" id="{B28B754C-AFCB-FB64-587B-152B13CD5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260350"/>
            <a:ext cx="417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0"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隶书" pitchFamily="49" charset="-122"/>
              </a:rPr>
              <a:t>线性变换</a:t>
            </a:r>
          </a:p>
        </p:txBody>
      </p:sp>
      <p:sp>
        <p:nvSpPr>
          <p:cNvPr id="74756" name="Rectangle 20">
            <a:extLst>
              <a:ext uri="{FF2B5EF4-FFF2-40B4-BE49-F238E27FC236}">
                <a16:creationId xmlns:a16="http://schemas.microsoft.com/office/drawing/2014/main" id="{8FD2DAC5-E66F-42A2-F733-963DF845F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163" y="4000500"/>
            <a:ext cx="554513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440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74757" name="Text Box 42">
            <a:extLst>
              <a:ext uri="{FF2B5EF4-FFF2-40B4-BE49-F238E27FC236}">
                <a16:creationId xmlns:a16="http://schemas.microsoft.com/office/drawing/2014/main" id="{5F690BF4-8AAB-E776-C764-1AC7F8905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2286000"/>
            <a:ext cx="85725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定义</a:t>
            </a:r>
            <a:r>
              <a:rPr lang="en-US" altLang="zh-CN">
                <a:solidFill>
                  <a:schemeClr val="tx2"/>
                </a:solidFill>
              </a:rPr>
              <a:t>5.5.3</a:t>
            </a:r>
            <a:r>
              <a:rPr lang="en-US" altLang="zh-CN"/>
              <a:t> </a:t>
            </a:r>
            <a:r>
              <a:rPr kumimoji="0" lang="zh-CN" altLang="en-US"/>
              <a:t>设</a:t>
            </a:r>
            <a:r>
              <a:rPr kumimoji="0" lang="en-US" altLang="zh-CN" i="1"/>
              <a:t>A,B</a:t>
            </a:r>
            <a:r>
              <a:rPr kumimoji="0" lang="zh-CN" altLang="en-US"/>
              <a:t>是数域</a:t>
            </a:r>
            <a:r>
              <a:rPr kumimoji="0" lang="en-US" altLang="zh-CN"/>
              <a:t>F</a:t>
            </a:r>
            <a:r>
              <a:rPr kumimoji="0" lang="zh-CN" altLang="en-US"/>
              <a:t>上的两个</a:t>
            </a:r>
            <a:r>
              <a:rPr kumimoji="0" lang="en-US" altLang="zh-CN" i="1"/>
              <a:t>n</a:t>
            </a:r>
            <a:r>
              <a:rPr kumimoji="0" lang="zh-CN" altLang="en-US"/>
              <a:t>阶方阵</a:t>
            </a:r>
            <a:r>
              <a:rPr kumimoji="0" lang="en-US" altLang="zh-CN"/>
              <a:t>.</a:t>
            </a:r>
            <a:r>
              <a:rPr kumimoji="0" lang="zh-CN" altLang="en-US"/>
              <a:t>如果存在</a:t>
            </a:r>
            <a:r>
              <a:rPr kumimoji="0" lang="en-US" altLang="zh-CN"/>
              <a:t>F</a:t>
            </a:r>
            <a:r>
              <a:rPr kumimoji="0" lang="zh-CN" altLang="en-US"/>
              <a:t>上的</a:t>
            </a:r>
            <a:r>
              <a:rPr kumimoji="0" lang="en-US" altLang="zh-CN" i="1"/>
              <a:t>n</a:t>
            </a:r>
            <a:r>
              <a:rPr kumimoji="0" lang="zh-CN" altLang="en-US"/>
              <a:t>阶可逆方阵</a:t>
            </a:r>
            <a:r>
              <a:rPr kumimoji="0" lang="en-US" altLang="zh-CN" i="1"/>
              <a:t>P</a:t>
            </a:r>
            <a:r>
              <a:rPr kumimoji="0" lang="zh-CN" altLang="en-US"/>
              <a:t>使</a:t>
            </a:r>
            <a:r>
              <a:rPr kumimoji="0" lang="en-US" altLang="zh-CN" i="1"/>
              <a:t>B=P</a:t>
            </a:r>
            <a:r>
              <a:rPr kumimoji="0" lang="en-US" altLang="zh-CN" baseline="30000"/>
              <a:t>-1</a:t>
            </a:r>
            <a:r>
              <a:rPr kumimoji="0" lang="en-US" altLang="zh-CN" i="1"/>
              <a:t>AP</a:t>
            </a:r>
            <a:r>
              <a:rPr kumimoji="0" lang="en-US" altLang="zh-CN"/>
              <a:t>,</a:t>
            </a:r>
            <a:r>
              <a:rPr kumimoji="0" lang="zh-CN" altLang="en-US"/>
              <a:t>就称</a:t>
            </a:r>
            <a:r>
              <a:rPr kumimoji="0" lang="en-US" altLang="zh-CN" i="1"/>
              <a:t>A,B</a:t>
            </a:r>
            <a:r>
              <a:rPr kumimoji="0" lang="zh-CN" altLang="en-US"/>
              <a:t>在</a:t>
            </a:r>
            <a:r>
              <a:rPr kumimoji="0" lang="en-US" altLang="zh-CN" i="1"/>
              <a:t>F</a:t>
            </a:r>
            <a:r>
              <a:rPr kumimoji="0" lang="zh-CN" altLang="en-US"/>
              <a:t>上</a:t>
            </a:r>
            <a:r>
              <a:rPr kumimoji="0" lang="zh-CN" altLang="en-US">
                <a:solidFill>
                  <a:srgbClr val="FFFF00"/>
                </a:solidFill>
              </a:rPr>
              <a:t>相似</a:t>
            </a:r>
            <a:r>
              <a:rPr kumimoji="0" lang="en-US" altLang="zh-CN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74758" name="Text Box 56">
            <a:extLst>
              <a:ext uri="{FF2B5EF4-FFF2-40B4-BE49-F238E27FC236}">
                <a16:creationId xmlns:a16="http://schemas.microsoft.com/office/drawing/2014/main" id="{42081853-A268-57E7-6A36-8D4462FBA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4124325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定理</a:t>
            </a:r>
            <a:r>
              <a:rPr lang="zh-CN" altLang="en-US"/>
              <a:t> 设</a:t>
            </a:r>
            <a:r>
              <a:rPr lang="en-US" altLang="zh-CN" i="1"/>
              <a:t>A,B</a:t>
            </a:r>
            <a:r>
              <a:rPr kumimoji="0" lang="en-US" altLang="zh-CN" b="1"/>
              <a:t>∈</a:t>
            </a:r>
            <a:r>
              <a:rPr kumimoji="0" lang="en-US" altLang="zh-CN" i="1"/>
              <a:t>F</a:t>
            </a:r>
            <a:r>
              <a:rPr kumimoji="0" lang="en-US" altLang="zh-CN" i="1" baseline="30000"/>
              <a:t>n</a:t>
            </a:r>
            <a:r>
              <a:rPr kumimoji="0" lang="en-US" altLang="zh-CN" baseline="30000"/>
              <a:t>x</a:t>
            </a:r>
            <a:r>
              <a:rPr kumimoji="0" lang="en-US" altLang="zh-CN" i="1" baseline="30000"/>
              <a:t>n</a:t>
            </a:r>
            <a:r>
              <a:rPr kumimoji="0" lang="zh-CN" altLang="en-US"/>
              <a:t>相似当且仅当它们是</a:t>
            </a:r>
            <a:r>
              <a:rPr kumimoji="0" lang="en-US" altLang="zh-CN" i="1"/>
              <a:t>F</a:t>
            </a:r>
            <a:r>
              <a:rPr kumimoji="0" lang="zh-CN" altLang="en-US"/>
              <a:t>上的同一</a:t>
            </a:r>
            <a:r>
              <a:rPr kumimoji="0" lang="en-US" altLang="zh-CN" i="1"/>
              <a:t>n</a:t>
            </a:r>
            <a:r>
              <a:rPr kumimoji="0" lang="zh-CN" altLang="en-US"/>
              <a:t>维空间</a:t>
            </a:r>
            <a:r>
              <a:rPr kumimoji="0" lang="en-US" altLang="zh-CN" i="1"/>
              <a:t>V</a:t>
            </a:r>
            <a:r>
              <a:rPr kumimoji="0" lang="zh-CN" altLang="en-US"/>
              <a:t>的同一线性变换在两组基下的矩阵</a:t>
            </a:r>
            <a:r>
              <a:rPr kumimoji="0" lang="en-US" altLang="zh-CN"/>
              <a:t>.</a:t>
            </a:r>
          </a:p>
        </p:txBody>
      </p:sp>
    </p:spTree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 Box 2">
            <a:extLst>
              <a:ext uri="{FF2B5EF4-FFF2-40B4-BE49-F238E27FC236}">
                <a16:creationId xmlns:a16="http://schemas.microsoft.com/office/drawing/2014/main" id="{23DC2008-83CF-4171-63EA-42A64A25D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4813"/>
            <a:ext cx="8543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 b="1">
                <a:solidFill>
                  <a:schemeClr val="tx2"/>
                </a:solidFill>
              </a:rPr>
              <a:t>引理</a:t>
            </a:r>
            <a:r>
              <a:rPr kumimoji="0" lang="en-US" altLang="zh-CN" b="1">
                <a:solidFill>
                  <a:schemeClr val="tx2"/>
                </a:solidFill>
              </a:rPr>
              <a:t>5.5.4</a:t>
            </a:r>
            <a:r>
              <a:rPr kumimoji="0" lang="en-US" altLang="zh-CN" sz="3600" b="1">
                <a:solidFill>
                  <a:srgbClr val="FF00FF"/>
                </a:solidFill>
              </a:rPr>
              <a:t> </a:t>
            </a:r>
            <a:r>
              <a:rPr kumimoji="0" lang="zh-CN" altLang="en-US"/>
              <a:t>方阵之间的相似关系满足下列性质</a:t>
            </a:r>
            <a:r>
              <a:rPr kumimoji="0" lang="en-US" altLang="zh-CN"/>
              <a:t>:</a:t>
            </a:r>
            <a:r>
              <a:rPr kumimoji="0" lang="en-US" altLang="zh-CN" sz="3600" b="1">
                <a:latin typeface="Arial" panose="020B0604020202020204" pitchFamily="34" charset="0"/>
                <a:ea typeface="隶书" panose="02010509060101010101" pitchFamily="49" charset="-122"/>
              </a:rPr>
              <a:t> </a:t>
            </a:r>
            <a:r>
              <a:rPr kumimoji="0" lang="en-US" altLang="zh-CN" sz="3600">
                <a:latin typeface="Arial" panose="020B0604020202020204" pitchFamily="34" charset="0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19462" name="Text Box 5">
            <a:extLst>
              <a:ext uri="{FF2B5EF4-FFF2-40B4-BE49-F238E27FC236}">
                <a16:creationId xmlns:a16="http://schemas.microsoft.com/office/drawing/2014/main" id="{C2FFD7D9-789A-1988-E449-33DA149CF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16013"/>
            <a:ext cx="8204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en-US" altLang="zh-CN"/>
              <a:t>(1)</a:t>
            </a:r>
            <a:r>
              <a:rPr kumimoji="0" lang="zh-CN" altLang="en-US"/>
              <a:t>自反性     任意</a:t>
            </a:r>
            <a:r>
              <a:rPr lang="en-US" altLang="zh-CN" i="1"/>
              <a:t>A,B</a:t>
            </a:r>
            <a:r>
              <a:rPr kumimoji="0" lang="en-US" altLang="zh-CN" b="1"/>
              <a:t>∈</a:t>
            </a:r>
            <a:r>
              <a:rPr kumimoji="0" lang="en-US" altLang="zh-CN" i="1"/>
              <a:t>F</a:t>
            </a:r>
            <a:r>
              <a:rPr kumimoji="0" lang="en-US" altLang="zh-CN" i="1" baseline="30000"/>
              <a:t>n</a:t>
            </a:r>
            <a:r>
              <a:rPr kumimoji="0" lang="en-US" altLang="zh-CN" baseline="30000"/>
              <a:t>x</a:t>
            </a:r>
            <a:r>
              <a:rPr kumimoji="0" lang="en-US" altLang="zh-CN" i="1" baseline="30000"/>
              <a:t>n</a:t>
            </a:r>
            <a:r>
              <a:rPr kumimoji="0" lang="zh-CN" altLang="en-US"/>
              <a:t>与自身相似</a:t>
            </a:r>
            <a:r>
              <a:rPr kumimoji="0" lang="en-US" altLang="zh-CN"/>
              <a:t>;</a:t>
            </a:r>
          </a:p>
        </p:txBody>
      </p:sp>
      <p:sp>
        <p:nvSpPr>
          <p:cNvPr id="19463" name="Text Box 6">
            <a:extLst>
              <a:ext uri="{FF2B5EF4-FFF2-40B4-BE49-F238E27FC236}">
                <a16:creationId xmlns:a16="http://schemas.microsoft.com/office/drawing/2014/main" id="{D63B51E6-84D9-E653-52E7-217DE3F98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46250"/>
            <a:ext cx="8861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en-US" altLang="zh-CN"/>
              <a:t>(2)</a:t>
            </a:r>
            <a:r>
              <a:rPr kumimoji="0" lang="zh-CN" altLang="en-US"/>
              <a:t>对称性     如果</a:t>
            </a:r>
            <a:r>
              <a:rPr kumimoji="0" lang="en-US" altLang="zh-CN" i="1"/>
              <a:t>F</a:t>
            </a:r>
            <a:r>
              <a:rPr kumimoji="0" lang="en-US" altLang="zh-CN" i="1" baseline="30000"/>
              <a:t>n</a:t>
            </a:r>
            <a:r>
              <a:rPr kumimoji="0" lang="en-US" altLang="zh-CN" baseline="30000"/>
              <a:t>x</a:t>
            </a:r>
            <a:r>
              <a:rPr kumimoji="0" lang="en-US" altLang="zh-CN" i="1" baseline="30000"/>
              <a:t>n</a:t>
            </a:r>
            <a:r>
              <a:rPr kumimoji="0" lang="zh-CN" altLang="en-US"/>
              <a:t>中</a:t>
            </a:r>
            <a:r>
              <a:rPr kumimoji="0" lang="en-US" altLang="zh-CN" i="1"/>
              <a:t>A</a:t>
            </a:r>
            <a:r>
              <a:rPr kumimoji="0" lang="zh-CN" altLang="en-US"/>
              <a:t>与</a:t>
            </a:r>
            <a:r>
              <a:rPr kumimoji="0" lang="en-US" altLang="zh-CN" i="1"/>
              <a:t>B</a:t>
            </a:r>
            <a:r>
              <a:rPr kumimoji="0" lang="zh-CN" altLang="en-US"/>
              <a:t>相似</a:t>
            </a:r>
            <a:r>
              <a:rPr kumimoji="0" lang="en-US" altLang="zh-CN"/>
              <a:t>,</a:t>
            </a:r>
            <a:r>
              <a:rPr kumimoji="0" lang="zh-CN" altLang="en-US"/>
              <a:t>则</a:t>
            </a:r>
            <a:r>
              <a:rPr kumimoji="0" lang="en-US" altLang="zh-CN" i="1"/>
              <a:t>B</a:t>
            </a:r>
            <a:r>
              <a:rPr kumimoji="0" lang="zh-CN" altLang="en-US"/>
              <a:t>与</a:t>
            </a:r>
            <a:r>
              <a:rPr kumimoji="0" lang="en-US" altLang="zh-CN" i="1"/>
              <a:t>A</a:t>
            </a:r>
            <a:r>
              <a:rPr kumimoji="0" lang="zh-CN" altLang="en-US"/>
              <a:t>相似</a:t>
            </a:r>
            <a:r>
              <a:rPr kumimoji="0" lang="en-US" altLang="zh-CN"/>
              <a:t>;</a:t>
            </a:r>
          </a:p>
        </p:txBody>
      </p:sp>
      <p:sp>
        <p:nvSpPr>
          <p:cNvPr id="19464" name="Text Box 19">
            <a:extLst>
              <a:ext uri="{FF2B5EF4-FFF2-40B4-BE49-F238E27FC236}">
                <a16:creationId xmlns:a16="http://schemas.microsoft.com/office/drawing/2014/main" id="{53B7C5F1-AB00-D8D9-326A-28D2F2E4F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28863"/>
            <a:ext cx="89757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en-US" altLang="zh-CN"/>
              <a:t>(3)</a:t>
            </a:r>
            <a:r>
              <a:rPr kumimoji="0" lang="zh-CN" altLang="en-US"/>
              <a:t>传递性     设</a:t>
            </a:r>
            <a:r>
              <a:rPr lang="en-US" altLang="zh-CN" i="1"/>
              <a:t>A,B,C</a:t>
            </a:r>
            <a:r>
              <a:rPr kumimoji="0" lang="en-US" altLang="zh-CN" b="1"/>
              <a:t>∈</a:t>
            </a:r>
            <a:r>
              <a:rPr kumimoji="0" lang="en-US" altLang="zh-CN" i="1"/>
              <a:t>F</a:t>
            </a:r>
            <a:r>
              <a:rPr kumimoji="0" lang="en-US" altLang="zh-CN" i="1" baseline="30000"/>
              <a:t>n</a:t>
            </a:r>
            <a:r>
              <a:rPr kumimoji="0" lang="en-US" altLang="zh-CN" baseline="30000"/>
              <a:t>x</a:t>
            </a:r>
            <a:r>
              <a:rPr kumimoji="0" lang="en-US" altLang="zh-CN" i="1" baseline="30000"/>
              <a:t>n</a:t>
            </a:r>
            <a:r>
              <a:rPr kumimoji="0" lang="en-US" altLang="zh-CN" i="1"/>
              <a:t> </a:t>
            </a:r>
            <a:r>
              <a:rPr kumimoji="0" lang="en-US" altLang="zh-CN"/>
              <a:t>,</a:t>
            </a:r>
            <a:r>
              <a:rPr kumimoji="0" lang="zh-CN" altLang="en-US"/>
              <a:t>且</a:t>
            </a:r>
            <a:r>
              <a:rPr kumimoji="0" lang="en-US" altLang="zh-CN" i="1"/>
              <a:t>A</a:t>
            </a:r>
            <a:r>
              <a:rPr kumimoji="0" lang="zh-CN" altLang="en-US"/>
              <a:t>与</a:t>
            </a:r>
            <a:r>
              <a:rPr kumimoji="0" lang="en-US" altLang="zh-CN" i="1"/>
              <a:t>B</a:t>
            </a:r>
            <a:r>
              <a:rPr kumimoji="0" lang="zh-CN" altLang="en-US"/>
              <a:t>相似</a:t>
            </a:r>
            <a:r>
              <a:rPr kumimoji="0" lang="en-US" altLang="zh-CN"/>
              <a:t>, </a:t>
            </a:r>
            <a:r>
              <a:rPr kumimoji="0" lang="en-US" altLang="zh-CN" i="1"/>
              <a:t>B</a:t>
            </a:r>
            <a:r>
              <a:rPr kumimoji="0" lang="zh-CN" altLang="en-US"/>
              <a:t>与</a:t>
            </a:r>
            <a:r>
              <a:rPr kumimoji="0" lang="en-US" altLang="zh-CN" i="1"/>
              <a:t>C</a:t>
            </a:r>
            <a:r>
              <a:rPr kumimoji="0" lang="zh-CN" altLang="en-US"/>
              <a:t>相似</a:t>
            </a:r>
            <a:r>
              <a:rPr kumimoji="0" lang="en-US" altLang="zh-CN"/>
              <a:t>,</a:t>
            </a:r>
            <a:r>
              <a:rPr kumimoji="0" lang="zh-CN" altLang="en-US"/>
              <a:t>则</a:t>
            </a:r>
            <a:r>
              <a:rPr kumimoji="0" lang="en-US" altLang="zh-CN" i="1"/>
              <a:t>A</a:t>
            </a:r>
            <a:r>
              <a:rPr kumimoji="0" lang="zh-CN" altLang="en-US"/>
              <a:t>与</a:t>
            </a:r>
            <a:r>
              <a:rPr kumimoji="0" lang="en-US" altLang="zh-CN" i="1"/>
              <a:t>C</a:t>
            </a:r>
            <a:r>
              <a:rPr kumimoji="0" lang="zh-CN" altLang="en-US"/>
              <a:t>相似</a:t>
            </a:r>
            <a:r>
              <a:rPr kumimoji="0" lang="en-US" altLang="zh-CN"/>
              <a:t>.</a:t>
            </a:r>
          </a:p>
        </p:txBody>
      </p:sp>
      <p:sp>
        <p:nvSpPr>
          <p:cNvPr id="19465" name="Text Box 37">
            <a:extLst>
              <a:ext uri="{FF2B5EF4-FFF2-40B4-BE49-F238E27FC236}">
                <a16:creationId xmlns:a16="http://schemas.microsoft.com/office/drawing/2014/main" id="{4F4FB8CB-F358-02DE-3721-4B5B4D487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3" y="3463925"/>
            <a:ext cx="5184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</a:rPr>
              <a:t>证明</a:t>
            </a:r>
            <a:r>
              <a:rPr kumimoji="0" lang="en-US" altLang="zh-CN">
                <a:solidFill>
                  <a:srgbClr val="FFFF00"/>
                </a:solidFill>
              </a:rPr>
              <a:t>:  </a:t>
            </a:r>
            <a:r>
              <a:rPr kumimoji="0" lang="en-US" altLang="zh-CN"/>
              <a:t>(1)</a:t>
            </a:r>
          </a:p>
        </p:txBody>
      </p:sp>
      <p:graphicFrame>
        <p:nvGraphicFramePr>
          <p:cNvPr id="19458" name="Object 38">
            <a:extLst>
              <a:ext uri="{FF2B5EF4-FFF2-40B4-BE49-F238E27FC236}">
                <a16:creationId xmlns:a16="http://schemas.microsoft.com/office/drawing/2014/main" id="{0ADC5458-4DB6-A683-D2A4-648CE2703372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863725" y="3486150"/>
          <a:ext cx="17700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7640" imgH="190440" progId="Equation.DSMT4">
                  <p:embed/>
                </p:oleObj>
              </mc:Choice>
              <mc:Fallback>
                <p:oleObj name="Equation" r:id="rId2" imgW="647640" imgH="19044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725" y="3486150"/>
                        <a:ext cx="177006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Text Box 39">
            <a:extLst>
              <a:ext uri="{FF2B5EF4-FFF2-40B4-BE49-F238E27FC236}">
                <a16:creationId xmlns:a16="http://schemas.microsoft.com/office/drawing/2014/main" id="{26041E59-D7B4-0AAC-FBFC-970751AAB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3" y="4256088"/>
            <a:ext cx="51847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en-US" altLang="zh-CN"/>
              <a:t>(2)</a:t>
            </a:r>
          </a:p>
        </p:txBody>
      </p:sp>
      <p:graphicFrame>
        <p:nvGraphicFramePr>
          <p:cNvPr id="19459" name="Object 40">
            <a:extLst>
              <a:ext uri="{FF2B5EF4-FFF2-40B4-BE49-F238E27FC236}">
                <a16:creationId xmlns:a16="http://schemas.microsoft.com/office/drawing/2014/main" id="{CB2DBFA5-6782-8246-52EA-33076D13AA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875" y="4287838"/>
          <a:ext cx="443547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06280" imgH="228600" progId="Equation.DSMT4">
                  <p:embed/>
                </p:oleObj>
              </mc:Choice>
              <mc:Fallback>
                <p:oleObj name="Equation" r:id="rId4" imgW="2006280" imgH="2286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4287838"/>
                        <a:ext cx="4435475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Text Box 41">
            <a:extLst>
              <a:ext uri="{FF2B5EF4-FFF2-40B4-BE49-F238E27FC236}">
                <a16:creationId xmlns:a16="http://schemas.microsoft.com/office/drawing/2014/main" id="{EF8619AA-E5E7-D8F9-7E5B-034D5914C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3" y="5048250"/>
            <a:ext cx="5184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en-US" altLang="zh-CN"/>
              <a:t>(3)</a:t>
            </a:r>
          </a:p>
        </p:txBody>
      </p:sp>
      <p:graphicFrame>
        <p:nvGraphicFramePr>
          <p:cNvPr id="19460" name="Object 42">
            <a:extLst>
              <a:ext uri="{FF2B5EF4-FFF2-40B4-BE49-F238E27FC236}">
                <a16:creationId xmlns:a16="http://schemas.microsoft.com/office/drawing/2014/main" id="{905461F1-DB6E-1B54-2A90-44B23B07A8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7400" y="5070475"/>
          <a:ext cx="6335713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55800" imgH="228600" progId="Equation.DSMT4">
                  <p:embed/>
                </p:oleObj>
              </mc:Choice>
              <mc:Fallback>
                <p:oleObj name="Equation" r:id="rId6" imgW="2755800" imgH="2286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5070475"/>
                        <a:ext cx="6335713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 Box 3">
            <a:extLst>
              <a:ext uri="{FF2B5EF4-FFF2-40B4-BE49-F238E27FC236}">
                <a16:creationId xmlns:a16="http://schemas.microsoft.com/office/drawing/2014/main" id="{89869515-5CEB-0BC8-BE6A-19716EC19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3" y="433388"/>
            <a:ext cx="83216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 b="1">
                <a:solidFill>
                  <a:schemeClr val="tx2"/>
                </a:solidFill>
              </a:rPr>
              <a:t>例</a:t>
            </a:r>
            <a:r>
              <a:rPr kumimoji="0" lang="zh-CN" altLang="en-US" b="1"/>
              <a:t> </a:t>
            </a:r>
            <a:r>
              <a:rPr kumimoji="0" lang="zh-CN" altLang="en-US"/>
              <a:t>下面方阵是否相抵</a:t>
            </a:r>
            <a:r>
              <a:rPr kumimoji="0" lang="en-US" altLang="zh-CN"/>
              <a:t>?</a:t>
            </a:r>
            <a:r>
              <a:rPr kumimoji="0" lang="zh-CN" altLang="en-US"/>
              <a:t>是否相似</a:t>
            </a:r>
            <a:r>
              <a:rPr kumimoji="0" lang="en-US" altLang="zh-CN"/>
              <a:t>?</a:t>
            </a:r>
            <a:r>
              <a:rPr kumimoji="0" lang="zh-CN" altLang="en-US"/>
              <a:t>试说明理由</a:t>
            </a:r>
            <a:r>
              <a:rPr kumimoji="0" lang="en-US" altLang="zh-CN"/>
              <a:t>.</a:t>
            </a:r>
            <a:endParaRPr kumimoji="0" lang="zh-CN" altLang="en-US"/>
          </a:p>
        </p:txBody>
      </p:sp>
      <p:sp>
        <p:nvSpPr>
          <p:cNvPr id="20485" name="Text Box 5">
            <a:extLst>
              <a:ext uri="{FF2B5EF4-FFF2-40B4-BE49-F238E27FC236}">
                <a16:creationId xmlns:a16="http://schemas.microsoft.com/office/drawing/2014/main" id="{D4E17236-24A7-B0F7-8B01-C7CD39F95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76325"/>
            <a:ext cx="5184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FFFF00"/>
                </a:solidFill>
              </a:rPr>
              <a:t>(1)</a:t>
            </a:r>
          </a:p>
        </p:txBody>
      </p:sp>
      <p:graphicFrame>
        <p:nvGraphicFramePr>
          <p:cNvPr id="20482" name="Object 6">
            <a:extLst>
              <a:ext uri="{FF2B5EF4-FFF2-40B4-BE49-F238E27FC236}">
                <a16:creationId xmlns:a16="http://schemas.microsoft.com/office/drawing/2014/main" id="{8825DD48-B9B3-2C73-DE21-C9F82079124B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614363" y="989013"/>
          <a:ext cx="469265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11280" imgH="457200" progId="Equation.DSMT4">
                  <p:embed/>
                </p:oleObj>
              </mc:Choice>
              <mc:Fallback>
                <p:oleObj name="Equation" r:id="rId2" imgW="151128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989013"/>
                        <a:ext cx="469265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7">
            <a:extLst>
              <a:ext uri="{FF2B5EF4-FFF2-40B4-BE49-F238E27FC236}">
                <a16:creationId xmlns:a16="http://schemas.microsoft.com/office/drawing/2014/main" id="{6EFB4201-589E-E41A-FEBA-0891959FF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32013"/>
            <a:ext cx="51847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FFFF00"/>
                </a:solidFill>
              </a:rPr>
              <a:t>(2)</a:t>
            </a:r>
          </a:p>
        </p:txBody>
      </p:sp>
      <p:graphicFrame>
        <p:nvGraphicFramePr>
          <p:cNvPr id="20483" name="Object 8">
            <a:extLst>
              <a:ext uri="{FF2B5EF4-FFF2-40B4-BE49-F238E27FC236}">
                <a16:creationId xmlns:a16="http://schemas.microsoft.com/office/drawing/2014/main" id="{E5E3DB42-9F8B-9F82-9C1D-54F97ACCB1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200" y="2014538"/>
          <a:ext cx="7812088" cy="310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55800" imgH="1168200" progId="Equation.DSMT4">
                  <p:embed/>
                </p:oleObj>
              </mc:Choice>
              <mc:Fallback>
                <p:oleObj name="Equation" r:id="rId4" imgW="2755800" imgH="1168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2014538"/>
                        <a:ext cx="7812088" cy="310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2">
            <a:extLst>
              <a:ext uri="{FF2B5EF4-FFF2-40B4-BE49-F238E27FC236}">
                <a16:creationId xmlns:a16="http://schemas.microsoft.com/office/drawing/2014/main" id="{8D793CAF-8C73-A782-339B-C9A3ADB39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368300"/>
            <a:ext cx="2771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 b="1">
                <a:solidFill>
                  <a:srgbClr val="FF00FF"/>
                </a:solidFill>
              </a:rPr>
              <a:t>解</a:t>
            </a:r>
            <a:r>
              <a:rPr kumimoji="0" lang="en-US" altLang="zh-CN" b="1">
                <a:solidFill>
                  <a:srgbClr val="FF00FF"/>
                </a:solidFill>
              </a:rPr>
              <a:t>:</a:t>
            </a:r>
            <a:r>
              <a:rPr kumimoji="0" lang="en-US" altLang="zh-CN">
                <a:solidFill>
                  <a:srgbClr val="FFFF66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</a:t>
            </a:r>
            <a:endParaRPr kumimoji="0" lang="en-US" altLang="zh-CN">
              <a:solidFill>
                <a:srgbClr val="FFFF66"/>
              </a:solidFill>
            </a:endParaRPr>
          </a:p>
        </p:txBody>
      </p:sp>
      <p:sp>
        <p:nvSpPr>
          <p:cNvPr id="21509" name="Text Box 3">
            <a:extLst>
              <a:ext uri="{FF2B5EF4-FFF2-40B4-BE49-F238E27FC236}">
                <a16:creationId xmlns:a16="http://schemas.microsoft.com/office/drawing/2014/main" id="{FA86F8E7-279E-9145-2ED0-CF67CC1C8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2138" y="368300"/>
            <a:ext cx="68849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en-US" altLang="zh-CN"/>
              <a:t>(1)</a:t>
            </a:r>
            <a:r>
              <a:rPr kumimoji="0" lang="zh-CN" altLang="en-US"/>
              <a:t>显然</a:t>
            </a:r>
            <a:r>
              <a:rPr kumimoji="0" lang="en-US" altLang="zh-CN"/>
              <a:t>rank</a:t>
            </a:r>
            <a:r>
              <a:rPr kumimoji="0" lang="en-US" altLang="zh-CN" i="1"/>
              <a:t>A</a:t>
            </a:r>
            <a:r>
              <a:rPr kumimoji="0" lang="en-US" altLang="zh-CN"/>
              <a:t>=rank</a:t>
            </a:r>
            <a:r>
              <a:rPr kumimoji="0" lang="en-US" altLang="zh-CN" i="1"/>
              <a:t>B</a:t>
            </a:r>
            <a:r>
              <a:rPr kumimoji="0" lang="en-US" altLang="zh-CN"/>
              <a:t>=1,</a:t>
            </a:r>
            <a:r>
              <a:rPr kumimoji="0" lang="zh-CN" altLang="en-US"/>
              <a:t>因此相抵</a:t>
            </a:r>
            <a:r>
              <a:rPr kumimoji="0" lang="en-US" altLang="zh-CN"/>
              <a:t>.</a:t>
            </a:r>
          </a:p>
        </p:txBody>
      </p:sp>
      <p:sp>
        <p:nvSpPr>
          <p:cNvPr id="21510" name="Text Box 5">
            <a:extLst>
              <a:ext uri="{FF2B5EF4-FFF2-40B4-BE49-F238E27FC236}">
                <a16:creationId xmlns:a16="http://schemas.microsoft.com/office/drawing/2014/main" id="{E7A31894-6F54-7588-756B-B3FA0A27D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1160463"/>
            <a:ext cx="74803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/>
              <a:t>假如</a:t>
            </a:r>
            <a:r>
              <a:rPr kumimoji="0" lang="en-US" altLang="zh-CN" i="1"/>
              <a:t>A,B</a:t>
            </a:r>
            <a:r>
              <a:rPr kumimoji="0" lang="zh-CN" altLang="en-US"/>
              <a:t>相似</a:t>
            </a:r>
            <a:r>
              <a:rPr kumimoji="0" lang="en-US" altLang="zh-CN"/>
              <a:t>,</a:t>
            </a:r>
            <a:r>
              <a:rPr kumimoji="0" lang="zh-CN" altLang="en-US"/>
              <a:t>存在可逆方阵</a:t>
            </a:r>
            <a:r>
              <a:rPr kumimoji="0" lang="en-US" altLang="zh-CN" i="1"/>
              <a:t>P</a:t>
            </a:r>
            <a:r>
              <a:rPr kumimoji="0" lang="zh-CN" altLang="en-US"/>
              <a:t>使</a:t>
            </a:r>
            <a:r>
              <a:rPr kumimoji="0" lang="en-US" altLang="zh-CN" i="1"/>
              <a:t>B=P</a:t>
            </a:r>
            <a:r>
              <a:rPr kumimoji="0" lang="en-US" altLang="zh-CN" baseline="30000"/>
              <a:t>-1</a:t>
            </a:r>
            <a:r>
              <a:rPr kumimoji="0" lang="en-US" altLang="zh-CN" i="1"/>
              <a:t>AP</a:t>
            </a:r>
          </a:p>
        </p:txBody>
      </p:sp>
      <p:sp>
        <p:nvSpPr>
          <p:cNvPr id="21511" name="Text Box 7">
            <a:extLst>
              <a:ext uri="{FF2B5EF4-FFF2-40B4-BE49-F238E27FC236}">
                <a16:creationId xmlns:a16="http://schemas.microsoft.com/office/drawing/2014/main" id="{53E1E473-CCD7-8814-2981-3B6B57A00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3321050"/>
            <a:ext cx="5184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/>
              <a:t>然而</a:t>
            </a:r>
            <a:r>
              <a:rPr kumimoji="0" lang="en-US" altLang="zh-CN"/>
              <a:t>,</a:t>
            </a:r>
          </a:p>
        </p:txBody>
      </p:sp>
      <p:graphicFrame>
        <p:nvGraphicFramePr>
          <p:cNvPr id="21506" name="Object 8">
            <a:extLst>
              <a:ext uri="{FF2B5EF4-FFF2-40B4-BE49-F238E27FC236}">
                <a16:creationId xmlns:a16="http://schemas.microsoft.com/office/drawing/2014/main" id="{DB618ADA-8E36-3C99-762F-DB9F35018E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1400" y="3382963"/>
          <a:ext cx="4643438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38000" imgH="457200" progId="Equation.DSMT4">
                  <p:embed/>
                </p:oleObj>
              </mc:Choice>
              <mc:Fallback>
                <p:oleObj name="Equation" r:id="rId2" imgW="163800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3382963"/>
                        <a:ext cx="4643438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16">
            <a:extLst>
              <a:ext uri="{FF2B5EF4-FFF2-40B4-BE49-F238E27FC236}">
                <a16:creationId xmlns:a16="http://schemas.microsoft.com/office/drawing/2014/main" id="{24121B1C-1791-F8B4-0014-486D84073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1879600"/>
            <a:ext cx="5184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/>
              <a:t>则应有</a:t>
            </a:r>
          </a:p>
        </p:txBody>
      </p:sp>
      <p:graphicFrame>
        <p:nvGraphicFramePr>
          <p:cNvPr id="21507" name="Object 17">
            <a:extLst>
              <a:ext uri="{FF2B5EF4-FFF2-40B4-BE49-F238E27FC236}">
                <a16:creationId xmlns:a16="http://schemas.microsoft.com/office/drawing/2014/main" id="{40581448-E337-F045-73A6-B9A2BA4118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9475" y="1879600"/>
          <a:ext cx="5275263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93680" imgH="228600" progId="Equation.DSMT4">
                  <p:embed/>
                </p:oleObj>
              </mc:Choice>
              <mc:Fallback>
                <p:oleObj name="Equation" r:id="rId4" imgW="199368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1879600"/>
                        <a:ext cx="5275263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Text Box 18">
            <a:extLst>
              <a:ext uri="{FF2B5EF4-FFF2-40B4-BE49-F238E27FC236}">
                <a16:creationId xmlns:a16="http://schemas.microsoft.com/office/drawing/2014/main" id="{CD8777C4-8CCC-9D43-0B2F-63CF8135F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2600325"/>
            <a:ext cx="5184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/>
              <a:t>也就是</a:t>
            </a:r>
            <a:r>
              <a:rPr kumimoji="0" lang="en-US" altLang="zh-CN" i="1"/>
              <a:t>A</a:t>
            </a:r>
            <a:r>
              <a:rPr kumimoji="0" lang="en-US" altLang="zh-CN" baseline="30000"/>
              <a:t>2</a:t>
            </a:r>
            <a:r>
              <a:rPr kumimoji="0" lang="zh-CN" altLang="en-US"/>
              <a:t>与</a:t>
            </a:r>
            <a:r>
              <a:rPr kumimoji="0" lang="en-US" altLang="zh-CN" i="1"/>
              <a:t>B</a:t>
            </a:r>
            <a:r>
              <a:rPr kumimoji="0" lang="en-US" altLang="zh-CN" baseline="30000"/>
              <a:t>2</a:t>
            </a:r>
            <a:r>
              <a:rPr kumimoji="0" lang="zh-CN" altLang="en-US"/>
              <a:t>相似</a:t>
            </a:r>
            <a:r>
              <a:rPr kumimoji="0" lang="en-US" altLang="zh-CN"/>
              <a:t>.</a:t>
            </a:r>
          </a:p>
        </p:txBody>
      </p:sp>
      <p:sp>
        <p:nvSpPr>
          <p:cNvPr id="21514" name="Text Box 23">
            <a:extLst>
              <a:ext uri="{FF2B5EF4-FFF2-40B4-BE49-F238E27FC236}">
                <a16:creationId xmlns:a16="http://schemas.microsoft.com/office/drawing/2014/main" id="{D9466226-DC32-11DA-8F7C-2DEB90D8D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4678363"/>
            <a:ext cx="7569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/>
              <a:t>非零方阵</a:t>
            </a:r>
            <a:r>
              <a:rPr kumimoji="0" lang="en-US" altLang="zh-CN" i="1"/>
              <a:t>A</a:t>
            </a:r>
            <a:r>
              <a:rPr kumimoji="0" lang="en-US" altLang="zh-CN" baseline="30000"/>
              <a:t>2</a:t>
            </a:r>
            <a:r>
              <a:rPr kumimoji="0" lang="zh-CN" altLang="en-US"/>
              <a:t>显然不能与零方阵</a:t>
            </a:r>
            <a:r>
              <a:rPr kumimoji="0" lang="en-US" altLang="zh-CN" i="1"/>
              <a:t>B</a:t>
            </a:r>
            <a:r>
              <a:rPr kumimoji="0" lang="en-US" altLang="zh-CN" baseline="30000"/>
              <a:t>2</a:t>
            </a:r>
            <a:r>
              <a:rPr kumimoji="0" lang="zh-CN" altLang="en-US"/>
              <a:t>相似</a:t>
            </a:r>
            <a:r>
              <a:rPr kumimoji="0" lang="en-US" altLang="zh-CN"/>
              <a:t>.</a:t>
            </a:r>
            <a:r>
              <a:rPr kumimoji="0" lang="zh-CN" altLang="en-US"/>
              <a:t>因此</a:t>
            </a:r>
            <a:r>
              <a:rPr kumimoji="0" lang="en-US" altLang="zh-CN" i="1"/>
              <a:t>A</a:t>
            </a:r>
            <a:r>
              <a:rPr kumimoji="0" lang="zh-CN" altLang="en-US"/>
              <a:t>与</a:t>
            </a:r>
            <a:r>
              <a:rPr kumimoji="0" lang="en-US" altLang="zh-CN" i="1"/>
              <a:t>B</a:t>
            </a:r>
            <a:r>
              <a:rPr kumimoji="0" lang="zh-CN" altLang="en-US"/>
              <a:t>也不能相似</a:t>
            </a:r>
            <a:r>
              <a:rPr kumimoji="0" lang="en-US" altLang="zh-CN"/>
              <a:t>.</a:t>
            </a:r>
          </a:p>
        </p:txBody>
      </p:sp>
    </p:spTree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2">
            <a:extLst>
              <a:ext uri="{FF2B5EF4-FFF2-40B4-BE49-F238E27FC236}">
                <a16:creationId xmlns:a16="http://schemas.microsoft.com/office/drawing/2014/main" id="{F0DE65B1-187B-63F5-2EC6-126A9356C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33375"/>
            <a:ext cx="857408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en-US" altLang="zh-CN"/>
              <a:t>(2)</a:t>
            </a:r>
            <a:r>
              <a:rPr kumimoji="0" lang="zh-CN" altLang="en-US"/>
              <a:t>显然</a:t>
            </a:r>
            <a:r>
              <a:rPr kumimoji="0" lang="en-US" altLang="zh-CN"/>
              <a:t>, rank</a:t>
            </a:r>
            <a:r>
              <a:rPr kumimoji="0" lang="en-US" altLang="zh-CN" i="1"/>
              <a:t>A</a:t>
            </a:r>
            <a:r>
              <a:rPr kumimoji="0" lang="en-US" altLang="zh-CN"/>
              <a:t>=rank</a:t>
            </a:r>
            <a:r>
              <a:rPr kumimoji="0" lang="en-US" altLang="zh-CN" i="1"/>
              <a:t>B</a:t>
            </a:r>
            <a:r>
              <a:rPr kumimoji="0" lang="en-US" altLang="zh-CN"/>
              <a:t>=5, </a:t>
            </a:r>
            <a:r>
              <a:rPr kumimoji="0" lang="en-US" altLang="zh-CN" i="1"/>
              <a:t>A,B</a:t>
            </a:r>
            <a:r>
              <a:rPr kumimoji="0" lang="zh-CN" altLang="en-US"/>
              <a:t>相抵</a:t>
            </a:r>
            <a:r>
              <a:rPr kumimoji="0" lang="en-US" altLang="zh-CN"/>
              <a:t>.</a:t>
            </a:r>
            <a:r>
              <a:rPr kumimoji="0" lang="zh-CN" altLang="en-US"/>
              <a:t>如果</a:t>
            </a:r>
            <a:r>
              <a:rPr kumimoji="0" lang="en-US" altLang="zh-CN" i="1"/>
              <a:t>A,B</a:t>
            </a:r>
            <a:r>
              <a:rPr kumimoji="0" lang="zh-CN" altLang="en-US"/>
              <a:t>相似</a:t>
            </a:r>
            <a:r>
              <a:rPr kumimoji="0" lang="en-US" altLang="zh-CN"/>
              <a:t>,</a:t>
            </a:r>
            <a:r>
              <a:rPr kumimoji="0" lang="zh-CN" altLang="en-US"/>
              <a:t>存在可逆方阵</a:t>
            </a:r>
            <a:r>
              <a:rPr kumimoji="0" lang="en-US" altLang="zh-CN" i="1"/>
              <a:t>P</a:t>
            </a:r>
            <a:r>
              <a:rPr kumimoji="0" lang="zh-CN" altLang="en-US"/>
              <a:t>使</a:t>
            </a:r>
            <a:r>
              <a:rPr kumimoji="0" lang="en-US" altLang="zh-CN" i="1"/>
              <a:t>B=P</a:t>
            </a:r>
            <a:r>
              <a:rPr kumimoji="0" lang="en-US" altLang="zh-CN" baseline="30000"/>
              <a:t>-1</a:t>
            </a:r>
            <a:r>
              <a:rPr kumimoji="0" lang="en-US" altLang="zh-CN" i="1"/>
              <a:t>AP,</a:t>
            </a:r>
            <a:r>
              <a:rPr kumimoji="0" lang="zh-CN" altLang="en-US"/>
              <a:t>则</a:t>
            </a:r>
          </a:p>
        </p:txBody>
      </p:sp>
      <p:sp>
        <p:nvSpPr>
          <p:cNvPr id="22534" name="Text Box 5">
            <a:extLst>
              <a:ext uri="{FF2B5EF4-FFF2-40B4-BE49-F238E27FC236}">
                <a16:creationId xmlns:a16="http://schemas.microsoft.com/office/drawing/2014/main" id="{059E076C-39DF-51AB-18AF-CA8B97CBF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468563"/>
            <a:ext cx="8413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/>
              <a:t>也就是说</a:t>
            </a:r>
            <a:r>
              <a:rPr kumimoji="0" lang="en-US" altLang="zh-CN"/>
              <a:t>(</a:t>
            </a:r>
            <a:r>
              <a:rPr kumimoji="0" lang="en-US" altLang="zh-CN" i="1"/>
              <a:t>B-I</a:t>
            </a:r>
            <a:r>
              <a:rPr kumimoji="0" lang="en-US" altLang="zh-CN"/>
              <a:t>)</a:t>
            </a:r>
            <a:r>
              <a:rPr kumimoji="0" lang="en-US" altLang="zh-CN" baseline="30000"/>
              <a:t>2</a:t>
            </a:r>
            <a:r>
              <a:rPr kumimoji="0" lang="zh-CN" altLang="en-US"/>
              <a:t>与</a:t>
            </a:r>
            <a:r>
              <a:rPr kumimoji="0" lang="en-US" altLang="zh-CN"/>
              <a:t>(</a:t>
            </a:r>
            <a:r>
              <a:rPr kumimoji="0" lang="en-US" altLang="zh-CN" i="1"/>
              <a:t>A-I</a:t>
            </a:r>
            <a:r>
              <a:rPr kumimoji="0" lang="en-US" altLang="zh-CN"/>
              <a:t>)</a:t>
            </a:r>
            <a:r>
              <a:rPr kumimoji="0" lang="en-US" altLang="zh-CN" baseline="30000"/>
              <a:t>2</a:t>
            </a:r>
            <a:r>
              <a:rPr kumimoji="0" lang="zh-CN" altLang="en-US"/>
              <a:t>应当相似</a:t>
            </a:r>
            <a:r>
              <a:rPr kumimoji="0" lang="en-US" altLang="zh-CN"/>
              <a:t>.</a:t>
            </a:r>
            <a:r>
              <a:rPr kumimoji="0" lang="zh-CN" altLang="en-US"/>
              <a:t>然而</a:t>
            </a:r>
            <a:endParaRPr kumimoji="0" lang="en-US" altLang="zh-CN"/>
          </a:p>
        </p:txBody>
      </p:sp>
      <p:graphicFrame>
        <p:nvGraphicFramePr>
          <p:cNvPr id="22530" name="Object 12">
            <a:extLst>
              <a:ext uri="{FF2B5EF4-FFF2-40B4-BE49-F238E27FC236}">
                <a16:creationId xmlns:a16="http://schemas.microsoft.com/office/drawing/2014/main" id="{882DDBD8-7259-214A-99E3-4A4D0CFA47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1377950"/>
          <a:ext cx="5275263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680" imgH="228600" progId="Equation.DSMT4">
                  <p:embed/>
                </p:oleObj>
              </mc:Choice>
              <mc:Fallback>
                <p:oleObj name="Equation" r:id="rId2" imgW="199368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377950"/>
                        <a:ext cx="5275263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13">
            <a:extLst>
              <a:ext uri="{FF2B5EF4-FFF2-40B4-BE49-F238E27FC236}">
                <a16:creationId xmlns:a16="http://schemas.microsoft.com/office/drawing/2014/main" id="{8893EEAE-83D2-A068-C5E5-FD17F13701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9913" y="3043238"/>
          <a:ext cx="7473950" cy="262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5720" imgH="1168200" progId="Equation.DSMT4">
                  <p:embed/>
                </p:oleObj>
              </mc:Choice>
              <mc:Fallback>
                <p:oleObj name="Equation" r:id="rId4" imgW="3555720" imgH="1168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3043238"/>
                        <a:ext cx="7473950" cy="262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15">
            <a:extLst>
              <a:ext uri="{FF2B5EF4-FFF2-40B4-BE49-F238E27FC236}">
                <a16:creationId xmlns:a16="http://schemas.microsoft.com/office/drawing/2014/main" id="{2F850BA8-9BB7-E90F-A103-C3453F6CE0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125" y="1935163"/>
          <a:ext cx="836612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62240" imgH="228600" progId="Equation.DSMT4">
                  <p:embed/>
                </p:oleObj>
              </mc:Choice>
              <mc:Fallback>
                <p:oleObj name="Equation" r:id="rId6" imgW="316224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25" y="1935163"/>
                        <a:ext cx="8366125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20">
            <a:extLst>
              <a:ext uri="{FF2B5EF4-FFF2-40B4-BE49-F238E27FC236}">
                <a16:creationId xmlns:a16="http://schemas.microsoft.com/office/drawing/2014/main" id="{A43FACD3-B9CD-A845-810F-5DBC4FF8E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5605463"/>
            <a:ext cx="865663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en-US" altLang="zh-CN"/>
              <a:t>rank(</a:t>
            </a:r>
            <a:r>
              <a:rPr kumimoji="0" lang="en-US" altLang="zh-CN" i="1"/>
              <a:t>B-I</a:t>
            </a:r>
            <a:r>
              <a:rPr kumimoji="0" lang="en-US" altLang="zh-CN"/>
              <a:t>)</a:t>
            </a:r>
            <a:r>
              <a:rPr kumimoji="0" lang="en-US" altLang="zh-CN" baseline="30000"/>
              <a:t>2</a:t>
            </a:r>
            <a:r>
              <a:rPr kumimoji="0" lang="en-US" altLang="zh-CN"/>
              <a:t>=1</a:t>
            </a:r>
            <a:r>
              <a:rPr kumimoji="0" lang="zh-CN" altLang="en-US"/>
              <a:t>与</a:t>
            </a:r>
            <a:r>
              <a:rPr kumimoji="0" lang="en-US" altLang="zh-CN"/>
              <a:t>rank(</a:t>
            </a:r>
            <a:r>
              <a:rPr kumimoji="0" lang="en-US" altLang="zh-CN" i="1"/>
              <a:t>A-I</a:t>
            </a:r>
            <a:r>
              <a:rPr kumimoji="0" lang="en-US" altLang="zh-CN"/>
              <a:t>)</a:t>
            </a:r>
            <a:r>
              <a:rPr kumimoji="0" lang="en-US" altLang="zh-CN" baseline="30000"/>
              <a:t>2</a:t>
            </a:r>
            <a:r>
              <a:rPr kumimoji="0" lang="en-US" altLang="zh-CN"/>
              <a:t>=2, (</a:t>
            </a:r>
            <a:r>
              <a:rPr kumimoji="0" lang="en-US" altLang="zh-CN" i="1"/>
              <a:t>B-I</a:t>
            </a:r>
            <a:r>
              <a:rPr kumimoji="0" lang="en-US" altLang="zh-CN"/>
              <a:t>)</a:t>
            </a:r>
            <a:r>
              <a:rPr kumimoji="0" lang="en-US" altLang="zh-CN" baseline="30000"/>
              <a:t>2</a:t>
            </a:r>
            <a:r>
              <a:rPr kumimoji="0" lang="zh-CN" altLang="en-US"/>
              <a:t>与</a:t>
            </a:r>
            <a:r>
              <a:rPr kumimoji="0" lang="en-US" altLang="zh-CN"/>
              <a:t>(</a:t>
            </a:r>
            <a:r>
              <a:rPr kumimoji="0" lang="en-US" altLang="zh-CN" i="1"/>
              <a:t>A-I</a:t>
            </a:r>
            <a:r>
              <a:rPr kumimoji="0" lang="en-US" altLang="zh-CN"/>
              <a:t>)</a:t>
            </a:r>
            <a:r>
              <a:rPr kumimoji="0" lang="en-US" altLang="zh-CN" baseline="30000"/>
              <a:t>2</a:t>
            </a:r>
            <a:r>
              <a:rPr kumimoji="0" lang="zh-CN" altLang="en-US"/>
              <a:t>不相似</a:t>
            </a:r>
            <a:r>
              <a:rPr kumimoji="0" lang="en-US" altLang="zh-CN"/>
              <a:t>.</a:t>
            </a:r>
            <a:r>
              <a:rPr kumimoji="0" lang="zh-CN" altLang="en-US"/>
              <a:t>因此</a:t>
            </a:r>
            <a:r>
              <a:rPr kumimoji="0" lang="en-US" altLang="zh-CN"/>
              <a:t>,</a:t>
            </a:r>
            <a:r>
              <a:rPr kumimoji="0" lang="en-US" altLang="zh-CN" i="1"/>
              <a:t>A</a:t>
            </a:r>
            <a:r>
              <a:rPr kumimoji="0" lang="zh-CN" altLang="en-US"/>
              <a:t>与</a:t>
            </a:r>
            <a:r>
              <a:rPr kumimoji="0" lang="en-US" altLang="zh-CN" i="1"/>
              <a:t>B</a:t>
            </a:r>
            <a:r>
              <a:rPr kumimoji="0" lang="zh-CN" altLang="en-US"/>
              <a:t>也不能相似</a:t>
            </a:r>
            <a:r>
              <a:rPr kumimoji="0" lang="en-US" altLang="zh-CN"/>
              <a:t>.</a:t>
            </a:r>
          </a:p>
        </p:txBody>
      </p:sp>
    </p:spTree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>
            <a:extLst>
              <a:ext uri="{FF2B5EF4-FFF2-40B4-BE49-F238E27FC236}">
                <a16:creationId xmlns:a16="http://schemas.microsoft.com/office/drawing/2014/main" id="{42156ABA-9293-74D8-E354-1B867EE61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" y="2130425"/>
            <a:ext cx="892175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tx2"/>
                </a:solidFill>
              </a:rPr>
              <a:t>引理</a:t>
            </a:r>
            <a:r>
              <a:rPr kumimoji="0" lang="en-US" altLang="zh-CN">
                <a:solidFill>
                  <a:schemeClr val="tx2"/>
                </a:solidFill>
              </a:rPr>
              <a:t>5.5.6 </a:t>
            </a:r>
            <a:r>
              <a:rPr kumimoji="0" lang="zh-CN" altLang="en-US"/>
              <a:t>设方阵</a:t>
            </a:r>
            <a:r>
              <a:rPr kumimoji="0" lang="en-US" altLang="zh-CN" i="1"/>
              <a:t>A,B</a:t>
            </a:r>
            <a:r>
              <a:rPr kumimoji="0" lang="zh-CN" altLang="en-US"/>
              <a:t>相似</a:t>
            </a:r>
            <a:r>
              <a:rPr kumimoji="0" lang="en-US" altLang="zh-CN"/>
              <a:t>, </a:t>
            </a:r>
            <a:r>
              <a:rPr kumimoji="0" lang="en-US" altLang="zh-CN" i="1"/>
              <a:t>B=P</a:t>
            </a:r>
            <a:r>
              <a:rPr kumimoji="0" lang="en-US" altLang="zh-CN" baseline="30000"/>
              <a:t>-1</a:t>
            </a:r>
            <a:r>
              <a:rPr kumimoji="0" lang="en-US" altLang="zh-CN" i="1"/>
              <a:t>AP</a:t>
            </a:r>
            <a:r>
              <a:rPr kumimoji="0" lang="zh-CN" altLang="en-US"/>
              <a:t>对</a:t>
            </a:r>
            <a:r>
              <a:rPr kumimoji="0" lang="en-US" altLang="zh-CN" i="1"/>
              <a:t>F</a:t>
            </a:r>
            <a:r>
              <a:rPr kumimoji="0" lang="zh-CN" altLang="en-US"/>
              <a:t>上可逆方阵</a:t>
            </a:r>
            <a:r>
              <a:rPr kumimoji="0" lang="en-US" altLang="zh-CN" i="1"/>
              <a:t>P</a:t>
            </a:r>
            <a:r>
              <a:rPr kumimoji="0" lang="zh-CN" altLang="en-US"/>
              <a:t>成立</a:t>
            </a:r>
            <a:r>
              <a:rPr kumimoji="0" lang="en-US" altLang="zh-CN"/>
              <a:t>.</a:t>
            </a:r>
            <a:r>
              <a:rPr kumimoji="0" lang="en-US" altLang="zh-CN" i="1"/>
              <a:t>f</a:t>
            </a:r>
            <a:r>
              <a:rPr kumimoji="0" lang="en-US" altLang="zh-CN"/>
              <a:t>(</a:t>
            </a:r>
            <a:r>
              <a:rPr kumimoji="0" lang="en-US" altLang="zh-CN" i="1"/>
              <a:t>x</a:t>
            </a:r>
            <a:r>
              <a:rPr kumimoji="0" lang="en-US" altLang="zh-CN"/>
              <a:t>)</a:t>
            </a:r>
            <a:r>
              <a:rPr kumimoji="0" lang="en-US" altLang="zh-CN" b="1"/>
              <a:t>∈</a:t>
            </a:r>
            <a:r>
              <a:rPr kumimoji="0" lang="en-US" altLang="zh-CN" i="1"/>
              <a:t>F</a:t>
            </a:r>
            <a:r>
              <a:rPr kumimoji="0" lang="en-US" altLang="zh-CN"/>
              <a:t>[</a:t>
            </a:r>
            <a:r>
              <a:rPr kumimoji="0" lang="en-US" altLang="zh-CN" i="1"/>
              <a:t>x</a:t>
            </a:r>
            <a:r>
              <a:rPr kumimoji="0" lang="en-US" altLang="zh-CN"/>
              <a:t>]</a:t>
            </a:r>
            <a:r>
              <a:rPr kumimoji="0" lang="zh-CN" altLang="en-US"/>
              <a:t>是系数在</a:t>
            </a:r>
            <a:r>
              <a:rPr kumimoji="0" lang="en-US" altLang="zh-CN" i="1"/>
              <a:t>F</a:t>
            </a:r>
            <a:r>
              <a:rPr kumimoji="0" lang="zh-CN" altLang="en-US"/>
              <a:t>中的任一多项式</a:t>
            </a:r>
            <a:r>
              <a:rPr kumimoji="0" lang="en-US" altLang="zh-CN"/>
              <a:t>,</a:t>
            </a:r>
            <a:r>
              <a:rPr kumimoji="0" lang="zh-CN" altLang="en-US"/>
              <a:t>则</a:t>
            </a:r>
          </a:p>
          <a:p>
            <a:pPr eaLnBrk="1" hangingPunct="1"/>
            <a:r>
              <a:rPr kumimoji="0" lang="en-US" altLang="zh-CN"/>
              <a:t>                                    </a:t>
            </a:r>
            <a:r>
              <a:rPr kumimoji="0" lang="en-US" altLang="zh-CN" i="1"/>
              <a:t>f</a:t>
            </a:r>
            <a:r>
              <a:rPr kumimoji="0" lang="en-US" altLang="zh-CN"/>
              <a:t>(</a:t>
            </a:r>
            <a:r>
              <a:rPr kumimoji="0" lang="en-US" altLang="zh-CN" i="1"/>
              <a:t>B</a:t>
            </a:r>
            <a:r>
              <a:rPr kumimoji="0" lang="en-US" altLang="zh-CN"/>
              <a:t>)</a:t>
            </a:r>
            <a:r>
              <a:rPr kumimoji="0" lang="en-US" altLang="zh-CN" i="1"/>
              <a:t>=P</a:t>
            </a:r>
            <a:r>
              <a:rPr kumimoji="0" lang="en-US" altLang="zh-CN" baseline="30000"/>
              <a:t>-1</a:t>
            </a:r>
            <a:r>
              <a:rPr kumimoji="0" lang="en-US" altLang="zh-CN" i="1"/>
              <a:t>f</a:t>
            </a:r>
            <a:r>
              <a:rPr kumimoji="0" lang="en-US" altLang="zh-CN"/>
              <a:t>(</a:t>
            </a:r>
            <a:r>
              <a:rPr kumimoji="0" lang="en-US" altLang="zh-CN" i="1"/>
              <a:t>A</a:t>
            </a:r>
            <a:r>
              <a:rPr kumimoji="0" lang="en-US" altLang="zh-CN"/>
              <a:t>)</a:t>
            </a:r>
            <a:r>
              <a:rPr kumimoji="0" lang="en-US" altLang="zh-CN" i="1"/>
              <a:t>P.</a:t>
            </a:r>
            <a:endParaRPr kumimoji="0" lang="en-US" altLang="zh-CN"/>
          </a:p>
        </p:txBody>
      </p:sp>
      <p:sp>
        <p:nvSpPr>
          <p:cNvPr id="75779" name="Text Box 17">
            <a:extLst>
              <a:ext uri="{FF2B5EF4-FFF2-40B4-BE49-F238E27FC236}">
                <a16:creationId xmlns:a16="http://schemas.microsoft.com/office/drawing/2014/main" id="{E9B9E38D-B695-5B0C-72D0-EF9322E54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8" y="4097338"/>
            <a:ext cx="72358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</a:rPr>
              <a:t>证明思路</a:t>
            </a:r>
            <a:r>
              <a:rPr kumimoji="0" lang="en-US" altLang="zh-CN">
                <a:solidFill>
                  <a:srgbClr val="FFFF00"/>
                </a:solidFill>
              </a:rPr>
              <a:t>:</a:t>
            </a:r>
            <a:r>
              <a:rPr kumimoji="0" lang="zh-CN" altLang="en-US">
                <a:solidFill>
                  <a:srgbClr val="FFFF00"/>
                </a:solidFill>
              </a:rPr>
              <a:t>采用数学归纳法</a:t>
            </a:r>
          </a:p>
        </p:txBody>
      </p:sp>
      <p:sp>
        <p:nvSpPr>
          <p:cNvPr id="75780" name="Text Box 19">
            <a:extLst>
              <a:ext uri="{FF2B5EF4-FFF2-40B4-BE49-F238E27FC236}">
                <a16:creationId xmlns:a16="http://schemas.microsoft.com/office/drawing/2014/main" id="{661B1508-D355-88EE-3391-77BB8C70F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17500"/>
            <a:ext cx="84169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(1)(</a:t>
            </a:r>
            <a:r>
              <a:rPr lang="en-US" altLang="zh-CN" i="1"/>
              <a:t>PAP</a:t>
            </a:r>
            <a:r>
              <a:rPr lang="en-US" altLang="zh-CN" baseline="30000"/>
              <a:t>-1</a:t>
            </a:r>
            <a:r>
              <a:rPr lang="en-US" altLang="zh-CN"/>
              <a:t>)(</a:t>
            </a:r>
            <a:r>
              <a:rPr lang="en-US" altLang="zh-CN" i="1"/>
              <a:t>PBP</a:t>
            </a:r>
            <a:r>
              <a:rPr lang="en-US" altLang="zh-CN" baseline="30000"/>
              <a:t>-1</a:t>
            </a:r>
            <a:r>
              <a:rPr lang="en-US" altLang="zh-CN"/>
              <a:t>)=</a:t>
            </a:r>
            <a:r>
              <a:rPr lang="en-US" altLang="zh-CN" i="1"/>
              <a:t>P</a:t>
            </a:r>
            <a:r>
              <a:rPr lang="en-US" altLang="zh-CN"/>
              <a:t>(</a:t>
            </a:r>
            <a:r>
              <a:rPr lang="en-US" altLang="zh-CN" i="1"/>
              <a:t>AB</a:t>
            </a:r>
            <a:r>
              <a:rPr lang="en-US" altLang="zh-CN"/>
              <a:t>)</a:t>
            </a:r>
            <a:r>
              <a:rPr lang="en-US" altLang="zh-CN" i="1"/>
              <a:t>P</a:t>
            </a:r>
            <a:r>
              <a:rPr lang="en-US" altLang="zh-CN" baseline="30000"/>
              <a:t>-1</a:t>
            </a:r>
          </a:p>
          <a:p>
            <a:pPr eaLnBrk="1" hangingPunct="1"/>
            <a:r>
              <a:rPr lang="en-US" altLang="zh-CN"/>
              <a:t>(2)(</a:t>
            </a:r>
            <a:r>
              <a:rPr lang="en-US" altLang="zh-CN" i="1"/>
              <a:t>PAP</a:t>
            </a:r>
            <a:r>
              <a:rPr lang="en-US" altLang="zh-CN" baseline="30000"/>
              <a:t>-1</a:t>
            </a:r>
            <a:r>
              <a:rPr lang="en-US" altLang="zh-CN"/>
              <a:t>)</a:t>
            </a:r>
            <a:r>
              <a:rPr lang="en-US" altLang="zh-CN" i="1" baseline="30000"/>
              <a:t>n</a:t>
            </a:r>
            <a:r>
              <a:rPr lang="en-US" altLang="zh-CN"/>
              <a:t>=</a:t>
            </a:r>
            <a:r>
              <a:rPr lang="en-US" altLang="zh-CN" i="1"/>
              <a:t>PA</a:t>
            </a:r>
            <a:r>
              <a:rPr lang="en-US" altLang="zh-CN" i="1" baseline="30000"/>
              <a:t>n</a:t>
            </a:r>
            <a:r>
              <a:rPr lang="en-US" altLang="zh-CN" i="1"/>
              <a:t>P</a:t>
            </a:r>
            <a:r>
              <a:rPr lang="en-US" altLang="zh-CN" baseline="30000"/>
              <a:t>-1</a:t>
            </a:r>
          </a:p>
        </p:txBody>
      </p:sp>
    </p:spTree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38" name="Text Box 22">
            <a:extLst>
              <a:ext uri="{FF2B5EF4-FFF2-40B4-BE49-F238E27FC236}">
                <a16:creationId xmlns:a16="http://schemas.microsoft.com/office/drawing/2014/main" id="{B18C2A18-39AB-B723-47DE-6C40954FC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69850"/>
            <a:ext cx="4176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0"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隶书" pitchFamily="49" charset="-122"/>
              </a:rPr>
              <a:t>特征向量</a:t>
            </a:r>
          </a:p>
        </p:txBody>
      </p:sp>
      <p:sp>
        <p:nvSpPr>
          <p:cNvPr id="76803" name="Text Box 23">
            <a:extLst>
              <a:ext uri="{FF2B5EF4-FFF2-40B4-BE49-F238E27FC236}">
                <a16:creationId xmlns:a16="http://schemas.microsoft.com/office/drawing/2014/main" id="{056511EE-5367-41D9-E5F3-81D1C9681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38" y="568325"/>
            <a:ext cx="8810625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定义</a:t>
            </a:r>
            <a:r>
              <a:rPr lang="en-US" altLang="zh-CN">
                <a:solidFill>
                  <a:schemeClr val="tx2"/>
                </a:solidFill>
              </a:rPr>
              <a:t>:</a:t>
            </a:r>
            <a:r>
              <a:rPr kumimoji="0" lang="zh-CN" altLang="en-US"/>
              <a:t>如果可以在线性空间</a:t>
            </a:r>
            <a:r>
              <a:rPr kumimoji="0" lang="en-US" altLang="zh-CN" i="1"/>
              <a:t>V</a:t>
            </a:r>
            <a:r>
              <a:rPr kumimoji="0" lang="zh-CN" altLang="en-US"/>
              <a:t>中选一组基</a:t>
            </a:r>
            <a:r>
              <a:rPr kumimoji="0" lang="en-US" altLang="zh-CN"/>
              <a:t>{</a:t>
            </a:r>
            <a:r>
              <a:rPr lang="en-US" altLang="zh-CN" b="1" i="1">
                <a:sym typeface="Symbol" panose="05050102010706020507" pitchFamily="18" charset="2"/>
              </a:rPr>
              <a:t>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,…,</a:t>
            </a:r>
            <a:r>
              <a:rPr lang="en-US" altLang="zh-CN" b="1" i="1">
                <a:sym typeface="Symbol" panose="05050102010706020507" pitchFamily="18" charset="2"/>
              </a:rPr>
              <a:t></a:t>
            </a:r>
            <a:r>
              <a:rPr lang="en-US" altLang="zh-CN" i="1" baseline="-25000">
                <a:sym typeface="Symbol" panose="05050102010706020507" pitchFamily="18" charset="2"/>
              </a:rPr>
              <a:t>n</a:t>
            </a:r>
            <a:r>
              <a:rPr kumimoji="0" lang="en-US" altLang="zh-CN"/>
              <a:t>}</a:t>
            </a:r>
            <a:r>
              <a:rPr kumimoji="0" lang="zh-CN" altLang="en-US"/>
              <a:t>使线性变换</a:t>
            </a:r>
            <a:r>
              <a:rPr kumimoji="0" lang="en-US" altLang="zh-CN" i="1" u="sng"/>
              <a:t>A</a:t>
            </a:r>
            <a:r>
              <a:rPr kumimoji="0" lang="zh-CN" altLang="en-US"/>
              <a:t>在这组基下矩阵</a:t>
            </a:r>
            <a:r>
              <a:rPr kumimoji="0" lang="en-US" altLang="zh-CN" i="1"/>
              <a:t>B</a:t>
            </a:r>
            <a:r>
              <a:rPr kumimoji="0" lang="zh-CN" altLang="en-US"/>
              <a:t>是对角矩阵</a:t>
            </a:r>
            <a:r>
              <a:rPr kumimoji="0" lang="en-US" altLang="zh-CN"/>
              <a:t>,</a:t>
            </a:r>
            <a:r>
              <a:rPr kumimoji="0" lang="zh-CN" altLang="en-US"/>
              <a:t>就称</a:t>
            </a:r>
            <a:r>
              <a:rPr kumimoji="0" lang="en-US" altLang="zh-CN" i="1" u="sng"/>
              <a:t>A</a:t>
            </a:r>
            <a:r>
              <a:rPr kumimoji="0" lang="zh-CN" altLang="en-US">
                <a:solidFill>
                  <a:schemeClr val="tx2"/>
                </a:solidFill>
              </a:rPr>
              <a:t>可对角化</a:t>
            </a:r>
            <a:r>
              <a:rPr kumimoji="0" lang="en-US" altLang="zh-CN"/>
              <a:t>.</a:t>
            </a:r>
            <a:r>
              <a:rPr kumimoji="0" lang="zh-CN" altLang="en-US"/>
              <a:t>如果方阵</a:t>
            </a:r>
            <a:r>
              <a:rPr kumimoji="0" lang="en-US" altLang="zh-CN" i="1"/>
              <a:t>A</a:t>
            </a:r>
            <a:r>
              <a:rPr kumimoji="0" lang="zh-CN" altLang="en-US"/>
              <a:t>相似于某个对角矩阵</a:t>
            </a:r>
            <a:r>
              <a:rPr kumimoji="0" lang="en-US" altLang="zh-CN" i="1"/>
              <a:t>B</a:t>
            </a:r>
            <a:r>
              <a:rPr kumimoji="0" lang="zh-CN" altLang="en-US"/>
              <a:t>就称</a:t>
            </a:r>
            <a:r>
              <a:rPr kumimoji="0" lang="en-US" altLang="zh-CN" i="1"/>
              <a:t>A</a:t>
            </a:r>
            <a:r>
              <a:rPr kumimoji="0" lang="zh-CN" altLang="en-US">
                <a:solidFill>
                  <a:schemeClr val="tx2"/>
                </a:solidFill>
              </a:rPr>
              <a:t>可对角化</a:t>
            </a:r>
            <a:r>
              <a:rPr kumimoji="0" lang="en-US" altLang="zh-CN"/>
              <a:t>.</a:t>
            </a:r>
          </a:p>
        </p:txBody>
      </p:sp>
      <p:sp>
        <p:nvSpPr>
          <p:cNvPr id="76804" name="Text Box 24">
            <a:extLst>
              <a:ext uri="{FF2B5EF4-FFF2-40B4-BE49-F238E27FC236}">
                <a16:creationId xmlns:a16="http://schemas.microsoft.com/office/drawing/2014/main" id="{983453C2-4BF9-E378-34B5-0798A88AD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" y="2574925"/>
            <a:ext cx="8621713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定义</a:t>
            </a:r>
            <a:r>
              <a:rPr lang="en-US" altLang="zh-CN">
                <a:solidFill>
                  <a:schemeClr val="tx2"/>
                </a:solidFill>
              </a:rPr>
              <a:t>5.5.1</a:t>
            </a:r>
            <a:r>
              <a:rPr kumimoji="0" lang="zh-CN" altLang="en-US"/>
              <a:t>设</a:t>
            </a:r>
            <a:r>
              <a:rPr lang="en-US" altLang="zh-CN" i="1" u="sng"/>
              <a:t>A</a:t>
            </a:r>
            <a:r>
              <a:rPr lang="en-US" altLang="zh-CN"/>
              <a:t>:</a:t>
            </a:r>
            <a:r>
              <a:rPr lang="en-US" altLang="zh-CN" i="1"/>
              <a:t>V</a:t>
            </a:r>
            <a:r>
              <a:rPr lang="en-US" altLang="zh-CN"/>
              <a:t>→</a:t>
            </a:r>
            <a:r>
              <a:rPr lang="en-US" altLang="zh-CN" i="1"/>
              <a:t>V</a:t>
            </a:r>
            <a:r>
              <a:rPr kumimoji="0" lang="zh-CN" altLang="en-US"/>
              <a:t>是的线性变换</a:t>
            </a:r>
            <a:r>
              <a:rPr kumimoji="0" lang="en-US" altLang="zh-CN"/>
              <a:t>,</a:t>
            </a:r>
            <a:r>
              <a:rPr kumimoji="0" lang="zh-CN" altLang="en-US"/>
              <a:t>如果非零向量</a:t>
            </a:r>
            <a:r>
              <a:rPr lang="en-US" altLang="zh-CN" b="1" i="1">
                <a:sym typeface="Symbol" panose="05050102010706020507" pitchFamily="18" charset="2"/>
              </a:rPr>
              <a:t></a:t>
            </a:r>
            <a:r>
              <a:rPr kumimoji="0" lang="en-US" altLang="zh-CN" b="1"/>
              <a:t>∈</a:t>
            </a:r>
            <a:r>
              <a:rPr kumimoji="0" lang="en-US" altLang="zh-CN" i="1"/>
              <a:t>V</a:t>
            </a:r>
            <a:r>
              <a:rPr kumimoji="0" lang="zh-CN" altLang="en-US"/>
              <a:t>被</a:t>
            </a:r>
            <a:r>
              <a:rPr lang="en-US" altLang="zh-CN" i="1" u="sng"/>
              <a:t>A</a:t>
            </a:r>
            <a:r>
              <a:rPr kumimoji="0" lang="zh-CN" altLang="en-US"/>
              <a:t>映到它的某个倍向量</a:t>
            </a:r>
            <a:r>
              <a:rPr kumimoji="0" lang="en-US" altLang="zh-CN"/>
              <a:t>,</a:t>
            </a:r>
            <a:r>
              <a:rPr kumimoji="0" lang="zh-CN" altLang="en-US"/>
              <a:t>即</a:t>
            </a:r>
            <a:r>
              <a:rPr lang="en-US" altLang="zh-CN" i="1" u="sng"/>
              <a:t>A</a:t>
            </a:r>
            <a:r>
              <a:rPr lang="en-US" altLang="zh-CN"/>
              <a:t>(</a:t>
            </a:r>
            <a:r>
              <a:rPr lang="en-US" altLang="zh-CN" b="1" i="1">
                <a:sym typeface="Symbol" panose="05050102010706020507" pitchFamily="18" charset="2"/>
              </a:rPr>
              <a:t></a:t>
            </a:r>
            <a:r>
              <a:rPr lang="en-US" altLang="zh-CN">
                <a:sym typeface="Symbol" panose="05050102010706020507" pitchFamily="18" charset="2"/>
              </a:rPr>
              <a:t>)=</a:t>
            </a:r>
            <a:r>
              <a:rPr lang="en-US" altLang="zh-CN" b="1" i="1">
                <a:sym typeface="Symbol" panose="05050102010706020507" pitchFamily="18" charset="2"/>
              </a:rPr>
              <a:t>λ</a:t>
            </a:r>
            <a:r>
              <a:rPr kumimoji="0" lang="zh-CN" altLang="en-US"/>
              <a:t>对某个</a:t>
            </a:r>
            <a:r>
              <a:rPr lang="en-US" altLang="zh-CN" b="1" i="1">
                <a:sym typeface="Symbol" panose="05050102010706020507" pitchFamily="18" charset="2"/>
              </a:rPr>
              <a:t>λ</a:t>
            </a:r>
            <a:r>
              <a:rPr kumimoji="0" lang="en-US" altLang="zh-CN"/>
              <a:t>∈F</a:t>
            </a:r>
            <a:r>
              <a:rPr kumimoji="0" lang="zh-CN" altLang="en-US"/>
              <a:t>成立</a:t>
            </a:r>
            <a:r>
              <a:rPr kumimoji="0" lang="en-US" altLang="zh-CN"/>
              <a:t>,</a:t>
            </a:r>
            <a:r>
              <a:rPr kumimoji="0" lang="zh-CN" altLang="en-US"/>
              <a:t>就称</a:t>
            </a:r>
            <a:r>
              <a:rPr lang="en-US" altLang="zh-CN" i="1">
                <a:sym typeface="Symbol" panose="05050102010706020507" pitchFamily="18" charset="2"/>
              </a:rPr>
              <a:t>λ</a:t>
            </a:r>
            <a:r>
              <a:rPr kumimoji="0" lang="zh-CN" altLang="en-US"/>
              <a:t>是的</a:t>
            </a:r>
            <a:r>
              <a:rPr kumimoji="0" lang="zh-CN" altLang="en-US">
                <a:solidFill>
                  <a:schemeClr val="tx2"/>
                </a:solidFill>
              </a:rPr>
              <a:t>特征值</a:t>
            </a:r>
            <a:r>
              <a:rPr kumimoji="0" lang="en-US" altLang="zh-CN"/>
              <a:t>, </a:t>
            </a:r>
            <a:r>
              <a:rPr lang="en-US" altLang="zh-CN" b="1" i="1">
                <a:sym typeface="Symbol" panose="05050102010706020507" pitchFamily="18" charset="2"/>
              </a:rPr>
              <a:t></a:t>
            </a:r>
            <a:r>
              <a:rPr kumimoji="0" lang="zh-CN" altLang="en-US"/>
              <a:t>是</a:t>
            </a:r>
            <a:r>
              <a:rPr lang="en-US" altLang="zh-CN" i="1" u="sng"/>
              <a:t>A</a:t>
            </a:r>
            <a:r>
              <a:rPr kumimoji="0" lang="zh-CN" altLang="en-US"/>
              <a:t>的</a:t>
            </a:r>
            <a:r>
              <a:rPr kumimoji="0" lang="zh-CN" altLang="en-US">
                <a:solidFill>
                  <a:schemeClr val="tx2"/>
                </a:solidFill>
              </a:rPr>
              <a:t>属于特征值</a:t>
            </a:r>
            <a:r>
              <a:rPr lang="en-US" altLang="zh-CN" i="1">
                <a:solidFill>
                  <a:schemeClr val="tx2"/>
                </a:solidFill>
                <a:sym typeface="Symbol" panose="05050102010706020507" pitchFamily="18" charset="2"/>
              </a:rPr>
              <a:t>λ</a:t>
            </a:r>
            <a:r>
              <a:rPr kumimoji="0" lang="zh-CN" altLang="en-US">
                <a:solidFill>
                  <a:schemeClr val="tx2"/>
                </a:solidFill>
              </a:rPr>
              <a:t>的特征向量</a:t>
            </a:r>
            <a:r>
              <a:rPr kumimoji="0" lang="en-US" altLang="zh-CN"/>
              <a:t>. </a:t>
            </a:r>
          </a:p>
          <a:p>
            <a:pPr eaLnBrk="1" hangingPunct="1"/>
            <a:r>
              <a:rPr kumimoji="0" lang="en-US" altLang="zh-CN"/>
              <a:t>    </a:t>
            </a:r>
            <a:r>
              <a:rPr kumimoji="0" lang="zh-CN" altLang="en-US"/>
              <a:t>设</a:t>
            </a:r>
            <a:r>
              <a:rPr kumimoji="0" lang="en-US" altLang="zh-CN" i="1"/>
              <a:t>A</a:t>
            </a:r>
            <a:r>
              <a:rPr kumimoji="0" lang="en-US" altLang="zh-CN"/>
              <a:t>∈</a:t>
            </a:r>
            <a:r>
              <a:rPr kumimoji="0" lang="en-US" altLang="zh-CN" i="1"/>
              <a:t>F</a:t>
            </a:r>
            <a:r>
              <a:rPr kumimoji="0" lang="en-US" altLang="zh-CN" i="1" baseline="30000"/>
              <a:t>n</a:t>
            </a:r>
            <a:r>
              <a:rPr kumimoji="0" lang="en-US" altLang="zh-CN" baseline="30000"/>
              <a:t>x</a:t>
            </a:r>
            <a:r>
              <a:rPr kumimoji="0" lang="en-US" altLang="zh-CN" i="1" baseline="30000"/>
              <a:t>n</a:t>
            </a:r>
            <a:r>
              <a:rPr kumimoji="0" lang="en-US" altLang="zh-CN"/>
              <a:t>,</a:t>
            </a:r>
            <a:r>
              <a:rPr kumimoji="0" lang="zh-CN" altLang="en-US"/>
              <a:t>则</a:t>
            </a:r>
            <a:r>
              <a:rPr kumimoji="0" lang="en-US" altLang="zh-CN" i="1"/>
              <a:t>V</a:t>
            </a:r>
            <a:r>
              <a:rPr kumimoji="0" lang="en-US" altLang="zh-CN"/>
              <a:t>=</a:t>
            </a:r>
            <a:r>
              <a:rPr kumimoji="0" lang="en-US" altLang="zh-CN" i="1"/>
              <a:t>F</a:t>
            </a:r>
            <a:r>
              <a:rPr kumimoji="0" lang="en-US" altLang="zh-CN" i="1" baseline="30000"/>
              <a:t>n</a:t>
            </a:r>
            <a:r>
              <a:rPr kumimoji="0" lang="en-US" altLang="zh-CN" baseline="30000"/>
              <a:t>x1</a:t>
            </a:r>
            <a:r>
              <a:rPr kumimoji="0" lang="zh-CN" altLang="en-US"/>
              <a:t>上的线性变换</a:t>
            </a:r>
            <a:r>
              <a:rPr kumimoji="0" lang="en-US" altLang="zh-CN" i="1" u="sng"/>
              <a:t>A</a:t>
            </a:r>
            <a:r>
              <a:rPr kumimoji="0" lang="en-US" altLang="zh-CN"/>
              <a:t>:</a:t>
            </a:r>
            <a:r>
              <a:rPr kumimoji="0" lang="en-US" altLang="zh-CN" i="1"/>
              <a:t>X</a:t>
            </a:r>
            <a:r>
              <a:rPr lang="en-US" altLang="zh-CN" i="1"/>
              <a:t>→</a:t>
            </a:r>
            <a:r>
              <a:rPr kumimoji="0" lang="en-US" altLang="zh-CN" i="1"/>
              <a:t>AX</a:t>
            </a:r>
            <a:r>
              <a:rPr kumimoji="0" lang="zh-CN" altLang="en-US"/>
              <a:t>的特征值</a:t>
            </a:r>
            <a:r>
              <a:rPr lang="en-US" altLang="zh-CN" i="1">
                <a:ea typeface="华文新魏" panose="02010800040101010101" pitchFamily="2" charset="-122"/>
                <a:sym typeface="Symbol" panose="05050102010706020507" pitchFamily="18" charset="2"/>
              </a:rPr>
              <a:t>λ</a:t>
            </a:r>
            <a:r>
              <a:rPr kumimoji="0" lang="zh-CN" altLang="en-US"/>
              <a:t>和特征向量</a:t>
            </a:r>
            <a:r>
              <a:rPr kumimoji="0" lang="en-US" altLang="zh-CN" i="1"/>
              <a:t>X</a:t>
            </a:r>
            <a:r>
              <a:rPr kumimoji="0" lang="zh-CN" altLang="en-US"/>
              <a:t>称为</a:t>
            </a:r>
            <a:r>
              <a:rPr kumimoji="0" lang="en-US" altLang="zh-CN" i="1"/>
              <a:t>A</a:t>
            </a:r>
            <a:r>
              <a:rPr kumimoji="0" lang="zh-CN" altLang="en-US"/>
              <a:t>的</a:t>
            </a:r>
            <a:r>
              <a:rPr kumimoji="0" lang="zh-CN" altLang="en-US">
                <a:solidFill>
                  <a:schemeClr val="tx2"/>
                </a:solidFill>
              </a:rPr>
              <a:t>特征值</a:t>
            </a:r>
            <a:r>
              <a:rPr kumimoji="0" lang="zh-CN" altLang="en-US"/>
              <a:t>和</a:t>
            </a:r>
            <a:r>
              <a:rPr kumimoji="0" lang="zh-CN" altLang="en-US">
                <a:solidFill>
                  <a:schemeClr val="tx2"/>
                </a:solidFill>
              </a:rPr>
              <a:t>特征向量</a:t>
            </a:r>
            <a:r>
              <a:rPr kumimoji="0" lang="en-US" altLang="zh-CN"/>
              <a:t>.</a:t>
            </a:r>
            <a:r>
              <a:rPr kumimoji="0" lang="zh-CN" altLang="en-US"/>
              <a:t>即如果</a:t>
            </a:r>
            <a:r>
              <a:rPr lang="en-US" altLang="zh-CN" i="1">
                <a:ea typeface="华文新魏" panose="02010800040101010101" pitchFamily="2" charset="-122"/>
                <a:sym typeface="Symbol" panose="05050102010706020507" pitchFamily="18" charset="2"/>
              </a:rPr>
              <a:t>λ</a:t>
            </a:r>
            <a:r>
              <a:rPr kumimoji="0" lang="en-US" altLang="zh-CN"/>
              <a:t>∈</a:t>
            </a:r>
            <a:r>
              <a:rPr kumimoji="0" lang="en-US" altLang="zh-CN" i="1"/>
              <a:t>F</a:t>
            </a:r>
            <a:r>
              <a:rPr kumimoji="0" lang="en-US" altLang="zh-CN"/>
              <a:t>,0≠</a:t>
            </a:r>
            <a:r>
              <a:rPr kumimoji="0" lang="en-US" altLang="zh-CN" i="1"/>
              <a:t>X</a:t>
            </a:r>
            <a:r>
              <a:rPr kumimoji="0" lang="en-US" altLang="zh-CN"/>
              <a:t>∈</a:t>
            </a:r>
            <a:r>
              <a:rPr kumimoji="0" lang="en-US" altLang="zh-CN" i="1"/>
              <a:t>F</a:t>
            </a:r>
            <a:r>
              <a:rPr kumimoji="0" lang="en-US" altLang="zh-CN" i="1" baseline="30000"/>
              <a:t>n</a:t>
            </a:r>
            <a:r>
              <a:rPr kumimoji="0" lang="en-US" altLang="zh-CN" baseline="30000"/>
              <a:t>x1</a:t>
            </a:r>
            <a:r>
              <a:rPr kumimoji="0" lang="zh-CN" altLang="en-US"/>
              <a:t>满足</a:t>
            </a:r>
            <a:r>
              <a:rPr kumimoji="0" lang="en-US" altLang="zh-CN" i="1"/>
              <a:t>AX=X</a:t>
            </a:r>
            <a:r>
              <a:rPr kumimoji="0" lang="en-US" altLang="zh-CN"/>
              <a:t>,</a:t>
            </a:r>
            <a:r>
              <a:rPr kumimoji="0" lang="zh-CN" altLang="en-US"/>
              <a:t>就称</a:t>
            </a:r>
            <a:r>
              <a:rPr lang="en-US" altLang="zh-CN" i="1">
                <a:ea typeface="华文新魏" panose="02010800040101010101" pitchFamily="2" charset="-122"/>
                <a:sym typeface="Symbol" panose="05050102010706020507" pitchFamily="18" charset="2"/>
              </a:rPr>
              <a:t>λ</a:t>
            </a:r>
            <a:r>
              <a:rPr kumimoji="0" lang="zh-CN" altLang="en-US"/>
              <a:t>是</a:t>
            </a:r>
            <a:r>
              <a:rPr kumimoji="0" lang="en-US" altLang="zh-CN" i="1"/>
              <a:t>A</a:t>
            </a:r>
            <a:r>
              <a:rPr kumimoji="0" lang="zh-CN" altLang="en-US"/>
              <a:t>的特征值</a:t>
            </a:r>
            <a:r>
              <a:rPr kumimoji="0" lang="en-US" altLang="zh-CN"/>
              <a:t>,</a:t>
            </a:r>
            <a:r>
              <a:rPr kumimoji="0" lang="en-US" altLang="zh-CN" i="1"/>
              <a:t>X</a:t>
            </a:r>
            <a:r>
              <a:rPr kumimoji="0" lang="zh-CN" altLang="en-US"/>
              <a:t>是属于特征值</a:t>
            </a:r>
            <a:r>
              <a:rPr lang="en-US" altLang="zh-CN" i="1">
                <a:ea typeface="华文新魏" panose="02010800040101010101" pitchFamily="2" charset="-122"/>
                <a:sym typeface="Symbol" panose="05050102010706020507" pitchFamily="18" charset="2"/>
              </a:rPr>
              <a:t>λ</a:t>
            </a:r>
            <a:r>
              <a:rPr kumimoji="0" lang="zh-CN" altLang="en-US"/>
              <a:t>的特征向量</a:t>
            </a:r>
            <a:r>
              <a:rPr kumimoji="0" lang="en-US" altLang="zh-CN"/>
              <a:t>.</a:t>
            </a: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>
            <a:extLst>
              <a:ext uri="{FF2B5EF4-FFF2-40B4-BE49-F238E27FC236}">
                <a16:creationId xmlns:a16="http://schemas.microsoft.com/office/drawing/2014/main" id="{F53F4D52-8A5C-4525-E8B5-95324AF0C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412875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285D40BA-D56B-38BA-771D-69DC0CBCB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333375"/>
            <a:ext cx="417671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rgbClr val="FFFF00"/>
                </a:solidFill>
                <a:ea typeface="隶书" panose="02010509060101010101" pitchFamily="49" charset="-122"/>
              </a:rPr>
              <a:t>线性映射</a:t>
            </a:r>
          </a:p>
        </p:txBody>
      </p:sp>
      <p:sp>
        <p:nvSpPr>
          <p:cNvPr id="221188" name="Text Box 4">
            <a:extLst>
              <a:ext uri="{FF2B5EF4-FFF2-40B4-BE49-F238E27FC236}">
                <a16:creationId xmlns:a16="http://schemas.microsoft.com/office/drawing/2014/main" id="{56FD9A91-6809-3B95-20B3-D12AADF59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84313"/>
            <a:ext cx="414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3600" b="1">
                <a:solidFill>
                  <a:srgbClr val="FFFF00"/>
                </a:solidFill>
              </a:rPr>
              <a:t>1.</a:t>
            </a:r>
            <a:r>
              <a:rPr lang="zh-CN" altLang="en-US" sz="3600" b="1">
                <a:solidFill>
                  <a:srgbClr val="FFFF00"/>
                </a:solidFill>
                <a:latin typeface="楷体_GB2312" pitchFamily="49" charset="-122"/>
              </a:rPr>
              <a:t>线性映射的定义</a:t>
            </a:r>
          </a:p>
        </p:txBody>
      </p:sp>
      <p:graphicFrame>
        <p:nvGraphicFramePr>
          <p:cNvPr id="221189" name="Object 5">
            <a:extLst>
              <a:ext uri="{FF2B5EF4-FFF2-40B4-BE49-F238E27FC236}">
                <a16:creationId xmlns:a16="http://schemas.microsoft.com/office/drawing/2014/main" id="{8B816AA2-1F77-3A2A-C502-CA58C677AF44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0" y="2205038"/>
          <a:ext cx="8497888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25600" imgH="215640" progId="Equation.DSMT4">
                  <p:embed/>
                </p:oleObj>
              </mc:Choice>
              <mc:Fallback>
                <p:oleObj name="Equation" r:id="rId2" imgW="322560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05038"/>
                        <a:ext cx="8497888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90" name="Text Box 6">
            <a:extLst>
              <a:ext uri="{FF2B5EF4-FFF2-40B4-BE49-F238E27FC236}">
                <a16:creationId xmlns:a16="http://schemas.microsoft.com/office/drawing/2014/main" id="{F34F5F2C-C1E1-FB6F-B4C4-FC8CBEE56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60663"/>
            <a:ext cx="22685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0" lang="zh-CN" altLang="en-US" sz="3600" b="1">
                <a:solidFill>
                  <a:srgbClr val="FFFF00"/>
                </a:solidFill>
                <a:latin typeface="楷体_GB2312" pitchFamily="49" charset="-122"/>
              </a:rPr>
              <a:t>定义：</a:t>
            </a:r>
            <a:endParaRPr kumimoji="0" lang="en-US" altLang="zh-CN" sz="3600" b="1">
              <a:solidFill>
                <a:srgbClr val="FFFF66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graphicFrame>
        <p:nvGraphicFramePr>
          <p:cNvPr id="221191" name="Object 7">
            <a:extLst>
              <a:ext uri="{FF2B5EF4-FFF2-40B4-BE49-F238E27FC236}">
                <a16:creationId xmlns:a16="http://schemas.microsoft.com/office/drawing/2014/main" id="{E2EB75C0-DE25-4F74-977D-E62624C38B67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2398713" y="2876550"/>
          <a:ext cx="428466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63560" imgH="203040" progId="Equation.DSMT4">
                  <p:embed/>
                </p:oleObj>
              </mc:Choice>
              <mc:Fallback>
                <p:oleObj name="Equation" r:id="rId4" imgW="166356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2876550"/>
                        <a:ext cx="4284662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2" name="Object 8">
            <a:extLst>
              <a:ext uri="{FF2B5EF4-FFF2-40B4-BE49-F238E27FC236}">
                <a16:creationId xmlns:a16="http://schemas.microsoft.com/office/drawing/2014/main" id="{BF298517-D848-A24F-B7BA-B8B04DDFCE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825" y="3486150"/>
          <a:ext cx="8118475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14520" imgH="457200" progId="Equation.DSMT4">
                  <p:embed/>
                </p:oleObj>
              </mc:Choice>
              <mc:Fallback>
                <p:oleObj name="Equation" r:id="rId6" imgW="331452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3486150"/>
                        <a:ext cx="8118475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4" name="Object 10">
            <a:extLst>
              <a:ext uri="{FF2B5EF4-FFF2-40B4-BE49-F238E27FC236}">
                <a16:creationId xmlns:a16="http://schemas.microsoft.com/office/drawing/2014/main" id="{A5D0BB4B-F2C8-E348-EAE9-9E49749325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734050"/>
          <a:ext cx="845978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63760" imgH="203040" progId="Equation.DSMT4">
                  <p:embed/>
                </p:oleObj>
              </mc:Choice>
              <mc:Fallback>
                <p:oleObj name="Equation" r:id="rId8" imgW="326376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734050"/>
                        <a:ext cx="845978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Text Box 11">
            <a:extLst>
              <a:ext uri="{FF2B5EF4-FFF2-40B4-BE49-F238E27FC236}">
                <a16:creationId xmlns:a16="http://schemas.microsoft.com/office/drawing/2014/main" id="{438A0054-BE69-BCEB-3A50-08EDFD3A7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50" y="4730750"/>
            <a:ext cx="8229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600">
                <a:ea typeface="宋体" panose="02010600030101010101" pitchFamily="2" charset="-122"/>
              </a:rPr>
              <a:t>则映射</a:t>
            </a:r>
            <a:r>
              <a:rPr lang="en-US" altLang="zh-CN" sz="3600" i="1">
                <a:ea typeface="宋体" panose="02010600030101010101" pitchFamily="2" charset="-122"/>
              </a:rPr>
              <a:t>A</a:t>
            </a:r>
            <a:r>
              <a:rPr lang="zh-CN" altLang="en-US" sz="3600">
                <a:ea typeface="宋体" panose="02010600030101010101" pitchFamily="2" charset="-122"/>
              </a:rPr>
              <a:t>称为线性空间</a:t>
            </a:r>
            <a:r>
              <a:rPr lang="en-US" altLang="zh-CN" sz="3600" i="1">
                <a:ea typeface="宋体" panose="02010600030101010101" pitchFamily="2" charset="-122"/>
              </a:rPr>
              <a:t>U</a:t>
            </a:r>
            <a:r>
              <a:rPr lang="zh-CN" altLang="en-US" sz="3600">
                <a:ea typeface="宋体" panose="02010600030101010101" pitchFamily="2" charset="-122"/>
              </a:rPr>
              <a:t>到</a:t>
            </a:r>
            <a:r>
              <a:rPr lang="en-US" altLang="zh-CN" sz="3600" i="1">
                <a:ea typeface="宋体" panose="02010600030101010101" pitchFamily="2" charset="-122"/>
              </a:rPr>
              <a:t>V</a:t>
            </a:r>
            <a:r>
              <a:rPr lang="zh-CN" altLang="en-US" sz="3600">
                <a:ea typeface="宋体" panose="02010600030101010101" pitchFamily="2" charset="-122"/>
              </a:rPr>
              <a:t>的</a:t>
            </a:r>
            <a:r>
              <a:rPr lang="zh-CN" altLang="en-US" sz="3600">
                <a:solidFill>
                  <a:schemeClr val="tx2"/>
                </a:solidFill>
                <a:ea typeface="宋体" panose="02010600030101010101" pitchFamily="2" charset="-122"/>
              </a:rPr>
              <a:t>线性映射</a:t>
            </a:r>
            <a:r>
              <a:rPr lang="en-US" altLang="zh-CN" sz="3600"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2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2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2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2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2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/>
      <p:bldP spid="221188" grpId="0"/>
      <p:bldP spid="22119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>
            <a:extLst>
              <a:ext uri="{FF2B5EF4-FFF2-40B4-BE49-F238E27FC236}">
                <a16:creationId xmlns:a16="http://schemas.microsoft.com/office/drawing/2014/main" id="{4228D543-BF72-77A7-0665-FCA9C5007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404813"/>
            <a:ext cx="8482013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 b="1">
                <a:solidFill>
                  <a:schemeClr val="accent2"/>
                </a:solidFill>
              </a:rPr>
              <a:t>定理</a:t>
            </a:r>
            <a:r>
              <a:rPr kumimoji="0" lang="en-US" altLang="zh-CN" b="1">
                <a:solidFill>
                  <a:schemeClr val="accent2"/>
                </a:solidFill>
              </a:rPr>
              <a:t>5.5.1 </a:t>
            </a:r>
            <a:r>
              <a:rPr kumimoji="0" lang="zh-CN" altLang="en-US"/>
              <a:t>线性变换</a:t>
            </a:r>
            <a:r>
              <a:rPr kumimoji="0" lang="en-US" altLang="zh-CN" b="1"/>
              <a:t> A:</a:t>
            </a:r>
            <a:r>
              <a:rPr kumimoji="0" lang="en-US" altLang="zh-CN" i="1"/>
              <a:t>V→V</a:t>
            </a:r>
            <a:r>
              <a:rPr kumimoji="0" lang="zh-CN" altLang="en-US"/>
              <a:t>可对角化的必要且充分条件是</a:t>
            </a:r>
            <a:r>
              <a:rPr kumimoji="0" lang="en-US" altLang="zh-CN"/>
              <a:t>: </a:t>
            </a:r>
            <a:r>
              <a:rPr kumimoji="0" lang="zh-CN" altLang="en-US"/>
              <a:t>存在</a:t>
            </a:r>
            <a:r>
              <a:rPr kumimoji="0" lang="en-US" altLang="zh-CN" b="1"/>
              <a:t>A</a:t>
            </a:r>
            <a:r>
              <a:rPr kumimoji="0" lang="zh-CN" altLang="en-US"/>
              <a:t>的一组特征向量</a:t>
            </a:r>
            <a:r>
              <a:rPr kumimoji="0" lang="en-US" altLang="zh-CN" i="1"/>
              <a:t>β</a:t>
            </a:r>
            <a:r>
              <a:rPr kumimoji="0" lang="en-US" altLang="zh-CN" baseline="-25000"/>
              <a:t>1</a:t>
            </a:r>
            <a:r>
              <a:rPr kumimoji="0" lang="en-US" altLang="zh-CN"/>
              <a:t>,…,</a:t>
            </a:r>
            <a:r>
              <a:rPr kumimoji="0" lang="en-US" altLang="zh-CN" i="1"/>
              <a:t>β</a:t>
            </a:r>
            <a:r>
              <a:rPr kumimoji="0" lang="en-US" altLang="zh-CN" i="1" baseline="-25000"/>
              <a:t>n</a:t>
            </a:r>
            <a:r>
              <a:rPr kumimoji="0" lang="en-US" altLang="zh-CN" b="1"/>
              <a:t> </a:t>
            </a:r>
            <a:r>
              <a:rPr kumimoji="0" lang="zh-CN" altLang="en-US"/>
              <a:t>组成</a:t>
            </a:r>
            <a:r>
              <a:rPr kumimoji="0" lang="en-US" altLang="zh-CN"/>
              <a:t>V</a:t>
            </a:r>
            <a:r>
              <a:rPr kumimoji="0" lang="zh-CN" altLang="en-US"/>
              <a:t>的一组基</a:t>
            </a:r>
            <a:r>
              <a:rPr kumimoji="0" lang="en-US" altLang="zh-CN"/>
              <a:t>.</a:t>
            </a:r>
          </a:p>
          <a:p>
            <a:pPr eaLnBrk="1" hangingPunct="1"/>
            <a:r>
              <a:rPr kumimoji="0" lang="en-US" altLang="zh-CN"/>
              <a:t>        </a:t>
            </a:r>
            <a:r>
              <a:rPr kumimoji="0" lang="en-US" altLang="zh-CN" i="1"/>
              <a:t>n</a:t>
            </a:r>
            <a:r>
              <a:rPr kumimoji="0" lang="zh-CN" altLang="en-US"/>
              <a:t>阶复方阵</a:t>
            </a:r>
            <a:r>
              <a:rPr kumimoji="0" lang="en-US" altLang="zh-CN" i="1"/>
              <a:t>A</a:t>
            </a:r>
            <a:r>
              <a:rPr kumimoji="0" lang="zh-CN" altLang="en-US"/>
              <a:t>相似于对角矩阵当且仅当</a:t>
            </a:r>
            <a:r>
              <a:rPr kumimoji="0" lang="en-US" altLang="zh-CN" i="1"/>
              <a:t>A</a:t>
            </a:r>
            <a:r>
              <a:rPr kumimoji="0" lang="zh-CN" altLang="en-US"/>
              <a:t>有</a:t>
            </a:r>
            <a:r>
              <a:rPr kumimoji="0" lang="en-US" altLang="zh-CN" i="1"/>
              <a:t>n</a:t>
            </a:r>
            <a:r>
              <a:rPr kumimoji="0" lang="zh-CN" altLang="en-US"/>
              <a:t>个线性无关的特征向量</a:t>
            </a:r>
            <a:r>
              <a:rPr kumimoji="0" lang="en-US" altLang="zh-CN" i="1"/>
              <a:t>X</a:t>
            </a:r>
            <a:r>
              <a:rPr kumimoji="0" lang="en-US" altLang="zh-CN" baseline="-25000"/>
              <a:t>1</a:t>
            </a:r>
            <a:r>
              <a:rPr kumimoji="0" lang="en-US" altLang="zh-CN"/>
              <a:t>,…,</a:t>
            </a:r>
            <a:r>
              <a:rPr kumimoji="0" lang="en-US" altLang="zh-CN" i="1"/>
              <a:t>X</a:t>
            </a:r>
            <a:r>
              <a:rPr kumimoji="0" lang="en-US" altLang="zh-CN" i="1" baseline="-25000"/>
              <a:t>n</a:t>
            </a:r>
            <a:r>
              <a:rPr kumimoji="0" lang="zh-CN" altLang="en-US"/>
              <a:t>。</a:t>
            </a:r>
            <a:r>
              <a:rPr kumimoji="0" lang="zh-CN" altLang="en-US">
                <a:solidFill>
                  <a:schemeClr val="accent2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</a:t>
            </a:r>
          </a:p>
        </p:txBody>
      </p:sp>
    </p:spTree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>
            <a:extLst>
              <a:ext uri="{FF2B5EF4-FFF2-40B4-BE49-F238E27FC236}">
                <a16:creationId xmlns:a16="http://schemas.microsoft.com/office/drawing/2014/main" id="{A01A385D-C86F-95D9-07C0-3AB093938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3" y="319088"/>
            <a:ext cx="8451850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accent2"/>
                </a:solidFill>
              </a:rPr>
              <a:t>例</a:t>
            </a:r>
            <a:r>
              <a:rPr lang="en-US" altLang="zh-CN" b="1">
                <a:solidFill>
                  <a:schemeClr val="accent2"/>
                </a:solidFill>
              </a:rPr>
              <a:t>1</a:t>
            </a:r>
            <a:r>
              <a:rPr lang="en-US" altLang="zh-CN"/>
              <a:t> </a:t>
            </a:r>
            <a:r>
              <a:rPr lang="zh-CN" altLang="en-US"/>
              <a:t>求如下矩阵</a:t>
            </a:r>
            <a:r>
              <a:rPr lang="en-US" altLang="zh-CN" i="1"/>
              <a:t>A</a:t>
            </a:r>
            <a:r>
              <a:rPr lang="zh-CN" altLang="en-US"/>
              <a:t>的特征值和特征向量</a:t>
            </a:r>
            <a:r>
              <a:rPr lang="en-US" altLang="zh-CN"/>
              <a:t>. </a:t>
            </a:r>
            <a:r>
              <a:rPr lang="zh-CN" altLang="en-US"/>
              <a:t>是否存在可逆方阵</a:t>
            </a:r>
            <a:r>
              <a:rPr lang="en-US" altLang="zh-CN" i="1"/>
              <a:t>P</a:t>
            </a:r>
            <a:r>
              <a:rPr lang="zh-CN" altLang="en-US"/>
              <a:t>使</a:t>
            </a:r>
            <a:r>
              <a:rPr lang="en-US" altLang="zh-CN" i="1"/>
              <a:t>B=P</a:t>
            </a:r>
            <a:r>
              <a:rPr lang="en-US" altLang="zh-CN" baseline="30000"/>
              <a:t>-1</a:t>
            </a:r>
            <a:r>
              <a:rPr lang="en-US" altLang="zh-CN" i="1"/>
              <a:t>AP</a:t>
            </a:r>
            <a:r>
              <a:rPr lang="zh-CN" altLang="en-US"/>
              <a:t>为对角阵</a:t>
            </a:r>
            <a:r>
              <a:rPr lang="en-US" altLang="zh-CN"/>
              <a:t>?</a:t>
            </a:r>
            <a:r>
              <a:rPr lang="zh-CN" altLang="en-US"/>
              <a:t>如果存在</a:t>
            </a:r>
            <a:r>
              <a:rPr lang="en-US" altLang="zh-CN"/>
              <a:t>, </a:t>
            </a:r>
            <a:r>
              <a:rPr lang="zh-CN" altLang="en-US"/>
              <a:t>求出一个这样的</a:t>
            </a:r>
            <a:r>
              <a:rPr lang="en-US" altLang="zh-CN" i="1"/>
              <a:t>P</a:t>
            </a:r>
            <a:r>
              <a:rPr lang="zh-CN" altLang="en-US"/>
              <a:t>和</a:t>
            </a:r>
            <a:r>
              <a:rPr lang="en-US" altLang="zh-CN" i="1"/>
              <a:t>B</a:t>
            </a:r>
            <a:r>
              <a:rPr lang="en-US" altLang="zh-CN"/>
              <a:t>.</a:t>
            </a:r>
            <a:endParaRPr lang="zh-CN" altLang="en-US"/>
          </a:p>
        </p:txBody>
      </p:sp>
      <p:graphicFrame>
        <p:nvGraphicFramePr>
          <p:cNvPr id="23554" name="Object 5">
            <a:extLst>
              <a:ext uri="{FF2B5EF4-FFF2-40B4-BE49-F238E27FC236}">
                <a16:creationId xmlns:a16="http://schemas.microsoft.com/office/drawing/2014/main" id="{789EB01E-3DCE-3633-A4BF-19FBFB3EF2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1431925"/>
          <a:ext cx="2295525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711000" progId="Equation.DSMT4">
                  <p:embed/>
                </p:oleObj>
              </mc:Choice>
              <mc:Fallback>
                <p:oleObj name="Equation" r:id="rId2" imgW="914400" imgH="71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431925"/>
                        <a:ext cx="2295525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6">
            <a:extLst>
              <a:ext uri="{FF2B5EF4-FFF2-40B4-BE49-F238E27FC236}">
                <a16:creationId xmlns:a16="http://schemas.microsoft.com/office/drawing/2014/main" id="{ABBE5262-BB89-56C1-C6F9-C76AA6482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3213100"/>
            <a:ext cx="850106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</a:rPr>
              <a:t>解</a:t>
            </a:r>
            <a:r>
              <a:rPr kumimoji="0" lang="en-US" altLang="zh-CN">
                <a:solidFill>
                  <a:srgbClr val="FFFF00"/>
                </a:solidFill>
              </a:rPr>
              <a:t>:   </a:t>
            </a:r>
            <a:r>
              <a:rPr kumimoji="0" lang="zh-CN" altLang="en-US">
                <a:solidFill>
                  <a:srgbClr val="FFFF00"/>
                </a:solidFill>
              </a:rPr>
              <a:t>设</a:t>
            </a:r>
            <a:r>
              <a:rPr kumimoji="0" lang="en-US" altLang="zh-CN" i="1">
                <a:ea typeface="华文新魏" panose="02010800040101010101" pitchFamily="2" charset="-122"/>
              </a:rPr>
              <a:t>λ</a:t>
            </a:r>
            <a:r>
              <a:rPr kumimoji="0" lang="zh-CN" altLang="en-US">
                <a:solidFill>
                  <a:srgbClr val="FFFF00"/>
                </a:solidFill>
              </a:rPr>
              <a:t>是任意一个特征值</a:t>
            </a:r>
            <a:r>
              <a:rPr kumimoji="0" lang="en-US" altLang="zh-CN">
                <a:solidFill>
                  <a:srgbClr val="FFFF00"/>
                </a:solidFill>
              </a:rPr>
              <a:t>,</a:t>
            </a:r>
            <a:r>
              <a:rPr kumimoji="0" lang="en-US" altLang="zh-CN" i="1">
                <a:solidFill>
                  <a:srgbClr val="FFFF00"/>
                </a:solidFill>
              </a:rPr>
              <a:t>X</a:t>
            </a:r>
            <a:r>
              <a:rPr kumimoji="0" lang="en-US" altLang="zh-CN">
                <a:solidFill>
                  <a:srgbClr val="FFFF00"/>
                </a:solidFill>
              </a:rPr>
              <a:t>=(</a:t>
            </a:r>
            <a:r>
              <a:rPr kumimoji="0" lang="en-US" altLang="zh-CN" i="1">
                <a:solidFill>
                  <a:srgbClr val="FFFF00"/>
                </a:solidFill>
              </a:rPr>
              <a:t>x</a:t>
            </a:r>
            <a:r>
              <a:rPr kumimoji="0" lang="en-US" altLang="zh-CN" baseline="-25000">
                <a:solidFill>
                  <a:srgbClr val="FFFF00"/>
                </a:solidFill>
              </a:rPr>
              <a:t>1</a:t>
            </a:r>
            <a:r>
              <a:rPr kumimoji="0" lang="en-US" altLang="zh-CN">
                <a:solidFill>
                  <a:srgbClr val="FFFF00"/>
                </a:solidFill>
              </a:rPr>
              <a:t>,</a:t>
            </a:r>
            <a:r>
              <a:rPr kumimoji="0" lang="en-US" altLang="zh-CN" i="1">
                <a:solidFill>
                  <a:srgbClr val="FFFF00"/>
                </a:solidFill>
              </a:rPr>
              <a:t>x</a:t>
            </a:r>
            <a:r>
              <a:rPr kumimoji="0" lang="en-US" altLang="zh-CN" baseline="-25000">
                <a:solidFill>
                  <a:srgbClr val="FFFF00"/>
                </a:solidFill>
              </a:rPr>
              <a:t>2</a:t>
            </a:r>
            <a:r>
              <a:rPr kumimoji="0" lang="en-US" altLang="zh-CN">
                <a:solidFill>
                  <a:srgbClr val="FFFF00"/>
                </a:solidFill>
              </a:rPr>
              <a:t>,</a:t>
            </a:r>
            <a:r>
              <a:rPr kumimoji="0" lang="en-US" altLang="zh-CN" i="1">
                <a:solidFill>
                  <a:srgbClr val="FFFF00"/>
                </a:solidFill>
              </a:rPr>
              <a:t>x</a:t>
            </a:r>
            <a:r>
              <a:rPr kumimoji="0" lang="en-US" altLang="zh-CN" baseline="-25000">
                <a:solidFill>
                  <a:srgbClr val="FFFF00"/>
                </a:solidFill>
              </a:rPr>
              <a:t>3</a:t>
            </a:r>
            <a:r>
              <a:rPr kumimoji="0" lang="en-US" altLang="zh-CN">
                <a:solidFill>
                  <a:srgbClr val="FFFF00"/>
                </a:solidFill>
              </a:rPr>
              <a:t>)</a:t>
            </a:r>
            <a:r>
              <a:rPr kumimoji="0" lang="en-US" altLang="zh-CN" i="1" baseline="30000">
                <a:solidFill>
                  <a:srgbClr val="FFFF00"/>
                </a:solidFill>
              </a:rPr>
              <a:t>T</a:t>
            </a:r>
            <a:r>
              <a:rPr kumimoji="0" lang="zh-CN" altLang="en-US">
                <a:solidFill>
                  <a:srgbClr val="FFFF00"/>
                </a:solidFill>
              </a:rPr>
              <a:t>是</a:t>
            </a:r>
            <a:r>
              <a:rPr kumimoji="0" lang="en-US" altLang="zh-CN">
                <a:solidFill>
                  <a:srgbClr val="FFFF00"/>
                </a:solidFill>
              </a:rPr>
              <a:t>A</a:t>
            </a:r>
            <a:r>
              <a:rPr kumimoji="0" lang="zh-CN" altLang="en-US">
                <a:solidFill>
                  <a:srgbClr val="FFFF00"/>
                </a:solidFill>
              </a:rPr>
              <a:t>的属于特征值</a:t>
            </a:r>
            <a:r>
              <a:rPr kumimoji="0" lang="en-US" altLang="zh-CN" i="1">
                <a:ea typeface="华文新魏" panose="02010800040101010101" pitchFamily="2" charset="-122"/>
              </a:rPr>
              <a:t>λ</a:t>
            </a:r>
            <a:r>
              <a:rPr kumimoji="0" lang="zh-CN" altLang="en-US">
                <a:solidFill>
                  <a:srgbClr val="FFFF00"/>
                </a:solidFill>
              </a:rPr>
              <a:t>的任一个特征向量则</a:t>
            </a:r>
            <a:r>
              <a:rPr kumimoji="0" lang="en-US" altLang="zh-CN">
                <a:solidFill>
                  <a:srgbClr val="FFFF00"/>
                </a:solidFill>
              </a:rPr>
              <a:t>,</a:t>
            </a:r>
            <a:endParaRPr kumimoji="0" lang="zh-CN" altLang="en-US">
              <a:solidFill>
                <a:srgbClr val="FFFF00"/>
              </a:solidFill>
            </a:endParaRPr>
          </a:p>
        </p:txBody>
      </p:sp>
      <p:graphicFrame>
        <p:nvGraphicFramePr>
          <p:cNvPr id="23555" name="Object 13">
            <a:extLst>
              <a:ext uri="{FF2B5EF4-FFF2-40B4-BE49-F238E27FC236}">
                <a16:creationId xmlns:a16="http://schemas.microsoft.com/office/drawing/2014/main" id="{F86D75FA-BF1C-83A4-2F78-75535ADB64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5450" y="4338638"/>
          <a:ext cx="3430588" cy="166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98320" imgH="711000" progId="Equation.DSMT4">
                  <p:embed/>
                </p:oleObj>
              </mc:Choice>
              <mc:Fallback>
                <p:oleObj name="Equation" r:id="rId4" imgW="1498320" imgH="711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4338638"/>
                        <a:ext cx="3430588" cy="166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Text Box 2">
            <a:extLst>
              <a:ext uri="{FF2B5EF4-FFF2-40B4-BE49-F238E27FC236}">
                <a16:creationId xmlns:a16="http://schemas.microsoft.com/office/drawing/2014/main" id="{771AD018-D1E5-27E8-D5E3-87EBF4408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8" y="404813"/>
            <a:ext cx="6635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</a:rPr>
              <a:t>即</a:t>
            </a:r>
          </a:p>
        </p:txBody>
      </p:sp>
      <p:graphicFrame>
        <p:nvGraphicFramePr>
          <p:cNvPr id="24578" name="Object 3">
            <a:extLst>
              <a:ext uri="{FF2B5EF4-FFF2-40B4-BE49-F238E27FC236}">
                <a16:creationId xmlns:a16="http://schemas.microsoft.com/office/drawing/2014/main" id="{FC2B063F-4BEB-CDB8-8DC2-5FDB566C35F0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2052638" y="255588"/>
          <a:ext cx="4560887" cy="172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34880" imgH="711000" progId="Equation.DSMT4">
                  <p:embed/>
                </p:oleObj>
              </mc:Choice>
              <mc:Fallback>
                <p:oleObj name="Equation" r:id="rId2" imgW="2234880" imgH="71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255588"/>
                        <a:ext cx="4560887" cy="172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 Box 4">
            <a:extLst>
              <a:ext uri="{FF2B5EF4-FFF2-40B4-BE49-F238E27FC236}">
                <a16:creationId xmlns:a16="http://schemas.microsoft.com/office/drawing/2014/main" id="{064828E0-39C9-5E85-3E48-B3B79086B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2914650"/>
            <a:ext cx="82184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</a:rPr>
              <a:t>组</a:t>
            </a:r>
            <a:r>
              <a:rPr kumimoji="0" lang="en-US" altLang="zh-CN">
                <a:solidFill>
                  <a:srgbClr val="FFFF00"/>
                </a:solidFill>
              </a:rPr>
              <a:t>,</a:t>
            </a:r>
            <a:r>
              <a:rPr kumimoji="0" lang="zh-CN" altLang="en-US">
                <a:solidFill>
                  <a:srgbClr val="FFFF00"/>
                </a:solidFill>
              </a:rPr>
              <a:t>经过移项</a:t>
            </a:r>
            <a:r>
              <a:rPr kumimoji="0" lang="en-US" altLang="zh-CN">
                <a:solidFill>
                  <a:srgbClr val="FFFF00"/>
                </a:solidFill>
              </a:rPr>
              <a:t>,</a:t>
            </a:r>
            <a:r>
              <a:rPr kumimoji="0" lang="zh-CN" altLang="en-US">
                <a:solidFill>
                  <a:srgbClr val="FFFF00"/>
                </a:solidFill>
              </a:rPr>
              <a:t>合并同类项化为标准形式</a:t>
            </a:r>
            <a:r>
              <a:rPr kumimoji="0" lang="en-US" altLang="zh-CN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24584" name="Text Box 5">
            <a:extLst>
              <a:ext uri="{FF2B5EF4-FFF2-40B4-BE49-F238E27FC236}">
                <a16:creationId xmlns:a16="http://schemas.microsoft.com/office/drawing/2014/main" id="{01E851C6-891E-E7CD-6125-5F9EF14B5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2276475"/>
            <a:ext cx="6778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FFFF00"/>
                </a:solidFill>
              </a:rPr>
              <a:t>(*)</a:t>
            </a:r>
            <a:r>
              <a:rPr kumimoji="0" lang="zh-CN" altLang="en-US">
                <a:solidFill>
                  <a:srgbClr val="FFFF00"/>
                </a:solidFill>
              </a:rPr>
              <a:t>可以看作以</a:t>
            </a:r>
          </a:p>
        </p:txBody>
      </p:sp>
      <p:graphicFrame>
        <p:nvGraphicFramePr>
          <p:cNvPr id="24579" name="Object 6">
            <a:extLst>
              <a:ext uri="{FF2B5EF4-FFF2-40B4-BE49-F238E27FC236}">
                <a16:creationId xmlns:a16="http://schemas.microsoft.com/office/drawing/2014/main" id="{663E8F01-6BE2-58D0-EFF3-1CA8F6625B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2450" y="2263775"/>
          <a:ext cx="133191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20560" imgH="228600" progId="Equation.DSMT4">
                  <p:embed/>
                </p:oleObj>
              </mc:Choice>
              <mc:Fallback>
                <p:oleObj name="Equation" r:id="rId4" imgW="52056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2263775"/>
                        <a:ext cx="1331913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7">
            <a:extLst>
              <a:ext uri="{FF2B5EF4-FFF2-40B4-BE49-F238E27FC236}">
                <a16:creationId xmlns:a16="http://schemas.microsoft.com/office/drawing/2014/main" id="{C38B1280-6E07-5901-7AA8-AA5CFF1057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8675" y="3479800"/>
          <a:ext cx="485775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77960" imgH="711000" progId="Equation.DSMT4">
                  <p:embed/>
                </p:oleObj>
              </mc:Choice>
              <mc:Fallback>
                <p:oleObj name="Equation" r:id="rId6" imgW="2577960" imgH="711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3479800"/>
                        <a:ext cx="4857750" cy="156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Text Box 8">
            <a:extLst>
              <a:ext uri="{FF2B5EF4-FFF2-40B4-BE49-F238E27FC236}">
                <a16:creationId xmlns:a16="http://schemas.microsoft.com/office/drawing/2014/main" id="{AC89A7EA-E606-3C00-4E89-9B1888D52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688" y="2216150"/>
            <a:ext cx="68119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</a:rPr>
              <a:t>为未知数的线性方程</a:t>
            </a:r>
          </a:p>
        </p:txBody>
      </p:sp>
      <p:sp>
        <p:nvSpPr>
          <p:cNvPr id="24586" name="Text Box 9">
            <a:extLst>
              <a:ext uri="{FF2B5EF4-FFF2-40B4-BE49-F238E27FC236}">
                <a16:creationId xmlns:a16="http://schemas.microsoft.com/office/drawing/2014/main" id="{03C332F8-ADA2-BA5C-A3EF-60F3678C3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046663"/>
            <a:ext cx="8820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</a:rPr>
              <a:t>这是以</a:t>
            </a:r>
          </a:p>
        </p:txBody>
      </p:sp>
      <p:graphicFrame>
        <p:nvGraphicFramePr>
          <p:cNvPr id="24581" name="Object 10">
            <a:extLst>
              <a:ext uri="{FF2B5EF4-FFF2-40B4-BE49-F238E27FC236}">
                <a16:creationId xmlns:a16="http://schemas.microsoft.com/office/drawing/2014/main" id="{52FC94DE-E6B8-5E99-FF16-18A6E4AEFC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1475" y="5075238"/>
          <a:ext cx="1179513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20560" imgH="228600" progId="Equation.DSMT4">
                  <p:embed/>
                </p:oleObj>
              </mc:Choice>
              <mc:Fallback>
                <p:oleObj name="Equation" r:id="rId8" imgW="52056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5075238"/>
                        <a:ext cx="1179513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Text Box 11">
            <a:extLst>
              <a:ext uri="{FF2B5EF4-FFF2-40B4-BE49-F238E27FC236}">
                <a16:creationId xmlns:a16="http://schemas.microsoft.com/office/drawing/2014/main" id="{EF449EBB-D695-3C13-B418-7D085191F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425" y="5068888"/>
            <a:ext cx="8820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</a:rPr>
              <a:t>为未知数的齐次线性方程组</a:t>
            </a:r>
            <a:r>
              <a:rPr kumimoji="0" lang="en-US" altLang="zh-CN">
                <a:solidFill>
                  <a:srgbClr val="FFFF00"/>
                </a:solidFill>
              </a:rPr>
              <a:t>,</a:t>
            </a:r>
            <a:r>
              <a:rPr kumimoji="0" lang="zh-CN" altLang="en-US">
                <a:solidFill>
                  <a:srgbClr val="FFFF00"/>
                </a:solidFill>
              </a:rPr>
              <a:t>它有</a:t>
            </a:r>
          </a:p>
        </p:txBody>
      </p:sp>
      <p:sp>
        <p:nvSpPr>
          <p:cNvPr id="24588" name="Text Box 12">
            <a:extLst>
              <a:ext uri="{FF2B5EF4-FFF2-40B4-BE49-F238E27FC236}">
                <a16:creationId xmlns:a16="http://schemas.microsoft.com/office/drawing/2014/main" id="{E8623A2C-50E2-16CE-4B23-EDC630D48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50" y="5843588"/>
            <a:ext cx="90217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</a:rPr>
              <a:t>非零解的充分必要条件是系数行列式等于零</a:t>
            </a:r>
            <a:r>
              <a:rPr kumimoji="0" lang="en-US" altLang="zh-CN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24589" name="Text Box 13">
            <a:extLst>
              <a:ext uri="{FF2B5EF4-FFF2-40B4-BE49-F238E27FC236}">
                <a16:creationId xmlns:a16="http://schemas.microsoft.com/office/drawing/2014/main" id="{B98E0844-52C1-6330-3F52-7854ECD4E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8163" y="804863"/>
            <a:ext cx="1157287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(*)</a:t>
            </a:r>
          </a:p>
        </p:txBody>
      </p:sp>
      <p:sp>
        <p:nvSpPr>
          <p:cNvPr id="24590" name="Text Box 14">
            <a:extLst>
              <a:ext uri="{FF2B5EF4-FFF2-40B4-BE49-F238E27FC236}">
                <a16:creationId xmlns:a16="http://schemas.microsoft.com/office/drawing/2014/main" id="{14915A0D-D9B9-190D-2699-54A4116C2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225" y="3935413"/>
            <a:ext cx="1157288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(**)</a:t>
            </a:r>
          </a:p>
        </p:txBody>
      </p:sp>
    </p:spTree>
  </p:cSld>
  <p:clrMapOvr>
    <a:masterClrMapping/>
  </p:clrMapOvr>
  <p:transition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>
            <a:extLst>
              <a:ext uri="{FF2B5EF4-FFF2-40B4-BE49-F238E27FC236}">
                <a16:creationId xmlns:a16="http://schemas.microsoft.com/office/drawing/2014/main" id="{2252F39D-8372-3CDE-BA58-F6B66AD9E21C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2744788" y="131763"/>
          <a:ext cx="3889375" cy="150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480" imgH="711000" progId="Equation.DSMT4">
                  <p:embed/>
                </p:oleObj>
              </mc:Choice>
              <mc:Fallback>
                <p:oleObj name="Equation" r:id="rId2" imgW="1752480" imgH="711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8" y="131763"/>
                        <a:ext cx="3889375" cy="150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3">
            <a:extLst>
              <a:ext uri="{FF2B5EF4-FFF2-40B4-BE49-F238E27FC236}">
                <a16:creationId xmlns:a16="http://schemas.microsoft.com/office/drawing/2014/main" id="{B8378888-313E-28E2-F284-F0B76AE84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73238"/>
            <a:ext cx="71643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</a:rPr>
              <a:t>求</a:t>
            </a:r>
            <a:r>
              <a:rPr kumimoji="0" lang="en-US" altLang="zh-CN">
                <a:solidFill>
                  <a:srgbClr val="FFFF00"/>
                </a:solidFill>
              </a:rPr>
              <a:t>(</a:t>
            </a:r>
            <a:r>
              <a:rPr kumimoji="0" lang="en-US" altLang="zh-CN"/>
              <a:t>※</a:t>
            </a:r>
            <a:r>
              <a:rPr kumimoji="0" lang="en-US" altLang="zh-CN">
                <a:solidFill>
                  <a:srgbClr val="FFFF00"/>
                </a:solidFill>
              </a:rPr>
              <a:t>)</a:t>
            </a:r>
            <a:r>
              <a:rPr kumimoji="0" lang="zh-CN" altLang="en-US">
                <a:solidFill>
                  <a:srgbClr val="FFFF00"/>
                </a:solidFill>
              </a:rPr>
              <a:t>左边的行列式得</a:t>
            </a:r>
            <a:r>
              <a:rPr kumimoji="0" lang="en-US" altLang="zh-CN">
                <a:solidFill>
                  <a:srgbClr val="FFFF00"/>
                </a:solidFill>
              </a:rPr>
              <a:t>:</a:t>
            </a:r>
          </a:p>
        </p:txBody>
      </p:sp>
      <p:graphicFrame>
        <p:nvGraphicFramePr>
          <p:cNvPr id="25603" name="Object 4">
            <a:extLst>
              <a:ext uri="{FF2B5EF4-FFF2-40B4-BE49-F238E27FC236}">
                <a16:creationId xmlns:a16="http://schemas.microsoft.com/office/drawing/2014/main" id="{CDDA1C4B-FFA0-A5A0-FEEC-074502975B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2276475"/>
          <a:ext cx="7564437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95400" imgH="711000" progId="Equation.DSMT4">
                  <p:embed/>
                </p:oleObj>
              </mc:Choice>
              <mc:Fallback>
                <p:oleObj name="Equation" r:id="rId4" imgW="3695400" imgH="71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276475"/>
                        <a:ext cx="7564437" cy="145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7">
            <a:extLst>
              <a:ext uri="{FF2B5EF4-FFF2-40B4-BE49-F238E27FC236}">
                <a16:creationId xmlns:a16="http://schemas.microsoft.com/office/drawing/2014/main" id="{CE99F899-05A4-83E5-B0F9-C439B907C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975" y="574675"/>
            <a:ext cx="247967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=0          (※)</a:t>
            </a:r>
          </a:p>
        </p:txBody>
      </p:sp>
      <p:graphicFrame>
        <p:nvGraphicFramePr>
          <p:cNvPr id="25604" name="Object 14">
            <a:extLst>
              <a:ext uri="{FF2B5EF4-FFF2-40B4-BE49-F238E27FC236}">
                <a16:creationId xmlns:a16="http://schemas.microsoft.com/office/drawing/2014/main" id="{E92E5BDE-DE06-E79B-A2D7-5418FF3CF9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3940175"/>
          <a:ext cx="8475663" cy="181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00320" imgH="711000" progId="Equation.3">
                  <p:embed/>
                </p:oleObj>
              </mc:Choice>
              <mc:Fallback>
                <p:oleObj name="Equation" r:id="rId6" imgW="4000320" imgH="711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940175"/>
                        <a:ext cx="8475663" cy="181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>
            <a:extLst>
              <a:ext uri="{FF2B5EF4-FFF2-40B4-BE49-F238E27FC236}">
                <a16:creationId xmlns:a16="http://schemas.microsoft.com/office/drawing/2014/main" id="{B10704FD-EE6B-86E3-F66C-61338D2858AB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979488" y="501650"/>
          <a:ext cx="31845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2960" imgH="228600" progId="Equation.DSMT4">
                  <p:embed/>
                </p:oleObj>
              </mc:Choice>
              <mc:Fallback>
                <p:oleObj name="Equation" r:id="rId2" imgW="100296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501650"/>
                        <a:ext cx="318452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3">
            <a:extLst>
              <a:ext uri="{FF2B5EF4-FFF2-40B4-BE49-F238E27FC236}">
                <a16:creationId xmlns:a16="http://schemas.microsoft.com/office/drawing/2014/main" id="{0F2CE12D-EA66-4C18-72DD-3BEDB2643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96975"/>
            <a:ext cx="71643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/>
              <a:t>因此</a:t>
            </a:r>
            <a:r>
              <a:rPr kumimoji="0" lang="en-US" altLang="zh-CN"/>
              <a:t>,</a:t>
            </a:r>
            <a:r>
              <a:rPr kumimoji="0" lang="zh-CN" altLang="en-US"/>
              <a:t>条件</a:t>
            </a:r>
            <a:r>
              <a:rPr kumimoji="0" lang="en-US" altLang="zh-CN"/>
              <a:t>(</a:t>
            </a:r>
            <a:r>
              <a:rPr kumimoji="0" lang="en-US" altLang="en-US"/>
              <a:t>※</a:t>
            </a:r>
            <a:r>
              <a:rPr kumimoji="0" lang="en-US" altLang="zh-CN"/>
              <a:t>)</a:t>
            </a:r>
            <a:r>
              <a:rPr kumimoji="0" lang="zh-CN" altLang="en-US"/>
              <a:t>即</a:t>
            </a:r>
          </a:p>
        </p:txBody>
      </p:sp>
      <p:graphicFrame>
        <p:nvGraphicFramePr>
          <p:cNvPr id="26627" name="Object 4">
            <a:extLst>
              <a:ext uri="{FF2B5EF4-FFF2-40B4-BE49-F238E27FC236}">
                <a16:creationId xmlns:a16="http://schemas.microsoft.com/office/drawing/2014/main" id="{60D5FA54-4311-D1EF-CD17-1134DE9629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1782763"/>
          <a:ext cx="560228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95200" imgH="228600" progId="Equation.DSMT4">
                  <p:embed/>
                </p:oleObj>
              </mc:Choice>
              <mc:Fallback>
                <p:oleObj name="Equation" r:id="rId4" imgW="20952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782763"/>
                        <a:ext cx="5602287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5">
            <a:extLst>
              <a:ext uri="{FF2B5EF4-FFF2-40B4-BE49-F238E27FC236}">
                <a16:creationId xmlns:a16="http://schemas.microsoft.com/office/drawing/2014/main" id="{1EBCAAA8-5ABA-3270-A415-C919C409D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49500"/>
            <a:ext cx="71643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en-US" altLang="zh-CN" sz="3600"/>
              <a:t>(</a:t>
            </a:r>
            <a:r>
              <a:rPr kumimoji="0" lang="en-US" altLang="en-US"/>
              <a:t>※</a:t>
            </a:r>
            <a:r>
              <a:rPr kumimoji="0" lang="en-US" altLang="zh-CN" sz="3600"/>
              <a:t>)</a:t>
            </a:r>
            <a:r>
              <a:rPr kumimoji="0" lang="zh-CN" altLang="en-US" sz="3600"/>
              <a:t>可以看作以</a:t>
            </a:r>
            <a:r>
              <a:rPr kumimoji="0" lang="en-US" altLang="zh-CN" i="1">
                <a:ea typeface="华文新魏" panose="02010800040101010101" pitchFamily="2" charset="-122"/>
              </a:rPr>
              <a:t>λ</a:t>
            </a:r>
            <a:endParaRPr kumimoji="0" lang="zh-CN" altLang="en-US" i="1">
              <a:ea typeface="华文新魏" panose="02010800040101010101" pitchFamily="2" charset="-122"/>
            </a:endParaRPr>
          </a:p>
        </p:txBody>
      </p:sp>
      <p:sp>
        <p:nvSpPr>
          <p:cNvPr id="26631" name="Text Box 7">
            <a:extLst>
              <a:ext uri="{FF2B5EF4-FFF2-40B4-BE49-F238E27FC236}">
                <a16:creationId xmlns:a16="http://schemas.microsoft.com/office/drawing/2014/main" id="{B41A53A5-A3D2-F431-551E-1E2B5C0C2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386013"/>
            <a:ext cx="53927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/>
              <a:t>为未知数的三次方程</a:t>
            </a:r>
            <a:r>
              <a:rPr kumimoji="0" lang="en-US" altLang="zh-CN"/>
              <a:t>,</a:t>
            </a:r>
            <a:r>
              <a:rPr kumimoji="0" lang="zh-CN" altLang="en-US"/>
              <a:t>根为</a:t>
            </a:r>
            <a:r>
              <a:rPr kumimoji="0" lang="en-US" altLang="zh-CN"/>
              <a:t>4,1.</a:t>
            </a:r>
          </a:p>
        </p:txBody>
      </p:sp>
      <p:sp>
        <p:nvSpPr>
          <p:cNvPr id="26632" name="Text Box 11">
            <a:extLst>
              <a:ext uri="{FF2B5EF4-FFF2-40B4-BE49-F238E27FC236}">
                <a16:creationId xmlns:a16="http://schemas.microsoft.com/office/drawing/2014/main" id="{C1135BD9-B7FD-0BE8-86F1-084F0A73E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079750"/>
            <a:ext cx="8442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/>
              <a:t>将</a:t>
            </a:r>
            <a:r>
              <a:rPr kumimoji="0" lang="en-US" altLang="zh-CN" i="1">
                <a:ea typeface="华文新魏" panose="02010800040101010101" pitchFamily="2" charset="-122"/>
              </a:rPr>
              <a:t>λ</a:t>
            </a:r>
            <a:r>
              <a:rPr kumimoji="0" lang="en-US" altLang="zh-CN"/>
              <a:t>=4</a:t>
            </a:r>
            <a:r>
              <a:rPr kumimoji="0" lang="zh-CN" altLang="en-US"/>
              <a:t>代入</a:t>
            </a:r>
            <a:r>
              <a:rPr kumimoji="0" lang="en-US" altLang="zh-CN"/>
              <a:t>(**)</a:t>
            </a:r>
            <a:r>
              <a:rPr kumimoji="0" lang="zh-CN" altLang="en-US"/>
              <a:t>并解所得的方程组得到</a:t>
            </a:r>
            <a:r>
              <a:rPr kumimoji="0" lang="en-US" altLang="zh-CN"/>
              <a:t>:</a:t>
            </a:r>
          </a:p>
        </p:txBody>
      </p:sp>
      <p:graphicFrame>
        <p:nvGraphicFramePr>
          <p:cNvPr id="26628" name="Object 12">
            <a:extLst>
              <a:ext uri="{FF2B5EF4-FFF2-40B4-BE49-F238E27FC236}">
                <a16:creationId xmlns:a16="http://schemas.microsoft.com/office/drawing/2014/main" id="{84EF5E0F-7EDB-2A95-047D-DCE965A393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863" y="3714750"/>
          <a:ext cx="8691562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51160" imgH="711000" progId="Equation.DSMT4">
                  <p:embed/>
                </p:oleObj>
              </mc:Choice>
              <mc:Fallback>
                <p:oleObj name="Equation" r:id="rId6" imgW="3251160" imgH="711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3" y="3714750"/>
                        <a:ext cx="8691562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13">
            <a:extLst>
              <a:ext uri="{FF2B5EF4-FFF2-40B4-BE49-F238E27FC236}">
                <a16:creationId xmlns:a16="http://schemas.microsoft.com/office/drawing/2014/main" id="{4855F19E-8855-1F4B-3106-7836C6DD0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" y="5259388"/>
            <a:ext cx="85740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/>
              <a:t>取</a:t>
            </a:r>
            <a:r>
              <a:rPr kumimoji="0" lang="en-US" altLang="zh-CN" i="1"/>
              <a:t>c</a:t>
            </a:r>
            <a:r>
              <a:rPr kumimoji="0" lang="en-US" altLang="zh-CN" baseline="-25000"/>
              <a:t>1</a:t>
            </a:r>
            <a:r>
              <a:rPr kumimoji="0" lang="en-US" altLang="zh-CN"/>
              <a:t>≠0</a:t>
            </a:r>
            <a:r>
              <a:rPr kumimoji="0" lang="zh-CN" altLang="en-US"/>
              <a:t>就得到属于特征值</a:t>
            </a:r>
            <a:r>
              <a:rPr kumimoji="0" lang="en-US" altLang="zh-CN"/>
              <a:t>4</a:t>
            </a:r>
            <a:r>
              <a:rPr kumimoji="0" lang="zh-CN" altLang="en-US"/>
              <a:t>的特征向量</a:t>
            </a:r>
          </a:p>
        </p:txBody>
      </p:sp>
      <p:sp>
        <p:nvSpPr>
          <p:cNvPr id="26634" name="Text Box 16">
            <a:extLst>
              <a:ext uri="{FF2B5EF4-FFF2-40B4-BE49-F238E27FC236}">
                <a16:creationId xmlns:a16="http://schemas.microsoft.com/office/drawing/2014/main" id="{CDFF5324-C962-1B4B-F2F3-C11079FA2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3675" y="1797050"/>
            <a:ext cx="247967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26635" name="Text Box 17">
            <a:extLst>
              <a:ext uri="{FF2B5EF4-FFF2-40B4-BE49-F238E27FC236}">
                <a16:creationId xmlns:a16="http://schemas.microsoft.com/office/drawing/2014/main" id="{E48C9F75-C159-5CF5-EE8D-A4ABEC32C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4325" y="4132263"/>
            <a:ext cx="2479675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(I)</a:t>
            </a:r>
          </a:p>
        </p:txBody>
      </p:sp>
    </p:spTree>
  </p:cSld>
  <p:clrMapOvr>
    <a:masterClrMapping/>
  </p:clrMapOvr>
  <p:transition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Text Box 6">
            <a:extLst>
              <a:ext uri="{FF2B5EF4-FFF2-40B4-BE49-F238E27FC236}">
                <a16:creationId xmlns:a16="http://schemas.microsoft.com/office/drawing/2014/main" id="{7999A133-0349-EE43-E362-8B7E69C08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573463"/>
            <a:ext cx="71643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</a:rPr>
              <a:t>在</a:t>
            </a:r>
            <a:r>
              <a:rPr kumimoji="0" lang="en-US" altLang="zh-CN">
                <a:solidFill>
                  <a:srgbClr val="FFFF00"/>
                </a:solidFill>
              </a:rPr>
              <a:t>(I)</a:t>
            </a:r>
            <a:r>
              <a:rPr kumimoji="0" lang="zh-CN" altLang="en-US">
                <a:solidFill>
                  <a:srgbClr val="FFFF00"/>
                </a:solidFill>
              </a:rPr>
              <a:t>中取</a:t>
            </a:r>
            <a:r>
              <a:rPr kumimoji="0" lang="en-US" altLang="zh-CN" i="1"/>
              <a:t>c</a:t>
            </a:r>
            <a:r>
              <a:rPr kumimoji="0" lang="en-US" altLang="zh-CN" baseline="-25000"/>
              <a:t>1</a:t>
            </a:r>
            <a:r>
              <a:rPr kumimoji="0" lang="en-US" altLang="zh-CN"/>
              <a:t>=1</a:t>
            </a:r>
            <a:r>
              <a:rPr kumimoji="0" lang="zh-CN" altLang="en-US">
                <a:solidFill>
                  <a:srgbClr val="FFFF00"/>
                </a:solidFill>
              </a:rPr>
              <a:t>得到特征向量</a:t>
            </a:r>
          </a:p>
        </p:txBody>
      </p:sp>
      <p:graphicFrame>
        <p:nvGraphicFramePr>
          <p:cNvPr id="27650" name="Object 8">
            <a:extLst>
              <a:ext uri="{FF2B5EF4-FFF2-40B4-BE49-F238E27FC236}">
                <a16:creationId xmlns:a16="http://schemas.microsoft.com/office/drawing/2014/main" id="{7C58A9C0-2DB9-46F0-3389-04307EC646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838" y="871538"/>
          <a:ext cx="8101012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33560" imgH="711000" progId="Equation.DSMT4">
                  <p:embed/>
                </p:oleObj>
              </mc:Choice>
              <mc:Fallback>
                <p:oleObj name="Equation" r:id="rId2" imgW="3733560" imgH="711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871538"/>
                        <a:ext cx="8101012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Text Box 9">
            <a:extLst>
              <a:ext uri="{FF2B5EF4-FFF2-40B4-BE49-F238E27FC236}">
                <a16:creationId xmlns:a16="http://schemas.microsoft.com/office/drawing/2014/main" id="{B1B280C4-D81C-CBFB-EE5A-A18019659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" y="2492375"/>
            <a:ext cx="9017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/>
              <a:t>取</a:t>
            </a:r>
            <a:r>
              <a:rPr kumimoji="0" lang="en-US" altLang="zh-CN" i="1"/>
              <a:t>c</a:t>
            </a:r>
            <a:r>
              <a:rPr kumimoji="0" lang="en-US" altLang="zh-CN" baseline="-25000"/>
              <a:t>2</a:t>
            </a:r>
            <a:r>
              <a:rPr kumimoji="0" lang="en-US" altLang="zh-CN"/>
              <a:t>,</a:t>
            </a:r>
            <a:r>
              <a:rPr kumimoji="0" lang="en-US" altLang="zh-CN" i="1"/>
              <a:t>c</a:t>
            </a:r>
            <a:r>
              <a:rPr kumimoji="0" lang="en-US" altLang="zh-CN" baseline="-25000"/>
              <a:t>3</a:t>
            </a:r>
            <a:r>
              <a:rPr kumimoji="0" lang="zh-CN" altLang="en-US"/>
              <a:t>不全为零就得到属于特征值</a:t>
            </a:r>
            <a:r>
              <a:rPr kumimoji="0" lang="en-US" altLang="zh-CN"/>
              <a:t>1</a:t>
            </a:r>
            <a:r>
              <a:rPr kumimoji="0" lang="zh-CN" altLang="en-US"/>
              <a:t>的特征向量</a:t>
            </a:r>
          </a:p>
        </p:txBody>
      </p:sp>
      <p:graphicFrame>
        <p:nvGraphicFramePr>
          <p:cNvPr id="27651" name="Object 13">
            <a:extLst>
              <a:ext uri="{FF2B5EF4-FFF2-40B4-BE49-F238E27FC236}">
                <a16:creationId xmlns:a16="http://schemas.microsoft.com/office/drawing/2014/main" id="{384980D2-455C-F9D1-3E20-5C90D0F441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14888" y="3070225"/>
          <a:ext cx="1744662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58720" imgH="711000" progId="Equation.DSMT4">
                  <p:embed/>
                </p:oleObj>
              </mc:Choice>
              <mc:Fallback>
                <p:oleObj name="Equation" r:id="rId4" imgW="558720" imgH="711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888" y="3070225"/>
                        <a:ext cx="1744662" cy="172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Text Box 15">
            <a:extLst>
              <a:ext uri="{FF2B5EF4-FFF2-40B4-BE49-F238E27FC236}">
                <a16:creationId xmlns:a16="http://schemas.microsoft.com/office/drawing/2014/main" id="{2B619F71-4C53-847D-ED71-CC7C73342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24400"/>
            <a:ext cx="7740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en-US" altLang="zh-CN" sz="3600">
                <a:solidFill>
                  <a:srgbClr val="FFFF00"/>
                </a:solidFill>
              </a:rPr>
              <a:t>(II)</a:t>
            </a:r>
            <a:r>
              <a:rPr kumimoji="0" lang="zh-CN" altLang="en-US" sz="3600">
                <a:solidFill>
                  <a:srgbClr val="FFFF00"/>
                </a:solidFill>
              </a:rPr>
              <a:t>中取</a:t>
            </a:r>
            <a:r>
              <a:rPr kumimoji="0" lang="en-US" altLang="zh-CN" i="1"/>
              <a:t>c</a:t>
            </a:r>
            <a:r>
              <a:rPr kumimoji="0" lang="en-US" altLang="zh-CN" baseline="-25000"/>
              <a:t>2</a:t>
            </a:r>
            <a:r>
              <a:rPr kumimoji="0" lang="en-US" altLang="zh-CN"/>
              <a:t>,</a:t>
            </a:r>
            <a:r>
              <a:rPr kumimoji="0" lang="en-US" altLang="zh-CN" i="1"/>
              <a:t>c</a:t>
            </a:r>
            <a:r>
              <a:rPr kumimoji="0" lang="en-US" altLang="zh-CN" baseline="-25000"/>
              <a:t>3</a:t>
            </a:r>
            <a:r>
              <a:rPr kumimoji="0" lang="en-US" altLang="zh-CN"/>
              <a:t>=(1,0),(0,1)</a:t>
            </a:r>
            <a:r>
              <a:rPr kumimoji="0" lang="zh-CN" altLang="en-US">
                <a:solidFill>
                  <a:srgbClr val="FFFF00"/>
                </a:solidFill>
              </a:rPr>
              <a:t>得到特征向量</a:t>
            </a:r>
          </a:p>
        </p:txBody>
      </p:sp>
      <p:graphicFrame>
        <p:nvGraphicFramePr>
          <p:cNvPr id="27652" name="Object 18">
            <a:extLst>
              <a:ext uri="{FF2B5EF4-FFF2-40B4-BE49-F238E27FC236}">
                <a16:creationId xmlns:a16="http://schemas.microsoft.com/office/drawing/2014/main" id="{5DEF9AE9-44FF-B37C-2C89-E9D469E4FF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" y="5332413"/>
          <a:ext cx="3651250" cy="152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71600" imgH="711000" progId="Equation.DSMT4">
                  <p:embed/>
                </p:oleObj>
              </mc:Choice>
              <mc:Fallback>
                <p:oleObj name="Equation" r:id="rId6" imgW="1371600" imgH="7110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" y="5332413"/>
                        <a:ext cx="3651250" cy="152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Text Box 19">
            <a:extLst>
              <a:ext uri="{FF2B5EF4-FFF2-40B4-BE49-F238E27FC236}">
                <a16:creationId xmlns:a16="http://schemas.microsoft.com/office/drawing/2014/main" id="{39CBD993-1F1D-3785-0DE5-DF85F3538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5734050"/>
            <a:ext cx="7740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en-US" altLang="zh-CN" sz="3600">
                <a:solidFill>
                  <a:srgbClr val="FFFF00"/>
                </a:solidFill>
              </a:rPr>
              <a:t>.</a:t>
            </a:r>
          </a:p>
        </p:txBody>
      </p:sp>
      <p:graphicFrame>
        <p:nvGraphicFramePr>
          <p:cNvPr id="27653" name="Object 20">
            <a:extLst>
              <a:ext uri="{FF2B5EF4-FFF2-40B4-BE49-F238E27FC236}">
                <a16:creationId xmlns:a16="http://schemas.microsoft.com/office/drawing/2014/main" id="{9C9E89E5-5440-5B45-4CA5-7359C5F679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8425" y="5653088"/>
          <a:ext cx="17907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72840" imgH="228600" progId="Equation.DSMT4">
                  <p:embed/>
                </p:oleObj>
              </mc:Choice>
              <mc:Fallback>
                <p:oleObj name="Equation" r:id="rId8" imgW="672840" imgH="228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8425" y="5653088"/>
                        <a:ext cx="179070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Text Box 21">
            <a:extLst>
              <a:ext uri="{FF2B5EF4-FFF2-40B4-BE49-F238E27FC236}">
                <a16:creationId xmlns:a16="http://schemas.microsoft.com/office/drawing/2014/main" id="{1AEADBEE-1524-59FE-80A1-663B27838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5589588"/>
            <a:ext cx="35639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</a:rPr>
              <a:t>组成</a:t>
            </a:r>
            <a:r>
              <a:rPr kumimoji="0" lang="en-US" altLang="zh-CN" i="1">
                <a:solidFill>
                  <a:srgbClr val="FFFF00"/>
                </a:solidFill>
              </a:rPr>
              <a:t>F</a:t>
            </a:r>
            <a:r>
              <a:rPr kumimoji="0" lang="en-US" altLang="zh-CN" baseline="30000">
                <a:solidFill>
                  <a:srgbClr val="FFFF00"/>
                </a:solidFill>
              </a:rPr>
              <a:t>3x1</a:t>
            </a:r>
            <a:r>
              <a:rPr kumimoji="0" lang="zh-CN" altLang="en-US">
                <a:solidFill>
                  <a:srgbClr val="FFFF00"/>
                </a:solidFill>
              </a:rPr>
              <a:t>的一组基</a:t>
            </a:r>
            <a:endParaRPr kumimoji="0" lang="en-US" altLang="zh-CN">
              <a:solidFill>
                <a:srgbClr val="FFFF00"/>
              </a:solidFill>
            </a:endParaRPr>
          </a:p>
        </p:txBody>
      </p:sp>
      <p:sp>
        <p:nvSpPr>
          <p:cNvPr id="27659" name="Text Box 24">
            <a:extLst>
              <a:ext uri="{FF2B5EF4-FFF2-40B4-BE49-F238E27FC236}">
                <a16:creationId xmlns:a16="http://schemas.microsoft.com/office/drawing/2014/main" id="{FBB8B35D-41C5-B37F-20CB-9493BA37A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3" y="269875"/>
            <a:ext cx="8442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/>
              <a:t>将</a:t>
            </a:r>
            <a:r>
              <a:rPr kumimoji="0" lang="en-US" altLang="zh-CN" i="1">
                <a:ea typeface="华文新魏" panose="02010800040101010101" pitchFamily="2" charset="-122"/>
              </a:rPr>
              <a:t>λ</a:t>
            </a:r>
            <a:r>
              <a:rPr kumimoji="0" lang="en-US" altLang="zh-CN"/>
              <a:t>=1</a:t>
            </a:r>
            <a:r>
              <a:rPr kumimoji="0" lang="zh-CN" altLang="en-US"/>
              <a:t>代入</a:t>
            </a:r>
            <a:r>
              <a:rPr kumimoji="0" lang="en-US" altLang="zh-CN"/>
              <a:t>(**)</a:t>
            </a:r>
            <a:r>
              <a:rPr kumimoji="0" lang="zh-CN" altLang="en-US"/>
              <a:t>并解所得的方程组得到</a:t>
            </a:r>
            <a:r>
              <a:rPr kumimoji="0" lang="en-US" altLang="zh-CN"/>
              <a:t>:</a:t>
            </a:r>
          </a:p>
        </p:txBody>
      </p:sp>
      <p:sp>
        <p:nvSpPr>
          <p:cNvPr id="27660" name="Text Box 25">
            <a:extLst>
              <a:ext uri="{FF2B5EF4-FFF2-40B4-BE49-F238E27FC236}">
                <a16:creationId xmlns:a16="http://schemas.microsoft.com/office/drawing/2014/main" id="{C2702343-78CB-EEB7-CDD0-48EC02119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1525" y="1301750"/>
            <a:ext cx="202247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(II)</a:t>
            </a:r>
          </a:p>
        </p:txBody>
      </p:sp>
    </p:spTree>
  </p:cSld>
  <p:clrMapOvr>
    <a:masterClrMapping/>
  </p:clrMapOvr>
  <p:transition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Text Box 2">
            <a:extLst>
              <a:ext uri="{FF2B5EF4-FFF2-40B4-BE49-F238E27FC236}">
                <a16:creationId xmlns:a16="http://schemas.microsoft.com/office/drawing/2014/main" id="{FCEEAE26-FEA9-3659-03B3-D9B27DCD4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476250"/>
            <a:ext cx="6791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</a:rPr>
              <a:t>将以它们为列向量组成可逆矩阵</a:t>
            </a:r>
            <a:r>
              <a:rPr kumimoji="0" lang="en-US" altLang="zh-CN">
                <a:solidFill>
                  <a:srgbClr val="FFFF00"/>
                </a:solidFill>
              </a:rPr>
              <a:t>:</a:t>
            </a:r>
          </a:p>
        </p:txBody>
      </p:sp>
      <p:sp>
        <p:nvSpPr>
          <p:cNvPr id="28679" name="Text Box 3">
            <a:extLst>
              <a:ext uri="{FF2B5EF4-FFF2-40B4-BE49-F238E27FC236}">
                <a16:creationId xmlns:a16="http://schemas.microsoft.com/office/drawing/2014/main" id="{5C7DA422-0C98-BF01-160E-6F814BC7D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2446338"/>
            <a:ext cx="71643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</a:rPr>
              <a:t>由</a:t>
            </a:r>
          </a:p>
        </p:txBody>
      </p:sp>
      <p:graphicFrame>
        <p:nvGraphicFramePr>
          <p:cNvPr id="28674" name="Object 4">
            <a:extLst>
              <a:ext uri="{FF2B5EF4-FFF2-40B4-BE49-F238E27FC236}">
                <a16:creationId xmlns:a16="http://schemas.microsoft.com/office/drawing/2014/main" id="{CD6402C2-1F91-25B4-E228-6BE3C4AE8D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1052513"/>
          <a:ext cx="2673350" cy="152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2960" imgH="711000" progId="Equation.DSMT4">
                  <p:embed/>
                </p:oleObj>
              </mc:Choice>
              <mc:Fallback>
                <p:oleObj name="Equation" r:id="rId2" imgW="1002960" imgH="71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052513"/>
                        <a:ext cx="2673350" cy="152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Text Box 5">
            <a:extLst>
              <a:ext uri="{FF2B5EF4-FFF2-40B4-BE49-F238E27FC236}">
                <a16:creationId xmlns:a16="http://schemas.microsoft.com/office/drawing/2014/main" id="{7CA23B6E-6D5F-78E7-1F3E-77BA28E15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3057525"/>
            <a:ext cx="71643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</a:rPr>
              <a:t>知</a:t>
            </a:r>
          </a:p>
        </p:txBody>
      </p:sp>
      <p:graphicFrame>
        <p:nvGraphicFramePr>
          <p:cNvPr id="28675" name="Object 6">
            <a:extLst>
              <a:ext uri="{FF2B5EF4-FFF2-40B4-BE49-F238E27FC236}">
                <a16:creationId xmlns:a16="http://schemas.microsoft.com/office/drawing/2014/main" id="{16AECE4F-58E0-5F05-074B-238A9E9E07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600" y="2514600"/>
          <a:ext cx="533876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06280" imgH="228600" progId="Equation.DSMT4">
                  <p:embed/>
                </p:oleObj>
              </mc:Choice>
              <mc:Fallback>
                <p:oleObj name="Equation" r:id="rId4" imgW="20062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2514600"/>
                        <a:ext cx="5338763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7">
            <a:extLst>
              <a:ext uri="{FF2B5EF4-FFF2-40B4-BE49-F238E27FC236}">
                <a16:creationId xmlns:a16="http://schemas.microsoft.com/office/drawing/2014/main" id="{FEA49C94-C911-A6C1-398A-3BEB021BD4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1288" y="3170238"/>
          <a:ext cx="6059487" cy="152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63480" imgH="711000" progId="Equation.DSMT4">
                  <p:embed/>
                </p:oleObj>
              </mc:Choice>
              <mc:Fallback>
                <p:oleObj name="Equation" r:id="rId6" imgW="2463480" imgH="711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3170238"/>
                        <a:ext cx="6059487" cy="152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Text Box 8">
            <a:extLst>
              <a:ext uri="{FF2B5EF4-FFF2-40B4-BE49-F238E27FC236}">
                <a16:creationId xmlns:a16="http://schemas.microsoft.com/office/drawing/2014/main" id="{A8B9F88E-BAF4-4A14-04DA-8141D1FBD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4338638"/>
            <a:ext cx="77406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</a:rPr>
              <a:t>即</a:t>
            </a:r>
          </a:p>
        </p:txBody>
      </p:sp>
      <p:graphicFrame>
        <p:nvGraphicFramePr>
          <p:cNvPr id="28677" name="Object 9">
            <a:extLst>
              <a:ext uri="{FF2B5EF4-FFF2-40B4-BE49-F238E27FC236}">
                <a16:creationId xmlns:a16="http://schemas.microsoft.com/office/drawing/2014/main" id="{961C4E2B-A2CB-36F5-278F-09AA715B3D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5663" y="4783138"/>
          <a:ext cx="7234237" cy="152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17640" imgH="711000" progId="Equation.DSMT4">
                  <p:embed/>
                </p:oleObj>
              </mc:Choice>
              <mc:Fallback>
                <p:oleObj name="Equation" r:id="rId8" imgW="2717640" imgH="71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4783138"/>
                        <a:ext cx="7234237" cy="152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>
            <a:extLst>
              <a:ext uri="{FF2B5EF4-FFF2-40B4-BE49-F238E27FC236}">
                <a16:creationId xmlns:a16="http://schemas.microsoft.com/office/drawing/2014/main" id="{91EBC47E-75FB-EE2E-129E-C0235D0E0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307975"/>
            <a:ext cx="90027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/>
              <a:t>因此</a:t>
            </a:r>
            <a:r>
              <a:rPr kumimoji="0" lang="en-US" altLang="zh-CN"/>
              <a:t>,</a:t>
            </a:r>
            <a:r>
              <a:rPr kumimoji="0" lang="zh-CN" altLang="en-US"/>
              <a:t>存在可逆方阵</a:t>
            </a:r>
            <a:r>
              <a:rPr kumimoji="0" lang="en-US" altLang="zh-CN" i="1"/>
              <a:t>P</a:t>
            </a:r>
            <a:r>
              <a:rPr lang="zh-CN" altLang="en-US"/>
              <a:t>使</a:t>
            </a:r>
            <a:r>
              <a:rPr lang="en-US" altLang="zh-CN" i="1"/>
              <a:t>B=P</a:t>
            </a:r>
            <a:r>
              <a:rPr lang="en-US" altLang="zh-CN" baseline="30000"/>
              <a:t>-1</a:t>
            </a:r>
            <a:r>
              <a:rPr lang="en-US" altLang="zh-CN" i="1"/>
              <a:t>AP</a:t>
            </a:r>
            <a:r>
              <a:rPr lang="zh-CN" altLang="en-US"/>
              <a:t>为对角阵</a:t>
            </a:r>
            <a:r>
              <a:rPr lang="en-US" altLang="zh-CN"/>
              <a:t>,</a:t>
            </a:r>
            <a:r>
              <a:rPr lang="zh-CN" altLang="en-US"/>
              <a:t>所</a:t>
            </a:r>
            <a:r>
              <a:rPr kumimoji="0" lang="zh-CN" altLang="en-US"/>
              <a:t>求出的</a:t>
            </a:r>
            <a:r>
              <a:rPr kumimoji="0" lang="en-US" altLang="zh-CN" i="1"/>
              <a:t>P</a:t>
            </a:r>
            <a:r>
              <a:rPr kumimoji="0" lang="zh-CN" altLang="en-US"/>
              <a:t>和</a:t>
            </a:r>
            <a:r>
              <a:rPr kumimoji="0" lang="en-US" altLang="zh-CN" i="1"/>
              <a:t>B</a:t>
            </a:r>
            <a:r>
              <a:rPr kumimoji="0" lang="zh-CN" altLang="en-US"/>
              <a:t>如上</a:t>
            </a:r>
            <a:r>
              <a:rPr kumimoji="0" lang="en-US" altLang="zh-CN"/>
              <a:t>.</a:t>
            </a:r>
          </a:p>
        </p:txBody>
      </p:sp>
    </p:spTree>
  </p:cSld>
  <p:clrMapOvr>
    <a:masterClrMapping/>
  </p:clrMapOvr>
  <p:transition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2">
            <a:extLst>
              <a:ext uri="{FF2B5EF4-FFF2-40B4-BE49-F238E27FC236}">
                <a16:creationId xmlns:a16="http://schemas.microsoft.com/office/drawing/2014/main" id="{861E9DAD-D38F-3A4E-7442-BF82DC563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76250"/>
            <a:ext cx="8631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</a:rPr>
              <a:t>算法</a:t>
            </a:r>
            <a:r>
              <a:rPr kumimoji="0" lang="en-US" altLang="zh-CN">
                <a:solidFill>
                  <a:srgbClr val="FFFF00"/>
                </a:solidFill>
              </a:rPr>
              <a:t>5.5.1  </a:t>
            </a:r>
            <a:r>
              <a:rPr kumimoji="0" lang="zh-CN" altLang="en-US"/>
              <a:t>求方阵</a:t>
            </a:r>
            <a:r>
              <a:rPr kumimoji="0" lang="en-US" altLang="zh-CN" i="1"/>
              <a:t>A</a:t>
            </a:r>
            <a:r>
              <a:rPr kumimoji="0" lang="en-US" altLang="zh-CN"/>
              <a:t>∈</a:t>
            </a:r>
            <a:r>
              <a:rPr kumimoji="0" lang="en-US" altLang="zh-CN" i="1"/>
              <a:t>F</a:t>
            </a:r>
            <a:r>
              <a:rPr kumimoji="0" lang="en-US" altLang="zh-CN" i="1" baseline="30000"/>
              <a:t>n</a:t>
            </a:r>
            <a:r>
              <a:rPr kumimoji="0" lang="en-US" altLang="zh-CN" baseline="30000"/>
              <a:t>x</a:t>
            </a:r>
            <a:r>
              <a:rPr kumimoji="0" lang="en-US" altLang="zh-CN" i="1" baseline="30000"/>
              <a:t>n</a:t>
            </a:r>
            <a:r>
              <a:rPr kumimoji="0" lang="zh-CN" altLang="en-US"/>
              <a:t>的的特征值和特征向量</a:t>
            </a:r>
            <a:r>
              <a:rPr kumimoji="0" lang="en-US" altLang="zh-CN"/>
              <a:t>:</a:t>
            </a:r>
            <a:endParaRPr kumimoji="0" lang="zh-CN" altLang="en-US"/>
          </a:p>
        </p:txBody>
      </p:sp>
      <p:sp>
        <p:nvSpPr>
          <p:cNvPr id="29701" name="Text Box 42">
            <a:extLst>
              <a:ext uri="{FF2B5EF4-FFF2-40B4-BE49-F238E27FC236}">
                <a16:creationId xmlns:a16="http://schemas.microsoft.com/office/drawing/2014/main" id="{E865BDE0-E8CE-4833-B25C-F87379693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1095375"/>
            <a:ext cx="85629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(1) </a:t>
            </a:r>
            <a:r>
              <a:rPr lang="zh-CN" altLang="en-US"/>
              <a:t>求出</a:t>
            </a:r>
            <a:r>
              <a:rPr lang="en-US" altLang="zh-CN" i="1"/>
              <a:t>                                  ,</a:t>
            </a:r>
            <a:r>
              <a:rPr lang="zh-CN" altLang="en-US"/>
              <a:t>它是</a:t>
            </a:r>
            <a:r>
              <a:rPr lang="en-US" altLang="en-US" i="1">
                <a:latin typeface="华文新魏" panose="02010800040101010101" pitchFamily="2" charset="-122"/>
                <a:ea typeface="华文新魏" panose="02010800040101010101" pitchFamily="2" charset="-122"/>
              </a:rPr>
              <a:t>λ</a:t>
            </a:r>
            <a:r>
              <a:rPr lang="zh-CN" altLang="en-US"/>
              <a:t>的</a:t>
            </a:r>
            <a:r>
              <a:rPr lang="en-US" altLang="zh-CN" i="1"/>
              <a:t>n</a:t>
            </a:r>
            <a:r>
              <a:rPr lang="zh-CN" altLang="en-US"/>
              <a:t>次多项式</a:t>
            </a:r>
            <a:r>
              <a:rPr lang="en-US" altLang="zh-CN"/>
              <a:t>, </a:t>
            </a:r>
            <a:r>
              <a:rPr lang="zh-CN" altLang="en-US"/>
              <a:t>称为</a:t>
            </a:r>
            <a:r>
              <a:rPr lang="en-US" altLang="zh-CN"/>
              <a:t>A</a:t>
            </a:r>
            <a:r>
              <a:rPr lang="zh-CN" altLang="en-US"/>
              <a:t>的</a:t>
            </a:r>
            <a:r>
              <a:rPr lang="zh-CN" altLang="en-US">
                <a:solidFill>
                  <a:schemeClr val="tx2"/>
                </a:solidFill>
              </a:rPr>
              <a:t>特征多项式</a:t>
            </a:r>
            <a:r>
              <a:rPr lang="en-US" altLang="zh-CN"/>
              <a:t>. </a:t>
            </a:r>
          </a:p>
          <a:p>
            <a:pPr eaLnBrk="1" hangingPunct="1"/>
            <a:r>
              <a:rPr lang="en-US" altLang="zh-CN"/>
              <a:t>(2) </a:t>
            </a:r>
            <a:r>
              <a:rPr lang="zh-CN" altLang="en-US"/>
              <a:t>解一元</a:t>
            </a:r>
            <a:r>
              <a:rPr lang="en-US" altLang="zh-CN" i="1">
                <a:sym typeface="Symbol" panose="05050102010706020507" pitchFamily="18" charset="2"/>
              </a:rPr>
              <a:t>n</a:t>
            </a:r>
            <a:r>
              <a:rPr lang="en-US" altLang="zh-CN"/>
              <a:t> </a:t>
            </a:r>
            <a:r>
              <a:rPr lang="zh-CN" altLang="en-US"/>
              <a:t>次方程               </a:t>
            </a:r>
            <a:r>
              <a:rPr lang="en-US" altLang="zh-CN"/>
              <a:t>, </a:t>
            </a:r>
            <a:r>
              <a:rPr lang="zh-CN" altLang="en-US"/>
              <a:t>求出它在</a:t>
            </a:r>
            <a:r>
              <a:rPr lang="en-US" altLang="zh-CN"/>
              <a:t>F</a:t>
            </a:r>
            <a:r>
              <a:rPr lang="zh-CN" altLang="en-US"/>
              <a:t>中的所有的不同的根</a:t>
            </a:r>
            <a:r>
              <a:rPr lang="en-US" altLang="en-US" i="1">
                <a:ea typeface="华文新魏" panose="02010800040101010101" pitchFamily="2" charset="-122"/>
              </a:rPr>
              <a:t>λ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n-US" altLang="en-US" i="1">
                <a:ea typeface="华文新魏" panose="02010800040101010101" pitchFamily="2" charset="-122"/>
              </a:rPr>
              <a:t>λ</a:t>
            </a:r>
            <a:r>
              <a:rPr lang="en-US" altLang="zh-CN" i="1" baseline="-25000"/>
              <a:t>t</a:t>
            </a:r>
            <a:r>
              <a:rPr lang="en-US" altLang="zh-CN"/>
              <a:t>, </a:t>
            </a:r>
            <a:r>
              <a:rPr lang="zh-CN" altLang="en-US"/>
              <a:t>就是</a:t>
            </a:r>
            <a:r>
              <a:rPr lang="en-US" altLang="zh-CN" i="1"/>
              <a:t>A</a:t>
            </a:r>
            <a:r>
              <a:rPr lang="zh-CN" altLang="en-US"/>
              <a:t>的特征值</a:t>
            </a:r>
            <a:r>
              <a:rPr lang="en-US" altLang="zh-CN"/>
              <a:t>, (</a:t>
            </a:r>
            <a:r>
              <a:rPr lang="zh-CN" altLang="en-US"/>
              <a:t>也称为</a:t>
            </a:r>
            <a:r>
              <a:rPr lang="en-US" altLang="zh-CN" i="1"/>
              <a:t>A</a:t>
            </a:r>
            <a:r>
              <a:rPr lang="zh-CN" altLang="en-US"/>
              <a:t>的特征根</a:t>
            </a:r>
            <a:r>
              <a:rPr lang="en-US" altLang="zh-CN"/>
              <a:t>).</a:t>
            </a:r>
          </a:p>
          <a:p>
            <a:pPr eaLnBrk="1" hangingPunct="1"/>
            <a:r>
              <a:rPr lang="en-US" altLang="zh-CN"/>
              <a:t>(3) </a:t>
            </a:r>
            <a:r>
              <a:rPr lang="zh-CN" altLang="en-US"/>
              <a:t>对</a:t>
            </a:r>
            <a:r>
              <a:rPr lang="en-US" altLang="zh-CN" i="1"/>
              <a:t>A</a:t>
            </a:r>
            <a:r>
              <a:rPr lang="zh-CN" altLang="en-US"/>
              <a:t>的每个特征值</a:t>
            </a:r>
            <a:r>
              <a:rPr lang="en-US" altLang="en-US" i="1">
                <a:ea typeface="华文新魏" panose="02010800040101010101" pitchFamily="2" charset="-122"/>
              </a:rPr>
              <a:t>λ</a:t>
            </a:r>
            <a:r>
              <a:rPr lang="en-US" altLang="zh-CN" i="1" baseline="-25000"/>
              <a:t>i</a:t>
            </a:r>
            <a:r>
              <a:rPr lang="en-US" altLang="zh-CN"/>
              <a:t>, </a:t>
            </a:r>
            <a:r>
              <a:rPr lang="zh-CN" altLang="en-US"/>
              <a:t>齐次线性方程组        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-</a:t>
            </a:r>
            <a:r>
              <a:rPr lang="en-US" altLang="en-US" i="1">
                <a:ea typeface="华文新魏" panose="02010800040101010101" pitchFamily="2" charset="-122"/>
              </a:rPr>
              <a:t>λ</a:t>
            </a:r>
            <a:r>
              <a:rPr lang="en-US" altLang="zh-CN" i="1" baseline="-25000"/>
              <a:t>i</a:t>
            </a:r>
            <a:r>
              <a:rPr lang="en-US" altLang="zh-CN" i="1"/>
              <a:t>I</a:t>
            </a:r>
            <a:r>
              <a:rPr lang="en-US" altLang="zh-CN"/>
              <a:t>)</a:t>
            </a:r>
            <a:r>
              <a:rPr lang="en-US" altLang="zh-CN" i="1"/>
              <a:t>X</a:t>
            </a:r>
            <a:r>
              <a:rPr lang="en-US" altLang="zh-CN"/>
              <a:t>=0</a:t>
            </a:r>
            <a:r>
              <a:rPr lang="zh-CN" altLang="en-US"/>
              <a:t>必然有非零解</a:t>
            </a:r>
            <a:r>
              <a:rPr lang="en-US" altLang="zh-CN"/>
              <a:t>.(</a:t>
            </a:r>
            <a:r>
              <a:rPr lang="en-US" altLang="zh-CN" i="1"/>
              <a:t>A</a:t>
            </a:r>
            <a:r>
              <a:rPr lang="en-US" altLang="zh-CN"/>
              <a:t>-</a:t>
            </a:r>
            <a:r>
              <a:rPr lang="en-US" altLang="en-US" i="1">
                <a:ea typeface="华文新魏" panose="02010800040101010101" pitchFamily="2" charset="-122"/>
              </a:rPr>
              <a:t>λ</a:t>
            </a:r>
            <a:r>
              <a:rPr lang="en-US" altLang="zh-CN" i="1" baseline="-25000"/>
              <a:t>i</a:t>
            </a:r>
            <a:r>
              <a:rPr lang="en-US" altLang="zh-CN" i="1"/>
              <a:t>I</a:t>
            </a:r>
            <a:r>
              <a:rPr lang="en-US" altLang="zh-CN"/>
              <a:t>)</a:t>
            </a:r>
            <a:r>
              <a:rPr lang="en-US" altLang="zh-CN" i="1"/>
              <a:t>X</a:t>
            </a:r>
            <a:r>
              <a:rPr lang="en-US" altLang="zh-CN"/>
              <a:t>=0</a:t>
            </a:r>
            <a:r>
              <a:rPr lang="zh-CN" altLang="en-US"/>
              <a:t>的非零解就是</a:t>
            </a:r>
            <a:r>
              <a:rPr lang="en-US" altLang="zh-CN" i="1"/>
              <a:t>A</a:t>
            </a:r>
            <a:r>
              <a:rPr lang="zh-CN" altLang="en-US"/>
              <a:t>的属于特征值</a:t>
            </a:r>
            <a:r>
              <a:rPr lang="en-US" altLang="en-US" i="1">
                <a:ea typeface="华文新魏" panose="02010800040101010101" pitchFamily="2" charset="-122"/>
              </a:rPr>
              <a:t>λ</a:t>
            </a:r>
            <a:r>
              <a:rPr lang="en-US" altLang="zh-CN" i="1" baseline="-25000"/>
              <a:t>i</a:t>
            </a:r>
            <a:r>
              <a:rPr lang="zh-CN" altLang="en-US"/>
              <a:t>的特征向量</a:t>
            </a:r>
            <a:r>
              <a:rPr lang="en-US" altLang="zh-CN"/>
              <a:t>.</a:t>
            </a:r>
            <a:endParaRPr lang="zh-CN" altLang="en-US"/>
          </a:p>
        </p:txBody>
      </p:sp>
      <p:graphicFrame>
        <p:nvGraphicFramePr>
          <p:cNvPr id="29698" name="Object 43">
            <a:extLst>
              <a:ext uri="{FF2B5EF4-FFF2-40B4-BE49-F238E27FC236}">
                <a16:creationId xmlns:a16="http://schemas.microsoft.com/office/drawing/2014/main" id="{6CEBD40C-7EAB-B2B2-2E01-D87F68D7A696}"/>
              </a:ext>
            </a:extLst>
          </p:cNvPr>
          <p:cNvGraphicFramePr>
            <a:graphicFrameLocks noChangeAspect="1"/>
          </p:cNvGraphicFramePr>
          <p:nvPr>
            <p:ph sz="half" idx="4294967295"/>
          </p:nvPr>
        </p:nvGraphicFramePr>
        <p:xfrm>
          <a:off x="1719263" y="1116013"/>
          <a:ext cx="349726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49080" imgH="228600" progId="Equation.3">
                  <p:embed/>
                </p:oleObj>
              </mc:Choice>
              <mc:Fallback>
                <p:oleObj name="公式" r:id="rId2" imgW="1549080" imgH="2286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1116013"/>
                        <a:ext cx="3497262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52">
            <a:extLst>
              <a:ext uri="{FF2B5EF4-FFF2-40B4-BE49-F238E27FC236}">
                <a16:creationId xmlns:a16="http://schemas.microsoft.com/office/drawing/2014/main" id="{A43DA38B-C829-F00B-B730-06A2F9499A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67125" y="2346325"/>
          <a:ext cx="1722438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34680" imgH="215640" progId="Equation.3">
                  <p:embed/>
                </p:oleObj>
              </mc:Choice>
              <mc:Fallback>
                <p:oleObj name="公式" r:id="rId4" imgW="634680" imgH="21564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5" y="2346325"/>
                        <a:ext cx="1722438" cy="5857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4">
            <a:extLst>
              <a:ext uri="{FF2B5EF4-FFF2-40B4-BE49-F238E27FC236}">
                <a16:creationId xmlns:a16="http://schemas.microsoft.com/office/drawing/2014/main" id="{FFFDF74C-E8C0-61CC-40DA-2F9D30BC0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287338"/>
            <a:ext cx="8418513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引理</a:t>
            </a:r>
            <a:r>
              <a:rPr lang="en-US" altLang="zh-CN">
                <a:solidFill>
                  <a:schemeClr val="tx2"/>
                </a:solidFill>
              </a:rPr>
              <a:t>5.5.5:</a:t>
            </a:r>
            <a:r>
              <a:rPr lang="en-US" altLang="zh-CN"/>
              <a:t> </a:t>
            </a:r>
            <a:r>
              <a:rPr lang="zh-CN" altLang="en-US"/>
              <a:t>如果</a:t>
            </a:r>
            <a:r>
              <a:rPr lang="en-US" altLang="zh-CN" i="1"/>
              <a:t>A,B</a:t>
            </a:r>
            <a:r>
              <a:rPr lang="zh-CN" altLang="en-US"/>
              <a:t>相似</a:t>
            </a:r>
            <a:r>
              <a:rPr lang="en-US" altLang="zh-CN"/>
              <a:t>, </a:t>
            </a:r>
            <a:r>
              <a:rPr lang="zh-CN" altLang="en-US"/>
              <a:t>则</a:t>
            </a:r>
            <a:r>
              <a:rPr lang="en-US" altLang="zh-CN" i="1"/>
              <a:t>A,B</a:t>
            </a:r>
            <a:r>
              <a:rPr lang="zh-CN" altLang="en-US"/>
              <a:t>的特征多项式相同</a:t>
            </a:r>
            <a:r>
              <a:rPr lang="en-US" altLang="zh-CN"/>
              <a:t>, </a:t>
            </a:r>
            <a:r>
              <a:rPr lang="zh-CN" altLang="en-US"/>
              <a:t>从而</a:t>
            </a:r>
            <a:r>
              <a:rPr lang="en-US" altLang="zh-CN" i="1"/>
              <a:t>A,B</a:t>
            </a:r>
            <a:r>
              <a:rPr lang="zh-CN" altLang="en-US"/>
              <a:t>的特征值完全相同</a:t>
            </a:r>
            <a:r>
              <a:rPr lang="en-US" altLang="zh-CN"/>
              <a:t>. </a:t>
            </a:r>
            <a:r>
              <a:rPr lang="zh-CN" altLang="en-US"/>
              <a:t>换句话说</a:t>
            </a:r>
            <a:r>
              <a:rPr lang="en-US" altLang="zh-CN"/>
              <a:t>: </a:t>
            </a:r>
            <a:r>
              <a:rPr lang="zh-CN" altLang="en-US"/>
              <a:t>特征多项式和特征值是相似不变量</a:t>
            </a:r>
            <a:r>
              <a:rPr lang="en-US" altLang="zh-CN"/>
              <a:t>. </a:t>
            </a:r>
            <a:endParaRPr lang="zh-CN" altLang="en-US"/>
          </a:p>
        </p:txBody>
      </p:sp>
      <p:sp>
        <p:nvSpPr>
          <p:cNvPr id="30724" name="Rectangle 5">
            <a:extLst>
              <a:ext uri="{FF2B5EF4-FFF2-40B4-BE49-F238E27FC236}">
                <a16:creationId xmlns:a16="http://schemas.microsoft.com/office/drawing/2014/main" id="{CECFAE71-027A-6BA5-571B-7BF725DC1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1962150"/>
            <a:ext cx="86153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证明</a:t>
            </a:r>
            <a:r>
              <a:rPr lang="en-US" altLang="zh-CN"/>
              <a:t>: </a:t>
            </a:r>
            <a:r>
              <a:rPr lang="en-US" altLang="zh-CN" i="1"/>
              <a:t>A,B</a:t>
            </a:r>
            <a:r>
              <a:rPr lang="zh-CN" altLang="en-US"/>
              <a:t>相似</a:t>
            </a:r>
            <a:r>
              <a:rPr lang="en-US" altLang="zh-CN"/>
              <a:t>, </a:t>
            </a:r>
            <a:r>
              <a:rPr lang="zh-CN" altLang="en-US"/>
              <a:t>存在可逆方阵</a:t>
            </a:r>
            <a:r>
              <a:rPr lang="en-US" altLang="zh-CN" i="1"/>
              <a:t>P</a:t>
            </a:r>
            <a:r>
              <a:rPr lang="en-US" altLang="zh-CN"/>
              <a:t>, </a:t>
            </a:r>
            <a:r>
              <a:rPr lang="zh-CN" altLang="en-US"/>
              <a:t>使</a:t>
            </a:r>
            <a:r>
              <a:rPr lang="en-US" altLang="zh-CN" i="1"/>
              <a:t>B=P</a:t>
            </a:r>
            <a:r>
              <a:rPr lang="en-US" altLang="zh-CN" baseline="30000"/>
              <a:t>-1</a:t>
            </a:r>
            <a:r>
              <a:rPr lang="en-US" altLang="zh-CN" i="1"/>
              <a:t>AP</a:t>
            </a:r>
            <a:r>
              <a:rPr lang="en-US" altLang="zh-CN"/>
              <a:t>. </a:t>
            </a:r>
            <a:r>
              <a:rPr lang="zh-CN" altLang="en-US"/>
              <a:t>于是</a:t>
            </a:r>
          </a:p>
        </p:txBody>
      </p:sp>
      <p:graphicFrame>
        <p:nvGraphicFramePr>
          <p:cNvPr id="30722" name="Object 6">
            <a:extLst>
              <a:ext uri="{FF2B5EF4-FFF2-40B4-BE49-F238E27FC236}">
                <a16:creationId xmlns:a16="http://schemas.microsoft.com/office/drawing/2014/main" id="{2F0E0E9E-EC3C-37E9-4BEB-ABB72273E3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738" y="2954338"/>
          <a:ext cx="7583487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36680" imgH="711000" progId="Equation.DSMT4">
                  <p:embed/>
                </p:oleObj>
              </mc:Choice>
              <mc:Fallback>
                <p:oleObj name="Equation" r:id="rId2" imgW="3136680" imgH="71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2954338"/>
                        <a:ext cx="7583487" cy="195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>
                <a16:creationId xmlns:a16="http://schemas.microsoft.com/office/drawing/2014/main" id="{99230F51-331A-1D9C-8EF1-DD6A00A49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375"/>
            <a:ext cx="9858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zh-CN" altLang="en-US" sz="3600" b="1">
                <a:solidFill>
                  <a:srgbClr val="FFFF00"/>
                </a:solidFill>
              </a:rPr>
              <a:t>例</a:t>
            </a:r>
            <a:r>
              <a:rPr kumimoji="0" lang="en-US" altLang="zh-CN" sz="3600" b="1">
                <a:solidFill>
                  <a:srgbClr val="FFFF00"/>
                </a:solidFill>
              </a:rPr>
              <a:t>1.</a:t>
            </a:r>
          </a:p>
        </p:txBody>
      </p:sp>
      <p:graphicFrame>
        <p:nvGraphicFramePr>
          <p:cNvPr id="222211" name="Object 3">
            <a:extLst>
              <a:ext uri="{FF2B5EF4-FFF2-40B4-BE49-F238E27FC236}">
                <a16:creationId xmlns:a16="http://schemas.microsoft.com/office/drawing/2014/main" id="{50186F38-05F5-F29A-2995-5A804F8C6E12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971550" y="333375"/>
          <a:ext cx="8172450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31760" imgH="482400" progId="Equation.DSMT4">
                  <p:embed/>
                </p:oleObj>
              </mc:Choice>
              <mc:Fallback>
                <p:oleObj name="Equation" r:id="rId2" imgW="283176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33375"/>
                        <a:ext cx="8172450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2" name="Object 4">
            <a:extLst>
              <a:ext uri="{FF2B5EF4-FFF2-40B4-BE49-F238E27FC236}">
                <a16:creationId xmlns:a16="http://schemas.microsoft.com/office/drawing/2014/main" id="{24DBD636-4F9F-59FB-CE9D-603B825614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844675"/>
          <a:ext cx="7993063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93960" imgH="965160" progId="Equation.DSMT4">
                  <p:embed/>
                </p:oleObj>
              </mc:Choice>
              <mc:Fallback>
                <p:oleObj name="Equation" r:id="rId4" imgW="2793960" imgH="965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844675"/>
                        <a:ext cx="7993063" cy="266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3" name="Object 5">
            <a:extLst>
              <a:ext uri="{FF2B5EF4-FFF2-40B4-BE49-F238E27FC236}">
                <a16:creationId xmlns:a16="http://schemas.microsoft.com/office/drawing/2014/main" id="{2D2E6688-4A07-31FF-6FF0-99CAC5C114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581525"/>
          <a:ext cx="7872413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92080" imgH="698400" progId="Equation.DSMT4">
                  <p:embed/>
                </p:oleObj>
              </mc:Choice>
              <mc:Fallback>
                <p:oleObj name="Equation" r:id="rId6" imgW="2692080" imgH="698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581525"/>
                        <a:ext cx="7872413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2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2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4">
            <a:extLst>
              <a:ext uri="{FF2B5EF4-FFF2-40B4-BE49-F238E27FC236}">
                <a16:creationId xmlns:a16="http://schemas.microsoft.com/office/drawing/2014/main" id="{E70F6322-238E-4D79-DB93-A18C24804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338138"/>
            <a:ext cx="83185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en-US" altLang="zh-CN"/>
              <a:t> </a:t>
            </a:r>
            <a:r>
              <a:rPr lang="zh-CN" altLang="en-US"/>
              <a:t>设</a:t>
            </a:r>
            <a:r>
              <a:rPr lang="en-US" altLang="zh-CN" i="1" u="sng"/>
              <a:t>A</a:t>
            </a:r>
            <a:r>
              <a:rPr lang="zh-CN" altLang="en-US"/>
              <a:t>是数域</a:t>
            </a:r>
            <a:r>
              <a:rPr lang="en-US" altLang="zh-CN"/>
              <a:t>F</a:t>
            </a:r>
            <a:r>
              <a:rPr lang="zh-CN" altLang="en-US"/>
              <a:t>上</a:t>
            </a:r>
            <a:r>
              <a:rPr lang="en-US" altLang="zh-CN"/>
              <a:t>n</a:t>
            </a:r>
            <a:r>
              <a:rPr lang="zh-CN" altLang="en-US"/>
              <a:t>维向量空间</a:t>
            </a:r>
            <a:r>
              <a:rPr lang="en-US" altLang="zh-CN" i="1"/>
              <a:t>V</a:t>
            </a:r>
            <a:r>
              <a:rPr lang="zh-CN" altLang="en-US"/>
              <a:t>上的线性变换</a:t>
            </a:r>
            <a:r>
              <a:rPr lang="en-US" altLang="zh-CN"/>
              <a:t>, </a:t>
            </a:r>
            <a:r>
              <a:rPr lang="en-US" altLang="zh-CN" i="1"/>
              <a:t>A</a:t>
            </a:r>
            <a:r>
              <a:rPr lang="zh-CN" altLang="en-US"/>
              <a:t>是</a:t>
            </a:r>
            <a:r>
              <a:rPr lang="en-US" altLang="zh-CN" i="1" u="sng"/>
              <a:t>A</a:t>
            </a:r>
            <a:r>
              <a:rPr lang="zh-CN" altLang="en-US"/>
              <a:t>在</a:t>
            </a:r>
            <a:r>
              <a:rPr lang="en-US" altLang="zh-CN" i="1"/>
              <a:t>V</a:t>
            </a:r>
            <a:r>
              <a:rPr lang="zh-CN" altLang="en-US"/>
              <a:t>任意一组基下的矩阵</a:t>
            </a:r>
            <a:r>
              <a:rPr lang="en-US" altLang="zh-CN"/>
              <a:t>. </a:t>
            </a:r>
            <a:r>
              <a:rPr lang="zh-CN" altLang="en-US"/>
              <a:t>则</a:t>
            </a:r>
            <a:r>
              <a:rPr lang="en-US" altLang="zh-CN" i="1"/>
              <a:t>A</a:t>
            </a:r>
            <a:r>
              <a:rPr lang="zh-CN" altLang="en-US"/>
              <a:t>的特征多项式</a:t>
            </a:r>
            <a:r>
              <a:rPr lang="en-US" altLang="zh-CN"/>
              <a:t>|</a:t>
            </a:r>
            <a:r>
              <a:rPr lang="en-US" altLang="en-US" i="1">
                <a:sym typeface="Symbol" panose="05050102010706020507" pitchFamily="18" charset="2"/>
              </a:rPr>
              <a:t>λ</a:t>
            </a:r>
            <a:r>
              <a:rPr lang="en-US" altLang="zh-CN" i="1"/>
              <a:t>I-A</a:t>
            </a:r>
            <a:r>
              <a:rPr lang="en-US" altLang="zh-CN"/>
              <a:t>|</a:t>
            </a:r>
            <a:r>
              <a:rPr lang="zh-CN" altLang="en-US"/>
              <a:t>称为</a:t>
            </a:r>
            <a:r>
              <a:rPr lang="en-US" altLang="zh-CN" i="1" u="sng"/>
              <a:t>A</a:t>
            </a:r>
            <a:r>
              <a:rPr lang="zh-CN" altLang="en-US"/>
              <a:t>的</a:t>
            </a:r>
            <a:r>
              <a:rPr lang="zh-CN" altLang="en-US">
                <a:solidFill>
                  <a:schemeClr val="tx2"/>
                </a:solidFill>
              </a:rPr>
              <a:t>特征多项式</a:t>
            </a:r>
            <a:r>
              <a:rPr lang="en-US" altLang="zh-CN"/>
              <a:t>, </a:t>
            </a:r>
            <a:r>
              <a:rPr lang="zh-CN" altLang="en-US"/>
              <a:t>记作</a:t>
            </a:r>
          </a:p>
        </p:txBody>
      </p:sp>
      <p:graphicFrame>
        <p:nvGraphicFramePr>
          <p:cNvPr id="31746" name="Object 5">
            <a:extLst>
              <a:ext uri="{FF2B5EF4-FFF2-40B4-BE49-F238E27FC236}">
                <a16:creationId xmlns:a16="http://schemas.microsoft.com/office/drawing/2014/main" id="{094DD622-11D2-01B2-2317-8D70250A5E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43763" y="1323975"/>
          <a:ext cx="103187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57200" imgH="253800" progId="Equation.3">
                  <p:embed/>
                </p:oleObj>
              </mc:Choice>
              <mc:Fallback>
                <p:oleObj name="公式" r:id="rId2" imgW="45720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763" y="1323975"/>
                        <a:ext cx="1031875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Rectangle 6">
            <a:extLst>
              <a:ext uri="{FF2B5EF4-FFF2-40B4-BE49-F238E27FC236}">
                <a16:creationId xmlns:a16="http://schemas.microsoft.com/office/drawing/2014/main" id="{636F8191-7137-26B7-0714-AC3CD4C8D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8" y="2092325"/>
            <a:ext cx="8396287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/>
              <a:t>尽管</a:t>
            </a:r>
            <a:r>
              <a:rPr lang="en-US" altLang="zh-CN" i="1" u="sng"/>
              <a:t>A</a:t>
            </a:r>
            <a:r>
              <a:rPr lang="zh-CN" altLang="en-US"/>
              <a:t>在不同基下可能有不同的矩阵</a:t>
            </a:r>
            <a:r>
              <a:rPr lang="en-US" altLang="zh-CN"/>
              <a:t>, </a:t>
            </a:r>
            <a:r>
              <a:rPr lang="zh-CN" altLang="en-US"/>
              <a:t>但这些矩阵相似</a:t>
            </a:r>
            <a:r>
              <a:rPr lang="en-US" altLang="zh-CN"/>
              <a:t>, </a:t>
            </a:r>
            <a:r>
              <a:rPr lang="zh-CN" altLang="en-US"/>
              <a:t>因而由定理知道</a:t>
            </a:r>
            <a:r>
              <a:rPr lang="en-US" altLang="zh-CN"/>
              <a:t>, </a:t>
            </a:r>
            <a:r>
              <a:rPr lang="zh-CN" altLang="en-US"/>
              <a:t>它们的特征多项式相同</a:t>
            </a:r>
            <a:r>
              <a:rPr lang="en-US" altLang="zh-CN"/>
              <a:t>. </a:t>
            </a:r>
            <a:r>
              <a:rPr lang="zh-CN" altLang="en-US"/>
              <a:t>因此</a:t>
            </a:r>
            <a:r>
              <a:rPr lang="en-US" altLang="zh-CN"/>
              <a:t>, </a:t>
            </a:r>
            <a:r>
              <a:rPr lang="zh-CN" altLang="en-US"/>
              <a:t>这样得到的特征多项式与所选的基无关</a:t>
            </a:r>
            <a:r>
              <a:rPr lang="en-US" altLang="zh-CN"/>
              <a:t>,</a:t>
            </a:r>
            <a:r>
              <a:rPr lang="zh-CN" altLang="en-US"/>
              <a:t>而由</a:t>
            </a:r>
            <a:r>
              <a:rPr lang="en-US" altLang="zh-CN" i="1" u="sng"/>
              <a:t>A</a:t>
            </a:r>
            <a:r>
              <a:rPr lang="zh-CN" altLang="en-US"/>
              <a:t>唯一决定</a:t>
            </a:r>
            <a:r>
              <a:rPr lang="en-US" altLang="zh-CN"/>
              <a:t>.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4">
            <a:extLst>
              <a:ext uri="{FF2B5EF4-FFF2-40B4-BE49-F238E27FC236}">
                <a16:creationId xmlns:a16="http://schemas.microsoft.com/office/drawing/2014/main" id="{CC77F927-651E-C600-21AC-FABB55FE9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8" y="319088"/>
            <a:ext cx="84661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引理</a:t>
            </a:r>
            <a:r>
              <a:rPr lang="en-US" altLang="zh-CN">
                <a:solidFill>
                  <a:schemeClr val="tx2"/>
                </a:solidFill>
              </a:rPr>
              <a:t>5.5.3</a:t>
            </a:r>
            <a:r>
              <a:rPr lang="en-US" altLang="zh-CN"/>
              <a:t>: </a:t>
            </a:r>
            <a:r>
              <a:rPr lang="zh-CN" altLang="en-US"/>
              <a:t>设</a:t>
            </a:r>
            <a:r>
              <a:rPr lang="en-US" altLang="zh-CN" i="1"/>
              <a:t>A</a:t>
            </a:r>
            <a:r>
              <a:rPr lang="zh-CN" altLang="en-US"/>
              <a:t>的特征多项式</a:t>
            </a:r>
          </a:p>
        </p:txBody>
      </p:sp>
      <p:graphicFrame>
        <p:nvGraphicFramePr>
          <p:cNvPr id="32770" name="Object 5">
            <a:extLst>
              <a:ext uri="{FF2B5EF4-FFF2-40B4-BE49-F238E27FC236}">
                <a16:creationId xmlns:a16="http://schemas.microsoft.com/office/drawing/2014/main" id="{E4D7B025-8BCC-E271-EA99-381E417A0C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750" y="854075"/>
          <a:ext cx="8569325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19160" imgH="482400" progId="Equation.DSMT4">
                  <p:embed/>
                </p:oleObj>
              </mc:Choice>
              <mc:Fallback>
                <p:oleObj name="Equation" r:id="rId2" imgW="281916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854075"/>
                        <a:ext cx="8569325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Text Box 6">
            <a:extLst>
              <a:ext uri="{FF2B5EF4-FFF2-40B4-BE49-F238E27FC236}">
                <a16:creationId xmlns:a16="http://schemas.microsoft.com/office/drawing/2014/main" id="{A9C05A17-D477-45E1-44A1-981DDA724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0" y="1476375"/>
            <a:ext cx="168592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5" name="Text Box 7">
            <a:extLst>
              <a:ext uri="{FF2B5EF4-FFF2-40B4-BE49-F238E27FC236}">
                <a16:creationId xmlns:a16="http://schemas.microsoft.com/office/drawing/2014/main" id="{C72ECC96-1D3E-3363-BF91-98CF66278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1908175"/>
            <a:ext cx="14430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/>
              <a:t>则</a:t>
            </a:r>
          </a:p>
        </p:txBody>
      </p:sp>
      <p:graphicFrame>
        <p:nvGraphicFramePr>
          <p:cNvPr id="32771" name="Object 8">
            <a:extLst>
              <a:ext uri="{FF2B5EF4-FFF2-40B4-BE49-F238E27FC236}">
                <a16:creationId xmlns:a16="http://schemas.microsoft.com/office/drawing/2014/main" id="{10DC9005-4E49-AE23-B7EC-4CAB81FD67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9663" y="2263775"/>
          <a:ext cx="4783137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49080" imgH="482400" progId="Equation.DSMT4">
                  <p:embed/>
                </p:oleObj>
              </mc:Choice>
              <mc:Fallback>
                <p:oleObj name="Equation" r:id="rId4" imgW="1549080" imgH="482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2263775"/>
                        <a:ext cx="4783137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Rectangle 9">
            <a:extLst>
              <a:ext uri="{FF2B5EF4-FFF2-40B4-BE49-F238E27FC236}">
                <a16:creationId xmlns:a16="http://schemas.microsoft.com/office/drawing/2014/main" id="{FECB1740-DEF9-B9E0-291B-9B71D0FA7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8" y="3452813"/>
            <a:ext cx="83407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其中</a:t>
            </a:r>
            <a:r>
              <a:rPr lang="en-US" altLang="zh-CN" i="1"/>
              <a:t>trA</a:t>
            </a:r>
            <a:r>
              <a:rPr lang="en-US" altLang="zh-CN"/>
              <a:t>=</a:t>
            </a:r>
            <a:r>
              <a:rPr lang="en-US" altLang="zh-CN" i="1"/>
              <a:t>a</a:t>
            </a:r>
            <a:r>
              <a:rPr lang="en-US" altLang="zh-CN" baseline="-25000"/>
              <a:t>11</a:t>
            </a:r>
            <a:r>
              <a:rPr lang="en-US" altLang="zh-CN"/>
              <a:t>+…+</a:t>
            </a:r>
            <a:r>
              <a:rPr lang="en-US" altLang="zh-CN" i="1"/>
              <a:t>a</a:t>
            </a:r>
            <a:r>
              <a:rPr lang="en-US" altLang="zh-CN" i="1" baseline="-25000"/>
              <a:t>nn</a:t>
            </a:r>
            <a:r>
              <a:rPr lang="zh-CN" altLang="en-US"/>
              <a:t>是</a:t>
            </a:r>
            <a:r>
              <a:rPr lang="en-US" altLang="zh-CN" i="1"/>
              <a:t>A</a:t>
            </a:r>
            <a:r>
              <a:rPr lang="zh-CN" altLang="en-US"/>
              <a:t>的对角线元素之和</a:t>
            </a:r>
            <a:r>
              <a:rPr lang="en-US" altLang="zh-CN"/>
              <a:t>, </a:t>
            </a:r>
            <a:r>
              <a:rPr lang="zh-CN" altLang="en-US"/>
              <a:t>称为</a:t>
            </a:r>
            <a:r>
              <a:rPr lang="en-US" altLang="zh-CN" i="1"/>
              <a:t>A</a:t>
            </a:r>
            <a:r>
              <a:rPr lang="zh-CN" altLang="en-US"/>
              <a:t>的迹</a:t>
            </a:r>
            <a:r>
              <a:rPr lang="en-US" altLang="zh-CN"/>
              <a:t>; det</a:t>
            </a:r>
            <a:r>
              <a:rPr lang="en-US" altLang="zh-CN" i="1"/>
              <a:t>A</a:t>
            </a:r>
            <a:r>
              <a:rPr lang="zh-CN" altLang="en-US"/>
              <a:t>是</a:t>
            </a:r>
            <a:r>
              <a:rPr lang="en-US" altLang="zh-CN" i="1"/>
              <a:t>A</a:t>
            </a:r>
            <a:r>
              <a:rPr lang="zh-CN" altLang="en-US"/>
              <a:t>的行列式</a:t>
            </a:r>
            <a:r>
              <a:rPr lang="en-US" altLang="zh-CN"/>
              <a:t>.</a:t>
            </a:r>
            <a:endParaRPr lang="zh-CN" altLang="en-US"/>
          </a:p>
        </p:txBody>
      </p:sp>
      <p:graphicFrame>
        <p:nvGraphicFramePr>
          <p:cNvPr id="32772" name="Object 10">
            <a:extLst>
              <a:ext uri="{FF2B5EF4-FFF2-40B4-BE49-F238E27FC236}">
                <a16:creationId xmlns:a16="http://schemas.microsoft.com/office/drawing/2014/main" id="{7B78CCDA-A4D3-7829-3819-ABE9B00E1B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188" y="4564063"/>
          <a:ext cx="7996237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251160" imgH="431640" progId="Equation.3">
                  <p:embed/>
                </p:oleObj>
              </mc:Choice>
              <mc:Fallback>
                <p:oleObj name="公式" r:id="rId6" imgW="325116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4564063"/>
                        <a:ext cx="7996237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4">
            <a:extLst>
              <a:ext uri="{FF2B5EF4-FFF2-40B4-BE49-F238E27FC236}">
                <a16:creationId xmlns:a16="http://schemas.microsoft.com/office/drawing/2014/main" id="{132EC5CF-626C-D189-4559-CDF5D80D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8" y="3201988"/>
            <a:ext cx="8253412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由引理</a:t>
            </a:r>
            <a:r>
              <a:rPr lang="en-US" altLang="zh-CN"/>
              <a:t>5.5.5 </a:t>
            </a:r>
            <a:r>
              <a:rPr lang="zh-CN" altLang="en-US"/>
              <a:t>知</a:t>
            </a:r>
            <a:r>
              <a:rPr lang="en-US" altLang="zh-CN"/>
              <a:t>, </a:t>
            </a:r>
            <a:r>
              <a:rPr lang="zh-CN" altLang="en-US"/>
              <a:t>如果</a:t>
            </a:r>
            <a:r>
              <a:rPr lang="en-US" altLang="zh-CN" i="1"/>
              <a:t>A</a:t>
            </a:r>
            <a:r>
              <a:rPr lang="zh-CN" altLang="en-US"/>
              <a:t>与</a:t>
            </a:r>
            <a:r>
              <a:rPr lang="en-US" altLang="zh-CN" i="1"/>
              <a:t>B</a:t>
            </a:r>
            <a:r>
              <a:rPr lang="zh-CN" altLang="en-US"/>
              <a:t>相似</a:t>
            </a:r>
            <a:r>
              <a:rPr lang="en-US" altLang="zh-CN"/>
              <a:t>, </a:t>
            </a:r>
            <a:r>
              <a:rPr lang="zh-CN" altLang="en-US"/>
              <a:t>则它们的特征多项式相同</a:t>
            </a:r>
            <a:r>
              <a:rPr lang="en-US" altLang="zh-CN"/>
              <a:t>, </a:t>
            </a:r>
            <a:r>
              <a:rPr lang="zh-CN" altLang="en-US"/>
              <a:t>因而对应项的系数相同</a:t>
            </a:r>
            <a:r>
              <a:rPr lang="en-US" altLang="zh-CN"/>
              <a:t>. </a:t>
            </a:r>
            <a:r>
              <a:rPr lang="zh-CN" altLang="en-US"/>
              <a:t>特别地</a:t>
            </a:r>
            <a:r>
              <a:rPr lang="en-US" altLang="zh-CN"/>
              <a:t>, </a:t>
            </a:r>
            <a:r>
              <a:rPr lang="zh-CN" altLang="en-US"/>
              <a:t>比较它们的</a:t>
            </a:r>
            <a:r>
              <a:rPr lang="en-US" altLang="zh-CN" i="1"/>
              <a:t>n</a:t>
            </a:r>
            <a:r>
              <a:rPr lang="en-US" altLang="zh-CN"/>
              <a:t>-1</a:t>
            </a:r>
            <a:r>
              <a:rPr lang="zh-CN" altLang="en-US"/>
              <a:t>次项的系数以及常数项</a:t>
            </a:r>
            <a:r>
              <a:rPr lang="en-US" altLang="zh-CN"/>
              <a:t>, </a:t>
            </a:r>
            <a:r>
              <a:rPr lang="zh-CN" altLang="en-US"/>
              <a:t>就可得到</a:t>
            </a:r>
            <a:r>
              <a:rPr lang="en-US" altLang="zh-CN" i="1"/>
              <a:t>trA=tr B</a:t>
            </a:r>
            <a:r>
              <a:rPr lang="en-US" altLang="zh-CN"/>
              <a:t>, </a:t>
            </a:r>
            <a:r>
              <a:rPr lang="en-US" altLang="zh-CN" i="1"/>
              <a:t>|A|=|B|.</a:t>
            </a:r>
            <a:r>
              <a:rPr lang="en-US" altLang="zh-CN"/>
              <a:t> </a:t>
            </a:r>
            <a:r>
              <a:rPr lang="zh-CN" altLang="en-US"/>
              <a:t>这就是说</a:t>
            </a:r>
            <a:r>
              <a:rPr lang="en-US" altLang="zh-CN"/>
              <a:t>: </a:t>
            </a:r>
            <a:r>
              <a:rPr lang="zh-CN" altLang="en-US"/>
              <a:t>相似的方阵的迹相同</a:t>
            </a:r>
            <a:r>
              <a:rPr lang="en-US" altLang="zh-CN"/>
              <a:t>, </a:t>
            </a:r>
            <a:r>
              <a:rPr lang="zh-CN" altLang="en-US"/>
              <a:t>行列式也相同</a:t>
            </a:r>
            <a:r>
              <a:rPr lang="en-US" altLang="zh-CN"/>
              <a:t>. </a:t>
            </a:r>
            <a:r>
              <a:rPr lang="zh-CN" altLang="en-US"/>
              <a:t>即对任意可逆方阵</a:t>
            </a:r>
            <a:r>
              <a:rPr lang="en-US" altLang="zh-CN" i="1"/>
              <a:t>P</a:t>
            </a:r>
            <a:r>
              <a:rPr lang="en-US" altLang="zh-CN"/>
              <a:t>, </a:t>
            </a:r>
            <a:r>
              <a:rPr lang="zh-CN" altLang="en-US"/>
              <a:t>有</a:t>
            </a:r>
            <a:r>
              <a:rPr lang="en-US" altLang="zh-CN" i="1"/>
              <a:t>trA=tr</a:t>
            </a:r>
            <a:r>
              <a:rPr lang="en-US" altLang="zh-CN"/>
              <a:t>(</a:t>
            </a:r>
            <a:r>
              <a:rPr lang="en-US" altLang="zh-CN" i="1"/>
              <a:t>P</a:t>
            </a:r>
            <a:r>
              <a:rPr lang="en-US" altLang="zh-CN" baseline="30000"/>
              <a:t>-1</a:t>
            </a:r>
            <a:r>
              <a:rPr lang="en-US" altLang="zh-CN" i="1"/>
              <a:t>AP</a:t>
            </a:r>
            <a:r>
              <a:rPr lang="en-US" altLang="zh-CN"/>
              <a:t>),|</a:t>
            </a:r>
            <a:r>
              <a:rPr lang="en-US" altLang="zh-CN" i="1"/>
              <a:t>A</a:t>
            </a:r>
            <a:r>
              <a:rPr lang="en-US" altLang="zh-CN"/>
              <a:t>|=|</a:t>
            </a:r>
            <a:r>
              <a:rPr lang="en-US" altLang="zh-CN" i="1"/>
              <a:t>P</a:t>
            </a:r>
            <a:r>
              <a:rPr lang="en-US" altLang="zh-CN" baseline="30000"/>
              <a:t>-1</a:t>
            </a:r>
            <a:r>
              <a:rPr lang="en-US" altLang="zh-CN" i="1"/>
              <a:t>AP</a:t>
            </a:r>
            <a:r>
              <a:rPr lang="en-US" altLang="zh-CN"/>
              <a:t>|.</a:t>
            </a:r>
            <a:endParaRPr lang="zh-CN" altLang="en-US"/>
          </a:p>
        </p:txBody>
      </p:sp>
      <p:graphicFrame>
        <p:nvGraphicFramePr>
          <p:cNvPr id="33794" name="Object 5">
            <a:extLst>
              <a:ext uri="{FF2B5EF4-FFF2-40B4-BE49-F238E27FC236}">
                <a16:creationId xmlns:a16="http://schemas.microsoft.com/office/drawing/2014/main" id="{0F1BBFAF-2B42-71A7-7892-2C4AF0BE01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025" y="152400"/>
          <a:ext cx="8529638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66800" imgH="1206360" progId="Equation.3">
                  <p:embed/>
                </p:oleObj>
              </mc:Choice>
              <mc:Fallback>
                <p:oleObj name="Equation" r:id="rId2" imgW="3466800" imgH="1206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" y="152400"/>
                        <a:ext cx="8529638" cy="296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4">
            <a:extLst>
              <a:ext uri="{FF2B5EF4-FFF2-40B4-BE49-F238E27FC236}">
                <a16:creationId xmlns:a16="http://schemas.microsoft.com/office/drawing/2014/main" id="{40EC60CA-93D8-0ECF-97FF-F09CE2680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465138"/>
            <a:ext cx="8329613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这两个等式也可以直接验证</a:t>
            </a:r>
            <a:r>
              <a:rPr lang="en-US" altLang="zh-CN"/>
              <a:t>:</a:t>
            </a:r>
            <a:r>
              <a:rPr lang="zh-CN" altLang="en-US"/>
              <a:t>对于方阵的迹</a:t>
            </a:r>
            <a:r>
              <a:rPr lang="en-US" altLang="zh-CN"/>
              <a:t>, </a:t>
            </a:r>
            <a:r>
              <a:rPr lang="zh-CN" altLang="en-US"/>
              <a:t>我们证明了</a:t>
            </a:r>
            <a:r>
              <a:rPr lang="en-US" altLang="zh-CN" i="1"/>
              <a:t>tr</a:t>
            </a:r>
            <a:r>
              <a:rPr lang="en-US" altLang="zh-CN"/>
              <a:t>(</a:t>
            </a:r>
            <a:r>
              <a:rPr lang="en-US" altLang="zh-CN" i="1"/>
              <a:t>AB</a:t>
            </a:r>
            <a:r>
              <a:rPr lang="en-US" altLang="zh-CN"/>
              <a:t>)=</a:t>
            </a:r>
            <a:r>
              <a:rPr lang="en-US" altLang="zh-CN" i="1"/>
              <a:t>tr</a:t>
            </a:r>
            <a:r>
              <a:rPr lang="en-US" altLang="zh-CN"/>
              <a:t>(</a:t>
            </a:r>
            <a:r>
              <a:rPr lang="en-US" altLang="zh-CN" i="1"/>
              <a:t>BA</a:t>
            </a:r>
            <a:r>
              <a:rPr lang="en-US" altLang="zh-CN"/>
              <a:t>)</a:t>
            </a:r>
            <a:r>
              <a:rPr lang="zh-CN" altLang="en-US"/>
              <a:t>对任意同阶方阵</a:t>
            </a:r>
            <a:r>
              <a:rPr lang="en-US" altLang="zh-CN" i="1"/>
              <a:t>A,B</a:t>
            </a:r>
            <a:r>
              <a:rPr lang="zh-CN" altLang="en-US"/>
              <a:t>成立</a:t>
            </a:r>
            <a:r>
              <a:rPr lang="en-US" altLang="zh-CN"/>
              <a:t>. </a:t>
            </a:r>
            <a:r>
              <a:rPr lang="zh-CN" altLang="en-US"/>
              <a:t>于是</a:t>
            </a:r>
            <a:r>
              <a:rPr lang="en-US" altLang="zh-CN" i="1"/>
              <a:t>tr</a:t>
            </a:r>
            <a:r>
              <a:rPr lang="en-US" altLang="zh-CN"/>
              <a:t>(</a:t>
            </a:r>
            <a:r>
              <a:rPr lang="en-US" altLang="zh-CN" i="1"/>
              <a:t>P</a:t>
            </a:r>
            <a:r>
              <a:rPr lang="en-US" altLang="zh-CN" baseline="30000"/>
              <a:t>-1</a:t>
            </a:r>
            <a:r>
              <a:rPr lang="en-US" altLang="zh-CN" i="1"/>
              <a:t>AP</a:t>
            </a:r>
            <a:r>
              <a:rPr lang="en-US" altLang="zh-CN"/>
              <a:t>)=</a:t>
            </a:r>
            <a:r>
              <a:rPr lang="en-US" altLang="zh-CN" i="1"/>
              <a:t>tr</a:t>
            </a:r>
            <a:r>
              <a:rPr lang="en-US" altLang="zh-CN"/>
              <a:t>(</a:t>
            </a:r>
            <a:r>
              <a:rPr lang="en-US" altLang="zh-CN" i="1"/>
              <a:t>APP</a:t>
            </a:r>
            <a:r>
              <a:rPr lang="en-US" altLang="zh-CN" baseline="30000"/>
              <a:t>-1</a:t>
            </a:r>
            <a:r>
              <a:rPr lang="en-US" altLang="zh-CN"/>
              <a:t>)=</a:t>
            </a:r>
            <a:r>
              <a:rPr lang="en-US" altLang="zh-CN" i="1"/>
              <a:t>trA</a:t>
            </a:r>
            <a:r>
              <a:rPr lang="en-US" altLang="zh-CN"/>
              <a:t>.</a:t>
            </a:r>
            <a:r>
              <a:rPr lang="zh-CN" altLang="en-US"/>
              <a:t>对行列式</a:t>
            </a:r>
            <a:r>
              <a:rPr lang="en-US" altLang="zh-CN"/>
              <a:t>, </a:t>
            </a:r>
            <a:r>
              <a:rPr lang="zh-CN" altLang="en-US"/>
              <a:t>则有</a:t>
            </a:r>
            <a:r>
              <a:rPr lang="en-US" altLang="zh-CN"/>
              <a:t>|</a:t>
            </a:r>
            <a:r>
              <a:rPr lang="en-US" altLang="zh-CN" i="1"/>
              <a:t>P</a:t>
            </a:r>
            <a:r>
              <a:rPr lang="en-US" altLang="zh-CN" baseline="30000"/>
              <a:t>-1</a:t>
            </a:r>
            <a:r>
              <a:rPr lang="en-US" altLang="zh-CN" i="1"/>
              <a:t>AP</a:t>
            </a:r>
            <a:r>
              <a:rPr lang="en-US" altLang="zh-CN"/>
              <a:t>|=|</a:t>
            </a:r>
            <a:r>
              <a:rPr lang="en-US" altLang="zh-CN" i="1"/>
              <a:t>P</a:t>
            </a:r>
            <a:r>
              <a:rPr lang="en-US" altLang="zh-CN"/>
              <a:t>|</a:t>
            </a:r>
            <a:r>
              <a:rPr lang="en-US" altLang="zh-CN" baseline="30000"/>
              <a:t>-1</a:t>
            </a:r>
            <a:r>
              <a:rPr lang="en-US" altLang="zh-CN"/>
              <a:t>|</a:t>
            </a:r>
            <a:r>
              <a:rPr lang="en-US" altLang="zh-CN" i="1"/>
              <a:t>A</a:t>
            </a:r>
            <a:r>
              <a:rPr lang="en-US" altLang="zh-CN"/>
              <a:t>||</a:t>
            </a:r>
            <a:r>
              <a:rPr lang="en-US" altLang="zh-CN" i="1"/>
              <a:t>P</a:t>
            </a:r>
            <a:r>
              <a:rPr lang="en-US" altLang="zh-CN"/>
              <a:t>|=|</a:t>
            </a:r>
            <a:r>
              <a:rPr lang="en-US" altLang="zh-CN" i="1"/>
              <a:t>A</a:t>
            </a:r>
            <a:r>
              <a:rPr lang="en-US" altLang="zh-CN"/>
              <a:t>|.</a:t>
            </a:r>
            <a:endParaRPr lang="zh-CN" altLang="en-US"/>
          </a:p>
        </p:txBody>
      </p:sp>
      <p:sp>
        <p:nvSpPr>
          <p:cNvPr id="79875" name="Rectangle 5">
            <a:extLst>
              <a:ext uri="{FF2B5EF4-FFF2-40B4-BE49-F238E27FC236}">
                <a16:creationId xmlns:a16="http://schemas.microsoft.com/office/drawing/2014/main" id="{FCD7700F-83E9-27EA-1151-9C7AFDA2E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2609850"/>
            <a:ext cx="8142288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引理</a:t>
            </a:r>
            <a:r>
              <a:rPr lang="en-US" altLang="zh-CN">
                <a:solidFill>
                  <a:schemeClr val="tx2"/>
                </a:solidFill>
              </a:rPr>
              <a:t>5.5.2</a:t>
            </a:r>
            <a:r>
              <a:rPr lang="en-US" altLang="zh-CN"/>
              <a:t> </a:t>
            </a:r>
            <a:r>
              <a:rPr lang="zh-CN" altLang="en-US"/>
              <a:t>设方阵</a:t>
            </a:r>
            <a:r>
              <a:rPr lang="en-US" altLang="zh-CN" b="1" i="1">
                <a:sym typeface="Symbol" panose="05050102010706020507" pitchFamily="18" charset="2"/>
              </a:rPr>
              <a:t>A</a:t>
            </a:r>
            <a:r>
              <a:rPr lang="zh-CN" altLang="en-US"/>
              <a:t>是准上三角阵</a:t>
            </a:r>
            <a:r>
              <a:rPr lang="en-US" altLang="zh-CN"/>
              <a:t>(</a:t>
            </a:r>
            <a:r>
              <a:rPr lang="zh-CN" altLang="en-US"/>
              <a:t>或准下三角阵</a:t>
            </a:r>
            <a:r>
              <a:rPr lang="en-US" altLang="zh-CN"/>
              <a:t>), </a:t>
            </a:r>
            <a:r>
              <a:rPr lang="zh-CN" altLang="en-US"/>
              <a:t>则</a:t>
            </a:r>
            <a:r>
              <a:rPr lang="en-US" altLang="zh-CN" b="1" i="1">
                <a:sym typeface="Symbol" panose="05050102010706020507" pitchFamily="18" charset="2"/>
              </a:rPr>
              <a:t>A</a:t>
            </a:r>
            <a:r>
              <a:rPr lang="zh-CN" altLang="en-US"/>
              <a:t>的特征多项式等于它的对角块的特征多项式的乘积</a:t>
            </a:r>
            <a:r>
              <a:rPr lang="en-US" altLang="zh-CN"/>
              <a:t>.    </a:t>
            </a:r>
          </a:p>
          <a:p>
            <a:pPr eaLnBrk="1" hangingPunct="1"/>
            <a:r>
              <a:rPr lang="zh-CN" altLang="en-US"/>
              <a:t>       特别的</a:t>
            </a:r>
            <a:r>
              <a:rPr lang="en-US" altLang="zh-CN"/>
              <a:t>, </a:t>
            </a:r>
            <a:r>
              <a:rPr lang="zh-CN" altLang="en-US"/>
              <a:t>如果</a:t>
            </a:r>
            <a:r>
              <a:rPr lang="en-US" altLang="zh-CN"/>
              <a:t>A</a:t>
            </a:r>
            <a:r>
              <a:rPr lang="zh-CN" altLang="en-US"/>
              <a:t>是上三角阵</a:t>
            </a:r>
            <a:r>
              <a:rPr lang="en-US" altLang="zh-CN"/>
              <a:t>(</a:t>
            </a:r>
            <a:r>
              <a:rPr lang="zh-CN" altLang="en-US"/>
              <a:t>或下三角阵</a:t>
            </a:r>
            <a:r>
              <a:rPr lang="en-US" altLang="zh-CN"/>
              <a:t>), </a:t>
            </a:r>
            <a:r>
              <a:rPr lang="zh-CN" altLang="en-US"/>
              <a:t>则它的对角元就是它的全部特征值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Text Box 2">
            <a:extLst>
              <a:ext uri="{FF2B5EF4-FFF2-40B4-BE49-F238E27FC236}">
                <a16:creationId xmlns:a16="http://schemas.microsoft.com/office/drawing/2014/main" id="{E9FF9ED6-F896-CE3B-248E-3B573D797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188913"/>
            <a:ext cx="5111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</a:rPr>
              <a:t>证明</a:t>
            </a:r>
            <a:r>
              <a:rPr kumimoji="0" lang="en-US" altLang="zh-CN">
                <a:solidFill>
                  <a:srgbClr val="FFFF00"/>
                </a:solidFill>
              </a:rPr>
              <a:t>:</a:t>
            </a:r>
            <a:r>
              <a:rPr kumimoji="0" lang="zh-CN" altLang="en-US">
                <a:solidFill>
                  <a:srgbClr val="FFFF00"/>
                </a:solidFill>
              </a:rPr>
              <a:t>设</a:t>
            </a:r>
          </a:p>
        </p:txBody>
      </p:sp>
      <p:graphicFrame>
        <p:nvGraphicFramePr>
          <p:cNvPr id="34818" name="Object 3">
            <a:extLst>
              <a:ext uri="{FF2B5EF4-FFF2-40B4-BE49-F238E27FC236}">
                <a16:creationId xmlns:a16="http://schemas.microsoft.com/office/drawing/2014/main" id="{94F673C8-CD71-24AB-9F00-BE3CCAE46B07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939925" y="268288"/>
          <a:ext cx="4089400" cy="216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87240" imgH="939600" progId="Equation.DSMT4">
                  <p:embed/>
                </p:oleObj>
              </mc:Choice>
              <mc:Fallback>
                <p:oleObj name="Equation" r:id="rId2" imgW="1587240" imgH="939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925" y="268288"/>
                        <a:ext cx="4089400" cy="216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Text Box 4">
            <a:extLst>
              <a:ext uri="{FF2B5EF4-FFF2-40B4-BE49-F238E27FC236}">
                <a16:creationId xmlns:a16="http://schemas.microsoft.com/office/drawing/2014/main" id="{9FDE3E54-271E-FD2B-372E-1F188E071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2162175"/>
            <a:ext cx="5111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</a:rPr>
              <a:t>则</a:t>
            </a:r>
          </a:p>
        </p:txBody>
      </p:sp>
      <p:graphicFrame>
        <p:nvGraphicFramePr>
          <p:cNvPr id="34819" name="Object 5">
            <a:extLst>
              <a:ext uri="{FF2B5EF4-FFF2-40B4-BE49-F238E27FC236}">
                <a16:creationId xmlns:a16="http://schemas.microsoft.com/office/drawing/2014/main" id="{DEBB3B94-4C39-487C-B7D5-31DA74C96D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1825" y="2595563"/>
          <a:ext cx="7729538" cy="360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77880" imgH="1434960" progId="Equation.DSMT4">
                  <p:embed/>
                </p:oleObj>
              </mc:Choice>
              <mc:Fallback>
                <p:oleObj name="Equation" r:id="rId4" imgW="3377880" imgH="1434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2595563"/>
                        <a:ext cx="7729538" cy="360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Text Box 2">
            <a:extLst>
              <a:ext uri="{FF2B5EF4-FFF2-40B4-BE49-F238E27FC236}">
                <a16:creationId xmlns:a16="http://schemas.microsoft.com/office/drawing/2014/main" id="{8966A82B-8B87-3D33-3E0D-763B25F79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4813"/>
            <a:ext cx="27717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 b="1">
                <a:solidFill>
                  <a:srgbClr val="FF00FF"/>
                </a:solidFill>
              </a:rPr>
              <a:t>例</a:t>
            </a:r>
            <a:r>
              <a:rPr kumimoji="0" lang="en-US" altLang="zh-CN" b="1">
                <a:solidFill>
                  <a:srgbClr val="FF00FF"/>
                </a:solidFill>
              </a:rPr>
              <a:t>8</a:t>
            </a:r>
            <a:r>
              <a:rPr kumimoji="0" lang="en-US" altLang="zh-CN">
                <a:solidFill>
                  <a:srgbClr val="FFFF66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</a:t>
            </a:r>
            <a:endParaRPr kumimoji="0" lang="en-US" altLang="zh-CN">
              <a:solidFill>
                <a:srgbClr val="FFFF66"/>
              </a:solidFill>
            </a:endParaRPr>
          </a:p>
        </p:txBody>
      </p:sp>
      <p:sp>
        <p:nvSpPr>
          <p:cNvPr id="35846" name="Text Box 3">
            <a:extLst>
              <a:ext uri="{FF2B5EF4-FFF2-40B4-BE49-F238E27FC236}">
                <a16:creationId xmlns:a16="http://schemas.microsoft.com/office/drawing/2014/main" id="{BF66D7D9-3AF0-5718-36D0-FD7567396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638" y="395288"/>
            <a:ext cx="71643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</a:rPr>
              <a:t>设实方阵</a:t>
            </a:r>
            <a:endParaRPr kumimoji="0" lang="en-US" altLang="zh-CN">
              <a:solidFill>
                <a:srgbClr val="FFFF00"/>
              </a:solidFill>
            </a:endParaRPr>
          </a:p>
        </p:txBody>
      </p:sp>
      <p:graphicFrame>
        <p:nvGraphicFramePr>
          <p:cNvPr id="35842" name="Object 10">
            <a:extLst>
              <a:ext uri="{FF2B5EF4-FFF2-40B4-BE49-F238E27FC236}">
                <a16:creationId xmlns:a16="http://schemas.microsoft.com/office/drawing/2014/main" id="{055533AE-5B91-2A80-4054-5807F49EFD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1788" y="209550"/>
          <a:ext cx="288607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5280" imgH="457200" progId="Equation.DSMT4">
                  <p:embed/>
                </p:oleObj>
              </mc:Choice>
              <mc:Fallback>
                <p:oleObj name="Equation" r:id="rId2" imgW="129528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788" y="209550"/>
                        <a:ext cx="2886075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Text Box 12">
            <a:extLst>
              <a:ext uri="{FF2B5EF4-FFF2-40B4-BE49-F238E27FC236}">
                <a16:creationId xmlns:a16="http://schemas.microsoft.com/office/drawing/2014/main" id="{BA489764-43A4-E6A4-D360-8FEEA2E31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2647950"/>
            <a:ext cx="8623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</a:rPr>
              <a:t>解</a:t>
            </a:r>
            <a:r>
              <a:rPr kumimoji="0" lang="en-US" altLang="zh-CN">
                <a:solidFill>
                  <a:srgbClr val="FFFF00"/>
                </a:solidFill>
              </a:rPr>
              <a:t>:</a:t>
            </a:r>
            <a:r>
              <a:rPr kumimoji="0" lang="en-US" altLang="zh-CN" i="1">
                <a:solidFill>
                  <a:srgbClr val="FFFF00"/>
                </a:solidFill>
              </a:rPr>
              <a:t>A</a:t>
            </a:r>
            <a:r>
              <a:rPr kumimoji="0" lang="zh-CN" altLang="en-US">
                <a:solidFill>
                  <a:srgbClr val="FFFF00"/>
                </a:solidFill>
              </a:rPr>
              <a:t>的特征多项式</a:t>
            </a:r>
            <a:endParaRPr kumimoji="0" lang="en-US" altLang="zh-CN">
              <a:solidFill>
                <a:srgbClr val="FFFF00"/>
              </a:solidFill>
            </a:endParaRPr>
          </a:p>
        </p:txBody>
      </p:sp>
      <p:graphicFrame>
        <p:nvGraphicFramePr>
          <p:cNvPr id="35843" name="Object 13">
            <a:extLst>
              <a:ext uri="{FF2B5EF4-FFF2-40B4-BE49-F238E27FC236}">
                <a16:creationId xmlns:a16="http://schemas.microsoft.com/office/drawing/2014/main" id="{FF29F3EF-C3B6-E88D-3618-F45E830BF8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9275" y="3165475"/>
          <a:ext cx="5795963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31760" imgH="457200" progId="Equation.DSMT4">
                  <p:embed/>
                </p:oleObj>
              </mc:Choice>
              <mc:Fallback>
                <p:oleObj name="Equation" r:id="rId4" imgW="2831760" imgH="457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3165475"/>
                        <a:ext cx="5795963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Text Box 14">
            <a:extLst>
              <a:ext uri="{FF2B5EF4-FFF2-40B4-BE49-F238E27FC236}">
                <a16:creationId xmlns:a16="http://schemas.microsoft.com/office/drawing/2014/main" id="{B176C48A-7E26-EA18-5F09-173F10ED1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1484313"/>
            <a:ext cx="85471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</a:rPr>
              <a:t>其中</a:t>
            </a:r>
            <a:r>
              <a:rPr kumimoji="0" lang="en-US" altLang="zh-CN" i="1">
                <a:ea typeface="华文新魏" panose="02010800040101010101" pitchFamily="2" charset="-122"/>
              </a:rPr>
              <a:t>θ</a:t>
            </a:r>
            <a:r>
              <a:rPr kumimoji="0" lang="en-US" altLang="zh-CN"/>
              <a:t>∈(0,2</a:t>
            </a:r>
            <a:r>
              <a:rPr kumimoji="0" lang="en-US" altLang="zh-CN">
                <a:ea typeface="华文新魏" panose="02010800040101010101" pitchFamily="2" charset="-122"/>
              </a:rPr>
              <a:t>π</a:t>
            </a:r>
            <a:r>
              <a:rPr kumimoji="0" lang="en-US" altLang="zh-CN"/>
              <a:t>)</a:t>
            </a:r>
            <a:r>
              <a:rPr kumimoji="0" lang="zh-CN" altLang="en-US">
                <a:solidFill>
                  <a:srgbClr val="FFFF00"/>
                </a:solidFill>
              </a:rPr>
              <a:t>在实数范围内是否可以对角化</a:t>
            </a:r>
            <a:r>
              <a:rPr kumimoji="0" lang="en-US" altLang="zh-CN">
                <a:solidFill>
                  <a:srgbClr val="FFFF00"/>
                </a:solidFill>
              </a:rPr>
              <a:t>?</a:t>
            </a:r>
            <a:r>
              <a:rPr kumimoji="0" lang="zh-CN" altLang="en-US">
                <a:solidFill>
                  <a:srgbClr val="FFFF00"/>
                </a:solidFill>
              </a:rPr>
              <a:t>在复数范围内呢</a:t>
            </a:r>
            <a:r>
              <a:rPr kumimoji="0" lang="en-US" altLang="zh-CN">
                <a:solidFill>
                  <a:srgbClr val="FFFF00"/>
                </a:solidFill>
              </a:rPr>
              <a:t>?</a:t>
            </a:r>
            <a:endParaRPr kumimoji="0" lang="zh-CN" altLang="en-US">
              <a:solidFill>
                <a:srgbClr val="FFFF00"/>
              </a:solidFill>
            </a:endParaRPr>
          </a:p>
        </p:txBody>
      </p:sp>
      <p:graphicFrame>
        <p:nvGraphicFramePr>
          <p:cNvPr id="35844" name="Object 35">
            <a:extLst>
              <a:ext uri="{FF2B5EF4-FFF2-40B4-BE49-F238E27FC236}">
                <a16:creationId xmlns:a16="http://schemas.microsoft.com/office/drawing/2014/main" id="{35087B3E-6121-9286-A983-0220616EFD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338" y="4321175"/>
          <a:ext cx="872490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403440" imgH="457200" progId="Equation.3">
                  <p:embed/>
                </p:oleObj>
              </mc:Choice>
              <mc:Fallback>
                <p:oleObj name="公式" r:id="rId6" imgW="3403440" imgH="4572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4321175"/>
                        <a:ext cx="8724900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4">
            <a:extLst>
              <a:ext uri="{FF2B5EF4-FFF2-40B4-BE49-F238E27FC236}">
                <a16:creationId xmlns:a16="http://schemas.microsoft.com/office/drawing/2014/main" id="{D006942C-CDB1-FAEE-9FC6-E7D5B2CD0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3" y="458788"/>
            <a:ext cx="8659812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因而</a:t>
            </a:r>
            <a:r>
              <a:rPr lang="en-US" altLang="zh-CN" i="1"/>
              <a:t>A</a:t>
            </a:r>
            <a:r>
              <a:rPr lang="zh-CN" altLang="en-US"/>
              <a:t>没有实特征值</a:t>
            </a:r>
            <a:r>
              <a:rPr lang="en-US" altLang="zh-CN"/>
              <a:t>, </a:t>
            </a:r>
            <a:r>
              <a:rPr lang="zh-CN" altLang="en-US"/>
              <a:t>在实空间</a:t>
            </a:r>
            <a:r>
              <a:rPr lang="en-US" altLang="zh-CN"/>
              <a:t>R</a:t>
            </a:r>
            <a:r>
              <a:rPr lang="en-US" altLang="zh-CN" baseline="30000"/>
              <a:t>2</a:t>
            </a:r>
            <a:r>
              <a:rPr lang="en-US" altLang="zh-CN"/>
              <a:t> </a:t>
            </a:r>
            <a:r>
              <a:rPr lang="zh-CN" altLang="en-US"/>
              <a:t>中没有实特征向量</a:t>
            </a:r>
            <a:r>
              <a:rPr lang="en-US" altLang="zh-CN"/>
              <a:t>.</a:t>
            </a:r>
            <a:r>
              <a:rPr lang="zh-CN" altLang="en-US"/>
              <a:t>事实上</a:t>
            </a:r>
            <a:r>
              <a:rPr lang="en-US" altLang="zh-CN"/>
              <a:t>, </a:t>
            </a:r>
            <a:r>
              <a:rPr lang="en-US" altLang="zh-CN" i="1" u="sng"/>
              <a:t>A</a:t>
            </a:r>
            <a:r>
              <a:rPr lang="en-US" altLang="zh-CN" i="1"/>
              <a:t>:X→AX </a:t>
            </a:r>
            <a:r>
              <a:rPr lang="zh-CN" altLang="en-US"/>
              <a:t>将平面上所有的向量沿逆时针方向旋转角</a:t>
            </a:r>
            <a:r>
              <a:rPr lang="en-US" altLang="en-US" i="1"/>
              <a:t>θ</a:t>
            </a:r>
            <a:r>
              <a:rPr lang="en-US" altLang="zh-CN"/>
              <a:t>. </a:t>
            </a:r>
            <a:r>
              <a:rPr lang="zh-CN" altLang="en-US"/>
              <a:t>当</a:t>
            </a:r>
            <a:r>
              <a:rPr lang="en-US" altLang="en-US" i="1"/>
              <a:t>θ</a:t>
            </a:r>
            <a:r>
              <a:rPr lang="zh-CN" altLang="en-US"/>
              <a:t>不是</a:t>
            </a:r>
            <a:r>
              <a:rPr lang="en-US" altLang="zh-CN" i="1"/>
              <a:t>π</a:t>
            </a: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/>
              <a:t>没有任何一个向量被旋转到与原来方向相同或相反</a:t>
            </a:r>
            <a:r>
              <a:rPr lang="en-US" altLang="zh-CN"/>
              <a:t>, </a:t>
            </a:r>
            <a:r>
              <a:rPr lang="zh-CN" altLang="en-US"/>
              <a:t>因而没有特征向量</a:t>
            </a:r>
            <a:r>
              <a:rPr lang="en-US" altLang="zh-CN"/>
              <a:t>. </a:t>
            </a:r>
            <a:endParaRPr lang="zh-CN" altLang="en-US"/>
          </a:p>
        </p:txBody>
      </p:sp>
      <p:graphicFrame>
        <p:nvGraphicFramePr>
          <p:cNvPr id="36866" name="Object 5">
            <a:extLst>
              <a:ext uri="{FF2B5EF4-FFF2-40B4-BE49-F238E27FC236}">
                <a16:creationId xmlns:a16="http://schemas.microsoft.com/office/drawing/2014/main" id="{98C2B3A0-07FC-916B-2843-76695BDBDC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" y="3287713"/>
          <a:ext cx="8721725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327120" imgH="939600" progId="Equation.3">
                  <p:embed/>
                </p:oleObj>
              </mc:Choice>
              <mc:Fallback>
                <p:oleObj name="公式" r:id="rId2" imgW="3327120" imgH="93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3287713"/>
                        <a:ext cx="8721725" cy="249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6" name="Text Box 2">
            <a:extLst>
              <a:ext uri="{FF2B5EF4-FFF2-40B4-BE49-F238E27FC236}">
                <a16:creationId xmlns:a16="http://schemas.microsoft.com/office/drawing/2014/main" id="{1313B731-68B9-C709-50F3-EF44AF0B2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78676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</a:rPr>
              <a:t>分别得到复特征向量</a:t>
            </a:r>
          </a:p>
        </p:txBody>
      </p:sp>
      <p:sp>
        <p:nvSpPr>
          <p:cNvPr id="37897" name="Text Box 3">
            <a:extLst>
              <a:ext uri="{FF2B5EF4-FFF2-40B4-BE49-F238E27FC236}">
                <a16:creationId xmlns:a16="http://schemas.microsoft.com/office/drawing/2014/main" id="{007273F7-3ACB-8215-A94A-A5742FBDE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2852738"/>
            <a:ext cx="74009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</a:rPr>
              <a:t>由</a:t>
            </a:r>
          </a:p>
        </p:txBody>
      </p:sp>
      <p:graphicFrame>
        <p:nvGraphicFramePr>
          <p:cNvPr id="37890" name="Object 8">
            <a:extLst>
              <a:ext uri="{FF2B5EF4-FFF2-40B4-BE49-F238E27FC236}">
                <a16:creationId xmlns:a16="http://schemas.microsoft.com/office/drawing/2014/main" id="{69A15936-880B-1F33-C523-EFC6EF2030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1013" y="277813"/>
          <a:ext cx="38100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480" imgH="482400" progId="Equation.DSMT4">
                  <p:embed/>
                </p:oleObj>
              </mc:Choice>
              <mc:Fallback>
                <p:oleObj name="Equation" r:id="rId2" imgW="1752480" imgH="482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277813"/>
                        <a:ext cx="38100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9">
            <a:extLst>
              <a:ext uri="{FF2B5EF4-FFF2-40B4-BE49-F238E27FC236}">
                <a16:creationId xmlns:a16="http://schemas.microsoft.com/office/drawing/2014/main" id="{0BE41DBC-DB1B-68E9-FFAA-C0C451FCE5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4150" y="1792288"/>
          <a:ext cx="2874963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44520" imgH="457200" progId="Equation.DSMT4">
                  <p:embed/>
                </p:oleObj>
              </mc:Choice>
              <mc:Fallback>
                <p:oleObj name="Equation" r:id="rId4" imgW="124452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1792288"/>
                        <a:ext cx="2874963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12">
            <a:extLst>
              <a:ext uri="{FF2B5EF4-FFF2-40B4-BE49-F238E27FC236}">
                <a16:creationId xmlns:a16="http://schemas.microsoft.com/office/drawing/2014/main" id="{AA961D92-F158-48EA-6498-3580CA14BD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7688" y="5187950"/>
          <a:ext cx="260032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28520" imgH="482400" progId="Equation.DSMT4">
                  <p:embed/>
                </p:oleObj>
              </mc:Choice>
              <mc:Fallback>
                <p:oleObj name="Equation" r:id="rId6" imgW="1028520" imgH="482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7688" y="5187950"/>
                        <a:ext cx="260032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13">
            <a:extLst>
              <a:ext uri="{FF2B5EF4-FFF2-40B4-BE49-F238E27FC236}">
                <a16:creationId xmlns:a16="http://schemas.microsoft.com/office/drawing/2014/main" id="{D0090FD8-D97F-8ECB-740D-7A561630AE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65650" y="247650"/>
          <a:ext cx="4011613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41400" imgH="482400" progId="Equation.DSMT4">
                  <p:embed/>
                </p:oleObj>
              </mc:Choice>
              <mc:Fallback>
                <p:oleObj name="Equation" r:id="rId8" imgW="1841400" imgH="482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650" y="247650"/>
                        <a:ext cx="4011613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14">
            <a:extLst>
              <a:ext uri="{FF2B5EF4-FFF2-40B4-BE49-F238E27FC236}">
                <a16:creationId xmlns:a16="http://schemas.microsoft.com/office/drawing/2014/main" id="{0DF02512-8F79-8C65-7E34-60CC4B9059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921000"/>
          <a:ext cx="310991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3880" imgH="228600" progId="Equation.DSMT4">
                  <p:embed/>
                </p:oleObj>
              </mc:Choice>
              <mc:Fallback>
                <p:oleObj name="Equation" r:id="rId10" imgW="152388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21000"/>
                        <a:ext cx="3109913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Text Box 15">
            <a:extLst>
              <a:ext uri="{FF2B5EF4-FFF2-40B4-BE49-F238E27FC236}">
                <a16:creationId xmlns:a16="http://schemas.microsoft.com/office/drawing/2014/main" id="{51A2DE30-0BF2-9D5A-55D5-CCEEB0D15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3554413"/>
            <a:ext cx="8905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</a:rPr>
              <a:t>得</a:t>
            </a:r>
          </a:p>
        </p:txBody>
      </p:sp>
      <p:graphicFrame>
        <p:nvGraphicFramePr>
          <p:cNvPr id="37895" name="Object 16">
            <a:extLst>
              <a:ext uri="{FF2B5EF4-FFF2-40B4-BE49-F238E27FC236}">
                <a16:creationId xmlns:a16="http://schemas.microsoft.com/office/drawing/2014/main" id="{5178EAED-7DFA-5147-47A0-67CC0F081B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4563" y="3362325"/>
          <a:ext cx="37592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841400" imgH="482400" progId="Equation.DSMT4">
                  <p:embed/>
                </p:oleObj>
              </mc:Choice>
              <mc:Fallback>
                <p:oleObj name="Equation" r:id="rId12" imgW="1841400" imgH="4824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3362325"/>
                        <a:ext cx="37592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9" name="Rectangle 19">
            <a:extLst>
              <a:ext uri="{FF2B5EF4-FFF2-40B4-BE49-F238E27FC236}">
                <a16:creationId xmlns:a16="http://schemas.microsoft.com/office/drawing/2014/main" id="{1FD05D92-5820-209D-4707-F00A01DEB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3" y="4365625"/>
            <a:ext cx="83978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其中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) </a:t>
            </a:r>
            <a:r>
              <a:rPr lang="zh-CN" altLang="en-US"/>
              <a:t>是以特征向量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zh-CN" altLang="en-US"/>
              <a:t>为两列组成的可逆方阵</a:t>
            </a:r>
            <a:r>
              <a:rPr lang="en-US" altLang="zh-CN"/>
              <a:t>, </a:t>
            </a:r>
            <a:r>
              <a:rPr lang="zh-CN" altLang="en-US"/>
              <a:t>记为</a:t>
            </a:r>
            <a:r>
              <a:rPr lang="en-US" altLang="zh-CN" i="1"/>
              <a:t>P</a:t>
            </a:r>
            <a:r>
              <a:rPr lang="en-US" altLang="zh-CN"/>
              <a:t>, </a:t>
            </a:r>
            <a:r>
              <a:rPr lang="zh-CN" altLang="en-US"/>
              <a:t>则</a:t>
            </a:r>
          </a:p>
        </p:txBody>
      </p:sp>
    </p:spTree>
  </p:cSld>
  <p:clrMapOvr>
    <a:masterClrMapping/>
  </p:clrMapOvr>
  <p:transition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2">
            <a:extLst>
              <a:ext uri="{FF2B5EF4-FFF2-40B4-BE49-F238E27FC236}">
                <a16:creationId xmlns:a16="http://schemas.microsoft.com/office/drawing/2014/main" id="{6A4FA201-EC3B-2D3C-17B1-561A08A44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404813"/>
            <a:ext cx="82661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</a:rPr>
              <a:t>从而</a:t>
            </a:r>
          </a:p>
        </p:txBody>
      </p:sp>
      <p:sp>
        <p:nvSpPr>
          <p:cNvPr id="38916" name="Text Box 3">
            <a:extLst>
              <a:ext uri="{FF2B5EF4-FFF2-40B4-BE49-F238E27FC236}">
                <a16:creationId xmlns:a16="http://schemas.microsoft.com/office/drawing/2014/main" id="{38A0E2C9-C53B-4FB7-52AA-6FD80EBAE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970088"/>
            <a:ext cx="80438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</a:rPr>
              <a:t>是对角阵</a:t>
            </a:r>
            <a:r>
              <a:rPr kumimoji="0" lang="en-US" altLang="zh-CN">
                <a:solidFill>
                  <a:srgbClr val="FFFF00"/>
                </a:solidFill>
              </a:rPr>
              <a:t>.</a:t>
            </a:r>
          </a:p>
        </p:txBody>
      </p:sp>
      <p:graphicFrame>
        <p:nvGraphicFramePr>
          <p:cNvPr id="38914" name="Object 4">
            <a:extLst>
              <a:ext uri="{FF2B5EF4-FFF2-40B4-BE49-F238E27FC236}">
                <a16:creationId xmlns:a16="http://schemas.microsoft.com/office/drawing/2014/main" id="{1148E829-98F8-673B-27D2-CE4C7EC7B8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908050"/>
          <a:ext cx="519430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2720" imgH="482400" progId="Equation.DSMT4">
                  <p:embed/>
                </p:oleObj>
              </mc:Choice>
              <mc:Fallback>
                <p:oleObj name="Equation" r:id="rId2" imgW="241272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908050"/>
                        <a:ext cx="5194300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4" name="Text Box 4">
            <a:extLst>
              <a:ext uri="{FF2B5EF4-FFF2-40B4-BE49-F238E27FC236}">
                <a16:creationId xmlns:a16="http://schemas.microsoft.com/office/drawing/2014/main" id="{8A3110EB-CEFC-BCA9-B40B-C44DBC3BA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4575" y="279400"/>
            <a:ext cx="48244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0" lang="zh-CN" altLang="en-US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  <a:ea typeface="华文新魏" pitchFamily="2" charset="-122"/>
              </a:rPr>
              <a:t>特征子空间</a:t>
            </a:r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C18497D4-B7BA-3838-0D26-512CE8AA7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839788"/>
            <a:ext cx="835025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方阵</a:t>
            </a:r>
            <a:r>
              <a:rPr lang="en-US" altLang="zh-CN"/>
              <a:t>A</a:t>
            </a:r>
            <a:r>
              <a:rPr lang="zh-CN" altLang="en-US"/>
              <a:t>的任意一个特征值</a:t>
            </a:r>
            <a:r>
              <a:rPr lang="en-US" altLang="zh-CN" i="1"/>
              <a:t>c</a:t>
            </a:r>
            <a:r>
              <a:rPr lang="en-US" altLang="zh-CN" baseline="-25000"/>
              <a:t>0</a:t>
            </a:r>
            <a:r>
              <a:rPr lang="en-US" altLang="zh-CN"/>
              <a:t>,</a:t>
            </a:r>
            <a:r>
              <a:rPr lang="zh-CN" altLang="en-US"/>
              <a:t>齐次线性方程组 </a:t>
            </a:r>
            <a:r>
              <a:rPr lang="en-US" altLang="zh-CN"/>
              <a:t>(</a:t>
            </a:r>
            <a:r>
              <a:rPr lang="en-US" altLang="zh-CN" i="1"/>
              <a:t>A-c</a:t>
            </a:r>
            <a:r>
              <a:rPr lang="en-US" altLang="zh-CN" baseline="-25000"/>
              <a:t>0</a:t>
            </a:r>
            <a:r>
              <a:rPr lang="en-US" altLang="zh-CN" i="1"/>
              <a:t>I</a:t>
            </a:r>
            <a:r>
              <a:rPr lang="en-US" altLang="zh-CN"/>
              <a:t>)</a:t>
            </a:r>
            <a:r>
              <a:rPr lang="en-US" altLang="zh-CN" i="1"/>
              <a:t>X</a:t>
            </a:r>
            <a:r>
              <a:rPr lang="en-US" altLang="zh-CN"/>
              <a:t>=0</a:t>
            </a:r>
            <a:r>
              <a:rPr lang="zh-CN" altLang="en-US"/>
              <a:t>的解空间</a:t>
            </a:r>
            <a:r>
              <a:rPr lang="en-US" altLang="zh-CN" i="1"/>
              <a:t>V</a:t>
            </a:r>
            <a:r>
              <a:rPr lang="en-US" altLang="zh-CN" i="1" baseline="-10000"/>
              <a:t>c</a:t>
            </a:r>
            <a:r>
              <a:rPr lang="en-US" altLang="zh-CN" sz="2000" baseline="-25000"/>
              <a:t>0</a:t>
            </a:r>
            <a:r>
              <a:rPr lang="en-US" altLang="zh-CN"/>
              <a:t>=Ker(</a:t>
            </a:r>
            <a:r>
              <a:rPr lang="en-US" altLang="zh-CN" i="1"/>
              <a:t>A-c</a:t>
            </a:r>
            <a:r>
              <a:rPr lang="en-US" altLang="zh-CN" baseline="-25000"/>
              <a:t>0</a:t>
            </a:r>
            <a:r>
              <a:rPr lang="en-US" altLang="zh-CN" i="1"/>
              <a:t>I</a:t>
            </a:r>
            <a:r>
              <a:rPr lang="en-US" altLang="zh-CN"/>
              <a:t>)</a:t>
            </a:r>
            <a:r>
              <a:rPr lang="zh-CN" altLang="en-US"/>
              <a:t>不为零</a:t>
            </a:r>
            <a:r>
              <a:rPr lang="en-US" altLang="zh-CN"/>
              <a:t>, </a:t>
            </a:r>
            <a:r>
              <a:rPr lang="zh-CN" altLang="en-US"/>
              <a:t>其维数</a:t>
            </a:r>
            <a:r>
              <a:rPr lang="en-US" altLang="zh-CN" i="1"/>
              <a:t>m</a:t>
            </a:r>
            <a:r>
              <a:rPr lang="en-US" altLang="en-US"/>
              <a:t>≥</a:t>
            </a:r>
            <a:r>
              <a:rPr lang="en-US" altLang="zh-CN"/>
              <a:t>1. </a:t>
            </a:r>
            <a:r>
              <a:rPr lang="en-US" altLang="zh-CN" i="1"/>
              <a:t>V</a:t>
            </a:r>
            <a:r>
              <a:rPr lang="en-US" altLang="zh-CN" i="1" baseline="-10000"/>
              <a:t>c</a:t>
            </a:r>
            <a:r>
              <a:rPr lang="en-US" altLang="zh-CN" sz="2000" baseline="-25000"/>
              <a:t>0</a:t>
            </a:r>
            <a:r>
              <a:rPr lang="zh-CN" altLang="en-US"/>
              <a:t>中的所有非零向量就是属于特征值 </a:t>
            </a:r>
            <a:r>
              <a:rPr lang="en-US" altLang="zh-CN" i="1"/>
              <a:t>c</a:t>
            </a:r>
            <a:r>
              <a:rPr lang="en-US" altLang="zh-CN" baseline="-25000"/>
              <a:t>0</a:t>
            </a:r>
            <a:r>
              <a:rPr lang="zh-CN" altLang="en-US"/>
              <a:t>的全部特征向量</a:t>
            </a:r>
            <a:r>
              <a:rPr lang="en-US" altLang="zh-CN"/>
              <a:t>. </a:t>
            </a:r>
            <a:endParaRPr lang="zh-CN" altLang="en-US"/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F791B07E-B0A7-7199-9425-0964190F2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" y="2987675"/>
            <a:ext cx="8431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定义</a:t>
            </a:r>
            <a:r>
              <a:rPr lang="en-US" altLang="zh-CN">
                <a:solidFill>
                  <a:schemeClr val="tx2"/>
                </a:solidFill>
              </a:rPr>
              <a:t>5.5.2</a:t>
            </a:r>
            <a:r>
              <a:rPr lang="en-US" altLang="zh-CN"/>
              <a:t> </a:t>
            </a:r>
            <a:r>
              <a:rPr lang="zh-CN" altLang="en-US"/>
              <a:t>设 </a:t>
            </a:r>
            <a:r>
              <a:rPr lang="en-US" altLang="zh-CN" i="1"/>
              <a:t>c</a:t>
            </a:r>
            <a:r>
              <a:rPr lang="en-US" altLang="zh-CN" baseline="-25000"/>
              <a:t>0</a:t>
            </a:r>
            <a:r>
              <a:rPr lang="en-US" altLang="en-US"/>
              <a:t>∈</a:t>
            </a:r>
            <a:r>
              <a:rPr lang="en-US" altLang="zh-CN" i="1"/>
              <a:t>F</a:t>
            </a:r>
            <a:r>
              <a:rPr lang="zh-CN" altLang="en-US"/>
              <a:t>是矩阵</a:t>
            </a:r>
            <a:r>
              <a:rPr lang="en-US" altLang="zh-CN" i="1"/>
              <a:t>A</a:t>
            </a:r>
            <a:r>
              <a:rPr lang="en-US" altLang="en-US"/>
              <a:t>∈</a:t>
            </a:r>
            <a:r>
              <a:rPr lang="en-US" altLang="zh-CN" i="1"/>
              <a:t>F</a:t>
            </a:r>
            <a:r>
              <a:rPr lang="en-US" altLang="zh-CN" i="1" baseline="30000"/>
              <a:t>n</a:t>
            </a:r>
            <a:r>
              <a:rPr lang="en-US" altLang="zh-CN" baseline="30000"/>
              <a:t>x</a:t>
            </a:r>
            <a:r>
              <a:rPr lang="en-US" altLang="zh-CN" i="1" baseline="30000"/>
              <a:t>n</a:t>
            </a:r>
            <a:r>
              <a:rPr lang="zh-CN" altLang="en-US"/>
              <a:t>的特征值</a:t>
            </a:r>
            <a:r>
              <a:rPr lang="en-US" altLang="zh-CN"/>
              <a:t>, </a:t>
            </a:r>
            <a:r>
              <a:rPr lang="zh-CN" altLang="en-US"/>
              <a:t>则</a:t>
            </a:r>
          </a:p>
        </p:txBody>
      </p:sp>
      <p:sp>
        <p:nvSpPr>
          <p:cNvPr id="39943" name="Rectangle 8">
            <a:extLst>
              <a:ext uri="{FF2B5EF4-FFF2-40B4-BE49-F238E27FC236}">
                <a16:creationId xmlns:a16="http://schemas.microsoft.com/office/drawing/2014/main" id="{12141D4A-76B1-57FA-F6F1-EFBBF35B6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4092575"/>
            <a:ext cx="81915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是</a:t>
            </a:r>
            <a:r>
              <a:rPr lang="en-US" altLang="zh-CN" i="1"/>
              <a:t>F</a:t>
            </a:r>
            <a:r>
              <a:rPr lang="en-US" altLang="zh-CN" i="1" baseline="30000"/>
              <a:t>n</a:t>
            </a:r>
            <a:r>
              <a:rPr lang="en-US" altLang="zh-CN" baseline="30000"/>
              <a:t>x1</a:t>
            </a:r>
            <a:r>
              <a:rPr lang="zh-CN" altLang="en-US"/>
              <a:t>的子空间</a:t>
            </a:r>
            <a:r>
              <a:rPr lang="en-US" altLang="zh-CN"/>
              <a:t>,</a:t>
            </a:r>
            <a:r>
              <a:rPr lang="zh-CN" altLang="en-US"/>
              <a:t>称为</a:t>
            </a:r>
            <a:r>
              <a:rPr lang="en-US" altLang="zh-CN" i="1"/>
              <a:t>A</a:t>
            </a:r>
            <a:r>
              <a:rPr lang="zh-CN" altLang="en-US"/>
              <a:t>的属于特征值</a:t>
            </a:r>
            <a:r>
              <a:rPr lang="en-US" altLang="zh-CN" i="1"/>
              <a:t>c</a:t>
            </a:r>
            <a:r>
              <a:rPr lang="en-US" altLang="zh-CN" baseline="-25000"/>
              <a:t>0</a:t>
            </a:r>
            <a:r>
              <a:rPr lang="zh-CN" altLang="en-US"/>
              <a:t>的</a:t>
            </a:r>
            <a:r>
              <a:rPr lang="zh-CN" altLang="en-US">
                <a:solidFill>
                  <a:schemeClr val="tx2"/>
                </a:solidFill>
              </a:rPr>
              <a:t>特征子空间</a:t>
            </a:r>
            <a:r>
              <a:rPr lang="en-US" altLang="zh-CN">
                <a:solidFill>
                  <a:schemeClr val="tx2"/>
                </a:solidFill>
              </a:rPr>
              <a:t>.</a:t>
            </a:r>
            <a:r>
              <a:rPr lang="zh-CN" altLang="en-US"/>
              <a:t>设 </a:t>
            </a:r>
            <a:r>
              <a:rPr lang="en-US" altLang="zh-CN" i="1"/>
              <a:t>c</a:t>
            </a:r>
            <a:r>
              <a:rPr lang="en-US" altLang="zh-CN" baseline="-25000"/>
              <a:t>0</a:t>
            </a:r>
            <a:r>
              <a:rPr lang="en-US" altLang="en-US"/>
              <a:t>∈</a:t>
            </a:r>
            <a:r>
              <a:rPr lang="en-US" altLang="zh-CN" i="1"/>
              <a:t>F</a:t>
            </a:r>
            <a:r>
              <a:rPr lang="zh-CN" altLang="en-US"/>
              <a:t>线性变换</a:t>
            </a:r>
            <a:r>
              <a:rPr lang="en-US" altLang="zh-CN" i="1" u="sng"/>
              <a:t>A</a:t>
            </a:r>
            <a:r>
              <a:rPr lang="en-US" altLang="zh-CN"/>
              <a:t>:</a:t>
            </a:r>
            <a:r>
              <a:rPr lang="en-US" altLang="zh-CN" i="1"/>
              <a:t>V</a:t>
            </a:r>
            <a:r>
              <a:rPr lang="en-US" altLang="en-US"/>
              <a:t>→</a:t>
            </a:r>
            <a:r>
              <a:rPr lang="en-US" altLang="zh-CN" i="1"/>
              <a:t>V</a:t>
            </a:r>
            <a:r>
              <a:rPr lang="zh-CN" altLang="en-US"/>
              <a:t>的特征值</a:t>
            </a:r>
            <a:r>
              <a:rPr lang="en-US" altLang="zh-CN"/>
              <a:t>, </a:t>
            </a:r>
            <a:r>
              <a:rPr lang="zh-CN" altLang="en-US"/>
              <a:t>则</a:t>
            </a:r>
            <a:endParaRPr lang="en-US" altLang="zh-CN">
              <a:solidFill>
                <a:schemeClr val="tx2"/>
              </a:solidFill>
            </a:endParaRPr>
          </a:p>
        </p:txBody>
      </p:sp>
      <p:graphicFrame>
        <p:nvGraphicFramePr>
          <p:cNvPr id="39938" name="Object 9">
            <a:extLst>
              <a:ext uri="{FF2B5EF4-FFF2-40B4-BE49-F238E27FC236}">
                <a16:creationId xmlns:a16="http://schemas.microsoft.com/office/drawing/2014/main" id="{0DF70DE3-019C-0761-0B94-9D0C800BFB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025" y="3541713"/>
          <a:ext cx="793591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441600" imgH="253800" progId="Equation.3">
                  <p:embed/>
                </p:oleObj>
              </mc:Choice>
              <mc:Fallback>
                <p:oleObj name="公式" r:id="rId2" imgW="3441600" imgH="253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3541713"/>
                        <a:ext cx="7935913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11">
            <a:extLst>
              <a:ext uri="{FF2B5EF4-FFF2-40B4-BE49-F238E27FC236}">
                <a16:creationId xmlns:a16="http://schemas.microsoft.com/office/drawing/2014/main" id="{DC577635-4C83-7AA0-A384-8EED42F1A4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4338" y="5108575"/>
          <a:ext cx="553402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400120" imgH="241200" progId="Equation.3">
                  <p:embed/>
                </p:oleObj>
              </mc:Choice>
              <mc:Fallback>
                <p:oleObj name="公式" r:id="rId4" imgW="2400120" imgH="241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5108575"/>
                        <a:ext cx="553402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Rectangle 12">
            <a:extLst>
              <a:ext uri="{FF2B5EF4-FFF2-40B4-BE49-F238E27FC236}">
                <a16:creationId xmlns:a16="http://schemas.microsoft.com/office/drawing/2014/main" id="{245BDD74-13B4-E72C-C705-566126EF4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8" y="5530850"/>
            <a:ext cx="81915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是</a:t>
            </a:r>
            <a:r>
              <a:rPr lang="en-US" altLang="zh-CN" i="1"/>
              <a:t>V</a:t>
            </a:r>
            <a:r>
              <a:rPr lang="zh-CN" altLang="en-US"/>
              <a:t>的子空间</a:t>
            </a:r>
            <a:r>
              <a:rPr lang="en-US" altLang="zh-CN"/>
              <a:t>,</a:t>
            </a:r>
            <a:r>
              <a:rPr lang="zh-CN" altLang="en-US"/>
              <a:t>称为</a:t>
            </a:r>
            <a:r>
              <a:rPr lang="en-US" altLang="zh-CN" i="1" u="sng"/>
              <a:t>A</a:t>
            </a:r>
            <a:r>
              <a:rPr lang="zh-CN" altLang="en-US"/>
              <a:t>的属于特征值</a:t>
            </a:r>
            <a:r>
              <a:rPr lang="en-US" altLang="zh-CN" i="1"/>
              <a:t>c</a:t>
            </a:r>
            <a:r>
              <a:rPr lang="en-US" altLang="zh-CN" baseline="-25000"/>
              <a:t>0</a:t>
            </a:r>
            <a:r>
              <a:rPr lang="zh-CN" altLang="en-US"/>
              <a:t>的</a:t>
            </a:r>
            <a:r>
              <a:rPr lang="zh-CN" altLang="en-US">
                <a:solidFill>
                  <a:schemeClr val="tx2"/>
                </a:solidFill>
              </a:rPr>
              <a:t>特征子空间</a:t>
            </a:r>
            <a:r>
              <a:rPr lang="en-US" altLang="zh-CN">
                <a:solidFill>
                  <a:schemeClr val="tx2"/>
                </a:solidFill>
              </a:rPr>
              <a:t>.</a:t>
            </a:r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3234" name="Object 2">
            <a:extLst>
              <a:ext uri="{FF2B5EF4-FFF2-40B4-BE49-F238E27FC236}">
                <a16:creationId xmlns:a16="http://schemas.microsoft.com/office/drawing/2014/main" id="{02CE07A2-0AAD-2360-F910-E35E11790856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0" y="549275"/>
          <a:ext cx="9144000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69920" imgH="685800" progId="Equation.DSMT4">
                  <p:embed/>
                </p:oleObj>
              </mc:Choice>
              <mc:Fallback>
                <p:oleObj name="Equation" r:id="rId2" imgW="2869920" imgH="685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49275"/>
                        <a:ext cx="9144000" cy="193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35" name="Text Box 3">
            <a:extLst>
              <a:ext uri="{FF2B5EF4-FFF2-40B4-BE49-F238E27FC236}">
                <a16:creationId xmlns:a16="http://schemas.microsoft.com/office/drawing/2014/main" id="{47CB5C4B-5E31-BE45-076D-353DCF26C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781300"/>
            <a:ext cx="1619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zh-CN" altLang="en-US" sz="3600">
                <a:latin typeface="楷体_GB2312" pitchFamily="49" charset="-122"/>
              </a:rPr>
              <a:t>对</a:t>
            </a:r>
            <a:r>
              <a:rPr lang="zh-CN" altLang="en-US" sz="3600">
                <a:latin typeface="楷体_GB2312" pitchFamily="49" charset="-122"/>
              </a:rPr>
              <a:t>数域</a:t>
            </a:r>
          </a:p>
        </p:txBody>
      </p:sp>
      <p:graphicFrame>
        <p:nvGraphicFramePr>
          <p:cNvPr id="223236" name="Object 4">
            <a:extLst>
              <a:ext uri="{FF2B5EF4-FFF2-40B4-BE49-F238E27FC236}">
                <a16:creationId xmlns:a16="http://schemas.microsoft.com/office/drawing/2014/main" id="{7426B30F-E8CB-30A9-887E-7A1978CA6D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2854325"/>
          <a:ext cx="4159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164880" progId="Equation.DSMT4">
                  <p:embed/>
                </p:oleObj>
              </mc:Choice>
              <mc:Fallback>
                <p:oleObj name="Equation" r:id="rId4" imgW="164880" imgH="164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854325"/>
                        <a:ext cx="4159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37" name="Text Box 5">
            <a:extLst>
              <a:ext uri="{FF2B5EF4-FFF2-40B4-BE49-F238E27FC236}">
                <a16:creationId xmlns:a16="http://schemas.microsoft.com/office/drawing/2014/main" id="{A34958CF-8D38-BE84-A9E0-6143A8B80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2781300"/>
            <a:ext cx="3384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3600">
                <a:latin typeface="楷体_GB2312" pitchFamily="49" charset="-122"/>
              </a:rPr>
              <a:t>上任意线性空间</a:t>
            </a:r>
          </a:p>
        </p:txBody>
      </p:sp>
      <p:graphicFrame>
        <p:nvGraphicFramePr>
          <p:cNvPr id="223238" name="Object 6">
            <a:extLst>
              <a:ext uri="{FF2B5EF4-FFF2-40B4-BE49-F238E27FC236}">
                <a16:creationId xmlns:a16="http://schemas.microsoft.com/office/drawing/2014/main" id="{82EA5BB3-CBD2-941A-FB1C-B67FBE592E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2852738"/>
          <a:ext cx="449263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177480" progId="Equation.DSMT4">
                  <p:embed/>
                </p:oleObj>
              </mc:Choice>
              <mc:Fallback>
                <p:oleObj name="Equation" r:id="rId6" imgW="152280" imgH="177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852738"/>
                        <a:ext cx="449263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39" name="Text Box 7">
            <a:extLst>
              <a:ext uri="{FF2B5EF4-FFF2-40B4-BE49-F238E27FC236}">
                <a16:creationId xmlns:a16="http://schemas.microsoft.com/office/drawing/2014/main" id="{65A6E70B-B327-543A-8E8A-7C6BE9744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2781300"/>
            <a:ext cx="25923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3600">
                <a:latin typeface="楷体_GB2312" pitchFamily="49" charset="-122"/>
              </a:rPr>
              <a:t>和给定的数</a:t>
            </a:r>
          </a:p>
        </p:txBody>
      </p:sp>
      <p:graphicFrame>
        <p:nvGraphicFramePr>
          <p:cNvPr id="223240" name="Object 8">
            <a:extLst>
              <a:ext uri="{FF2B5EF4-FFF2-40B4-BE49-F238E27FC236}">
                <a16:creationId xmlns:a16="http://schemas.microsoft.com/office/drawing/2014/main" id="{1634EB35-3071-A9DB-FEB7-5039E681A8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59725" y="2852738"/>
          <a:ext cx="11842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203040" progId="Equation.DSMT4">
                  <p:embed/>
                </p:oleObj>
              </mc:Choice>
              <mc:Fallback>
                <p:oleObj name="Equation" r:id="rId8" imgW="43164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9725" y="2852738"/>
                        <a:ext cx="11842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41" name="Text Box 9">
            <a:extLst>
              <a:ext uri="{FF2B5EF4-FFF2-40B4-BE49-F238E27FC236}">
                <a16:creationId xmlns:a16="http://schemas.microsoft.com/office/drawing/2014/main" id="{AD7CC997-D525-88F6-8065-88F13CD81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502025"/>
            <a:ext cx="1187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3600">
                <a:latin typeface="楷体_GB2312" pitchFamily="49" charset="-122"/>
              </a:rPr>
              <a:t>定义</a:t>
            </a:r>
          </a:p>
        </p:txBody>
      </p:sp>
      <p:graphicFrame>
        <p:nvGraphicFramePr>
          <p:cNvPr id="223242" name="Object 10">
            <a:extLst>
              <a:ext uri="{FF2B5EF4-FFF2-40B4-BE49-F238E27FC236}">
                <a16:creationId xmlns:a16="http://schemas.microsoft.com/office/drawing/2014/main" id="{50771DB8-43F7-CDFE-F135-34CC7BAEA0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781300"/>
          <a:ext cx="900113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7160" imgH="253800" progId="Equation.DSMT4">
                  <p:embed/>
                </p:oleObj>
              </mc:Choice>
              <mc:Fallback>
                <p:oleObj name="Equation" r:id="rId10" imgW="317160" imgH="253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781300"/>
                        <a:ext cx="900113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3" name="Object 11">
            <a:extLst>
              <a:ext uri="{FF2B5EF4-FFF2-40B4-BE49-F238E27FC236}">
                <a16:creationId xmlns:a16="http://schemas.microsoft.com/office/drawing/2014/main" id="{CC6442DE-91FF-4063-545D-16D21F05DA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3573463"/>
          <a:ext cx="33432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44520" imgH="203040" progId="Equation.DSMT4">
                  <p:embed/>
                </p:oleObj>
              </mc:Choice>
              <mc:Fallback>
                <p:oleObj name="Equation" r:id="rId12" imgW="124452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573463"/>
                        <a:ext cx="334327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44" name="Text Box 12">
            <a:extLst>
              <a:ext uri="{FF2B5EF4-FFF2-40B4-BE49-F238E27FC236}">
                <a16:creationId xmlns:a16="http://schemas.microsoft.com/office/drawing/2014/main" id="{9221BD85-A6C8-DDEC-8E51-10A0648E6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3502025"/>
            <a:ext cx="64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3600">
                <a:latin typeface="楷体_GB2312" pitchFamily="49" charset="-122"/>
              </a:rPr>
              <a:t>则</a:t>
            </a:r>
          </a:p>
        </p:txBody>
      </p:sp>
      <p:graphicFrame>
        <p:nvGraphicFramePr>
          <p:cNvPr id="223245" name="Object 13">
            <a:extLst>
              <a:ext uri="{FF2B5EF4-FFF2-40B4-BE49-F238E27FC236}">
                <a16:creationId xmlns:a16="http://schemas.microsoft.com/office/drawing/2014/main" id="{BF4BF379-A371-79F1-1DCF-BFA9878880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3573463"/>
          <a:ext cx="6477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0440" imgH="177480" progId="Equation.DSMT4">
                  <p:embed/>
                </p:oleObj>
              </mc:Choice>
              <mc:Fallback>
                <p:oleObj name="Equation" r:id="rId14" imgW="190440" imgH="177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573463"/>
                        <a:ext cx="6477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46" name="Text Box 14">
            <a:extLst>
              <a:ext uri="{FF2B5EF4-FFF2-40B4-BE49-F238E27FC236}">
                <a16:creationId xmlns:a16="http://schemas.microsoft.com/office/drawing/2014/main" id="{85244016-85F4-E5D6-C3EC-9AFCCECD3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3502025"/>
            <a:ext cx="647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3600">
                <a:latin typeface="楷体_GB2312" pitchFamily="49" charset="-122"/>
              </a:rPr>
              <a:t>是</a:t>
            </a:r>
          </a:p>
        </p:txBody>
      </p:sp>
      <p:graphicFrame>
        <p:nvGraphicFramePr>
          <p:cNvPr id="223247" name="Object 15">
            <a:extLst>
              <a:ext uri="{FF2B5EF4-FFF2-40B4-BE49-F238E27FC236}">
                <a16:creationId xmlns:a16="http://schemas.microsoft.com/office/drawing/2014/main" id="{1E0710D1-E970-4AD5-83A0-B5401C52C7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3573463"/>
          <a:ext cx="5032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2280" imgH="177480" progId="Equation.DSMT4">
                  <p:embed/>
                </p:oleObj>
              </mc:Choice>
              <mc:Fallback>
                <p:oleObj name="Equation" r:id="rId16" imgW="152280" imgH="1774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73463"/>
                        <a:ext cx="50323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48" name="Text Box 16">
            <a:extLst>
              <a:ext uri="{FF2B5EF4-FFF2-40B4-BE49-F238E27FC236}">
                <a16:creationId xmlns:a16="http://schemas.microsoft.com/office/drawing/2014/main" id="{0D2254EB-AD2C-E4C3-C507-6470833D6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0" y="3502025"/>
            <a:ext cx="295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3600">
                <a:latin typeface="楷体_GB2312" pitchFamily="49" charset="-122"/>
              </a:rPr>
              <a:t>的线性变换，</a:t>
            </a:r>
            <a:endParaRPr lang="zh-CN" altLang="en-US" sz="180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23249" name="Text Box 17">
            <a:extLst>
              <a:ext uri="{FF2B5EF4-FFF2-40B4-BE49-F238E27FC236}">
                <a16:creationId xmlns:a16="http://schemas.microsoft.com/office/drawing/2014/main" id="{ECB74BDA-26DD-8A28-785E-31A3DEB3D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94188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3600">
                <a:latin typeface="楷体_GB2312" pitchFamily="49" charset="-122"/>
              </a:rPr>
              <a:t>称为由</a:t>
            </a:r>
            <a:r>
              <a:rPr lang="en-US" altLang="zh-CN" sz="3600" i="1">
                <a:ea typeface="华文新魏" panose="02010800040101010101" pitchFamily="2" charset="-122"/>
              </a:rPr>
              <a:t>λ</a:t>
            </a:r>
            <a:r>
              <a:rPr lang="zh-CN" altLang="en-US" sz="3600">
                <a:latin typeface="楷体_GB2312" pitchFamily="49" charset="-122"/>
              </a:rPr>
              <a:t>决定的</a:t>
            </a:r>
            <a:r>
              <a:rPr lang="zh-CN" altLang="en-US" sz="3600" b="1">
                <a:latin typeface="楷体_GB2312" pitchFamily="49" charset="-122"/>
              </a:rPr>
              <a:t>标量变换</a:t>
            </a:r>
            <a:r>
              <a:rPr lang="en-US" altLang="zh-CN" sz="3600" b="1">
                <a:latin typeface="楷体_GB2312" pitchFamily="49" charset="-122"/>
              </a:rPr>
              <a:t>.</a:t>
            </a:r>
            <a:r>
              <a:rPr lang="zh-CN" altLang="en-US" sz="3600" b="1">
                <a:latin typeface="楷体_GB2312" pitchFamily="49" charset="-122"/>
              </a:rPr>
              <a:t>当</a:t>
            </a:r>
            <a:r>
              <a:rPr lang="en-US" altLang="zh-CN" sz="3600" i="1">
                <a:ea typeface="华文新魏" panose="02010800040101010101" pitchFamily="2" charset="-122"/>
              </a:rPr>
              <a:t>λ</a:t>
            </a:r>
            <a:r>
              <a:rPr lang="en-US" altLang="zh-CN" i="1"/>
              <a:t>=</a:t>
            </a:r>
            <a:r>
              <a:rPr lang="en-US" altLang="zh-CN"/>
              <a:t>1</a:t>
            </a:r>
            <a:r>
              <a:rPr lang="zh-CN" altLang="en-US" sz="3600" b="1">
                <a:latin typeface="楷体_GB2312" pitchFamily="49" charset="-122"/>
              </a:rPr>
              <a:t>时的标量变</a:t>
            </a:r>
          </a:p>
        </p:txBody>
      </p:sp>
      <p:sp>
        <p:nvSpPr>
          <p:cNvPr id="223252" name="Text Box 20">
            <a:extLst>
              <a:ext uri="{FF2B5EF4-FFF2-40B4-BE49-F238E27FC236}">
                <a16:creationId xmlns:a16="http://schemas.microsoft.com/office/drawing/2014/main" id="{AF0281E3-C914-41F7-552D-8B987C039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86350"/>
            <a:ext cx="882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3600">
                <a:latin typeface="楷体_GB2312" pitchFamily="49" charset="-122"/>
              </a:rPr>
              <a:t>换称为</a:t>
            </a:r>
            <a:r>
              <a:rPr lang="en-US" altLang="zh-CN" sz="3600" i="1"/>
              <a:t>V</a:t>
            </a:r>
            <a:r>
              <a:rPr lang="zh-CN" altLang="en-US" sz="3600">
                <a:latin typeface="楷体_GB2312" pitchFamily="49" charset="-122"/>
              </a:rPr>
              <a:t>中的</a:t>
            </a:r>
            <a:r>
              <a:rPr lang="zh-CN" altLang="en-US" sz="3600" b="1">
                <a:solidFill>
                  <a:schemeClr val="tx2"/>
                </a:solidFill>
                <a:latin typeface="楷体_GB2312" pitchFamily="49" charset="-122"/>
              </a:rPr>
              <a:t>恒等变换</a:t>
            </a:r>
            <a:r>
              <a:rPr lang="zh-CN" altLang="en-US" sz="3600">
                <a:latin typeface="楷体_GB2312" pitchFamily="49" charset="-122"/>
              </a:rPr>
              <a:t>或</a:t>
            </a:r>
            <a:r>
              <a:rPr lang="zh-CN" altLang="en-US" sz="3600" b="1">
                <a:solidFill>
                  <a:schemeClr val="tx2"/>
                </a:solidFill>
                <a:latin typeface="楷体_GB2312" pitchFamily="49" charset="-122"/>
              </a:rPr>
              <a:t>单位变换</a:t>
            </a:r>
            <a:r>
              <a:rPr lang="zh-CN" altLang="en-US" sz="3600" b="1">
                <a:latin typeface="楷体_GB2312" pitchFamily="49" charset="-122"/>
              </a:rPr>
              <a:t>，记作</a:t>
            </a:r>
            <a:r>
              <a:rPr lang="en-US" altLang="zh-CN" sz="3600" b="1" i="1">
                <a:solidFill>
                  <a:schemeClr val="tx2"/>
                </a:solidFill>
                <a:latin typeface="楷体_GB2312" pitchFamily="49" charset="-122"/>
              </a:rPr>
              <a:t>I</a:t>
            </a:r>
          </a:p>
        </p:txBody>
      </p:sp>
      <p:sp>
        <p:nvSpPr>
          <p:cNvPr id="223255" name="Text Box 23">
            <a:extLst>
              <a:ext uri="{FF2B5EF4-FFF2-40B4-BE49-F238E27FC236}">
                <a16:creationId xmlns:a16="http://schemas.microsoft.com/office/drawing/2014/main" id="{9BB65DD3-2C75-E6E2-A482-BC3FC2160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34050"/>
            <a:ext cx="2555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3600">
                <a:latin typeface="楷体_GB2312" pitchFamily="49" charset="-122"/>
              </a:rPr>
              <a:t>也记作</a:t>
            </a:r>
            <a:r>
              <a:rPr lang="en-US" altLang="zh-CN" sz="3600" b="1">
                <a:solidFill>
                  <a:schemeClr val="tx2"/>
                </a:solidFill>
              </a:rPr>
              <a:t>1</a:t>
            </a:r>
            <a:r>
              <a:rPr lang="en-US" altLang="zh-CN" sz="3600" i="1" baseline="-25000">
                <a:solidFill>
                  <a:schemeClr val="tx2"/>
                </a:solidFill>
              </a:rPr>
              <a:t>V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2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2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2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2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2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2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22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22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23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223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23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223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223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22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22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22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22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/>
      <p:bldP spid="223237" grpId="0"/>
      <p:bldP spid="223239" grpId="0"/>
      <p:bldP spid="223241" grpId="0"/>
      <p:bldP spid="223244" grpId="0"/>
      <p:bldP spid="223246" grpId="0"/>
      <p:bldP spid="223248" grpId="0"/>
      <p:bldP spid="223249" grpId="0"/>
      <p:bldP spid="223252" grpId="0"/>
      <p:bldP spid="22325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4">
            <a:extLst>
              <a:ext uri="{FF2B5EF4-FFF2-40B4-BE49-F238E27FC236}">
                <a16:creationId xmlns:a16="http://schemas.microsoft.com/office/drawing/2014/main" id="{CF7EB290-2550-7CEB-013A-45E6FDC0D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3" y="320675"/>
            <a:ext cx="831850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定理</a:t>
            </a:r>
            <a:r>
              <a:rPr lang="zh-CN" altLang="en-US"/>
              <a:t> </a:t>
            </a:r>
            <a:r>
              <a:rPr lang="en-US" altLang="zh-CN"/>
              <a:t> </a:t>
            </a:r>
            <a:r>
              <a:rPr lang="zh-CN" altLang="en-US"/>
              <a:t>设</a:t>
            </a:r>
            <a:r>
              <a:rPr lang="en-US" altLang="zh-CN" i="1"/>
              <a:t>c</a:t>
            </a:r>
            <a:r>
              <a:rPr lang="en-US" altLang="zh-CN" i="1" baseline="-25000"/>
              <a:t>i</a:t>
            </a:r>
            <a:r>
              <a:rPr lang="en-US" altLang="zh-CN"/>
              <a:t> (1≤</a:t>
            </a:r>
            <a:r>
              <a:rPr lang="en-US" altLang="zh-CN" i="1"/>
              <a:t>i</a:t>
            </a:r>
            <a:r>
              <a:rPr lang="en-US" altLang="zh-CN"/>
              <a:t>≤</a:t>
            </a:r>
            <a:r>
              <a:rPr lang="en-US" altLang="zh-CN" i="1"/>
              <a:t>t</a:t>
            </a:r>
            <a:r>
              <a:rPr lang="en-US" altLang="zh-CN"/>
              <a:t>) </a:t>
            </a:r>
            <a:r>
              <a:rPr lang="zh-CN" altLang="en-US"/>
              <a:t>是线性变换</a:t>
            </a:r>
            <a:r>
              <a:rPr lang="en-US" altLang="zh-CN" i="1" u="sng"/>
              <a:t>A</a:t>
            </a:r>
            <a:r>
              <a:rPr lang="en-US" altLang="zh-CN"/>
              <a:t>:</a:t>
            </a:r>
            <a:r>
              <a:rPr lang="en-US" altLang="zh-CN" i="1"/>
              <a:t>V</a:t>
            </a:r>
            <a:r>
              <a:rPr lang="en-US" altLang="zh-CN"/>
              <a:t>→</a:t>
            </a:r>
            <a:r>
              <a:rPr lang="en-US" altLang="zh-CN" i="1"/>
              <a:t>V</a:t>
            </a:r>
            <a:r>
              <a:rPr lang="zh-CN" altLang="en-US"/>
              <a:t>的所有的不同的特征值</a:t>
            </a:r>
            <a:r>
              <a:rPr lang="en-US" altLang="zh-CN"/>
              <a:t>, </a:t>
            </a:r>
            <a:r>
              <a:rPr lang="en-US" altLang="zh-CN" i="1"/>
              <a:t>v</a:t>
            </a:r>
            <a:r>
              <a:rPr lang="en-US" altLang="zh-CN" i="1" baseline="-25000"/>
              <a:t>i</a:t>
            </a:r>
            <a:r>
              <a:rPr lang="en-US" altLang="en-US"/>
              <a:t>∈</a:t>
            </a:r>
            <a:r>
              <a:rPr lang="en-US" altLang="zh-CN" i="1"/>
              <a:t>V</a:t>
            </a:r>
            <a:r>
              <a:rPr lang="en-US" altLang="zh-CN" i="1" baseline="-10000"/>
              <a:t>c</a:t>
            </a:r>
            <a:r>
              <a:rPr lang="en-US" altLang="zh-CN" sz="2000" i="1" baseline="-25000"/>
              <a:t>i</a:t>
            </a:r>
            <a:r>
              <a:rPr lang="en-US" altLang="zh-CN"/>
              <a:t>. </a:t>
            </a:r>
            <a:r>
              <a:rPr lang="zh-CN" altLang="en-US"/>
              <a:t>则</a:t>
            </a:r>
          </a:p>
          <a:p>
            <a:pPr algn="ctr" eaLnBrk="1" hangingPunct="1"/>
            <a:r>
              <a:rPr lang="en-US" altLang="zh-CN" i="1"/>
              <a:t>v</a:t>
            </a:r>
            <a:r>
              <a:rPr lang="en-US" altLang="zh-CN" baseline="-25000"/>
              <a:t>1</a:t>
            </a:r>
            <a:r>
              <a:rPr lang="en-US" altLang="zh-CN"/>
              <a:t>+…+</a:t>
            </a:r>
            <a:r>
              <a:rPr lang="en-US" altLang="zh-CN" i="1"/>
              <a:t>v</a:t>
            </a:r>
            <a:r>
              <a:rPr lang="en-US" altLang="zh-CN" i="1" baseline="-25000"/>
              <a:t>t</a:t>
            </a:r>
            <a:r>
              <a:rPr lang="en-US" altLang="zh-CN"/>
              <a:t>=0</a:t>
            </a:r>
            <a:r>
              <a:rPr lang="zh-CN" altLang="en-US"/>
              <a:t>当且仅当 </a:t>
            </a:r>
            <a:r>
              <a:rPr lang="en-US" altLang="zh-CN" i="1"/>
              <a:t>v</a:t>
            </a:r>
            <a:r>
              <a:rPr lang="en-US" altLang="zh-CN" baseline="-25000"/>
              <a:t>1</a:t>
            </a:r>
            <a:r>
              <a:rPr lang="en-US" altLang="zh-CN"/>
              <a:t>=…=</a:t>
            </a:r>
            <a:r>
              <a:rPr lang="en-US" altLang="zh-CN" i="1"/>
              <a:t>v</a:t>
            </a:r>
            <a:r>
              <a:rPr lang="en-US" altLang="zh-CN" i="1" baseline="-25000"/>
              <a:t>t</a:t>
            </a:r>
            <a:r>
              <a:rPr lang="en-US" altLang="zh-CN"/>
              <a:t>=0.</a:t>
            </a:r>
            <a:endParaRPr lang="zh-CN" altLang="en-US"/>
          </a:p>
        </p:txBody>
      </p:sp>
      <p:sp>
        <p:nvSpPr>
          <p:cNvPr id="40964" name="Rectangle 5">
            <a:extLst>
              <a:ext uri="{FF2B5EF4-FFF2-40B4-BE49-F238E27FC236}">
                <a16:creationId xmlns:a16="http://schemas.microsoft.com/office/drawing/2014/main" id="{229675ED-85B0-AF19-3417-2C8F7F7E6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28850"/>
            <a:ext cx="8251825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证法</a:t>
            </a:r>
            <a:r>
              <a:rPr lang="en-US" altLang="zh-CN">
                <a:solidFill>
                  <a:schemeClr val="tx2"/>
                </a:solidFill>
              </a:rPr>
              <a:t>1</a:t>
            </a:r>
            <a:r>
              <a:rPr lang="en-US" altLang="zh-CN"/>
              <a:t> </a:t>
            </a:r>
            <a:r>
              <a:rPr lang="zh-CN" altLang="en-US"/>
              <a:t>对每个</a:t>
            </a:r>
            <a:r>
              <a:rPr lang="en-US" altLang="zh-CN"/>
              <a:t>1≤</a:t>
            </a:r>
            <a:r>
              <a:rPr lang="en-US" altLang="zh-CN" i="1"/>
              <a:t>i</a:t>
            </a:r>
            <a:r>
              <a:rPr lang="en-US" altLang="zh-CN"/>
              <a:t>≤</a:t>
            </a:r>
            <a:r>
              <a:rPr lang="en-US" altLang="zh-CN" i="1"/>
              <a:t>t</a:t>
            </a:r>
            <a:r>
              <a:rPr lang="en-US" altLang="zh-CN"/>
              <a:t> , </a:t>
            </a:r>
            <a:r>
              <a:rPr lang="zh-CN" altLang="en-US"/>
              <a:t>由于</a:t>
            </a:r>
            <a:r>
              <a:rPr lang="en-US" altLang="zh-CN" i="1"/>
              <a:t>v</a:t>
            </a:r>
            <a:r>
              <a:rPr lang="en-US" altLang="zh-CN" i="1" baseline="-25000"/>
              <a:t>i</a:t>
            </a:r>
            <a:r>
              <a:rPr lang="en-US" altLang="en-US"/>
              <a:t>∈</a:t>
            </a:r>
            <a:r>
              <a:rPr lang="en-US" altLang="zh-CN" i="1"/>
              <a:t>V</a:t>
            </a:r>
            <a:r>
              <a:rPr lang="en-US" altLang="zh-CN" i="1" baseline="-10000"/>
              <a:t>c</a:t>
            </a:r>
            <a:r>
              <a:rPr lang="en-US" altLang="zh-CN" i="1" baseline="-25000"/>
              <a:t>i</a:t>
            </a:r>
            <a:r>
              <a:rPr lang="en-US" altLang="zh-CN"/>
              <a:t>,</a:t>
            </a:r>
            <a:r>
              <a:rPr lang="en-US" altLang="zh-CN" i="1" u="sng"/>
              <a:t>A</a:t>
            </a:r>
            <a:r>
              <a:rPr lang="en-US" altLang="zh-CN"/>
              <a:t>(</a:t>
            </a:r>
            <a:r>
              <a:rPr lang="en-US" altLang="zh-CN" i="1"/>
              <a:t>v</a:t>
            </a:r>
            <a:r>
              <a:rPr lang="en-US" altLang="zh-CN" i="1" baseline="-25000"/>
              <a:t>i</a:t>
            </a:r>
            <a:r>
              <a:rPr lang="en-US" altLang="zh-CN"/>
              <a:t>)=</a:t>
            </a:r>
            <a:r>
              <a:rPr lang="en-US" altLang="zh-CN" i="1"/>
              <a:t>c</a:t>
            </a:r>
            <a:r>
              <a:rPr lang="en-US" altLang="zh-CN" i="1" baseline="-25000"/>
              <a:t>i</a:t>
            </a:r>
            <a:r>
              <a:rPr lang="en-US" altLang="zh-CN" i="1"/>
              <a:t>v</a:t>
            </a:r>
            <a:r>
              <a:rPr lang="en-US" altLang="zh-CN" i="1" baseline="-25000"/>
              <a:t>i</a:t>
            </a:r>
            <a:r>
              <a:rPr lang="en-US" altLang="zh-CN"/>
              <a:t>, </a:t>
            </a:r>
            <a:r>
              <a:rPr lang="zh-CN" altLang="en-US"/>
              <a:t>即</a:t>
            </a:r>
            <a:r>
              <a:rPr lang="en-US" altLang="zh-CN"/>
              <a:t>(</a:t>
            </a:r>
            <a:r>
              <a:rPr lang="en-US" altLang="zh-CN" i="1" u="sng"/>
              <a:t>A</a:t>
            </a:r>
            <a:r>
              <a:rPr lang="en-US" altLang="zh-CN"/>
              <a:t>-</a:t>
            </a:r>
            <a:r>
              <a:rPr lang="en-US" altLang="zh-CN" i="1"/>
              <a:t>c</a:t>
            </a:r>
            <a:r>
              <a:rPr lang="en-US" altLang="zh-CN" i="1" baseline="-25000"/>
              <a:t>i</a:t>
            </a:r>
            <a:r>
              <a:rPr lang="en-US" altLang="zh-CN" i="1" u="sng"/>
              <a:t>I</a:t>
            </a:r>
            <a:r>
              <a:rPr lang="en-US" altLang="zh-CN"/>
              <a:t>)(</a:t>
            </a:r>
            <a:r>
              <a:rPr lang="en-US" altLang="zh-CN" i="1"/>
              <a:t>v</a:t>
            </a:r>
            <a:r>
              <a:rPr lang="en-US" altLang="zh-CN" i="1" baseline="-25000"/>
              <a:t>i</a:t>
            </a:r>
            <a:r>
              <a:rPr lang="en-US" altLang="zh-CN"/>
              <a:t>)=0.</a:t>
            </a:r>
            <a:r>
              <a:rPr lang="zh-CN" altLang="en-US"/>
              <a:t>对每个</a:t>
            </a:r>
            <a:r>
              <a:rPr lang="en-US" altLang="zh-CN"/>
              <a:t>1≤</a:t>
            </a:r>
            <a:r>
              <a:rPr lang="en-US" altLang="zh-CN" i="1"/>
              <a:t>i</a:t>
            </a:r>
            <a:r>
              <a:rPr lang="en-US" altLang="zh-CN"/>
              <a:t>≤</a:t>
            </a:r>
            <a:r>
              <a:rPr lang="en-US" altLang="zh-CN" i="1"/>
              <a:t>t</a:t>
            </a:r>
            <a:r>
              <a:rPr lang="en-US" altLang="zh-CN"/>
              <a:t>, </a:t>
            </a:r>
            <a:r>
              <a:rPr lang="zh-CN" altLang="en-US"/>
              <a:t>取线性变换</a:t>
            </a:r>
            <a:r>
              <a:rPr lang="en-US" altLang="zh-CN"/>
              <a:t>    </a:t>
            </a:r>
            <a:r>
              <a:rPr lang="en-US" altLang="zh-CN" i="1" u="sng"/>
              <a:t>B</a:t>
            </a:r>
            <a:r>
              <a:rPr lang="en-US" altLang="zh-CN" i="1" baseline="-25000"/>
              <a:t>i</a:t>
            </a:r>
            <a:r>
              <a:rPr lang="en-US" altLang="zh-CN"/>
              <a:t>=Π </a:t>
            </a:r>
            <a:r>
              <a:rPr lang="en-US" altLang="zh-CN" baseline="-25000"/>
              <a:t>1≤</a:t>
            </a:r>
            <a:r>
              <a:rPr lang="en-US" altLang="zh-CN" i="1" baseline="-25000"/>
              <a:t>j</a:t>
            </a:r>
            <a:r>
              <a:rPr lang="en-US" altLang="zh-CN" baseline="-25000"/>
              <a:t>≤</a:t>
            </a:r>
            <a:r>
              <a:rPr lang="en-US" altLang="zh-CN" i="1" baseline="-25000"/>
              <a:t>t</a:t>
            </a:r>
            <a:r>
              <a:rPr lang="en-US" altLang="zh-CN" baseline="-25000"/>
              <a:t>,</a:t>
            </a:r>
            <a:r>
              <a:rPr lang="en-US" altLang="zh-CN" i="1" baseline="-25000"/>
              <a:t>j</a:t>
            </a:r>
            <a:r>
              <a:rPr lang="en-US" altLang="zh-CN" baseline="-25000"/>
              <a:t>≠</a:t>
            </a:r>
            <a:r>
              <a:rPr lang="en-US" altLang="zh-CN" i="1" baseline="-25000"/>
              <a:t>i</a:t>
            </a:r>
            <a:r>
              <a:rPr lang="en-US" altLang="zh-CN"/>
              <a:t>(</a:t>
            </a:r>
            <a:r>
              <a:rPr lang="en-US" altLang="zh-CN" i="1" u="sng"/>
              <a:t>A</a:t>
            </a:r>
            <a:r>
              <a:rPr lang="en-US" altLang="zh-CN"/>
              <a:t>-</a:t>
            </a:r>
            <a:r>
              <a:rPr lang="en-US" altLang="zh-CN" i="1"/>
              <a:t>c</a:t>
            </a:r>
            <a:r>
              <a:rPr lang="en-US" altLang="zh-CN" i="1" baseline="-25000"/>
              <a:t>j</a:t>
            </a:r>
            <a:r>
              <a:rPr lang="en-US" altLang="zh-CN" i="1" u="sng"/>
              <a:t>I</a:t>
            </a:r>
            <a:r>
              <a:rPr lang="en-US" altLang="zh-CN"/>
              <a:t>),</a:t>
            </a:r>
            <a:r>
              <a:rPr lang="zh-CN" altLang="en-US"/>
              <a:t>即</a:t>
            </a:r>
            <a:r>
              <a:rPr lang="en-US" altLang="zh-CN" i="1" u="sng"/>
              <a:t>B</a:t>
            </a:r>
            <a:r>
              <a:rPr lang="en-US" altLang="zh-CN" i="1" baseline="-25000"/>
              <a:t>i</a:t>
            </a:r>
            <a:r>
              <a:rPr lang="zh-CN" altLang="en-US"/>
              <a:t>是除了</a:t>
            </a:r>
            <a:r>
              <a:rPr lang="en-US" altLang="zh-CN" i="1" u="sng"/>
              <a:t>A</a:t>
            </a:r>
            <a:r>
              <a:rPr lang="en-US" altLang="zh-CN"/>
              <a:t>-</a:t>
            </a:r>
            <a:r>
              <a:rPr lang="en-US" altLang="zh-CN" i="1"/>
              <a:t>c</a:t>
            </a:r>
            <a:r>
              <a:rPr lang="en-US" altLang="zh-CN" i="1" baseline="-25000"/>
              <a:t>i</a:t>
            </a:r>
            <a:r>
              <a:rPr lang="en-US" altLang="zh-CN" i="1" u="sng"/>
              <a:t>I</a:t>
            </a:r>
            <a:r>
              <a:rPr lang="zh-CN" altLang="en-US"/>
              <a:t>之外所有的</a:t>
            </a:r>
            <a:r>
              <a:rPr lang="en-US" altLang="zh-CN" i="1" u="sng"/>
              <a:t>A</a:t>
            </a:r>
            <a:r>
              <a:rPr lang="en-US" altLang="zh-CN"/>
              <a:t>-</a:t>
            </a:r>
            <a:r>
              <a:rPr lang="en-US" altLang="zh-CN" i="1"/>
              <a:t>c</a:t>
            </a:r>
            <a:r>
              <a:rPr lang="en-US" altLang="zh-CN" i="1" baseline="-25000"/>
              <a:t>j</a:t>
            </a:r>
            <a:r>
              <a:rPr lang="en-US" altLang="zh-CN" i="1" u="sng"/>
              <a:t>I</a:t>
            </a:r>
            <a:r>
              <a:rPr lang="zh-CN" altLang="en-US"/>
              <a:t>的乘积</a:t>
            </a:r>
            <a:r>
              <a:rPr lang="en-US" altLang="zh-CN"/>
              <a:t>. </a:t>
            </a:r>
            <a:r>
              <a:rPr lang="zh-CN" altLang="en-US"/>
              <a:t>对于每个</a:t>
            </a:r>
            <a:r>
              <a:rPr lang="en-US" altLang="zh-CN"/>
              <a:t>1≤</a:t>
            </a:r>
            <a:r>
              <a:rPr lang="en-US" altLang="zh-CN" i="1"/>
              <a:t>j</a:t>
            </a:r>
            <a:r>
              <a:rPr lang="en-US" altLang="zh-CN"/>
              <a:t>≤</a:t>
            </a:r>
            <a:r>
              <a:rPr lang="en-US" altLang="zh-CN" i="1"/>
              <a:t>t</a:t>
            </a:r>
            <a:r>
              <a:rPr lang="en-US" altLang="zh-CN"/>
              <a:t>,</a:t>
            </a:r>
            <a:r>
              <a:rPr lang="en-US" altLang="zh-CN" i="1"/>
              <a:t>j</a:t>
            </a:r>
            <a:r>
              <a:rPr lang="en-US" altLang="zh-CN"/>
              <a:t>≠</a:t>
            </a:r>
            <a:r>
              <a:rPr lang="en-US" altLang="zh-CN" i="1"/>
              <a:t>i</a:t>
            </a:r>
            <a:r>
              <a:rPr lang="en-US" altLang="zh-CN"/>
              <a:t>,</a:t>
            </a:r>
            <a:r>
              <a:rPr lang="zh-CN" altLang="en-US"/>
              <a:t>由于</a:t>
            </a:r>
            <a:r>
              <a:rPr lang="en-US" altLang="zh-CN" i="1" u="sng"/>
              <a:t>B</a:t>
            </a:r>
            <a:r>
              <a:rPr lang="en-US" altLang="zh-CN" i="1" baseline="-25000"/>
              <a:t>i</a:t>
            </a:r>
            <a:r>
              <a:rPr lang="zh-CN" altLang="en-US"/>
              <a:t>含有因子</a:t>
            </a:r>
            <a:r>
              <a:rPr lang="en-US" altLang="zh-CN" i="1" u="sng"/>
              <a:t>A</a:t>
            </a:r>
            <a:r>
              <a:rPr lang="en-US" altLang="zh-CN"/>
              <a:t>-</a:t>
            </a:r>
            <a:r>
              <a:rPr lang="en-US" altLang="zh-CN" i="1"/>
              <a:t>c</a:t>
            </a:r>
            <a:r>
              <a:rPr lang="en-US" altLang="zh-CN" i="1" baseline="-25000"/>
              <a:t>j</a:t>
            </a:r>
            <a:r>
              <a:rPr lang="en-US" altLang="zh-CN" i="1" u="sng"/>
              <a:t>I</a:t>
            </a:r>
            <a:r>
              <a:rPr lang="zh-CN" altLang="en-US"/>
              <a:t>将</a:t>
            </a:r>
            <a:r>
              <a:rPr lang="en-US" altLang="zh-CN" i="1"/>
              <a:t>v</a:t>
            </a:r>
            <a:r>
              <a:rPr lang="en-US" altLang="zh-CN" i="1" baseline="-25000"/>
              <a:t>j</a:t>
            </a:r>
            <a:r>
              <a:rPr lang="zh-CN" altLang="en-US"/>
              <a:t>作用为</a:t>
            </a:r>
            <a:r>
              <a:rPr lang="en-US" altLang="zh-CN"/>
              <a:t>0,</a:t>
            </a:r>
            <a:r>
              <a:rPr lang="zh-CN" altLang="en-US"/>
              <a:t>因而</a:t>
            </a:r>
            <a:r>
              <a:rPr lang="en-US" altLang="zh-CN" i="1" u="sng"/>
              <a:t>B</a:t>
            </a:r>
            <a:r>
              <a:rPr lang="en-US" altLang="zh-CN" i="1" baseline="-25000"/>
              <a:t>i</a:t>
            </a:r>
            <a:r>
              <a:rPr lang="en-US" altLang="zh-CN"/>
              <a:t>(</a:t>
            </a:r>
            <a:r>
              <a:rPr lang="en-US" altLang="zh-CN" i="1"/>
              <a:t>v</a:t>
            </a:r>
            <a:r>
              <a:rPr lang="en-US" altLang="zh-CN" i="1" baseline="-25000"/>
              <a:t>j</a:t>
            </a:r>
            <a:r>
              <a:rPr lang="en-US" altLang="zh-CN"/>
              <a:t>)=0. </a:t>
            </a:r>
            <a:r>
              <a:rPr lang="zh-CN" altLang="en-US"/>
              <a:t>而由于</a:t>
            </a:r>
            <a:r>
              <a:rPr lang="en-US" altLang="zh-CN" i="1" u="sng"/>
              <a:t>A</a:t>
            </a:r>
            <a:r>
              <a:rPr lang="en-US" altLang="zh-CN"/>
              <a:t>(</a:t>
            </a:r>
            <a:r>
              <a:rPr lang="en-US" altLang="zh-CN" i="1"/>
              <a:t>v</a:t>
            </a:r>
            <a:r>
              <a:rPr lang="en-US" altLang="zh-CN" i="1" baseline="-25000"/>
              <a:t>i</a:t>
            </a:r>
            <a:r>
              <a:rPr lang="en-US" altLang="zh-CN"/>
              <a:t>)=</a:t>
            </a:r>
            <a:r>
              <a:rPr lang="en-US" altLang="zh-CN" i="1"/>
              <a:t>c</a:t>
            </a:r>
            <a:r>
              <a:rPr lang="en-US" altLang="zh-CN" i="1" baseline="-25000"/>
              <a:t>i</a:t>
            </a:r>
            <a:r>
              <a:rPr lang="en-US" altLang="zh-CN" i="1"/>
              <a:t>v</a:t>
            </a:r>
            <a:r>
              <a:rPr lang="en-US" altLang="zh-CN" i="1" baseline="-25000"/>
              <a:t>i</a:t>
            </a:r>
            <a:r>
              <a:rPr lang="en-US" altLang="zh-CN"/>
              <a:t>,</a:t>
            </a:r>
            <a:r>
              <a:rPr lang="en-US" altLang="zh-CN" i="1" u="sng"/>
              <a:t>B</a:t>
            </a:r>
            <a:r>
              <a:rPr lang="en-US" altLang="zh-CN"/>
              <a:t>(</a:t>
            </a:r>
            <a:r>
              <a:rPr lang="en-US" altLang="zh-CN" i="1"/>
              <a:t>v</a:t>
            </a:r>
            <a:r>
              <a:rPr lang="en-US" altLang="zh-CN" i="1" baseline="-25000"/>
              <a:t>i</a:t>
            </a:r>
            <a:r>
              <a:rPr lang="en-US" altLang="zh-CN"/>
              <a:t>)=</a:t>
            </a:r>
            <a:r>
              <a:rPr lang="en-US" altLang="zh-CN" i="1"/>
              <a:t>d</a:t>
            </a:r>
            <a:r>
              <a:rPr lang="en-US" altLang="zh-CN" i="1" baseline="-25000"/>
              <a:t>i</a:t>
            </a:r>
            <a:r>
              <a:rPr lang="en-US" altLang="zh-CN" i="1"/>
              <a:t>v</a:t>
            </a:r>
            <a:r>
              <a:rPr lang="en-US" altLang="zh-CN" i="1" baseline="-25000"/>
              <a:t>i</a:t>
            </a:r>
            <a:r>
              <a:rPr lang="en-US" altLang="zh-CN"/>
              <a:t>, </a:t>
            </a:r>
            <a:r>
              <a:rPr lang="zh-CN" altLang="en-US"/>
              <a:t>其中</a:t>
            </a:r>
          </a:p>
        </p:txBody>
      </p:sp>
      <p:graphicFrame>
        <p:nvGraphicFramePr>
          <p:cNvPr id="40962" name="Object 6">
            <a:extLst>
              <a:ext uri="{FF2B5EF4-FFF2-40B4-BE49-F238E27FC236}">
                <a16:creationId xmlns:a16="http://schemas.microsoft.com/office/drawing/2014/main" id="{1A76E6E2-2289-06C6-569E-82EC8F9DCA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7063" y="5230813"/>
          <a:ext cx="3074987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33440" imgH="368280" progId="Equation.3">
                  <p:embed/>
                </p:oleObj>
              </mc:Choice>
              <mc:Fallback>
                <p:oleObj name="公式" r:id="rId2" imgW="1333440" imgH="3682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3" y="5230813"/>
                        <a:ext cx="3074987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">
            <a:extLst>
              <a:ext uri="{FF2B5EF4-FFF2-40B4-BE49-F238E27FC236}">
                <a16:creationId xmlns:a16="http://schemas.microsoft.com/office/drawing/2014/main" id="{E922B393-2C0C-C1FA-5E38-F745B33D3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300038"/>
            <a:ext cx="84851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因此</a:t>
            </a:r>
            <a:r>
              <a:rPr lang="en-US" altLang="zh-CN"/>
              <a:t>, </a:t>
            </a:r>
            <a:r>
              <a:rPr lang="zh-CN" altLang="en-US"/>
              <a:t>将 </a:t>
            </a:r>
            <a:r>
              <a:rPr lang="en-US" altLang="zh-CN" i="1" u="sng"/>
              <a:t>B</a:t>
            </a:r>
            <a:r>
              <a:rPr lang="en-US" altLang="zh-CN" i="1" baseline="-25000"/>
              <a:t>i</a:t>
            </a:r>
            <a:r>
              <a:rPr lang="zh-CN" altLang="en-US"/>
              <a:t>作用于等式</a:t>
            </a:r>
            <a:r>
              <a:rPr lang="en-US" altLang="zh-CN" i="1"/>
              <a:t>v</a:t>
            </a:r>
            <a:r>
              <a:rPr lang="en-US" altLang="zh-CN" baseline="-25000"/>
              <a:t>1</a:t>
            </a:r>
            <a:r>
              <a:rPr lang="en-US" altLang="zh-CN"/>
              <a:t>+…+</a:t>
            </a:r>
            <a:r>
              <a:rPr lang="en-US" altLang="zh-CN" i="1"/>
              <a:t>v</a:t>
            </a:r>
            <a:r>
              <a:rPr lang="en-US" altLang="zh-CN" i="1" baseline="-25000"/>
              <a:t>t</a:t>
            </a:r>
            <a:r>
              <a:rPr lang="en-US" altLang="zh-CN"/>
              <a:t>=0</a:t>
            </a:r>
            <a:r>
              <a:rPr lang="zh-CN" altLang="en-US"/>
              <a:t>两边得</a:t>
            </a:r>
            <a:r>
              <a:rPr lang="en-US" altLang="zh-CN" i="1"/>
              <a:t>d</a:t>
            </a:r>
            <a:r>
              <a:rPr lang="en-US" altLang="zh-CN" i="1" baseline="-25000"/>
              <a:t>i</a:t>
            </a:r>
            <a:r>
              <a:rPr lang="en-US" altLang="zh-CN" i="1"/>
              <a:t>v</a:t>
            </a:r>
            <a:r>
              <a:rPr lang="en-US" altLang="zh-CN" i="1" baseline="-25000"/>
              <a:t>i</a:t>
            </a:r>
            <a:r>
              <a:rPr lang="en-US" altLang="zh-CN"/>
              <a:t>=0, </a:t>
            </a:r>
            <a:r>
              <a:rPr lang="zh-CN" altLang="en-US"/>
              <a:t>由</a:t>
            </a:r>
            <a:r>
              <a:rPr lang="en-US" altLang="zh-CN" i="1"/>
              <a:t>d</a:t>
            </a:r>
            <a:r>
              <a:rPr lang="en-US" altLang="zh-CN" i="1" baseline="-25000"/>
              <a:t>i</a:t>
            </a:r>
            <a:r>
              <a:rPr lang="en-US" altLang="en-US"/>
              <a:t>≠</a:t>
            </a:r>
            <a:r>
              <a:rPr lang="en-US" altLang="zh-CN"/>
              <a:t>0</a:t>
            </a:r>
            <a:r>
              <a:rPr lang="zh-CN" altLang="en-US"/>
              <a:t>立即得</a:t>
            </a:r>
            <a:r>
              <a:rPr lang="en-US" altLang="zh-CN" i="1"/>
              <a:t>v</a:t>
            </a:r>
            <a:r>
              <a:rPr lang="en-US" altLang="zh-CN" i="1" baseline="-25000"/>
              <a:t>i</a:t>
            </a:r>
            <a:r>
              <a:rPr lang="en-US" altLang="zh-CN"/>
              <a:t>=0.</a:t>
            </a:r>
            <a:endParaRPr lang="zh-CN" altLang="en-US"/>
          </a:p>
        </p:txBody>
      </p:sp>
      <p:sp>
        <p:nvSpPr>
          <p:cNvPr id="80899" name="Rectangle 5">
            <a:extLst>
              <a:ext uri="{FF2B5EF4-FFF2-40B4-BE49-F238E27FC236}">
                <a16:creationId xmlns:a16="http://schemas.microsoft.com/office/drawing/2014/main" id="{F93D26E1-9B60-FBF5-734C-F8AF751A1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325563"/>
            <a:ext cx="82518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证法</a:t>
            </a:r>
            <a:r>
              <a:rPr lang="en-US" altLang="zh-CN">
                <a:solidFill>
                  <a:schemeClr val="tx2"/>
                </a:solidFill>
              </a:rPr>
              <a:t>2</a:t>
            </a:r>
            <a:r>
              <a:rPr lang="en-US" altLang="zh-CN"/>
              <a:t> </a:t>
            </a:r>
            <a:r>
              <a:rPr lang="en-US" altLang="zh-CN" i="1" u="sng"/>
              <a:t>A</a:t>
            </a:r>
            <a:r>
              <a:rPr lang="zh-CN" altLang="en-US"/>
              <a:t>作用在等式</a:t>
            </a:r>
            <a:r>
              <a:rPr lang="en-US" altLang="zh-CN" i="1"/>
              <a:t>v</a:t>
            </a:r>
            <a:r>
              <a:rPr lang="en-US" altLang="zh-CN" baseline="-25000"/>
              <a:t>1</a:t>
            </a:r>
            <a:r>
              <a:rPr lang="en-US" altLang="zh-CN"/>
              <a:t>+…+</a:t>
            </a:r>
            <a:r>
              <a:rPr lang="en-US" altLang="zh-CN" i="1"/>
              <a:t>v</a:t>
            </a:r>
            <a:r>
              <a:rPr lang="en-US" altLang="zh-CN" i="1" baseline="-25000"/>
              <a:t>t</a:t>
            </a:r>
            <a:r>
              <a:rPr lang="en-US" altLang="zh-CN"/>
              <a:t>=0</a:t>
            </a:r>
            <a:r>
              <a:rPr lang="zh-CN" altLang="en-US"/>
              <a:t>两边</a:t>
            </a:r>
            <a:r>
              <a:rPr lang="en-US" altLang="zh-CN" i="1"/>
              <a:t>t</a:t>
            </a:r>
            <a:r>
              <a:rPr lang="en-US" altLang="zh-CN"/>
              <a:t>-1</a:t>
            </a:r>
            <a:r>
              <a:rPr lang="zh-CN" altLang="en-US"/>
              <a:t>次</a:t>
            </a:r>
            <a:r>
              <a:rPr lang="en-US" altLang="zh-CN"/>
              <a:t>,</a:t>
            </a:r>
            <a:r>
              <a:rPr lang="zh-CN" altLang="en-US"/>
              <a:t>在利用</a:t>
            </a:r>
            <a:r>
              <a:rPr lang="en-US" altLang="zh-CN"/>
              <a:t>Vandermonde</a:t>
            </a:r>
            <a:r>
              <a:rPr lang="zh-CN" altLang="en-US"/>
              <a:t>行列式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80900" name="Text Box 6">
            <a:extLst>
              <a:ext uri="{FF2B5EF4-FFF2-40B4-BE49-F238E27FC236}">
                <a16:creationId xmlns:a16="http://schemas.microsoft.com/office/drawing/2014/main" id="{F5F397DE-BAD4-89F3-4B3B-F9A30E454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2381250"/>
            <a:ext cx="83470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kumimoji="0" lang="zh-CN" altLang="en-US"/>
              <a:t>特别地</a:t>
            </a:r>
            <a:r>
              <a:rPr kumimoji="0" lang="en-US" altLang="zh-CN"/>
              <a:t>,</a:t>
            </a:r>
            <a:r>
              <a:rPr kumimoji="0" lang="zh-CN" altLang="en-US"/>
              <a:t>线性变换</a:t>
            </a:r>
            <a:r>
              <a:rPr lang="en-US" altLang="zh-CN" i="1" u="sng"/>
              <a:t>A</a:t>
            </a:r>
            <a:r>
              <a:rPr lang="en-US" altLang="zh-CN"/>
              <a:t>:</a:t>
            </a:r>
            <a:r>
              <a:rPr lang="en-US" altLang="zh-CN" i="1"/>
              <a:t>V</a:t>
            </a:r>
            <a:r>
              <a:rPr lang="en-US" altLang="zh-CN"/>
              <a:t>→</a:t>
            </a:r>
            <a:r>
              <a:rPr lang="en-US" altLang="zh-CN" i="1"/>
              <a:t>V</a:t>
            </a:r>
            <a:r>
              <a:rPr kumimoji="0" lang="zh-CN" altLang="en-US"/>
              <a:t>的属于不同的特征值</a:t>
            </a:r>
            <a:r>
              <a:rPr lang="en-US" altLang="zh-CN" i="1"/>
              <a:t>c</a:t>
            </a:r>
            <a:r>
              <a:rPr lang="en-US" altLang="zh-CN" i="1" baseline="-25000"/>
              <a:t>i</a:t>
            </a:r>
            <a:r>
              <a:rPr lang="en-US" altLang="zh-CN"/>
              <a:t> (1≤</a:t>
            </a:r>
            <a:r>
              <a:rPr lang="en-US" altLang="zh-CN" i="1"/>
              <a:t>i</a:t>
            </a:r>
            <a:r>
              <a:rPr lang="en-US" altLang="zh-CN"/>
              <a:t>≤</a:t>
            </a:r>
            <a:r>
              <a:rPr lang="en-US" altLang="zh-CN" i="1"/>
              <a:t>t</a:t>
            </a:r>
            <a:r>
              <a:rPr lang="en-US" altLang="zh-CN"/>
              <a:t>)</a:t>
            </a:r>
            <a:r>
              <a:rPr kumimoji="0" lang="zh-CN" altLang="en-US"/>
              <a:t>的特征子空间</a:t>
            </a:r>
            <a:r>
              <a:rPr lang="en-US" altLang="zh-CN" i="1"/>
              <a:t>V</a:t>
            </a:r>
            <a:r>
              <a:rPr lang="en-US" altLang="zh-CN" i="1" baseline="-10000"/>
              <a:t>c</a:t>
            </a:r>
            <a:r>
              <a:rPr lang="en-US" altLang="zh-CN" i="1" baseline="-25000"/>
              <a:t>i</a:t>
            </a:r>
            <a:r>
              <a:rPr kumimoji="0" lang="zh-CN" altLang="en-US"/>
              <a:t>的和是直和</a:t>
            </a:r>
            <a:r>
              <a:rPr kumimoji="0" lang="en-US" altLang="zh-CN"/>
              <a:t>.</a:t>
            </a:r>
          </a:p>
        </p:txBody>
      </p:sp>
    </p:spTree>
  </p:cSld>
  <p:clrMapOvr>
    <a:masterClrMapping/>
  </p:clrMapOvr>
  <p:transition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4">
            <a:extLst>
              <a:ext uri="{FF2B5EF4-FFF2-40B4-BE49-F238E27FC236}">
                <a16:creationId xmlns:a16="http://schemas.microsoft.com/office/drawing/2014/main" id="{B1E4D77C-1293-4A59-C061-7EA5CE26F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574675"/>
            <a:ext cx="852805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推论</a:t>
            </a:r>
            <a:r>
              <a:rPr lang="zh-CN" altLang="en-US"/>
              <a:t> </a:t>
            </a:r>
            <a:r>
              <a:rPr kumimoji="0" lang="zh-CN" altLang="en-US"/>
              <a:t>对每个</a:t>
            </a:r>
            <a:r>
              <a:rPr lang="en-US" altLang="zh-CN"/>
              <a:t>1≤</a:t>
            </a:r>
            <a:r>
              <a:rPr lang="en-US" altLang="zh-CN" i="1"/>
              <a:t>i</a:t>
            </a:r>
            <a:r>
              <a:rPr lang="en-US" altLang="zh-CN"/>
              <a:t>≤</a:t>
            </a:r>
            <a:r>
              <a:rPr lang="en-US" altLang="zh-CN" i="1"/>
              <a:t>t</a:t>
            </a:r>
            <a:r>
              <a:rPr lang="en-US" altLang="zh-CN"/>
              <a:t> </a:t>
            </a:r>
            <a:r>
              <a:rPr lang="zh-CN" altLang="en-US"/>
              <a:t>设</a:t>
            </a:r>
            <a:r>
              <a:rPr lang="en-US" altLang="zh-CN"/>
              <a:t>dim</a:t>
            </a:r>
            <a:r>
              <a:rPr lang="en-US" altLang="zh-CN" i="1"/>
              <a:t>V</a:t>
            </a:r>
            <a:r>
              <a:rPr lang="en-US" altLang="zh-CN" i="1" baseline="-10000"/>
              <a:t>c</a:t>
            </a:r>
            <a:r>
              <a:rPr lang="en-US" altLang="zh-CN" sz="2000" i="1" baseline="-25000"/>
              <a:t>i</a:t>
            </a:r>
            <a:r>
              <a:rPr lang="en-US" altLang="zh-CN"/>
              <a:t>=</a:t>
            </a:r>
            <a:r>
              <a:rPr lang="en-US" altLang="zh-CN" i="1"/>
              <a:t>m</a:t>
            </a:r>
            <a:r>
              <a:rPr lang="en-US" altLang="zh-CN" i="1" baseline="-25000"/>
              <a:t>i</a:t>
            </a:r>
            <a:r>
              <a:rPr lang="en-US" altLang="zh-CN"/>
              <a:t>,</a:t>
            </a:r>
            <a:r>
              <a:rPr lang="en-US" altLang="zh-CN" i="1"/>
              <a:t>M</a:t>
            </a:r>
            <a:r>
              <a:rPr lang="en-US" altLang="zh-CN" i="1" baseline="-25000"/>
              <a:t>i</a:t>
            </a:r>
            <a:r>
              <a:rPr lang="en-US" altLang="zh-CN"/>
              <a:t>={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n-US" altLang="zh-CN" i="1"/>
              <a:t>a</a:t>
            </a:r>
            <a:r>
              <a:rPr lang="en-US" altLang="zh-CN" i="1" baseline="-10000"/>
              <a:t>im</a:t>
            </a:r>
            <a:r>
              <a:rPr lang="en-US" altLang="zh-CN" i="1" baseline="-25000"/>
              <a:t>i</a:t>
            </a:r>
            <a:r>
              <a:rPr lang="en-US" altLang="zh-CN"/>
              <a:t>}</a:t>
            </a:r>
            <a:r>
              <a:rPr lang="zh-CN" altLang="en-US"/>
              <a:t>是</a:t>
            </a:r>
            <a:r>
              <a:rPr lang="en-US" altLang="zh-CN" i="1"/>
              <a:t>V</a:t>
            </a:r>
            <a:r>
              <a:rPr lang="en-US" altLang="zh-CN" i="1" baseline="-10000"/>
              <a:t>c</a:t>
            </a:r>
            <a:r>
              <a:rPr lang="en-US" altLang="zh-CN" i="1" baseline="-25000"/>
              <a:t>i</a:t>
            </a:r>
            <a:r>
              <a:rPr kumimoji="0" lang="zh-CN" altLang="en-US"/>
              <a:t>的一组基</a:t>
            </a:r>
            <a:r>
              <a:rPr kumimoji="0" lang="en-US" altLang="zh-CN"/>
              <a:t>.</a:t>
            </a:r>
            <a:r>
              <a:rPr kumimoji="0" lang="zh-CN" altLang="en-US"/>
              <a:t>则各特征子空间的基</a:t>
            </a:r>
            <a:r>
              <a:rPr lang="en-US" altLang="zh-CN" i="1"/>
              <a:t>M</a:t>
            </a:r>
            <a:r>
              <a:rPr lang="en-US" altLang="zh-CN" i="1" baseline="-25000"/>
              <a:t>i</a:t>
            </a:r>
            <a:r>
              <a:rPr kumimoji="0" lang="zh-CN" altLang="en-US"/>
              <a:t>所含向量共同组成线性无关集合</a:t>
            </a:r>
            <a:r>
              <a:rPr kumimoji="0" lang="en-US" altLang="zh-CN" i="1"/>
              <a:t>S</a:t>
            </a:r>
            <a:r>
              <a:rPr kumimoji="0" lang="en-US" altLang="zh-CN"/>
              <a:t>={</a:t>
            </a:r>
            <a:r>
              <a:rPr kumimoji="0" lang="en-US" altLang="zh-CN" i="1"/>
              <a:t>a</a:t>
            </a:r>
            <a:r>
              <a:rPr kumimoji="0" lang="en-US" altLang="zh-CN" i="1" baseline="-25000"/>
              <a:t>ij</a:t>
            </a:r>
            <a:r>
              <a:rPr kumimoji="0" lang="en-US" altLang="zh-CN"/>
              <a:t>| </a:t>
            </a:r>
            <a:r>
              <a:rPr lang="en-US" altLang="zh-CN"/>
              <a:t>1≤</a:t>
            </a:r>
            <a:r>
              <a:rPr lang="en-US" altLang="zh-CN" i="1"/>
              <a:t>i</a:t>
            </a:r>
            <a:r>
              <a:rPr lang="en-US" altLang="zh-CN"/>
              <a:t>≤</a:t>
            </a:r>
            <a:r>
              <a:rPr lang="en-US" altLang="zh-CN" i="1"/>
              <a:t>t, </a:t>
            </a:r>
            <a:r>
              <a:rPr lang="en-US" altLang="zh-CN"/>
              <a:t>1≤</a:t>
            </a:r>
            <a:r>
              <a:rPr lang="en-US" altLang="zh-CN" i="1"/>
              <a:t>j</a:t>
            </a:r>
            <a:r>
              <a:rPr lang="en-US" altLang="zh-CN"/>
              <a:t>≤</a:t>
            </a:r>
            <a:r>
              <a:rPr lang="en-US" altLang="zh-CN" i="1"/>
              <a:t>m</a:t>
            </a:r>
            <a:r>
              <a:rPr lang="en-US" altLang="zh-CN" i="1" baseline="-25000"/>
              <a:t>i</a:t>
            </a:r>
            <a:r>
              <a:rPr lang="en-US" altLang="zh-CN"/>
              <a:t>}</a:t>
            </a:r>
            <a:r>
              <a:rPr kumimoji="0" lang="zh-CN" altLang="en-US"/>
              <a:t>包含</a:t>
            </a:r>
            <a:r>
              <a:rPr lang="en-US" altLang="zh-CN" i="1"/>
              <a:t>m</a:t>
            </a:r>
            <a:r>
              <a:rPr lang="en-US" altLang="zh-CN" baseline="-25000"/>
              <a:t>1</a:t>
            </a:r>
            <a:r>
              <a:rPr lang="en-US" altLang="zh-CN"/>
              <a:t>+…+</a:t>
            </a:r>
            <a:r>
              <a:rPr lang="en-US" altLang="zh-CN" i="1"/>
              <a:t>m</a:t>
            </a:r>
            <a:r>
              <a:rPr lang="en-US" altLang="zh-CN" i="1" baseline="-25000"/>
              <a:t>t</a:t>
            </a:r>
            <a:r>
              <a:rPr kumimoji="0" lang="zh-CN" altLang="en-US"/>
              <a:t>个特征向量</a:t>
            </a:r>
            <a:r>
              <a:rPr kumimoji="0" lang="en-US" altLang="zh-CN"/>
              <a:t>,</a:t>
            </a:r>
            <a:r>
              <a:rPr kumimoji="0" lang="en-US" altLang="zh-CN" i="1"/>
              <a:t>S</a:t>
            </a:r>
            <a:r>
              <a:rPr kumimoji="0" lang="zh-CN" altLang="en-US"/>
              <a:t>是的特征向量集合的一个极大线性无关量组</a:t>
            </a:r>
            <a:r>
              <a:rPr kumimoji="0" lang="en-US" altLang="zh-CN"/>
              <a:t>.</a:t>
            </a:r>
            <a:endParaRPr lang="zh-CN" altLang="en-US"/>
          </a:p>
        </p:txBody>
      </p:sp>
      <p:sp>
        <p:nvSpPr>
          <p:cNvPr id="81923" name="Text Box 5">
            <a:extLst>
              <a:ext uri="{FF2B5EF4-FFF2-40B4-BE49-F238E27FC236}">
                <a16:creationId xmlns:a16="http://schemas.microsoft.com/office/drawing/2014/main" id="{C99FD1D8-6B7E-E04A-FF03-D1E0AF05E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3140075"/>
            <a:ext cx="83073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24" name="Rectangle 6">
            <a:extLst>
              <a:ext uri="{FF2B5EF4-FFF2-40B4-BE49-F238E27FC236}">
                <a16:creationId xmlns:a16="http://schemas.microsoft.com/office/drawing/2014/main" id="{8C8C8427-4714-4FE1-97A7-2BE81F56F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3097213"/>
            <a:ext cx="85280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i="1"/>
              <a:t>V</a:t>
            </a:r>
            <a:r>
              <a:rPr kumimoji="0" lang="zh-CN" altLang="en-US"/>
              <a:t>的线性变换</a:t>
            </a:r>
            <a:r>
              <a:rPr lang="en-US" altLang="zh-CN" i="1" u="sng"/>
              <a:t>A</a:t>
            </a:r>
            <a:r>
              <a:rPr lang="en-US" altLang="zh-CN"/>
              <a:t>:</a:t>
            </a:r>
            <a:r>
              <a:rPr lang="en-US" altLang="zh-CN" i="1"/>
              <a:t>V</a:t>
            </a:r>
            <a:r>
              <a:rPr lang="en-US" altLang="zh-CN"/>
              <a:t>→</a:t>
            </a:r>
            <a:r>
              <a:rPr lang="en-US" altLang="zh-CN" i="1"/>
              <a:t>V</a:t>
            </a:r>
            <a:r>
              <a:rPr kumimoji="0" lang="zh-CN" altLang="en-US"/>
              <a:t>可对角化当且仅当</a:t>
            </a:r>
            <a:r>
              <a:rPr lang="en-US" altLang="zh-CN" i="1" u="sng"/>
              <a:t>A</a:t>
            </a:r>
            <a:r>
              <a:rPr kumimoji="0" lang="zh-CN" altLang="en-US"/>
              <a:t>的各特征子空间</a:t>
            </a:r>
            <a:r>
              <a:rPr lang="en-US" altLang="zh-CN" i="1"/>
              <a:t>V</a:t>
            </a:r>
            <a:r>
              <a:rPr lang="en-US" altLang="zh-CN" i="1" baseline="-10000"/>
              <a:t>c</a:t>
            </a:r>
            <a:r>
              <a:rPr lang="en-US" altLang="zh-CN" i="1" baseline="-25000"/>
              <a:t>i</a:t>
            </a:r>
            <a:r>
              <a:rPr kumimoji="0" lang="zh-CN" altLang="en-US"/>
              <a:t>的维数之和</a:t>
            </a:r>
            <a:r>
              <a:rPr lang="en-US" altLang="zh-CN" i="1"/>
              <a:t>m</a:t>
            </a:r>
            <a:r>
              <a:rPr lang="en-US" altLang="zh-CN" baseline="-25000"/>
              <a:t>1</a:t>
            </a:r>
            <a:r>
              <a:rPr lang="en-US" altLang="zh-CN"/>
              <a:t>+…+</a:t>
            </a:r>
            <a:r>
              <a:rPr lang="en-US" altLang="zh-CN" i="1"/>
              <a:t>m</a:t>
            </a:r>
            <a:r>
              <a:rPr lang="en-US" altLang="zh-CN" i="1" baseline="-25000"/>
              <a:t>t</a:t>
            </a:r>
            <a:r>
              <a:rPr kumimoji="0" lang="en-US" altLang="zh-CN"/>
              <a:t>=dim</a:t>
            </a:r>
            <a:r>
              <a:rPr kumimoji="0" lang="en-US" altLang="zh-CN" i="1"/>
              <a:t>V</a:t>
            </a:r>
            <a:r>
              <a:rPr kumimoji="0" lang="en-US" altLang="zh-CN"/>
              <a:t>.</a:t>
            </a:r>
            <a:endParaRPr kumimoji="0" lang="zh-CN" altLang="en-US"/>
          </a:p>
        </p:txBody>
      </p:sp>
    </p:spTree>
  </p:cSld>
  <p:clrMapOvr>
    <a:masterClrMapping/>
  </p:clrMapOvr>
  <p:transition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4">
            <a:extLst>
              <a:ext uri="{FF2B5EF4-FFF2-40B4-BE49-F238E27FC236}">
                <a16:creationId xmlns:a16="http://schemas.microsoft.com/office/drawing/2014/main" id="{98FCF07B-334B-6C24-49A5-A712A733C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38" y="393700"/>
            <a:ext cx="8307387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定义</a:t>
            </a:r>
            <a:r>
              <a:rPr lang="zh-CN" altLang="en-US"/>
              <a:t> 设</a:t>
            </a:r>
            <a:r>
              <a:rPr lang="en-US" altLang="en-US" i="1">
                <a:ea typeface="华文新魏" panose="02010800040101010101" pitchFamily="2" charset="-122"/>
              </a:rPr>
              <a:t>λ</a:t>
            </a:r>
            <a:r>
              <a:rPr lang="en-US" altLang="zh-CN" baseline="-25000"/>
              <a:t>1</a:t>
            </a:r>
            <a:r>
              <a:rPr lang="en-US" altLang="zh-CN"/>
              <a:t>,…, </a:t>
            </a:r>
            <a:r>
              <a:rPr lang="en-US" altLang="en-US" i="1">
                <a:ea typeface="华文新魏" panose="02010800040101010101" pitchFamily="2" charset="-122"/>
              </a:rPr>
              <a:t>λ</a:t>
            </a:r>
            <a:r>
              <a:rPr lang="en-US" altLang="zh-CN" i="1" baseline="-25000"/>
              <a:t>t</a:t>
            </a:r>
            <a:r>
              <a:rPr lang="zh-CN" altLang="en-US"/>
              <a:t>是线性变换</a:t>
            </a:r>
            <a:r>
              <a:rPr lang="en-US" altLang="zh-CN" b="1"/>
              <a:t>A</a:t>
            </a:r>
            <a:r>
              <a:rPr lang="zh-CN" altLang="en-US"/>
              <a:t>的全部不同的特征值</a:t>
            </a:r>
            <a:r>
              <a:rPr lang="en-US" altLang="zh-CN"/>
              <a:t>, </a:t>
            </a:r>
            <a:r>
              <a:rPr lang="en-US" altLang="zh-CN" b="1"/>
              <a:t>A</a:t>
            </a:r>
            <a:r>
              <a:rPr lang="zh-CN" altLang="en-US"/>
              <a:t>的特征多项式 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则每个一次因子</a:t>
            </a:r>
            <a:r>
              <a:rPr lang="en-US" altLang="zh-CN" i="1">
                <a:latin typeface="华文新魏" panose="02010800040101010101" pitchFamily="2" charset="-122"/>
                <a:ea typeface="华文新魏" panose="02010800040101010101" pitchFamily="2" charset="-122"/>
              </a:rPr>
              <a:t>λ-λ</a:t>
            </a:r>
            <a:r>
              <a:rPr lang="en-US" altLang="zh-CN" i="1" baseline="-25000"/>
              <a:t>i</a:t>
            </a:r>
            <a:r>
              <a:rPr lang="zh-CN" altLang="en-US"/>
              <a:t>的指数</a:t>
            </a:r>
            <a:r>
              <a:rPr lang="en-US" altLang="zh-CN" i="1"/>
              <a:t>n</a:t>
            </a:r>
            <a:r>
              <a:rPr lang="en-US" altLang="zh-CN" i="1" baseline="-25000"/>
              <a:t>i</a:t>
            </a:r>
            <a:r>
              <a:rPr lang="zh-CN" altLang="en-US"/>
              <a:t>称为特征值</a:t>
            </a:r>
            <a:r>
              <a:rPr lang="en-US" altLang="zh-CN" i="1">
                <a:ea typeface="华文新魏" panose="02010800040101010101" pitchFamily="2" charset="-122"/>
              </a:rPr>
              <a:t>λ</a:t>
            </a:r>
            <a:r>
              <a:rPr lang="en-US" altLang="zh-CN" i="1" baseline="-25000"/>
              <a:t>i</a:t>
            </a:r>
            <a:r>
              <a:rPr lang="en-US" altLang="zh-CN"/>
              <a:t> </a:t>
            </a:r>
            <a:r>
              <a:rPr lang="zh-CN" altLang="en-US"/>
              <a:t>的</a:t>
            </a:r>
            <a:r>
              <a:rPr lang="zh-CN" altLang="en-US">
                <a:solidFill>
                  <a:schemeClr val="tx2"/>
                </a:solidFill>
              </a:rPr>
              <a:t>代数重数</a:t>
            </a:r>
            <a:r>
              <a:rPr lang="en-US" altLang="zh-CN"/>
              <a:t>.</a:t>
            </a:r>
            <a:r>
              <a:rPr lang="zh-CN" altLang="en-US"/>
              <a:t>特征子空间</a:t>
            </a:r>
            <a:r>
              <a:rPr lang="en-US" altLang="zh-CN" i="1"/>
              <a:t>V</a:t>
            </a:r>
            <a:r>
              <a:rPr lang="en-US" altLang="en-US" i="1" baseline="-10000">
                <a:ea typeface="华文新魏" panose="02010800040101010101" pitchFamily="2" charset="-122"/>
              </a:rPr>
              <a:t>λ</a:t>
            </a:r>
            <a:r>
              <a:rPr lang="en-US" altLang="zh-CN" i="1" baseline="-25000"/>
              <a:t>i</a:t>
            </a:r>
            <a:r>
              <a:rPr lang="zh-CN" altLang="en-US"/>
              <a:t>的维数</a:t>
            </a:r>
            <a:r>
              <a:rPr lang="en-US" altLang="zh-CN" i="1"/>
              <a:t>m</a:t>
            </a:r>
            <a:r>
              <a:rPr lang="en-US" altLang="zh-CN" i="1" baseline="-25000"/>
              <a:t>i</a:t>
            </a:r>
            <a:r>
              <a:rPr lang="en-US" altLang="zh-CN"/>
              <a:t> </a:t>
            </a:r>
            <a:r>
              <a:rPr lang="zh-CN" altLang="en-US"/>
              <a:t>称为</a:t>
            </a:r>
            <a:r>
              <a:rPr lang="en-US" altLang="zh-CN" i="1">
                <a:ea typeface="华文新魏" panose="02010800040101010101" pitchFamily="2" charset="-122"/>
              </a:rPr>
              <a:t>λ</a:t>
            </a:r>
            <a:r>
              <a:rPr lang="en-US" altLang="zh-CN" i="1" baseline="-25000"/>
              <a:t>i</a:t>
            </a:r>
            <a:r>
              <a:rPr lang="zh-CN" altLang="en-US"/>
              <a:t>的</a:t>
            </a:r>
            <a:r>
              <a:rPr lang="zh-CN" altLang="en-US">
                <a:solidFill>
                  <a:schemeClr val="tx2"/>
                </a:solidFill>
              </a:rPr>
              <a:t>几何重数</a:t>
            </a:r>
            <a:r>
              <a:rPr lang="en-US" altLang="zh-CN"/>
              <a:t> .</a:t>
            </a:r>
            <a:endParaRPr lang="zh-CN" altLang="en-US"/>
          </a:p>
        </p:txBody>
      </p:sp>
      <p:graphicFrame>
        <p:nvGraphicFramePr>
          <p:cNvPr id="41986" name="Object 5">
            <a:extLst>
              <a:ext uri="{FF2B5EF4-FFF2-40B4-BE49-F238E27FC236}">
                <a16:creationId xmlns:a16="http://schemas.microsoft.com/office/drawing/2014/main" id="{C9C2AD31-FF04-08A6-8B1C-9A45FDE62E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8663" y="1546225"/>
          <a:ext cx="5195887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866600" imgH="241200" progId="Equation.3">
                  <p:embed/>
                </p:oleObj>
              </mc:Choice>
              <mc:Fallback>
                <p:oleObj name="公式" r:id="rId2" imgW="186660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1546225"/>
                        <a:ext cx="5195887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4">
            <a:extLst>
              <a:ext uri="{FF2B5EF4-FFF2-40B4-BE49-F238E27FC236}">
                <a16:creationId xmlns:a16="http://schemas.microsoft.com/office/drawing/2014/main" id="{4D54025B-D71F-24CA-7C55-D81AED284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38" y="393700"/>
            <a:ext cx="8307387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定理</a:t>
            </a:r>
            <a:r>
              <a:rPr lang="en-US" altLang="zh-CN">
                <a:solidFill>
                  <a:schemeClr val="tx2"/>
                </a:solidFill>
              </a:rPr>
              <a:t>5.5.2</a:t>
            </a:r>
            <a:r>
              <a:rPr lang="en-US" altLang="zh-CN"/>
              <a:t> </a:t>
            </a:r>
            <a:r>
              <a:rPr lang="zh-CN" altLang="en-US"/>
              <a:t>设</a:t>
            </a:r>
            <a:r>
              <a:rPr lang="en-US" altLang="en-US" i="1">
                <a:ea typeface="华文新魏" panose="02010800040101010101" pitchFamily="2" charset="-122"/>
              </a:rPr>
              <a:t>λ</a:t>
            </a:r>
            <a:r>
              <a:rPr lang="en-US" altLang="zh-CN" i="1" baseline="-25000"/>
              <a:t>i</a:t>
            </a:r>
            <a:r>
              <a:rPr lang="zh-CN" altLang="en-US"/>
              <a:t>是线性变换</a:t>
            </a:r>
            <a:r>
              <a:rPr lang="en-US" altLang="zh-CN" b="1"/>
              <a:t>A</a:t>
            </a:r>
            <a:r>
              <a:rPr lang="zh-CN" altLang="en-US"/>
              <a:t>的特征值</a:t>
            </a:r>
            <a:r>
              <a:rPr lang="en-US" altLang="zh-CN"/>
              <a:t>,</a:t>
            </a:r>
            <a:r>
              <a:rPr lang="zh-CN" altLang="en-US"/>
              <a:t>它的代数重数为</a:t>
            </a:r>
            <a:r>
              <a:rPr lang="en-US" altLang="zh-CN" i="1"/>
              <a:t>n</a:t>
            </a:r>
            <a:r>
              <a:rPr lang="en-US" altLang="zh-CN" i="1" baseline="-25000"/>
              <a:t>i </a:t>
            </a:r>
            <a:r>
              <a:rPr lang="en-US" altLang="zh-CN"/>
              <a:t>,</a:t>
            </a:r>
            <a:r>
              <a:rPr lang="zh-CN" altLang="en-US"/>
              <a:t>几何重数为</a:t>
            </a:r>
            <a:r>
              <a:rPr lang="en-US" altLang="zh-CN" i="1"/>
              <a:t>m</a:t>
            </a:r>
            <a:r>
              <a:rPr lang="en-US" altLang="zh-CN" i="1" baseline="-25000"/>
              <a:t>i</a:t>
            </a:r>
            <a:r>
              <a:rPr lang="en-US" altLang="zh-CN"/>
              <a:t> </a:t>
            </a:r>
            <a:r>
              <a:rPr lang="en-US" altLang="zh-CN" b="1"/>
              <a:t>,</a:t>
            </a:r>
            <a:r>
              <a:rPr lang="zh-CN" altLang="en-US"/>
              <a:t>则 </a:t>
            </a:r>
            <a:r>
              <a:rPr lang="en-US" altLang="zh-CN"/>
              <a:t>(1)1≤ </a:t>
            </a:r>
            <a:r>
              <a:rPr lang="en-US" altLang="zh-CN" i="1"/>
              <a:t>m</a:t>
            </a:r>
            <a:r>
              <a:rPr lang="en-US" altLang="zh-CN" i="1" baseline="-25000"/>
              <a:t>i</a:t>
            </a:r>
            <a:r>
              <a:rPr lang="en-US" altLang="zh-CN"/>
              <a:t> ≤ </a:t>
            </a:r>
            <a:r>
              <a:rPr lang="en-US" altLang="zh-CN" i="1"/>
              <a:t>n</a:t>
            </a:r>
            <a:r>
              <a:rPr lang="en-US" altLang="zh-CN" i="1" baseline="-25000"/>
              <a:t>i</a:t>
            </a:r>
            <a:r>
              <a:rPr lang="en-US" altLang="zh-CN"/>
              <a:t>;                                                        (2) </a:t>
            </a:r>
            <a:r>
              <a:rPr lang="en-US" altLang="zh-CN" b="1"/>
              <a:t>A</a:t>
            </a:r>
            <a:r>
              <a:rPr kumimoji="0" lang="zh-CN" altLang="en-US"/>
              <a:t>可对角化的充分必要条件是</a:t>
            </a:r>
            <a:r>
              <a:rPr kumimoji="0" lang="en-US" altLang="zh-CN"/>
              <a:t>:</a:t>
            </a:r>
            <a:r>
              <a:rPr kumimoji="0" lang="zh-CN" altLang="en-US"/>
              <a:t>每个特征值的几何重数都等于代数重数</a:t>
            </a:r>
            <a:r>
              <a:rPr kumimoji="0" lang="en-US" altLang="zh-CN"/>
              <a:t>.</a:t>
            </a:r>
          </a:p>
        </p:txBody>
      </p:sp>
      <p:sp>
        <p:nvSpPr>
          <p:cNvPr id="43012" name="Text Box 5">
            <a:extLst>
              <a:ext uri="{FF2B5EF4-FFF2-40B4-BE49-F238E27FC236}">
                <a16:creationId xmlns:a16="http://schemas.microsoft.com/office/drawing/2014/main" id="{E5CE1DAC-7BB3-0192-EE47-680856979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" y="2941638"/>
            <a:ext cx="8296275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证明</a:t>
            </a:r>
            <a:r>
              <a:rPr lang="en-US" altLang="zh-CN"/>
              <a:t>: (1) </a:t>
            </a:r>
            <a:r>
              <a:rPr lang="zh-CN" altLang="en-US"/>
              <a:t>特征值</a:t>
            </a:r>
            <a:r>
              <a:rPr lang="en-US" altLang="en-US" i="1">
                <a:ea typeface="华文新魏" panose="02010800040101010101" pitchFamily="2" charset="-122"/>
              </a:rPr>
              <a:t>λ</a:t>
            </a:r>
            <a:r>
              <a:rPr lang="en-US" altLang="zh-CN" i="1" baseline="-25000"/>
              <a:t>i</a:t>
            </a:r>
            <a:r>
              <a:rPr lang="zh-CN" altLang="en-US"/>
              <a:t>的特征子空间 </a:t>
            </a:r>
            <a:r>
              <a:rPr lang="en-US" altLang="zh-CN" i="1"/>
              <a:t>V</a:t>
            </a:r>
            <a:r>
              <a:rPr lang="en-US" altLang="en-US" i="1" baseline="-10000">
                <a:ea typeface="华文新魏" panose="02010800040101010101" pitchFamily="2" charset="-122"/>
              </a:rPr>
              <a:t>λ</a:t>
            </a:r>
            <a:r>
              <a:rPr lang="en-US" altLang="zh-CN" i="1" baseline="-25000"/>
              <a:t>i</a:t>
            </a:r>
            <a:r>
              <a:rPr lang="zh-CN" altLang="en-US"/>
              <a:t>的维数等于</a:t>
            </a:r>
            <a:r>
              <a:rPr lang="en-US" altLang="zh-CN" i="1"/>
              <a:t>m</a:t>
            </a:r>
            <a:r>
              <a:rPr lang="en-US" altLang="zh-CN" i="1" baseline="-25000"/>
              <a:t>i</a:t>
            </a:r>
            <a:r>
              <a:rPr lang="en-US" altLang="zh-CN"/>
              <a:t>. </a:t>
            </a:r>
            <a:r>
              <a:rPr lang="zh-CN" altLang="en-US"/>
              <a:t>取</a:t>
            </a:r>
            <a:r>
              <a:rPr lang="en-US" altLang="zh-CN" i="1"/>
              <a:t>V</a:t>
            </a:r>
            <a:r>
              <a:rPr lang="en-US" altLang="en-US" i="1" baseline="-10000"/>
              <a:t>λ</a:t>
            </a:r>
            <a:r>
              <a:rPr lang="en-US" altLang="zh-CN" i="1" baseline="-25000"/>
              <a:t>i</a:t>
            </a:r>
            <a:r>
              <a:rPr lang="zh-CN" altLang="en-US"/>
              <a:t>的一组基</a:t>
            </a:r>
            <a:r>
              <a:rPr lang="en-US" altLang="zh-CN"/>
              <a:t>{</a:t>
            </a:r>
            <a:r>
              <a:rPr lang="en-US" altLang="zh-CN" b="1" i="1"/>
              <a:t>b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n-US" altLang="zh-CN" b="1" i="1"/>
              <a:t>b</a:t>
            </a:r>
            <a:r>
              <a:rPr lang="en-US" altLang="zh-CN" i="1" baseline="-10000"/>
              <a:t>m</a:t>
            </a:r>
            <a:r>
              <a:rPr lang="en-US" altLang="zh-CN" i="1" baseline="-25000"/>
              <a:t>i</a:t>
            </a:r>
            <a:r>
              <a:rPr lang="en-US" altLang="zh-CN"/>
              <a:t>}</a:t>
            </a:r>
            <a:r>
              <a:rPr lang="zh-CN" altLang="en-US"/>
              <a:t>扩充为</a:t>
            </a:r>
            <a:r>
              <a:rPr lang="en-US" altLang="zh-CN" i="1"/>
              <a:t>V </a:t>
            </a:r>
            <a:r>
              <a:rPr lang="zh-CN" altLang="en-US"/>
              <a:t>的一组基</a:t>
            </a:r>
            <a:r>
              <a:rPr lang="en-US" altLang="zh-CN"/>
              <a:t>, </a:t>
            </a:r>
            <a:r>
              <a:rPr lang="zh-CN" altLang="en-US"/>
              <a:t>则</a:t>
            </a:r>
            <a:r>
              <a:rPr lang="en-US" altLang="zh-CN" b="1"/>
              <a:t>A</a:t>
            </a:r>
            <a:r>
              <a:rPr lang="zh-CN" altLang="en-US"/>
              <a:t>在这组基下的矩阵为上三角形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它的特征多项式</a:t>
            </a:r>
          </a:p>
        </p:txBody>
      </p:sp>
      <p:graphicFrame>
        <p:nvGraphicFramePr>
          <p:cNvPr id="43010" name="Object 7">
            <a:extLst>
              <a:ext uri="{FF2B5EF4-FFF2-40B4-BE49-F238E27FC236}">
                <a16:creationId xmlns:a16="http://schemas.microsoft.com/office/drawing/2014/main" id="{A2E25E2D-2CC7-01E9-1D7E-FFE3E20A80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8588" y="4594225"/>
          <a:ext cx="3216275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55600" imgH="482400" progId="Equation.3">
                  <p:embed/>
                </p:oleObj>
              </mc:Choice>
              <mc:Fallback>
                <p:oleObj name="公式" r:id="rId2" imgW="115560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4594225"/>
                        <a:ext cx="3216275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>
            <a:extLst>
              <a:ext uri="{FF2B5EF4-FFF2-40B4-BE49-F238E27FC236}">
                <a16:creationId xmlns:a16="http://schemas.microsoft.com/office/drawing/2014/main" id="{8390F132-29EB-92DB-AA80-3F6508CE1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8" y="982663"/>
            <a:ext cx="86280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与</a:t>
            </a:r>
            <a:r>
              <a:rPr lang="en-US" altLang="zh-CN"/>
              <a:t>A</a:t>
            </a:r>
            <a:r>
              <a:rPr lang="zh-CN" altLang="en-US"/>
              <a:t>的特征多项式比较</a:t>
            </a:r>
          </a:p>
        </p:txBody>
      </p:sp>
      <p:graphicFrame>
        <p:nvGraphicFramePr>
          <p:cNvPr id="44034" name="Object 5">
            <a:extLst>
              <a:ext uri="{FF2B5EF4-FFF2-40B4-BE49-F238E27FC236}">
                <a16:creationId xmlns:a16="http://schemas.microsoft.com/office/drawing/2014/main" id="{BDD75F85-9BFC-73C6-BCB1-3ED3AA9678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1575" y="284163"/>
          <a:ext cx="636270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286000" imgH="228600" progId="Equation.3">
                  <p:embed/>
                </p:oleObj>
              </mc:Choice>
              <mc:Fallback>
                <p:oleObj name="公式" r:id="rId2" imgW="2286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284163"/>
                        <a:ext cx="6362700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6">
            <a:extLst>
              <a:ext uri="{FF2B5EF4-FFF2-40B4-BE49-F238E27FC236}">
                <a16:creationId xmlns:a16="http://schemas.microsoft.com/office/drawing/2014/main" id="{5276692D-C551-C93A-BDC8-8BC6347E2C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2913" y="1524000"/>
          <a:ext cx="5195887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866600" imgH="241200" progId="Equation.3">
                  <p:embed/>
                </p:oleObj>
              </mc:Choice>
              <mc:Fallback>
                <p:oleObj name="公式" r:id="rId4" imgW="186660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913" y="1524000"/>
                        <a:ext cx="5195887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Rectangle 7">
            <a:extLst>
              <a:ext uri="{FF2B5EF4-FFF2-40B4-BE49-F238E27FC236}">
                <a16:creationId xmlns:a16="http://schemas.microsoft.com/office/drawing/2014/main" id="{1A163B1D-A853-5193-7457-9E4D2CEB2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8" y="2154238"/>
            <a:ext cx="86280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即有</a:t>
            </a:r>
            <a:r>
              <a:rPr lang="en-US" altLang="zh-CN"/>
              <a:t>1)1≤ </a:t>
            </a:r>
            <a:r>
              <a:rPr lang="en-US" altLang="zh-CN" i="1"/>
              <a:t>m</a:t>
            </a:r>
            <a:r>
              <a:rPr lang="en-US" altLang="zh-CN" i="1" baseline="-25000"/>
              <a:t>i</a:t>
            </a:r>
            <a:r>
              <a:rPr lang="en-US" altLang="zh-CN"/>
              <a:t> ≤ </a:t>
            </a:r>
            <a:r>
              <a:rPr lang="en-US" altLang="zh-CN" i="1"/>
              <a:t>n</a:t>
            </a:r>
            <a:r>
              <a:rPr lang="en-US" altLang="zh-CN" i="1" baseline="-25000"/>
              <a:t>i</a:t>
            </a:r>
            <a:r>
              <a:rPr lang="en-US" altLang="zh-CN" i="1"/>
              <a:t>.</a:t>
            </a:r>
            <a:endParaRPr lang="zh-CN" altLang="en-US" i="1"/>
          </a:p>
        </p:txBody>
      </p:sp>
      <p:sp>
        <p:nvSpPr>
          <p:cNvPr id="44038" name="Rectangle 8">
            <a:extLst>
              <a:ext uri="{FF2B5EF4-FFF2-40B4-BE49-F238E27FC236}">
                <a16:creationId xmlns:a16="http://schemas.microsoft.com/office/drawing/2014/main" id="{4FD58438-24E8-AE3B-13D1-5CD844EBF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8" y="2751138"/>
            <a:ext cx="8307387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(2) </a:t>
            </a:r>
            <a:r>
              <a:rPr lang="zh-CN" altLang="en-US"/>
              <a:t>设</a:t>
            </a:r>
            <a:r>
              <a:rPr lang="en-US" altLang="en-US" i="1">
                <a:ea typeface="华文新魏" panose="02010800040101010101" pitchFamily="2" charset="-122"/>
              </a:rPr>
              <a:t>λ</a:t>
            </a:r>
            <a:r>
              <a:rPr lang="en-US" altLang="zh-CN" baseline="-25000"/>
              <a:t>1</a:t>
            </a:r>
            <a:r>
              <a:rPr lang="en-US" altLang="zh-CN"/>
              <a:t>,…, </a:t>
            </a:r>
            <a:r>
              <a:rPr lang="en-US" altLang="en-US" i="1">
                <a:ea typeface="华文新魏" panose="02010800040101010101" pitchFamily="2" charset="-122"/>
              </a:rPr>
              <a:t>λ</a:t>
            </a:r>
            <a:r>
              <a:rPr lang="en-US" altLang="zh-CN" i="1" baseline="-25000"/>
              <a:t>t</a:t>
            </a:r>
            <a:r>
              <a:rPr lang="zh-CN" altLang="en-US"/>
              <a:t>是</a:t>
            </a:r>
            <a:r>
              <a:rPr lang="en-US" altLang="zh-CN" b="1"/>
              <a:t>A</a:t>
            </a:r>
            <a:r>
              <a:rPr lang="zh-CN" altLang="en-US"/>
              <a:t>的全部不同的特征值</a:t>
            </a:r>
            <a:r>
              <a:rPr lang="en-US" altLang="zh-CN"/>
              <a:t>,</a:t>
            </a:r>
            <a:r>
              <a:rPr lang="zh-CN" altLang="en-US"/>
              <a:t>由推论知</a:t>
            </a:r>
            <a:r>
              <a:rPr lang="en-US" altLang="zh-CN" b="1"/>
              <a:t>A</a:t>
            </a:r>
            <a:r>
              <a:rPr kumimoji="0" lang="zh-CN" altLang="en-US"/>
              <a:t>可对角化当且仅当</a:t>
            </a:r>
          </a:p>
          <a:p>
            <a:pPr algn="ctr" eaLnBrk="1" hangingPunct="1"/>
            <a:r>
              <a:rPr lang="en-US" altLang="zh-CN" i="1"/>
              <a:t>m</a:t>
            </a:r>
            <a:r>
              <a:rPr lang="en-US" altLang="zh-CN" baseline="-25000"/>
              <a:t>1</a:t>
            </a:r>
            <a:r>
              <a:rPr lang="en-US" altLang="zh-CN"/>
              <a:t>+…+</a:t>
            </a:r>
            <a:r>
              <a:rPr lang="en-US" altLang="zh-CN" i="1"/>
              <a:t>m</a:t>
            </a:r>
            <a:r>
              <a:rPr lang="en-US" altLang="zh-CN" i="1" baseline="-25000"/>
              <a:t>t</a:t>
            </a:r>
            <a:r>
              <a:rPr kumimoji="0" lang="en-US" altLang="zh-CN"/>
              <a:t>=dim</a:t>
            </a:r>
            <a:r>
              <a:rPr kumimoji="0" lang="en-US" altLang="zh-CN" i="1"/>
              <a:t>V=n</a:t>
            </a:r>
            <a:r>
              <a:rPr lang="en-US" altLang="zh-CN" baseline="-25000"/>
              <a:t>1</a:t>
            </a:r>
            <a:r>
              <a:rPr lang="en-US" altLang="zh-CN"/>
              <a:t>+…+</a:t>
            </a:r>
            <a:r>
              <a:rPr lang="en-US" altLang="zh-CN" i="1"/>
              <a:t>n</a:t>
            </a:r>
            <a:r>
              <a:rPr lang="en-US" altLang="zh-CN" i="1" baseline="-25000"/>
              <a:t>t</a:t>
            </a:r>
            <a:r>
              <a:rPr lang="en-US" altLang="zh-CN" i="1"/>
              <a:t>    </a:t>
            </a:r>
            <a:r>
              <a:rPr lang="en-US" altLang="zh-CN"/>
              <a:t>(*)</a:t>
            </a:r>
          </a:p>
          <a:p>
            <a:pPr eaLnBrk="1" hangingPunct="1"/>
            <a:r>
              <a:rPr lang="zh-CN" altLang="en-US"/>
              <a:t>由</a:t>
            </a:r>
            <a:r>
              <a:rPr lang="en-US" altLang="zh-CN"/>
              <a:t>(1)</a:t>
            </a:r>
            <a:r>
              <a:rPr lang="zh-CN" altLang="en-US"/>
              <a:t>知</a:t>
            </a:r>
            <a:r>
              <a:rPr lang="en-US" altLang="zh-CN"/>
              <a:t>(*)</a:t>
            </a:r>
            <a:r>
              <a:rPr lang="zh-CN" altLang="en-US"/>
              <a:t>城里当且仅当</a:t>
            </a:r>
            <a:r>
              <a:rPr lang="en-US" altLang="zh-CN" i="1"/>
              <a:t>n</a:t>
            </a:r>
            <a:r>
              <a:rPr lang="en-US" altLang="zh-CN" i="1" baseline="-25000"/>
              <a:t>i</a:t>
            </a:r>
            <a:r>
              <a:rPr lang="en-US" altLang="zh-CN"/>
              <a:t>=</a:t>
            </a:r>
            <a:r>
              <a:rPr lang="en-US" altLang="zh-CN" i="1"/>
              <a:t>m</a:t>
            </a:r>
            <a:r>
              <a:rPr lang="en-US" altLang="zh-CN" i="1" baseline="-25000"/>
              <a:t>i</a:t>
            </a:r>
            <a:r>
              <a:rPr lang="en-US" altLang="zh-CN"/>
              <a:t> </a:t>
            </a:r>
            <a:r>
              <a:rPr lang="zh-CN" altLang="en-US"/>
              <a:t>为</a:t>
            </a:r>
            <a:r>
              <a:rPr lang="en-US" altLang="zh-CN"/>
              <a:t>(1≤</a:t>
            </a:r>
            <a:r>
              <a:rPr lang="en-US" altLang="zh-CN" i="1"/>
              <a:t>i</a:t>
            </a:r>
            <a:r>
              <a:rPr lang="en-US" altLang="zh-CN"/>
              <a:t>≤</a:t>
            </a:r>
            <a:r>
              <a:rPr lang="en-US" altLang="zh-CN" i="1"/>
              <a:t>t</a:t>
            </a:r>
            <a:r>
              <a:rPr lang="en-US" altLang="zh-CN"/>
              <a:t>).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>
            <a:extLst>
              <a:ext uri="{FF2B5EF4-FFF2-40B4-BE49-F238E27FC236}">
                <a16:creationId xmlns:a16="http://schemas.microsoft.com/office/drawing/2014/main" id="{5E9073B7-AA0E-9BDF-8245-244A0DC4A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50" y="404813"/>
            <a:ext cx="8431213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00FF"/>
                </a:solidFill>
              </a:rPr>
              <a:t>推论</a:t>
            </a:r>
            <a:r>
              <a:rPr kumimoji="0" lang="en-US" altLang="zh-CN">
                <a:solidFill>
                  <a:srgbClr val="FF00FF"/>
                </a:solidFill>
              </a:rPr>
              <a:t>5.5.3 </a:t>
            </a:r>
            <a:r>
              <a:rPr kumimoji="0" lang="zh-CN" altLang="en-US"/>
              <a:t>如果</a:t>
            </a:r>
            <a:r>
              <a:rPr kumimoji="0" lang="en-US" altLang="zh-CN" b="1"/>
              <a:t>A</a:t>
            </a:r>
            <a:r>
              <a:rPr kumimoji="0" lang="zh-CN" altLang="en-US"/>
              <a:t>的所有的特征值都是单根 </a:t>
            </a:r>
            <a:r>
              <a:rPr kumimoji="0" lang="en-US" altLang="zh-CN"/>
              <a:t>(</a:t>
            </a:r>
            <a:r>
              <a:rPr kumimoji="0" lang="zh-CN" altLang="en-US"/>
              <a:t>即代数重数都为</a:t>
            </a:r>
            <a:r>
              <a:rPr kumimoji="0" lang="en-US" altLang="zh-CN"/>
              <a:t>1),</a:t>
            </a:r>
            <a:r>
              <a:rPr kumimoji="0" lang="zh-CN" altLang="en-US"/>
              <a:t>则</a:t>
            </a:r>
            <a:r>
              <a:rPr kumimoji="0" lang="en-US" altLang="zh-CN" b="1"/>
              <a:t>A</a:t>
            </a:r>
            <a:r>
              <a:rPr kumimoji="0" lang="zh-CN" altLang="en-US"/>
              <a:t>可对角化</a:t>
            </a:r>
            <a:r>
              <a:rPr kumimoji="0" lang="en-US" altLang="zh-CN"/>
              <a:t>.                                </a:t>
            </a:r>
            <a:r>
              <a:rPr kumimoji="0" lang="zh-CN" altLang="en-US"/>
              <a:t>如果</a:t>
            </a:r>
            <a:r>
              <a:rPr kumimoji="0" lang="en-US" altLang="zh-CN" i="1"/>
              <a:t>n</a:t>
            </a:r>
            <a:r>
              <a:rPr kumimoji="0" lang="zh-CN" altLang="en-US"/>
              <a:t>阶方阵</a:t>
            </a:r>
            <a:r>
              <a:rPr kumimoji="0" lang="en-US" altLang="zh-CN" i="1"/>
              <a:t>A</a:t>
            </a:r>
            <a:r>
              <a:rPr kumimoji="0" lang="zh-CN" altLang="en-US"/>
              <a:t>有</a:t>
            </a:r>
            <a:r>
              <a:rPr kumimoji="0" lang="en-US" altLang="zh-CN" i="1"/>
              <a:t>n</a:t>
            </a:r>
            <a:r>
              <a:rPr kumimoji="0" lang="zh-CN" altLang="en-US"/>
              <a:t>个不同的特征值</a:t>
            </a:r>
            <a:r>
              <a:rPr kumimoji="0" lang="en-US" altLang="zh-CN"/>
              <a:t>,</a:t>
            </a:r>
            <a:r>
              <a:rPr kumimoji="0" lang="zh-CN" altLang="en-US"/>
              <a:t>则</a:t>
            </a:r>
            <a:r>
              <a:rPr kumimoji="0" lang="en-US" altLang="zh-CN" i="1"/>
              <a:t>A</a:t>
            </a:r>
            <a:r>
              <a:rPr kumimoji="0" lang="zh-CN" altLang="en-US"/>
              <a:t>相似于对角矩阵</a:t>
            </a:r>
            <a:r>
              <a:rPr kumimoji="0" lang="en-US" altLang="zh-CN"/>
              <a:t>. </a:t>
            </a:r>
          </a:p>
        </p:txBody>
      </p:sp>
    </p:spTree>
  </p:cSld>
  <p:clrMapOvr>
    <a:masterClrMapping/>
  </p:clrMapOvr>
  <p:transition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矩形 5">
            <a:extLst>
              <a:ext uri="{FF2B5EF4-FFF2-40B4-BE49-F238E27FC236}">
                <a16:creationId xmlns:a16="http://schemas.microsoft.com/office/drawing/2014/main" id="{DC149E4A-FC7A-C650-9AC8-FDEBA1C3C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209550"/>
            <a:ext cx="83978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例</a:t>
            </a:r>
            <a:r>
              <a:rPr lang="en-US" altLang="zh-CN"/>
              <a:t>2 </a:t>
            </a:r>
            <a:r>
              <a:rPr lang="zh-CN" altLang="en-US"/>
              <a:t>设</a:t>
            </a:r>
            <a:r>
              <a:rPr lang="en-US" altLang="zh-CN" i="1" u="sng"/>
              <a:t>A</a:t>
            </a:r>
            <a:r>
              <a:rPr lang="zh-CN" altLang="en-US"/>
              <a:t>是</a:t>
            </a:r>
            <a:r>
              <a:rPr lang="en-US" altLang="zh-CN" i="1"/>
              <a:t>n</a:t>
            </a:r>
            <a:r>
              <a:rPr lang="zh-CN" altLang="en-US"/>
              <a:t>维线性空间</a:t>
            </a:r>
            <a:r>
              <a:rPr lang="en-US" altLang="zh-CN" i="1"/>
              <a:t>V</a:t>
            </a:r>
            <a:r>
              <a:rPr lang="zh-CN" altLang="en-US"/>
              <a:t>上的线性变换</a:t>
            </a:r>
            <a:r>
              <a:rPr lang="en-US" altLang="zh-CN"/>
              <a:t>, </a:t>
            </a:r>
            <a:r>
              <a:rPr lang="zh-CN" altLang="en-US"/>
              <a:t>满足条件</a:t>
            </a:r>
            <a:r>
              <a:rPr lang="en-US" altLang="zh-CN" i="1" u="sng"/>
              <a:t>A</a:t>
            </a:r>
            <a:r>
              <a:rPr lang="en-US" altLang="zh-CN" baseline="30000"/>
              <a:t>2</a:t>
            </a:r>
            <a:r>
              <a:rPr lang="en-US" altLang="zh-CN"/>
              <a:t>=</a:t>
            </a:r>
            <a:r>
              <a:rPr lang="en-US" altLang="zh-CN" i="1" u="sng"/>
              <a:t>I</a:t>
            </a:r>
            <a:r>
              <a:rPr lang="en-US" altLang="zh-CN"/>
              <a:t>. </a:t>
            </a:r>
            <a:r>
              <a:rPr lang="zh-CN" altLang="en-US"/>
              <a:t>求证</a:t>
            </a:r>
            <a:r>
              <a:rPr lang="en-US" altLang="zh-CN"/>
              <a:t>: </a:t>
            </a:r>
            <a:r>
              <a:rPr lang="en-US" altLang="zh-CN" i="1" u="sng"/>
              <a:t>A</a:t>
            </a:r>
            <a:r>
              <a:rPr lang="zh-CN" altLang="en-US"/>
              <a:t>可对角化</a:t>
            </a:r>
            <a:r>
              <a:rPr lang="en-US" altLang="zh-CN"/>
              <a:t>. </a:t>
            </a:r>
            <a:endParaRPr lang="zh-CN" altLang="en-US"/>
          </a:p>
        </p:txBody>
      </p:sp>
      <p:sp>
        <p:nvSpPr>
          <p:cNvPr id="45060" name="矩形 6">
            <a:extLst>
              <a:ext uri="{FF2B5EF4-FFF2-40B4-BE49-F238E27FC236}">
                <a16:creationId xmlns:a16="http://schemas.microsoft.com/office/drawing/2014/main" id="{71A2F71D-35E0-F668-BD5C-BBA18A570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1271588"/>
            <a:ext cx="82931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证明</a:t>
            </a:r>
            <a:r>
              <a:rPr lang="en-US" altLang="zh-CN"/>
              <a:t>:</a:t>
            </a:r>
            <a:r>
              <a:rPr lang="en-US" altLang="zh-CN" i="1" u="sng"/>
              <a:t> </a:t>
            </a:r>
            <a:endParaRPr lang="zh-CN" altLang="en-US"/>
          </a:p>
        </p:txBody>
      </p:sp>
      <p:graphicFrame>
        <p:nvGraphicFramePr>
          <p:cNvPr id="45058" name="Object 2">
            <a:extLst>
              <a:ext uri="{FF2B5EF4-FFF2-40B4-BE49-F238E27FC236}">
                <a16:creationId xmlns:a16="http://schemas.microsoft.com/office/drawing/2014/main" id="{014A3AE0-11B3-02CE-365F-945493BE01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563" y="1828800"/>
          <a:ext cx="8558212" cy="354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63760" imgH="1396800" progId="Equation.3">
                  <p:embed/>
                </p:oleObj>
              </mc:Choice>
              <mc:Fallback>
                <p:oleObj name="Equation" r:id="rId2" imgW="3263760" imgH="1396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3" y="1828800"/>
                        <a:ext cx="8558212" cy="354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矩形 1">
            <a:extLst>
              <a:ext uri="{FF2B5EF4-FFF2-40B4-BE49-F238E27FC236}">
                <a16:creationId xmlns:a16="http://schemas.microsoft.com/office/drawing/2014/main" id="{574DC351-65F8-4894-427B-482F189C5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38" y="328613"/>
            <a:ext cx="861695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	</a:t>
            </a:r>
            <a:r>
              <a:rPr lang="zh-CN" altLang="en-US"/>
              <a:t>如果</a:t>
            </a:r>
            <a:r>
              <a:rPr lang="en-US" altLang="zh-CN"/>
              <a:t>ker(</a:t>
            </a:r>
            <a:r>
              <a:rPr lang="en-US" altLang="zh-CN" i="1" u="sng"/>
              <a:t>A</a:t>
            </a:r>
            <a:r>
              <a:rPr lang="en-US" altLang="zh-CN" i="1"/>
              <a:t>+</a:t>
            </a:r>
            <a:r>
              <a:rPr lang="en-US" altLang="zh-CN" i="1" u="sng"/>
              <a:t>I</a:t>
            </a:r>
            <a:r>
              <a:rPr lang="en-US" altLang="zh-CN"/>
              <a:t>)=0, </a:t>
            </a:r>
            <a:r>
              <a:rPr lang="zh-CN" altLang="en-US"/>
              <a:t>则</a:t>
            </a:r>
            <a:r>
              <a:rPr lang="en-US" altLang="zh-CN"/>
              <a:t>ker(</a:t>
            </a:r>
            <a:r>
              <a:rPr lang="en-US" altLang="zh-CN" i="1" u="sng"/>
              <a:t>A</a:t>
            </a:r>
            <a:r>
              <a:rPr lang="en-US" altLang="zh-CN"/>
              <a:t>-</a:t>
            </a:r>
            <a:r>
              <a:rPr lang="en-US" altLang="zh-CN" i="1" u="sng"/>
              <a:t>I</a:t>
            </a:r>
            <a:r>
              <a:rPr lang="en-US" altLang="zh-CN"/>
              <a:t>)=</a:t>
            </a:r>
            <a:r>
              <a:rPr lang="en-US" altLang="zh-CN" i="1"/>
              <a:t>V</a:t>
            </a:r>
            <a:r>
              <a:rPr lang="en-US" altLang="zh-CN"/>
              <a:t>,</a:t>
            </a:r>
            <a:r>
              <a:rPr lang="en-US" altLang="zh-CN" i="1" u="sng"/>
              <a:t> A</a:t>
            </a:r>
            <a:r>
              <a:rPr lang="en-US" altLang="zh-CN"/>
              <a:t>-</a:t>
            </a:r>
            <a:r>
              <a:rPr lang="en-US" altLang="zh-CN" i="1" u="sng"/>
              <a:t>I</a:t>
            </a:r>
            <a:r>
              <a:rPr lang="en-US" altLang="zh-CN"/>
              <a:t>=</a:t>
            </a:r>
            <a:r>
              <a:rPr lang="en-US" altLang="zh-CN" i="1" u="sng"/>
              <a:t>O</a:t>
            </a:r>
            <a:r>
              <a:rPr lang="en-US" altLang="zh-CN"/>
              <a:t>,</a:t>
            </a:r>
            <a:r>
              <a:rPr lang="en-US" altLang="zh-CN" i="1" u="sng"/>
              <a:t> A</a:t>
            </a:r>
            <a:r>
              <a:rPr lang="en-US" altLang="zh-CN"/>
              <a:t>=</a:t>
            </a:r>
            <a:r>
              <a:rPr lang="en-US" altLang="zh-CN" i="1" u="sng"/>
              <a:t>I</a:t>
            </a:r>
            <a:r>
              <a:rPr lang="zh-CN" altLang="en-US"/>
              <a:t>任何基下的矩阵都是单位阵</a:t>
            </a:r>
            <a:r>
              <a:rPr lang="en-US" altLang="zh-CN" i="1"/>
              <a:t>I</a:t>
            </a:r>
            <a:r>
              <a:rPr lang="en-US" altLang="zh-CN"/>
              <a:t>; </a:t>
            </a:r>
            <a:r>
              <a:rPr lang="zh-CN" altLang="en-US"/>
              <a:t>如果</a:t>
            </a:r>
            <a:r>
              <a:rPr lang="en-US" altLang="zh-CN"/>
              <a:t>ker(</a:t>
            </a:r>
            <a:r>
              <a:rPr lang="en-US" altLang="zh-CN" i="1" u="sng"/>
              <a:t>A</a:t>
            </a:r>
            <a:r>
              <a:rPr lang="en-US" altLang="zh-CN"/>
              <a:t>-</a:t>
            </a:r>
            <a:r>
              <a:rPr lang="en-US" altLang="zh-CN" i="1" u="sng"/>
              <a:t>I</a:t>
            </a:r>
            <a:r>
              <a:rPr lang="en-US" altLang="zh-CN"/>
              <a:t>)=0, </a:t>
            </a:r>
            <a:r>
              <a:rPr lang="zh-CN" altLang="en-US"/>
              <a:t>则 </a:t>
            </a:r>
            <a:r>
              <a:rPr lang="en-US" altLang="zh-CN"/>
              <a:t>ker(</a:t>
            </a:r>
            <a:r>
              <a:rPr lang="en-US" altLang="zh-CN" i="1" u="sng"/>
              <a:t>A</a:t>
            </a:r>
            <a:r>
              <a:rPr lang="en-US" altLang="zh-CN" i="1"/>
              <a:t>+</a:t>
            </a:r>
            <a:r>
              <a:rPr lang="en-US" altLang="zh-CN" i="1" u="sng"/>
              <a:t>I</a:t>
            </a:r>
            <a:r>
              <a:rPr lang="en-US" altLang="zh-CN"/>
              <a:t>)=</a:t>
            </a:r>
            <a:r>
              <a:rPr lang="en-US" altLang="zh-CN" i="1"/>
              <a:t>V</a:t>
            </a:r>
            <a:r>
              <a:rPr lang="en-US" altLang="zh-CN"/>
              <a:t>, </a:t>
            </a:r>
            <a:r>
              <a:rPr lang="en-US" altLang="zh-CN" i="1" u="sng"/>
              <a:t>A</a:t>
            </a:r>
            <a:r>
              <a:rPr lang="en-US" altLang="zh-CN"/>
              <a:t>+</a:t>
            </a:r>
            <a:r>
              <a:rPr lang="en-US" altLang="zh-CN" i="1" u="sng"/>
              <a:t>I</a:t>
            </a:r>
            <a:r>
              <a:rPr lang="en-US" altLang="zh-CN"/>
              <a:t>=</a:t>
            </a:r>
            <a:r>
              <a:rPr lang="en-US" altLang="zh-CN" i="1" u="sng"/>
              <a:t>O</a:t>
            </a:r>
            <a:r>
              <a:rPr lang="en-US" altLang="zh-CN"/>
              <a:t>, </a:t>
            </a:r>
            <a:r>
              <a:rPr lang="en-US" altLang="zh-CN" i="1" u="sng"/>
              <a:t>A</a:t>
            </a:r>
            <a:r>
              <a:rPr lang="en-US" altLang="zh-CN"/>
              <a:t>=-</a:t>
            </a:r>
            <a:r>
              <a:rPr lang="en-US" altLang="zh-CN" i="1" u="sng"/>
              <a:t>I</a:t>
            </a:r>
            <a:r>
              <a:rPr lang="zh-CN" altLang="en-US"/>
              <a:t>在任何基下的矩阵都是 </a:t>
            </a:r>
            <a:r>
              <a:rPr lang="en-US" altLang="zh-CN" i="1"/>
              <a:t>–I</a:t>
            </a:r>
            <a:r>
              <a:rPr lang="en-US" altLang="zh-CN"/>
              <a:t>.</a:t>
            </a:r>
            <a:r>
              <a:rPr lang="zh-CN" altLang="en-US"/>
              <a:t>都可对角化</a:t>
            </a:r>
            <a:r>
              <a:rPr lang="en-US" altLang="zh-CN"/>
              <a:t>. </a:t>
            </a:r>
            <a:endParaRPr lang="zh-CN" altLang="en-US"/>
          </a:p>
        </p:txBody>
      </p:sp>
      <p:sp>
        <p:nvSpPr>
          <p:cNvPr id="46084" name="矩形 2">
            <a:extLst>
              <a:ext uri="{FF2B5EF4-FFF2-40B4-BE49-F238E27FC236}">
                <a16:creationId xmlns:a16="http://schemas.microsoft.com/office/drawing/2014/main" id="{FBCED9F2-D524-2FB7-5B22-A2B06A6C9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2311400"/>
            <a:ext cx="8408988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        </a:t>
            </a:r>
            <a:r>
              <a:rPr lang="en-US" altLang="zh-CN"/>
              <a:t>	</a:t>
            </a:r>
            <a:r>
              <a:rPr lang="zh-CN" altLang="en-US"/>
              <a:t>其余情形下</a:t>
            </a:r>
            <a:r>
              <a:rPr lang="en-US" altLang="zh-CN"/>
              <a:t>ker(</a:t>
            </a:r>
            <a:r>
              <a:rPr lang="en-US" altLang="zh-CN" i="1" u="sng"/>
              <a:t>A</a:t>
            </a:r>
            <a:r>
              <a:rPr lang="en-US" altLang="zh-CN"/>
              <a:t>-</a:t>
            </a:r>
            <a:r>
              <a:rPr lang="en-US" altLang="zh-CN" i="1" u="sng"/>
              <a:t>I</a:t>
            </a:r>
            <a:r>
              <a:rPr lang="en-US" altLang="zh-CN"/>
              <a:t>),ker(</a:t>
            </a:r>
            <a:r>
              <a:rPr lang="en-US" altLang="zh-CN" i="1" u="sng"/>
              <a:t>A</a:t>
            </a:r>
            <a:r>
              <a:rPr lang="en-US" altLang="zh-CN" i="1"/>
              <a:t>+</a:t>
            </a:r>
            <a:r>
              <a:rPr lang="en-US" altLang="zh-CN" i="1" u="sng"/>
              <a:t>I</a:t>
            </a:r>
            <a:r>
              <a:rPr lang="en-US" altLang="zh-CN"/>
              <a:t>)</a:t>
            </a:r>
            <a:r>
              <a:rPr lang="zh-CN" altLang="en-US"/>
              <a:t>都不为 </a:t>
            </a:r>
            <a:r>
              <a:rPr lang="en-US" altLang="zh-CN"/>
              <a:t>0, </a:t>
            </a:r>
            <a:r>
              <a:rPr lang="zh-CN" altLang="en-US"/>
              <a:t>分别是</a:t>
            </a:r>
            <a:r>
              <a:rPr lang="en-US" altLang="zh-CN"/>
              <a:t>A</a:t>
            </a:r>
            <a:r>
              <a:rPr lang="zh-CN" altLang="en-US"/>
              <a:t>的属于特征值</a:t>
            </a:r>
            <a:r>
              <a:rPr lang="en-US" altLang="zh-CN"/>
              <a:t>1,-1</a:t>
            </a:r>
            <a:r>
              <a:rPr lang="zh-CN" altLang="en-US"/>
              <a:t>的特征子空间</a:t>
            </a:r>
            <a:r>
              <a:rPr lang="en-US" altLang="zh-CN" i="1"/>
              <a:t>V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V</a:t>
            </a:r>
            <a:r>
              <a:rPr lang="en-US" altLang="zh-CN" baseline="-25000"/>
              <a:t>-1</a:t>
            </a:r>
            <a:r>
              <a:rPr lang="en-US" altLang="zh-CN"/>
              <a:t>, </a:t>
            </a:r>
            <a:r>
              <a:rPr lang="zh-CN" altLang="en-US"/>
              <a:t>它们的基</a:t>
            </a:r>
            <a:r>
              <a:rPr lang="en-US" altLang="zh-CN" b="1" i="1">
                <a:sym typeface="Symbol" panose="05050102010706020507" pitchFamily="18" charset="2"/>
              </a:rPr>
              <a:t>M</a:t>
            </a:r>
            <a:r>
              <a:rPr lang="en-US" altLang="zh-CN" baseline="-25000"/>
              <a:t>1</a:t>
            </a:r>
            <a:r>
              <a:rPr lang="en-US" altLang="zh-CN"/>
              <a:t>={</a:t>
            </a:r>
            <a:r>
              <a:rPr lang="el-GR" altLang="zh-CN" b="1" i="1">
                <a:sym typeface="Symbol" panose="05050102010706020507" pitchFamily="18" charset="2"/>
              </a:rPr>
              <a:t>α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l-GR" altLang="zh-CN"/>
              <a:t> </a:t>
            </a:r>
            <a:r>
              <a:rPr lang="el-GR" altLang="zh-CN" b="1" i="1">
                <a:sym typeface="Symbol" panose="05050102010706020507" pitchFamily="18" charset="2"/>
              </a:rPr>
              <a:t>α</a:t>
            </a:r>
            <a:r>
              <a:rPr lang="en-US" altLang="zh-CN" i="1" baseline="-10000"/>
              <a:t>m</a:t>
            </a:r>
            <a:r>
              <a:rPr lang="en-US" altLang="zh-CN" sz="2000" baseline="-25000"/>
              <a:t>1</a:t>
            </a:r>
            <a:r>
              <a:rPr lang="en-US" altLang="zh-CN"/>
              <a:t>}</a:t>
            </a:r>
            <a:r>
              <a:rPr lang="zh-CN" altLang="en-US"/>
              <a:t>与</a:t>
            </a:r>
            <a:r>
              <a:rPr lang="en-US" altLang="zh-CN" b="1" i="1">
                <a:sym typeface="Symbol" panose="05050102010706020507" pitchFamily="18" charset="2"/>
              </a:rPr>
              <a:t>M</a:t>
            </a:r>
            <a:r>
              <a:rPr lang="en-US" altLang="zh-CN" baseline="-25000"/>
              <a:t>2</a:t>
            </a:r>
            <a:r>
              <a:rPr lang="en-US" altLang="zh-CN"/>
              <a:t> ={</a:t>
            </a:r>
            <a:r>
              <a:rPr lang="el-GR" altLang="zh-CN" b="1" i="1">
                <a:sym typeface="Symbol" panose="05050102010706020507" pitchFamily="18" charset="2"/>
              </a:rPr>
              <a:t>β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l-GR" altLang="zh-CN" b="1" i="1">
                <a:sym typeface="Symbol" panose="05050102010706020507" pitchFamily="18" charset="2"/>
              </a:rPr>
              <a:t>β</a:t>
            </a:r>
            <a:r>
              <a:rPr lang="en-US" altLang="zh-CN" i="1" baseline="-10000"/>
              <a:t>m</a:t>
            </a:r>
            <a:r>
              <a:rPr lang="en-US" altLang="zh-CN" sz="2000" baseline="-25000"/>
              <a:t>2</a:t>
            </a:r>
            <a:r>
              <a:rPr lang="en-US" altLang="zh-CN"/>
              <a:t>}</a:t>
            </a:r>
            <a:r>
              <a:rPr lang="zh-CN" altLang="en-US"/>
              <a:t>的并集 </a:t>
            </a:r>
            <a:r>
              <a:rPr lang="en-US" altLang="zh-CN" b="1" i="1">
                <a:sym typeface="Symbol" panose="05050102010706020507" pitchFamily="18" charset="2"/>
              </a:rPr>
              <a:t>M</a:t>
            </a:r>
            <a:r>
              <a:rPr lang="en-US" altLang="zh-CN" baseline="-25000"/>
              <a:t>1 </a:t>
            </a:r>
            <a:r>
              <a:rPr lang="en-US" altLang="zh-CN"/>
              <a:t>∪ </a:t>
            </a:r>
            <a:r>
              <a:rPr lang="en-US" altLang="zh-CN" b="1" i="1">
                <a:sym typeface="Symbol" panose="05050102010706020507" pitchFamily="18" charset="2"/>
              </a:rPr>
              <a:t>M</a:t>
            </a:r>
            <a:r>
              <a:rPr lang="en-US" altLang="zh-CN" baseline="-25000"/>
              <a:t>2</a:t>
            </a:r>
            <a:r>
              <a:rPr lang="zh-CN" altLang="en-US"/>
              <a:t>线性无关且包含</a:t>
            </a:r>
            <a:r>
              <a:rPr lang="en-US" altLang="zh-CN" i="1"/>
              <a:t>m</a:t>
            </a:r>
            <a:r>
              <a:rPr lang="en-US" altLang="zh-CN" baseline="-25000"/>
              <a:t>1</a:t>
            </a:r>
            <a:r>
              <a:rPr lang="en-US" altLang="zh-CN"/>
              <a:t>+</a:t>
            </a:r>
            <a:r>
              <a:rPr lang="en-US" altLang="zh-CN" i="1"/>
              <a:t>m</a:t>
            </a:r>
            <a:r>
              <a:rPr lang="en-US" altLang="zh-CN" baseline="-25000"/>
              <a:t>2</a:t>
            </a:r>
            <a:r>
              <a:rPr lang="en-US" altLang="zh-CN"/>
              <a:t>=</a:t>
            </a:r>
            <a:r>
              <a:rPr lang="en-US" altLang="zh-CN" i="1"/>
              <a:t>n</a:t>
            </a:r>
            <a:r>
              <a:rPr lang="zh-CN" altLang="en-US"/>
              <a:t>个向量</a:t>
            </a:r>
            <a:r>
              <a:rPr lang="en-US" altLang="zh-CN"/>
              <a:t>, </a:t>
            </a:r>
            <a:r>
              <a:rPr lang="zh-CN" altLang="en-US"/>
              <a:t>是</a:t>
            </a:r>
            <a:r>
              <a:rPr lang="en-US" altLang="zh-CN" i="1"/>
              <a:t>V</a:t>
            </a:r>
            <a:r>
              <a:rPr lang="zh-CN" altLang="en-US"/>
              <a:t>的一组基</a:t>
            </a:r>
            <a:r>
              <a:rPr lang="en-US" altLang="zh-CN"/>
              <a:t>.</a:t>
            </a:r>
            <a:r>
              <a:rPr lang="en-US" altLang="zh-CN" i="1"/>
              <a:t>A</a:t>
            </a:r>
            <a:r>
              <a:rPr lang="zh-CN" altLang="en-US"/>
              <a:t>在这组基下的矩阵为对角阵 </a:t>
            </a:r>
          </a:p>
        </p:txBody>
      </p:sp>
      <p:graphicFrame>
        <p:nvGraphicFramePr>
          <p:cNvPr id="46082" name="Object 2">
            <a:extLst>
              <a:ext uri="{FF2B5EF4-FFF2-40B4-BE49-F238E27FC236}">
                <a16:creationId xmlns:a16="http://schemas.microsoft.com/office/drawing/2014/main" id="{D6D5292A-FFB8-3640-A6D8-D2DB2F3E4C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4825" y="4927600"/>
          <a:ext cx="2563813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760" imgH="482400" progId="Equation.3">
                  <p:embed/>
                </p:oleObj>
              </mc:Choice>
              <mc:Fallback>
                <p:oleObj name="Equation" r:id="rId2" imgW="977760" imgH="48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825" y="4927600"/>
                        <a:ext cx="2563813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矩形 1">
            <a:extLst>
              <a:ext uri="{FF2B5EF4-FFF2-40B4-BE49-F238E27FC236}">
                <a16:creationId xmlns:a16="http://schemas.microsoft.com/office/drawing/2014/main" id="{929E747C-46B4-754B-FF8E-D36602BCA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" y="1136650"/>
            <a:ext cx="8672513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例</a:t>
            </a:r>
            <a:r>
              <a:rPr lang="en-US" altLang="zh-CN"/>
              <a:t>: </a:t>
            </a:r>
            <a:r>
              <a:rPr lang="zh-CN" altLang="en-US"/>
              <a:t>设</a:t>
            </a:r>
            <a:r>
              <a:rPr lang="en-US" altLang="zh-CN" i="1"/>
              <a:t>A</a:t>
            </a:r>
            <a:r>
              <a:rPr lang="zh-CN" altLang="en-US"/>
              <a:t>是任意复方阵</a:t>
            </a:r>
            <a:r>
              <a:rPr lang="en-US" altLang="zh-CN"/>
              <a:t>, </a:t>
            </a:r>
            <a:r>
              <a:rPr lang="el-GR" altLang="zh-CN" i="1"/>
              <a:t>λ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l-GR" altLang="zh-CN" i="1"/>
              <a:t>λ</a:t>
            </a:r>
            <a:r>
              <a:rPr lang="en-US" altLang="zh-CN" i="1" baseline="-25000"/>
              <a:t>t</a:t>
            </a:r>
            <a:r>
              <a:rPr lang="zh-CN" altLang="en-US"/>
              <a:t>是它的全部不同的特征值</a:t>
            </a:r>
            <a:r>
              <a:rPr lang="en-US" altLang="zh-CN"/>
              <a:t>, </a:t>
            </a:r>
            <a:r>
              <a:rPr lang="zh-CN" altLang="en-US"/>
              <a:t>代数重数分别是</a:t>
            </a:r>
            <a:r>
              <a:rPr lang="en-US" altLang="zh-CN" i="1"/>
              <a:t>n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n-US" altLang="zh-CN" i="1"/>
              <a:t>n</a:t>
            </a:r>
            <a:r>
              <a:rPr lang="en-US" altLang="zh-CN" i="1" baseline="-25000"/>
              <a:t>t</a:t>
            </a:r>
            <a:r>
              <a:rPr lang="en-US" altLang="zh-CN"/>
              <a:t>. </a:t>
            </a:r>
            <a:r>
              <a:rPr lang="zh-CN" altLang="en-US"/>
              <a:t>设</a:t>
            </a:r>
            <a:r>
              <a:rPr lang="en-US" altLang="zh-CN" i="1"/>
              <a:t>A</a:t>
            </a:r>
            <a:r>
              <a:rPr lang="zh-CN" altLang="en-US"/>
              <a:t>相似于对角阵</a:t>
            </a:r>
            <a:r>
              <a:rPr lang="en-US" altLang="zh-CN"/>
              <a:t>. </a:t>
            </a:r>
            <a:r>
              <a:rPr lang="zh-CN" altLang="en-US"/>
              <a:t>试求满足条件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)=</a:t>
            </a:r>
            <a:r>
              <a:rPr lang="en-US" altLang="zh-CN" i="1"/>
              <a:t>O</a:t>
            </a:r>
            <a:r>
              <a:rPr lang="zh-CN" altLang="en-US"/>
              <a:t>的所有的复系数多项式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)∈C[</a:t>
            </a:r>
            <a:r>
              <a:rPr lang="el-GR" altLang="zh-CN" i="1"/>
              <a:t>λ</a:t>
            </a:r>
            <a:r>
              <a:rPr lang="en-US" altLang="zh-CN"/>
              <a:t>]. </a:t>
            </a:r>
            <a:endParaRPr lang="zh-CN" altLang="en-US"/>
          </a:p>
        </p:txBody>
      </p:sp>
      <p:sp>
        <p:nvSpPr>
          <p:cNvPr id="47108" name="矩形 2">
            <a:extLst>
              <a:ext uri="{FF2B5EF4-FFF2-40B4-BE49-F238E27FC236}">
                <a16:creationId xmlns:a16="http://schemas.microsoft.com/office/drawing/2014/main" id="{B9F0B31D-5A38-8AFE-53D4-4A2EB5CF4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" y="3343275"/>
            <a:ext cx="8437563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解 </a:t>
            </a:r>
            <a:r>
              <a:rPr lang="en-US" altLang="zh-CN"/>
              <a:t>A</a:t>
            </a:r>
            <a:r>
              <a:rPr lang="zh-CN" altLang="en-US"/>
              <a:t>的特征多项式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设</a:t>
            </a:r>
            <a:r>
              <a:rPr lang="en-US" altLang="zh-CN" i="1"/>
              <a:t>A</a:t>
            </a:r>
            <a:r>
              <a:rPr lang="zh-CN" altLang="en-US"/>
              <a:t>相似于对角阵</a:t>
            </a:r>
            <a:r>
              <a:rPr lang="en-US" altLang="zh-CN" i="1"/>
              <a:t>D</a:t>
            </a:r>
            <a:r>
              <a:rPr lang="en-US" altLang="zh-CN"/>
              <a:t>, </a:t>
            </a:r>
            <a:r>
              <a:rPr lang="zh-CN" altLang="en-US"/>
              <a:t>即存在可逆复方阵</a:t>
            </a:r>
            <a:r>
              <a:rPr lang="en-US" altLang="zh-CN" i="1"/>
              <a:t>P</a:t>
            </a:r>
            <a:r>
              <a:rPr lang="zh-CN" altLang="en-US"/>
              <a:t>使     </a:t>
            </a:r>
            <a:r>
              <a:rPr lang="en-US" altLang="zh-CN" i="1"/>
              <a:t>P</a:t>
            </a:r>
            <a:r>
              <a:rPr lang="en-US" altLang="zh-CN" baseline="30000"/>
              <a:t>-1</a:t>
            </a:r>
            <a:r>
              <a:rPr lang="en-US" altLang="zh-CN" i="1"/>
              <a:t>AP=D</a:t>
            </a:r>
            <a:r>
              <a:rPr lang="en-US" altLang="zh-CN"/>
              <a:t>, </a:t>
            </a:r>
            <a:r>
              <a:rPr lang="zh-CN" altLang="en-US"/>
              <a:t>则</a:t>
            </a:r>
            <a:r>
              <a:rPr lang="en-US" altLang="zh-CN" i="1"/>
              <a:t>D</a:t>
            </a:r>
            <a:r>
              <a:rPr lang="zh-CN" altLang="en-US"/>
              <a:t>的特征多项式也等于</a:t>
            </a:r>
            <a:r>
              <a:rPr lang="el-GR" altLang="zh-CN" i="1"/>
              <a:t>φ</a:t>
            </a:r>
            <a:r>
              <a:rPr lang="en-US" altLang="zh-CN" i="1" baseline="-25000"/>
              <a:t>A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). </a:t>
            </a:r>
            <a:r>
              <a:rPr lang="zh-CN" altLang="en-US"/>
              <a:t>因此</a:t>
            </a:r>
          </a:p>
        </p:txBody>
      </p:sp>
      <p:graphicFrame>
        <p:nvGraphicFramePr>
          <p:cNvPr id="47106" name="Object 2">
            <a:extLst>
              <a:ext uri="{FF2B5EF4-FFF2-40B4-BE49-F238E27FC236}">
                <a16:creationId xmlns:a16="http://schemas.microsoft.com/office/drawing/2014/main" id="{982EA904-C95E-2947-5525-C6C32CBBA6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5800" y="4037013"/>
          <a:ext cx="489426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600" imgH="241200" progId="Equation.3">
                  <p:embed/>
                </p:oleObj>
              </mc:Choice>
              <mc:Fallback>
                <p:oleObj name="Equation" r:id="rId2" imgW="186660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4037013"/>
                        <a:ext cx="4894263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0">
            <a:extLst>
              <a:ext uri="{FF2B5EF4-FFF2-40B4-BE49-F238E27FC236}">
                <a16:creationId xmlns:a16="http://schemas.microsoft.com/office/drawing/2014/main" id="{CC91AF3C-8742-9325-03F7-D2E52F0A4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60350"/>
            <a:ext cx="51117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隶书" pitchFamily="2" charset="-122"/>
                <a:ea typeface="华文隶书" pitchFamily="2" charset="-122"/>
              </a:rPr>
              <a:t>最小多项式</a:t>
            </a: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Text Box 2">
            <a:extLst>
              <a:ext uri="{FF2B5EF4-FFF2-40B4-BE49-F238E27FC236}">
                <a16:creationId xmlns:a16="http://schemas.microsoft.com/office/drawing/2014/main" id="{A287B738-FDBE-BCCD-7214-08A4C140D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4787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3600" b="1">
                <a:solidFill>
                  <a:srgbClr val="FFFF00"/>
                </a:solidFill>
              </a:rPr>
              <a:t>2.</a:t>
            </a:r>
            <a:r>
              <a:rPr lang="zh-CN" altLang="en-US" sz="3600" b="1">
                <a:solidFill>
                  <a:srgbClr val="FFFF00"/>
                </a:solidFill>
                <a:latin typeface="楷体_GB2312" pitchFamily="49" charset="-122"/>
              </a:rPr>
              <a:t>线性映射的简单性质</a:t>
            </a:r>
          </a:p>
        </p:txBody>
      </p:sp>
      <p:sp>
        <p:nvSpPr>
          <p:cNvPr id="224259" name="Text Box 3">
            <a:extLst>
              <a:ext uri="{FF2B5EF4-FFF2-40B4-BE49-F238E27FC236}">
                <a16:creationId xmlns:a16="http://schemas.microsoft.com/office/drawing/2014/main" id="{61A5DF69-7669-11E6-3509-AB2DEE4AE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57959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3600" b="1">
                <a:latin typeface="楷体_GB2312" pitchFamily="49" charset="-122"/>
              </a:rPr>
              <a:t>设</a:t>
            </a:r>
            <a:r>
              <a:rPr lang="en-US" altLang="zh-CN" sz="3600" b="1" i="1"/>
              <a:t>A:U</a:t>
            </a:r>
            <a:r>
              <a:rPr lang="en-US" altLang="zh-CN" sz="3600" b="1"/>
              <a:t>→</a:t>
            </a:r>
            <a:r>
              <a:rPr lang="en-US" altLang="zh-CN" sz="3600" b="1" i="1"/>
              <a:t>V</a:t>
            </a:r>
            <a:r>
              <a:rPr lang="zh-CN" altLang="en-US" sz="3600" b="1">
                <a:latin typeface="楷体_GB2312" pitchFamily="49" charset="-122"/>
              </a:rPr>
              <a:t>是线性映射</a:t>
            </a:r>
            <a:r>
              <a:rPr lang="en-US" altLang="zh-CN" sz="3600" b="1">
                <a:latin typeface="楷体_GB2312" pitchFamily="49" charset="-122"/>
              </a:rPr>
              <a:t>.</a:t>
            </a:r>
            <a:r>
              <a:rPr lang="zh-CN" altLang="en-US" sz="3600" b="1">
                <a:latin typeface="楷体_GB2312" pitchFamily="49" charset="-122"/>
              </a:rPr>
              <a:t>则</a:t>
            </a:r>
          </a:p>
        </p:txBody>
      </p:sp>
      <p:sp>
        <p:nvSpPr>
          <p:cNvPr id="224261" name="Text Box 5">
            <a:extLst>
              <a:ext uri="{FF2B5EF4-FFF2-40B4-BE49-F238E27FC236}">
                <a16:creationId xmlns:a16="http://schemas.microsoft.com/office/drawing/2014/main" id="{FA72F6BB-DF9D-6821-86F1-921210C76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25538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3600" b="1"/>
              <a:t>  </a:t>
            </a:r>
            <a:r>
              <a:rPr lang="en-US" altLang="zh-CN" sz="3600">
                <a:solidFill>
                  <a:srgbClr val="FFFF00"/>
                </a:solidFill>
              </a:rPr>
              <a:t>(1)</a:t>
            </a:r>
            <a:r>
              <a:rPr lang="en-US" altLang="zh-CN" sz="3600" i="1"/>
              <a:t>A</a:t>
            </a:r>
            <a:r>
              <a:rPr lang="zh-CN" altLang="en-US" sz="3600"/>
              <a:t>将零向量</a:t>
            </a:r>
            <a:r>
              <a:rPr lang="en-US" altLang="zh-CN" sz="3600" b="1"/>
              <a:t>0</a:t>
            </a:r>
            <a:r>
              <a:rPr lang="en-US" altLang="zh-CN" sz="2000" i="1">
                <a:ea typeface="华文仿宋" panose="02010600040101010101" pitchFamily="2" charset="-122"/>
              </a:rPr>
              <a:t>U</a:t>
            </a:r>
            <a:r>
              <a:rPr lang="en-US" altLang="zh-CN" sz="3600">
                <a:sym typeface="Symbol" panose="05050102010706020507" pitchFamily="18" charset="2"/>
              </a:rPr>
              <a:t></a:t>
            </a:r>
            <a:r>
              <a:rPr lang="en-US" altLang="zh-CN" sz="3600" i="1">
                <a:ea typeface="华文仿宋" panose="02010600040101010101" pitchFamily="2" charset="-122"/>
                <a:sym typeface="Symbol" panose="05050102010706020507" pitchFamily="18" charset="2"/>
              </a:rPr>
              <a:t>U</a:t>
            </a:r>
            <a:r>
              <a:rPr lang="zh-CN" altLang="en-US" sz="3600">
                <a:sym typeface="Symbol" panose="05050102010706020507" pitchFamily="18" charset="2"/>
              </a:rPr>
              <a:t>变到</a:t>
            </a:r>
            <a:r>
              <a:rPr lang="zh-CN" altLang="en-US" sz="3600">
                <a:ea typeface="宋体" panose="02010600030101010101" pitchFamily="2" charset="-122"/>
              </a:rPr>
              <a:t>零向量</a:t>
            </a:r>
            <a:r>
              <a:rPr lang="en-US" altLang="zh-CN" sz="3600" b="1">
                <a:ea typeface="宋体" panose="02010600030101010101" pitchFamily="2" charset="-122"/>
              </a:rPr>
              <a:t>0</a:t>
            </a:r>
            <a:r>
              <a:rPr lang="en-US" altLang="zh-CN" sz="2000" i="1">
                <a:ea typeface="华文仿宋" panose="02010600040101010101" pitchFamily="2" charset="-122"/>
              </a:rPr>
              <a:t>V</a:t>
            </a:r>
            <a:r>
              <a:rPr lang="en-US" altLang="zh-CN" sz="3600"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3600" i="1">
                <a:ea typeface="华文仿宋" panose="02010600040101010101" pitchFamily="2" charset="-122"/>
                <a:sym typeface="Symbol" panose="05050102010706020507" pitchFamily="18" charset="2"/>
              </a:rPr>
              <a:t>V</a:t>
            </a:r>
            <a:r>
              <a:rPr lang="zh-CN" altLang="en-US" sz="3600">
                <a:ea typeface="华文仿宋" panose="02010600040101010101" pitchFamily="2" charset="-122"/>
                <a:sym typeface="Symbol" panose="05050102010706020507" pitchFamily="18" charset="2"/>
              </a:rPr>
              <a:t>，将</a:t>
            </a:r>
            <a:r>
              <a:rPr lang="zh-CN" altLang="en-US" sz="3600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224263" name="Text Box 7">
            <a:extLst>
              <a:ext uri="{FF2B5EF4-FFF2-40B4-BE49-F238E27FC236}">
                <a16:creationId xmlns:a16="http://schemas.microsoft.com/office/drawing/2014/main" id="{2C278310-6DA9-F7F9-51AA-2BE668837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00213"/>
            <a:ext cx="7308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3600" b="1" i="1">
                <a:ea typeface="宋体" panose="02010600030101010101" pitchFamily="2" charset="-122"/>
              </a:rPr>
              <a:t>a</a:t>
            </a:r>
            <a:r>
              <a:rPr lang="zh-CN" altLang="en-US" sz="3600">
                <a:latin typeface="楷体_GB2312" pitchFamily="49" charset="-122"/>
              </a:rPr>
              <a:t>的负向量</a:t>
            </a:r>
            <a:r>
              <a:rPr lang="en-US" altLang="zh-CN" sz="3600" i="1">
                <a:ea typeface="宋体" panose="02010600030101010101" pitchFamily="2" charset="-122"/>
              </a:rPr>
              <a:t>-</a:t>
            </a:r>
            <a:r>
              <a:rPr lang="en-US" altLang="zh-CN" sz="3600" b="1" i="1">
                <a:ea typeface="宋体" panose="02010600030101010101" pitchFamily="2" charset="-122"/>
              </a:rPr>
              <a:t>a</a:t>
            </a: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</a:rPr>
              <a:t>变到</a:t>
            </a:r>
            <a:r>
              <a:rPr lang="en-US" altLang="zh-CN" sz="3600" b="1" i="1">
                <a:ea typeface="宋体" panose="02010600030101010101" pitchFamily="2" charset="-122"/>
              </a:rPr>
              <a:t>A</a:t>
            </a:r>
            <a:r>
              <a:rPr lang="en-US" altLang="zh-CN" sz="3600">
                <a:ea typeface="宋体" panose="02010600030101010101" pitchFamily="2" charset="-122"/>
              </a:rPr>
              <a:t>(</a:t>
            </a:r>
            <a:r>
              <a:rPr lang="en-US" altLang="zh-CN" sz="3600" b="1" i="1">
                <a:ea typeface="宋体" panose="02010600030101010101" pitchFamily="2" charset="-122"/>
              </a:rPr>
              <a:t>a</a:t>
            </a:r>
            <a:r>
              <a:rPr lang="en-US" altLang="zh-CN" sz="3600">
                <a:ea typeface="宋体" panose="02010600030101010101" pitchFamily="2" charset="-122"/>
              </a:rPr>
              <a:t>)</a:t>
            </a: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</a:rPr>
              <a:t>的负向量：</a:t>
            </a:r>
          </a:p>
        </p:txBody>
      </p:sp>
      <p:sp>
        <p:nvSpPr>
          <p:cNvPr id="224269" name="Text Box 13">
            <a:extLst>
              <a:ext uri="{FF2B5EF4-FFF2-40B4-BE49-F238E27FC236}">
                <a16:creationId xmlns:a16="http://schemas.microsoft.com/office/drawing/2014/main" id="{2764FE23-50B3-ECB4-16B2-F3451C86A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24175"/>
            <a:ext cx="795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3600" b="1">
                <a:solidFill>
                  <a:srgbClr val="FFFF00"/>
                </a:solidFill>
              </a:rPr>
              <a:t>  </a:t>
            </a:r>
            <a:r>
              <a:rPr lang="en-US" altLang="zh-CN" sz="3600">
                <a:solidFill>
                  <a:srgbClr val="FFFF00"/>
                </a:solidFill>
              </a:rPr>
              <a:t>(2)</a:t>
            </a:r>
            <a:r>
              <a:rPr lang="en-US" altLang="zh-CN" sz="3600" b="1"/>
              <a:t> </a:t>
            </a:r>
            <a:r>
              <a:rPr lang="en-US" altLang="zh-CN" sz="3600" i="1"/>
              <a:t>A</a:t>
            </a:r>
            <a:r>
              <a:rPr lang="en-US" altLang="zh-CN" sz="3600" b="1"/>
              <a:t> </a:t>
            </a:r>
            <a:r>
              <a:rPr lang="zh-CN" altLang="en-US" sz="3600"/>
              <a:t>保持线性组合关系式不变：</a:t>
            </a:r>
          </a:p>
        </p:txBody>
      </p:sp>
      <p:sp>
        <p:nvSpPr>
          <p:cNvPr id="224271" name="Text Box 15">
            <a:extLst>
              <a:ext uri="{FF2B5EF4-FFF2-40B4-BE49-F238E27FC236}">
                <a16:creationId xmlns:a16="http://schemas.microsoft.com/office/drawing/2014/main" id="{8C322207-408D-7E2C-B758-59FF99BDC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573463"/>
            <a:ext cx="8424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3600" b="1">
                <a:solidFill>
                  <a:srgbClr val="FFFF00"/>
                </a:solidFill>
              </a:rPr>
              <a:t>  </a:t>
            </a:r>
            <a:r>
              <a:rPr lang="en-US" altLang="zh-CN" sz="3600" b="1" i="1"/>
              <a:t>A</a:t>
            </a:r>
            <a:r>
              <a:rPr lang="en-US" altLang="zh-CN" sz="3600"/>
              <a:t>(</a:t>
            </a:r>
            <a:r>
              <a:rPr lang="en-US" altLang="zh-CN" sz="3600" i="1"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3600" b="1" i="1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3600">
                <a:ea typeface="宋体" panose="02010600030101010101" pitchFamily="2" charset="-122"/>
                <a:sym typeface="Symbol" panose="05050102010706020507" pitchFamily="18" charset="2"/>
              </a:rPr>
              <a:t>+…+</a:t>
            </a:r>
            <a:r>
              <a:rPr lang="en-US" altLang="zh-CN" sz="3600" i="1">
                <a:ea typeface="宋体" panose="02010600030101010101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1800" i="1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600" b="1" i="1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1800" i="1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600">
                <a:ea typeface="宋体" panose="02010600030101010101" pitchFamily="2" charset="-122"/>
                <a:sym typeface="Symbol" panose="05050102010706020507" pitchFamily="18" charset="2"/>
              </a:rPr>
              <a:t>)= </a:t>
            </a:r>
            <a:r>
              <a:rPr lang="en-US" altLang="zh-CN" sz="3600" i="1">
                <a:ea typeface="宋体" panose="02010600030101010101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3600" b="1" i="1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6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3600" b="1" i="1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3600">
                <a:ea typeface="宋体" panose="02010600030101010101" pitchFamily="2" charset="-122"/>
                <a:sym typeface="Symbol" panose="05050102010706020507" pitchFamily="18" charset="2"/>
              </a:rPr>
              <a:t>) +…+ </a:t>
            </a:r>
            <a:r>
              <a:rPr lang="en-US" altLang="zh-CN" sz="3600" i="1">
                <a:ea typeface="宋体" panose="02010600030101010101" pitchFamily="2" charset="-122"/>
                <a:sym typeface="Symbol" panose="05050102010706020507" pitchFamily="18" charset="2"/>
              </a:rPr>
              <a:t></a:t>
            </a:r>
            <a:r>
              <a:rPr lang="en-US" altLang="zh-CN" sz="1800" i="1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600" b="1" i="1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6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3600" b="1" i="1"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360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24275" name="Text Box 19">
            <a:extLst>
              <a:ext uri="{FF2B5EF4-FFF2-40B4-BE49-F238E27FC236}">
                <a16:creationId xmlns:a16="http://schemas.microsoft.com/office/drawing/2014/main" id="{8F71D5CF-84F8-94E9-1674-824CF9F42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92600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3600" b="1">
                <a:solidFill>
                  <a:srgbClr val="FFFF00"/>
                </a:solidFill>
              </a:rPr>
              <a:t>  </a:t>
            </a:r>
            <a:r>
              <a:rPr lang="en-US" altLang="zh-CN" sz="3600">
                <a:solidFill>
                  <a:srgbClr val="FFFF00"/>
                </a:solidFill>
              </a:rPr>
              <a:t>(3)</a:t>
            </a:r>
            <a:r>
              <a:rPr lang="en-US" altLang="zh-CN" sz="3600"/>
              <a:t> </a:t>
            </a:r>
            <a:r>
              <a:rPr lang="zh-CN" altLang="en-US" sz="3600"/>
              <a:t>如果</a:t>
            </a:r>
            <a:r>
              <a:rPr lang="en-US" altLang="zh-CN" sz="3600" b="1" i="1"/>
              <a:t>a</a:t>
            </a:r>
            <a:r>
              <a:rPr lang="en-US" altLang="zh-CN" sz="2000"/>
              <a:t>1</a:t>
            </a:r>
            <a:r>
              <a:rPr lang="en-US" altLang="zh-CN" sz="3600"/>
              <a:t>,…,</a:t>
            </a:r>
            <a:r>
              <a:rPr lang="en-US" altLang="zh-CN" sz="3600" b="1" i="1"/>
              <a:t>a</a:t>
            </a:r>
            <a:r>
              <a:rPr lang="en-US" altLang="zh-CN" sz="2000" i="1"/>
              <a:t>k</a:t>
            </a:r>
            <a:r>
              <a:rPr lang="zh-CN" altLang="en-US" sz="3600"/>
              <a:t>线性相关，则</a:t>
            </a:r>
          </a:p>
        </p:txBody>
      </p:sp>
      <p:sp>
        <p:nvSpPr>
          <p:cNvPr id="224277" name="Text Box 21">
            <a:extLst>
              <a:ext uri="{FF2B5EF4-FFF2-40B4-BE49-F238E27FC236}">
                <a16:creationId xmlns:a16="http://schemas.microsoft.com/office/drawing/2014/main" id="{E6158EA0-E49B-409A-8FF7-28C2DD68D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0" y="4960938"/>
            <a:ext cx="6119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3600" b="1" i="1"/>
              <a:t>A</a:t>
            </a:r>
            <a:r>
              <a:rPr lang="en-US" altLang="zh-CN" sz="3600"/>
              <a:t>(</a:t>
            </a:r>
            <a:r>
              <a:rPr lang="en-US" altLang="zh-CN" sz="3600" b="1" i="1"/>
              <a:t>a</a:t>
            </a:r>
            <a:r>
              <a:rPr lang="en-US" altLang="zh-CN" sz="2000"/>
              <a:t>1</a:t>
            </a:r>
            <a:r>
              <a:rPr lang="en-US" altLang="zh-CN" sz="3600"/>
              <a:t>),…,</a:t>
            </a:r>
            <a:r>
              <a:rPr lang="en-US" altLang="zh-CN" sz="3600" b="1" i="1"/>
              <a:t>A</a:t>
            </a:r>
            <a:r>
              <a:rPr lang="en-US" altLang="zh-CN" sz="3600"/>
              <a:t>(</a:t>
            </a:r>
            <a:r>
              <a:rPr lang="en-US" altLang="zh-CN" sz="3600" b="1" i="1"/>
              <a:t>a</a:t>
            </a:r>
            <a:r>
              <a:rPr lang="en-US" altLang="zh-CN" sz="2000" i="1"/>
              <a:t>k</a:t>
            </a:r>
            <a:r>
              <a:rPr lang="en-US" altLang="zh-CN" sz="3600"/>
              <a:t>)</a:t>
            </a:r>
            <a:r>
              <a:rPr lang="zh-CN" altLang="en-US" sz="3600"/>
              <a:t>线性相关</a:t>
            </a:r>
            <a:r>
              <a:rPr lang="en-US" altLang="zh-CN" sz="3600"/>
              <a:t>.</a:t>
            </a:r>
          </a:p>
        </p:txBody>
      </p:sp>
      <p:sp>
        <p:nvSpPr>
          <p:cNvPr id="224279" name="Text Box 23">
            <a:extLst>
              <a:ext uri="{FF2B5EF4-FFF2-40B4-BE49-F238E27FC236}">
                <a16:creationId xmlns:a16="http://schemas.microsoft.com/office/drawing/2014/main" id="{8EEAA83F-97BD-72B5-119C-D84A87DC7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40388"/>
            <a:ext cx="914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3600" b="1">
                <a:solidFill>
                  <a:srgbClr val="FFFF00"/>
                </a:solidFill>
              </a:rPr>
              <a:t>  </a:t>
            </a:r>
            <a:r>
              <a:rPr lang="en-US" altLang="zh-CN" sz="3600">
                <a:solidFill>
                  <a:srgbClr val="FFFF00"/>
                </a:solidFill>
              </a:rPr>
              <a:t>(4)</a:t>
            </a:r>
            <a:r>
              <a:rPr lang="en-US" altLang="zh-CN" sz="3600"/>
              <a:t> </a:t>
            </a:r>
            <a:r>
              <a:rPr lang="zh-CN" altLang="en-US" sz="3600"/>
              <a:t>如果</a:t>
            </a:r>
            <a:r>
              <a:rPr lang="zh-CN" altLang="en-US" sz="3600" b="1" i="1"/>
              <a:t> </a:t>
            </a:r>
            <a:r>
              <a:rPr lang="en-US" altLang="zh-CN" sz="3600" b="1" i="1"/>
              <a:t>A</a:t>
            </a:r>
            <a:r>
              <a:rPr lang="en-US" altLang="zh-CN" sz="3600"/>
              <a:t>(</a:t>
            </a:r>
            <a:r>
              <a:rPr lang="en-US" altLang="zh-CN" sz="3600" b="1" i="1">
                <a:ea typeface="宋体" panose="02010600030101010101" pitchFamily="2" charset="-122"/>
              </a:rPr>
              <a:t>a</a:t>
            </a:r>
            <a:r>
              <a:rPr lang="en-US" altLang="zh-CN" sz="1800">
                <a:ea typeface="宋体" panose="02010600030101010101" pitchFamily="2" charset="-122"/>
              </a:rPr>
              <a:t>1</a:t>
            </a:r>
            <a:r>
              <a:rPr lang="en-US" altLang="zh-CN" sz="3600"/>
              <a:t>),…,</a:t>
            </a:r>
            <a:r>
              <a:rPr lang="en-US" altLang="zh-CN" sz="3600" b="1" i="1"/>
              <a:t>A</a:t>
            </a:r>
            <a:r>
              <a:rPr lang="en-US" altLang="zh-CN" sz="3600"/>
              <a:t>(</a:t>
            </a:r>
            <a:r>
              <a:rPr lang="en-US" altLang="zh-CN" sz="3600" b="1" i="1">
                <a:ea typeface="宋体" panose="02010600030101010101" pitchFamily="2" charset="-122"/>
              </a:rPr>
              <a:t>a</a:t>
            </a:r>
            <a:r>
              <a:rPr lang="en-US" altLang="zh-CN" sz="1800" i="1">
                <a:ea typeface="宋体" panose="02010600030101010101" pitchFamily="2" charset="-122"/>
              </a:rPr>
              <a:t>k</a:t>
            </a:r>
            <a:r>
              <a:rPr lang="en-US" altLang="zh-CN" sz="3600"/>
              <a:t>)</a:t>
            </a:r>
            <a:r>
              <a:rPr lang="zh-CN" altLang="en-US" sz="3600"/>
              <a:t>线性无关，则</a:t>
            </a:r>
          </a:p>
        </p:txBody>
      </p:sp>
      <p:sp>
        <p:nvSpPr>
          <p:cNvPr id="224281" name="Text Box 25">
            <a:extLst>
              <a:ext uri="{FF2B5EF4-FFF2-40B4-BE49-F238E27FC236}">
                <a16:creationId xmlns:a16="http://schemas.microsoft.com/office/drawing/2014/main" id="{65E5C58F-0366-FF3C-A786-D4FC67E47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6216650"/>
            <a:ext cx="51482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3600" b="1">
                <a:solidFill>
                  <a:schemeClr val="bg2"/>
                </a:solidFill>
              </a:rPr>
              <a:t> </a:t>
            </a:r>
            <a:r>
              <a:rPr lang="en-US" altLang="zh-CN" sz="3600" b="1" i="1"/>
              <a:t>a</a:t>
            </a:r>
            <a:r>
              <a:rPr lang="en-US" altLang="zh-CN" sz="2000"/>
              <a:t>1</a:t>
            </a:r>
            <a:r>
              <a:rPr lang="en-US" altLang="zh-CN" sz="3600"/>
              <a:t>,…,</a:t>
            </a:r>
            <a:r>
              <a:rPr lang="en-US" altLang="zh-CN" sz="3600" b="1" i="1"/>
              <a:t>a</a:t>
            </a:r>
            <a:r>
              <a:rPr lang="en-US" altLang="zh-CN" sz="2000" i="1"/>
              <a:t>k</a:t>
            </a:r>
            <a:r>
              <a:rPr lang="zh-CN" altLang="en-US" sz="3600"/>
              <a:t>线性无关</a:t>
            </a:r>
            <a:r>
              <a:rPr lang="en-US" altLang="zh-CN" sz="3600"/>
              <a:t>.</a:t>
            </a:r>
          </a:p>
        </p:txBody>
      </p:sp>
      <p:sp>
        <p:nvSpPr>
          <p:cNvPr id="63500" name="Text Box 28">
            <a:extLst>
              <a:ext uri="{FF2B5EF4-FFF2-40B4-BE49-F238E27FC236}">
                <a16:creationId xmlns:a16="http://schemas.microsoft.com/office/drawing/2014/main" id="{16126EEC-7997-E6E2-3093-1F4EF01AE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225" y="2351088"/>
            <a:ext cx="62690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i="1"/>
              <a:t>A</a:t>
            </a:r>
            <a:r>
              <a:rPr lang="en-US" altLang="zh-CN"/>
              <a:t>(</a:t>
            </a:r>
            <a:r>
              <a:rPr lang="en-US" altLang="zh-CN" b="1"/>
              <a:t>0</a:t>
            </a:r>
            <a:r>
              <a:rPr lang="en-US" altLang="zh-CN" i="1" baseline="-25000"/>
              <a:t>U</a:t>
            </a:r>
            <a:r>
              <a:rPr lang="en-US" altLang="zh-CN"/>
              <a:t>)=</a:t>
            </a:r>
            <a:r>
              <a:rPr lang="en-US" altLang="zh-CN" b="1"/>
              <a:t>0</a:t>
            </a:r>
            <a:r>
              <a:rPr lang="en-US" altLang="zh-CN" i="1" baseline="-25000"/>
              <a:t>V</a:t>
            </a:r>
            <a:r>
              <a:rPr lang="en-US" altLang="zh-CN"/>
              <a:t>,</a:t>
            </a:r>
            <a:r>
              <a:rPr lang="en-US" altLang="zh-CN" b="1" i="1"/>
              <a:t>A</a:t>
            </a:r>
            <a:r>
              <a:rPr lang="en-US" altLang="zh-CN"/>
              <a:t>(</a:t>
            </a:r>
            <a:r>
              <a:rPr lang="en-US" altLang="zh-CN" b="1" i="1"/>
              <a:t>-a</a:t>
            </a:r>
            <a:r>
              <a:rPr lang="en-US" altLang="zh-CN"/>
              <a:t>)=-</a:t>
            </a:r>
            <a:r>
              <a:rPr lang="en-US" altLang="zh-CN" b="1" i="1"/>
              <a:t>A</a:t>
            </a:r>
            <a:r>
              <a:rPr lang="en-US" altLang="zh-CN"/>
              <a:t>(</a:t>
            </a:r>
            <a:r>
              <a:rPr lang="en-US" altLang="zh-CN" b="1" i="1"/>
              <a:t>a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4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2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4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8" grpId="0"/>
      <p:bldP spid="224259" grpId="0"/>
      <p:bldP spid="224261" grpId="0"/>
      <p:bldP spid="224263" grpId="0"/>
      <p:bldP spid="224269" grpId="0"/>
      <p:bldP spid="224271" grpId="0"/>
      <p:bldP spid="224275" grpId="0"/>
      <p:bldP spid="224277" grpId="0"/>
      <p:bldP spid="224279" grpId="0"/>
      <p:bldP spid="22428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3">
            <a:extLst>
              <a:ext uri="{FF2B5EF4-FFF2-40B4-BE49-F238E27FC236}">
                <a16:creationId xmlns:a16="http://schemas.microsoft.com/office/drawing/2014/main" id="{740EEF3B-EE99-561B-D3A7-F0E0DB180C22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987550" y="187325"/>
          <a:ext cx="4827588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5520" imgH="761760" progId="Equation.DSMT4">
                  <p:embed/>
                </p:oleObj>
              </mc:Choice>
              <mc:Fallback>
                <p:oleObj name="Equation" r:id="rId2" imgW="1955520" imgH="7617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187325"/>
                        <a:ext cx="4827588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4">
            <a:extLst>
              <a:ext uri="{FF2B5EF4-FFF2-40B4-BE49-F238E27FC236}">
                <a16:creationId xmlns:a16="http://schemas.microsoft.com/office/drawing/2014/main" id="{C519AE6D-E173-27A7-586D-9A5FB07613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9475" y="1944688"/>
          <a:ext cx="697388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08080" imgH="761760" progId="Equation.DSMT4">
                  <p:embed/>
                </p:oleObj>
              </mc:Choice>
              <mc:Fallback>
                <p:oleObj name="Equation" r:id="rId4" imgW="2908080" imgH="7617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1944688"/>
                        <a:ext cx="6973888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Text Box 42">
            <a:extLst>
              <a:ext uri="{FF2B5EF4-FFF2-40B4-BE49-F238E27FC236}">
                <a16:creationId xmlns:a16="http://schemas.microsoft.com/office/drawing/2014/main" id="{34073FFC-FAB9-6535-FC91-7C3D97B76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38" y="4221163"/>
            <a:ext cx="96567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其中</a:t>
            </a:r>
            <a:r>
              <a:rPr lang="en-US" altLang="zh-CN" i="1"/>
              <a:t>q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</a:t>
            </a:r>
            <a:r>
              <a:rPr lang="zh-CN" altLang="en-US"/>
              <a:t>是任意复系数的多项式</a:t>
            </a:r>
          </a:p>
        </p:txBody>
      </p:sp>
      <p:sp>
        <p:nvSpPr>
          <p:cNvPr id="48134" name="Text Box 43">
            <a:extLst>
              <a:ext uri="{FF2B5EF4-FFF2-40B4-BE49-F238E27FC236}">
                <a16:creationId xmlns:a16="http://schemas.microsoft.com/office/drawing/2014/main" id="{DDF58AF0-CD66-B3DD-2FB2-8937DCC1D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3" y="4797425"/>
            <a:ext cx="8701087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因此</a:t>
            </a:r>
            <a:r>
              <a:rPr lang="en-US" altLang="zh-CN"/>
              <a:t>,</a:t>
            </a:r>
            <a:r>
              <a:rPr lang="zh-CN" altLang="en-US"/>
              <a:t>满足条件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)=</a:t>
            </a:r>
            <a:r>
              <a:rPr lang="en-US" altLang="zh-CN" i="1"/>
              <a:t>O</a:t>
            </a:r>
            <a:r>
              <a:rPr lang="zh-CN" altLang="en-US"/>
              <a:t>的多项式为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 i="1"/>
              <a:t>-</a:t>
            </a:r>
            <a:r>
              <a:rPr lang="el-GR" altLang="zh-CN" i="1"/>
              <a:t>λ</a:t>
            </a:r>
            <a:r>
              <a:rPr lang="en-US" altLang="zh-CN" baseline="-25000"/>
              <a:t>1</a:t>
            </a:r>
            <a:r>
              <a:rPr lang="en-US" altLang="zh-CN"/>
              <a:t>)…(</a:t>
            </a:r>
            <a:r>
              <a:rPr lang="el-GR" altLang="zh-CN" i="1"/>
              <a:t>λ</a:t>
            </a:r>
            <a:r>
              <a:rPr lang="en-US" altLang="zh-CN"/>
              <a:t>-</a:t>
            </a:r>
            <a:r>
              <a:rPr lang="el-GR" altLang="zh-CN" i="1"/>
              <a:t>λ</a:t>
            </a:r>
            <a:r>
              <a:rPr lang="en-US" altLang="zh-CN" i="1" baseline="-25000"/>
              <a:t>t</a:t>
            </a:r>
            <a:r>
              <a:rPr lang="en-US" altLang="zh-CN"/>
              <a:t>)</a:t>
            </a:r>
            <a:r>
              <a:rPr lang="zh-CN" altLang="en-US"/>
              <a:t>的所有的倍式</a:t>
            </a:r>
            <a:r>
              <a:rPr lang="en-US" altLang="zh-CN"/>
              <a:t>.</a:t>
            </a:r>
            <a:endParaRPr lang="zh-CN" altLang="en-US"/>
          </a:p>
        </p:txBody>
      </p:sp>
      <p:graphicFrame>
        <p:nvGraphicFramePr>
          <p:cNvPr id="48132" name="Object 10">
            <a:extLst>
              <a:ext uri="{FF2B5EF4-FFF2-40B4-BE49-F238E27FC236}">
                <a16:creationId xmlns:a16="http://schemas.microsoft.com/office/drawing/2014/main" id="{9EACB2E0-3487-F360-F25C-C48EE88AF6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600" y="3716338"/>
          <a:ext cx="85185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79760" imgH="228600" progId="Equation.3">
                  <p:embed/>
                </p:oleObj>
              </mc:Choice>
              <mc:Fallback>
                <p:oleObj name="Equation" r:id="rId6" imgW="347976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3716338"/>
                        <a:ext cx="851852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矩形 2">
            <a:extLst>
              <a:ext uri="{FF2B5EF4-FFF2-40B4-BE49-F238E27FC236}">
                <a16:creationId xmlns:a16="http://schemas.microsoft.com/office/drawing/2014/main" id="{ED14D274-D37A-820F-A8AD-8C21075C4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8" y="260350"/>
            <a:ext cx="8767762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定义 设</a:t>
            </a:r>
            <a:r>
              <a:rPr lang="en-US" altLang="zh-CN"/>
              <a:t>A∈F</a:t>
            </a:r>
            <a:r>
              <a:rPr lang="en-US" altLang="zh-CN" i="1" baseline="30000"/>
              <a:t>n</a:t>
            </a:r>
            <a:r>
              <a:rPr lang="en-US" altLang="zh-CN" baseline="30000"/>
              <a:t>x</a:t>
            </a:r>
            <a:r>
              <a:rPr lang="en-US" altLang="zh-CN" i="1" baseline="30000"/>
              <a:t>n</a:t>
            </a:r>
            <a:r>
              <a:rPr lang="en-US" altLang="zh-CN"/>
              <a:t>. </a:t>
            </a:r>
            <a:r>
              <a:rPr lang="zh-CN" altLang="en-US"/>
              <a:t>如果系数在</a:t>
            </a:r>
            <a:r>
              <a:rPr lang="en-US" altLang="zh-CN"/>
              <a:t>F</a:t>
            </a:r>
            <a:r>
              <a:rPr lang="zh-CN" altLang="en-US"/>
              <a:t>中的非零多项式</a:t>
            </a:r>
            <a:r>
              <a:rPr lang="en-US" altLang="zh-CN" i="1"/>
              <a:t> f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)∈F[</a:t>
            </a:r>
            <a:r>
              <a:rPr lang="el-GR" altLang="zh-CN" i="1"/>
              <a:t>λ</a:t>
            </a:r>
            <a:r>
              <a:rPr lang="en-US" altLang="zh-CN"/>
              <a:t>]</a:t>
            </a:r>
            <a:r>
              <a:rPr lang="zh-CN" altLang="en-US"/>
              <a:t>满足条件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)=</a:t>
            </a:r>
            <a:r>
              <a:rPr lang="en-US" altLang="zh-CN" i="1"/>
              <a:t>O</a:t>
            </a:r>
            <a:r>
              <a:rPr lang="en-US" altLang="zh-CN"/>
              <a:t>, </a:t>
            </a:r>
            <a:r>
              <a:rPr lang="zh-CN" altLang="en-US"/>
              <a:t>就称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的</a:t>
            </a:r>
            <a:r>
              <a:rPr lang="zh-CN" altLang="en-US">
                <a:solidFill>
                  <a:srgbClr val="FFFF00"/>
                </a:solidFill>
              </a:rPr>
              <a:t>化零多项式</a:t>
            </a:r>
            <a:r>
              <a:rPr lang="en-US" altLang="zh-CN">
                <a:solidFill>
                  <a:srgbClr val="FFFF00"/>
                </a:solidFill>
              </a:rPr>
              <a:t>.</a:t>
            </a:r>
            <a:r>
              <a:rPr lang="en-US" altLang="zh-CN"/>
              <a:t>A</a:t>
            </a:r>
            <a:r>
              <a:rPr lang="zh-CN" altLang="en-US"/>
              <a:t>的所有化零多项式中次数最低并且最高项次数为</a:t>
            </a:r>
            <a:r>
              <a:rPr lang="en-US" altLang="zh-CN"/>
              <a:t>1</a:t>
            </a:r>
            <a:r>
              <a:rPr lang="zh-CN" altLang="en-US"/>
              <a:t>的多项式称为</a:t>
            </a:r>
            <a:r>
              <a:rPr lang="en-US" altLang="zh-CN"/>
              <a:t>A</a:t>
            </a:r>
            <a:r>
              <a:rPr lang="zh-CN" altLang="en-US"/>
              <a:t>的</a:t>
            </a:r>
            <a:r>
              <a:rPr lang="zh-CN" altLang="en-US">
                <a:solidFill>
                  <a:srgbClr val="FFFF00"/>
                </a:solidFill>
              </a:rPr>
              <a:t>最小多项式</a:t>
            </a:r>
            <a:r>
              <a:rPr lang="en-US" altLang="zh-CN"/>
              <a:t>, </a:t>
            </a:r>
            <a:r>
              <a:rPr lang="zh-CN" altLang="en-US"/>
              <a:t>记作</a:t>
            </a:r>
            <a:r>
              <a:rPr lang="en-US" altLang="zh-CN" i="1"/>
              <a:t>d</a:t>
            </a:r>
            <a:r>
              <a:rPr lang="en-US" altLang="zh-CN" i="1" baseline="-25000"/>
              <a:t>A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). </a:t>
            </a:r>
            <a:endParaRPr lang="zh-CN" altLang="en-US"/>
          </a:p>
        </p:txBody>
      </p:sp>
      <p:sp>
        <p:nvSpPr>
          <p:cNvPr id="83971" name="矩形 3">
            <a:extLst>
              <a:ext uri="{FF2B5EF4-FFF2-40B4-BE49-F238E27FC236}">
                <a16:creationId xmlns:a16="http://schemas.microsoft.com/office/drawing/2014/main" id="{796F4A68-0FFE-E0FC-CA65-ADA93EE89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2447925"/>
            <a:ext cx="8569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例</a:t>
            </a:r>
            <a:r>
              <a:rPr lang="en-US" altLang="zh-CN"/>
              <a:t> </a:t>
            </a:r>
            <a:r>
              <a:rPr lang="zh-CN" altLang="en-US"/>
              <a:t>求证</a:t>
            </a:r>
            <a:r>
              <a:rPr lang="en-US" altLang="zh-CN"/>
              <a:t>: </a:t>
            </a:r>
            <a:r>
              <a:rPr lang="zh-CN" altLang="en-US"/>
              <a:t>任意方阵</a:t>
            </a:r>
            <a:r>
              <a:rPr lang="en-US" altLang="zh-CN"/>
              <a:t>A</a:t>
            </a:r>
            <a:r>
              <a:rPr lang="zh-CN" altLang="en-US"/>
              <a:t>都有化零多项式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83972" name="矩形 4">
            <a:extLst>
              <a:ext uri="{FF2B5EF4-FFF2-40B4-BE49-F238E27FC236}">
                <a16:creationId xmlns:a16="http://schemas.microsoft.com/office/drawing/2014/main" id="{407794F5-D9AC-30E0-DFC1-03BD54E53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3" y="3116263"/>
            <a:ext cx="88423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证明</a:t>
            </a:r>
            <a:r>
              <a:rPr lang="en-US" altLang="zh-CN"/>
              <a:t> </a:t>
            </a:r>
            <a:r>
              <a:rPr lang="zh-CN" altLang="en-US"/>
              <a:t>设</a:t>
            </a:r>
            <a:r>
              <a:rPr lang="en-US" altLang="zh-CN"/>
              <a:t>A∈F</a:t>
            </a:r>
            <a:r>
              <a:rPr lang="en-US" altLang="zh-CN" i="1" baseline="30000"/>
              <a:t>n</a:t>
            </a:r>
            <a:r>
              <a:rPr lang="en-US" altLang="zh-CN" baseline="30000"/>
              <a:t>x</a:t>
            </a:r>
            <a:r>
              <a:rPr lang="en-US" altLang="zh-CN" i="1" baseline="30000"/>
              <a:t>n </a:t>
            </a:r>
            <a:r>
              <a:rPr lang="en-US" altLang="zh-CN"/>
              <a:t>.</a:t>
            </a:r>
            <a:r>
              <a:rPr lang="zh-CN" altLang="en-US"/>
              <a:t>由于</a:t>
            </a:r>
            <a:r>
              <a:rPr lang="en-US" altLang="zh-CN"/>
              <a:t>F</a:t>
            </a:r>
            <a:r>
              <a:rPr lang="en-US" altLang="zh-CN" i="1" baseline="30000"/>
              <a:t>n</a:t>
            </a:r>
            <a:r>
              <a:rPr lang="en-US" altLang="zh-CN" baseline="30000"/>
              <a:t>x</a:t>
            </a:r>
            <a:r>
              <a:rPr lang="en-US" altLang="zh-CN" i="1" baseline="30000"/>
              <a:t>n</a:t>
            </a:r>
            <a:r>
              <a:rPr lang="zh-CN" altLang="en-US"/>
              <a:t>是</a:t>
            </a:r>
            <a:r>
              <a:rPr lang="en-US" altLang="zh-CN"/>
              <a:t>F</a:t>
            </a:r>
            <a:r>
              <a:rPr lang="zh-CN" altLang="en-US"/>
              <a:t>上</a:t>
            </a:r>
            <a:r>
              <a:rPr lang="en-US" altLang="zh-CN" i="1"/>
              <a:t>n</a:t>
            </a:r>
            <a:r>
              <a:rPr lang="en-US" altLang="zh-CN" baseline="30000"/>
              <a:t>2</a:t>
            </a:r>
            <a:r>
              <a:rPr lang="zh-CN" altLang="en-US"/>
              <a:t>维空间</a:t>
            </a:r>
            <a:r>
              <a:rPr lang="en-US" altLang="zh-CN"/>
              <a:t>, </a:t>
            </a:r>
            <a:r>
              <a:rPr lang="zh-CN" altLang="en-US"/>
              <a:t>其中 </a:t>
            </a:r>
            <a:r>
              <a:rPr lang="en-US" altLang="zh-CN" i="1"/>
              <a:t>n</a:t>
            </a:r>
            <a:r>
              <a:rPr lang="en-US" altLang="zh-CN" baseline="30000"/>
              <a:t>2 </a:t>
            </a:r>
            <a:r>
              <a:rPr lang="en-US" altLang="zh-CN"/>
              <a:t>+1</a:t>
            </a:r>
            <a:r>
              <a:rPr lang="zh-CN" altLang="en-US"/>
              <a:t>个矩阵</a:t>
            </a:r>
            <a:r>
              <a:rPr lang="en-US" altLang="zh-CN"/>
              <a:t>I,A,A</a:t>
            </a:r>
            <a:r>
              <a:rPr lang="en-US" altLang="zh-CN" baseline="30000"/>
              <a:t>2</a:t>
            </a:r>
            <a:r>
              <a:rPr lang="en-US" altLang="zh-CN"/>
              <a:t>,…,A</a:t>
            </a:r>
            <a:r>
              <a:rPr lang="en-US" altLang="zh-CN" i="1" baseline="30000"/>
              <a:t>n</a:t>
            </a:r>
            <a:r>
              <a:rPr lang="en-US" altLang="zh-CN" sz="2000" baseline="70000"/>
              <a:t>2</a:t>
            </a:r>
            <a:r>
              <a:rPr lang="en-US" altLang="zh-CN" baseline="30000"/>
              <a:t> </a:t>
            </a:r>
            <a:r>
              <a:rPr lang="zh-CN" altLang="en-US"/>
              <a:t>必然线性相关</a:t>
            </a:r>
            <a:r>
              <a:rPr lang="en-US" altLang="zh-CN"/>
              <a:t>, </a:t>
            </a:r>
            <a:r>
              <a:rPr lang="zh-CN" altLang="en-US"/>
              <a:t>存在不全为零的数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/>
              <a:t>∈F(0≤ </a:t>
            </a:r>
            <a:r>
              <a:rPr lang="en-US" altLang="zh-CN" i="1"/>
              <a:t>i</a:t>
            </a:r>
            <a:r>
              <a:rPr lang="en-US" altLang="zh-CN"/>
              <a:t>≤</a:t>
            </a:r>
            <a:r>
              <a:rPr lang="en-US" altLang="zh-CN" i="1"/>
              <a:t> n</a:t>
            </a:r>
            <a:r>
              <a:rPr lang="en-US" altLang="zh-CN" baseline="30000"/>
              <a:t>2 </a:t>
            </a:r>
            <a:r>
              <a:rPr lang="en-US" altLang="zh-CN"/>
              <a:t>)</a:t>
            </a:r>
            <a:r>
              <a:rPr lang="zh-CN" altLang="en-US"/>
              <a:t>使</a:t>
            </a:r>
            <a:r>
              <a:rPr lang="en-US" altLang="zh-CN" i="1"/>
              <a:t>a</a:t>
            </a:r>
            <a:r>
              <a:rPr lang="en-US" altLang="zh-CN" baseline="-25000"/>
              <a:t>0</a:t>
            </a:r>
            <a:r>
              <a:rPr lang="en-US" altLang="zh-CN"/>
              <a:t>I+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A+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A</a:t>
            </a:r>
            <a:r>
              <a:rPr lang="en-US" altLang="zh-CN" baseline="30000"/>
              <a:t>2</a:t>
            </a:r>
            <a:r>
              <a:rPr lang="en-US" altLang="zh-CN"/>
              <a:t>+…+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 sz="1800" baseline="-25000"/>
              <a:t>2</a:t>
            </a:r>
            <a:r>
              <a:rPr lang="en-US" altLang="zh-CN"/>
              <a:t>A</a:t>
            </a:r>
            <a:r>
              <a:rPr lang="en-US" altLang="zh-CN" i="1" baseline="30000"/>
              <a:t>n</a:t>
            </a:r>
            <a:r>
              <a:rPr lang="en-US" altLang="zh-CN" sz="2000" baseline="70000"/>
              <a:t>2</a:t>
            </a:r>
            <a:r>
              <a:rPr lang="en-US" altLang="zh-CN"/>
              <a:t>=O </a:t>
            </a:r>
            <a:r>
              <a:rPr lang="zh-CN" altLang="en-US"/>
              <a:t>这就是说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)=</a:t>
            </a:r>
            <a:r>
              <a:rPr lang="en-US" altLang="zh-CN" i="1"/>
              <a:t>O</a:t>
            </a:r>
            <a:r>
              <a:rPr lang="zh-CN" altLang="en-US"/>
              <a:t>对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 =</a:t>
            </a:r>
            <a:r>
              <a:rPr lang="en-US" altLang="zh-CN" i="1"/>
              <a:t>a</a:t>
            </a:r>
            <a:r>
              <a:rPr lang="en-US" altLang="zh-CN" baseline="-25000"/>
              <a:t>0</a:t>
            </a:r>
            <a:r>
              <a:rPr lang="en-US" altLang="zh-CN"/>
              <a:t>+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l-GR" altLang="zh-CN" i="1"/>
              <a:t>λ</a:t>
            </a:r>
            <a:r>
              <a:rPr lang="en-US" altLang="zh-CN"/>
              <a:t>+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l-GR" altLang="zh-CN" i="1"/>
              <a:t>λ</a:t>
            </a:r>
            <a:r>
              <a:rPr lang="en-US" altLang="zh-CN" baseline="30000"/>
              <a:t>2</a:t>
            </a:r>
            <a:r>
              <a:rPr lang="en-US" altLang="zh-CN"/>
              <a:t>+…+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 sz="1800" baseline="-25000"/>
              <a:t>2</a:t>
            </a:r>
            <a:r>
              <a:rPr lang="el-GR" altLang="zh-CN" i="1"/>
              <a:t>λ</a:t>
            </a:r>
            <a:r>
              <a:rPr lang="en-US" altLang="zh-CN" i="1" baseline="30000"/>
              <a:t>n</a:t>
            </a:r>
            <a:r>
              <a:rPr lang="en-US" altLang="zh-CN" sz="2000" baseline="70000"/>
              <a:t>2</a:t>
            </a:r>
            <a:r>
              <a:rPr lang="en-US" altLang="zh-CN"/>
              <a:t> ∈F[</a:t>
            </a:r>
            <a:r>
              <a:rPr lang="el-GR" altLang="zh-CN" i="1"/>
              <a:t>λ</a:t>
            </a:r>
            <a:r>
              <a:rPr lang="en-US" altLang="zh-CN"/>
              <a:t>]</a:t>
            </a:r>
            <a:r>
              <a:rPr lang="zh-CN" altLang="en-US"/>
              <a:t>成立</a:t>
            </a:r>
            <a:r>
              <a:rPr lang="en-US" altLang="zh-CN"/>
              <a:t>.</a:t>
            </a:r>
            <a:r>
              <a:rPr lang="zh-CN" altLang="en-US"/>
              <a:t>由于系数</a:t>
            </a:r>
            <a:r>
              <a:rPr lang="en-US" altLang="zh-CN" i="1"/>
              <a:t>a</a:t>
            </a:r>
            <a:r>
              <a:rPr lang="en-US" altLang="zh-CN" i="1" baseline="-25000"/>
              <a:t>i </a:t>
            </a:r>
            <a:r>
              <a:rPr lang="zh-CN" altLang="en-US"/>
              <a:t>不全为 </a:t>
            </a:r>
            <a:r>
              <a:rPr lang="en-US" altLang="zh-CN"/>
              <a:t>0, </a:t>
            </a:r>
            <a:r>
              <a:rPr lang="zh-CN" altLang="en-US"/>
              <a:t>多项式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</a:t>
            </a:r>
            <a:r>
              <a:rPr lang="zh-CN" altLang="en-US"/>
              <a:t>不为零</a:t>
            </a:r>
            <a:r>
              <a:rPr lang="en-US" altLang="zh-CN"/>
              <a:t>, 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的一个化零多项式</a:t>
            </a:r>
            <a:r>
              <a:rPr lang="en-US" altLang="zh-CN"/>
              <a:t>.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矩形 2">
            <a:extLst>
              <a:ext uri="{FF2B5EF4-FFF2-40B4-BE49-F238E27FC236}">
                <a16:creationId xmlns:a16="http://schemas.microsoft.com/office/drawing/2014/main" id="{136CE5C7-E91D-365B-4E39-20DE6C981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3" y="180975"/>
            <a:ext cx="8612187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例 求证</a:t>
            </a:r>
            <a:r>
              <a:rPr lang="en-US" altLang="zh-CN"/>
              <a:t>: </a:t>
            </a:r>
            <a:r>
              <a:rPr lang="zh-CN" altLang="en-US"/>
              <a:t>如果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</a:t>
            </a:r>
            <a:r>
              <a:rPr lang="zh-CN" altLang="en-US"/>
              <a:t>是</a:t>
            </a:r>
            <a:r>
              <a:rPr lang="en-US" altLang="zh-CN" i="1"/>
              <a:t>A</a:t>
            </a:r>
            <a:r>
              <a:rPr lang="zh-CN" altLang="en-US"/>
              <a:t>的</a:t>
            </a:r>
            <a:r>
              <a:rPr lang="zh-CN" altLang="en-US">
                <a:solidFill>
                  <a:srgbClr val="FFFF00"/>
                </a:solidFill>
              </a:rPr>
              <a:t>化零多项式</a:t>
            </a:r>
            <a:r>
              <a:rPr lang="en-US" altLang="zh-CN"/>
              <a:t>, </a:t>
            </a:r>
            <a:r>
              <a:rPr lang="zh-CN" altLang="en-US"/>
              <a:t>则</a:t>
            </a:r>
            <a:r>
              <a:rPr lang="en-US" altLang="zh-CN" i="1"/>
              <a:t>A</a:t>
            </a:r>
            <a:r>
              <a:rPr lang="zh-CN" altLang="en-US"/>
              <a:t>的所有的特征值都是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 </a:t>
            </a:r>
            <a:r>
              <a:rPr lang="zh-CN" altLang="en-US"/>
              <a:t>的根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84995" name="矩形 3">
            <a:extLst>
              <a:ext uri="{FF2B5EF4-FFF2-40B4-BE49-F238E27FC236}">
                <a16:creationId xmlns:a16="http://schemas.microsoft.com/office/drawing/2014/main" id="{8930E6CA-B02C-DDC5-2C06-C565406C4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" y="1265238"/>
            <a:ext cx="8239125" cy="501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证明</a:t>
            </a:r>
            <a:r>
              <a:rPr lang="en-US" altLang="zh-CN"/>
              <a:t>: </a:t>
            </a:r>
            <a:r>
              <a:rPr lang="zh-CN" altLang="en-US"/>
              <a:t>设</a:t>
            </a:r>
            <a:r>
              <a:rPr lang="en-US" altLang="zh-CN" i="1"/>
              <a:t>X</a:t>
            </a:r>
            <a:r>
              <a:rPr lang="zh-CN" altLang="en-US"/>
              <a:t>是属于特征值</a:t>
            </a:r>
            <a:r>
              <a:rPr lang="el-GR" altLang="zh-CN" i="1"/>
              <a:t>λ</a:t>
            </a:r>
            <a:r>
              <a:rPr lang="en-US" altLang="zh-CN" i="1" baseline="-25000"/>
              <a:t>i </a:t>
            </a:r>
            <a:r>
              <a:rPr lang="zh-CN" altLang="en-US"/>
              <a:t>的任一特征向量</a:t>
            </a:r>
            <a:r>
              <a:rPr lang="en-US" altLang="zh-CN"/>
              <a:t>. </a:t>
            </a:r>
            <a:r>
              <a:rPr lang="zh-CN" altLang="en-US"/>
              <a:t>则 </a:t>
            </a:r>
            <a:r>
              <a:rPr lang="en-US" altLang="zh-CN" i="1"/>
              <a:t>AX</a:t>
            </a:r>
            <a:r>
              <a:rPr lang="en-US" altLang="zh-CN"/>
              <a:t>=</a:t>
            </a:r>
            <a:r>
              <a:rPr lang="el-GR" altLang="zh-CN" i="1"/>
              <a:t> λ</a:t>
            </a:r>
            <a:r>
              <a:rPr lang="en-US" altLang="zh-CN" i="1" baseline="-25000"/>
              <a:t>i</a:t>
            </a:r>
            <a:r>
              <a:rPr lang="en-US" altLang="zh-CN" i="1"/>
              <a:t>X</a:t>
            </a:r>
            <a:r>
              <a:rPr lang="en-US" altLang="zh-CN"/>
              <a:t>.</a:t>
            </a:r>
            <a:r>
              <a:rPr lang="zh-CN" altLang="en-US"/>
              <a:t>由此推出</a:t>
            </a:r>
            <a:r>
              <a:rPr lang="en-US" altLang="zh-CN" i="1"/>
              <a:t>A</a:t>
            </a:r>
            <a:r>
              <a:rPr lang="en-US" altLang="zh-CN" baseline="30000"/>
              <a:t>2</a:t>
            </a:r>
            <a:r>
              <a:rPr lang="en-US" altLang="zh-CN" i="1"/>
              <a:t>X</a:t>
            </a:r>
            <a:r>
              <a:rPr lang="en-US" altLang="zh-CN"/>
              <a:t>=</a:t>
            </a:r>
            <a:r>
              <a:rPr lang="en-US" altLang="zh-CN" i="1"/>
              <a:t>A</a:t>
            </a:r>
            <a:r>
              <a:rPr lang="en-US" altLang="zh-CN"/>
              <a:t>(</a:t>
            </a:r>
            <a:r>
              <a:rPr lang="en-US" altLang="zh-CN" i="1"/>
              <a:t>AX</a:t>
            </a:r>
            <a:r>
              <a:rPr lang="en-US" altLang="zh-CN"/>
              <a:t>)=</a:t>
            </a:r>
            <a:r>
              <a:rPr lang="en-US" altLang="zh-CN" i="1"/>
              <a:t>A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 i="1" baseline="-25000"/>
              <a:t>i</a:t>
            </a:r>
            <a:r>
              <a:rPr lang="en-US" altLang="zh-CN" i="1"/>
              <a:t>X</a:t>
            </a:r>
            <a:r>
              <a:rPr lang="en-US" altLang="zh-CN"/>
              <a:t>)=</a:t>
            </a:r>
            <a:r>
              <a:rPr lang="el-GR" altLang="zh-CN" i="1"/>
              <a:t> λ</a:t>
            </a:r>
            <a:r>
              <a:rPr lang="en-US" altLang="zh-CN" i="1" baseline="-25000"/>
              <a:t>i</a:t>
            </a:r>
            <a:r>
              <a:rPr lang="el-GR" altLang="zh-CN" i="1"/>
              <a:t> </a:t>
            </a:r>
            <a:r>
              <a:rPr lang="en-US" altLang="zh-CN" i="1"/>
              <a:t>AX</a:t>
            </a:r>
            <a:r>
              <a:rPr lang="en-US" altLang="zh-CN"/>
              <a:t>=</a:t>
            </a:r>
            <a:r>
              <a:rPr lang="el-GR" altLang="zh-CN" i="1"/>
              <a:t> λ</a:t>
            </a:r>
            <a:r>
              <a:rPr lang="en-US" altLang="zh-CN" i="1" baseline="-25000"/>
              <a:t>i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 i="1" baseline="-25000"/>
              <a:t>i</a:t>
            </a:r>
            <a:r>
              <a:rPr lang="en-US" altLang="zh-CN" i="1"/>
              <a:t>X</a:t>
            </a:r>
            <a:r>
              <a:rPr lang="en-US" altLang="zh-CN"/>
              <a:t>)=</a:t>
            </a:r>
            <a:r>
              <a:rPr lang="el-GR" altLang="zh-CN" i="1"/>
              <a:t> λ</a:t>
            </a:r>
            <a:r>
              <a:rPr lang="en-US" altLang="zh-CN" i="1" baseline="-25000"/>
              <a:t>i</a:t>
            </a:r>
            <a:r>
              <a:rPr lang="en-US" altLang="zh-CN" baseline="30000"/>
              <a:t>2</a:t>
            </a:r>
            <a:r>
              <a:rPr lang="en-US" altLang="zh-CN" i="1"/>
              <a:t>X</a:t>
            </a:r>
            <a:r>
              <a:rPr lang="en-US" altLang="zh-CN"/>
              <a:t>.</a:t>
            </a:r>
            <a:r>
              <a:rPr lang="zh-CN" altLang="en-US"/>
              <a:t>一般地</a:t>
            </a:r>
            <a:r>
              <a:rPr lang="en-US" altLang="zh-CN"/>
              <a:t>, </a:t>
            </a:r>
            <a:r>
              <a:rPr lang="en-US" altLang="zh-CN" i="1"/>
              <a:t>A</a:t>
            </a:r>
            <a:r>
              <a:rPr lang="en-US" altLang="zh-CN" i="1" baseline="30000"/>
              <a:t>m</a:t>
            </a:r>
            <a:r>
              <a:rPr lang="en-US" altLang="zh-CN" i="1"/>
              <a:t>X</a:t>
            </a:r>
            <a:r>
              <a:rPr lang="en-US" altLang="zh-CN"/>
              <a:t>=</a:t>
            </a:r>
            <a:r>
              <a:rPr lang="el-GR" altLang="zh-CN" i="1"/>
              <a:t> λ</a:t>
            </a:r>
            <a:r>
              <a:rPr lang="en-US" altLang="zh-CN" i="1" baseline="-25000"/>
              <a:t>i</a:t>
            </a:r>
            <a:r>
              <a:rPr lang="en-US" altLang="zh-CN" i="1" baseline="30000"/>
              <a:t>m</a:t>
            </a:r>
            <a:r>
              <a:rPr lang="en-US" altLang="zh-CN" i="1"/>
              <a:t>X</a:t>
            </a:r>
            <a:r>
              <a:rPr lang="zh-CN" altLang="en-US"/>
              <a:t>对所有的正整数</a:t>
            </a:r>
            <a:r>
              <a:rPr lang="en-US" altLang="zh-CN" i="1"/>
              <a:t>m</a:t>
            </a:r>
            <a:r>
              <a:rPr lang="zh-CN" altLang="en-US"/>
              <a:t>成立</a:t>
            </a:r>
            <a:r>
              <a:rPr lang="en-US" altLang="zh-CN"/>
              <a:t>. </a:t>
            </a:r>
            <a:r>
              <a:rPr lang="zh-CN" altLang="en-US"/>
              <a:t>设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 =</a:t>
            </a:r>
            <a:r>
              <a:rPr lang="en-US" altLang="zh-CN" i="1"/>
              <a:t>a</a:t>
            </a:r>
            <a:r>
              <a:rPr lang="en-US" altLang="zh-CN" baseline="-25000"/>
              <a:t>0</a:t>
            </a:r>
            <a:r>
              <a:rPr lang="en-US" altLang="zh-CN"/>
              <a:t>+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l-GR" altLang="zh-CN" i="1"/>
              <a:t>λ</a:t>
            </a:r>
            <a:r>
              <a:rPr lang="en-US" altLang="zh-CN"/>
              <a:t>+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l-GR" altLang="zh-CN" i="1"/>
              <a:t>λ</a:t>
            </a:r>
            <a:r>
              <a:rPr lang="en-US" altLang="zh-CN" baseline="30000"/>
              <a:t>2</a:t>
            </a:r>
            <a:r>
              <a:rPr lang="en-US" altLang="zh-CN"/>
              <a:t>+…+</a:t>
            </a:r>
            <a:r>
              <a:rPr lang="en-US" altLang="zh-CN" i="1"/>
              <a:t>a</a:t>
            </a:r>
            <a:r>
              <a:rPr lang="en-US" altLang="zh-CN" i="1" baseline="-25000"/>
              <a:t>m</a:t>
            </a:r>
            <a:r>
              <a:rPr lang="el-GR" altLang="zh-CN" i="1"/>
              <a:t>λ</a:t>
            </a:r>
            <a:r>
              <a:rPr lang="en-US" altLang="zh-CN" i="1" baseline="30000"/>
              <a:t>m</a:t>
            </a:r>
            <a:r>
              <a:rPr lang="en-US" altLang="zh-CN"/>
              <a:t>, </a:t>
            </a:r>
            <a:r>
              <a:rPr lang="zh-CN" altLang="en-US"/>
              <a:t>则 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) =</a:t>
            </a:r>
            <a:r>
              <a:rPr lang="en-US" altLang="zh-CN" i="1"/>
              <a:t>a</a:t>
            </a:r>
            <a:r>
              <a:rPr lang="en-US" altLang="zh-CN" baseline="-25000"/>
              <a:t>0</a:t>
            </a:r>
            <a:r>
              <a:rPr lang="en-US" altLang="zh-CN"/>
              <a:t>+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 i="1"/>
              <a:t>A</a:t>
            </a:r>
            <a:r>
              <a:rPr lang="en-US" altLang="zh-CN"/>
              <a:t>+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 i="1"/>
              <a:t>A</a:t>
            </a:r>
            <a:r>
              <a:rPr lang="en-US" altLang="zh-CN" baseline="30000"/>
              <a:t>2</a:t>
            </a:r>
            <a:r>
              <a:rPr lang="en-US" altLang="zh-CN"/>
              <a:t>+…+</a:t>
            </a:r>
            <a:r>
              <a:rPr lang="en-US" altLang="zh-CN" i="1"/>
              <a:t>a</a:t>
            </a:r>
            <a:r>
              <a:rPr lang="en-US" altLang="zh-CN" i="1" baseline="-25000"/>
              <a:t>m</a:t>
            </a:r>
            <a:r>
              <a:rPr lang="en-US" altLang="zh-CN" i="1"/>
              <a:t>A</a:t>
            </a:r>
            <a:r>
              <a:rPr lang="en-US" altLang="zh-CN" i="1" baseline="30000"/>
              <a:t>m</a:t>
            </a:r>
            <a:r>
              <a:rPr lang="en-US" altLang="zh-CN"/>
              <a:t> ;</a:t>
            </a:r>
            <a:endParaRPr lang="en-US" altLang="zh-CN" i="1" baseline="30000"/>
          </a:p>
          <a:p>
            <a:pPr eaLnBrk="1" hangingPunct="1"/>
            <a:r>
              <a:rPr lang="en-US" altLang="zh-CN" i="1" baseline="30000"/>
              <a:t>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)</a:t>
            </a:r>
            <a:r>
              <a:rPr lang="en-US" altLang="zh-CN" i="1"/>
              <a:t>X</a:t>
            </a:r>
            <a:r>
              <a:rPr lang="en-US" altLang="zh-CN"/>
              <a:t>=</a:t>
            </a:r>
            <a:r>
              <a:rPr lang="en-US" altLang="zh-CN" i="1"/>
              <a:t>a</a:t>
            </a:r>
            <a:r>
              <a:rPr lang="en-US" altLang="zh-CN" baseline="-25000"/>
              <a:t>0</a:t>
            </a:r>
            <a:r>
              <a:rPr lang="en-US" altLang="zh-CN" i="1"/>
              <a:t>X</a:t>
            </a:r>
            <a:r>
              <a:rPr lang="en-US" altLang="zh-CN"/>
              <a:t>+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 i="1"/>
              <a:t>AX</a:t>
            </a:r>
            <a:r>
              <a:rPr lang="en-US" altLang="zh-CN"/>
              <a:t>+…+</a:t>
            </a:r>
            <a:r>
              <a:rPr lang="en-US" altLang="zh-CN" i="1"/>
              <a:t>a</a:t>
            </a:r>
            <a:r>
              <a:rPr lang="en-US" altLang="zh-CN" i="1" baseline="-25000"/>
              <a:t>m</a:t>
            </a:r>
            <a:r>
              <a:rPr lang="en-US" altLang="zh-CN" i="1"/>
              <a:t>A</a:t>
            </a:r>
            <a:r>
              <a:rPr lang="en-US" altLang="zh-CN" i="1" baseline="30000"/>
              <a:t>m</a:t>
            </a:r>
            <a:r>
              <a:rPr lang="en-US" altLang="zh-CN" i="1"/>
              <a:t>X</a:t>
            </a:r>
          </a:p>
          <a:p>
            <a:pPr eaLnBrk="1" hangingPunct="1"/>
            <a:r>
              <a:rPr lang="en-US" altLang="zh-CN"/>
              <a:t>          =</a:t>
            </a:r>
            <a:r>
              <a:rPr lang="en-US" altLang="zh-CN" i="1"/>
              <a:t>a</a:t>
            </a:r>
            <a:r>
              <a:rPr lang="en-US" altLang="zh-CN" baseline="-25000"/>
              <a:t>0</a:t>
            </a:r>
            <a:r>
              <a:rPr lang="en-US" altLang="zh-CN" i="1"/>
              <a:t>X</a:t>
            </a:r>
            <a:r>
              <a:rPr lang="en-US" altLang="zh-CN"/>
              <a:t>+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l-GR" altLang="zh-CN" i="1"/>
              <a:t>λ</a:t>
            </a:r>
            <a:r>
              <a:rPr lang="en-US" altLang="zh-CN" i="1" baseline="-25000"/>
              <a:t>i</a:t>
            </a:r>
            <a:r>
              <a:rPr lang="en-US" altLang="zh-CN" i="1"/>
              <a:t>X</a:t>
            </a:r>
            <a:r>
              <a:rPr lang="en-US" altLang="zh-CN"/>
              <a:t>+…+</a:t>
            </a:r>
            <a:r>
              <a:rPr lang="en-US" altLang="zh-CN" i="1"/>
              <a:t>a</a:t>
            </a:r>
            <a:r>
              <a:rPr lang="en-US" altLang="zh-CN" i="1" baseline="-25000"/>
              <a:t>m</a:t>
            </a:r>
            <a:r>
              <a:rPr lang="el-GR" altLang="zh-CN" i="1"/>
              <a:t> λ</a:t>
            </a:r>
            <a:r>
              <a:rPr lang="en-US" altLang="zh-CN" i="1" baseline="-25000"/>
              <a:t>i</a:t>
            </a:r>
            <a:r>
              <a:rPr lang="en-US" altLang="zh-CN" i="1" baseline="30000"/>
              <a:t>m</a:t>
            </a:r>
            <a:r>
              <a:rPr lang="en-US" altLang="zh-CN" i="1"/>
              <a:t>X</a:t>
            </a:r>
            <a:r>
              <a:rPr lang="en-US" altLang="zh-CN"/>
              <a:t> =</a:t>
            </a:r>
            <a:r>
              <a:rPr lang="en-US" altLang="zh-CN" i="1"/>
              <a:t> f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 i="1" baseline="-25000"/>
              <a:t>i</a:t>
            </a:r>
            <a:r>
              <a:rPr lang="en-US" altLang="zh-CN"/>
              <a:t>)</a:t>
            </a:r>
            <a:r>
              <a:rPr lang="en-US" altLang="zh-CN" i="1"/>
              <a:t>X</a:t>
            </a:r>
            <a:r>
              <a:rPr lang="en-US" altLang="zh-CN"/>
              <a:t>.           </a:t>
            </a:r>
            <a:r>
              <a:rPr lang="zh-CN" altLang="en-US"/>
              <a:t>由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)=</a:t>
            </a:r>
            <a:r>
              <a:rPr lang="en-US" altLang="zh-CN" i="1"/>
              <a:t>O</a:t>
            </a:r>
            <a:r>
              <a:rPr lang="zh-CN" altLang="en-US"/>
              <a:t>知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)</a:t>
            </a:r>
            <a:r>
              <a:rPr lang="en-US" altLang="zh-CN" i="1"/>
              <a:t>X</a:t>
            </a:r>
            <a:r>
              <a:rPr lang="en-US" altLang="zh-CN"/>
              <a:t>=0</a:t>
            </a:r>
            <a:r>
              <a:rPr lang="zh-CN" altLang="en-US"/>
              <a:t>从而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 i="1" baseline="-25000"/>
              <a:t>i</a:t>
            </a:r>
            <a:r>
              <a:rPr lang="en-US" altLang="zh-CN"/>
              <a:t>)</a:t>
            </a:r>
            <a:r>
              <a:rPr lang="en-US" altLang="zh-CN" i="1"/>
              <a:t>X</a:t>
            </a:r>
            <a:r>
              <a:rPr lang="en-US" altLang="zh-CN"/>
              <a:t>=0. </a:t>
            </a:r>
            <a:r>
              <a:rPr lang="zh-CN" altLang="en-US"/>
              <a:t>但</a:t>
            </a:r>
            <a:r>
              <a:rPr lang="en-US" altLang="zh-CN" i="1"/>
              <a:t>X</a:t>
            </a:r>
            <a:r>
              <a:rPr lang="en-US" altLang="zh-CN"/>
              <a:t>≠0, </a:t>
            </a:r>
            <a:r>
              <a:rPr lang="zh-CN" altLang="en-US"/>
              <a:t>因此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 i="1" baseline="-25000"/>
              <a:t>i</a:t>
            </a:r>
            <a:r>
              <a:rPr lang="en-US" altLang="zh-CN"/>
              <a:t>)=0.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矩形 2">
            <a:extLst>
              <a:ext uri="{FF2B5EF4-FFF2-40B4-BE49-F238E27FC236}">
                <a16:creationId xmlns:a16="http://schemas.microsoft.com/office/drawing/2014/main" id="{D72BB5ED-1449-000D-508C-036C6B610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3" y="139700"/>
            <a:ext cx="84359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定理</a:t>
            </a:r>
            <a:r>
              <a:rPr lang="en-US" altLang="zh-CN">
                <a:solidFill>
                  <a:srgbClr val="FFFF00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设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</a:t>
            </a:r>
            <a:r>
              <a:rPr lang="zh-CN" altLang="en-US"/>
              <a:t>是方阵</a:t>
            </a:r>
            <a:r>
              <a:rPr lang="en-US" altLang="zh-CN" i="1"/>
              <a:t>A</a:t>
            </a:r>
            <a:r>
              <a:rPr lang="zh-CN" altLang="en-US"/>
              <a:t>的</a:t>
            </a:r>
            <a:r>
              <a:rPr lang="zh-CN" altLang="en-US">
                <a:solidFill>
                  <a:srgbClr val="FFFF00"/>
                </a:solidFill>
              </a:rPr>
              <a:t>化零多项式</a:t>
            </a:r>
            <a:r>
              <a:rPr lang="en-US" altLang="zh-CN"/>
              <a:t>,</a:t>
            </a:r>
            <a:r>
              <a:rPr lang="en-US" altLang="zh-CN" i="1"/>
              <a:t> d</a:t>
            </a:r>
            <a:r>
              <a:rPr lang="en-US" altLang="zh-CN" i="1" baseline="-25000"/>
              <a:t>A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</a:t>
            </a:r>
            <a:r>
              <a:rPr lang="zh-CN" altLang="en-US"/>
              <a:t>是</a:t>
            </a:r>
            <a:r>
              <a:rPr lang="en-US" altLang="zh-CN" i="1"/>
              <a:t>A</a:t>
            </a:r>
            <a:r>
              <a:rPr lang="zh-CN" altLang="en-US"/>
              <a:t>的最小多项式</a:t>
            </a:r>
            <a:r>
              <a:rPr lang="en-US" altLang="zh-CN"/>
              <a:t>, </a:t>
            </a:r>
            <a:r>
              <a:rPr lang="zh-CN" altLang="en-US"/>
              <a:t>则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</a:t>
            </a:r>
            <a:r>
              <a:rPr lang="zh-CN" altLang="en-US"/>
              <a:t>是</a:t>
            </a:r>
            <a:r>
              <a:rPr lang="en-US" altLang="zh-CN" i="1"/>
              <a:t>d</a:t>
            </a:r>
            <a:r>
              <a:rPr lang="en-US" altLang="zh-CN" i="1" baseline="-25000"/>
              <a:t>A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</a:t>
            </a:r>
            <a:r>
              <a:rPr lang="zh-CN" altLang="en-US"/>
              <a:t>的倍式</a:t>
            </a:r>
            <a:r>
              <a:rPr lang="en-US" altLang="zh-CN"/>
              <a:t>. </a:t>
            </a:r>
            <a:r>
              <a:rPr lang="en-US" altLang="zh-CN" i="1"/>
              <a:t>d</a:t>
            </a:r>
            <a:r>
              <a:rPr lang="en-US" altLang="zh-CN" i="1" baseline="-25000"/>
              <a:t>A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</a:t>
            </a:r>
            <a:r>
              <a:rPr lang="zh-CN" altLang="en-US"/>
              <a:t>由</a:t>
            </a:r>
            <a:r>
              <a:rPr lang="en-US" altLang="zh-CN" i="1"/>
              <a:t>A</a:t>
            </a:r>
            <a:r>
              <a:rPr lang="zh-CN" altLang="en-US"/>
              <a:t>唯一决定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86019" name="矩形 4">
            <a:extLst>
              <a:ext uri="{FF2B5EF4-FFF2-40B4-BE49-F238E27FC236}">
                <a16:creationId xmlns:a16="http://schemas.microsoft.com/office/drawing/2014/main" id="{EDA2B1C1-1A30-8D0C-7576-4429BAB91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38" y="1593850"/>
            <a:ext cx="8342312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证明</a:t>
            </a:r>
            <a:r>
              <a:rPr lang="en-US" altLang="zh-CN"/>
              <a:t>:</a:t>
            </a:r>
            <a:r>
              <a:rPr lang="zh-CN" altLang="en-US"/>
              <a:t> </a:t>
            </a:r>
            <a:r>
              <a:rPr lang="en-US" altLang="zh-CN"/>
              <a:t> </a:t>
            </a:r>
            <a:r>
              <a:rPr lang="zh-CN" altLang="en-US"/>
              <a:t>用</a:t>
            </a:r>
            <a:r>
              <a:rPr lang="en-US" altLang="zh-CN" i="1"/>
              <a:t>d</a:t>
            </a:r>
            <a:r>
              <a:rPr lang="en-US" altLang="zh-CN" i="1" baseline="-25000"/>
              <a:t>A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</a:t>
            </a:r>
            <a:r>
              <a:rPr lang="zh-CN" altLang="en-US"/>
              <a:t>除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</a:t>
            </a:r>
            <a:r>
              <a:rPr lang="zh-CN" altLang="en-US"/>
              <a:t>得到商</a:t>
            </a:r>
            <a:r>
              <a:rPr lang="en-US" altLang="zh-CN" i="1"/>
              <a:t>q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</a:t>
            </a:r>
            <a:r>
              <a:rPr lang="zh-CN" altLang="en-US"/>
              <a:t>和余式</a:t>
            </a:r>
            <a:r>
              <a:rPr lang="en-US" altLang="zh-CN" i="1"/>
              <a:t>r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).</a:t>
            </a:r>
            <a:r>
              <a:rPr lang="zh-CN" altLang="en-US"/>
              <a:t>则</a:t>
            </a:r>
            <a:r>
              <a:rPr lang="en-US" altLang="zh-CN" i="1"/>
              <a:t>r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)=</a:t>
            </a:r>
            <a:r>
              <a:rPr lang="en-US" altLang="zh-CN" i="1"/>
              <a:t> f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)-</a:t>
            </a:r>
            <a:r>
              <a:rPr lang="en-US" altLang="zh-CN" i="1"/>
              <a:t>q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</a:t>
            </a:r>
            <a:r>
              <a:rPr lang="en-US" altLang="zh-CN" i="1"/>
              <a:t>d</a:t>
            </a:r>
            <a:r>
              <a:rPr lang="en-US" altLang="zh-CN" i="1" baseline="-25000"/>
              <a:t>A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),</a:t>
            </a:r>
            <a:r>
              <a:rPr lang="zh-CN" altLang="en-US"/>
              <a:t>将</a:t>
            </a:r>
            <a:r>
              <a:rPr lang="en-US" altLang="zh-CN" i="1"/>
              <a:t>A</a:t>
            </a:r>
            <a:r>
              <a:rPr lang="zh-CN" altLang="en-US"/>
              <a:t>代入得到</a:t>
            </a:r>
            <a:r>
              <a:rPr lang="en-US" altLang="zh-CN" i="1"/>
              <a:t>r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)=</a:t>
            </a:r>
            <a:r>
              <a:rPr lang="en-US" altLang="zh-CN" i="1"/>
              <a:t> f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)-</a:t>
            </a:r>
            <a:r>
              <a:rPr lang="en-US" altLang="zh-CN" i="1"/>
              <a:t>q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)</a:t>
            </a:r>
            <a:r>
              <a:rPr lang="en-US" altLang="zh-CN" i="1"/>
              <a:t>d</a:t>
            </a:r>
            <a:r>
              <a:rPr lang="en-US" altLang="zh-CN" i="1" baseline="-25000"/>
              <a:t>A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)=</a:t>
            </a:r>
            <a:r>
              <a:rPr lang="en-US" altLang="zh-CN" i="1"/>
              <a:t>O</a:t>
            </a:r>
            <a:r>
              <a:rPr lang="en-US" altLang="zh-CN"/>
              <a:t>-</a:t>
            </a:r>
            <a:r>
              <a:rPr lang="en-US" altLang="zh-CN" i="1"/>
              <a:t>q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)</a:t>
            </a:r>
            <a:r>
              <a:rPr lang="en-US" altLang="zh-CN" i="1"/>
              <a:t>O</a:t>
            </a:r>
            <a:r>
              <a:rPr lang="en-US" altLang="zh-CN"/>
              <a:t>=</a:t>
            </a:r>
            <a:r>
              <a:rPr lang="en-US" altLang="zh-CN" i="1"/>
              <a:t>O</a:t>
            </a:r>
            <a:r>
              <a:rPr lang="en-US" altLang="zh-CN"/>
              <a:t>.</a:t>
            </a:r>
            <a:r>
              <a:rPr lang="zh-CN" altLang="en-US"/>
              <a:t>如果</a:t>
            </a:r>
            <a:r>
              <a:rPr lang="en-US" altLang="zh-CN" i="1"/>
              <a:t>r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)≠0, </a:t>
            </a:r>
            <a:r>
              <a:rPr lang="zh-CN" altLang="en-US"/>
              <a:t>则</a:t>
            </a:r>
            <a:r>
              <a:rPr lang="en-US" altLang="zh-CN" i="1"/>
              <a:t>r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</a:t>
            </a:r>
            <a:r>
              <a:rPr lang="zh-CN" altLang="en-US"/>
              <a:t>也是 </a:t>
            </a:r>
            <a:r>
              <a:rPr lang="en-US" altLang="zh-CN" i="1"/>
              <a:t>A</a:t>
            </a:r>
            <a:r>
              <a:rPr lang="zh-CN" altLang="en-US"/>
              <a:t>的化零多项式并且次数低于</a:t>
            </a:r>
            <a:r>
              <a:rPr lang="en-US" altLang="zh-CN" i="1"/>
              <a:t>d</a:t>
            </a:r>
            <a:r>
              <a:rPr lang="en-US" altLang="zh-CN" i="1" baseline="-25000"/>
              <a:t>A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),</a:t>
            </a:r>
            <a:r>
              <a:rPr lang="zh-CN" altLang="en-US"/>
              <a:t>与</a:t>
            </a:r>
            <a:r>
              <a:rPr lang="en-US" altLang="zh-CN" i="1"/>
              <a:t>d</a:t>
            </a:r>
            <a:r>
              <a:rPr lang="en-US" altLang="zh-CN" i="1" baseline="-25000"/>
              <a:t>A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</a:t>
            </a:r>
            <a:r>
              <a:rPr lang="zh-CN" altLang="en-US"/>
              <a:t>的最小性矛盾</a:t>
            </a:r>
            <a:r>
              <a:rPr lang="en-US" altLang="zh-CN"/>
              <a:t>. </a:t>
            </a:r>
            <a:r>
              <a:rPr lang="zh-CN" altLang="en-US"/>
              <a:t>因此</a:t>
            </a:r>
            <a:r>
              <a:rPr lang="en-US" altLang="zh-CN" i="1"/>
              <a:t>r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)=0,</a:t>
            </a:r>
            <a:r>
              <a:rPr lang="en-US" altLang="zh-CN" i="1"/>
              <a:t> f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</a:t>
            </a:r>
            <a:r>
              <a:rPr lang="zh-CN" altLang="en-US"/>
              <a:t>是</a:t>
            </a:r>
            <a:r>
              <a:rPr lang="en-US" altLang="zh-CN" i="1"/>
              <a:t>d</a:t>
            </a:r>
            <a:r>
              <a:rPr lang="en-US" altLang="zh-CN" i="1" baseline="-25000"/>
              <a:t>A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</a:t>
            </a:r>
            <a:r>
              <a:rPr lang="zh-CN" altLang="en-US"/>
              <a:t>的倍式</a:t>
            </a:r>
            <a:r>
              <a:rPr lang="en-US" altLang="zh-CN"/>
              <a:t>.  </a:t>
            </a:r>
          </a:p>
          <a:p>
            <a:pPr eaLnBrk="1" hangingPunct="1"/>
            <a:r>
              <a:rPr lang="zh-CN" altLang="en-US"/>
              <a:t>如果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</a:t>
            </a:r>
            <a:r>
              <a:rPr lang="zh-CN" altLang="en-US"/>
              <a:t>也是</a:t>
            </a:r>
            <a:r>
              <a:rPr lang="en-US" altLang="zh-CN" i="1"/>
              <a:t>A</a:t>
            </a:r>
            <a:r>
              <a:rPr lang="zh-CN" altLang="en-US"/>
              <a:t>的最小多项式</a:t>
            </a:r>
            <a:r>
              <a:rPr lang="en-US" altLang="zh-CN"/>
              <a:t>, </a:t>
            </a:r>
            <a:r>
              <a:rPr lang="zh-CN" altLang="en-US"/>
              <a:t>则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</a:t>
            </a:r>
            <a:r>
              <a:rPr lang="zh-CN" altLang="en-US"/>
              <a:t>的次数与 </a:t>
            </a:r>
            <a:r>
              <a:rPr lang="en-US" altLang="zh-CN" i="1"/>
              <a:t>d</a:t>
            </a:r>
            <a:r>
              <a:rPr lang="en-US" altLang="zh-CN" i="1" baseline="-25000"/>
              <a:t>A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</a:t>
            </a:r>
            <a:r>
              <a:rPr lang="zh-CN" altLang="en-US"/>
              <a:t>相同</a:t>
            </a:r>
            <a:r>
              <a:rPr lang="en-US" altLang="zh-CN"/>
              <a:t>, </a:t>
            </a:r>
            <a:r>
              <a:rPr lang="zh-CN" altLang="en-US"/>
              <a:t>最高次项系数为 </a:t>
            </a:r>
            <a:r>
              <a:rPr lang="en-US" altLang="zh-CN"/>
              <a:t>1. </a:t>
            </a:r>
            <a:r>
              <a:rPr lang="zh-CN" altLang="en-US"/>
              <a:t>但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</a:t>
            </a:r>
            <a:r>
              <a:rPr lang="zh-CN" altLang="en-US"/>
              <a:t>应是</a:t>
            </a:r>
            <a:r>
              <a:rPr lang="en-US" altLang="zh-CN" i="1"/>
              <a:t>d</a:t>
            </a:r>
            <a:r>
              <a:rPr lang="en-US" altLang="zh-CN" i="1" baseline="-25000"/>
              <a:t>A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</a:t>
            </a:r>
            <a:r>
              <a:rPr lang="zh-CN" altLang="en-US"/>
              <a:t>的倍式</a:t>
            </a:r>
            <a:r>
              <a:rPr lang="en-US" altLang="zh-CN"/>
              <a:t>, </a:t>
            </a:r>
            <a:r>
              <a:rPr lang="zh-CN" altLang="en-US"/>
              <a:t>这迫使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)=</a:t>
            </a:r>
            <a:r>
              <a:rPr lang="en-US" altLang="zh-CN" i="1"/>
              <a:t>d</a:t>
            </a:r>
            <a:r>
              <a:rPr lang="en-US" altLang="zh-CN" i="1" baseline="-25000"/>
              <a:t>A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).</a:t>
            </a:r>
            <a:r>
              <a:rPr lang="zh-CN" altLang="en-US"/>
              <a:t>这就证明了</a:t>
            </a:r>
            <a:r>
              <a:rPr lang="en-US" altLang="zh-CN" i="1"/>
              <a:t>A</a:t>
            </a:r>
            <a:r>
              <a:rPr lang="zh-CN" altLang="en-US"/>
              <a:t>的最小多项式的唯一性</a:t>
            </a:r>
            <a:r>
              <a:rPr lang="en-US" altLang="zh-CN"/>
              <a:t>.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矩形 2">
            <a:extLst>
              <a:ext uri="{FF2B5EF4-FFF2-40B4-BE49-F238E27FC236}">
                <a16:creationId xmlns:a16="http://schemas.microsoft.com/office/drawing/2014/main" id="{11CF62FB-66A0-6840-494C-BD668F013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8" y="242888"/>
            <a:ext cx="84423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FF"/>
                </a:solidFill>
              </a:rPr>
              <a:t>定理  </a:t>
            </a:r>
            <a:r>
              <a:rPr lang="zh-CN" altLang="en-US"/>
              <a:t>复方阵</a:t>
            </a:r>
            <a:r>
              <a:rPr lang="en-US" altLang="zh-CN" i="1"/>
              <a:t>A</a:t>
            </a:r>
            <a:r>
              <a:rPr lang="zh-CN" altLang="en-US"/>
              <a:t>可对角化当且仅当</a:t>
            </a:r>
            <a:r>
              <a:rPr lang="en-US" altLang="zh-CN" i="1"/>
              <a:t>A</a:t>
            </a:r>
            <a:r>
              <a:rPr lang="zh-CN" altLang="en-US"/>
              <a:t>的最小多项式没有重根</a:t>
            </a:r>
            <a:r>
              <a:rPr lang="en-US" altLang="zh-CN">
                <a:solidFill>
                  <a:srgbClr val="FFFF00"/>
                </a:solidFill>
              </a:rPr>
              <a:t>.</a:t>
            </a:r>
            <a:endParaRPr lang="en-US" altLang="zh-CN">
              <a:solidFill>
                <a:srgbClr val="FFFF66"/>
              </a:solidFill>
            </a:endParaRPr>
          </a:p>
        </p:txBody>
      </p:sp>
      <p:sp>
        <p:nvSpPr>
          <p:cNvPr id="49156" name="Text Box 20">
            <a:extLst>
              <a:ext uri="{FF2B5EF4-FFF2-40B4-BE49-F238E27FC236}">
                <a16:creationId xmlns:a16="http://schemas.microsoft.com/office/drawing/2014/main" id="{41E01F64-BF99-D516-9FED-64D5AB3A5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" y="1254125"/>
            <a:ext cx="84089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证明思路</a:t>
            </a:r>
            <a:r>
              <a:rPr lang="en-US" altLang="zh-CN"/>
              <a:t>:</a:t>
            </a:r>
            <a:r>
              <a:rPr lang="zh-CN" altLang="en-US"/>
              <a:t>本节例子中已经证明了</a:t>
            </a:r>
            <a:r>
              <a:rPr lang="en-US" altLang="zh-CN"/>
              <a:t>: </a:t>
            </a:r>
            <a:r>
              <a:rPr lang="en-US" altLang="zh-CN" i="1"/>
              <a:t>A</a:t>
            </a:r>
            <a:r>
              <a:rPr lang="zh-CN" altLang="en-US"/>
              <a:t>可对角化则</a:t>
            </a:r>
            <a:r>
              <a:rPr lang="en-US" altLang="zh-CN" i="1"/>
              <a:t>A</a:t>
            </a:r>
            <a:r>
              <a:rPr lang="zh-CN" altLang="en-US"/>
              <a:t>的最小多项式没有重根</a:t>
            </a:r>
            <a:r>
              <a:rPr lang="en-US" altLang="zh-CN"/>
              <a:t>.</a:t>
            </a:r>
          </a:p>
        </p:txBody>
      </p:sp>
      <p:sp>
        <p:nvSpPr>
          <p:cNvPr id="49157" name="TextBox 4">
            <a:extLst>
              <a:ext uri="{FF2B5EF4-FFF2-40B4-BE49-F238E27FC236}">
                <a16:creationId xmlns:a16="http://schemas.microsoft.com/office/drawing/2014/main" id="{759C5BFB-BF09-A492-D5D8-71F7EDE0B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2508250"/>
            <a:ext cx="8428038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设</a:t>
            </a:r>
            <a:r>
              <a:rPr lang="en-US" altLang="zh-CN"/>
              <a:t>A</a:t>
            </a:r>
            <a:r>
              <a:rPr lang="zh-CN" altLang="en-US"/>
              <a:t>的最小多项式</a:t>
            </a:r>
            <a:r>
              <a:rPr lang="en-US" altLang="zh-CN" i="1"/>
              <a:t>d</a:t>
            </a:r>
            <a:r>
              <a:rPr lang="en-US" altLang="zh-CN" i="1" baseline="-25000"/>
              <a:t>A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)= (</a:t>
            </a:r>
            <a:r>
              <a:rPr lang="el-GR" altLang="zh-CN" i="1"/>
              <a:t>λ</a:t>
            </a:r>
            <a:r>
              <a:rPr lang="en-US" altLang="zh-CN" i="1"/>
              <a:t>-</a:t>
            </a:r>
            <a:r>
              <a:rPr lang="el-GR" altLang="zh-CN" i="1"/>
              <a:t>λ</a:t>
            </a:r>
            <a:r>
              <a:rPr lang="en-US" altLang="zh-CN" baseline="-25000"/>
              <a:t>1</a:t>
            </a:r>
            <a:r>
              <a:rPr lang="en-US" altLang="zh-CN"/>
              <a:t>)…(</a:t>
            </a:r>
            <a:r>
              <a:rPr lang="el-GR" altLang="zh-CN" i="1"/>
              <a:t>λ</a:t>
            </a:r>
            <a:r>
              <a:rPr lang="en-US" altLang="zh-CN"/>
              <a:t>-</a:t>
            </a:r>
            <a:r>
              <a:rPr lang="el-GR" altLang="zh-CN" i="1"/>
              <a:t>λ</a:t>
            </a:r>
            <a:r>
              <a:rPr lang="en-US" altLang="zh-CN" i="1" baseline="-25000"/>
              <a:t>t</a:t>
            </a:r>
            <a:r>
              <a:rPr lang="en-US" altLang="zh-CN"/>
              <a:t>),</a:t>
            </a:r>
            <a:r>
              <a:rPr lang="el-GR" altLang="zh-CN" i="1"/>
              <a:t> λ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l-GR" altLang="zh-CN" i="1"/>
              <a:t>λ</a:t>
            </a:r>
            <a:r>
              <a:rPr lang="en-US" altLang="zh-CN" i="1" baseline="-25000"/>
              <a:t>t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的不同的特征值</a:t>
            </a:r>
            <a:r>
              <a:rPr lang="en-US" altLang="zh-CN"/>
              <a:t>.</a:t>
            </a:r>
            <a:r>
              <a:rPr lang="zh-CN" altLang="en-US"/>
              <a:t>对每个特征值</a:t>
            </a:r>
            <a:r>
              <a:rPr lang="el-GR" altLang="zh-CN" i="1"/>
              <a:t>λ</a:t>
            </a:r>
            <a:r>
              <a:rPr lang="en-US" altLang="zh-CN" i="1" baseline="-25000"/>
              <a:t>i</a:t>
            </a:r>
            <a:r>
              <a:rPr lang="zh-CN" altLang="en-US"/>
              <a:t> </a:t>
            </a:r>
            <a:r>
              <a:rPr lang="en-US" altLang="zh-CN"/>
              <a:t>, </a:t>
            </a:r>
            <a:r>
              <a:rPr lang="zh-CN" altLang="en-US"/>
              <a:t>记 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为</a:t>
            </a:r>
            <a:r>
              <a:rPr lang="en-US" altLang="zh-CN" i="1"/>
              <a:t>d</a:t>
            </a:r>
            <a:r>
              <a:rPr lang="en-US" altLang="zh-CN" i="1" baseline="-25000"/>
              <a:t>A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</a:t>
            </a:r>
            <a:r>
              <a:rPr lang="zh-CN" altLang="en-US"/>
              <a:t>中去掉因式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-</a:t>
            </a:r>
            <a:r>
              <a:rPr lang="el-GR" altLang="zh-CN" i="1"/>
              <a:t>λ</a:t>
            </a:r>
            <a:r>
              <a:rPr lang="en-US" altLang="zh-CN" i="1" baseline="-25000"/>
              <a:t>i</a:t>
            </a:r>
            <a:r>
              <a:rPr lang="en-US" altLang="zh-CN"/>
              <a:t>)</a:t>
            </a:r>
            <a:r>
              <a:rPr lang="zh-CN" altLang="en-US"/>
              <a:t>得到的多项式</a:t>
            </a:r>
            <a:r>
              <a:rPr lang="en-US" altLang="zh-CN"/>
              <a:t>, </a:t>
            </a:r>
            <a:r>
              <a:rPr lang="zh-CN" altLang="en-US"/>
              <a:t>则</a:t>
            </a:r>
            <a:r>
              <a:rPr lang="zh-CN" altLang="en-US">
                <a:solidFill>
                  <a:srgbClr val="FFFF00"/>
                </a:solidFill>
              </a:rPr>
              <a:t> </a:t>
            </a:r>
          </a:p>
        </p:txBody>
      </p:sp>
      <p:graphicFrame>
        <p:nvGraphicFramePr>
          <p:cNvPr id="49154" name="Object 10">
            <a:extLst>
              <a:ext uri="{FF2B5EF4-FFF2-40B4-BE49-F238E27FC236}">
                <a16:creationId xmlns:a16="http://schemas.microsoft.com/office/drawing/2014/main" id="{7CD8638B-E366-4ACC-CBCC-D30BBAF849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5900" y="3603625"/>
          <a:ext cx="317023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5280" imgH="368280" progId="Equation.3">
                  <p:embed/>
                </p:oleObj>
              </mc:Choice>
              <mc:Fallback>
                <p:oleObj name="Equation" r:id="rId2" imgW="1295280" imgH="3682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3603625"/>
                        <a:ext cx="3170238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10">
            <a:extLst>
              <a:ext uri="{FF2B5EF4-FFF2-40B4-BE49-F238E27FC236}">
                <a16:creationId xmlns:a16="http://schemas.microsoft.com/office/drawing/2014/main" id="{93A32694-F880-4D7E-C319-C379414749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5688" y="168275"/>
          <a:ext cx="4165600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01720" imgH="711000" progId="Equation.3">
                  <p:embed/>
                </p:oleObj>
              </mc:Choice>
              <mc:Fallback>
                <p:oleObj name="Equation" r:id="rId2" imgW="1701720" imgH="711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168275"/>
                        <a:ext cx="4165600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矩形 3">
            <a:extLst>
              <a:ext uri="{FF2B5EF4-FFF2-40B4-BE49-F238E27FC236}">
                <a16:creationId xmlns:a16="http://schemas.microsoft.com/office/drawing/2014/main" id="{88C6CF14-0002-83E6-5E93-C22AAA154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8" y="2041525"/>
            <a:ext cx="8304212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由于多项式</a:t>
            </a:r>
            <a:r>
              <a:rPr lang="en-US" altLang="zh-CN" i="1"/>
              <a:t>f</a:t>
            </a:r>
            <a:r>
              <a:rPr lang="en-US" altLang="zh-CN" i="1" baseline="-25000"/>
              <a:t>i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)(1≤</a:t>
            </a:r>
            <a:r>
              <a:rPr lang="en-US" altLang="zh-CN" i="1"/>
              <a:t>i</a:t>
            </a:r>
            <a:r>
              <a:rPr lang="en-US" altLang="zh-CN"/>
              <a:t>≤</a:t>
            </a:r>
            <a:r>
              <a:rPr lang="en-US" altLang="zh-CN" i="1"/>
              <a:t>t</a:t>
            </a:r>
            <a:r>
              <a:rPr lang="en-US" altLang="zh-CN"/>
              <a:t>) </a:t>
            </a:r>
            <a:r>
              <a:rPr lang="zh-CN" altLang="en-US"/>
              <a:t>互素</a:t>
            </a:r>
            <a:r>
              <a:rPr lang="en-US" altLang="zh-CN"/>
              <a:t>, </a:t>
            </a:r>
            <a:r>
              <a:rPr lang="zh-CN" altLang="en-US"/>
              <a:t>存在一组复系数多项式</a:t>
            </a:r>
            <a:r>
              <a:rPr lang="en-US" altLang="zh-CN" i="1"/>
              <a:t>u</a:t>
            </a:r>
            <a:r>
              <a:rPr lang="en-US" altLang="zh-CN" i="1" baseline="-25000"/>
              <a:t>i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 (1≤</a:t>
            </a:r>
            <a:r>
              <a:rPr lang="en-US" altLang="zh-CN" i="1"/>
              <a:t>i</a:t>
            </a:r>
            <a:r>
              <a:rPr lang="en-US" altLang="zh-CN"/>
              <a:t>≤</a:t>
            </a:r>
            <a:r>
              <a:rPr lang="en-US" altLang="zh-CN" i="1"/>
              <a:t>t</a:t>
            </a:r>
            <a:r>
              <a:rPr lang="en-US" altLang="zh-CN"/>
              <a:t>)</a:t>
            </a:r>
            <a:r>
              <a:rPr lang="zh-CN" altLang="en-US"/>
              <a:t>使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因而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对任意</a:t>
            </a:r>
            <a:r>
              <a:rPr lang="en-US" altLang="zh-CN" i="1"/>
              <a:t>X</a:t>
            </a:r>
            <a:r>
              <a:rPr lang="en-US" altLang="zh-CN"/>
              <a:t>∈</a:t>
            </a:r>
            <a:r>
              <a:rPr lang="en-US" altLang="zh-CN" i="1"/>
              <a:t>V</a:t>
            </a:r>
            <a:r>
              <a:rPr lang="en-US" altLang="zh-CN"/>
              <a:t>, </a:t>
            </a:r>
            <a:r>
              <a:rPr lang="zh-CN" altLang="en-US"/>
              <a:t>有 </a:t>
            </a:r>
          </a:p>
        </p:txBody>
      </p:sp>
      <p:graphicFrame>
        <p:nvGraphicFramePr>
          <p:cNvPr id="50179" name="Object 3">
            <a:extLst>
              <a:ext uri="{FF2B5EF4-FFF2-40B4-BE49-F238E27FC236}">
                <a16:creationId xmlns:a16="http://schemas.microsoft.com/office/drawing/2014/main" id="{23B40143-DEAE-180D-09D9-6C57C80E40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1913" y="3021013"/>
          <a:ext cx="2611437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66680" imgH="431640" progId="Equation.3">
                  <p:embed/>
                </p:oleObj>
              </mc:Choice>
              <mc:Fallback>
                <p:oleObj name="Equation" r:id="rId4" imgW="106668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3021013"/>
                        <a:ext cx="2611437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>
            <a:extLst>
              <a:ext uri="{FF2B5EF4-FFF2-40B4-BE49-F238E27FC236}">
                <a16:creationId xmlns:a16="http://schemas.microsoft.com/office/drawing/2014/main" id="{53448774-BBE4-1F8E-7D54-07A9AFDB8E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9525" y="4387850"/>
          <a:ext cx="273685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17440" imgH="431640" progId="Equation.3">
                  <p:embed/>
                </p:oleObj>
              </mc:Choice>
              <mc:Fallback>
                <p:oleObj name="Equation" r:id="rId6" imgW="111744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4387850"/>
                        <a:ext cx="2736850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矩形 1">
            <a:extLst>
              <a:ext uri="{FF2B5EF4-FFF2-40B4-BE49-F238E27FC236}">
                <a16:creationId xmlns:a16="http://schemas.microsoft.com/office/drawing/2014/main" id="{F12A476A-0A43-445C-36D2-7A37F9B15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1509713"/>
            <a:ext cx="8682038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其中每个                                                                可以写成 特征子空间</a:t>
            </a:r>
            <a:r>
              <a:rPr lang="en-US" altLang="zh-CN" i="1"/>
              <a:t>V</a:t>
            </a:r>
            <a:r>
              <a:rPr lang="el-GR" altLang="zh-CN" i="1" baseline="-25000"/>
              <a:t>λ</a:t>
            </a:r>
            <a:r>
              <a:rPr lang="en-US" altLang="zh-CN" i="1" baseline="-25000"/>
              <a:t>i </a:t>
            </a:r>
            <a:r>
              <a:rPr lang="zh-CN" altLang="en-US"/>
              <a:t>的基</a:t>
            </a:r>
            <a:r>
              <a:rPr lang="en-US" altLang="zh-CN" i="1"/>
              <a:t>M</a:t>
            </a:r>
            <a:r>
              <a:rPr lang="en-US" altLang="zh-CN" i="1" baseline="-25000"/>
              <a:t>i</a:t>
            </a:r>
            <a:r>
              <a:rPr lang="zh-CN" altLang="en-US"/>
              <a:t>的线性组合</a:t>
            </a:r>
            <a:r>
              <a:rPr lang="en-US" altLang="zh-CN"/>
              <a:t>. </a:t>
            </a:r>
            <a:r>
              <a:rPr lang="zh-CN" altLang="en-US"/>
              <a:t>因而</a:t>
            </a:r>
            <a:r>
              <a:rPr lang="en-US" altLang="zh-CN" i="1"/>
              <a:t>X</a:t>
            </a:r>
            <a:r>
              <a:rPr lang="en-US" altLang="zh-CN"/>
              <a:t>=</a:t>
            </a:r>
            <a:r>
              <a:rPr lang="el-GR" altLang="zh-CN" i="1"/>
              <a:t> 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+…+</a:t>
            </a:r>
            <a:r>
              <a:rPr lang="en-US" altLang="zh-CN" i="1"/>
              <a:t>X</a:t>
            </a:r>
            <a:r>
              <a:rPr lang="en-US" altLang="zh-CN" i="1" baseline="-25000"/>
              <a:t>t </a:t>
            </a:r>
            <a:r>
              <a:rPr lang="zh-CN" altLang="en-US"/>
              <a:t>是各个特征子空间</a:t>
            </a:r>
            <a:r>
              <a:rPr lang="en-US" altLang="zh-CN" i="1"/>
              <a:t>V</a:t>
            </a:r>
            <a:r>
              <a:rPr lang="el-GR" altLang="zh-CN" i="1" baseline="-25000"/>
              <a:t>λ</a:t>
            </a:r>
            <a:r>
              <a:rPr lang="en-US" altLang="zh-CN" i="1" baseline="-25000"/>
              <a:t>i</a:t>
            </a:r>
            <a:r>
              <a:rPr lang="zh-CN" altLang="en-US"/>
              <a:t> 的基</a:t>
            </a:r>
            <a:r>
              <a:rPr lang="en-US" altLang="zh-CN" i="1"/>
              <a:t>M</a:t>
            </a:r>
            <a:r>
              <a:rPr lang="en-US" altLang="zh-CN" i="1" baseline="-25000"/>
              <a:t>i</a:t>
            </a:r>
            <a:r>
              <a:rPr lang="en-US" altLang="zh-CN"/>
              <a:t> (1≤ </a:t>
            </a:r>
            <a:r>
              <a:rPr lang="en-US" altLang="zh-CN" i="1"/>
              <a:t>i</a:t>
            </a:r>
            <a:r>
              <a:rPr lang="en-US" altLang="zh-CN"/>
              <a:t>≤</a:t>
            </a:r>
            <a:r>
              <a:rPr lang="en-US" altLang="zh-CN" i="1"/>
              <a:t>t</a:t>
            </a:r>
            <a:r>
              <a:rPr lang="en-US" altLang="zh-CN"/>
              <a:t>)</a:t>
            </a:r>
            <a:r>
              <a:rPr lang="zh-CN" altLang="en-US"/>
              <a:t>的并集</a:t>
            </a:r>
            <a:r>
              <a:rPr lang="en-US" altLang="zh-CN" i="1"/>
              <a:t>M</a:t>
            </a:r>
            <a:r>
              <a:rPr lang="en-US" altLang="zh-CN"/>
              <a:t>=</a:t>
            </a:r>
            <a:r>
              <a:rPr lang="en-US" altLang="zh-CN" i="1"/>
              <a:t>M</a:t>
            </a:r>
            <a:r>
              <a:rPr lang="en-US" altLang="zh-CN" baseline="-25000"/>
              <a:t>1</a:t>
            </a:r>
            <a:r>
              <a:rPr lang="en-US" altLang="zh-CN"/>
              <a:t>∪…∪</a:t>
            </a:r>
            <a:r>
              <a:rPr lang="en-US" altLang="zh-CN" i="1"/>
              <a:t>M</a:t>
            </a:r>
            <a:r>
              <a:rPr lang="en-US" altLang="zh-CN" i="1" baseline="-25000"/>
              <a:t>t </a:t>
            </a:r>
            <a:r>
              <a:rPr lang="zh-CN" altLang="en-US"/>
              <a:t>的线性组合</a:t>
            </a:r>
            <a:r>
              <a:rPr lang="en-US" altLang="zh-CN"/>
              <a:t>.</a:t>
            </a:r>
            <a:r>
              <a:rPr lang="zh-CN" altLang="en-US"/>
              <a:t>这说明 </a:t>
            </a:r>
            <a:r>
              <a:rPr lang="en-US" altLang="zh-CN" i="1"/>
              <a:t>M</a:t>
            </a:r>
            <a:r>
              <a:rPr lang="zh-CN" altLang="en-US"/>
              <a:t>生成整个线性空间</a:t>
            </a:r>
            <a:r>
              <a:rPr lang="en-US" altLang="zh-CN" i="1"/>
              <a:t>V</a:t>
            </a:r>
            <a:r>
              <a:rPr lang="en-US" altLang="zh-CN"/>
              <a:t>. </a:t>
            </a:r>
            <a:r>
              <a:rPr lang="zh-CN" altLang="en-US"/>
              <a:t>由推论知</a:t>
            </a:r>
            <a:r>
              <a:rPr lang="en-US" altLang="zh-CN" i="1"/>
              <a:t>M</a:t>
            </a:r>
            <a:r>
              <a:rPr lang="zh-CN" altLang="en-US"/>
              <a:t>线性无关</a:t>
            </a:r>
            <a:r>
              <a:rPr lang="en-US" altLang="zh-CN"/>
              <a:t>, </a:t>
            </a:r>
            <a:r>
              <a:rPr lang="zh-CN" altLang="en-US"/>
              <a:t>就是</a:t>
            </a:r>
            <a:r>
              <a:rPr lang="en-US" altLang="zh-CN" i="1"/>
              <a:t>V</a:t>
            </a:r>
            <a:r>
              <a:rPr lang="zh-CN" altLang="en-US"/>
              <a:t>的一组基</a:t>
            </a:r>
            <a:r>
              <a:rPr lang="en-US" altLang="zh-CN"/>
              <a:t>.</a:t>
            </a:r>
            <a:r>
              <a:rPr lang="en-US" altLang="zh-CN" i="1"/>
              <a:t>A</a:t>
            </a:r>
            <a:r>
              <a:rPr lang="zh-CN" altLang="en-US"/>
              <a:t>在这组基下的矩阵是对角阵</a:t>
            </a:r>
            <a:r>
              <a:rPr lang="en-US" altLang="zh-CN"/>
              <a:t>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graphicFrame>
        <p:nvGraphicFramePr>
          <p:cNvPr id="51202" name="Object 10">
            <a:extLst>
              <a:ext uri="{FF2B5EF4-FFF2-40B4-BE49-F238E27FC236}">
                <a16:creationId xmlns:a16="http://schemas.microsoft.com/office/drawing/2014/main" id="{1638C7AC-473F-9FA7-106F-F15705D80A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875" y="261938"/>
          <a:ext cx="69977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57320" imgH="457200" progId="Equation.3">
                  <p:embed/>
                </p:oleObj>
              </mc:Choice>
              <mc:Fallback>
                <p:oleObj name="Equation" r:id="rId2" imgW="285732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261938"/>
                        <a:ext cx="69977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3">
            <a:extLst>
              <a:ext uri="{FF2B5EF4-FFF2-40B4-BE49-F238E27FC236}">
                <a16:creationId xmlns:a16="http://schemas.microsoft.com/office/drawing/2014/main" id="{6F6895AF-D134-32C3-A0E2-195BE2600E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3288" y="1535113"/>
          <a:ext cx="531812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71520" imgH="241200" progId="Equation.3">
                  <p:embed/>
                </p:oleObj>
              </mc:Choice>
              <mc:Fallback>
                <p:oleObj name="Equation" r:id="rId4" imgW="217152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8" y="1535113"/>
                        <a:ext cx="5318125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Box 1">
            <a:extLst>
              <a:ext uri="{FF2B5EF4-FFF2-40B4-BE49-F238E27FC236}">
                <a16:creationId xmlns:a16="http://schemas.microsoft.com/office/drawing/2014/main" id="{3498DB72-EB21-DF70-FC66-04C415261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8" y="377825"/>
            <a:ext cx="83978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例</a:t>
            </a:r>
            <a:r>
              <a:rPr lang="zh-CN" altLang="en-US"/>
              <a:t> 方阵</a:t>
            </a:r>
            <a:r>
              <a:rPr lang="en-US" altLang="zh-CN" i="1"/>
              <a:t>A</a:t>
            </a:r>
            <a:r>
              <a:rPr lang="zh-CN" altLang="en-US"/>
              <a:t>满足条件</a:t>
            </a:r>
            <a:r>
              <a:rPr lang="en-US" altLang="zh-CN" i="1"/>
              <a:t>A</a:t>
            </a:r>
            <a:r>
              <a:rPr lang="en-US" altLang="zh-CN" i="1" baseline="30000"/>
              <a:t>k</a:t>
            </a:r>
            <a:r>
              <a:rPr lang="en-US" altLang="zh-CN"/>
              <a:t>=</a:t>
            </a:r>
            <a:r>
              <a:rPr lang="en-US" altLang="zh-CN" i="1"/>
              <a:t>I,k</a:t>
            </a:r>
            <a:r>
              <a:rPr lang="zh-CN" altLang="en-US"/>
              <a:t>是某个正整数</a:t>
            </a:r>
            <a:r>
              <a:rPr lang="en-US" altLang="zh-CN"/>
              <a:t>.</a:t>
            </a:r>
            <a:r>
              <a:rPr lang="zh-CN" altLang="en-US"/>
              <a:t>求证</a:t>
            </a:r>
            <a:r>
              <a:rPr lang="en-US" altLang="zh-CN"/>
              <a:t>:</a:t>
            </a:r>
            <a:r>
              <a:rPr lang="en-US" altLang="zh-CN" i="1"/>
              <a:t>A</a:t>
            </a:r>
            <a:r>
              <a:rPr lang="zh-CN" altLang="en-US"/>
              <a:t>相似于对角阵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87043" name="矩形 2">
            <a:extLst>
              <a:ext uri="{FF2B5EF4-FFF2-40B4-BE49-F238E27FC236}">
                <a16:creationId xmlns:a16="http://schemas.microsoft.com/office/drawing/2014/main" id="{207CC316-ADFF-D151-91D1-980AE1D74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3" y="1446213"/>
            <a:ext cx="83788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证明</a:t>
            </a:r>
            <a:r>
              <a:rPr lang="en-US" altLang="zh-CN"/>
              <a:t>:</a:t>
            </a:r>
            <a:r>
              <a:rPr lang="el-GR" altLang="zh-CN" i="1"/>
              <a:t>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</a:t>
            </a:r>
            <a:r>
              <a:rPr lang="en-US" altLang="zh-CN" i="1"/>
              <a:t>=</a:t>
            </a:r>
            <a:r>
              <a:rPr lang="el-GR" altLang="zh-CN" i="1"/>
              <a:t>λ</a:t>
            </a:r>
            <a:r>
              <a:rPr lang="en-US" altLang="zh-CN" i="1" baseline="30000"/>
              <a:t>k</a:t>
            </a:r>
            <a:r>
              <a:rPr lang="en-US" altLang="zh-CN"/>
              <a:t>-1</a:t>
            </a:r>
            <a:r>
              <a:rPr lang="zh-CN" altLang="en-US"/>
              <a:t>是的零化多项式</a:t>
            </a:r>
            <a:r>
              <a:rPr lang="en-US" altLang="zh-CN"/>
              <a:t>,</a:t>
            </a:r>
            <a:r>
              <a:rPr lang="zh-CN" altLang="en-US"/>
              <a:t>则</a:t>
            </a:r>
            <a:r>
              <a:rPr lang="en-US" altLang="zh-CN" i="1"/>
              <a:t>A</a:t>
            </a:r>
            <a:r>
              <a:rPr lang="zh-CN" altLang="en-US"/>
              <a:t>的最小多项式</a:t>
            </a:r>
            <a:r>
              <a:rPr lang="en-US" altLang="zh-CN" i="1"/>
              <a:t>d</a:t>
            </a:r>
            <a:r>
              <a:rPr lang="en-US" altLang="zh-CN" i="1" baseline="-25000"/>
              <a:t>A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</a:t>
            </a:r>
            <a:r>
              <a:rPr lang="zh-CN" altLang="en-US"/>
              <a:t>是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</a:t>
            </a:r>
            <a:r>
              <a:rPr lang="zh-CN" altLang="en-US"/>
              <a:t>的因式</a:t>
            </a:r>
            <a:r>
              <a:rPr lang="en-US" altLang="zh-CN"/>
              <a:t>,</a:t>
            </a:r>
            <a:r>
              <a:rPr lang="el-GR" altLang="zh-CN" i="1"/>
              <a:t> λ</a:t>
            </a:r>
            <a:r>
              <a:rPr lang="en-US" altLang="zh-CN" i="1" baseline="30000"/>
              <a:t>k</a:t>
            </a:r>
            <a:r>
              <a:rPr lang="en-US" altLang="zh-CN"/>
              <a:t>-1</a:t>
            </a:r>
            <a:r>
              <a:rPr lang="zh-CN" altLang="en-US"/>
              <a:t>没有重根</a:t>
            </a:r>
            <a:r>
              <a:rPr lang="en-US" altLang="zh-CN"/>
              <a:t>,</a:t>
            </a:r>
            <a:r>
              <a:rPr lang="zh-CN" altLang="en-US"/>
              <a:t>它的因式</a:t>
            </a:r>
            <a:r>
              <a:rPr lang="en-US" altLang="zh-CN" i="1"/>
              <a:t>d</a:t>
            </a:r>
            <a:r>
              <a:rPr lang="en-US" altLang="zh-CN" i="1" baseline="-25000"/>
              <a:t>A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</a:t>
            </a:r>
            <a:r>
              <a:rPr lang="zh-CN" altLang="en-US"/>
              <a:t>也就没有重根</a:t>
            </a:r>
            <a:r>
              <a:rPr lang="en-US" altLang="zh-CN"/>
              <a:t>.</a:t>
            </a:r>
            <a:r>
              <a:rPr lang="zh-CN" altLang="en-US"/>
              <a:t>由定理知</a:t>
            </a:r>
            <a:r>
              <a:rPr lang="en-US" altLang="zh-CN" i="1"/>
              <a:t>A</a:t>
            </a:r>
            <a:r>
              <a:rPr lang="zh-CN" altLang="en-US"/>
              <a:t>可对角化</a:t>
            </a:r>
            <a:r>
              <a:rPr lang="en-US" altLang="zh-CN"/>
              <a:t>.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矩形 1">
            <a:extLst>
              <a:ext uri="{FF2B5EF4-FFF2-40B4-BE49-F238E27FC236}">
                <a16:creationId xmlns:a16="http://schemas.microsoft.com/office/drawing/2014/main" id="{11AF5400-3D51-06F8-8F9F-A7D18CCC9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250825"/>
            <a:ext cx="8559800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00"/>
                </a:solidFill>
              </a:rPr>
              <a:t>许尔相似定理</a:t>
            </a:r>
            <a:r>
              <a:rPr lang="en-US" altLang="zh-CN" b="1">
                <a:solidFill>
                  <a:srgbClr val="FFFF00"/>
                </a:solidFill>
              </a:rPr>
              <a:t>:</a:t>
            </a:r>
            <a:r>
              <a:rPr lang="en-US" altLang="zh-CN"/>
              <a:t> </a:t>
            </a:r>
            <a:r>
              <a:rPr lang="zh-CN" altLang="en-US"/>
              <a:t>复数域上的</a:t>
            </a:r>
            <a:r>
              <a:rPr lang="en-US" altLang="zh-CN"/>
              <a:t>n</a:t>
            </a:r>
            <a:r>
              <a:rPr lang="zh-CN" altLang="en-US"/>
              <a:t>阶方阵</a:t>
            </a:r>
            <a:r>
              <a:rPr lang="en-US" altLang="zh-CN"/>
              <a:t>A</a:t>
            </a:r>
            <a:r>
              <a:rPr lang="zh-CN" altLang="en-US"/>
              <a:t>相似于上三角阵 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 i="1"/>
              <a:t>B</a:t>
            </a:r>
            <a:r>
              <a:rPr lang="zh-CN" altLang="en-US"/>
              <a:t>的主对角线元素</a:t>
            </a:r>
            <a:r>
              <a:rPr lang="en-US" altLang="zh-CN" i="1"/>
              <a:t>b</a:t>
            </a:r>
            <a:r>
              <a:rPr lang="en-US" altLang="zh-CN" baseline="-25000"/>
              <a:t>11</a:t>
            </a:r>
            <a:r>
              <a:rPr lang="en-US" altLang="zh-CN"/>
              <a:t>,…,</a:t>
            </a:r>
            <a:r>
              <a:rPr lang="en-US" altLang="zh-CN" i="1"/>
              <a:t>b</a:t>
            </a:r>
            <a:r>
              <a:rPr lang="en-US" altLang="zh-CN" i="1" baseline="-25000"/>
              <a:t>nn</a:t>
            </a:r>
            <a:r>
              <a:rPr lang="zh-CN" altLang="en-US"/>
              <a:t>就是</a:t>
            </a:r>
            <a:r>
              <a:rPr lang="en-US" altLang="zh-CN"/>
              <a:t>A</a:t>
            </a:r>
            <a:r>
              <a:rPr lang="zh-CN" altLang="en-US"/>
              <a:t>的全体特征值</a:t>
            </a:r>
            <a:r>
              <a:rPr lang="en-US" altLang="zh-CN"/>
              <a:t>, </a:t>
            </a:r>
            <a:r>
              <a:rPr lang="zh-CN" altLang="en-US"/>
              <a:t>并且这些特征值可以按预先指定的任何顺序排列</a:t>
            </a:r>
            <a:r>
              <a:rPr lang="en-US" altLang="zh-CN"/>
              <a:t>. </a:t>
            </a:r>
            <a:endParaRPr lang="zh-CN" altLang="en-US"/>
          </a:p>
        </p:txBody>
      </p:sp>
      <p:graphicFrame>
        <p:nvGraphicFramePr>
          <p:cNvPr id="52226" name="Object 4">
            <a:extLst>
              <a:ext uri="{FF2B5EF4-FFF2-40B4-BE49-F238E27FC236}">
                <a16:creationId xmlns:a16="http://schemas.microsoft.com/office/drawing/2014/main" id="{66E8EBE6-4E04-B321-0945-C3D0AD3C48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9788" y="1136650"/>
          <a:ext cx="4233862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320" imgH="939600" progId="Equation.DSMT4">
                  <p:embed/>
                </p:oleObj>
              </mc:Choice>
              <mc:Fallback>
                <p:oleObj name="Equation" r:id="rId2" imgW="1498320" imgH="939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1136650"/>
                        <a:ext cx="4233862" cy="246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4">
            <a:extLst>
              <a:ext uri="{FF2B5EF4-FFF2-40B4-BE49-F238E27FC236}">
                <a16:creationId xmlns:a16="http://schemas.microsoft.com/office/drawing/2014/main" id="{7AF7C845-813C-2DC8-2922-0D75D727A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60350"/>
            <a:ext cx="8893175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证明思路</a:t>
            </a:r>
            <a:r>
              <a:rPr lang="en-US" altLang="zh-CN"/>
              <a:t>:</a:t>
            </a:r>
            <a:r>
              <a:rPr lang="zh-CN" altLang="en-US"/>
              <a:t>对</a:t>
            </a:r>
            <a:r>
              <a:rPr lang="en-US" altLang="zh-CN" i="1"/>
              <a:t>n</a:t>
            </a:r>
            <a:r>
              <a:rPr lang="zh-CN" altLang="en-US"/>
              <a:t>作数学归纳法</a:t>
            </a:r>
          </a:p>
          <a:p>
            <a:pPr eaLnBrk="1" hangingPunct="1"/>
            <a:r>
              <a:rPr lang="zh-CN" altLang="en-US"/>
              <a:t>当</a:t>
            </a:r>
            <a:r>
              <a:rPr lang="en-US" altLang="zh-CN" i="1"/>
              <a:t>n</a:t>
            </a:r>
            <a:r>
              <a:rPr lang="en-US" altLang="zh-CN"/>
              <a:t>=1</a:t>
            </a:r>
            <a:r>
              <a:rPr lang="zh-CN" altLang="en-US"/>
              <a:t>时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/>
              <a:t>=(</a:t>
            </a:r>
            <a:r>
              <a:rPr lang="en-US" altLang="zh-CN" i="1"/>
              <a:t>a</a:t>
            </a:r>
            <a:r>
              <a:rPr lang="en-US" altLang="zh-CN"/>
              <a:t>)</a:t>
            </a:r>
            <a:r>
              <a:rPr lang="zh-CN" altLang="en-US"/>
              <a:t>由一个数组成</a:t>
            </a:r>
            <a:r>
              <a:rPr lang="en-US" altLang="zh-CN"/>
              <a:t>,</a:t>
            </a:r>
            <a:r>
              <a:rPr lang="zh-CN" altLang="en-US"/>
              <a:t>当然是上三角形矩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zh-CN" altLang="en-US"/>
              <a:t>就是它的特征值</a:t>
            </a:r>
            <a:r>
              <a:rPr lang="en-US" altLang="zh-CN"/>
              <a:t>;</a:t>
            </a:r>
          </a:p>
          <a:p>
            <a:pPr eaLnBrk="1" hangingPunct="1"/>
            <a:r>
              <a:rPr lang="zh-CN" altLang="en-US"/>
              <a:t>假设复数域上</a:t>
            </a:r>
            <a:r>
              <a:rPr lang="en-US" altLang="zh-CN" i="1"/>
              <a:t>n</a:t>
            </a:r>
            <a:r>
              <a:rPr lang="en-US" altLang="zh-CN"/>
              <a:t>-1</a:t>
            </a:r>
            <a:r>
              <a:rPr lang="zh-CN" altLang="en-US"/>
              <a:t>阶方阵相似于上三角形矩阵</a:t>
            </a:r>
            <a:r>
              <a:rPr lang="en-US" altLang="zh-CN"/>
              <a:t>,</a:t>
            </a:r>
            <a:r>
              <a:rPr lang="zh-CN" altLang="en-US"/>
              <a:t>其特征值可以在主对角线上按预先给定的任意排列</a:t>
            </a:r>
            <a:r>
              <a:rPr lang="en-US" altLang="zh-CN"/>
              <a:t>.</a:t>
            </a:r>
            <a:r>
              <a:rPr lang="zh-CN" altLang="en-US"/>
              <a:t>我们证明上述结论对</a:t>
            </a:r>
            <a:r>
              <a:rPr lang="en-US" altLang="zh-CN" i="1"/>
              <a:t>n</a:t>
            </a:r>
            <a:r>
              <a:rPr lang="zh-CN" altLang="en-US"/>
              <a:t>阶方阵也成立</a:t>
            </a:r>
            <a:r>
              <a:rPr lang="en-US" altLang="zh-CN"/>
              <a:t>.</a:t>
            </a:r>
            <a:r>
              <a:rPr lang="zh-CN" altLang="en-US"/>
              <a:t>为此</a:t>
            </a:r>
            <a:r>
              <a:rPr lang="en-US" altLang="zh-CN"/>
              <a:t>,</a:t>
            </a:r>
            <a:r>
              <a:rPr lang="zh-CN" altLang="en-US"/>
              <a:t>取</a:t>
            </a:r>
            <a:r>
              <a:rPr lang="el-GR" altLang="zh-CN" i="1"/>
              <a:t>λ</a:t>
            </a:r>
            <a:r>
              <a:rPr lang="en-US" altLang="zh-CN" baseline="-25000"/>
              <a:t>1</a:t>
            </a:r>
            <a:r>
              <a:rPr lang="en-US" altLang="zh-CN" i="1" baseline="-25000"/>
              <a:t> </a:t>
            </a:r>
            <a:r>
              <a:rPr lang="zh-CN" altLang="en-US"/>
              <a:t>为</a:t>
            </a:r>
            <a:r>
              <a:rPr lang="en-US" altLang="zh-CN" i="1"/>
              <a:t>A</a:t>
            </a:r>
            <a:r>
              <a:rPr lang="zh-CN" altLang="en-US"/>
              <a:t>的任意一个特征值，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zh-CN" altLang="en-US"/>
              <a:t>是属于的特征向量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Text Box 2">
            <a:extLst>
              <a:ext uri="{FF2B5EF4-FFF2-40B4-BE49-F238E27FC236}">
                <a16:creationId xmlns:a16="http://schemas.microsoft.com/office/drawing/2014/main" id="{0663FED6-7758-E5D6-B092-985698014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42116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3600" b="1">
                <a:solidFill>
                  <a:srgbClr val="FFFF00"/>
                </a:solidFill>
              </a:rPr>
              <a:t>3.</a:t>
            </a:r>
            <a:r>
              <a:rPr lang="zh-CN" altLang="en-US" sz="3600" b="1">
                <a:solidFill>
                  <a:srgbClr val="FFFF00"/>
                </a:solidFill>
              </a:rPr>
              <a:t>线性映射的矩阵</a:t>
            </a:r>
          </a:p>
        </p:txBody>
      </p:sp>
      <p:sp>
        <p:nvSpPr>
          <p:cNvPr id="225283" name="Text Box 3">
            <a:extLst>
              <a:ext uri="{FF2B5EF4-FFF2-40B4-BE49-F238E27FC236}">
                <a16:creationId xmlns:a16="http://schemas.microsoft.com/office/drawing/2014/main" id="{BEB90FF8-FD8F-E370-97FF-F3C2F14F4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92150"/>
            <a:ext cx="91440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 sz="3600" b="1">
                <a:solidFill>
                  <a:srgbClr val="FFFF00"/>
                </a:solidFill>
              </a:rPr>
              <a:t>定义</a:t>
            </a:r>
            <a:r>
              <a:rPr kumimoji="0" lang="en-US" altLang="zh-CN" sz="3600" b="1">
                <a:solidFill>
                  <a:srgbClr val="FFFF00"/>
                </a:solidFill>
              </a:rPr>
              <a:t>    </a:t>
            </a:r>
            <a:r>
              <a:rPr kumimoji="0" lang="zh-CN" altLang="en-US" sz="3600"/>
              <a:t>设</a:t>
            </a:r>
            <a:r>
              <a:rPr kumimoji="0" lang="en-US" altLang="zh-CN" sz="3600" i="1"/>
              <a:t>U,V</a:t>
            </a:r>
            <a:r>
              <a:rPr kumimoji="0" lang="zh-CN" altLang="en-US" sz="3600"/>
              <a:t>是数域</a:t>
            </a:r>
            <a:r>
              <a:rPr kumimoji="0" lang="en-US" altLang="zh-CN" sz="3600"/>
              <a:t>F</a:t>
            </a:r>
            <a:r>
              <a:rPr kumimoji="0" lang="zh-CN" altLang="en-US" sz="3600"/>
              <a:t>上有限维线性空间，分别取</a:t>
            </a:r>
            <a:r>
              <a:rPr kumimoji="0" lang="en-US" altLang="zh-CN" sz="3600" i="1"/>
              <a:t>U</a:t>
            </a:r>
            <a:r>
              <a:rPr kumimoji="0" lang="zh-CN" altLang="en-US" sz="3600"/>
              <a:t>的基</a:t>
            </a:r>
            <a:r>
              <a:rPr kumimoji="0" lang="en-US" altLang="zh-CN" sz="3600" i="1"/>
              <a:t>M</a:t>
            </a:r>
            <a:r>
              <a:rPr kumimoji="0" lang="en-US" altLang="zh-CN" sz="2000"/>
              <a:t>1</a:t>
            </a:r>
            <a:r>
              <a:rPr kumimoji="0" lang="en-US" altLang="zh-CN" sz="3600"/>
              <a:t>={</a:t>
            </a:r>
            <a:r>
              <a:rPr kumimoji="0" lang="el-GR" altLang="zh-CN" sz="3600" b="1" i="1">
                <a:cs typeface="Times New Roman" panose="02020603050405020304" pitchFamily="18" charset="0"/>
              </a:rPr>
              <a:t>α</a:t>
            </a:r>
            <a:r>
              <a:rPr kumimoji="0" lang="en-US" altLang="zh-CN" sz="1800">
                <a:ea typeface="宋体" panose="02010600030101010101" pitchFamily="2" charset="-122"/>
              </a:rPr>
              <a:t>1</a:t>
            </a:r>
            <a:r>
              <a:rPr kumimoji="0" lang="en-US" altLang="zh-CN" sz="3600"/>
              <a:t>,…, </a:t>
            </a:r>
            <a:r>
              <a:rPr kumimoji="0" lang="el-GR" altLang="zh-CN" sz="3600" b="1" i="1"/>
              <a:t>α</a:t>
            </a:r>
            <a:r>
              <a:rPr kumimoji="0" lang="en-US" altLang="zh-CN" sz="2000" i="1"/>
              <a:t>n</a:t>
            </a:r>
            <a:r>
              <a:rPr kumimoji="0" lang="en-US" altLang="zh-CN" sz="3600"/>
              <a:t>}</a:t>
            </a:r>
            <a:r>
              <a:rPr kumimoji="0" lang="en-US" altLang="zh-CN" sz="3600" b="1">
                <a:ea typeface="隶书" panose="02010509060101010101" pitchFamily="49" charset="-122"/>
              </a:rPr>
              <a:t> </a:t>
            </a:r>
            <a:r>
              <a:rPr kumimoji="0" lang="zh-CN" altLang="en-US" sz="3600"/>
              <a:t>和</a:t>
            </a:r>
            <a:r>
              <a:rPr kumimoji="0" lang="en-US" altLang="zh-CN" sz="3600" i="1"/>
              <a:t>V</a:t>
            </a:r>
            <a:r>
              <a:rPr kumimoji="0" lang="zh-CN" altLang="en-US" sz="3600"/>
              <a:t>的基</a:t>
            </a:r>
            <a:r>
              <a:rPr kumimoji="0" lang="en-US" altLang="zh-CN" sz="3600" i="1"/>
              <a:t>M</a:t>
            </a:r>
            <a:r>
              <a:rPr kumimoji="0" lang="en-US" altLang="zh-CN" sz="2000"/>
              <a:t>2</a:t>
            </a:r>
            <a:r>
              <a:rPr kumimoji="0" lang="en-US" altLang="zh-CN" sz="3600"/>
              <a:t>={</a:t>
            </a:r>
            <a:r>
              <a:rPr kumimoji="0" lang="el-GR" altLang="zh-CN" sz="3600" b="1" i="1"/>
              <a:t>β</a:t>
            </a:r>
            <a:r>
              <a:rPr kumimoji="0" lang="el-GR" altLang="zh-CN" sz="2000"/>
              <a:t>1</a:t>
            </a:r>
            <a:r>
              <a:rPr kumimoji="0" lang="en-US" altLang="zh-CN" sz="3600"/>
              <a:t>,…,</a:t>
            </a:r>
            <a:r>
              <a:rPr kumimoji="0" lang="el-GR" altLang="zh-CN" sz="3600" b="1" i="1"/>
              <a:t>β</a:t>
            </a:r>
            <a:r>
              <a:rPr kumimoji="0" lang="el-GR" altLang="zh-CN" sz="2000" i="1"/>
              <a:t>n</a:t>
            </a:r>
            <a:r>
              <a:rPr kumimoji="0" lang="en-US" altLang="zh-CN" sz="3600"/>
              <a:t>}. </a:t>
            </a:r>
            <a:r>
              <a:rPr kumimoji="0" lang="zh-CN" altLang="en-US" sz="3600"/>
              <a:t>对每个</a:t>
            </a:r>
            <a:r>
              <a:rPr kumimoji="0" lang="en-US" altLang="zh-CN" sz="3600"/>
              <a:t>1≤</a:t>
            </a:r>
            <a:r>
              <a:rPr kumimoji="0" lang="en-US" altLang="zh-CN" sz="3600" i="1"/>
              <a:t>j</a:t>
            </a:r>
            <a:r>
              <a:rPr kumimoji="0" lang="en-US" altLang="zh-CN" sz="3600"/>
              <a:t>≤</a:t>
            </a:r>
            <a:r>
              <a:rPr kumimoji="0" lang="en-US" altLang="zh-CN" sz="3600" i="1"/>
              <a:t>n</a:t>
            </a:r>
            <a:r>
              <a:rPr kumimoji="0" lang="zh-CN" altLang="en-US" sz="3600"/>
              <a:t>，设</a:t>
            </a:r>
            <a:r>
              <a:rPr kumimoji="0" lang="en-US" altLang="zh-CN" sz="3600" i="1"/>
              <a:t>U</a:t>
            </a:r>
            <a:r>
              <a:rPr kumimoji="0" lang="zh-CN" altLang="en-US" sz="3600"/>
              <a:t>的基向量</a:t>
            </a:r>
            <a:r>
              <a:rPr kumimoji="0" lang="el-GR" altLang="zh-CN" sz="3600" b="1" i="1"/>
              <a:t>α</a:t>
            </a:r>
            <a:r>
              <a:rPr kumimoji="0" lang="en-US" altLang="zh-CN" sz="1800" i="1">
                <a:ea typeface="宋体" panose="02010600030101010101" pitchFamily="2" charset="-122"/>
              </a:rPr>
              <a:t>j</a:t>
            </a:r>
            <a:r>
              <a:rPr kumimoji="0" lang="zh-CN" altLang="en-US" sz="3600"/>
              <a:t>在</a:t>
            </a:r>
            <a:r>
              <a:rPr kumimoji="0" lang="en-US" altLang="zh-CN" sz="3600" b="1" i="1"/>
              <a:t>A</a:t>
            </a:r>
            <a:r>
              <a:rPr kumimoji="0" lang="zh-CN" altLang="en-US" sz="3600"/>
              <a:t>下的像</a:t>
            </a:r>
            <a:r>
              <a:rPr kumimoji="0" lang="en-US" altLang="zh-CN" sz="3600" b="1" i="1"/>
              <a:t>A</a:t>
            </a:r>
            <a:r>
              <a:rPr kumimoji="0" lang="en-US" altLang="zh-CN" sz="3600"/>
              <a:t>(</a:t>
            </a:r>
            <a:r>
              <a:rPr kumimoji="0" lang="el-GR" altLang="zh-CN" sz="3600" b="1" i="1"/>
              <a:t>α</a:t>
            </a:r>
            <a:r>
              <a:rPr kumimoji="0" lang="en-US" altLang="zh-CN" sz="1800" i="1">
                <a:ea typeface="宋体" panose="02010600030101010101" pitchFamily="2" charset="-122"/>
              </a:rPr>
              <a:t>j</a:t>
            </a:r>
            <a:r>
              <a:rPr kumimoji="0" lang="en-US" altLang="zh-CN" sz="1800">
                <a:ea typeface="宋体" panose="02010600030101010101" pitchFamily="2" charset="-122"/>
              </a:rPr>
              <a:t> </a:t>
            </a:r>
            <a:r>
              <a:rPr kumimoji="0" lang="en-US" altLang="zh-CN" sz="3600"/>
              <a:t>)</a:t>
            </a:r>
            <a:r>
              <a:rPr kumimoji="0" lang="zh-CN" altLang="en-US" sz="3600"/>
              <a:t>在基</a:t>
            </a:r>
            <a:r>
              <a:rPr kumimoji="0" lang="en-US" altLang="zh-CN" sz="3600" i="1"/>
              <a:t>M</a:t>
            </a:r>
            <a:r>
              <a:rPr kumimoji="0" lang="en-US" altLang="zh-CN" sz="2000"/>
              <a:t>2</a:t>
            </a:r>
            <a:r>
              <a:rPr kumimoji="0" lang="zh-CN" altLang="en-US" sz="3600"/>
              <a:t>下的坐标为</a:t>
            </a:r>
          </a:p>
        </p:txBody>
      </p:sp>
      <p:sp>
        <p:nvSpPr>
          <p:cNvPr id="225286" name="Text Box 6">
            <a:extLst>
              <a:ext uri="{FF2B5EF4-FFF2-40B4-BE49-F238E27FC236}">
                <a16:creationId xmlns:a16="http://schemas.microsoft.com/office/drawing/2014/main" id="{A88E6894-1960-B526-6AEB-C3452ED3D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3789363"/>
            <a:ext cx="9350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en-US" altLang="zh-CN" sz="3600" b="1" i="1" dirty="0" err="1">
                <a:latin typeface="+mj-lt"/>
              </a:rPr>
              <a:t>A</a:t>
            </a:r>
            <a:r>
              <a:rPr lang="en-US" altLang="zh-CN" sz="2000" i="1" dirty="0" err="1">
                <a:latin typeface="+mj-lt"/>
              </a:rPr>
              <a:t>j</a:t>
            </a:r>
            <a:r>
              <a:rPr lang="en-US" altLang="zh-CN" sz="3600" dirty="0">
                <a:latin typeface="楷体_GB2312" pitchFamily="49" charset="-122"/>
              </a:rPr>
              <a:t>=</a:t>
            </a:r>
          </a:p>
        </p:txBody>
      </p:sp>
      <p:graphicFrame>
        <p:nvGraphicFramePr>
          <p:cNvPr id="225287" name="Object 7">
            <a:extLst>
              <a:ext uri="{FF2B5EF4-FFF2-40B4-BE49-F238E27FC236}">
                <a16:creationId xmlns:a16="http://schemas.microsoft.com/office/drawing/2014/main" id="{C0953486-FF6D-E70C-B752-643D6EBAA8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2924175"/>
          <a:ext cx="1982788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320" imgH="990360" progId="Equation.DSMT4">
                  <p:embed/>
                </p:oleObj>
              </mc:Choice>
              <mc:Fallback>
                <p:oleObj name="Equation" r:id="rId2" imgW="787320" imgH="9903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924175"/>
                        <a:ext cx="1982788" cy="241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8" name="Text Box 8">
            <a:extLst>
              <a:ext uri="{FF2B5EF4-FFF2-40B4-BE49-F238E27FC236}">
                <a16:creationId xmlns:a16="http://schemas.microsoft.com/office/drawing/2014/main" id="{38FA3D59-1C36-8F8D-9DD3-B5F31EE3C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230813"/>
            <a:ext cx="9144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lang="en-US" altLang="zh-CN" sz="3600" i="1" dirty="0"/>
              <a:t>A</a:t>
            </a:r>
            <a:r>
              <a:rPr lang="zh-CN" altLang="en-US" sz="3600" dirty="0">
                <a:latin typeface="楷体_GB2312" pitchFamily="49" charset="-122"/>
              </a:rPr>
              <a:t>是依次以</a:t>
            </a:r>
            <a:r>
              <a:rPr lang="en-US" altLang="zh-CN" sz="3600" b="1" i="1" dirty="0"/>
              <a:t>A</a:t>
            </a:r>
            <a:r>
              <a:rPr lang="en-US" altLang="zh-CN" sz="2000" dirty="0"/>
              <a:t>1</a:t>
            </a:r>
            <a:r>
              <a:rPr lang="en-US" altLang="zh-CN" sz="3600" b="1" i="1" dirty="0"/>
              <a:t>,A</a:t>
            </a:r>
            <a:r>
              <a:rPr lang="en-US" altLang="zh-CN" sz="2000" dirty="0"/>
              <a:t>2</a:t>
            </a:r>
            <a:r>
              <a:rPr lang="en-US" altLang="zh-CN" sz="3600" dirty="0">
                <a:latin typeface="楷体_GB2312" pitchFamily="49" charset="-122"/>
              </a:rPr>
              <a:t>,</a:t>
            </a:r>
            <a:r>
              <a:rPr lang="en-US" altLang="zh-CN" sz="3600" dirty="0"/>
              <a:t>…</a:t>
            </a:r>
            <a:r>
              <a:rPr lang="en-US" altLang="zh-CN" sz="3600" dirty="0">
                <a:latin typeface="楷体_GB2312" pitchFamily="49" charset="-122"/>
              </a:rPr>
              <a:t>,</a:t>
            </a:r>
            <a:r>
              <a:rPr lang="en-US" altLang="zh-CN" sz="3600" b="1" i="1" dirty="0"/>
              <a:t>A</a:t>
            </a:r>
            <a:r>
              <a:rPr lang="en-US" altLang="zh-CN" sz="2000" dirty="0"/>
              <a:t>n</a:t>
            </a:r>
            <a:r>
              <a:rPr lang="zh-CN" altLang="en-US" sz="3600" dirty="0">
                <a:latin typeface="楷体_GB2312" pitchFamily="49" charset="-122"/>
              </a:rPr>
              <a:t>为各列组成的矩阵</a:t>
            </a:r>
            <a:r>
              <a:rPr lang="en-US" altLang="zh-CN" sz="3600" dirty="0">
                <a:latin typeface="楷体_GB2312" pitchFamily="49" charset="-122"/>
              </a:rPr>
              <a:t>,</a:t>
            </a:r>
            <a:r>
              <a:rPr lang="zh-CN" altLang="en-US" sz="3600" dirty="0">
                <a:latin typeface="楷体_GB2312" pitchFamily="49" charset="-122"/>
              </a:rPr>
              <a:t>即</a:t>
            </a:r>
          </a:p>
          <a:p>
            <a:pPr eaLnBrk="0" hangingPunct="0">
              <a:spcBef>
                <a:spcPct val="0"/>
              </a:spcBef>
              <a:defRPr/>
            </a:pPr>
            <a:r>
              <a:rPr lang="zh-CN" altLang="en-US" sz="3600" dirty="0">
                <a:latin typeface="楷体_GB2312" pitchFamily="49" charset="-122"/>
              </a:rPr>
              <a:t>        </a:t>
            </a:r>
            <a:r>
              <a:rPr lang="en-US" altLang="zh-CN" sz="3600" b="1" i="1" dirty="0"/>
              <a:t>A</a:t>
            </a:r>
            <a:r>
              <a:rPr lang="en-US" altLang="zh-CN" sz="3600" dirty="0">
                <a:latin typeface="楷体_GB2312" pitchFamily="49" charset="-122"/>
              </a:rPr>
              <a:t>(</a:t>
            </a:r>
            <a:r>
              <a:rPr lang="el-GR" altLang="zh-CN" sz="3600" b="1" i="1" dirty="0">
                <a:cs typeface="Times New Roman" pitchFamily="18" charset="0"/>
              </a:rPr>
              <a:t>α</a:t>
            </a:r>
            <a:r>
              <a:rPr lang="el-GR" altLang="zh-CN" sz="2000" dirty="0">
                <a:cs typeface="Times New Roman" pitchFamily="18" charset="0"/>
              </a:rPr>
              <a:t>1</a:t>
            </a:r>
            <a:r>
              <a:rPr lang="en-US" altLang="zh-CN" sz="3600" dirty="0">
                <a:cs typeface="Times New Roman" pitchFamily="18" charset="0"/>
              </a:rPr>
              <a:t>,…,</a:t>
            </a:r>
            <a:r>
              <a:rPr lang="el-GR" altLang="zh-CN" sz="3600" b="1" i="1" dirty="0">
                <a:cs typeface="Times New Roman" pitchFamily="18" charset="0"/>
              </a:rPr>
              <a:t>α</a:t>
            </a:r>
            <a:r>
              <a:rPr lang="el-GR" altLang="zh-CN" sz="2000" i="1" dirty="0">
                <a:cs typeface="Times New Roman" pitchFamily="18" charset="0"/>
              </a:rPr>
              <a:t>n</a:t>
            </a:r>
            <a:r>
              <a:rPr lang="en-US" altLang="zh-CN" sz="3600" dirty="0">
                <a:latin typeface="楷体_GB2312" pitchFamily="49" charset="-122"/>
              </a:rPr>
              <a:t>)=(</a:t>
            </a:r>
            <a:r>
              <a:rPr lang="el-GR" altLang="zh-CN" sz="3600" b="1" i="1" dirty="0">
                <a:latin typeface="楷体_GB2312" pitchFamily="49" charset="-122"/>
              </a:rPr>
              <a:t>β</a:t>
            </a:r>
            <a:r>
              <a:rPr lang="el-GR" altLang="zh-CN" sz="2000" dirty="0">
                <a:latin typeface="楷体_GB2312" pitchFamily="49" charset="-122"/>
              </a:rPr>
              <a:t>1</a:t>
            </a:r>
            <a:r>
              <a:rPr lang="en-US" altLang="zh-CN" sz="3600" dirty="0">
                <a:latin typeface="楷体_GB2312" pitchFamily="49" charset="-122"/>
              </a:rPr>
              <a:t>,</a:t>
            </a:r>
            <a:r>
              <a:rPr lang="en-US" altLang="zh-CN" sz="3600" dirty="0">
                <a:latin typeface="Arial" charset="0"/>
              </a:rPr>
              <a:t>…</a:t>
            </a:r>
            <a:r>
              <a:rPr lang="en-US" altLang="zh-CN" sz="3600" dirty="0">
                <a:latin typeface="楷体_GB2312" pitchFamily="49" charset="-122"/>
              </a:rPr>
              <a:t>,</a:t>
            </a:r>
            <a:r>
              <a:rPr lang="el-GR" altLang="zh-CN" sz="3600" b="1" i="1" dirty="0">
                <a:latin typeface="楷体_GB2312" pitchFamily="49" charset="-122"/>
              </a:rPr>
              <a:t>β</a:t>
            </a:r>
            <a:r>
              <a:rPr lang="el-GR" altLang="zh-CN" sz="2000" i="1" dirty="0">
                <a:latin typeface="+mj-lt"/>
              </a:rPr>
              <a:t>m</a:t>
            </a:r>
            <a:r>
              <a:rPr lang="en-US" altLang="zh-CN" sz="3600" dirty="0">
                <a:latin typeface="楷体_GB2312" pitchFamily="49" charset="-122"/>
              </a:rPr>
              <a:t>)</a:t>
            </a:r>
            <a:r>
              <a:rPr lang="en-US" altLang="zh-CN" sz="3600" i="1" dirty="0"/>
              <a:t>A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2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2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2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2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2" grpId="0"/>
      <p:bldP spid="225283" grpId="0"/>
      <p:bldP spid="225286" grpId="0"/>
      <p:bldP spid="225288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5ACC70-5395-F17C-518A-1DD6A4B89399}"/>
              </a:ext>
            </a:extLst>
          </p:cNvPr>
          <p:cNvSpPr txBox="1"/>
          <p:nvPr/>
        </p:nvSpPr>
        <p:spPr>
          <a:xfrm>
            <a:off x="249238" y="315913"/>
            <a:ext cx="8710612" cy="20621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accent5"/>
                </a:solidFill>
              </a:rPr>
              <a:t>推论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 err="1"/>
              <a:t>A</a:t>
            </a:r>
            <a:r>
              <a:rPr lang="zh-CN" altLang="en-US" dirty="0"/>
              <a:t>是复数域上的</a:t>
            </a:r>
            <a:r>
              <a:rPr lang="en-US" altLang="zh-CN" i="1" dirty="0"/>
              <a:t>n</a:t>
            </a:r>
            <a:r>
              <a:rPr lang="zh-CN" altLang="en-US" dirty="0"/>
              <a:t>维线性空间</a:t>
            </a:r>
            <a:r>
              <a:rPr lang="en-US" altLang="zh-CN" i="1" dirty="0" err="1"/>
              <a:t>V</a:t>
            </a:r>
            <a:r>
              <a:rPr lang="zh-CN" altLang="en-US" dirty="0"/>
              <a:t>上的线性变换。则存在</a:t>
            </a:r>
            <a:r>
              <a:rPr lang="en-US" altLang="zh-CN" i="1" dirty="0" err="1"/>
              <a:t>V</a:t>
            </a:r>
            <a:r>
              <a:rPr lang="zh-CN" altLang="en-US" dirty="0"/>
              <a:t>的一组基使得</a:t>
            </a:r>
            <a:r>
              <a:rPr lang="en-US" altLang="zh-CN" dirty="0"/>
              <a:t>A</a:t>
            </a:r>
            <a:r>
              <a:rPr lang="zh-CN" altLang="en-US" dirty="0"/>
              <a:t>的矩阵为上三角阵，其主对角线元素就是</a:t>
            </a:r>
            <a:r>
              <a:rPr lang="en-US" altLang="zh-CN" i="1" dirty="0" err="1"/>
              <a:t>A</a:t>
            </a:r>
            <a:r>
              <a:rPr lang="zh-CN" altLang="en-US" dirty="0"/>
              <a:t>的全体特征值</a:t>
            </a:r>
            <a:r>
              <a:rPr lang="en-US" altLang="zh-CN" dirty="0"/>
              <a:t>, </a:t>
            </a:r>
            <a:r>
              <a:rPr lang="zh-CN" altLang="en-US" dirty="0"/>
              <a:t>并且这些特征值可以按预先指定的任何顺序排列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3253" name="矩形 2">
            <a:extLst>
              <a:ext uri="{FF2B5EF4-FFF2-40B4-BE49-F238E27FC236}">
                <a16:creationId xmlns:a16="http://schemas.microsoft.com/office/drawing/2014/main" id="{7F8E34F2-F276-265D-5983-50365061A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3" y="2500313"/>
            <a:ext cx="8275637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定理 </a:t>
            </a:r>
            <a:r>
              <a:rPr lang="en-US" altLang="zh-CN"/>
              <a:t>5.5.3(Cayley-Hamilton) </a:t>
            </a:r>
            <a:r>
              <a:rPr lang="zh-CN" altLang="en-US"/>
              <a:t>任意方阵</a:t>
            </a:r>
            <a:r>
              <a:rPr lang="en-US" altLang="zh-CN" i="1"/>
              <a:t>A</a:t>
            </a:r>
            <a:r>
              <a:rPr lang="en-US" altLang="en-US"/>
              <a:t>∈</a:t>
            </a:r>
            <a:r>
              <a:rPr lang="en-US" altLang="zh-CN" i="1"/>
              <a:t>F</a:t>
            </a:r>
            <a:r>
              <a:rPr lang="en-US" altLang="zh-CN" i="1" baseline="30000"/>
              <a:t>n</a:t>
            </a:r>
            <a:r>
              <a:rPr lang="en-US" altLang="zh-CN" baseline="30000"/>
              <a:t>x</a:t>
            </a:r>
            <a:r>
              <a:rPr lang="en-US" altLang="zh-CN" i="1" baseline="30000"/>
              <a:t>n</a:t>
            </a:r>
            <a:r>
              <a:rPr lang="zh-CN" altLang="en-US"/>
              <a:t>的特征多项式 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都是</a:t>
            </a:r>
            <a:r>
              <a:rPr lang="en-US" altLang="zh-CN"/>
              <a:t>A</a:t>
            </a:r>
            <a:r>
              <a:rPr lang="zh-CN" altLang="en-US"/>
              <a:t>的化零多项式</a:t>
            </a:r>
            <a:r>
              <a:rPr lang="en-US" altLang="zh-CN"/>
              <a:t>. </a:t>
            </a:r>
            <a:r>
              <a:rPr lang="zh-CN" altLang="en-US"/>
              <a:t>即</a:t>
            </a:r>
          </a:p>
        </p:txBody>
      </p:sp>
      <p:graphicFrame>
        <p:nvGraphicFramePr>
          <p:cNvPr id="53250" name="Object 3">
            <a:extLst>
              <a:ext uri="{FF2B5EF4-FFF2-40B4-BE49-F238E27FC236}">
                <a16:creationId xmlns:a16="http://schemas.microsoft.com/office/drawing/2014/main" id="{D5F22E45-66BE-4BFB-3E1C-CA963D9603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3413" y="3665538"/>
          <a:ext cx="4913312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06280" imgH="241200" progId="Equation.3">
                  <p:embed/>
                </p:oleObj>
              </mc:Choice>
              <mc:Fallback>
                <p:oleObj name="Equation" r:id="rId2" imgW="200628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3665538"/>
                        <a:ext cx="4913312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3">
            <a:extLst>
              <a:ext uri="{FF2B5EF4-FFF2-40B4-BE49-F238E27FC236}">
                <a16:creationId xmlns:a16="http://schemas.microsoft.com/office/drawing/2014/main" id="{5502413F-A526-30D5-D2A0-DF9F7E3598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5100" y="5089525"/>
          <a:ext cx="590867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2720" imgH="241200" progId="Equation.3">
                  <p:embed/>
                </p:oleObj>
              </mc:Choice>
              <mc:Fallback>
                <p:oleObj name="Equation" r:id="rId4" imgW="241272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5089525"/>
                        <a:ext cx="5908675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矩形 1">
            <a:extLst>
              <a:ext uri="{FF2B5EF4-FFF2-40B4-BE49-F238E27FC236}">
                <a16:creationId xmlns:a16="http://schemas.microsoft.com/office/drawing/2014/main" id="{2F8DB4C2-1FBD-9B7D-31FD-D4F9F3D6B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" y="323850"/>
            <a:ext cx="8455025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证明思路：</a:t>
            </a:r>
            <a:r>
              <a:rPr lang="en-US" altLang="zh-CN"/>
              <a:t> </a:t>
            </a:r>
            <a:r>
              <a:rPr lang="zh-CN" altLang="en-US"/>
              <a:t>将</a:t>
            </a:r>
            <a:r>
              <a:rPr lang="el-GR" altLang="zh-CN" i="1"/>
              <a:t>φ</a:t>
            </a:r>
            <a:r>
              <a:rPr lang="en-US" altLang="zh-CN" i="1" baseline="-25000"/>
              <a:t>A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</a:t>
            </a:r>
            <a:r>
              <a:rPr lang="zh-CN" altLang="en-US"/>
              <a:t>在复数域上分解为一次因式的乘积</a:t>
            </a:r>
            <a:r>
              <a:rPr lang="en-US" altLang="zh-CN"/>
              <a:t>:</a:t>
            </a:r>
          </a:p>
          <a:p>
            <a:pPr eaLnBrk="1" hangingPunct="1"/>
            <a:r>
              <a:rPr lang="zh-CN" altLang="en-US"/>
              <a:t>其中</a:t>
            </a:r>
            <a:r>
              <a:rPr lang="el-GR" altLang="zh-CN" i="1"/>
              <a:t>λ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l-GR" altLang="zh-CN" i="1"/>
              <a:t>λ</a:t>
            </a:r>
            <a:r>
              <a:rPr lang="en-US" altLang="zh-CN" i="1" baseline="-25000"/>
              <a:t>n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的全部特征值</a:t>
            </a:r>
            <a:r>
              <a:rPr lang="en-US" altLang="zh-CN"/>
              <a:t>(</a:t>
            </a:r>
            <a:r>
              <a:rPr lang="zh-CN" altLang="en-US"/>
              <a:t>不一定两两不同</a:t>
            </a:r>
            <a:r>
              <a:rPr lang="en-US" altLang="zh-CN"/>
              <a:t>). </a:t>
            </a:r>
            <a:r>
              <a:rPr lang="zh-CN" altLang="en-US"/>
              <a:t>则 </a:t>
            </a:r>
          </a:p>
          <a:p>
            <a:pPr eaLnBrk="1" hangingPunct="1"/>
            <a:r>
              <a:rPr lang="zh-CN" altLang="en-US"/>
              <a:t>我们对</a:t>
            </a:r>
            <a:r>
              <a:rPr lang="en-US" altLang="zh-CN" i="1"/>
              <a:t>A</a:t>
            </a:r>
            <a:r>
              <a:rPr lang="zh-CN" altLang="en-US"/>
              <a:t>的阶数</a:t>
            </a:r>
            <a:r>
              <a:rPr lang="en-US" altLang="zh-CN" i="1"/>
              <a:t>n</a:t>
            </a:r>
            <a:r>
              <a:rPr lang="zh-CN" altLang="en-US"/>
              <a:t>作数学归纳法</a:t>
            </a:r>
            <a:r>
              <a:rPr lang="en-US" altLang="zh-CN"/>
              <a:t>, </a:t>
            </a:r>
            <a:r>
              <a:rPr lang="zh-CN" altLang="en-US"/>
              <a:t>证明</a:t>
            </a:r>
            <a:r>
              <a:rPr lang="el-GR" altLang="zh-CN" i="1"/>
              <a:t>φ</a:t>
            </a:r>
            <a:r>
              <a:rPr lang="en-US" altLang="zh-CN" i="1" baseline="-25000"/>
              <a:t>A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)=</a:t>
            </a:r>
            <a:r>
              <a:rPr lang="en-US" altLang="zh-CN" i="1"/>
              <a:t>O</a:t>
            </a:r>
            <a:r>
              <a:rPr lang="zh-CN" altLang="en-US"/>
              <a:t>对所有的正整数</a:t>
            </a:r>
            <a:r>
              <a:rPr lang="en-US" altLang="zh-CN" i="1"/>
              <a:t>n</a:t>
            </a:r>
            <a:r>
              <a:rPr lang="zh-CN" altLang="en-US"/>
              <a:t>成立</a:t>
            </a:r>
            <a:r>
              <a:rPr lang="en-US" altLang="zh-CN"/>
              <a:t>.</a:t>
            </a:r>
            <a:r>
              <a:rPr lang="zh-CN" altLang="en-US"/>
              <a:t>当</a:t>
            </a:r>
            <a:r>
              <a:rPr lang="en-US" altLang="zh-CN" i="1"/>
              <a:t>n</a:t>
            </a:r>
            <a:r>
              <a:rPr lang="en-US" altLang="zh-CN"/>
              <a:t>=1</a:t>
            </a:r>
            <a:r>
              <a:rPr lang="zh-CN" altLang="en-US"/>
              <a:t>时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/>
              <a:t>=(</a:t>
            </a:r>
            <a:r>
              <a:rPr lang="en-US" altLang="zh-CN" i="1"/>
              <a:t>a</a:t>
            </a:r>
            <a:r>
              <a:rPr lang="en-US" altLang="zh-CN"/>
              <a:t>)</a:t>
            </a:r>
            <a:r>
              <a:rPr lang="zh-CN" altLang="en-US"/>
              <a:t>由一个数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组成</a:t>
            </a:r>
            <a:r>
              <a:rPr lang="en-US" altLang="zh-CN"/>
              <a:t>,</a:t>
            </a:r>
            <a:r>
              <a:rPr lang="el-GR" altLang="zh-CN" i="1"/>
              <a:t> φ</a:t>
            </a:r>
            <a:r>
              <a:rPr lang="en-US" altLang="zh-CN" i="1" baseline="-25000"/>
              <a:t>A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)=</a:t>
            </a:r>
            <a:r>
              <a:rPr lang="el-GR" altLang="zh-CN" i="1"/>
              <a:t> λ</a:t>
            </a:r>
            <a:r>
              <a:rPr lang="en-US" altLang="zh-CN" i="1"/>
              <a:t>-a</a:t>
            </a:r>
            <a:r>
              <a:rPr lang="en-US" altLang="zh-CN"/>
              <a:t>,</a:t>
            </a:r>
            <a:r>
              <a:rPr lang="el-GR" altLang="zh-CN" i="1"/>
              <a:t>φ</a:t>
            </a:r>
            <a:r>
              <a:rPr lang="en-US" altLang="zh-CN" i="1" baseline="-25000"/>
              <a:t>A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)=</a:t>
            </a:r>
            <a:r>
              <a:rPr lang="en-US" altLang="zh-CN" i="1"/>
              <a:t>a-a</a:t>
            </a:r>
            <a:r>
              <a:rPr lang="en-US" altLang="zh-CN"/>
              <a:t>=0,</a:t>
            </a:r>
            <a:r>
              <a:rPr lang="zh-CN" altLang="en-US"/>
              <a:t>命题成立</a:t>
            </a:r>
            <a:r>
              <a:rPr lang="en-US" altLang="zh-CN"/>
              <a:t>.</a:t>
            </a:r>
            <a:r>
              <a:rPr lang="zh-CN" altLang="en-US"/>
              <a:t>设 </a:t>
            </a:r>
            <a:r>
              <a:rPr lang="en-US" altLang="zh-CN" i="1"/>
              <a:t>n</a:t>
            </a:r>
            <a:r>
              <a:rPr lang="en-US" altLang="zh-CN"/>
              <a:t>≥2, </a:t>
            </a:r>
            <a:r>
              <a:rPr lang="zh-CN" altLang="en-US"/>
              <a:t>且命题对</a:t>
            </a:r>
            <a:r>
              <a:rPr lang="en-US" altLang="zh-CN" i="1"/>
              <a:t>n</a:t>
            </a:r>
            <a:r>
              <a:rPr lang="en-US" altLang="zh-CN"/>
              <a:t>-1</a:t>
            </a:r>
            <a:r>
              <a:rPr lang="zh-CN" altLang="en-US"/>
              <a:t>阶方阵成立</a:t>
            </a:r>
            <a:r>
              <a:rPr lang="en-US" altLang="zh-CN"/>
              <a:t>, </a:t>
            </a:r>
            <a:r>
              <a:rPr lang="zh-CN" altLang="en-US"/>
              <a:t>在此假设下证明命题对</a:t>
            </a:r>
            <a:r>
              <a:rPr lang="en-US" altLang="zh-CN"/>
              <a:t>n</a:t>
            </a:r>
            <a:r>
              <a:rPr lang="zh-CN" altLang="en-US"/>
              <a:t>阶方阵</a:t>
            </a:r>
            <a:r>
              <a:rPr lang="en-US" altLang="zh-CN"/>
              <a:t>A</a:t>
            </a:r>
            <a:r>
              <a:rPr lang="zh-CN" altLang="en-US"/>
              <a:t>成立</a:t>
            </a:r>
            <a:r>
              <a:rPr lang="en-US" altLang="zh-CN"/>
              <a:t>.</a:t>
            </a:r>
            <a:r>
              <a:rPr lang="zh-CN" altLang="en-US"/>
              <a:t>由许尔相似定理知</a:t>
            </a:r>
            <a:r>
              <a:rPr lang="en-US" altLang="zh-CN"/>
              <a:t>, </a:t>
            </a:r>
            <a:r>
              <a:rPr lang="zh-CN" altLang="en-US"/>
              <a:t>存在可逆复方阵</a:t>
            </a:r>
            <a:r>
              <a:rPr lang="en-US" altLang="zh-CN" i="1"/>
              <a:t>P</a:t>
            </a:r>
            <a:r>
              <a:rPr lang="zh-CN" altLang="en-US"/>
              <a:t>使</a:t>
            </a:r>
            <a:r>
              <a:rPr lang="en-US" altLang="zh-CN" i="1"/>
              <a:t>B=P</a:t>
            </a:r>
            <a:r>
              <a:rPr lang="en-US" altLang="zh-CN" baseline="30000"/>
              <a:t>-1</a:t>
            </a:r>
            <a:r>
              <a:rPr lang="en-US" altLang="zh-CN" i="1"/>
              <a:t>AP</a:t>
            </a:r>
            <a:r>
              <a:rPr lang="zh-CN" altLang="en-US"/>
              <a:t>是上三角阵</a:t>
            </a:r>
            <a:r>
              <a:rPr lang="en-US" altLang="zh-CN"/>
              <a:t>,</a:t>
            </a:r>
            <a:r>
              <a:rPr lang="zh-CN" altLang="en-US"/>
              <a:t>对</a:t>
            </a:r>
            <a:r>
              <a:rPr lang="en-US" altLang="zh-CN" i="1"/>
              <a:t>B</a:t>
            </a:r>
            <a:r>
              <a:rPr lang="zh-CN" altLang="en-US"/>
              <a:t>讨论</a:t>
            </a:r>
            <a:r>
              <a:rPr lang="en-US" altLang="zh-CN"/>
              <a:t>.</a:t>
            </a:r>
            <a:endParaRPr lang="zh-CN" altLang="en-US"/>
          </a:p>
        </p:txBody>
      </p:sp>
      <p:graphicFrame>
        <p:nvGraphicFramePr>
          <p:cNvPr id="54274" name="Object 2">
            <a:extLst>
              <a:ext uri="{FF2B5EF4-FFF2-40B4-BE49-F238E27FC236}">
                <a16:creationId xmlns:a16="http://schemas.microsoft.com/office/drawing/2014/main" id="{A11A8617-FDB4-1B30-59FA-BF784ECB0C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1038" y="962025"/>
          <a:ext cx="45497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01720" imgH="228600" progId="Equation.3">
                  <p:embed/>
                </p:oleObj>
              </mc:Choice>
              <mc:Fallback>
                <p:oleObj name="Equation" r:id="rId2" imgW="170172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038" y="962025"/>
                        <a:ext cx="45497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>
            <a:extLst>
              <a:ext uri="{FF2B5EF4-FFF2-40B4-BE49-F238E27FC236}">
                <a16:creationId xmlns:a16="http://schemas.microsoft.com/office/drawing/2014/main" id="{6B5F2EE4-1E4D-3281-EED5-B18AA84702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3563" y="2149475"/>
          <a:ext cx="495776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54000" imgH="228600" progId="Equation.3">
                  <p:embed/>
                </p:oleObj>
              </mc:Choice>
              <mc:Fallback>
                <p:oleObj name="Equation" r:id="rId4" imgW="18540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563" y="2149475"/>
                        <a:ext cx="4957762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矩形 1">
            <a:extLst>
              <a:ext uri="{FF2B5EF4-FFF2-40B4-BE49-F238E27FC236}">
                <a16:creationId xmlns:a16="http://schemas.microsoft.com/office/drawing/2014/main" id="{2AD9BA4F-5A77-9943-D55A-069C79258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25" y="390525"/>
            <a:ext cx="8455025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推论</a:t>
            </a:r>
            <a:r>
              <a:rPr lang="zh-CN" altLang="en-US"/>
              <a:t> </a:t>
            </a:r>
            <a:r>
              <a:rPr lang="en-US" altLang="zh-CN"/>
              <a:t> A</a:t>
            </a:r>
            <a:r>
              <a:rPr lang="zh-CN" altLang="en-US"/>
              <a:t>的最小多项式</a:t>
            </a:r>
            <a:r>
              <a:rPr lang="en-US" altLang="zh-CN" i="1"/>
              <a:t>d</a:t>
            </a:r>
            <a:r>
              <a:rPr lang="en-US" altLang="zh-CN" i="1" baseline="-25000"/>
              <a:t>A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</a:t>
            </a:r>
            <a:r>
              <a:rPr lang="zh-CN" altLang="en-US"/>
              <a:t>是特征多项式</a:t>
            </a:r>
            <a:r>
              <a:rPr lang="el-GR" altLang="zh-CN" i="1"/>
              <a:t>φ</a:t>
            </a:r>
            <a:r>
              <a:rPr lang="en-US" altLang="zh-CN" i="1" baseline="-25000"/>
              <a:t>A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 </a:t>
            </a:r>
            <a:r>
              <a:rPr lang="zh-CN" altLang="en-US"/>
              <a:t>的因式</a:t>
            </a:r>
            <a:r>
              <a:rPr lang="en-US" altLang="zh-CN"/>
              <a:t>.</a:t>
            </a:r>
            <a:r>
              <a:rPr lang="zh-CN" altLang="en-US"/>
              <a:t>如果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其中</a:t>
            </a:r>
            <a:r>
              <a:rPr lang="el-GR" altLang="zh-CN" i="1"/>
              <a:t>λ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l-GR" altLang="zh-CN" i="1"/>
              <a:t>λ</a:t>
            </a:r>
            <a:r>
              <a:rPr lang="en-US" altLang="zh-CN" i="1" baseline="-25000"/>
              <a:t>t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的全部不同的特征值</a:t>
            </a:r>
            <a:r>
              <a:rPr lang="en-US" altLang="zh-CN"/>
              <a:t>. </a:t>
            </a:r>
            <a:r>
              <a:rPr lang="zh-CN" altLang="en-US"/>
              <a:t>则</a:t>
            </a:r>
            <a:r>
              <a:rPr lang="en-US" altLang="zh-CN"/>
              <a:t>A</a:t>
            </a:r>
            <a:r>
              <a:rPr lang="zh-CN" altLang="en-US"/>
              <a:t>的最小多项式</a:t>
            </a:r>
            <a:r>
              <a:rPr lang="en-US" altLang="zh-CN" i="1"/>
              <a:t>d</a:t>
            </a:r>
            <a:r>
              <a:rPr lang="en-US" altLang="zh-CN" i="1" baseline="-25000"/>
              <a:t>A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</a:t>
            </a:r>
            <a:r>
              <a:rPr lang="zh-CN" altLang="en-US"/>
              <a:t>满足条件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其中</a:t>
            </a:r>
            <a:r>
              <a:rPr lang="en-US" altLang="zh-CN"/>
              <a:t>1≤</a:t>
            </a:r>
            <a:r>
              <a:rPr lang="en-US" altLang="zh-CN" i="1"/>
              <a:t>k</a:t>
            </a:r>
            <a:r>
              <a:rPr lang="en-US" altLang="zh-CN" i="1" baseline="-25000"/>
              <a:t>i</a:t>
            </a:r>
            <a:r>
              <a:rPr lang="en-US" altLang="zh-CN"/>
              <a:t>≤</a:t>
            </a:r>
            <a:r>
              <a:rPr lang="en-US" altLang="zh-CN" i="1"/>
              <a:t> n</a:t>
            </a:r>
            <a:r>
              <a:rPr lang="en-US" altLang="zh-CN" i="1" baseline="-25000"/>
              <a:t>i</a:t>
            </a:r>
            <a:r>
              <a:rPr lang="en-US" altLang="zh-CN"/>
              <a:t>,(1≤</a:t>
            </a:r>
            <a:r>
              <a:rPr lang="en-US" altLang="zh-CN" i="1"/>
              <a:t>i</a:t>
            </a:r>
            <a:r>
              <a:rPr lang="en-US" altLang="zh-CN"/>
              <a:t>≤</a:t>
            </a:r>
            <a:r>
              <a:rPr lang="en-US" altLang="zh-CN" i="1"/>
              <a:t>t</a:t>
            </a:r>
            <a:r>
              <a:rPr lang="en-US" altLang="zh-CN"/>
              <a:t>).</a:t>
            </a:r>
            <a:endParaRPr lang="zh-CN" altLang="en-US"/>
          </a:p>
        </p:txBody>
      </p:sp>
      <p:graphicFrame>
        <p:nvGraphicFramePr>
          <p:cNvPr id="55298" name="Object 5">
            <a:extLst>
              <a:ext uri="{FF2B5EF4-FFF2-40B4-BE49-F238E27FC236}">
                <a16:creationId xmlns:a16="http://schemas.microsoft.com/office/drawing/2014/main" id="{7A8580FD-6F30-3E9F-3450-B87B15F61D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7438" y="1489075"/>
          <a:ext cx="45148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15840" imgH="241200" progId="Equation.DSMT4">
                  <p:embed/>
                </p:oleObj>
              </mc:Choice>
              <mc:Fallback>
                <p:oleObj name="Equation" r:id="rId2" imgW="181584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1489075"/>
                        <a:ext cx="451485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2">
            <a:extLst>
              <a:ext uri="{FF2B5EF4-FFF2-40B4-BE49-F238E27FC236}">
                <a16:creationId xmlns:a16="http://schemas.microsoft.com/office/drawing/2014/main" id="{2B02094D-38E3-7E42-CD80-8DFF2B5F4F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4538" y="3556000"/>
          <a:ext cx="50260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79560" imgH="241200" progId="Equation.3">
                  <p:embed/>
                </p:oleObj>
              </mc:Choice>
              <mc:Fallback>
                <p:oleObj name="Equation" r:id="rId4" imgW="187956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8" y="3556000"/>
                        <a:ext cx="502602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矩形 1">
            <a:extLst>
              <a:ext uri="{FF2B5EF4-FFF2-40B4-BE49-F238E27FC236}">
                <a16:creationId xmlns:a16="http://schemas.microsoft.com/office/drawing/2014/main" id="{98BD1A77-D92F-5C83-C3D3-E1C7D5B62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8" y="296863"/>
            <a:ext cx="86026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例</a:t>
            </a:r>
            <a:r>
              <a:rPr lang="en-US" altLang="zh-CN"/>
              <a:t>5 </a:t>
            </a:r>
            <a:r>
              <a:rPr lang="zh-CN" altLang="en-US"/>
              <a:t>设方阵</a:t>
            </a:r>
            <a:r>
              <a:rPr lang="en-US" altLang="zh-CN" i="1"/>
              <a:t>A</a:t>
            </a:r>
            <a:r>
              <a:rPr lang="zh-CN" altLang="en-US"/>
              <a:t>可逆</a:t>
            </a:r>
            <a:r>
              <a:rPr lang="en-US" altLang="zh-CN"/>
              <a:t>, </a:t>
            </a:r>
            <a:r>
              <a:rPr lang="zh-CN" altLang="en-US"/>
              <a:t>求证</a:t>
            </a:r>
            <a:r>
              <a:rPr lang="en-US" altLang="zh-CN"/>
              <a:t>:</a:t>
            </a:r>
            <a:r>
              <a:rPr lang="en-US" altLang="zh-CN" i="1"/>
              <a:t>A</a:t>
            </a:r>
            <a:r>
              <a:rPr lang="en-US" altLang="zh-CN" baseline="30000"/>
              <a:t>-1</a:t>
            </a:r>
            <a:r>
              <a:rPr lang="zh-CN" altLang="en-US"/>
              <a:t>是</a:t>
            </a:r>
            <a:r>
              <a:rPr lang="en-US" altLang="zh-CN" i="1"/>
              <a:t>A</a:t>
            </a:r>
            <a:r>
              <a:rPr lang="zh-CN" altLang="en-US"/>
              <a:t>的多项式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56326" name="矩形 2">
            <a:extLst>
              <a:ext uri="{FF2B5EF4-FFF2-40B4-BE49-F238E27FC236}">
                <a16:creationId xmlns:a16="http://schemas.microsoft.com/office/drawing/2014/main" id="{87ADC1DE-F832-0E41-F7DB-BBF4A2A7E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75" y="933450"/>
            <a:ext cx="8710613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证明</a:t>
            </a:r>
            <a:r>
              <a:rPr lang="en-US" altLang="zh-CN"/>
              <a:t> </a:t>
            </a:r>
            <a:r>
              <a:rPr lang="zh-CN" altLang="en-US"/>
              <a:t>设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则由</a:t>
            </a:r>
            <a:r>
              <a:rPr lang="en-US" altLang="zh-CN" i="1"/>
              <a:t>A</a:t>
            </a:r>
            <a:r>
              <a:rPr lang="zh-CN" altLang="en-US"/>
              <a:t>可逆知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/>
              <a:t>=(-1)</a:t>
            </a:r>
            <a:r>
              <a:rPr lang="en-US" altLang="zh-CN" i="1" baseline="30000"/>
              <a:t>n</a:t>
            </a:r>
            <a:r>
              <a:rPr lang="en-US" altLang="zh-CN"/>
              <a:t>|</a:t>
            </a:r>
            <a:r>
              <a:rPr lang="en-US" altLang="zh-CN" i="1"/>
              <a:t>A</a:t>
            </a:r>
            <a:r>
              <a:rPr lang="en-US" altLang="zh-CN"/>
              <a:t>|≠0. </a:t>
            </a:r>
            <a:r>
              <a:rPr lang="zh-CN" altLang="en-US"/>
              <a:t>由 </a:t>
            </a:r>
            <a:r>
              <a:rPr lang="en-US" altLang="zh-CN"/>
              <a:t>Cayley-Hamilton </a:t>
            </a:r>
            <a:r>
              <a:rPr lang="zh-CN" altLang="en-US"/>
              <a:t>定理知</a:t>
            </a:r>
          </a:p>
        </p:txBody>
      </p:sp>
      <p:graphicFrame>
        <p:nvGraphicFramePr>
          <p:cNvPr id="56322" name="Object 3">
            <a:extLst>
              <a:ext uri="{FF2B5EF4-FFF2-40B4-BE49-F238E27FC236}">
                <a16:creationId xmlns:a16="http://schemas.microsoft.com/office/drawing/2014/main" id="{16732F36-14F9-9F03-AEE6-71D85D5F87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7513" y="1579563"/>
          <a:ext cx="5094287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71520" imgH="241200" progId="Equation.DSMT4">
                  <p:embed/>
                </p:oleObj>
              </mc:Choice>
              <mc:Fallback>
                <p:oleObj name="Equation" r:id="rId2" imgW="217152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1579563"/>
                        <a:ext cx="5094287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Object 9">
            <a:extLst>
              <a:ext uri="{FF2B5EF4-FFF2-40B4-BE49-F238E27FC236}">
                <a16:creationId xmlns:a16="http://schemas.microsoft.com/office/drawing/2014/main" id="{6AE622DE-B6C7-AD54-DB4B-12C2B52718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0688" y="2952750"/>
          <a:ext cx="6959600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46240" imgH="749160" progId="Equation.DSMT4">
                  <p:embed/>
                </p:oleObj>
              </mc:Choice>
              <mc:Fallback>
                <p:oleObj name="Equation" r:id="rId4" imgW="2946240" imgH="7491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2952750"/>
                        <a:ext cx="6959600" cy="195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7" name="Text Box 35">
            <a:extLst>
              <a:ext uri="{FF2B5EF4-FFF2-40B4-BE49-F238E27FC236}">
                <a16:creationId xmlns:a16="http://schemas.microsoft.com/office/drawing/2014/main" id="{12A1028B-D2CB-ECAA-0A56-40F9B8D4E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4976813"/>
            <a:ext cx="70580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其中</a:t>
            </a:r>
          </a:p>
        </p:txBody>
      </p:sp>
      <p:graphicFrame>
        <p:nvGraphicFramePr>
          <p:cNvPr id="56324" name="Object 8">
            <a:extLst>
              <a:ext uri="{FF2B5EF4-FFF2-40B4-BE49-F238E27FC236}">
                <a16:creationId xmlns:a16="http://schemas.microsoft.com/office/drawing/2014/main" id="{7BE7C198-EB0B-A8CC-903E-886EFEBF9F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2850" y="4995863"/>
          <a:ext cx="57023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76440" imgH="241200" progId="Equation.DSMT4">
                  <p:embed/>
                </p:oleObj>
              </mc:Choice>
              <mc:Fallback>
                <p:oleObj name="Equation" r:id="rId6" imgW="247644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4995863"/>
                        <a:ext cx="57023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Text Box 2">
            <a:extLst>
              <a:ext uri="{FF2B5EF4-FFF2-40B4-BE49-F238E27FC236}">
                <a16:creationId xmlns:a16="http://schemas.microsoft.com/office/drawing/2014/main" id="{7B3EA93F-EE24-461C-F0D0-5232C520F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4813"/>
            <a:ext cx="2771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FF"/>
                </a:solidFill>
              </a:rPr>
              <a:t>例</a:t>
            </a:r>
            <a:endParaRPr lang="en-US" altLang="zh-CN">
              <a:solidFill>
                <a:srgbClr val="FFFF66"/>
              </a:solidFill>
            </a:endParaRPr>
          </a:p>
        </p:txBody>
      </p:sp>
      <p:sp>
        <p:nvSpPr>
          <p:cNvPr id="57350" name="Text Box 3">
            <a:extLst>
              <a:ext uri="{FF2B5EF4-FFF2-40B4-BE49-F238E27FC236}">
                <a16:creationId xmlns:a16="http://schemas.microsoft.com/office/drawing/2014/main" id="{45870453-4DD5-E4E3-3C22-3805410DB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75" y="404813"/>
            <a:ext cx="8061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求</a:t>
            </a:r>
          </a:p>
        </p:txBody>
      </p:sp>
      <p:graphicFrame>
        <p:nvGraphicFramePr>
          <p:cNvPr id="57346" name="Object 2">
            <a:extLst>
              <a:ext uri="{FF2B5EF4-FFF2-40B4-BE49-F238E27FC236}">
                <a16:creationId xmlns:a16="http://schemas.microsoft.com/office/drawing/2014/main" id="{6D557F78-4E71-3F78-FB2F-27244032151A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987675" y="182563"/>
          <a:ext cx="3124200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4960" imgH="1168200" progId="Equation.DSMT4">
                  <p:embed/>
                </p:oleObj>
              </mc:Choice>
              <mc:Fallback>
                <p:oleObj name="Equation" r:id="rId2" imgW="1434960" imgH="1168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82563"/>
                        <a:ext cx="3124200" cy="217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Text Box 16">
            <a:extLst>
              <a:ext uri="{FF2B5EF4-FFF2-40B4-BE49-F238E27FC236}">
                <a16:creationId xmlns:a16="http://schemas.microsoft.com/office/drawing/2014/main" id="{FF2C79CB-4F82-125B-341A-C0EAFF178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60575"/>
            <a:ext cx="7058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的最小多项式</a:t>
            </a:r>
          </a:p>
        </p:txBody>
      </p:sp>
      <p:sp>
        <p:nvSpPr>
          <p:cNvPr id="57352" name="Text Box 17">
            <a:extLst>
              <a:ext uri="{FF2B5EF4-FFF2-40B4-BE49-F238E27FC236}">
                <a16:creationId xmlns:a16="http://schemas.microsoft.com/office/drawing/2014/main" id="{ED0736FE-2514-0A54-0DB4-61B1193C1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08275"/>
            <a:ext cx="70580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解</a:t>
            </a:r>
            <a:r>
              <a:rPr lang="en-US" altLang="zh-CN"/>
              <a:t>:</a:t>
            </a:r>
            <a:r>
              <a:rPr lang="zh-CN" altLang="en-US"/>
              <a:t>易见</a:t>
            </a:r>
            <a:r>
              <a:rPr lang="en-US" altLang="zh-CN"/>
              <a:t>A</a:t>
            </a:r>
            <a:r>
              <a:rPr lang="zh-CN" altLang="en-US"/>
              <a:t>的特征值全为零</a:t>
            </a:r>
            <a:r>
              <a:rPr lang="en-US" altLang="zh-CN"/>
              <a:t>,</a:t>
            </a:r>
            <a:r>
              <a:rPr lang="zh-CN" altLang="en-US"/>
              <a:t>特征多项式</a:t>
            </a:r>
          </a:p>
        </p:txBody>
      </p:sp>
      <p:graphicFrame>
        <p:nvGraphicFramePr>
          <p:cNvPr id="57347" name="Object 4">
            <a:extLst>
              <a:ext uri="{FF2B5EF4-FFF2-40B4-BE49-F238E27FC236}">
                <a16:creationId xmlns:a16="http://schemas.microsoft.com/office/drawing/2014/main" id="{7EE3F72C-F1F8-1C32-5CE0-AB5E68531F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27838" y="2676525"/>
          <a:ext cx="1951037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8400" imgH="241200" progId="Equation.DSMT4">
                  <p:embed/>
                </p:oleObj>
              </mc:Choice>
              <mc:Fallback>
                <p:oleObj name="Equation" r:id="rId4" imgW="69840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7838" y="2676525"/>
                        <a:ext cx="1951037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3" name="Text Box 21">
            <a:extLst>
              <a:ext uri="{FF2B5EF4-FFF2-40B4-BE49-F238E27FC236}">
                <a16:creationId xmlns:a16="http://schemas.microsoft.com/office/drawing/2014/main" id="{476A3568-42F8-FE52-A251-89215CEE6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84538"/>
            <a:ext cx="91440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是</a:t>
            </a:r>
            <a:r>
              <a:rPr lang="en-US" altLang="zh-CN" i="1"/>
              <a:t>A</a:t>
            </a:r>
            <a:r>
              <a:rPr lang="zh-CN" altLang="en-US"/>
              <a:t>的零化多项式</a:t>
            </a:r>
            <a:r>
              <a:rPr lang="en-US" altLang="zh-CN"/>
              <a:t>.</a:t>
            </a:r>
            <a:r>
              <a:rPr lang="zh-CN" altLang="en-US"/>
              <a:t>最小多项式</a:t>
            </a:r>
            <a:r>
              <a:rPr lang="en-US" altLang="zh-CN" i="1"/>
              <a:t>d</a:t>
            </a:r>
            <a:r>
              <a:rPr lang="en-US" altLang="zh-CN" i="1" baseline="-25000"/>
              <a:t>A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</a:t>
            </a:r>
            <a:r>
              <a:rPr lang="zh-CN" altLang="en-US"/>
              <a:t>是</a:t>
            </a:r>
            <a:r>
              <a:rPr lang="el-GR" altLang="zh-CN" i="1"/>
              <a:t>λ</a:t>
            </a:r>
            <a:r>
              <a:rPr lang="en-US" altLang="zh-CN" baseline="30000"/>
              <a:t>5</a:t>
            </a:r>
            <a:r>
              <a:rPr lang="zh-CN" altLang="en-US"/>
              <a:t>的因式</a:t>
            </a:r>
            <a:r>
              <a:rPr lang="en-US" altLang="zh-CN"/>
              <a:t>,</a:t>
            </a:r>
            <a:r>
              <a:rPr lang="zh-CN" altLang="en-US"/>
              <a:t>形如</a:t>
            </a:r>
            <a:r>
              <a:rPr lang="el-GR" altLang="zh-CN" i="1"/>
              <a:t>λ</a:t>
            </a:r>
            <a:r>
              <a:rPr lang="en-US" altLang="zh-CN" i="1" baseline="30000"/>
              <a:t>m</a:t>
            </a:r>
            <a:r>
              <a:rPr lang="en-US" altLang="zh-CN" baseline="30000"/>
              <a:t> </a:t>
            </a:r>
            <a:r>
              <a:rPr lang="en-US" altLang="zh-CN"/>
              <a:t>(2</a:t>
            </a:r>
            <a:r>
              <a:rPr lang="en-US" altLang="zh-CN" i="1"/>
              <a:t>≤m ≤</a:t>
            </a:r>
            <a:r>
              <a:rPr lang="en-US" altLang="zh-CN"/>
              <a:t>5),</a:t>
            </a:r>
            <a:r>
              <a:rPr lang="zh-CN" altLang="en-US"/>
              <a:t>计算可见</a:t>
            </a:r>
          </a:p>
        </p:txBody>
      </p:sp>
      <p:graphicFrame>
        <p:nvGraphicFramePr>
          <p:cNvPr id="57348" name="Object 9">
            <a:extLst>
              <a:ext uri="{FF2B5EF4-FFF2-40B4-BE49-F238E27FC236}">
                <a16:creationId xmlns:a16="http://schemas.microsoft.com/office/drawing/2014/main" id="{0362B037-9149-3AAA-1D88-5CD4533D4C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813" y="4430713"/>
          <a:ext cx="3798887" cy="220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55520" imgH="1168200" progId="Equation.DSMT4">
                  <p:embed/>
                </p:oleObj>
              </mc:Choice>
              <mc:Fallback>
                <p:oleObj name="Equation" r:id="rId6" imgW="1955520" imgH="1168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3" y="4430713"/>
                        <a:ext cx="3798887" cy="220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4" name="矩形 21">
            <a:extLst>
              <a:ext uri="{FF2B5EF4-FFF2-40B4-BE49-F238E27FC236}">
                <a16:creationId xmlns:a16="http://schemas.microsoft.com/office/drawing/2014/main" id="{79F6FD4F-B472-33E5-B513-4E0F55A80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2100" y="4449763"/>
            <a:ext cx="48148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于是</a:t>
            </a:r>
            <a:r>
              <a:rPr lang="el-GR" altLang="zh-CN" i="1"/>
              <a:t>λ</a:t>
            </a:r>
            <a:r>
              <a:rPr lang="en-US" altLang="zh-CN" baseline="30000"/>
              <a:t>3</a:t>
            </a:r>
            <a:r>
              <a:rPr lang="zh-CN" altLang="en-US">
                <a:solidFill>
                  <a:srgbClr val="FFFF00"/>
                </a:solidFill>
              </a:rPr>
              <a:t>是</a:t>
            </a:r>
            <a:r>
              <a:rPr lang="en-US" altLang="zh-CN" i="1">
                <a:solidFill>
                  <a:schemeClr val="tx2"/>
                </a:solidFill>
              </a:rPr>
              <a:t>A</a:t>
            </a:r>
            <a:r>
              <a:rPr lang="zh-CN" altLang="en-US">
                <a:solidFill>
                  <a:srgbClr val="FFFF00"/>
                </a:solidFill>
              </a:rPr>
              <a:t>的化零多项式</a:t>
            </a:r>
            <a:r>
              <a:rPr lang="en-US" altLang="zh-CN">
                <a:solidFill>
                  <a:srgbClr val="FFFF00"/>
                </a:solidFill>
              </a:rPr>
              <a:t>,</a:t>
            </a:r>
            <a:r>
              <a:rPr lang="zh-CN" altLang="en-US">
                <a:solidFill>
                  <a:srgbClr val="FFFF00"/>
                </a:solidFill>
              </a:rPr>
              <a:t>为</a:t>
            </a:r>
            <a:r>
              <a:rPr lang="el-GR" altLang="zh-CN" i="1"/>
              <a:t>λ</a:t>
            </a:r>
            <a:r>
              <a:rPr lang="en-US" altLang="zh-CN" i="1" baseline="30000"/>
              <a:t>m</a:t>
            </a:r>
            <a:r>
              <a:rPr lang="zh-CN" altLang="en-US">
                <a:solidFill>
                  <a:srgbClr val="FFFF00"/>
                </a:solidFill>
              </a:rPr>
              <a:t>的倍式</a:t>
            </a:r>
            <a:r>
              <a:rPr lang="en-US" altLang="zh-CN">
                <a:solidFill>
                  <a:srgbClr val="FFFF00"/>
                </a:solidFill>
              </a:rPr>
              <a:t>.</a:t>
            </a:r>
            <a:r>
              <a:rPr lang="zh-CN" altLang="en-US">
                <a:solidFill>
                  <a:srgbClr val="FFFF00"/>
                </a:solidFill>
              </a:rPr>
              <a:t>这说明</a:t>
            </a:r>
            <a:r>
              <a:rPr lang="en-US" altLang="zh-CN"/>
              <a:t>2</a:t>
            </a:r>
            <a:r>
              <a:rPr lang="en-US" altLang="zh-CN" i="1"/>
              <a:t>≤m ≤</a:t>
            </a:r>
            <a:r>
              <a:rPr lang="en-US" altLang="zh-CN"/>
              <a:t>3,</a:t>
            </a:r>
            <a:r>
              <a:rPr lang="zh-CN" altLang="en-US"/>
              <a:t>于是</a:t>
            </a:r>
            <a:r>
              <a:rPr lang="en-US" altLang="zh-CN" i="1"/>
              <a:t>d</a:t>
            </a:r>
            <a:r>
              <a:rPr lang="en-US" altLang="zh-CN" i="1" baseline="-25000"/>
              <a:t>A</a:t>
            </a:r>
            <a:r>
              <a:rPr lang="en-US" altLang="zh-CN"/>
              <a:t>(</a:t>
            </a:r>
            <a:r>
              <a:rPr lang="el-GR" altLang="zh-CN" i="1"/>
              <a:t>λ</a:t>
            </a:r>
            <a:r>
              <a:rPr lang="en-US" altLang="zh-CN"/>
              <a:t>)=</a:t>
            </a:r>
            <a:r>
              <a:rPr lang="el-GR" altLang="zh-CN" i="1"/>
              <a:t> λ</a:t>
            </a:r>
            <a:r>
              <a:rPr lang="en-US" altLang="zh-CN" baseline="30000"/>
              <a:t>3</a:t>
            </a:r>
            <a:r>
              <a:rPr lang="en-US" altLang="zh-CN"/>
              <a:t>.</a:t>
            </a:r>
            <a:endParaRPr lang="zh-CN" altLang="en-US">
              <a:solidFill>
                <a:srgbClr val="FFFF00"/>
              </a:solidFill>
            </a:endParaRP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3">
            <a:extLst>
              <a:ext uri="{FF2B5EF4-FFF2-40B4-BE49-F238E27FC236}">
                <a16:creationId xmlns:a16="http://schemas.microsoft.com/office/drawing/2014/main" id="{AAA550A8-8C16-5C52-B899-3A80E60B1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63" y="347663"/>
            <a:ext cx="87471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FF"/>
                </a:solidFill>
              </a:rPr>
              <a:t>定义：</a:t>
            </a:r>
            <a:r>
              <a:rPr lang="zh-CN" altLang="en-US"/>
              <a:t>如果存在正整数</a:t>
            </a:r>
            <a:r>
              <a:rPr lang="en-US" altLang="zh-CN" i="1"/>
              <a:t>k</a:t>
            </a:r>
            <a:r>
              <a:rPr lang="zh-CN" altLang="en-US"/>
              <a:t>使得</a:t>
            </a:r>
            <a:r>
              <a:rPr lang="en-US" altLang="zh-CN" i="1"/>
              <a:t>A</a:t>
            </a:r>
            <a:r>
              <a:rPr lang="en-US" altLang="zh-CN" i="1" baseline="30000"/>
              <a:t>k</a:t>
            </a:r>
            <a:r>
              <a:rPr lang="en-US" altLang="zh-CN" i="1"/>
              <a:t>=O</a:t>
            </a:r>
            <a:r>
              <a:rPr lang="zh-CN" altLang="en-US"/>
              <a:t>对方阵成立</a:t>
            </a:r>
            <a:r>
              <a:rPr lang="en-US" altLang="zh-CN"/>
              <a:t>,</a:t>
            </a:r>
            <a:r>
              <a:rPr lang="zh-CN" altLang="en-US"/>
              <a:t>就称</a:t>
            </a:r>
            <a:r>
              <a:rPr lang="en-US" altLang="zh-CN" i="1"/>
              <a:t>A</a:t>
            </a:r>
            <a:r>
              <a:rPr lang="zh-CN" altLang="en-US"/>
              <a:t>是幂零的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89091" name="Text Box 2">
            <a:extLst>
              <a:ext uri="{FF2B5EF4-FFF2-40B4-BE49-F238E27FC236}">
                <a16:creationId xmlns:a16="http://schemas.microsoft.com/office/drawing/2014/main" id="{BF53711B-BBEC-1EBD-F0A2-5791DB271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8" y="1470025"/>
            <a:ext cx="86153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441450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FF"/>
                </a:solidFill>
              </a:rPr>
              <a:t>推论 </a:t>
            </a:r>
            <a:r>
              <a:rPr lang="en-US" altLang="zh-CN" b="1" i="1"/>
              <a:t>A</a:t>
            </a:r>
            <a:r>
              <a:rPr lang="zh-CN" altLang="en-US" b="1"/>
              <a:t>幂零当且仅当</a:t>
            </a:r>
            <a:r>
              <a:rPr lang="en-US" altLang="zh-CN" b="1" i="1"/>
              <a:t>A</a:t>
            </a:r>
            <a:r>
              <a:rPr lang="zh-CN" altLang="en-US" b="1"/>
              <a:t>只有唯一的特征值 </a:t>
            </a:r>
            <a:r>
              <a:rPr lang="en-US" altLang="zh-CN" b="1"/>
              <a:t>0.</a:t>
            </a:r>
            <a:endParaRPr lang="en-US" altLang="zh-CN"/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Text Box 2">
            <a:extLst>
              <a:ext uri="{FF2B5EF4-FFF2-40B4-BE49-F238E27FC236}">
                <a16:creationId xmlns:a16="http://schemas.microsoft.com/office/drawing/2014/main" id="{F0EB46F5-A0BE-629F-982A-C59A6DB98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563" y="169863"/>
            <a:ext cx="66595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/>
              <a:t>则</a:t>
            </a:r>
            <a:r>
              <a:rPr lang="en-US" altLang="zh-CN" i="1"/>
              <a:t>A</a:t>
            </a:r>
            <a:r>
              <a:rPr lang="zh-CN" altLang="en-US"/>
              <a:t>称为</a:t>
            </a:r>
            <a:r>
              <a:rPr lang="en-US" altLang="zh-CN" b="1">
                <a:solidFill>
                  <a:schemeClr val="tx2"/>
                </a:solidFill>
              </a:rPr>
              <a:t>A</a:t>
            </a:r>
            <a:r>
              <a:rPr lang="zh-CN" altLang="en-US">
                <a:solidFill>
                  <a:schemeClr val="tx2"/>
                </a:solidFill>
              </a:rPr>
              <a:t>在</a:t>
            </a:r>
            <a:r>
              <a:rPr lang="zh-CN" altLang="en-US" b="1">
                <a:solidFill>
                  <a:schemeClr val="tx2"/>
                </a:solidFill>
              </a:rPr>
              <a:t>基</a:t>
            </a:r>
            <a:r>
              <a:rPr lang="en-US" altLang="zh-CN" b="1">
                <a:solidFill>
                  <a:schemeClr val="tx2"/>
                </a:solidFill>
              </a:rPr>
              <a:t>M</a:t>
            </a:r>
            <a:r>
              <a:rPr lang="en-US" altLang="zh-CN" baseline="-25000">
                <a:solidFill>
                  <a:schemeClr val="tx2"/>
                </a:solidFill>
              </a:rPr>
              <a:t>1</a:t>
            </a:r>
            <a:r>
              <a:rPr lang="zh-CN" altLang="en-US" b="1">
                <a:solidFill>
                  <a:schemeClr val="tx2"/>
                </a:solidFill>
              </a:rPr>
              <a:t>和</a:t>
            </a:r>
            <a:r>
              <a:rPr lang="en-US" altLang="zh-CN" b="1">
                <a:solidFill>
                  <a:schemeClr val="tx2"/>
                </a:solidFill>
              </a:rPr>
              <a:t>M</a:t>
            </a:r>
            <a:r>
              <a:rPr lang="en-US" altLang="zh-CN" baseline="-25000">
                <a:solidFill>
                  <a:schemeClr val="tx2"/>
                </a:solidFill>
              </a:rPr>
              <a:t>2</a:t>
            </a:r>
            <a:r>
              <a:rPr lang="zh-CN" altLang="en-US" b="1">
                <a:solidFill>
                  <a:schemeClr val="tx2"/>
                </a:solidFill>
              </a:rPr>
              <a:t>下的矩阵</a:t>
            </a:r>
            <a:r>
              <a:rPr lang="en-US" altLang="zh-CN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226308" name="Text Box 4">
            <a:extLst>
              <a:ext uri="{FF2B5EF4-FFF2-40B4-BE49-F238E27FC236}">
                <a16:creationId xmlns:a16="http://schemas.microsoft.com/office/drawing/2014/main" id="{D55D53D0-1E3B-612E-C55B-6293C3EA2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150" y="160338"/>
            <a:ext cx="27368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/>
              <a:t>当</a:t>
            </a:r>
            <a:r>
              <a:rPr lang="en-US" altLang="zh-CN"/>
              <a:t>U=V</a:t>
            </a:r>
            <a:r>
              <a:rPr lang="zh-CN" altLang="en-US"/>
              <a:t>时</a:t>
            </a:r>
          </a:p>
        </p:txBody>
      </p:sp>
      <p:sp>
        <p:nvSpPr>
          <p:cNvPr id="226309" name="Text Box 5">
            <a:extLst>
              <a:ext uri="{FF2B5EF4-FFF2-40B4-BE49-F238E27FC236}">
                <a16:creationId xmlns:a16="http://schemas.microsoft.com/office/drawing/2014/main" id="{6F252D2D-9B0C-A9AE-509B-BA67C5596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808038"/>
            <a:ext cx="82200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/>
              <a:t>取</a:t>
            </a:r>
            <a:r>
              <a:rPr lang="en-US" altLang="zh-CN" b="1" i="1"/>
              <a:t>M</a:t>
            </a:r>
            <a:r>
              <a:rPr lang="en-US" altLang="zh-CN" baseline="-25000"/>
              <a:t>1</a:t>
            </a:r>
            <a:r>
              <a:rPr lang="en-US" altLang="zh-CN"/>
              <a:t>=</a:t>
            </a:r>
            <a:r>
              <a:rPr lang="en-US" altLang="zh-CN" b="1" i="1"/>
              <a:t>M</a:t>
            </a:r>
            <a:r>
              <a:rPr lang="en-US" altLang="zh-CN" baseline="-25000"/>
              <a:t>2</a:t>
            </a:r>
            <a:r>
              <a:rPr lang="en-US" altLang="zh-CN"/>
              <a:t>={</a:t>
            </a:r>
            <a:r>
              <a:rPr lang="el-GR" altLang="zh-CN" b="1" i="1">
                <a:cs typeface="Times New Roman" panose="02020603050405020304" pitchFamily="18" charset="0"/>
              </a:rPr>
              <a:t>α</a:t>
            </a:r>
            <a:r>
              <a:rPr lang="el-GR" altLang="zh-CN" baseline="-25000">
                <a:cs typeface="Times New Roman" panose="02020603050405020304" pitchFamily="18" charset="0"/>
              </a:rPr>
              <a:t>1</a:t>
            </a:r>
            <a:r>
              <a:rPr lang="en-US" altLang="zh-CN">
                <a:cs typeface="Times New Roman" panose="02020603050405020304" pitchFamily="18" charset="0"/>
              </a:rPr>
              <a:t>,…,</a:t>
            </a:r>
            <a:r>
              <a:rPr lang="el-GR" altLang="zh-CN" b="1" i="1">
                <a:cs typeface="Times New Roman" panose="02020603050405020304" pitchFamily="18" charset="0"/>
              </a:rPr>
              <a:t>α</a:t>
            </a:r>
            <a:r>
              <a:rPr lang="el-GR" altLang="zh-CN" i="1" baseline="-25000">
                <a:cs typeface="Times New Roman" panose="02020603050405020304" pitchFamily="18" charset="0"/>
              </a:rPr>
              <a:t>n</a:t>
            </a:r>
            <a:r>
              <a:rPr lang="en-US" altLang="zh-CN"/>
              <a:t>},</a:t>
            </a:r>
            <a:r>
              <a:rPr lang="zh-CN" altLang="en-US"/>
              <a:t>此时称满足条件</a:t>
            </a:r>
          </a:p>
        </p:txBody>
      </p:sp>
      <p:sp>
        <p:nvSpPr>
          <p:cNvPr id="226310" name="Text Box 6">
            <a:extLst>
              <a:ext uri="{FF2B5EF4-FFF2-40B4-BE49-F238E27FC236}">
                <a16:creationId xmlns:a16="http://schemas.microsoft.com/office/drawing/2014/main" id="{91811CFA-7B70-5E63-0A8C-47596A350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288" y="1268413"/>
            <a:ext cx="5832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3600" b="1">
                <a:solidFill>
                  <a:srgbClr val="FFFF00"/>
                </a:solidFill>
              </a:rPr>
              <a:t> </a:t>
            </a:r>
            <a:r>
              <a:rPr lang="en-US" altLang="zh-CN" sz="3600" b="1">
                <a:solidFill>
                  <a:srgbClr val="FFFF00"/>
                </a:solidFill>
              </a:rPr>
              <a:t>A</a:t>
            </a:r>
            <a:r>
              <a:rPr lang="en-US" altLang="zh-CN" sz="3600"/>
              <a:t>(</a:t>
            </a:r>
            <a:r>
              <a:rPr lang="el-GR" altLang="zh-CN" sz="3600" b="1" i="1">
                <a:cs typeface="Times New Roman" panose="02020603050405020304" pitchFamily="18" charset="0"/>
              </a:rPr>
              <a:t>α</a:t>
            </a:r>
            <a:r>
              <a:rPr lang="el-GR" altLang="zh-CN" sz="2000">
                <a:cs typeface="Times New Roman" panose="02020603050405020304" pitchFamily="18" charset="0"/>
              </a:rPr>
              <a:t>1</a:t>
            </a:r>
            <a:r>
              <a:rPr lang="en-US" altLang="zh-CN" sz="3600">
                <a:cs typeface="Times New Roman" panose="02020603050405020304" pitchFamily="18" charset="0"/>
              </a:rPr>
              <a:t>,…,</a:t>
            </a:r>
            <a:r>
              <a:rPr lang="el-GR" altLang="zh-CN" sz="3600" b="1" i="1">
                <a:cs typeface="Times New Roman" panose="02020603050405020304" pitchFamily="18" charset="0"/>
              </a:rPr>
              <a:t>α</a:t>
            </a:r>
            <a:r>
              <a:rPr lang="el-GR" altLang="zh-CN" sz="2000" i="1">
                <a:cs typeface="Times New Roman" panose="02020603050405020304" pitchFamily="18" charset="0"/>
              </a:rPr>
              <a:t>n</a:t>
            </a:r>
            <a:r>
              <a:rPr lang="en-US" altLang="zh-CN" sz="3600"/>
              <a:t>)=(</a:t>
            </a:r>
            <a:r>
              <a:rPr lang="el-GR" altLang="zh-CN" sz="3600" b="1" i="1"/>
              <a:t>α</a:t>
            </a:r>
            <a:r>
              <a:rPr lang="el-GR" altLang="zh-CN" sz="2000"/>
              <a:t>1</a:t>
            </a:r>
            <a:r>
              <a:rPr lang="en-US" altLang="zh-CN" sz="3600"/>
              <a:t>,…,</a:t>
            </a:r>
            <a:r>
              <a:rPr lang="el-GR" altLang="zh-CN" sz="3600" b="1" i="1"/>
              <a:t>α</a:t>
            </a:r>
            <a:r>
              <a:rPr lang="el-GR" altLang="zh-CN" sz="2000" i="1"/>
              <a:t>n</a:t>
            </a:r>
            <a:r>
              <a:rPr lang="en-US" altLang="zh-CN" sz="3600"/>
              <a:t>)</a:t>
            </a:r>
            <a:r>
              <a:rPr lang="en-US" altLang="zh-CN" sz="3600" i="1"/>
              <a:t>A</a:t>
            </a:r>
          </a:p>
        </p:txBody>
      </p:sp>
      <p:sp>
        <p:nvSpPr>
          <p:cNvPr id="226312" name="Rectangle 8">
            <a:extLst>
              <a:ext uri="{FF2B5EF4-FFF2-40B4-BE49-F238E27FC236}">
                <a16:creationId xmlns:a16="http://schemas.microsoft.com/office/drawing/2014/main" id="{6D630903-9EEF-BEA0-482B-BE3213289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" y="1825625"/>
            <a:ext cx="815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l-GR"/>
              <a:t>的矩阵</a:t>
            </a:r>
            <a:r>
              <a:rPr lang="el-GR" altLang="zh-CN" i="1"/>
              <a:t>A</a:t>
            </a:r>
            <a:r>
              <a:rPr lang="zh-CN" altLang="el-GR"/>
              <a:t>为</a:t>
            </a:r>
            <a:r>
              <a:rPr lang="zh-CN" altLang="el-GR">
                <a:solidFill>
                  <a:schemeClr val="tx2"/>
                </a:solidFill>
              </a:rPr>
              <a:t>线性变换</a:t>
            </a:r>
            <a:r>
              <a:rPr lang="en-US" altLang="zh-CN" b="1">
                <a:solidFill>
                  <a:schemeClr val="tx2"/>
                </a:solidFill>
              </a:rPr>
              <a:t>A</a:t>
            </a:r>
            <a:r>
              <a:rPr lang="zh-CN" altLang="en-US">
                <a:solidFill>
                  <a:schemeClr val="tx2"/>
                </a:solidFill>
              </a:rPr>
              <a:t>在基</a:t>
            </a:r>
            <a:r>
              <a:rPr lang="en-US" altLang="zh-CN" b="1" i="1">
                <a:solidFill>
                  <a:schemeClr val="tx2"/>
                </a:solidFill>
              </a:rPr>
              <a:t>M</a:t>
            </a:r>
            <a:r>
              <a:rPr lang="en-US" altLang="zh-CN" baseline="-25000">
                <a:solidFill>
                  <a:schemeClr val="tx2"/>
                </a:solidFill>
              </a:rPr>
              <a:t>1</a:t>
            </a:r>
            <a:r>
              <a:rPr lang="zh-CN" altLang="en-US">
                <a:solidFill>
                  <a:schemeClr val="tx2"/>
                </a:solidFill>
              </a:rPr>
              <a:t>下的矩阵</a:t>
            </a:r>
            <a:r>
              <a:rPr lang="en-US" altLang="zh-CN"/>
              <a:t>.</a:t>
            </a:r>
          </a:p>
        </p:txBody>
      </p:sp>
      <p:sp>
        <p:nvSpPr>
          <p:cNvPr id="226314" name="Text Box 10">
            <a:extLst>
              <a:ext uri="{FF2B5EF4-FFF2-40B4-BE49-F238E27FC236}">
                <a16:creationId xmlns:a16="http://schemas.microsoft.com/office/drawing/2014/main" id="{863315FC-AB03-1AB3-A795-C89820AB6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" y="2403475"/>
            <a:ext cx="816292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b="1">
                <a:solidFill>
                  <a:srgbClr val="FFFF00"/>
                </a:solidFill>
              </a:rPr>
              <a:t>注：</a:t>
            </a:r>
            <a:r>
              <a:rPr lang="zh-CN" altLang="en-US"/>
              <a:t>将</a:t>
            </a:r>
            <a:r>
              <a:rPr lang="en-US" altLang="zh-CN" i="1"/>
              <a:t>U</a:t>
            </a:r>
            <a:r>
              <a:rPr lang="zh-CN" altLang="en-US"/>
              <a:t>中的每个向量</a:t>
            </a:r>
            <a:r>
              <a:rPr lang="el-GR" altLang="zh-CN" b="1" i="1">
                <a:cs typeface="Times New Roman" panose="02020603050405020304" pitchFamily="18" charset="0"/>
              </a:rPr>
              <a:t>α</a:t>
            </a:r>
            <a:r>
              <a:rPr lang="zh-CN" altLang="el-GR">
                <a:cs typeface="Times New Roman" panose="02020603050405020304" pitchFamily="18" charset="0"/>
              </a:rPr>
              <a:t>用它在</a:t>
            </a:r>
            <a:r>
              <a:rPr lang="el-GR" altLang="zh-CN" b="1" i="1">
                <a:cs typeface="Times New Roman" panose="02020603050405020304" pitchFamily="18" charset="0"/>
              </a:rPr>
              <a:t>M</a:t>
            </a:r>
            <a:r>
              <a:rPr lang="el-GR" altLang="zh-CN" baseline="-25000">
                <a:cs typeface="Times New Roman" panose="02020603050405020304" pitchFamily="18" charset="0"/>
              </a:rPr>
              <a:t>1</a:t>
            </a:r>
            <a:r>
              <a:rPr lang="zh-CN" altLang="el-GR">
                <a:cs typeface="Times New Roman" panose="02020603050405020304" pitchFamily="18" charset="0"/>
              </a:rPr>
              <a:t>下的坐标</a:t>
            </a:r>
            <a:r>
              <a:rPr lang="el-GR" altLang="zh-CN">
                <a:cs typeface="Times New Roman" panose="02020603050405020304" pitchFamily="18" charset="0"/>
              </a:rPr>
              <a:t>σ</a:t>
            </a:r>
            <a:r>
              <a:rPr lang="el-GR" altLang="zh-CN" baseline="-25000">
                <a:cs typeface="Times New Roman" panose="02020603050405020304" pitchFamily="18" charset="0"/>
              </a:rPr>
              <a:t>1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el-GR" altLang="zh-CN" b="1" i="1"/>
              <a:t>α</a:t>
            </a:r>
            <a:r>
              <a:rPr lang="en-US" altLang="zh-CN"/>
              <a:t>)=</a:t>
            </a:r>
            <a:r>
              <a:rPr lang="en-US" altLang="zh-CN" i="1"/>
              <a:t>X</a:t>
            </a:r>
            <a:r>
              <a:rPr lang="zh-CN" altLang="en-US"/>
              <a:t>代表</a:t>
            </a:r>
            <a:r>
              <a:rPr lang="en-US" altLang="zh-CN"/>
              <a:t>,</a:t>
            </a:r>
            <a:r>
              <a:rPr lang="zh-CN" altLang="en-US"/>
              <a:t>将</a:t>
            </a:r>
            <a:r>
              <a:rPr lang="en-US" altLang="zh-CN" i="1"/>
              <a:t>V</a:t>
            </a:r>
            <a:r>
              <a:rPr lang="zh-CN" altLang="en-US"/>
              <a:t>中每个向量</a:t>
            </a:r>
            <a:r>
              <a:rPr lang="el-GR" altLang="zh-CN" b="1" i="1"/>
              <a:t>β</a:t>
            </a:r>
            <a:r>
              <a:rPr lang="zh-CN" altLang="el-GR"/>
              <a:t>由它在基</a:t>
            </a:r>
            <a:r>
              <a:rPr lang="el-GR" altLang="zh-CN" b="1" i="1"/>
              <a:t>M</a:t>
            </a:r>
            <a:r>
              <a:rPr lang="el-GR" altLang="zh-CN" baseline="-25000"/>
              <a:t>2</a:t>
            </a:r>
            <a:r>
              <a:rPr lang="zh-CN" altLang="el-GR"/>
              <a:t>下的坐标</a:t>
            </a:r>
            <a:r>
              <a:rPr lang="el-GR" altLang="zh-CN"/>
              <a:t>σ</a:t>
            </a:r>
            <a:r>
              <a:rPr lang="el-GR" altLang="zh-CN" baseline="-25000"/>
              <a:t>2</a:t>
            </a:r>
            <a:r>
              <a:rPr lang="el-GR" altLang="zh-CN"/>
              <a:t> </a:t>
            </a:r>
            <a:r>
              <a:rPr lang="en-US" altLang="zh-CN"/>
              <a:t>(</a:t>
            </a:r>
            <a:r>
              <a:rPr lang="el-GR" altLang="zh-CN" b="1" i="1"/>
              <a:t>β</a:t>
            </a:r>
            <a:r>
              <a:rPr lang="en-US" altLang="zh-CN"/>
              <a:t>)=</a:t>
            </a:r>
            <a:r>
              <a:rPr lang="en-US" altLang="zh-CN" i="1"/>
              <a:t>Y</a:t>
            </a:r>
            <a:r>
              <a:rPr lang="zh-CN" altLang="en-US"/>
              <a:t>代表</a:t>
            </a:r>
            <a:r>
              <a:rPr lang="en-US" altLang="zh-CN"/>
              <a:t>,</a:t>
            </a:r>
            <a:r>
              <a:rPr lang="zh-CN" altLang="en-US"/>
              <a:t>这样就将</a:t>
            </a:r>
            <a:r>
              <a:rPr lang="en-US" altLang="zh-CN" i="1"/>
              <a:t>U</a:t>
            </a:r>
            <a:r>
              <a:rPr lang="zh-CN" altLang="en-US"/>
              <a:t>用</a:t>
            </a:r>
            <a:r>
              <a:rPr lang="en-US" altLang="zh-CN" i="1"/>
              <a:t>F</a:t>
            </a:r>
            <a:r>
              <a:rPr lang="en-US" altLang="zh-CN" i="1" baseline="30000"/>
              <a:t>n</a:t>
            </a:r>
            <a:r>
              <a:rPr lang="en-US" altLang="zh-CN" baseline="30000"/>
              <a:t>x1</a:t>
            </a:r>
            <a:r>
              <a:rPr lang="zh-CN" altLang="en-US"/>
              <a:t>代表、将</a:t>
            </a:r>
            <a:r>
              <a:rPr lang="en-US" altLang="zh-CN" i="1"/>
              <a:t>V</a:t>
            </a:r>
            <a:r>
              <a:rPr lang="zh-CN" altLang="en-US"/>
              <a:t>用</a:t>
            </a:r>
            <a:r>
              <a:rPr lang="en-US" altLang="zh-CN" i="1"/>
              <a:t>F</a:t>
            </a:r>
            <a:r>
              <a:rPr lang="en-US" altLang="zh-CN" i="1" baseline="30000"/>
              <a:t>m</a:t>
            </a:r>
            <a:r>
              <a:rPr lang="en-US" altLang="zh-CN" baseline="30000"/>
              <a:t>x1</a:t>
            </a:r>
            <a:r>
              <a:rPr lang="zh-CN" altLang="en-US"/>
              <a:t>代表，则</a:t>
            </a:r>
            <a:r>
              <a:rPr lang="en-US" altLang="zh-CN" b="1"/>
              <a:t>A</a:t>
            </a:r>
            <a:r>
              <a:rPr lang="zh-CN" altLang="en-US"/>
              <a:t>被表示为</a:t>
            </a:r>
          </a:p>
          <a:p>
            <a:pPr>
              <a:spcBef>
                <a:spcPct val="0"/>
              </a:spcBef>
            </a:pPr>
            <a:r>
              <a:rPr lang="en-US" altLang="zh-CN"/>
              <a:t>                  </a:t>
            </a:r>
            <a:r>
              <a:rPr lang="en-US" altLang="zh-CN" b="1"/>
              <a:t>A</a:t>
            </a:r>
            <a:r>
              <a:rPr lang="en-US" altLang="zh-CN"/>
              <a:t>: </a:t>
            </a:r>
            <a:r>
              <a:rPr lang="en-US" altLang="zh-CN" i="1"/>
              <a:t>F</a:t>
            </a:r>
            <a:r>
              <a:rPr lang="en-US" altLang="zh-CN" i="1" baseline="30000"/>
              <a:t>n</a:t>
            </a:r>
            <a:r>
              <a:rPr lang="en-US" altLang="zh-CN" baseline="30000"/>
              <a:t>x1</a:t>
            </a:r>
            <a:r>
              <a:rPr lang="en-US" altLang="zh-CN"/>
              <a:t>→</a:t>
            </a:r>
            <a:r>
              <a:rPr lang="en-US" altLang="zh-CN" i="1"/>
              <a:t>F</a:t>
            </a:r>
            <a:r>
              <a:rPr lang="en-US" altLang="zh-CN" i="1" baseline="30000"/>
              <a:t>m</a:t>
            </a:r>
            <a:r>
              <a:rPr lang="en-US" altLang="zh-CN" baseline="30000"/>
              <a:t>x1</a:t>
            </a:r>
            <a:r>
              <a:rPr lang="en-US" altLang="zh-CN"/>
              <a:t> </a:t>
            </a:r>
            <a:r>
              <a:rPr lang="zh-CN" altLang="en-US"/>
              <a:t>，</a:t>
            </a:r>
            <a:r>
              <a:rPr lang="en-US" altLang="zh-CN" i="1"/>
              <a:t>X</a:t>
            </a:r>
            <a:r>
              <a:rPr lang="en-US" altLang="zh-CN"/>
              <a:t>→</a:t>
            </a:r>
            <a:r>
              <a:rPr lang="en-US" altLang="zh-CN" i="1"/>
              <a:t>AX</a:t>
            </a:r>
          </a:p>
          <a:p>
            <a:pPr>
              <a:spcBef>
                <a:spcPct val="0"/>
              </a:spcBef>
            </a:pPr>
            <a:r>
              <a:rPr lang="en-US" altLang="zh-CN" b="1"/>
              <a:t> A</a:t>
            </a:r>
            <a:r>
              <a:rPr lang="zh-CN" altLang="en-US"/>
              <a:t>的作用通过它的矩阵</a:t>
            </a:r>
            <a:r>
              <a:rPr lang="en-US" altLang="zh-CN" i="1"/>
              <a:t>A</a:t>
            </a:r>
            <a:r>
              <a:rPr lang="zh-CN" altLang="en-US"/>
              <a:t>的左乘来实现</a:t>
            </a:r>
            <a:r>
              <a:rPr lang="en-US" altLang="zh-CN"/>
              <a:t>.</a:t>
            </a:r>
            <a:r>
              <a:rPr lang="zh-CN" altLang="en-US"/>
              <a:t>我们将</a:t>
            </a:r>
            <a:r>
              <a:rPr lang="en-US" altLang="zh-CN" i="1"/>
              <a:t>X→AX</a:t>
            </a:r>
            <a:r>
              <a:rPr lang="zh-CN" altLang="en-US">
                <a:cs typeface="Times New Roman" panose="02020603050405020304" pitchFamily="18" charset="0"/>
              </a:rPr>
              <a:t>称为</a:t>
            </a:r>
            <a:r>
              <a:rPr lang="en-US" altLang="zh-CN" b="1"/>
              <a:t>A</a:t>
            </a:r>
            <a:r>
              <a:rPr lang="zh-CN" altLang="en-US">
                <a:solidFill>
                  <a:schemeClr val="tx2"/>
                </a:solidFill>
                <a:cs typeface="Times New Roman" panose="02020603050405020304" pitchFamily="18" charset="0"/>
              </a:rPr>
              <a:t>在基</a:t>
            </a:r>
            <a:r>
              <a:rPr lang="en-US" altLang="zh-CN" b="1" i="1">
                <a:solidFill>
                  <a:schemeClr val="tx2"/>
                </a:solidFill>
              </a:rPr>
              <a:t>M</a:t>
            </a:r>
            <a:r>
              <a:rPr lang="en-US" altLang="zh-CN" baseline="-25000">
                <a:solidFill>
                  <a:schemeClr val="tx2"/>
                </a:solidFill>
              </a:rPr>
              <a:t>1</a:t>
            </a:r>
            <a:r>
              <a:rPr lang="en-US" altLang="zh-CN">
                <a:solidFill>
                  <a:schemeClr val="tx2"/>
                </a:solidFill>
              </a:rPr>
              <a:t>,</a:t>
            </a:r>
            <a:r>
              <a:rPr lang="en-US" altLang="zh-CN" b="1" i="1">
                <a:solidFill>
                  <a:schemeClr val="tx2"/>
                </a:solidFill>
              </a:rPr>
              <a:t>M</a:t>
            </a:r>
            <a:r>
              <a:rPr lang="en-US" altLang="zh-CN" baseline="-25000">
                <a:solidFill>
                  <a:schemeClr val="tx2"/>
                </a:solidFill>
              </a:rPr>
              <a:t>2</a:t>
            </a:r>
            <a:r>
              <a:rPr lang="zh-CN" altLang="en-US">
                <a:solidFill>
                  <a:schemeClr val="tx2"/>
                </a:solidFill>
                <a:cs typeface="Times New Roman" panose="02020603050405020304" pitchFamily="18" charset="0"/>
              </a:rPr>
              <a:t>下的</a:t>
            </a:r>
            <a:r>
              <a:rPr lang="zh-CN" altLang="en-US" b="1">
                <a:solidFill>
                  <a:schemeClr val="tx2"/>
                </a:solidFill>
                <a:cs typeface="Times New Roman" panose="02020603050405020304" pitchFamily="18" charset="0"/>
              </a:rPr>
              <a:t>坐标表示</a:t>
            </a:r>
            <a:r>
              <a:rPr lang="en-US" altLang="zh-CN"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/>
      <p:bldP spid="226308" grpId="0"/>
      <p:bldP spid="226309" grpId="0"/>
      <p:bldP spid="226310" grpId="0"/>
      <p:bldP spid="226312" grpId="0"/>
      <p:bldP spid="226314" grpId="0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D:\Templates\空演示文稿.pot</Template>
  <TotalTime>8391</TotalTime>
  <Words>7098</Words>
  <Application>Microsoft Office PowerPoint</Application>
  <PresentationFormat>全屏显示(4:3)</PresentationFormat>
  <Paragraphs>350</Paragraphs>
  <Slides>85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85</vt:i4>
      </vt:variant>
    </vt:vector>
  </HeadingPairs>
  <TitlesOfParts>
    <vt:vector size="102" baseType="lpstr">
      <vt:lpstr>Times New Roman</vt:lpstr>
      <vt:lpstr>楷体_GB2312</vt:lpstr>
      <vt:lpstr>Arial</vt:lpstr>
      <vt:lpstr>宋体</vt:lpstr>
      <vt:lpstr>华文新魏</vt:lpstr>
      <vt:lpstr>隶书</vt:lpstr>
      <vt:lpstr>Garamond</vt:lpstr>
      <vt:lpstr>华文仿宋</vt:lpstr>
      <vt:lpstr>Symbol</vt:lpstr>
      <vt:lpstr>黑体</vt:lpstr>
      <vt:lpstr>华文隶书</vt:lpstr>
      <vt:lpstr>空演示文稿</vt:lpstr>
      <vt:lpstr>自定义设计方案</vt:lpstr>
      <vt:lpstr>MathType 6.0 Equation</vt:lpstr>
      <vt:lpstr>Microsoft Equation 3.0</vt:lpstr>
      <vt:lpstr>Microsoft 公式 3.0</vt:lpstr>
      <vt:lpstr>MathType 5.0 Equation</vt:lpstr>
      <vt:lpstr>第5章矩阵的相合与相似 </vt:lpstr>
      <vt:lpstr>第5章矩阵的相合与相似 </vt:lpstr>
      <vt:lpstr>§5.5 特征向量与相似矩阵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第六节  定积分的应用</dc:title>
  <dc:creator>q</dc:creator>
  <cp:lastModifiedBy>陈 兴昊</cp:lastModifiedBy>
  <cp:revision>629</cp:revision>
  <dcterms:created xsi:type="dcterms:W3CDTF">2000-12-02T01:28:42Z</dcterms:created>
  <dcterms:modified xsi:type="dcterms:W3CDTF">2022-11-17T00:08:09Z</dcterms:modified>
</cp:coreProperties>
</file>