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512" y="-1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2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E715-9C78-EF44-915E-F0042952367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FFFFFF"/>
                </a:solidFill>
                <a:latin typeface="Megrim"/>
                <a:cs typeface="Megrim"/>
              </a:rPr>
              <a:t>Loriah Pope </a:t>
            </a:r>
            <a:endParaRPr lang="en-US" sz="6000" dirty="0">
              <a:solidFill>
                <a:srgbClr val="FFFFFF"/>
              </a:solidFill>
              <a:latin typeface="Megrim"/>
              <a:cs typeface="Megri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UX Designer and UI Developer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lp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9" b="6825"/>
          <a:stretch/>
        </p:blipFill>
        <p:spPr>
          <a:xfrm>
            <a:off x="0" y="0"/>
            <a:ext cx="9144001" cy="5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 smtClean="0"/>
              <a:t>Feedback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will cause a </a:t>
            </a:r>
            <a:r>
              <a:rPr lang="en-US" dirty="0" smtClean="0">
                <a:latin typeface="Lato Black"/>
                <a:cs typeface="Lato Black"/>
              </a:rPr>
              <a:t>complete paradigm shift </a:t>
            </a:r>
            <a:r>
              <a:rPr lang="en-US" dirty="0" smtClean="0"/>
              <a:t>once it is in use. I cannot wait to see it for real."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looks very good. </a:t>
            </a:r>
            <a:r>
              <a:rPr lang="en-US" dirty="0">
                <a:latin typeface="Lato Black"/>
                <a:cs typeface="Lato Black"/>
              </a:rPr>
              <a:t>Leaps and bounds better than the current system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"The contact box is great. I like that </a:t>
            </a:r>
            <a:r>
              <a:rPr lang="en-US" dirty="0">
                <a:latin typeface="Lato Black"/>
                <a:cs typeface="Lato Black"/>
              </a:rPr>
              <a:t>multiple options are integrated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"I can't wait for this to roll out, it looks great! It won't just make our role easier, but it'll reduce a lot of dead air and </a:t>
            </a:r>
            <a:r>
              <a:rPr lang="en-US" dirty="0">
                <a:latin typeface="Lato Black"/>
                <a:cs typeface="Lato Black"/>
              </a:rPr>
              <a:t>improve our customer interaction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"...this will have a </a:t>
            </a:r>
            <a:r>
              <a:rPr lang="en-US" dirty="0">
                <a:latin typeface="Lato Black"/>
                <a:cs typeface="Lato Black"/>
              </a:rPr>
              <a:t>fundamental change on the level of support we can provide to our customers </a:t>
            </a:r>
            <a:r>
              <a:rPr lang="en-US" dirty="0" smtClean="0"/>
              <a:t>- I can't wait to see it go live!"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system will certainly </a:t>
            </a:r>
            <a:r>
              <a:rPr lang="en-US" dirty="0">
                <a:latin typeface="Lato Black"/>
                <a:cs typeface="Lato Black"/>
              </a:rPr>
              <a:t>improve the [Service Desk] analyst productivity </a:t>
            </a:r>
            <a:r>
              <a:rPr lang="en-US" dirty="0" smtClean="0"/>
              <a:t>and service levels."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8556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Develop the Solution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9600" dirty="0" smtClean="0"/>
              <a:t>This prototype was developed using </a:t>
            </a:r>
            <a:r>
              <a:rPr lang="en-US" sz="9600" dirty="0" smtClean="0">
                <a:latin typeface="Lato Black"/>
                <a:cs typeface="Lato Black"/>
              </a:rPr>
              <a:t>Bootstrap4 and AngularJS</a:t>
            </a:r>
            <a:r>
              <a:rPr lang="en-US" sz="9600" dirty="0" smtClean="0"/>
              <a:t>. I first built the skeleton in basic HTML, utilizing the </a:t>
            </a:r>
            <a:r>
              <a:rPr lang="en-US" sz="9600" dirty="0">
                <a:latin typeface="Lato Black"/>
                <a:cs typeface="Lato Black"/>
              </a:rPr>
              <a:t>Bootstrap Grid System </a:t>
            </a:r>
            <a:r>
              <a:rPr lang="en-US" sz="9600" dirty="0" smtClean="0"/>
              <a:t>to enable </a:t>
            </a:r>
            <a:r>
              <a:rPr lang="en-US" sz="9600" dirty="0">
                <a:latin typeface="Lato Black"/>
                <a:cs typeface="Lato Black"/>
              </a:rPr>
              <a:t>responsiveness</a:t>
            </a:r>
            <a:r>
              <a:rPr lang="en-US" sz="9600" dirty="0" smtClean="0"/>
              <a:t> and noting where I could utilize AngularJS to separate the view and the logic.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I then went through and added AngularJS to the project, substituting static Category names and self-help question data with dynamic data defined in an AngularJS controller. I also added logic to show and calculate the Self-Help steps.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4000"/>
            <a:ext cx="8229600" cy="955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Project 1</a:t>
            </a:r>
          </a:p>
          <a:p>
            <a:pPr marL="0" indent="0" algn="ctr">
              <a:buNone/>
            </a:pPr>
            <a:r>
              <a:rPr lang="en-US" dirty="0" smtClean="0">
                <a:latin typeface="Lato Black"/>
                <a:cs typeface="Lato Black"/>
              </a:rPr>
              <a:t>Employee </a:t>
            </a:r>
            <a:r>
              <a:rPr lang="en-US" dirty="0" smtClean="0">
                <a:latin typeface="Lato Black"/>
                <a:cs typeface="Lato Black"/>
              </a:rPr>
              <a:t>Idea Submission</a:t>
            </a:r>
            <a:endParaRPr lang="en-US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58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5819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Brief</a:t>
            </a:r>
          </a:p>
          <a:p>
            <a:pPr marL="0" indent="0">
              <a:buNone/>
            </a:pPr>
            <a:r>
              <a:rPr lang="en-US" sz="3900" dirty="0"/>
              <a:t>The Idea Portal currently exists as a platform for employees to submit innovative solutions that will </a:t>
            </a:r>
            <a:r>
              <a:rPr lang="en-US" sz="3900" dirty="0">
                <a:latin typeface="Lato Black"/>
                <a:cs typeface="Lato Black"/>
              </a:rPr>
              <a:t>improve the operations of the company</a:t>
            </a:r>
            <a:r>
              <a:rPr lang="en-US" sz="3900" dirty="0"/>
              <a:t>.</a:t>
            </a:r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r>
              <a:rPr lang="en-US" sz="3900" dirty="0" smtClean="0"/>
              <a:t>I was the primary </a:t>
            </a:r>
            <a:r>
              <a:rPr lang="en-US" sz="3900" dirty="0" smtClean="0">
                <a:latin typeface="Lato Black"/>
                <a:cs typeface="Lato Black"/>
              </a:rPr>
              <a:t>User Experience </a:t>
            </a:r>
            <a:r>
              <a:rPr lang="en-US" sz="3900" dirty="0" smtClean="0">
                <a:latin typeface="Lato Black"/>
                <a:cs typeface="Lato Black"/>
              </a:rPr>
              <a:t>Designer. </a:t>
            </a:r>
            <a:r>
              <a:rPr lang="en-US" sz="3900" dirty="0"/>
              <a:t>In addition to completing a </a:t>
            </a:r>
            <a:r>
              <a:rPr lang="en-US" sz="3900" dirty="0">
                <a:latin typeface="Lato Black"/>
                <a:cs typeface="Lato Black"/>
              </a:rPr>
              <a:t>heuristic review </a:t>
            </a:r>
            <a:r>
              <a:rPr lang="en-US" sz="3900" dirty="0"/>
              <a:t>of the existing portal, I </a:t>
            </a:r>
            <a:r>
              <a:rPr lang="en-US" sz="3900" dirty="0">
                <a:latin typeface="Lato Black"/>
                <a:cs typeface="Lato Black"/>
              </a:rPr>
              <a:t>interviewed</a:t>
            </a:r>
            <a:r>
              <a:rPr lang="en-US" sz="3900" dirty="0"/>
              <a:t> many users of the current site to understand their </a:t>
            </a:r>
            <a:r>
              <a:rPr lang="en-US" sz="3900" dirty="0">
                <a:latin typeface="Lato Black"/>
                <a:cs typeface="Lato Black"/>
              </a:rPr>
              <a:t>pain points </a:t>
            </a:r>
            <a:r>
              <a:rPr lang="en-US" sz="3900" dirty="0"/>
              <a:t>and difficulties in </a:t>
            </a:r>
            <a:r>
              <a:rPr lang="en-US" sz="3900" dirty="0" smtClean="0"/>
              <a:t>preparation </a:t>
            </a:r>
            <a:r>
              <a:rPr lang="en-US" sz="3900" dirty="0"/>
              <a:t>for designing the new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1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2743" y="437976"/>
            <a:ext cx="1707829" cy="4554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Persona</a:t>
            </a: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Submitter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Goals</a:t>
            </a: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Views submitted ideas</a:t>
            </a:r>
          </a:p>
          <a:p>
            <a:pPr marL="0" indent="0">
              <a:buNone/>
            </a:pPr>
            <a:r>
              <a:rPr lang="en-US" sz="1800" dirty="0">
                <a:latin typeface="Lato Black"/>
                <a:cs typeface="Lato Black"/>
              </a:rPr>
              <a:t>C</a:t>
            </a:r>
            <a:r>
              <a:rPr lang="en-US" sz="1800" dirty="0" smtClean="0">
                <a:latin typeface="Lato Black"/>
                <a:cs typeface="Lato Black"/>
              </a:rPr>
              <a:t>omments </a:t>
            </a:r>
            <a:r>
              <a:rPr lang="en-US" sz="1800" dirty="0">
                <a:latin typeface="Lato Black"/>
                <a:cs typeface="Lato Black"/>
              </a:rPr>
              <a:t>on </a:t>
            </a:r>
            <a:r>
              <a:rPr lang="en-US" sz="1800" dirty="0" smtClean="0">
                <a:latin typeface="Lato Black"/>
                <a:cs typeface="Lato Black"/>
              </a:rPr>
              <a:t>ideas</a:t>
            </a:r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Votes on ideas</a:t>
            </a:r>
          </a:p>
          <a:p>
            <a:pPr marL="0" indent="0">
              <a:buNone/>
            </a:pPr>
            <a:r>
              <a:rPr lang="en-US" sz="1800" dirty="0">
                <a:latin typeface="Lato Black"/>
                <a:cs typeface="Lato Black"/>
              </a:rPr>
              <a:t>S</a:t>
            </a:r>
            <a:r>
              <a:rPr lang="en-US" sz="1800" dirty="0" smtClean="0">
                <a:latin typeface="Lato Black"/>
                <a:cs typeface="Lato Black"/>
              </a:rPr>
              <a:t>ubmits ideas</a:t>
            </a:r>
          </a:p>
          <a:p>
            <a:pPr marL="0" indent="0"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Confidence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Low</a:t>
            </a:r>
            <a:endParaRPr lang="en-US" sz="18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945940" y="437977"/>
            <a:ext cx="1707829" cy="455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Persona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Reviewer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Primary Goals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Reviews submitted ideas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Goals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Submitter Persona</a:t>
            </a:r>
          </a:p>
          <a:p>
            <a:pPr marL="0" indent="0">
              <a:buNone/>
            </a:pPr>
            <a:endParaRPr lang="en-US" sz="9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200" dirty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/>
              <a:t>Confidence</a:t>
            </a:r>
          </a:p>
          <a:p>
            <a:pPr marL="0" indent="0">
              <a:buNone/>
            </a:pPr>
            <a:r>
              <a:rPr lang="en-US" sz="1800" dirty="0">
                <a:latin typeface="Lato Black"/>
                <a:cs typeface="Lato Black"/>
              </a:rPr>
              <a:t>Low</a:t>
            </a:r>
          </a:p>
          <a:p>
            <a:pPr marL="0" indent="0"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629137" y="437976"/>
            <a:ext cx="1806357" cy="45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Persona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General Admin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Primary Goals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Configure email messages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Goals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Reviewer Persona</a:t>
            </a:r>
          </a:p>
          <a:p>
            <a:pPr marL="0" indent="0">
              <a:buNone/>
            </a:pPr>
            <a:endParaRPr lang="en-US" sz="9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2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Confidence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Medium</a:t>
            </a:r>
            <a:endParaRPr lang="en-US" sz="18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0862" y="437977"/>
            <a:ext cx="1707829" cy="455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Persona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Champion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Primary Goals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Manage User Access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Goals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General Admin Persona</a:t>
            </a:r>
          </a:p>
          <a:p>
            <a:pPr marL="0" indent="0">
              <a:buNone/>
            </a:pPr>
            <a:endParaRPr lang="en-US" sz="9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/>
              <a:t>Confidence</a:t>
            </a:r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High</a:t>
            </a:r>
            <a:endParaRPr lang="en-US" sz="18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094059" y="437977"/>
            <a:ext cx="1707829" cy="455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Persona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Overall Admin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Primary Goals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Lato Black"/>
                <a:cs typeface="Lato Black"/>
              </a:rPr>
              <a:t>Maintain and Configure Site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Goals</a:t>
            </a: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Champion</a:t>
            </a: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2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2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/>
              <a:t>Confidence</a:t>
            </a:r>
          </a:p>
          <a:p>
            <a:pPr marL="0" indent="0">
              <a:buNone/>
            </a:pPr>
            <a:r>
              <a:rPr lang="en-US" sz="1800" dirty="0" smtClean="0">
                <a:latin typeface="Lato Black"/>
                <a:cs typeface="Lato Black"/>
              </a:rPr>
              <a:t>Expert</a:t>
            </a:r>
            <a:endParaRPr lang="en-US" sz="14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 smtClean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251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40965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Define the Problem</a:t>
            </a:r>
          </a:p>
          <a:p>
            <a:pPr marL="0" indent="0">
              <a:buNone/>
            </a:pPr>
            <a:r>
              <a:rPr lang="en-US" sz="3800" dirty="0">
                <a:latin typeface="Lato Black"/>
                <a:cs typeface="Lato Black"/>
              </a:rPr>
              <a:t>Submitters</a:t>
            </a:r>
            <a:r>
              <a:rPr lang="en-US" sz="3800" dirty="0"/>
              <a:t> need to be able to easily submit ideas, track the status of ideas, and view submitted ideas.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>
                <a:latin typeface="Lato Black"/>
                <a:cs typeface="Lato Black"/>
              </a:rPr>
              <a:t>Business Reviewers </a:t>
            </a:r>
            <a:r>
              <a:rPr lang="en-US" sz="3800" dirty="0"/>
              <a:t>need to be able to easily review submitted ideas, while receiving meaningful notifications of required action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>
                <a:latin typeface="Lato Black"/>
                <a:cs typeface="Lato Black"/>
              </a:rPr>
              <a:t>General Admins </a:t>
            </a:r>
            <a:r>
              <a:rPr lang="en-US" sz="3800" dirty="0"/>
              <a:t>need to be able to easily configure email messages, as well as approve ideas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smtClean="0">
                <a:latin typeface="Lato Black"/>
                <a:cs typeface="Lato Black"/>
              </a:rPr>
              <a:t>Innovation Champions </a:t>
            </a:r>
            <a:r>
              <a:rPr lang="en-US" sz="3800" dirty="0" smtClean="0"/>
              <a:t>need </a:t>
            </a:r>
            <a:r>
              <a:rPr lang="en-US" sz="3800" dirty="0"/>
              <a:t>to be able to run campaigns, configure user access, and review ideas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>
                <a:latin typeface="Lato Black"/>
                <a:cs typeface="Lato Black"/>
              </a:rPr>
              <a:t>Overall </a:t>
            </a:r>
            <a:r>
              <a:rPr lang="en-US" sz="3800" dirty="0">
                <a:latin typeface="Lato Black"/>
                <a:cs typeface="Lato Black"/>
              </a:rPr>
              <a:t>Admins </a:t>
            </a:r>
            <a:r>
              <a:rPr lang="en-US" sz="3800" dirty="0"/>
              <a:t>need to be able to maintain and configure the site, as well as manage user access and onboard and delegate new users of more experienced personas</a:t>
            </a:r>
            <a:r>
              <a:rPr lang="en-US" sz="3800" dirty="0" smtClean="0"/>
              <a:t>.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2926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a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5"/>
          <a:stretch/>
        </p:blipFill>
        <p:spPr>
          <a:xfrm>
            <a:off x="0" y="-1"/>
            <a:ext cx="9144000" cy="55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4000"/>
            <a:ext cx="8229600" cy="955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Project 1</a:t>
            </a:r>
          </a:p>
          <a:p>
            <a:pPr marL="0" indent="0" algn="ctr">
              <a:buNone/>
            </a:pPr>
            <a:r>
              <a:rPr lang="en-US" dirty="0" smtClean="0">
                <a:latin typeface="Lato Black"/>
                <a:cs typeface="Lato Black"/>
              </a:rPr>
              <a:t>Employee </a:t>
            </a:r>
            <a:r>
              <a:rPr lang="en-US" dirty="0" smtClean="0">
                <a:latin typeface="Lato Black"/>
                <a:cs typeface="Lato Black"/>
              </a:rPr>
              <a:t>Vacation Tracker</a:t>
            </a:r>
            <a:endParaRPr lang="en-US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8398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5819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Brief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The Employee Vacation Tracker allows employees to request time off through a simple interface, as well as view the time off of their </a:t>
            </a:r>
            <a:r>
              <a:rPr lang="en-US" dirty="0" smtClean="0"/>
              <a:t>team.</a:t>
            </a:r>
            <a:endParaRPr lang="en-US" dirty="0"/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r>
              <a:rPr lang="en-US" dirty="0"/>
              <a:t>I was the </a:t>
            </a:r>
            <a:r>
              <a:rPr lang="en-US" dirty="0" smtClean="0">
                <a:latin typeface="Lato Black"/>
                <a:cs typeface="Lato Black"/>
              </a:rPr>
              <a:t>User Experience Designer </a:t>
            </a:r>
            <a:r>
              <a:rPr lang="en-US" dirty="0"/>
              <a:t>on this project. In addition to completing a </a:t>
            </a:r>
            <a:r>
              <a:rPr lang="en-US" dirty="0">
                <a:latin typeface="Lato Black"/>
                <a:cs typeface="Lato Black"/>
              </a:rPr>
              <a:t>heuristic review </a:t>
            </a:r>
            <a:r>
              <a:rPr lang="en-US" dirty="0"/>
              <a:t>of the existing request system, I </a:t>
            </a:r>
            <a:r>
              <a:rPr lang="en-US" dirty="0">
                <a:latin typeface="Lato Black"/>
                <a:cs typeface="Lato Black"/>
              </a:rPr>
              <a:t>interviewed</a:t>
            </a:r>
            <a:r>
              <a:rPr lang="en-US" dirty="0"/>
              <a:t> many users of the current site to understand their </a:t>
            </a:r>
            <a:r>
              <a:rPr lang="en-US" dirty="0">
                <a:latin typeface="Lato Black"/>
                <a:cs typeface="Lato Black"/>
              </a:rPr>
              <a:t>pain points </a:t>
            </a:r>
            <a:r>
              <a:rPr lang="en-US" dirty="0"/>
              <a:t>and difficulties in preparation for designing the new tracker.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9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I’m originally from </a:t>
            </a:r>
            <a:r>
              <a:rPr lang="en-US" dirty="0" smtClean="0">
                <a:latin typeface="Lato Black"/>
                <a:cs typeface="Lato Black"/>
              </a:rPr>
              <a:t>Houston, Texas</a:t>
            </a:r>
            <a:r>
              <a:rPr lang="en-US" dirty="0" smtClean="0"/>
              <a:t>, but I moved to NYC to attend </a:t>
            </a:r>
            <a:r>
              <a:rPr lang="en-US" dirty="0">
                <a:latin typeface="Lato Black"/>
                <a:cs typeface="Lato Black"/>
              </a:rPr>
              <a:t>New York University</a:t>
            </a:r>
            <a:r>
              <a:rPr lang="en-US" dirty="0" smtClean="0"/>
              <a:t>, where I received my degree in </a:t>
            </a:r>
            <a:r>
              <a:rPr lang="en-US" dirty="0">
                <a:latin typeface="Lato Black"/>
                <a:cs typeface="Lato Black"/>
              </a:rPr>
              <a:t>Computer Science </a:t>
            </a:r>
            <a:r>
              <a:rPr lang="en-US" dirty="0" smtClean="0"/>
              <a:t>in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play </a:t>
            </a:r>
            <a:r>
              <a:rPr lang="en-US" dirty="0">
                <a:latin typeface="Lato Black"/>
                <a:cs typeface="Lato Black"/>
              </a:rPr>
              <a:t>volleyball</a:t>
            </a:r>
            <a:r>
              <a:rPr lang="en-US" dirty="0" smtClean="0"/>
              <a:t> on Thursdays, and I love to </a:t>
            </a:r>
            <a:r>
              <a:rPr lang="en-US" dirty="0">
                <a:latin typeface="Lato Black"/>
                <a:cs typeface="Lato Black"/>
              </a:rPr>
              <a:t>eat</a:t>
            </a:r>
            <a:r>
              <a:rPr lang="en-US" dirty="0" smtClean="0"/>
              <a:t> and </a:t>
            </a:r>
            <a:r>
              <a:rPr lang="en-US" dirty="0">
                <a:latin typeface="Lato Black"/>
                <a:cs typeface="Lato Black"/>
              </a:rPr>
              <a:t>travel</a:t>
            </a:r>
            <a:r>
              <a:rPr lang="en-US" dirty="0" smtClean="0"/>
              <a:t>. Barcelona is my favorite city, but Florence has the best food!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4117360" cy="3774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Primary User</a:t>
            </a:r>
          </a:p>
          <a:p>
            <a:pPr marL="0" indent="0">
              <a:buNone/>
            </a:pPr>
            <a:r>
              <a:rPr lang="en-US" sz="2200" dirty="0" smtClean="0">
                <a:latin typeface="Lato Black"/>
                <a:cs typeface="Lato Black"/>
              </a:rPr>
              <a:t>Submitter</a:t>
            </a:r>
            <a:endParaRPr lang="en-US" sz="22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200" dirty="0" smtClean="0">
                <a:latin typeface="Lato Black"/>
                <a:cs typeface="Lato Black"/>
              </a:rPr>
              <a:t>Request time off through the portal and view upcoming time off and days remaining</a:t>
            </a:r>
          </a:p>
          <a:p>
            <a:pPr marL="0" indent="0">
              <a:buNone/>
            </a:pPr>
            <a:endParaRPr lang="en-US" sz="1100" dirty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</a:t>
            </a:r>
          </a:p>
          <a:p>
            <a:pPr marL="0" indent="0">
              <a:buNone/>
            </a:pPr>
            <a:r>
              <a:rPr lang="en-US" sz="2200" dirty="0" smtClean="0">
                <a:latin typeface="Lato Black"/>
                <a:cs typeface="Lato Black"/>
              </a:rPr>
              <a:t>Ability to </a:t>
            </a:r>
            <a:r>
              <a:rPr lang="en-US" sz="2200" dirty="0">
                <a:latin typeface="Lato Black"/>
                <a:cs typeface="Lato Black"/>
              </a:rPr>
              <a:t>v</a:t>
            </a:r>
            <a:r>
              <a:rPr lang="en-US" sz="2200" dirty="0" smtClean="0">
                <a:latin typeface="Lato Black"/>
                <a:cs typeface="Lato Black"/>
              </a:rPr>
              <a:t>iew team’s upcoming time off</a:t>
            </a:r>
            <a:endParaRPr lang="en-US" sz="2200" dirty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2800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377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Secondary User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latin typeface="Lato Black"/>
                <a:cs typeface="Lato Black"/>
              </a:rPr>
              <a:t>Approver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200" dirty="0" smtClean="0">
                <a:latin typeface="Lato Black"/>
                <a:cs typeface="Lato Black"/>
              </a:rPr>
              <a:t>Review and approve time off requests, and view direct reports’ upcoming time off</a:t>
            </a:r>
          </a:p>
          <a:p>
            <a:pPr marL="0" indent="0">
              <a:buNone/>
            </a:pPr>
            <a:endParaRPr lang="en-US" sz="1100" dirty="0">
              <a:latin typeface="Lato Black"/>
              <a:cs typeface="Lato Black"/>
            </a:endParaRPr>
          </a:p>
          <a:p>
            <a:pPr marL="0" indent="0">
              <a:buNone/>
            </a:pPr>
            <a:r>
              <a:rPr lang="en-US" sz="1400" dirty="0" smtClean="0"/>
              <a:t>Secondary Goal</a:t>
            </a:r>
          </a:p>
          <a:p>
            <a:pPr marL="0" indent="0">
              <a:buNone/>
            </a:pPr>
            <a:r>
              <a:rPr lang="en-US" sz="2200" dirty="0" smtClean="0">
                <a:latin typeface="Lato Black"/>
                <a:cs typeface="Lato Black"/>
              </a:rPr>
              <a:t>All tasks of Submitter persona</a:t>
            </a:r>
            <a:endParaRPr lang="en-US" sz="2200" dirty="0" smtClean="0">
              <a:latin typeface="Lato Black"/>
              <a:cs typeface="Lato Black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3883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614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Define the Problem</a:t>
            </a:r>
          </a:p>
          <a:p>
            <a:pPr marL="0" indent="0">
              <a:buNone/>
            </a:pPr>
            <a:r>
              <a:rPr lang="en-US" sz="3000" dirty="0">
                <a:latin typeface="Lato Black"/>
                <a:cs typeface="Lato Black"/>
              </a:rPr>
              <a:t>Submitters</a:t>
            </a:r>
            <a:r>
              <a:rPr lang="en-US" sz="3000" dirty="0"/>
              <a:t> need to be able to easily view upcoming time off, as well as request time off.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>
                <a:latin typeface="Lato Black"/>
                <a:cs typeface="Lato Black"/>
              </a:rPr>
              <a:t>Approvers</a:t>
            </a:r>
            <a:r>
              <a:rPr lang="en-US" sz="3000" dirty="0"/>
              <a:t> need to be able to easily view direct reports' vacation requests in order to approve vacation requests with minimal overlap.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9206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 b="3909"/>
          <a:stretch/>
        </p:blipFill>
        <p:spPr>
          <a:xfrm>
            <a:off x="0" y="-1"/>
            <a:ext cx="9144000" cy="55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87710"/>
            <a:ext cx="8229600" cy="17680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User Experience gives</a:t>
            </a:r>
          </a:p>
          <a:p>
            <a:pPr marL="0" indent="0" algn="ctr">
              <a:buNone/>
            </a:pPr>
            <a:r>
              <a:rPr lang="en-US" dirty="0">
                <a:latin typeface="Lato Black"/>
                <a:cs typeface="Lato Black"/>
              </a:rPr>
              <a:t>i</a:t>
            </a:r>
            <a:r>
              <a:rPr lang="en-US" dirty="0" smtClean="0">
                <a:latin typeface="Lato Black"/>
                <a:cs typeface="Lato Black"/>
              </a:rPr>
              <a:t>ntention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o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4117360" cy="1697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Strengths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Interaction Design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UI Development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16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Areas for Improvement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User Research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Visual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79676"/>
            <a:ext cx="4117360" cy="18158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Wireframing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Paper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Rapid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Axure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Balsamiq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HTML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CSS (Less &amp; Sass)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Bootstrap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JavaScript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AngularJS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SQL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Node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Grunt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Gulp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Bower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Karma &amp; Protractor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72428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4560" y="2571899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4560" y="2879676"/>
            <a:ext cx="4117360" cy="116955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Persona Definition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User Interviews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Heuristic Reviews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Photoshop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Illustrator</a:t>
            </a:r>
          </a:p>
        </p:txBody>
      </p:sp>
    </p:spTree>
    <p:extLst>
      <p:ext uri="{BB962C8B-B14F-4D97-AF65-F5344CB8AC3E}">
        <p14:creationId xmlns:p14="http://schemas.microsoft.com/office/powerpoint/2010/main" val="386059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3521"/>
            <a:ext cx="8229600" cy="25964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goal is to become an </a:t>
            </a:r>
            <a:r>
              <a:rPr lang="en-US" dirty="0" smtClean="0">
                <a:latin typeface="Lato Black"/>
                <a:cs typeface="Lato Black"/>
              </a:rPr>
              <a:t>expert</a:t>
            </a:r>
            <a:r>
              <a:rPr lang="en-US" dirty="0" smtClean="0"/>
              <a:t> in </a:t>
            </a:r>
            <a:r>
              <a:rPr lang="en-US" dirty="0">
                <a:latin typeface="Lato Black"/>
                <a:cs typeface="Lato Black"/>
              </a:rPr>
              <a:t>UX Research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Interaction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Visual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UI Development</a:t>
            </a:r>
            <a:r>
              <a:rPr lang="en-US" dirty="0" smtClean="0"/>
              <a:t>, and defining </a:t>
            </a:r>
            <a:r>
              <a:rPr lang="en-US" dirty="0">
                <a:latin typeface="Lato Black"/>
                <a:cs typeface="Lato Black"/>
              </a:rPr>
              <a:t>Product Strategy</a:t>
            </a:r>
            <a:r>
              <a:rPr lang="en-US" dirty="0" smtClean="0"/>
              <a:t> to one day become the </a:t>
            </a:r>
            <a:r>
              <a:rPr lang="en-US" dirty="0" smtClean="0">
                <a:latin typeface="Lato Black"/>
                <a:cs typeface="Lato Black"/>
              </a:rPr>
              <a:t>Head of Design </a:t>
            </a:r>
            <a:r>
              <a:rPr lang="en-US" dirty="0" smtClean="0"/>
              <a:t>at a well-recognized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4000"/>
            <a:ext cx="8229600" cy="955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Project 1</a:t>
            </a:r>
          </a:p>
          <a:p>
            <a:pPr marL="0" indent="0" algn="ctr">
              <a:buNone/>
            </a:pPr>
            <a:r>
              <a:rPr lang="en-US" dirty="0" smtClean="0">
                <a:latin typeface="Lato Black"/>
                <a:cs typeface="Lato Black"/>
              </a:rPr>
              <a:t>Employee Help Screen</a:t>
            </a:r>
            <a:endParaRPr lang="en-US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612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5819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Brief</a:t>
            </a:r>
          </a:p>
          <a:p>
            <a:pPr marL="0" indent="0">
              <a:buNone/>
            </a:pPr>
            <a:r>
              <a:rPr lang="en-US" sz="3500" dirty="0" smtClean="0"/>
              <a:t>The Employee Help Page provides a </a:t>
            </a:r>
            <a:r>
              <a:rPr lang="en-US" sz="3500" dirty="0" smtClean="0">
                <a:latin typeface="Lato Black"/>
                <a:cs typeface="Lato Black"/>
              </a:rPr>
              <a:t>hub for employees</a:t>
            </a:r>
            <a:r>
              <a:rPr lang="en-US" sz="3500" dirty="0" smtClean="0"/>
              <a:t> to contact the Customer Service Desk to find answers to their tech problems.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I was the primary </a:t>
            </a:r>
            <a:r>
              <a:rPr lang="en-US" sz="3500" dirty="0" smtClean="0">
                <a:latin typeface="Lato Black"/>
                <a:cs typeface="Lato Black"/>
              </a:rPr>
              <a:t>User Experience Designer </a:t>
            </a:r>
            <a:r>
              <a:rPr lang="en-US" sz="3500" dirty="0" smtClean="0"/>
              <a:t>on this effort and frequently interacted with </a:t>
            </a:r>
            <a:r>
              <a:rPr lang="en-US" sz="3500" dirty="0" smtClean="0">
                <a:latin typeface="Lato Black"/>
                <a:cs typeface="Lato Black"/>
              </a:rPr>
              <a:t>Product Managers</a:t>
            </a:r>
            <a:r>
              <a:rPr lang="en-US" sz="3500" dirty="0" smtClean="0"/>
              <a:t> and </a:t>
            </a:r>
            <a:r>
              <a:rPr lang="en-US" sz="3500" dirty="0" smtClean="0">
                <a:latin typeface="Lato Black"/>
                <a:cs typeface="Lato Black"/>
              </a:rPr>
              <a:t>Developers </a:t>
            </a:r>
            <a:r>
              <a:rPr lang="en-US" sz="3500" dirty="0" smtClean="0"/>
              <a:t>to see the project through to development.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5860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4117360" cy="377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Primary User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Find quick solutions to tech problems in order to get back to work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377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Secondary User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Display frequently asked questions to users to reduce call volume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58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614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 smtClean="0"/>
              <a:t>Define the Problem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 </a:t>
            </a:r>
            <a:r>
              <a:rPr lang="en-US" dirty="0" smtClean="0"/>
              <a:t>want to receive reliable help solutions quickly by either self-help searchable solutions or by reaching out to the help desk directly by phone or chat.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Representatives </a:t>
            </a:r>
            <a:r>
              <a:rPr lang="en-US" dirty="0" smtClean="0"/>
              <a:t>want to provide self-help solutions to users and discourage calling in for simple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971</Words>
  <Application>Microsoft Macintosh PowerPoint</Application>
  <PresentationFormat>On-screen Show (16:9)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Loriah Pope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Loriah Pope </dc:title>
  <dc:creator>L</dc:creator>
  <cp:lastModifiedBy>L</cp:lastModifiedBy>
  <cp:revision>16</cp:revision>
  <dcterms:created xsi:type="dcterms:W3CDTF">2017-08-17T01:27:04Z</dcterms:created>
  <dcterms:modified xsi:type="dcterms:W3CDTF">2017-08-21T00:32:11Z</dcterms:modified>
</cp:coreProperties>
</file>