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5" r:id="rId10"/>
    <p:sldId id="262" r:id="rId11"/>
    <p:sldId id="266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../media/image8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1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10.png"/><Relationship Id="rId4" Type="http://schemas.openxmlformats.org/officeDocument/2006/relationships/tags" Target="../tags/tag26.xml"/><Relationship Id="rId3" Type="http://schemas.openxmlformats.org/officeDocument/2006/relationships/image" Target="../media/image9.png"/><Relationship Id="rId2" Type="http://schemas.openxmlformats.org/officeDocument/2006/relationships/tags" Target="../tags/tag25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microsoft.com/office/2007/relationships/hdphoto" Target="../media/image4.wdp"/><Relationship Id="rId8" Type="http://schemas.openxmlformats.org/officeDocument/2006/relationships/image" Target="../media/image3.png"/><Relationship Id="rId7" Type="http://schemas.openxmlformats.org/officeDocument/2006/relationships/tags" Target="../tags/tag67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image" Target="../media/image5.png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59000">
                <a:schemeClr val="bg2">
                  <a:alpha val="0"/>
                </a:schemeClr>
              </a:gs>
              <a:gs pos="0">
                <a:schemeClr val="bg2">
                  <a:alpha val="99000"/>
                </a:schemeClr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28000"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89801"/>
            <a:ext cx="9144000" cy="33055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800"/>
            <a:ext cx="9144000" cy="3307556"/>
          </a:xfrm>
          <a:prstGeom prst="rect">
            <a:avLst/>
          </a:prstGeom>
        </p:spPr>
      </p:pic>
      <p:sp>
        <p:nvSpPr>
          <p:cNvPr id="23" name="图形 21"/>
          <p:cNvSpPr/>
          <p:nvPr>
            <p:custDataLst>
              <p:tags r:id="rId9"/>
            </p:custDataLst>
          </p:nvPr>
        </p:nvSpPr>
        <p:spPr>
          <a:xfrm>
            <a:off x="2145908" y="3768285"/>
            <a:ext cx="7169543" cy="2130071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434"/>
            <a:ext cx="9144000" cy="3307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785813" y="2356425"/>
            <a:ext cx="7572375" cy="97256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0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785813" y="1510546"/>
            <a:ext cx="7572375" cy="7439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sym typeface="Arial" panose="020B0604020202020204" pitchFamily="34" charset="0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85813" y="3435386"/>
            <a:ext cx="7572375" cy="155095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8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9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ctr" anchorCtr="0"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alphaModFix amt="80000"/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81" y="858441"/>
            <a:ext cx="9144000" cy="2135981"/>
          </a:xfrm>
          <a:prstGeom prst="rect">
            <a:avLst/>
          </a:prstGeom>
        </p:spPr>
      </p:pic>
      <p:sp>
        <p:nvSpPr>
          <p:cNvPr id="12" name="图形 21"/>
          <p:cNvSpPr/>
          <p:nvPr userDrawn="1">
            <p:custDataLst>
              <p:tags r:id="rId5"/>
            </p:custDataLst>
          </p:nvPr>
        </p:nvSpPr>
        <p:spPr>
          <a:xfrm flipV="1">
            <a:off x="1245795" y="560162"/>
            <a:ext cx="7169543" cy="2130071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6775"/>
            <a:ext cx="9141619" cy="2166189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8"/>
            </p:custDataLst>
          </p:nvPr>
        </p:nvSpPr>
        <p:spPr>
          <a:xfrm>
            <a:off x="2381" y="856774"/>
            <a:ext cx="9141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01304" y="1281150"/>
            <a:ext cx="5828109" cy="1219163"/>
          </a:xfrm>
        </p:spPr>
        <p:txBody>
          <a:bodyPr anchor="b">
            <a:normAutofit/>
          </a:bodyPr>
          <a:lstStyle>
            <a:lvl1pPr>
              <a:defRPr sz="3300">
                <a:solidFill>
                  <a:schemeClr val="accent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alphaModFix amt="24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857250"/>
            <a:ext cx="6722269" cy="5143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250"/>
            <a:ext cx="6722269" cy="5143500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6"/>
            </p:custDataLst>
          </p:nvPr>
        </p:nvSpPr>
        <p:spPr>
          <a:xfrm>
            <a:off x="4610" y="1848187"/>
            <a:ext cx="5176684" cy="4152563"/>
          </a:xfrm>
          <a:custGeom>
            <a:avLst/>
            <a:gdLst>
              <a:gd name="connsiteX0" fmla="*/ 0 w 6411247"/>
              <a:gd name="connsiteY0" fmla="*/ 0 h 5212988"/>
              <a:gd name="connsiteX1" fmla="*/ 3539613 w 6411247"/>
              <a:gd name="connsiteY1" fmla="*/ 0 h 5212988"/>
              <a:gd name="connsiteX2" fmla="*/ 3539613 w 6411247"/>
              <a:gd name="connsiteY2" fmla="*/ 129392 h 5212988"/>
              <a:gd name="connsiteX3" fmla="*/ 3768950 w 6411247"/>
              <a:gd name="connsiteY3" fmla="*/ 139399 h 5212988"/>
              <a:gd name="connsiteX4" fmla="*/ 6411247 w 6411247"/>
              <a:gd name="connsiteY4" fmla="*/ 2669628 h 5212988"/>
              <a:gd name="connsiteX5" fmla="*/ 3768950 w 6411247"/>
              <a:gd name="connsiteY5" fmla="*/ 5199857 h 5212988"/>
              <a:gd name="connsiteX6" fmla="*/ 3539613 w 6411247"/>
              <a:gd name="connsiteY6" fmla="*/ 5209864 h 5212988"/>
              <a:gd name="connsiteX7" fmla="*/ 3539613 w 6411247"/>
              <a:gd name="connsiteY7" fmla="*/ 5212988 h 5212988"/>
              <a:gd name="connsiteX8" fmla="*/ 3468022 w 6411247"/>
              <a:gd name="connsiteY8" fmla="*/ 5212988 h 5212988"/>
              <a:gd name="connsiteX9" fmla="*/ 0 w 6411247"/>
              <a:gd name="connsiteY9" fmla="*/ 5212988 h 521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11247" h="5212988">
                <a:moveTo>
                  <a:pt x="0" y="0"/>
                </a:moveTo>
                <a:lnTo>
                  <a:pt x="3539613" y="0"/>
                </a:lnTo>
                <a:lnTo>
                  <a:pt x="3539613" y="129392"/>
                </a:lnTo>
                <a:lnTo>
                  <a:pt x="3768950" y="139399"/>
                </a:lnTo>
                <a:cubicBezTo>
                  <a:pt x="5253089" y="269645"/>
                  <a:pt x="6411247" y="1352760"/>
                  <a:pt x="6411247" y="2669628"/>
                </a:cubicBezTo>
                <a:cubicBezTo>
                  <a:pt x="6411247" y="3986496"/>
                  <a:pt x="5253089" y="5069612"/>
                  <a:pt x="3768950" y="5199857"/>
                </a:cubicBezTo>
                <a:lnTo>
                  <a:pt x="3539613" y="5209864"/>
                </a:lnTo>
                <a:lnTo>
                  <a:pt x="3539613" y="5212988"/>
                </a:lnTo>
                <a:lnTo>
                  <a:pt x="3468022" y="5212988"/>
                </a:lnTo>
                <a:lnTo>
                  <a:pt x="0" y="5212988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0000"/>
                  <a:lumOff val="4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13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48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57250"/>
            <a:ext cx="6722269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686050" y="4574550"/>
            <a:ext cx="5829300" cy="742613"/>
          </a:xfrm>
        </p:spPr>
        <p:txBody>
          <a:bodyPr anchor="b">
            <a:normAutofit/>
          </a:bodyPr>
          <a:lstStyle>
            <a:lvl1pPr algn="r">
              <a:defRPr sz="2700" b="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4100513" y="990665"/>
            <a:ext cx="4414838" cy="1100344"/>
          </a:xfrm>
        </p:spPr>
        <p:txBody>
          <a:bodyPr wrap="none" anchor="b">
            <a:noAutofit/>
          </a:bodyPr>
          <a:lstStyle>
            <a:lvl1pPr marL="0" indent="0" algn="r">
              <a:buNone/>
              <a:defRPr sz="4950" b="1">
                <a:solidFill>
                  <a:schemeClr val="accent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 algn="ctr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6568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4629150" y="1833563"/>
            <a:ext cx="3992880" cy="36568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9841" y="1127250"/>
            <a:ext cx="7886700" cy="648000"/>
          </a:xfrm>
        </p:spPr>
        <p:txBody>
          <a:bodyPr vert="horz" lIns="0" tIns="0" rIns="0" bIns="0" rtlCol="0" anchor="ctr">
            <a:normAutofit/>
          </a:bodyPr>
          <a:lstStyle>
            <a:lvl1pPr algn="ctr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3992880" cy="308477"/>
          </a:xfrm>
        </p:spPr>
        <p:txBody>
          <a:bodyPr anchor="b"/>
          <a:lstStyle>
            <a:lvl1pPr marL="0" indent="0">
              <a:buNone/>
              <a:defRPr sz="1800" b="1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521970" y="2263574"/>
            <a:ext cx="3992880" cy="3225207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29150" y="1833563"/>
            <a:ext cx="3992880" cy="308477"/>
          </a:xfrm>
        </p:spPr>
        <p:txBody>
          <a:bodyPr anchor="b"/>
          <a:lstStyle>
            <a:lvl1pPr marL="0" indent="0">
              <a:buNone/>
              <a:defRPr sz="1800" b="1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4629150" y="2263574"/>
            <a:ext cx="3992880" cy="3225207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ctr" anchorCtr="0"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970" y="1127284"/>
            <a:ext cx="8101489" cy="4363403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1970" y="1127250"/>
            <a:ext cx="8099316" cy="648000"/>
          </a:xfrm>
        </p:spPr>
        <p:txBody>
          <a:bodyPr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970" y="1833563"/>
            <a:ext cx="8099316" cy="304165"/>
          </a:xfrm>
        </p:spPr>
        <p:txBody>
          <a:bodyPr anchor="t"/>
          <a:lstStyle>
            <a:lvl1pPr marL="0" indent="0">
              <a:buNone/>
              <a:defRPr sz="1800" b="0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5137497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40000"/>
                </a:schemeClr>
              </a:gs>
              <a:gs pos="0">
                <a:schemeClr val="bg2"/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40000"/>
                </a:schemeClr>
              </a:gs>
              <a:gs pos="0">
                <a:schemeClr val="bg2"/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alphaModFix amt="28000"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89801"/>
            <a:ext cx="9144000" cy="3305556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8800"/>
            <a:ext cx="9144000" cy="3307556"/>
          </a:xfrm>
          <a:prstGeom prst="rect">
            <a:avLst/>
          </a:prstGeom>
        </p:spPr>
      </p:pic>
      <p:sp>
        <p:nvSpPr>
          <p:cNvPr id="20" name="图形 21"/>
          <p:cNvSpPr/>
          <p:nvPr userDrawn="1">
            <p:custDataLst>
              <p:tags r:id="rId10"/>
            </p:custDataLst>
          </p:nvPr>
        </p:nvSpPr>
        <p:spPr>
          <a:xfrm>
            <a:off x="2145908" y="3768285"/>
            <a:ext cx="7169543" cy="2130071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 sz="13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8434"/>
            <a:ext cx="9144000" cy="3307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3"/>
            </p:custDataLst>
          </p:nvPr>
        </p:nvSpPr>
        <p:spPr>
          <a:xfrm>
            <a:off x="771525" y="1306152"/>
            <a:ext cx="6929438" cy="2099494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6"/>
            </p:custDataLst>
          </p:nvPr>
        </p:nvSpPr>
        <p:spPr>
          <a:xfrm>
            <a:off x="6457950" y="5624513"/>
            <a:ext cx="20574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7"/>
            </p:custDataLst>
          </p:nvPr>
        </p:nvSpPr>
        <p:spPr>
          <a:xfrm>
            <a:off x="771525" y="3929951"/>
            <a:ext cx="5357813" cy="91933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5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6" Type="http://schemas.openxmlformats.org/officeDocument/2006/relationships/theme" Target="../theme/theme2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slideLayout" Target="../slideLayouts/slideLayout13.xml"/><Relationship Id="rId19" Type="http://schemas.openxmlformats.org/officeDocument/2006/relationships/image" Target="../media/image8.png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microsoft.com/office/2007/relationships/hdphoto" Target="../media/image7.wdp"/><Relationship Id="rId15" Type="http://schemas.openxmlformats.org/officeDocument/2006/relationships/image" Target="../media/image6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3"/>
            </p:custDataLst>
          </p:nvPr>
        </p:nvSpPr>
        <p:spPr>
          <a:xfrm>
            <a:off x="2381" y="856774"/>
            <a:ext cx="9141619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alphaModFix amt="80000"/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27033" y="853361"/>
            <a:ext cx="3823420" cy="893127"/>
          </a:xfrm>
          <a:prstGeom prst="rect">
            <a:avLst/>
          </a:prstGeom>
        </p:spPr>
      </p:pic>
      <p:sp>
        <p:nvSpPr>
          <p:cNvPr id="12" name="图形 21"/>
          <p:cNvSpPr/>
          <p:nvPr userDrawn="1">
            <p:custDataLst>
              <p:tags r:id="rId17"/>
            </p:custDataLst>
          </p:nvPr>
        </p:nvSpPr>
        <p:spPr>
          <a:xfrm flipV="1">
            <a:off x="5848938" y="728640"/>
            <a:ext cx="2997831" cy="890656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 sz="135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7" y="853361"/>
            <a:ext cx="3823420" cy="89312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20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1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22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23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24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9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8.xml"/><Relationship Id="rId4" Type="http://schemas.openxmlformats.org/officeDocument/2006/relationships/image" Target="../media/image12.jpe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08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ym typeface="+mn-ea"/>
              </a:rPr>
              <a:t>Méthode du Gradient Conjugué pour Matrices Creuses</a:t>
            </a:r>
            <a:endParaRPr sz="3000">
              <a:latin typeface="+mj-lt"/>
            </a:endParaRPr>
          </a:p>
        </p:txBody>
      </p:sp>
      <p:sp>
        <p:nvSpPr>
          <p:cNvPr id="26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3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3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3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3600">
              <a:latin typeface="+mj-lt"/>
            </a:endParaRPr>
          </a:p>
        </p:txBody>
      </p:sp>
      <p:sp>
        <p:nvSpPr>
          <p:cNvPr id="27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785813" y="3361726"/>
            <a:ext cx="7572375" cy="1550951"/>
          </a:xfrm>
        </p:spPr>
        <p:txBody>
          <a:bodyPr wrap="square">
            <a:noAutofit/>
          </a:bodyPr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Mini-projet 6 – Algèbre Linéaire</a:t>
            </a: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Auteurs :</a:t>
            </a: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ANDRIATSIFERANA No Kanto Lorida</a:t>
            </a: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ZO Manampisoa Hermann</a:t>
            </a: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Institut National Supérieur d’Informatique</a:t>
            </a:r>
            <a:endParaRPr lang="fr-FR" altLang="en-US" sz="1600">
              <a:latin typeface="+mj-lt"/>
            </a:endParaRPr>
          </a:p>
          <a:p>
            <a:pPr marL="0" indent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100000"/>
            </a:pPr>
            <a:r>
              <a:rPr lang="fr-FR" altLang="en-US" sz="1600">
                <a:latin typeface="+mj-lt"/>
                <a:sym typeface="+mn-ea"/>
              </a:rPr>
              <a:t>Année : 2025-2026</a:t>
            </a:r>
            <a:endParaRPr lang="fr-FR" altLang="en-US" sz="1600">
              <a:latin typeface="+mj-lt"/>
            </a:endParaRPr>
          </a:p>
          <a:p>
            <a:endParaRPr lang="fr-FR" altLang="en-US" sz="800">
              <a:latin typeface="+mj-lt"/>
            </a:endParaRPr>
          </a:p>
        </p:txBody>
      </p:sp>
      <p:pic>
        <p:nvPicPr>
          <p:cNvPr id="2" name="Image 1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85" y="1052195"/>
            <a:ext cx="1224915" cy="12223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Tableau :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Analyse :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SciPy optimisé pour la performance, NumPy pour la pédagogie.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Comparaison NumPy vs SciPy</a:t>
            </a:r>
            <a:endParaRPr lang="fr-FR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Table 13"/>
          <p:cNvGraphicFramePr/>
          <p:nvPr>
            <p:custDataLst>
              <p:tags r:id="rId3"/>
            </p:custDataLst>
          </p:nvPr>
        </p:nvGraphicFramePr>
        <p:xfrm>
          <a:off x="609600" y="2169160"/>
          <a:ext cx="7894320" cy="1595120"/>
        </p:xfrm>
        <a:graphic>
          <a:graphicData uri="http://schemas.openxmlformats.org/drawingml/2006/table">
            <a:tbl>
              <a:tblPr/>
              <a:tblGrid>
                <a:gridCol w="2631440"/>
                <a:gridCol w="2631440"/>
                <a:gridCol w="2631440"/>
              </a:tblGrid>
              <a:tr h="39878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 i="0">
                          <a:solidFill>
                            <a:schemeClr val="tx1"/>
                          </a:solidFill>
                          <a:ea typeface="+mn-ea"/>
                        </a:rPr>
                        <a:t>Critère</a:t>
                      </a:r>
                      <a:endParaRPr sz="1100" b="1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 i="0">
                          <a:solidFill>
                            <a:schemeClr val="tx1"/>
                          </a:solidFill>
                          <a:ea typeface="+mn-ea"/>
                        </a:rPr>
                        <a:t>NumPy (manuel)</a:t>
                      </a:r>
                      <a:endParaRPr sz="1100" b="1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1" i="0">
                          <a:solidFill>
                            <a:schemeClr val="tx1"/>
                          </a:solidFill>
                          <a:ea typeface="+mn-ea"/>
                        </a:rPr>
                        <a:t>SciPy (optimisé)</a:t>
                      </a:r>
                      <a:endParaRPr sz="1100" b="1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Itérations (Jacobi)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335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208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Temps (SSOR)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136s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4.4s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9878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Facilité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Faible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chemeClr val="tx1"/>
                          </a:solidFill>
                          <a:ea typeface="+mn-ea"/>
                        </a:rPr>
                        <a:t>Élevée</a:t>
                      </a:r>
                      <a:endParaRPr sz="1100" i="0">
                        <a:solidFill>
                          <a:schemeClr val="tx1"/>
                        </a:solidFill>
                        <a:ea typeface="+mn-ea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Points clés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Le préconditionneur SSOR accélère la convergence mais est coûteux.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SciPy surpasse NumPy en vitesse et simplicité.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Choix dépend du contexte (précision vs temps réel).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Conclusion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8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Objectif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Implémentation et analyse du Gradient Conjugué (CG) pour systèmes linéaires à matrices creuses (symétriques définies positives).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Méthodes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Génération de matrices creuses (Poisson 2D).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CG avec/sans préconditionneurs (Jacobi, SSOR).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Comparaison NumPy vs SciPy.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" name="Titre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Résumé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Équation clé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Ax = b, où A est creuse, symétrique définie positive.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Exemple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Matrice de Poisson 2D issue de la discrétisation de -Δu = f.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4" name="Titre 1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Problématique mathématique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Schéma itératif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1. Initialiser x0, r0 = b - Ax0, p0 = r0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2. Pour k = 0, 1, ...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  α_k = (r_k^T r_k) / (p_k^T A p_k)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  x_{k+1} = x_k + α_k p_k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  r_{k+1} = r_k - α_k A p_k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  β_k = (r_{k+1}^T r_{k+1}) / (r_k^T r_k)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   p_{k+1} = r_{k+1} + β_k p_k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Arrêt : Si ∥r_k∥ &lt; 10⁻⁸.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Algorithme du Gradient Conjugué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Objectif : Accélérer la convergence via M⁻¹Ax = M⁻¹b.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Types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Jacobi : M = diag(A) → Simple mais peu efficace.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SSOR : M = (D+L)D⁻¹(D+L)^T → Coûteux mais performant.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Préconditionneurs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Graphique : </a:t>
            </a:r>
            <a:r>
              <a:rPr lang="fr-FR">
                <a:solidFill>
                  <a:schemeClr val="tx1"/>
                </a:solidFill>
              </a:rPr>
              <a:t>Voir page suivante</a:t>
            </a:r>
            <a:endParaRPr>
              <a:solidFill>
                <a:schemeClr val="tx1"/>
              </a:solidFill>
            </a:endParaRPr>
          </a:p>
          <a:p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Observations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SSOR réduit les itérations (135 vs 335) mais coûte 136s.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Jacobi ≈ sans préconditionneur en itérations (335).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Résultats NumPy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Comparaison_de_la_convergence_num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Graphique : </a:t>
            </a:r>
            <a:r>
              <a:rPr lang="fr-FR">
                <a:solidFill>
                  <a:schemeClr val="tx1"/>
                </a:solidFill>
              </a:rPr>
              <a:t>Voir page suivante</a:t>
            </a:r>
            <a:endParaRPr lang="fr-FR"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Observations :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SSOR divise les itérations par 2 (108 vs 208).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- SciPy 20x plus rapide que NumPy (0.09s vs 12s).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" name="Titre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altLang="en-US">
                <a:solidFill>
                  <a:schemeClr val="tx1"/>
                </a:solidFill>
              </a:rPr>
              <a:t>Résultats SciPy</a:t>
            </a:r>
            <a:endParaRPr lang="fr-FR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Image 1" descr="Comparaison_de_la_convergence_scip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3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10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7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109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11.xml><?xml version="1.0" encoding="utf-8"?>
<p:tagLst xmlns:p="http://schemas.openxmlformats.org/presentationml/2006/main">
  <p:tag name="TABLE_ENDDRAG_ORIGIN_RECT" val="621*125"/>
  <p:tag name="TABLE_ENDDRAG_RECT" val="48*170*621*125"/>
  <p:tag name="KSO_WM_UNIT_INDEX" val="3"/>
  <p:tag name="KSO_WM_UNIT_TYPE" val="β"/>
  <p:tag name="KSO_WM_BEAUTIFY_FLAG" val="#wm#"/>
</p:tagLst>
</file>

<file path=ppt/tags/tag112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5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3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3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3_1*a*1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The title goes here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3_1*b*1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Click to add subtitle"/>
</p:tagLst>
</file>

<file path=ppt/tags/tag8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3_1*f*4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Name"/>
</p:tagLst>
</file>

<file path=ppt/tags/tag88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3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3"/>
  <p:tag name="KSO_WM_SLIDE_LAYOUT" val="a_b_f"/>
  <p:tag name="KSO_WM_SLIDE_LAYOUT_CNT" val="1_1_1"/>
  <p:tag name="KSO_WM_SLIDE_THEME_ID" val="3321273"/>
  <p:tag name="KSO_WM_SLIDE_THEME_NAME" val="Z_20238023_Green Gradient"/>
</p:tagLst>
</file>

<file path=ppt/tags/tag8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7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54">
      <a:dk1>
        <a:srgbClr val="000000"/>
      </a:dk1>
      <a:lt1>
        <a:srgbClr val="FFFFFF"/>
      </a:lt1>
      <a:dk2>
        <a:srgbClr val="071A00"/>
      </a:dk2>
      <a:lt2>
        <a:srgbClr val="F7FFF7"/>
      </a:lt2>
      <a:accent1>
        <a:srgbClr val="00B212"/>
      </a:accent1>
      <a:accent2>
        <a:srgbClr val="EEC120"/>
      </a:accent2>
      <a:accent3>
        <a:srgbClr val="1F77C8"/>
      </a:accent3>
      <a:accent4>
        <a:srgbClr val="00B6B6"/>
      </a:accent4>
      <a:accent5>
        <a:srgbClr val="E58C06"/>
      </a:accent5>
      <a:accent6>
        <a:srgbClr val="B25D00"/>
      </a:accent6>
      <a:hlink>
        <a:srgbClr val="5FCBFB"/>
      </a:hlink>
      <a:folHlink>
        <a:srgbClr val="B759BC"/>
      </a:folHlink>
    </a:clrScheme>
    <a:fontScheme name="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alpha val="18000"/>
              </a:schemeClr>
            </a:gs>
            <a:gs pos="100000">
              <a:schemeClr val="accent1">
                <a:alpha val="2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>
              <a:alpha val="32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>
        <a:normAutofit/>
      </a:bodyPr>
      <a:lstStyle>
        <a:defPPr algn="r">
          <a:lnSpc>
            <a:spcPct val="100000"/>
          </a:lnSpc>
          <a:defRPr lang="en-US" sz="2000" b="1" spc="300" dirty="0">
            <a:solidFill>
              <a:schemeClr val="accent1">
                <a:lumMod val="50000"/>
              </a:schemeClr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1845</Words>
  <Application>WPS Presentation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Nunito Sans ExtraBold</vt:lpstr>
      <vt:lpstr>Nunito Sans</vt:lpstr>
      <vt:lpstr>Microsoft YaHei</vt:lpstr>
      <vt:lpstr>Arial Unicode MS</vt:lpstr>
      <vt:lpstr>Calibri</vt:lpstr>
      <vt:lpstr>Office Theme</vt:lpstr>
      <vt:lpstr>2_Office Theme</vt:lpstr>
      <vt:lpstr>Méthode du Gradient Conjugué pour Matrices Creuses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WINDOWS 11</cp:lastModifiedBy>
  <cp:revision>5</cp:revision>
  <dcterms:created xsi:type="dcterms:W3CDTF">2013-01-27T09:14:00Z</dcterms:created>
  <dcterms:modified xsi:type="dcterms:W3CDTF">2025-06-18T18:42:23Z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B847A52313C64A1396F2DF4DA982F2A7_12</vt:lpwstr>
  </property>
  <property fmtid="{D5CDD505-2E9C-101B-9397-08002B2CF9AE}" pid="3" name="KSOProductBuildVer">
    <vt:lpwstr>1036-12.2.0.21179</vt:lpwstr>
  </property>
</Properties>
</file>