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s/slide41.xml" ContentType="application/vnd.openxmlformats-officedocument.presentationml.slid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46"/>
  </p:notesMasterIdLst>
  <p:sldIdLst>
    <p:sldId id="256" r:id="rId2"/>
    <p:sldId id="345" r:id="rId3"/>
    <p:sldId id="346" r:id="rId4"/>
    <p:sldId id="347" r:id="rId5"/>
    <p:sldId id="348" r:id="rId6"/>
    <p:sldId id="349" r:id="rId7"/>
    <p:sldId id="350" r:id="rId8"/>
    <p:sldId id="351" r:id="rId9"/>
    <p:sldId id="353" r:id="rId10"/>
    <p:sldId id="377" r:id="rId11"/>
    <p:sldId id="381" r:id="rId12"/>
    <p:sldId id="334" r:id="rId13"/>
    <p:sldId id="379" r:id="rId14"/>
    <p:sldId id="380" r:id="rId15"/>
    <p:sldId id="337" r:id="rId16"/>
    <p:sldId id="338" r:id="rId17"/>
    <p:sldId id="339" r:id="rId18"/>
    <p:sldId id="340" r:id="rId19"/>
    <p:sldId id="341" r:id="rId20"/>
    <p:sldId id="342" r:id="rId21"/>
    <p:sldId id="343" r:id="rId22"/>
    <p:sldId id="34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CC00"/>
    <a:srgbClr val="CCECFF"/>
    <a:srgbClr val="66FF33"/>
    <a:srgbClr val="99CCFF"/>
    <a:srgbClr val="008000"/>
    <a:srgbClr val="0099FF"/>
  </p:clrMru>
  <p:extLst>
    <p:ext uri="{E76CE94A-603C-4142-B9EB-6D1370010A27}">
      <p14:discardImageEditData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15029" autoAdjust="0"/>
    <p:restoredTop sz="99825" autoAdjust="0"/>
  </p:normalViewPr>
  <p:slideViewPr>
    <p:cSldViewPr snapToGrid="0">
      <p:cViewPr>
        <p:scale>
          <a:sx n="100" d="100"/>
          <a:sy n="100" d="100"/>
        </p:scale>
        <p:origin x="-24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94A3B-F841-444A-84F0-0B5E6FFAEA53}" type="datetimeFigureOut">
              <a:rPr lang="en-US" altLang="ja-JP" smtClean="0"/>
              <a:pPr/>
              <a:t>10.4.14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D8F3C-3F3A-49BB-86F7-17301BD5672D}" type="slidenum">
              <a:rPr lang="en-GB" smtClean="0"/>
              <a:pPr/>
              <a:t>‹#›</a:t>
            </a:fld>
            <a:endParaRPr lang="en-GB"/>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1002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73D8F3C-3F3A-49BB-86F7-17301BD5672D}"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5EEA78EC-ACB2-4D4E-A2B6-CB358987F548}" type="slidenum">
              <a:rPr lang="en-GB"/>
              <a:pPr/>
              <a:t>16</a:t>
            </a:fld>
            <a:endParaRPr lang="en-GB"/>
          </a:p>
        </p:txBody>
      </p:sp>
      <p:sp>
        <p:nvSpPr>
          <p:cNvPr id="81922" name="Rectangle 921601"/>
          <p:cNvSpPr>
            <a:spLocks noGrp="1" noRot="1" noChangeAspect="1" noChangeArrowheads="1" noTextEdit="1"/>
          </p:cNvSpPr>
          <p:nvPr>
            <p:ph type="sldImg"/>
          </p:nvPr>
        </p:nvSpPr>
        <p:spPr>
          <a:noFill/>
          <a:ln cap="flat">
            <a:headEnd type="none" w="med" len="med"/>
            <a:tailEnd type="none" w="med" len="med"/>
          </a:ln>
        </p:spPr>
      </p:sp>
      <p:sp>
        <p:nvSpPr>
          <p:cNvPr id="81923" name="Rectangle 921602"/>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C8A7603B-A0EB-48A6-AF44-A4DDAA540C72}" type="slidenum">
              <a:rPr lang="en-GB"/>
              <a:pPr/>
              <a:t>17</a:t>
            </a:fld>
            <a:endParaRPr lang="en-GB"/>
          </a:p>
        </p:txBody>
      </p:sp>
      <p:sp>
        <p:nvSpPr>
          <p:cNvPr id="82946" name="Rectangle 923649"/>
          <p:cNvSpPr>
            <a:spLocks noGrp="1" noRot="1" noChangeAspect="1" noChangeArrowheads="1" noTextEdit="1"/>
          </p:cNvSpPr>
          <p:nvPr>
            <p:ph type="sldImg"/>
          </p:nvPr>
        </p:nvSpPr>
        <p:spPr>
          <a:noFill/>
          <a:ln cap="flat">
            <a:headEnd type="none" w="med" len="med"/>
            <a:tailEnd type="none" w="med" len="med"/>
          </a:ln>
        </p:spPr>
      </p:sp>
      <p:sp>
        <p:nvSpPr>
          <p:cNvPr id="82947" name="Rectangle 923650"/>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4142C2AA-3931-472E-ADB4-E1FFCD3C0CF9}" type="slidenum">
              <a:rPr lang="en-GB"/>
              <a:pPr/>
              <a:t>18</a:t>
            </a:fld>
            <a:endParaRPr lang="en-GB"/>
          </a:p>
        </p:txBody>
      </p:sp>
      <p:sp>
        <p:nvSpPr>
          <p:cNvPr id="83970" name="Rectangle 925697"/>
          <p:cNvSpPr>
            <a:spLocks noGrp="1" noRot="1" noChangeAspect="1" noChangeArrowheads="1" noTextEdit="1"/>
          </p:cNvSpPr>
          <p:nvPr>
            <p:ph type="sldImg"/>
          </p:nvPr>
        </p:nvSpPr>
        <p:spPr>
          <a:noFill/>
          <a:ln cap="flat">
            <a:headEnd type="none" w="med" len="med"/>
            <a:tailEnd type="none" w="med" len="med"/>
          </a:ln>
        </p:spPr>
      </p:sp>
      <p:sp>
        <p:nvSpPr>
          <p:cNvPr id="83971" name="Rectangle 925698"/>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4DB7F2AE-1EE1-4C0E-9D20-361EEDFD0D6B}" type="slidenum">
              <a:rPr lang="en-GB"/>
              <a:pPr/>
              <a:t>19</a:t>
            </a:fld>
            <a:endParaRPr lang="en-GB"/>
          </a:p>
        </p:txBody>
      </p:sp>
      <p:sp>
        <p:nvSpPr>
          <p:cNvPr id="84994" name="Rectangle 927745"/>
          <p:cNvSpPr>
            <a:spLocks noGrp="1" noRot="1" noChangeAspect="1" noChangeArrowheads="1" noTextEdit="1"/>
          </p:cNvSpPr>
          <p:nvPr>
            <p:ph type="sldImg"/>
          </p:nvPr>
        </p:nvSpPr>
        <p:spPr>
          <a:noFill/>
          <a:ln cap="flat">
            <a:headEnd type="none" w="med" len="med"/>
            <a:tailEnd type="none" w="med" len="med"/>
          </a:ln>
        </p:spPr>
      </p:sp>
      <p:sp>
        <p:nvSpPr>
          <p:cNvPr id="84995" name="Rectangle 927746"/>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0D0B80C8-A80A-4564-A6F7-A1C059B047FC}" type="slidenum">
              <a:rPr lang="en-GB"/>
              <a:pPr/>
              <a:t>20</a:t>
            </a:fld>
            <a:endParaRPr lang="en-GB"/>
          </a:p>
        </p:txBody>
      </p:sp>
      <p:sp>
        <p:nvSpPr>
          <p:cNvPr id="86018" name="Rectangle 929793"/>
          <p:cNvSpPr>
            <a:spLocks noGrp="1" noRot="1" noChangeAspect="1" noChangeArrowheads="1" noTextEdit="1"/>
          </p:cNvSpPr>
          <p:nvPr>
            <p:ph type="sldImg"/>
          </p:nvPr>
        </p:nvSpPr>
        <p:spPr>
          <a:noFill/>
          <a:ln cap="flat">
            <a:headEnd type="none" w="med" len="med"/>
            <a:tailEnd type="none" w="med" len="med"/>
          </a:ln>
        </p:spPr>
      </p:sp>
      <p:sp>
        <p:nvSpPr>
          <p:cNvPr id="86019" name="Rectangle 929794"/>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1" name="Shape 1"/>
          <p:cNvSpPr>
            <a:spLocks noGrp="1" noRot="1" noChangeAspect="1" noTextEdit="1"/>
          </p:cNvSpPr>
          <p:nvPr>
            <p:ph type="sldImg"/>
          </p:nvPr>
        </p:nvSpPr>
        <p:spPr>
          <a:noFill/>
          <a:ln cap="flat">
            <a:headEnd type="none" w="med" len="med"/>
            <a:tailEnd type="none" w="med" len="med"/>
          </a:ln>
        </p:spPr>
      </p:sp>
      <p:sp>
        <p:nvSpPr>
          <p:cNvPr id="87042"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0411128F-B458-4C6D-B41A-128C1535B1BE}" type="slidenum">
              <a:rPr lang="en-GB"/>
              <a:pPr/>
              <a:t>21</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Shape 1"/>
          <p:cNvSpPr>
            <a:spLocks noGrp="1" noRot="1" noChangeAspect="1" noTextEdit="1"/>
          </p:cNvSpPr>
          <p:nvPr>
            <p:ph type="sldImg"/>
          </p:nvPr>
        </p:nvSpPr>
        <p:spPr>
          <a:noFill/>
          <a:ln cap="flat">
            <a:headEnd type="none" w="med" len="med"/>
            <a:tailEnd type="none" w="med" len="med"/>
          </a:ln>
        </p:spPr>
      </p:sp>
      <p:sp>
        <p:nvSpPr>
          <p:cNvPr id="88066"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9D77848C-39EA-4248-B4E5-1A3CA56D3F95}" type="slidenum">
              <a:rPr lang="en-GB"/>
              <a:pPr/>
              <a:t>22</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hape 1"/>
          <p:cNvSpPr>
            <a:spLocks noGrp="1" noRot="1" noChangeAspect="1" noTextEdit="1"/>
          </p:cNvSpPr>
          <p:nvPr>
            <p:ph type="sldImg"/>
          </p:nvPr>
        </p:nvSpPr>
        <p:spPr>
          <a:noFill/>
          <a:ln cap="flat">
            <a:headEnd type="none" w="med" len="med"/>
            <a:tailEnd type="none" w="med" len="med"/>
          </a:ln>
        </p:spPr>
      </p:sp>
      <p:sp>
        <p:nvSpPr>
          <p:cNvPr id="90114"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DD18FCE5-8E81-477F-9D97-37F304E02259}" type="slidenum">
              <a:rPr lang="en-GB"/>
              <a:pPr/>
              <a:t>23</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7" name="Shape 1"/>
          <p:cNvSpPr>
            <a:spLocks noGrp="1" noRot="1" noChangeAspect="1" noTextEdit="1"/>
          </p:cNvSpPr>
          <p:nvPr>
            <p:ph type="sldImg"/>
          </p:nvPr>
        </p:nvSpPr>
        <p:spPr>
          <a:noFill/>
          <a:ln cap="flat">
            <a:headEnd type="none" w="med" len="med"/>
            <a:tailEnd type="none" w="med" len="med"/>
          </a:ln>
        </p:spPr>
      </p:sp>
      <p:sp>
        <p:nvSpPr>
          <p:cNvPr id="91138"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C91DDB82-899B-438F-AAA6-86B2B9B5257A}" type="slidenum">
              <a:rPr lang="en-GB"/>
              <a:pPr/>
              <a:t>24</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Shape 1"/>
          <p:cNvSpPr>
            <a:spLocks noGrp="1" noRot="1" noChangeAspect="1" noTextEdit="1"/>
          </p:cNvSpPr>
          <p:nvPr>
            <p:ph type="sldImg"/>
          </p:nvPr>
        </p:nvSpPr>
        <p:spPr>
          <a:noFill/>
          <a:ln cap="flat">
            <a:headEnd type="none" w="med" len="med"/>
            <a:tailEnd type="none" w="med" len="med"/>
          </a:ln>
        </p:spPr>
      </p:sp>
      <p:sp>
        <p:nvSpPr>
          <p:cNvPr id="92162"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A3B09367-8B41-4E63-AFF6-3A3C0C05062E}" type="slidenum">
              <a:rPr lang="en-GB"/>
              <a:pPr/>
              <a:t>25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1A0BC4-EE36-41E1-A5E7-0F862037640F}" type="slidenum">
              <a:rPr lang="en-GB"/>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5" name="Shape 1"/>
          <p:cNvSpPr>
            <a:spLocks noGrp="1" noRot="1" noChangeAspect="1" noTextEdit="1"/>
          </p:cNvSpPr>
          <p:nvPr>
            <p:ph type="sldImg"/>
          </p:nvPr>
        </p:nvSpPr>
        <p:spPr>
          <a:noFill/>
          <a:ln cap="flat">
            <a:headEnd type="none" w="med" len="med"/>
            <a:tailEnd type="none" w="med" len="med"/>
          </a:ln>
        </p:spPr>
      </p:sp>
      <p:sp>
        <p:nvSpPr>
          <p:cNvPr id="93186"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63CD4954-CAB3-434C-82DC-A6B1A3DB0EEB}" type="slidenum">
              <a:rPr lang="en-GB"/>
              <a:pPr/>
              <a:t>26</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Shape 1"/>
          <p:cNvSpPr>
            <a:spLocks noGrp="1" noRot="1" noChangeAspect="1" noTextEdit="1"/>
          </p:cNvSpPr>
          <p:nvPr>
            <p:ph type="sldImg"/>
          </p:nvPr>
        </p:nvSpPr>
        <p:spPr>
          <a:noFill/>
          <a:ln cap="flat">
            <a:headEnd type="none" w="med" len="med"/>
            <a:tailEnd type="none" w="med" len="med"/>
          </a:ln>
        </p:spPr>
      </p:sp>
      <p:sp>
        <p:nvSpPr>
          <p:cNvPr id="94210"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F3743DBE-2DC5-4313-9067-F001D2A05A0B}" type="slidenum">
              <a:rPr lang="en-GB"/>
              <a:pPr/>
              <a:t>27</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3" name="Shape 1"/>
          <p:cNvSpPr>
            <a:spLocks noGrp="1" noRot="1" noChangeAspect="1" noTextEdit="1"/>
          </p:cNvSpPr>
          <p:nvPr>
            <p:ph type="sldImg"/>
          </p:nvPr>
        </p:nvSpPr>
        <p:spPr>
          <a:noFill/>
          <a:ln cap="flat">
            <a:headEnd type="none" w="med" len="med"/>
            <a:tailEnd type="none" w="med" len="med"/>
          </a:ln>
        </p:spPr>
      </p:sp>
      <p:sp>
        <p:nvSpPr>
          <p:cNvPr id="95234"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F29918D2-C09E-4D41-8906-3C3B2B721701}" type="slidenum">
              <a:rPr lang="en-GB"/>
              <a:pPr/>
              <a:t>28</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Shape 1"/>
          <p:cNvSpPr>
            <a:spLocks noGrp="1" noRot="1" noChangeAspect="1" noTextEdit="1"/>
          </p:cNvSpPr>
          <p:nvPr>
            <p:ph type="sldImg"/>
          </p:nvPr>
        </p:nvSpPr>
        <p:spPr>
          <a:noFill/>
          <a:ln cap="flat">
            <a:headEnd type="none" w="med" len="med"/>
            <a:tailEnd type="none" w="med" len="med"/>
          </a:ln>
        </p:spPr>
      </p:sp>
      <p:sp>
        <p:nvSpPr>
          <p:cNvPr id="96258"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393BD0E1-B8B1-47C1-80FD-DD6BE5D463A1}" type="slidenum">
              <a:rPr lang="en-GB"/>
              <a:pPr/>
              <a:t>29</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Shape 1"/>
          <p:cNvSpPr>
            <a:spLocks noGrp="1" noRot="1" noChangeAspect="1" noTextEdit="1"/>
          </p:cNvSpPr>
          <p:nvPr>
            <p:ph type="sldImg"/>
          </p:nvPr>
        </p:nvSpPr>
        <p:spPr>
          <a:noFill/>
          <a:ln cap="flat">
            <a:headEnd type="none" w="med" len="med"/>
            <a:tailEnd type="none" w="med" len="med"/>
          </a:ln>
        </p:spPr>
      </p:sp>
      <p:sp>
        <p:nvSpPr>
          <p:cNvPr id="97282"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41E44662-3B7A-4382-98AC-ADCB76D2A658}" type="slidenum">
              <a:rPr lang="en-GB"/>
              <a:pPr/>
              <a:t>30</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Shape 1"/>
          <p:cNvSpPr>
            <a:spLocks noGrp="1" noRot="1" noChangeAspect="1" noTextEdit="1"/>
          </p:cNvSpPr>
          <p:nvPr>
            <p:ph type="sldImg"/>
          </p:nvPr>
        </p:nvSpPr>
        <p:spPr>
          <a:noFill/>
          <a:ln cap="flat">
            <a:headEnd type="none" w="med" len="med"/>
            <a:tailEnd type="none" w="med" len="med"/>
          </a:ln>
        </p:spPr>
      </p:sp>
      <p:sp>
        <p:nvSpPr>
          <p:cNvPr id="98306"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0173D888-1FE3-4B5F-A4B5-F11B26380977}" type="slidenum">
              <a:rPr lang="en-GB"/>
              <a:pPr/>
              <a:t>31</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29" name="Shape 1"/>
          <p:cNvSpPr>
            <a:spLocks noGrp="1" noRot="1" noChangeAspect="1" noTextEdit="1"/>
          </p:cNvSpPr>
          <p:nvPr>
            <p:ph type="sldImg"/>
          </p:nvPr>
        </p:nvSpPr>
        <p:spPr>
          <a:noFill/>
          <a:ln cap="flat">
            <a:headEnd type="none" w="med" len="med"/>
            <a:tailEnd type="none" w="med" len="med"/>
          </a:ln>
        </p:spPr>
      </p:sp>
      <p:sp>
        <p:nvSpPr>
          <p:cNvPr id="99330"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7C360D99-2BF4-4912-9146-FE0A5FB497E8}" type="slidenum">
              <a:rPr lang="en-GB"/>
              <a:pPr/>
              <a:t>32</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Shape 1"/>
          <p:cNvSpPr>
            <a:spLocks noGrp="1" noRot="1" noChangeAspect="1" noTextEdit="1"/>
          </p:cNvSpPr>
          <p:nvPr>
            <p:ph type="sldImg"/>
          </p:nvPr>
        </p:nvSpPr>
        <p:spPr>
          <a:noFill/>
          <a:ln cap="flat">
            <a:headEnd type="none" w="med" len="med"/>
            <a:tailEnd type="none" w="med" len="med"/>
          </a:ln>
        </p:spPr>
      </p:sp>
      <p:sp>
        <p:nvSpPr>
          <p:cNvPr id="100354"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5FB7B741-B973-4CCF-AF93-E7C3022E0F45}" type="slidenum">
              <a:rPr lang="en-GB"/>
              <a:pPr/>
              <a:t>33</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7" name="Shape 1"/>
          <p:cNvSpPr>
            <a:spLocks noGrp="1" noRot="1" noChangeAspect="1" noTextEdit="1"/>
          </p:cNvSpPr>
          <p:nvPr>
            <p:ph type="sldImg"/>
          </p:nvPr>
        </p:nvSpPr>
        <p:spPr>
          <a:noFill/>
          <a:ln cap="flat">
            <a:headEnd type="none" w="med" len="med"/>
            <a:tailEnd type="none" w="med" len="med"/>
          </a:ln>
        </p:spPr>
      </p:sp>
      <p:sp>
        <p:nvSpPr>
          <p:cNvPr id="101378"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CB3210C4-594A-4D1A-9E20-048C0552E059}" type="slidenum">
              <a:rPr lang="en-GB"/>
              <a:pPr/>
              <a:t>34</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1" name="Shape 1"/>
          <p:cNvSpPr>
            <a:spLocks noGrp="1" noRot="1" noChangeAspect="1" noTextEdit="1"/>
          </p:cNvSpPr>
          <p:nvPr>
            <p:ph type="sldImg"/>
          </p:nvPr>
        </p:nvSpPr>
        <p:spPr>
          <a:noFill/>
          <a:ln cap="flat">
            <a:headEnd type="none" w="med" len="med"/>
            <a:tailEnd type="none" w="med" len="med"/>
          </a:ln>
        </p:spPr>
      </p:sp>
      <p:sp>
        <p:nvSpPr>
          <p:cNvPr id="102402"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99E7B510-FC91-4D5C-B507-B0896FCFF777}" type="slidenum">
              <a:rPr lang="en-GB"/>
              <a:pPr/>
              <a:t>35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9453DF-F32E-4C03-8F79-309311720C50}" type="slidenum">
              <a:rPr lang="en-GB"/>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5" name="Shape 1"/>
          <p:cNvSpPr>
            <a:spLocks noGrp="1" noRot="1" noChangeAspect="1" noTextEdit="1"/>
          </p:cNvSpPr>
          <p:nvPr>
            <p:ph type="sldImg"/>
          </p:nvPr>
        </p:nvSpPr>
        <p:spPr>
          <a:noFill/>
          <a:ln cap="flat">
            <a:headEnd type="none" w="med" len="med"/>
            <a:tailEnd type="none" w="med" len="med"/>
          </a:ln>
        </p:spPr>
      </p:sp>
      <p:sp>
        <p:nvSpPr>
          <p:cNvPr id="103426"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11949F0F-DF3A-49C5-B1DE-1B621DBCC915}" type="slidenum">
              <a:rPr lang="en-GB"/>
              <a:pPr/>
              <a:t>36</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49" name="Shape 1"/>
          <p:cNvSpPr>
            <a:spLocks noGrp="1" noRot="1" noChangeAspect="1" noTextEdit="1"/>
          </p:cNvSpPr>
          <p:nvPr>
            <p:ph type="sldImg"/>
          </p:nvPr>
        </p:nvSpPr>
        <p:spPr>
          <a:noFill/>
          <a:ln cap="flat">
            <a:headEnd type="none" w="med" len="med"/>
            <a:tailEnd type="none" w="med" len="med"/>
          </a:ln>
        </p:spPr>
      </p:sp>
      <p:sp>
        <p:nvSpPr>
          <p:cNvPr id="104450"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C5C130AB-9C5A-4C29-86E0-C2BDC416000E}" type="slidenum">
              <a:rPr lang="en-GB"/>
              <a:pPr/>
              <a:t>37</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3" name="Shape 1"/>
          <p:cNvSpPr>
            <a:spLocks noGrp="1" noRot="1" noChangeAspect="1" noTextEdit="1"/>
          </p:cNvSpPr>
          <p:nvPr>
            <p:ph type="sldImg"/>
          </p:nvPr>
        </p:nvSpPr>
        <p:spPr>
          <a:noFill/>
          <a:ln cap="flat">
            <a:headEnd type="none" w="med" len="med"/>
            <a:tailEnd type="none" w="med" len="med"/>
          </a:ln>
        </p:spPr>
      </p:sp>
      <p:sp>
        <p:nvSpPr>
          <p:cNvPr id="105474"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EC97D5D9-1EAC-4D74-B015-25CD121C7B0F}" type="slidenum">
              <a:rPr lang="en-GB"/>
              <a:pPr/>
              <a:t>38</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7" name="Shape 1"/>
          <p:cNvSpPr>
            <a:spLocks noGrp="1" noRot="1" noChangeAspect="1" noTextEdit="1"/>
          </p:cNvSpPr>
          <p:nvPr>
            <p:ph type="sldImg"/>
          </p:nvPr>
        </p:nvSpPr>
        <p:spPr>
          <a:noFill/>
          <a:ln cap="flat">
            <a:headEnd type="none" w="med" len="med"/>
            <a:tailEnd type="none" w="med" len="med"/>
          </a:ln>
        </p:spPr>
      </p:sp>
      <p:sp>
        <p:nvSpPr>
          <p:cNvPr id="106498"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0EF62F64-AA2B-4577-8D45-3B40D5890554}" type="slidenum">
              <a:rPr lang="en-GB"/>
              <a:pPr/>
              <a:t>39</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1" name="Shape 1"/>
          <p:cNvSpPr>
            <a:spLocks noGrp="1" noRot="1" noChangeAspect="1" noTextEdit="1"/>
          </p:cNvSpPr>
          <p:nvPr>
            <p:ph type="sldImg"/>
          </p:nvPr>
        </p:nvSpPr>
        <p:spPr>
          <a:noFill/>
          <a:ln cap="flat">
            <a:headEnd type="none" w="med" len="med"/>
            <a:tailEnd type="none" w="med" len="med"/>
          </a:ln>
        </p:spPr>
      </p:sp>
      <p:sp>
        <p:nvSpPr>
          <p:cNvPr id="107522"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C4D5CE57-A17B-4B06-AAE2-CF5DB67C813D}" type="slidenum">
              <a:rPr lang="en-GB"/>
              <a:pPr/>
              <a:t>40</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5" name="Shape 1"/>
          <p:cNvSpPr>
            <a:spLocks noGrp="1" noRot="1" noChangeAspect="1" noTextEdit="1"/>
          </p:cNvSpPr>
          <p:nvPr>
            <p:ph type="sldImg"/>
          </p:nvPr>
        </p:nvSpPr>
        <p:spPr>
          <a:noFill/>
          <a:ln cap="flat">
            <a:headEnd type="none" w="med" len="med"/>
            <a:tailEnd type="none" w="med" len="med"/>
          </a:ln>
        </p:spPr>
      </p:sp>
      <p:sp>
        <p:nvSpPr>
          <p:cNvPr id="108546"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1167C319-67DC-4B94-A993-A1A4CCD82658}" type="slidenum">
              <a:rPr lang="en-GB"/>
              <a:pPr/>
              <a:t>41</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69" name="Shape 1"/>
          <p:cNvSpPr>
            <a:spLocks noGrp="1" noRot="1" noChangeAspect="1" noTextEdit="1"/>
          </p:cNvSpPr>
          <p:nvPr>
            <p:ph type="sldImg"/>
          </p:nvPr>
        </p:nvSpPr>
        <p:spPr>
          <a:noFill/>
          <a:ln cap="flat">
            <a:headEnd type="none" w="med" len="med"/>
            <a:tailEnd type="none" w="med" len="med"/>
          </a:ln>
        </p:spPr>
      </p:sp>
      <p:sp>
        <p:nvSpPr>
          <p:cNvPr id="109570"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DD5EBBD1-F57B-4843-A00B-B2E7E5C126F5}" type="slidenum">
              <a:rPr lang="en-GB"/>
              <a:pPr/>
              <a:t>42</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3" name="Shape 1"/>
          <p:cNvSpPr>
            <a:spLocks noGrp="1" noRot="1" noChangeAspect="1" noTextEdit="1"/>
          </p:cNvSpPr>
          <p:nvPr>
            <p:ph type="sldImg"/>
          </p:nvPr>
        </p:nvSpPr>
        <p:spPr>
          <a:noFill/>
          <a:ln cap="flat">
            <a:headEnd type="none" w="med" len="med"/>
            <a:tailEnd type="none" w="med" len="med"/>
          </a:ln>
        </p:spPr>
      </p:sp>
      <p:sp>
        <p:nvSpPr>
          <p:cNvPr id="110594" name="Shape 2"/>
          <p:cNvSpPr>
            <a:spLocks noGrp="1"/>
          </p:cNvSpPr>
          <p:nvPr>
            <p:ph type="body" idx="1"/>
          </p:nvPr>
        </p:nvSpPr>
        <p:spPr>
          <a:noFill/>
          <a:ln/>
        </p:spPr>
        <p:txBody>
          <a:bodyPr/>
          <a:lstStyle/>
          <a:p>
            <a:pPr eaLnBrk="1" hangingPunct="1">
              <a:spcBef>
                <a:spcPct val="0"/>
              </a:spcBef>
            </a:pPr>
            <a:endParaRPr lang="en-GB">
              <a:latin typeface="Calibri" pitchFamily="34" charset="0"/>
            </a:endParaRPr>
          </a:p>
        </p:txBody>
      </p:sp>
      <p:sp>
        <p:nvSpPr>
          <p:cNvPr id="4" name="Slide Number Placeholder 3"/>
          <p:cNvSpPr>
            <a:spLocks noGrp="1"/>
          </p:cNvSpPr>
          <p:nvPr>
            <p:ph type="sldNum" sz="quarter" idx="5"/>
          </p:nvPr>
        </p:nvSpPr>
        <p:spPr/>
        <p:txBody>
          <a:bodyPr/>
          <a:lstStyle/>
          <a:p>
            <a:fld id="{86C44FA5-6937-48FE-8912-F8FC7D880CE5}" type="slidenum">
              <a:rPr lang="en-GB"/>
              <a:pPr/>
              <a:t>43</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hape 4"/>
          <p:cNvSpPr txBox="1">
            <a:spLocks noGrp="1" noChangeArrowheads="1"/>
          </p:cNvSpPr>
          <p:nvPr/>
        </p:nvSpPr>
        <p:spPr bwMode="auto">
          <a:xfrm>
            <a:off x="3883296" y="8684298"/>
            <a:ext cx="2973149" cy="458139"/>
          </a:xfrm>
          <a:prstGeom prst="rect">
            <a:avLst/>
          </a:prstGeom>
          <a:noFill/>
          <a:ln w="9525" cap="flat" cmpd="sng" algn="ctr">
            <a:noFill/>
            <a:prstDash val="solid"/>
            <a:miter lim="800000"/>
            <a:headEnd type="none" w="med" len="med"/>
            <a:tailEnd type="none" w="med" len="med"/>
          </a:ln>
        </p:spPr>
        <p:txBody>
          <a:bodyPr lIns="89724" tIns="44862" rIns="89724" bIns="44862" anchor="b"/>
          <a:lstStyle/>
          <a:p>
            <a:pPr algn="r" defTabSz="897113"/>
            <a:fld id="{851357EC-FE8C-4FB1-9B4B-00418D32A14C}" type="slidenum">
              <a:rPr lang="en-GB" sz="1200">
                <a:latin typeface="Arial" pitchFamily="34" charset="0"/>
              </a:rPr>
              <a:pPr algn="r" defTabSz="897113"/>
              <a:t>44</a:t>
            </a:fld>
            <a:endParaRPr lang="en-GB" sz="1200" dirty="0">
              <a:latin typeface="Arial" pitchFamily="34" charset="0"/>
            </a:endParaRPr>
          </a:p>
        </p:txBody>
      </p:sp>
      <p:sp>
        <p:nvSpPr>
          <p:cNvPr id="158723" name="Rectangle 940033"/>
          <p:cNvSpPr>
            <a:spLocks noGrp="1" noRot="1" noChangeAspect="1" noChangeArrowheads="1" noTextEdit="1"/>
          </p:cNvSpPr>
          <p:nvPr>
            <p:ph type="sldImg"/>
          </p:nvPr>
        </p:nvSpPr>
        <p:spPr>
          <a:noFill/>
          <a:ln cap="flat">
            <a:headEnd type="none" w="med" len="med"/>
            <a:tailEnd type="none" w="med" len="med"/>
          </a:ln>
        </p:spPr>
      </p:sp>
      <p:sp>
        <p:nvSpPr>
          <p:cNvPr id="158724" name="Rectangle 940034"/>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5FE786-899C-4742-BE08-D30D19608ABA}" type="slidenum">
              <a:rPr lang="en-GB"/>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9453DF-F32E-4C03-8F79-309311720C50}" type="slidenum">
              <a:rPr lang="en-GB"/>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290D1D-22E7-4428-9FBB-14C91A9CA126}" type="slidenum">
              <a:rPr lang="en-GB"/>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noChangeArrowheads="1"/>
          </p:cNvSpPr>
          <p:nvPr>
            <p:ph type="sldNum" sz="quarter" idx="5"/>
          </p:nvPr>
        </p:nvSpPr>
        <p:spPr/>
        <p:txBody>
          <a:bodyPr/>
          <a:lstStyle/>
          <a:p>
            <a:fld id="{CC873FF2-B82D-4762-8F78-214DF7ADBF56}" type="slidenum">
              <a:rPr lang="en-GB"/>
              <a:pPr/>
              <a:t>15</a:t>
            </a:fld>
            <a:endParaRPr lang="en-GB"/>
          </a:p>
        </p:txBody>
      </p:sp>
      <p:sp>
        <p:nvSpPr>
          <p:cNvPr id="80898" name="Rectangle 919553"/>
          <p:cNvSpPr>
            <a:spLocks noGrp="1" noRot="1" noChangeAspect="1" noChangeArrowheads="1" noTextEdit="1"/>
          </p:cNvSpPr>
          <p:nvPr>
            <p:ph type="sldImg"/>
          </p:nvPr>
        </p:nvSpPr>
        <p:spPr>
          <a:noFill/>
          <a:ln cap="flat">
            <a:headEnd type="none" w="med" len="med"/>
            <a:tailEnd type="none" w="med" len="med"/>
          </a:ln>
        </p:spPr>
      </p:sp>
      <p:sp>
        <p:nvSpPr>
          <p:cNvPr id="80899" name="Rectangle 919554"/>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1C9D949-F4F2-4FC4-944D-1E13F6E6029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endParaRPr lang="en-GB"/>
          </a:p>
        </p:txBody>
      </p:sp>
      <p:sp>
        <p:nvSpPr>
          <p:cNvPr id="3" name="Text Placeholder 2"/>
          <p:cNvSpPr>
            <a:spLocks noGrp="1"/>
          </p:cNvSpPr>
          <p:nvPr>
            <p:ph type="body" idx="1"/>
          </p:nvPr>
        </p:nvSpPr>
        <p:spPr>
          <a:xfrm>
            <a:off x="457200" y="1676400"/>
            <a:ext cx="8229600" cy="470916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endParaRPr lang="en-GB"/>
          </a:p>
        </p:txBody>
      </p:sp>
      <p:sp>
        <p:nvSpPr>
          <p:cNvPr id="3" name="Text Placeholder 2"/>
          <p:cNvSpPr>
            <a:spLocks noGrp="1"/>
          </p:cNvSpPr>
          <p:nvPr>
            <p:ph type="body" sz="half" idx="1"/>
          </p:nvPr>
        </p:nvSpPr>
        <p:spPr>
          <a:xfrm>
            <a:off x="330200" y="1130300"/>
            <a:ext cx="4114800" cy="507365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97400" y="1130300"/>
            <a:ext cx="4114800" cy="507365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ftr" sz="quarter" idx="10"/>
          </p:nvPr>
        </p:nvSpPr>
        <p:spPr/>
        <p:txBody>
          <a:bodyPr/>
          <a:lstStyle>
            <a:lvl1pPr>
              <a:defRPr/>
            </a:lvl1pPr>
          </a:lstStyle>
          <a:p>
            <a:r>
              <a:rPr lang="en-GB"/>
              <a:t>Microsoft Confidential</a:t>
            </a:r>
          </a:p>
        </p:txBody>
      </p:sp>
      <p:sp>
        <p:nvSpPr>
          <p:cNvPr id="6" name="Rectangle 5"/>
          <p:cNvSpPr>
            <a:spLocks noGrp="1" noChangeArrowheads="1"/>
          </p:cNvSpPr>
          <p:nvPr>
            <p:ph type="sldNum" sz="quarter" idx="11"/>
          </p:nvPr>
        </p:nvSpPr>
        <p:spPr/>
        <p:txBody>
          <a:bodyPr/>
          <a:lstStyle>
            <a:lvl1pPr>
              <a:defRPr/>
            </a:lvl1pPr>
          </a:lstStyle>
          <a:p>
            <a:fld id="{6E3FB663-8F4A-4891-A1C5-1D2BE8D95C6E}"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mic Sans MS" pitchFamily="66" charset="0"/>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spcBef>
                <a:spcPts val="1800"/>
              </a:spcBef>
              <a:spcAft>
                <a:spcPts val="0"/>
              </a:spcAft>
              <a:buClr>
                <a:srgbClr val="FFFF00"/>
              </a:buClr>
              <a:buSzPct val="100000"/>
              <a:buFont typeface="Wingdings 2" pitchFamily="18" charset="2"/>
              <a:buChar char=""/>
              <a:defRPr>
                <a:latin typeface="Comic Sans MS" pitchFamily="66" charset="0"/>
              </a:defRPr>
            </a:lvl1pPr>
            <a:lvl2pPr>
              <a:buSzPct val="100000"/>
              <a:defRPr>
                <a:latin typeface="Comic Sans MS" pitchFamily="66" charset="0"/>
              </a:defRPr>
            </a:lvl2pPr>
            <a:lvl3pPr>
              <a:buSzPct val="100000"/>
              <a:defRPr>
                <a:latin typeface="Comic Sans MS" pitchFamily="66" charset="0"/>
              </a:defRPr>
            </a:lvl3pPr>
            <a:lvl4pPr>
              <a:buSzPct val="100000"/>
              <a:defRPr>
                <a:latin typeface="Comic Sans MS" pitchFamily="66" charset="0"/>
              </a:defRPr>
            </a:lvl4pPr>
            <a:lvl5pPr>
              <a:buSzPct val="100000"/>
              <a:defRPr>
                <a:latin typeface="Comic Sans MS" pitchFamily="66"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1C9D949-F4F2-4FC4-944D-1E13F6E602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F289B4-9B5B-45EA-80A8-E5B08E8DCE21}" type="datetimeFigureOut">
              <a:rPr lang="en-US" altLang="ja-JP" smtClean="0"/>
              <a:pPr/>
              <a:t>10.4.14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9D949-F4F2-4FC4-944D-1E13F6E602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8F289B4-9B5B-45EA-80A8-E5B08E8DCE21}" type="datetimeFigureOut">
              <a:rPr lang="en-US" altLang="ja-JP" smtClean="0"/>
              <a:pPr/>
              <a:t>10.4.14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1C9D949-F4F2-4FC4-944D-1E13F6E6029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latin typeface="Comic Sans MS" pitchFamily="66" charset="0"/>
              </a:rPr>
              <a:t>Haskell</a:t>
            </a:r>
            <a:r>
              <a:rPr lang="en-US" dirty="0" smtClean="0">
                <a:latin typeface="Comic Sans MS" pitchFamily="66" charset="0"/>
              </a:rPr>
              <a:t> </a:t>
            </a:r>
            <a:r>
              <a:rPr lang="ja-JP" altLang="en-US" dirty="0" smtClean="0">
                <a:latin typeface="Comic Sans MS" pitchFamily="66" charset="0"/>
              </a:rPr>
              <a:t>と</a:t>
            </a:r>
            <a:r>
              <a:rPr lang="en-GB" dirty="0" smtClean="0">
                <a:latin typeface="Comic Sans MS" pitchFamily="66" charset="0"/>
              </a:rPr>
              <a:t> </a:t>
            </a:r>
            <a:br>
              <a:rPr lang="en-GB" dirty="0" smtClean="0">
                <a:latin typeface="Comic Sans MS" pitchFamily="66" charset="0"/>
              </a:rPr>
            </a:br>
            <a:r>
              <a:rPr lang="ja-JP" altLang="en-US" dirty="0" smtClean="0">
                <a:latin typeface="Comic Sans MS" pitchFamily="66" charset="0"/>
              </a:rPr>
              <a:t>トランザクションメモリー</a:t>
            </a:r>
            <a:endParaRPr lang="en-US" dirty="0">
              <a:latin typeface="Comic Sans MS" pitchFamily="66" charset="0"/>
            </a:endParaRPr>
          </a:p>
        </p:txBody>
      </p:sp>
      <p:sp>
        <p:nvSpPr>
          <p:cNvPr id="3" name="Subtitle 2"/>
          <p:cNvSpPr>
            <a:spLocks noGrp="1"/>
          </p:cNvSpPr>
          <p:nvPr>
            <p:ph type="subTitle" idx="1"/>
          </p:nvPr>
        </p:nvSpPr>
        <p:spPr>
          <a:xfrm>
            <a:off x="423080" y="3548418"/>
            <a:ext cx="8270544" cy="2177325"/>
          </a:xfrm>
        </p:spPr>
        <p:txBody>
          <a:bodyPr>
            <a:normAutofit fontScale="92500" lnSpcReduction="20000"/>
          </a:bodyPr>
          <a:lstStyle/>
          <a:p>
            <a:pPr>
              <a:spcAft>
                <a:spcPts val="600"/>
              </a:spcAft>
            </a:pPr>
            <a:r>
              <a:rPr lang="en-GB" sz="3500" dirty="0" smtClean="0">
                <a:latin typeface="Comic Sans MS" pitchFamily="66" charset="0"/>
              </a:rPr>
              <a:t>Simon Peyton Jones (Microsoft Research)</a:t>
            </a:r>
          </a:p>
          <a:p>
            <a:pPr>
              <a:spcAft>
                <a:spcPts val="600"/>
              </a:spcAft>
            </a:pPr>
            <a:endParaRPr lang="en-GB" dirty="0" smtClean="0">
              <a:latin typeface="Comic Sans MS" pitchFamily="66" charset="0"/>
            </a:endParaRPr>
          </a:p>
          <a:p>
            <a:r>
              <a:rPr lang="ja-JP" altLang="en-US" sz="3800" dirty="0" smtClean="0">
                <a:latin typeface="+mj-ea"/>
                <a:ea typeface="+mj-ea"/>
              </a:rPr>
              <a:t>東京</a:t>
            </a:r>
            <a:r>
              <a:rPr lang="en-GB" sz="3800" dirty="0" smtClean="0">
                <a:latin typeface="Comic Sans MS" pitchFamily="66" charset="0"/>
              </a:rPr>
              <a:t> Haskell </a:t>
            </a:r>
            <a:r>
              <a:rPr lang="ja-JP" altLang="en-US" sz="3800" dirty="0" smtClean="0">
                <a:latin typeface="+mj-ea"/>
                <a:ea typeface="+mj-ea"/>
              </a:rPr>
              <a:t>ユーザグループ</a:t>
            </a:r>
            <a:r>
              <a:rPr lang="en-GB" sz="3800" dirty="0" smtClean="0">
                <a:latin typeface="+mj-ea"/>
                <a:ea typeface="+mj-ea"/>
              </a:rPr>
              <a:t/>
            </a:r>
            <a:br>
              <a:rPr lang="en-GB" sz="3800" dirty="0" smtClean="0">
                <a:latin typeface="+mj-ea"/>
                <a:ea typeface="+mj-ea"/>
              </a:rPr>
            </a:br>
            <a:r>
              <a:rPr lang="en-GB" sz="3800" dirty="0" smtClean="0">
                <a:latin typeface="+mj-ea"/>
                <a:ea typeface="+mj-ea"/>
              </a:rPr>
              <a:t> 2010</a:t>
            </a:r>
            <a:r>
              <a:rPr lang="ja-JP" altLang="en-US" sz="3800" dirty="0" smtClean="0">
                <a:latin typeface="+mj-ea"/>
                <a:ea typeface="+mj-ea"/>
              </a:rPr>
              <a:t>年</a:t>
            </a:r>
            <a:r>
              <a:rPr lang="en-US" altLang="ja-JP" sz="3800" dirty="0" smtClean="0">
                <a:latin typeface="+mj-ea"/>
                <a:ea typeface="+mj-ea"/>
              </a:rPr>
              <a:t>4</a:t>
            </a:r>
            <a:r>
              <a:rPr lang="ja-JP" altLang="en-US" sz="3800" dirty="0" smtClean="0">
                <a:latin typeface="+mj-ea"/>
                <a:ea typeface="+mj-ea"/>
              </a:rPr>
              <a:t>月</a:t>
            </a:r>
            <a:endParaRPr lang="en-GB" sz="3800" dirty="0" smtClean="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normAutofit/>
          </a:bodyPr>
          <a:lstStyle/>
          <a:p>
            <a:r>
              <a:rPr lang="en-GB" sz="3600" dirty="0" smtClean="0"/>
              <a:t>Haskell </a:t>
            </a:r>
            <a:r>
              <a:rPr lang="ja-JP" altLang="en-US" sz="3600" dirty="0" smtClean="0"/>
              <a:t>は</a:t>
            </a:r>
            <a:r>
              <a:rPr lang="en-US" altLang="ja-JP" sz="3600" dirty="0" smtClean="0"/>
              <a:t> 3 </a:t>
            </a:r>
            <a:r>
              <a:rPr lang="ja-JP" altLang="en-US" sz="3600" dirty="0" smtClean="0"/>
              <a:t>つの並行性を持つ</a:t>
            </a:r>
            <a:endParaRPr lang="en-GB" sz="3600" dirty="0" smtClean="0"/>
          </a:p>
        </p:txBody>
      </p:sp>
      <p:sp>
        <p:nvSpPr>
          <p:cNvPr id="136195" name="Rectangle 3"/>
          <p:cNvSpPr>
            <a:spLocks noGrp="1" noChangeArrowheads="1"/>
          </p:cNvSpPr>
          <p:nvPr>
            <p:ph type="body" idx="4294967295"/>
          </p:nvPr>
        </p:nvSpPr>
        <p:spPr>
          <a:xfrm>
            <a:off x="457200" y="1412875"/>
            <a:ext cx="8229600" cy="4525963"/>
          </a:xfrm>
        </p:spPr>
        <p:txBody>
          <a:bodyPr>
            <a:noAutofit/>
          </a:bodyPr>
          <a:lstStyle/>
          <a:p>
            <a:pPr marL="357188" indent="-352425">
              <a:buSzPct val="100000"/>
              <a:buFont typeface="Wingdings" pitchFamily="2" charset="2"/>
              <a:buChar char="§"/>
              <a:defRPr/>
            </a:pPr>
            <a:r>
              <a:rPr lang="ja-JP" altLang="en-US" dirty="0" smtClean="0">
                <a:latin typeface="+mj-ea"/>
                <a:ea typeface="+mj-ea"/>
                <a:cs typeface=""/>
              </a:rPr>
              <a:t>明示的なスレッド</a:t>
            </a:r>
            <a:endParaRPr lang="en-US" altLang="ja-JP" dirty="0" smtClean="0">
              <a:latin typeface="+mj-ea"/>
              <a:ea typeface="+mj-ea"/>
              <a:cs typeface=""/>
            </a:endParaRPr>
          </a:p>
          <a:p>
            <a:pPr marL="841820" lvl="3" indent="-352425">
              <a:buClr>
                <a:schemeClr val="tx1">
                  <a:shade val="95000"/>
                </a:schemeClr>
              </a:buClr>
              <a:buFont typeface="Wingdings" pitchFamily="2" charset="2"/>
              <a:buChar char="§"/>
              <a:defRPr/>
            </a:pPr>
            <a:r>
              <a:rPr lang="ja-JP" altLang="en-US" dirty="0" smtClean="0">
                <a:latin typeface="+mj-ea"/>
                <a:ea typeface="+mj-ea"/>
                <a:cs typeface=""/>
              </a:rPr>
              <a:t>設計により非決定的</a:t>
            </a:r>
            <a:endParaRPr lang="en-US" altLang="ja-JP" dirty="0" smtClean="0">
              <a:latin typeface="+mj-ea"/>
              <a:ea typeface="+mj-ea"/>
              <a:cs typeface=""/>
            </a:endParaRPr>
          </a:p>
          <a:p>
            <a:pPr marL="841820" lvl="3" indent="-352425">
              <a:buClr>
                <a:schemeClr val="tx1">
                  <a:shade val="95000"/>
                </a:schemeClr>
              </a:buClr>
              <a:buFont typeface="Wingdings" pitchFamily="2" charset="2"/>
              <a:buChar char="§"/>
              <a:defRPr/>
            </a:pPr>
            <a:r>
              <a:rPr lang="ja-JP" altLang="en-US" dirty="0" smtClean="0">
                <a:latin typeface="+mj-ea"/>
                <a:ea typeface="+mj-ea"/>
                <a:cs typeface=""/>
              </a:rPr>
              <a:t>モナディク</a:t>
            </a:r>
            <a:r>
              <a:rPr lang="en-GB" dirty="0" smtClean="0">
                <a:latin typeface="Comic Sans MS" pitchFamily="66" charset="0"/>
              </a:rPr>
              <a:t>: </a:t>
            </a:r>
            <a:r>
              <a:rPr lang="en-GB" b="1" dirty="0" err="1" smtClean="0">
                <a:latin typeface="Comic Sans MS" pitchFamily="66" charset="0"/>
              </a:rPr>
              <a:t>forkIO</a:t>
            </a:r>
            <a:r>
              <a:rPr lang="en-GB" dirty="0" smtClean="0">
                <a:latin typeface="Comic Sans MS" pitchFamily="66" charset="0"/>
              </a:rPr>
              <a:t> </a:t>
            </a:r>
            <a:r>
              <a:rPr lang="ja-JP" altLang="en-US" dirty="0" smtClean="0">
                <a:latin typeface="+mj-ea"/>
                <a:ea typeface="+mj-ea"/>
              </a:rPr>
              <a:t>と</a:t>
            </a:r>
            <a:r>
              <a:rPr lang="en-US" altLang="ja-JP" dirty="0" smtClean="0">
                <a:latin typeface="Comic Sans MS" pitchFamily="66" charset="0"/>
              </a:rPr>
              <a:t> </a:t>
            </a:r>
            <a:r>
              <a:rPr lang="en-GB" b="1" dirty="0" smtClean="0">
                <a:latin typeface="Comic Sans MS" pitchFamily="66" charset="0"/>
              </a:rPr>
              <a:t>STM</a:t>
            </a:r>
            <a:endParaRPr lang="en-US" altLang="ja-JP" dirty="0" smtClean="0">
              <a:latin typeface="Comic Sans MS" pitchFamily="66" charset="0"/>
            </a:endParaRPr>
          </a:p>
          <a:p>
            <a:pPr marL="357188" indent="-352425">
              <a:buSzPct val="100000"/>
              <a:buFont typeface="Wingdings" pitchFamily="2" charset="2"/>
              <a:buChar char="§"/>
              <a:defRPr/>
            </a:pPr>
            <a:r>
              <a:rPr lang="ja-JP" altLang="en-US" dirty="0" smtClean="0">
                <a:latin typeface="+mj-ea"/>
                <a:ea typeface="+mj-ea"/>
              </a:rPr>
              <a:t>半明示的</a:t>
            </a:r>
            <a:endParaRPr lang="en-GB" dirty="0" smtClean="0">
              <a:latin typeface="+mj-ea"/>
              <a:ea typeface="+mj-ea"/>
            </a:endParaRPr>
          </a:p>
          <a:p>
            <a:pPr marL="809625" lvl="1" indent="-352425">
              <a:buFont typeface="Wingdings" pitchFamily="2" charset="2"/>
              <a:buChar char="§"/>
              <a:defRPr/>
            </a:pPr>
            <a:r>
              <a:rPr lang="ja-JP" altLang="en-US" sz="2000" dirty="0" smtClean="0">
                <a:latin typeface="+mj-ea"/>
                <a:ea typeface="+mj-ea"/>
              </a:rPr>
              <a:t>決定的</a:t>
            </a:r>
            <a:endParaRPr lang="en-US" altLang="ja-JP"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純粋</a:t>
            </a:r>
            <a:r>
              <a:rPr lang="en-GB" sz="2000" dirty="0" smtClean="0">
                <a:latin typeface="Comic Sans MS" pitchFamily="66" charset="0"/>
              </a:rPr>
              <a:t>: </a:t>
            </a:r>
            <a:r>
              <a:rPr lang="en-GB" sz="2000" b="1" dirty="0" smtClean="0">
                <a:latin typeface="Comic Sans MS" pitchFamily="66" charset="0"/>
              </a:rPr>
              <a:t>par</a:t>
            </a:r>
            <a:r>
              <a:rPr lang="en-GB" sz="2000" dirty="0" smtClean="0">
                <a:latin typeface="Comic Sans MS" pitchFamily="66" charset="0"/>
              </a:rPr>
              <a:t> </a:t>
            </a:r>
            <a:r>
              <a:rPr lang="ja-JP" altLang="en-US" sz="2000" dirty="0" smtClean="0">
                <a:latin typeface="+mj-ea"/>
                <a:ea typeface="+mj-ea"/>
              </a:rPr>
              <a:t>と</a:t>
            </a:r>
            <a:r>
              <a:rPr lang="en-GB" sz="2000" dirty="0" smtClean="0">
                <a:latin typeface="Comic Sans MS" pitchFamily="66" charset="0"/>
              </a:rPr>
              <a:t> </a:t>
            </a:r>
            <a:r>
              <a:rPr lang="en-GB" sz="2000" b="1" dirty="0" err="1" smtClean="0">
                <a:latin typeface="Comic Sans MS" pitchFamily="66" charset="0"/>
              </a:rPr>
              <a:t>seq</a:t>
            </a:r>
            <a:endParaRPr lang="en-GB" sz="2000" b="1" dirty="0" smtClean="0">
              <a:latin typeface="Comic Sans MS" pitchFamily="66" charset="0"/>
            </a:endParaRPr>
          </a:p>
          <a:p>
            <a:pPr marL="357188" indent="-352425">
              <a:buSzPct val="100000"/>
              <a:buFont typeface="Wingdings" pitchFamily="2" charset="2"/>
              <a:buChar char="§"/>
              <a:defRPr/>
            </a:pPr>
            <a:r>
              <a:rPr lang="ja-JP" altLang="en-US" dirty="0" smtClean="0">
                <a:latin typeface="+mj-ea"/>
                <a:ea typeface="+mj-ea"/>
              </a:rPr>
              <a:t>並列データ</a:t>
            </a:r>
            <a:endParaRPr lang="en-GB" dirty="0" smtClean="0">
              <a:latin typeface="+mj-ea"/>
              <a:ea typeface="+mj-ea"/>
            </a:endParaRPr>
          </a:p>
          <a:p>
            <a:pPr marL="809625" lvl="1" indent="-352425">
              <a:buFont typeface="Wingdings" pitchFamily="2" charset="2"/>
              <a:buChar char="§"/>
              <a:defRPr/>
            </a:pPr>
            <a:r>
              <a:rPr lang="ja-JP" altLang="en-US" sz="2000" dirty="0" smtClean="0">
                <a:latin typeface="+mj-ea"/>
                <a:ea typeface="+mj-ea"/>
              </a:rPr>
              <a:t>決定的</a:t>
            </a:r>
            <a:endParaRPr lang="en-US" altLang="ja-JP"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純粋：並列行列</a:t>
            </a:r>
            <a:endParaRPr lang="en-GB"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最初は共有メモリ</a:t>
            </a:r>
            <a:r>
              <a:rPr lang="en-GB" sz="2000" dirty="0" smtClean="0">
                <a:latin typeface="+mj-ea"/>
                <a:ea typeface="+mj-ea"/>
              </a:rPr>
              <a:t>; </a:t>
            </a:r>
            <a:r>
              <a:rPr lang="ja-JP" altLang="en-US" sz="2000" dirty="0" smtClean="0">
                <a:latin typeface="+mj-ea"/>
                <a:ea typeface="+mj-ea"/>
              </a:rPr>
              <a:t>いつかは分散メモリ</a:t>
            </a:r>
            <a:r>
              <a:rPr lang="en-GB" sz="2000" dirty="0" smtClean="0">
                <a:latin typeface="Comic Sans MS" pitchFamily="66" charset="0"/>
              </a:rPr>
              <a:t>; GPU</a:t>
            </a:r>
            <a:r>
              <a:rPr lang="en-US" sz="2000" dirty="0" smtClean="0">
                <a:latin typeface="Comic Sans MS" pitchFamily="66" charset="0"/>
              </a:rPr>
              <a:t> </a:t>
            </a:r>
            <a:r>
              <a:rPr lang="ja-JP" altLang="en-US" sz="2000" dirty="0" smtClean="0">
                <a:latin typeface="+mj-ea"/>
                <a:ea typeface="+mj-ea"/>
              </a:rPr>
              <a:t>でも可能だろう</a:t>
            </a:r>
            <a:endParaRPr lang="en-GB" sz="2000" dirty="0" smtClean="0">
              <a:latin typeface="+mj-ea"/>
              <a:ea typeface="+mj-ea"/>
            </a:endParaRPr>
          </a:p>
          <a:p>
            <a:pPr marL="409575" indent="-352425">
              <a:buSzPct val="100000"/>
              <a:buFont typeface="Wingdings" pitchFamily="2" charset="2"/>
              <a:buChar char="§"/>
              <a:defRPr/>
            </a:pPr>
            <a:r>
              <a:rPr lang="en-US" sz="2400" dirty="0" smtClean="0">
                <a:latin typeface="+mj-ea"/>
                <a:ea typeface="+mj-ea"/>
              </a:rPr>
              <a:t>つまり</a:t>
            </a:r>
            <a:r>
              <a:rPr lang="en-GB" sz="2400" dirty="0" smtClean="0">
                <a:latin typeface="+mj-ea"/>
                <a:ea typeface="+mj-ea"/>
              </a:rPr>
              <a:t>: </a:t>
            </a:r>
            <a:r>
              <a:rPr lang="ja-JP" altLang="en-US" sz="2400" dirty="0" smtClean="0">
                <a:latin typeface="+mj-ea"/>
                <a:ea typeface="+mj-ea"/>
              </a:rPr>
              <a:t>あなたが持っている並列プロセッサを比較的簡単に使える</a:t>
            </a:r>
            <a:endParaRPr lang="en-GB" sz="2400" dirty="0" smtClean="0">
              <a:latin typeface="+mj-ea"/>
              <a:ea typeface="+mj-ea"/>
            </a:endParaRPr>
          </a:p>
        </p:txBody>
      </p:sp>
      <p:sp>
        <p:nvSpPr>
          <p:cNvPr id="5124" name="Text Box 4"/>
          <p:cNvSpPr txBox="1">
            <a:spLocks noChangeArrowheads="1"/>
          </p:cNvSpPr>
          <p:nvPr/>
        </p:nvSpPr>
        <p:spPr bwMode="auto">
          <a:xfrm>
            <a:off x="5143500" y="1522413"/>
            <a:ext cx="3822700" cy="1477962"/>
          </a:xfrm>
          <a:prstGeom prst="rect">
            <a:avLst/>
          </a:prstGeom>
          <a:solidFill>
            <a:srgbClr val="FFFF00"/>
          </a:solidFill>
          <a:ln w="28575" algn="ctr">
            <a:solidFill>
              <a:schemeClr val="tx1"/>
            </a:solidFill>
            <a:miter lim="800000"/>
            <a:headEnd/>
            <a:tailEnd/>
          </a:ln>
        </p:spPr>
        <p:txBody>
          <a:bodyPr wrap="none">
            <a:spAutoFit/>
          </a:bodyPr>
          <a:lstStyle/>
          <a:p>
            <a:pPr>
              <a:tabLst>
                <a:tab pos="450850" algn="l"/>
              </a:tabLst>
            </a:pPr>
            <a:r>
              <a:rPr lang="en-GB" b="1">
                <a:solidFill>
                  <a:srgbClr val="800000"/>
                </a:solidFill>
                <a:latin typeface="Courier New" pitchFamily="49" charset="0"/>
              </a:rPr>
              <a:t>main :: IO () </a:t>
            </a:r>
          </a:p>
          <a:p>
            <a:pPr>
              <a:tabLst>
                <a:tab pos="450850" algn="l"/>
              </a:tabLst>
            </a:pPr>
            <a:r>
              <a:rPr lang="en-GB" b="1">
                <a:solidFill>
                  <a:srgbClr val="800000"/>
                </a:solidFill>
                <a:latin typeface="Courier New" pitchFamily="49" charset="0"/>
              </a:rPr>
              <a:t>  = do { ch &lt;- newChan</a:t>
            </a:r>
          </a:p>
          <a:p>
            <a:pPr>
              <a:tabLst>
                <a:tab pos="450850" algn="l"/>
              </a:tabLst>
            </a:pPr>
            <a:r>
              <a:rPr lang="en-GB" b="1">
                <a:solidFill>
                  <a:srgbClr val="800000"/>
                </a:solidFill>
                <a:latin typeface="Courier New" pitchFamily="49" charset="0"/>
              </a:rPr>
              <a:t>	; forkIO (ioManager ch)</a:t>
            </a:r>
          </a:p>
          <a:p>
            <a:pPr>
              <a:tabLst>
                <a:tab pos="450850" algn="l"/>
              </a:tabLst>
            </a:pPr>
            <a:r>
              <a:rPr lang="en-GB" b="1">
                <a:solidFill>
                  <a:srgbClr val="800000"/>
                </a:solidFill>
                <a:latin typeface="Courier New" pitchFamily="49" charset="0"/>
              </a:rPr>
              <a:t>	; forkIO	(worker 1 ch)</a:t>
            </a:r>
          </a:p>
          <a:p>
            <a:pPr>
              <a:tabLst>
                <a:tab pos="450850" algn="l"/>
              </a:tabLst>
            </a:pPr>
            <a:r>
              <a:rPr lang="en-GB" b="1">
                <a:solidFill>
                  <a:srgbClr val="800000"/>
                </a:solidFill>
                <a:latin typeface="Courier New" pitchFamily="49" charset="0"/>
              </a:rPr>
              <a:t>	... etc ... }</a:t>
            </a:r>
          </a:p>
        </p:txBody>
      </p:sp>
      <p:sp>
        <p:nvSpPr>
          <p:cNvPr id="5125" name="Text Box 4"/>
          <p:cNvSpPr txBox="1">
            <a:spLocks noChangeArrowheads="1"/>
          </p:cNvSpPr>
          <p:nvPr/>
        </p:nvSpPr>
        <p:spPr bwMode="auto">
          <a:xfrm>
            <a:off x="5072063" y="3308350"/>
            <a:ext cx="3906837" cy="1477963"/>
          </a:xfrm>
          <a:prstGeom prst="rect">
            <a:avLst/>
          </a:prstGeom>
          <a:solidFill>
            <a:srgbClr val="FFFF00"/>
          </a:solidFill>
          <a:ln w="28575" algn="ctr">
            <a:solidFill>
              <a:schemeClr val="tx1"/>
            </a:solidFill>
            <a:miter lim="800000"/>
            <a:headEnd/>
            <a:tailEnd/>
          </a:ln>
        </p:spPr>
        <p:txBody>
          <a:bodyPr wrap="none">
            <a:spAutoFit/>
          </a:bodyPr>
          <a:lstStyle/>
          <a:p>
            <a:pPr>
              <a:tabLst>
                <a:tab pos="450850" algn="l"/>
              </a:tabLst>
            </a:pPr>
            <a:r>
              <a:rPr lang="en-GB" b="1">
                <a:solidFill>
                  <a:srgbClr val="800000"/>
                </a:solidFill>
                <a:latin typeface="Courier New" pitchFamily="49" charset="0"/>
              </a:rPr>
              <a:t>f :: Int -&gt; Int</a:t>
            </a:r>
          </a:p>
          <a:p>
            <a:pPr>
              <a:tabLst>
                <a:tab pos="450850" algn="l"/>
              </a:tabLst>
            </a:pPr>
            <a:r>
              <a:rPr lang="en-GB" b="1">
                <a:solidFill>
                  <a:srgbClr val="800000"/>
                </a:solidFill>
                <a:latin typeface="Courier New" pitchFamily="49" charset="0"/>
              </a:rPr>
              <a:t>f x = a `par` b `seq` a + b</a:t>
            </a:r>
          </a:p>
          <a:p>
            <a:pPr>
              <a:tabLst>
                <a:tab pos="450850" algn="l"/>
              </a:tabLst>
            </a:pPr>
            <a:r>
              <a:rPr lang="en-GB" b="1">
                <a:solidFill>
                  <a:srgbClr val="800000"/>
                </a:solidFill>
                <a:latin typeface="Courier New" pitchFamily="49" charset="0"/>
              </a:rPr>
              <a:t>	where</a:t>
            </a:r>
          </a:p>
          <a:p>
            <a:pPr>
              <a:tabLst>
                <a:tab pos="450850" algn="l"/>
              </a:tabLst>
            </a:pPr>
            <a:r>
              <a:rPr lang="en-GB" b="1">
                <a:solidFill>
                  <a:srgbClr val="800000"/>
                </a:solidFill>
                <a:latin typeface="Courier New" pitchFamily="49" charset="0"/>
              </a:rPr>
              <a:t>		a = f (x-1)</a:t>
            </a:r>
          </a:p>
          <a:p>
            <a:pPr>
              <a:tabLst>
                <a:tab pos="450850" algn="l"/>
              </a:tabLst>
            </a:pPr>
            <a:r>
              <a:rPr lang="en-GB" b="1">
                <a:solidFill>
                  <a:srgbClr val="800000"/>
                </a:solidFill>
                <a:latin typeface="Courier New" pitchFamily="49" charset="0"/>
              </a:rPr>
              <a:t>		b = f (x-2)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normAutofit/>
          </a:bodyPr>
          <a:lstStyle/>
          <a:p>
            <a:r>
              <a:rPr lang="en-GB" sz="3600" dirty="0" smtClean="0"/>
              <a:t>Haskell </a:t>
            </a:r>
            <a:r>
              <a:rPr lang="ja-JP" altLang="en-US" sz="3600" dirty="0" smtClean="0"/>
              <a:t>は</a:t>
            </a:r>
            <a:r>
              <a:rPr lang="en-US" altLang="ja-JP" sz="3600" dirty="0" smtClean="0"/>
              <a:t> 3 </a:t>
            </a:r>
            <a:r>
              <a:rPr lang="ja-JP" altLang="en-US" sz="3600" dirty="0" smtClean="0"/>
              <a:t>つの並行性を持つ</a:t>
            </a:r>
            <a:endParaRPr lang="en-GB" sz="3600" dirty="0" smtClean="0"/>
          </a:p>
        </p:txBody>
      </p:sp>
      <p:sp>
        <p:nvSpPr>
          <p:cNvPr id="136195" name="Rectangle 3"/>
          <p:cNvSpPr>
            <a:spLocks noGrp="1" noChangeArrowheads="1"/>
          </p:cNvSpPr>
          <p:nvPr>
            <p:ph type="body" idx="4294967295"/>
          </p:nvPr>
        </p:nvSpPr>
        <p:spPr>
          <a:xfrm>
            <a:off x="457200" y="1412875"/>
            <a:ext cx="8229600" cy="4525963"/>
          </a:xfrm>
        </p:spPr>
        <p:txBody>
          <a:bodyPr>
            <a:noAutofit/>
          </a:bodyPr>
          <a:lstStyle/>
          <a:p>
            <a:pPr marL="357188" indent="-352425">
              <a:buSzPct val="100000"/>
              <a:buFont typeface="Wingdings" pitchFamily="2" charset="2"/>
              <a:buChar char="§"/>
              <a:defRPr/>
            </a:pPr>
            <a:r>
              <a:rPr lang="ja-JP" altLang="en-US" dirty="0" smtClean="0">
                <a:latin typeface="+mj-ea"/>
                <a:ea typeface="+mj-ea"/>
                <a:cs typeface=""/>
              </a:rPr>
              <a:t>明示的なスレッド</a:t>
            </a:r>
            <a:endParaRPr lang="en-US" altLang="ja-JP" dirty="0" smtClean="0">
              <a:latin typeface="+mj-ea"/>
              <a:ea typeface="+mj-ea"/>
              <a:cs typeface=""/>
            </a:endParaRPr>
          </a:p>
          <a:p>
            <a:pPr marL="841820" lvl="3" indent="-352425">
              <a:buClr>
                <a:schemeClr val="tx1">
                  <a:shade val="95000"/>
                </a:schemeClr>
              </a:buClr>
              <a:buFont typeface="Wingdings" pitchFamily="2" charset="2"/>
              <a:buChar char="§"/>
              <a:defRPr/>
            </a:pPr>
            <a:r>
              <a:rPr lang="ja-JP" altLang="en-US" dirty="0" smtClean="0">
                <a:latin typeface="+mj-ea"/>
                <a:ea typeface="+mj-ea"/>
                <a:cs typeface=""/>
              </a:rPr>
              <a:t>設計により非決定的</a:t>
            </a:r>
            <a:endParaRPr lang="en-US" altLang="ja-JP" dirty="0" smtClean="0">
              <a:latin typeface="+mj-ea"/>
              <a:ea typeface="+mj-ea"/>
              <a:cs typeface=""/>
            </a:endParaRPr>
          </a:p>
          <a:p>
            <a:pPr marL="841820" lvl="3" indent="-352425">
              <a:buClr>
                <a:schemeClr val="tx1">
                  <a:shade val="95000"/>
                </a:schemeClr>
              </a:buClr>
              <a:buFont typeface="Wingdings" pitchFamily="2" charset="2"/>
              <a:buChar char="§"/>
              <a:defRPr/>
            </a:pPr>
            <a:r>
              <a:rPr lang="ja-JP" altLang="en-US" dirty="0" smtClean="0">
                <a:latin typeface="+mj-ea"/>
                <a:ea typeface="+mj-ea"/>
                <a:cs typeface=""/>
              </a:rPr>
              <a:t>モナディク</a:t>
            </a:r>
            <a:r>
              <a:rPr lang="en-GB" dirty="0" smtClean="0">
                <a:latin typeface="Comic Sans MS" pitchFamily="66" charset="0"/>
              </a:rPr>
              <a:t>: </a:t>
            </a:r>
            <a:r>
              <a:rPr lang="en-GB" b="1" dirty="0" err="1" smtClean="0">
                <a:latin typeface="Comic Sans MS" pitchFamily="66" charset="0"/>
              </a:rPr>
              <a:t>forkIO</a:t>
            </a:r>
            <a:r>
              <a:rPr lang="en-GB" dirty="0" smtClean="0">
                <a:latin typeface="Comic Sans MS" pitchFamily="66" charset="0"/>
              </a:rPr>
              <a:t> </a:t>
            </a:r>
            <a:r>
              <a:rPr lang="ja-JP" altLang="en-US" dirty="0" smtClean="0">
                <a:latin typeface="+mj-ea"/>
                <a:ea typeface="+mj-ea"/>
              </a:rPr>
              <a:t>と</a:t>
            </a:r>
            <a:r>
              <a:rPr lang="en-US" altLang="ja-JP" dirty="0" smtClean="0">
                <a:latin typeface="Comic Sans MS" pitchFamily="66" charset="0"/>
              </a:rPr>
              <a:t> </a:t>
            </a:r>
            <a:r>
              <a:rPr lang="en-GB" b="1" dirty="0" smtClean="0">
                <a:latin typeface="Comic Sans MS" pitchFamily="66" charset="0"/>
              </a:rPr>
              <a:t>STM</a:t>
            </a:r>
            <a:endParaRPr lang="en-US" altLang="ja-JP" dirty="0" smtClean="0">
              <a:latin typeface="Comic Sans MS" pitchFamily="66" charset="0"/>
            </a:endParaRPr>
          </a:p>
          <a:p>
            <a:pPr marL="357188" indent="-352425">
              <a:buSzPct val="100000"/>
              <a:buFont typeface="Wingdings" pitchFamily="2" charset="2"/>
              <a:buChar char="§"/>
              <a:defRPr/>
            </a:pPr>
            <a:r>
              <a:rPr lang="ja-JP" altLang="en-US" dirty="0" smtClean="0">
                <a:latin typeface="+mj-ea"/>
                <a:ea typeface="+mj-ea"/>
              </a:rPr>
              <a:t>半明示的</a:t>
            </a:r>
            <a:endParaRPr lang="en-GB" dirty="0" smtClean="0">
              <a:latin typeface="+mj-ea"/>
              <a:ea typeface="+mj-ea"/>
            </a:endParaRPr>
          </a:p>
          <a:p>
            <a:pPr marL="809625" lvl="1" indent="-352425">
              <a:buFont typeface="Wingdings" pitchFamily="2" charset="2"/>
              <a:buChar char="§"/>
              <a:defRPr/>
            </a:pPr>
            <a:r>
              <a:rPr lang="ja-JP" altLang="en-US" sz="2000" dirty="0" smtClean="0">
                <a:latin typeface="+mj-ea"/>
                <a:ea typeface="+mj-ea"/>
              </a:rPr>
              <a:t>決定的</a:t>
            </a:r>
            <a:endParaRPr lang="en-US" altLang="ja-JP"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純粋</a:t>
            </a:r>
            <a:r>
              <a:rPr lang="en-GB" sz="2000" dirty="0" smtClean="0">
                <a:latin typeface="Comic Sans MS" pitchFamily="66" charset="0"/>
              </a:rPr>
              <a:t>: </a:t>
            </a:r>
            <a:r>
              <a:rPr lang="en-GB" sz="2000" b="1" dirty="0" smtClean="0">
                <a:latin typeface="Comic Sans MS" pitchFamily="66" charset="0"/>
              </a:rPr>
              <a:t>par</a:t>
            </a:r>
            <a:r>
              <a:rPr lang="en-GB" sz="2000" dirty="0" smtClean="0">
                <a:latin typeface="Comic Sans MS" pitchFamily="66" charset="0"/>
              </a:rPr>
              <a:t> </a:t>
            </a:r>
            <a:r>
              <a:rPr lang="ja-JP" altLang="en-US" sz="2000" dirty="0" smtClean="0">
                <a:latin typeface="+mj-ea"/>
                <a:ea typeface="+mj-ea"/>
              </a:rPr>
              <a:t>と</a:t>
            </a:r>
            <a:r>
              <a:rPr lang="en-GB" sz="2000" dirty="0" smtClean="0">
                <a:latin typeface="Comic Sans MS" pitchFamily="66" charset="0"/>
              </a:rPr>
              <a:t> </a:t>
            </a:r>
            <a:r>
              <a:rPr lang="en-GB" sz="2000" b="1" dirty="0" err="1" smtClean="0">
                <a:latin typeface="Comic Sans MS" pitchFamily="66" charset="0"/>
              </a:rPr>
              <a:t>seq</a:t>
            </a:r>
            <a:endParaRPr lang="en-GB" sz="2000" b="1" dirty="0" smtClean="0">
              <a:latin typeface="Comic Sans MS" pitchFamily="66" charset="0"/>
            </a:endParaRPr>
          </a:p>
          <a:p>
            <a:pPr marL="357188" indent="-352425">
              <a:buSzPct val="100000"/>
              <a:buFont typeface="Wingdings" pitchFamily="2" charset="2"/>
              <a:buChar char="§"/>
              <a:defRPr/>
            </a:pPr>
            <a:r>
              <a:rPr lang="ja-JP" altLang="en-US" dirty="0" smtClean="0">
                <a:latin typeface="+mj-ea"/>
                <a:ea typeface="+mj-ea"/>
              </a:rPr>
              <a:t>並列データ</a:t>
            </a:r>
            <a:endParaRPr lang="en-GB" dirty="0" smtClean="0">
              <a:latin typeface="+mj-ea"/>
              <a:ea typeface="+mj-ea"/>
            </a:endParaRPr>
          </a:p>
          <a:p>
            <a:pPr marL="809625" lvl="1" indent="-352425">
              <a:buFont typeface="Wingdings" pitchFamily="2" charset="2"/>
              <a:buChar char="§"/>
              <a:defRPr/>
            </a:pPr>
            <a:r>
              <a:rPr lang="ja-JP" altLang="en-US" sz="2000" dirty="0" smtClean="0">
                <a:latin typeface="+mj-ea"/>
                <a:ea typeface="+mj-ea"/>
              </a:rPr>
              <a:t>決定的</a:t>
            </a:r>
            <a:endParaRPr lang="en-US" altLang="ja-JP"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純粋：並列行列</a:t>
            </a:r>
            <a:endParaRPr lang="en-GB" sz="2000" dirty="0" smtClean="0">
              <a:latin typeface="+mj-ea"/>
              <a:ea typeface="+mj-ea"/>
            </a:endParaRPr>
          </a:p>
          <a:p>
            <a:pPr marL="809625" lvl="1" indent="-352425">
              <a:buFont typeface="Wingdings" pitchFamily="2" charset="2"/>
              <a:buChar char="§"/>
              <a:defRPr/>
            </a:pPr>
            <a:r>
              <a:rPr lang="ja-JP" altLang="en-US" sz="2000" dirty="0" smtClean="0">
                <a:latin typeface="+mj-ea"/>
                <a:ea typeface="+mj-ea"/>
              </a:rPr>
              <a:t>最初は共有メモリ</a:t>
            </a:r>
            <a:r>
              <a:rPr lang="en-GB" sz="2000" dirty="0" smtClean="0">
                <a:latin typeface="+mj-ea"/>
                <a:ea typeface="+mj-ea"/>
              </a:rPr>
              <a:t>; </a:t>
            </a:r>
            <a:r>
              <a:rPr lang="ja-JP" altLang="en-US" sz="2000" dirty="0" smtClean="0">
                <a:latin typeface="+mj-ea"/>
                <a:ea typeface="+mj-ea"/>
              </a:rPr>
              <a:t>いつかは分散メモリ</a:t>
            </a:r>
            <a:r>
              <a:rPr lang="en-GB" sz="2000" dirty="0" smtClean="0">
                <a:latin typeface="Comic Sans MS" pitchFamily="66" charset="0"/>
              </a:rPr>
              <a:t>; GPU</a:t>
            </a:r>
            <a:r>
              <a:rPr lang="en-US" sz="2000" dirty="0" smtClean="0">
                <a:latin typeface="Comic Sans MS" pitchFamily="66" charset="0"/>
              </a:rPr>
              <a:t> </a:t>
            </a:r>
            <a:r>
              <a:rPr lang="ja-JP" altLang="en-US" sz="2000" dirty="0" smtClean="0">
                <a:latin typeface="+mj-ea"/>
                <a:ea typeface="+mj-ea"/>
              </a:rPr>
              <a:t>でも可能だろう</a:t>
            </a:r>
            <a:endParaRPr lang="en-GB" sz="2000" dirty="0" smtClean="0">
              <a:latin typeface="+mj-ea"/>
              <a:ea typeface="+mj-ea"/>
            </a:endParaRPr>
          </a:p>
          <a:p>
            <a:pPr marL="409575" indent="-352425">
              <a:buSzPct val="100000"/>
              <a:buFont typeface="Wingdings" pitchFamily="2" charset="2"/>
              <a:buChar char="§"/>
              <a:defRPr/>
            </a:pPr>
            <a:r>
              <a:rPr lang="ja-JP" altLang="en-US" sz="2400" dirty="0" smtClean="0">
                <a:latin typeface="+mj-ea"/>
                <a:ea typeface="+mj-ea"/>
              </a:rPr>
              <a:t>一般的態度</a:t>
            </a:r>
            <a:r>
              <a:rPr lang="en-GB" sz="2400" dirty="0" smtClean="0">
                <a:latin typeface="+mj-ea"/>
                <a:ea typeface="+mj-ea"/>
              </a:rPr>
              <a:t>: </a:t>
            </a:r>
            <a:r>
              <a:rPr lang="ja-JP" altLang="en-US" sz="2400" dirty="0" smtClean="0">
                <a:latin typeface="+mj-ea"/>
                <a:ea typeface="+mj-ea"/>
              </a:rPr>
              <a:t>あなたが持っている並列プロセッサを比較的簡単に使える</a:t>
            </a:r>
            <a:endParaRPr lang="en-GB" sz="2400" dirty="0" smtClean="0">
              <a:latin typeface="+mj-ea"/>
              <a:ea typeface="+mj-ea"/>
            </a:endParaRPr>
          </a:p>
        </p:txBody>
      </p:sp>
      <p:sp>
        <p:nvSpPr>
          <p:cNvPr id="5124" name="Text Box 4"/>
          <p:cNvSpPr txBox="1">
            <a:spLocks noChangeArrowheads="1"/>
          </p:cNvSpPr>
          <p:nvPr/>
        </p:nvSpPr>
        <p:spPr bwMode="auto">
          <a:xfrm>
            <a:off x="5143500" y="1522413"/>
            <a:ext cx="3822700" cy="1477962"/>
          </a:xfrm>
          <a:prstGeom prst="rect">
            <a:avLst/>
          </a:prstGeom>
          <a:solidFill>
            <a:srgbClr val="FFFF00"/>
          </a:solidFill>
          <a:ln w="28575" algn="ctr">
            <a:solidFill>
              <a:schemeClr val="tx1"/>
            </a:solidFill>
            <a:miter lim="800000"/>
            <a:headEnd/>
            <a:tailEnd/>
          </a:ln>
        </p:spPr>
        <p:txBody>
          <a:bodyPr wrap="none">
            <a:spAutoFit/>
          </a:bodyPr>
          <a:lstStyle/>
          <a:p>
            <a:pPr>
              <a:tabLst>
                <a:tab pos="450850" algn="l"/>
              </a:tabLst>
            </a:pPr>
            <a:r>
              <a:rPr lang="en-GB" b="1">
                <a:solidFill>
                  <a:srgbClr val="800000"/>
                </a:solidFill>
                <a:latin typeface="Courier New" pitchFamily="49" charset="0"/>
              </a:rPr>
              <a:t>main :: IO () </a:t>
            </a:r>
          </a:p>
          <a:p>
            <a:pPr>
              <a:tabLst>
                <a:tab pos="450850" algn="l"/>
              </a:tabLst>
            </a:pPr>
            <a:r>
              <a:rPr lang="en-GB" b="1">
                <a:solidFill>
                  <a:srgbClr val="800000"/>
                </a:solidFill>
                <a:latin typeface="Courier New" pitchFamily="49" charset="0"/>
              </a:rPr>
              <a:t>  = do { ch &lt;- newChan</a:t>
            </a:r>
          </a:p>
          <a:p>
            <a:pPr>
              <a:tabLst>
                <a:tab pos="450850" algn="l"/>
              </a:tabLst>
            </a:pPr>
            <a:r>
              <a:rPr lang="en-GB" b="1">
                <a:solidFill>
                  <a:srgbClr val="800000"/>
                </a:solidFill>
                <a:latin typeface="Courier New" pitchFamily="49" charset="0"/>
              </a:rPr>
              <a:t>	; forkIO (ioManager ch)</a:t>
            </a:r>
          </a:p>
          <a:p>
            <a:pPr>
              <a:tabLst>
                <a:tab pos="450850" algn="l"/>
              </a:tabLst>
            </a:pPr>
            <a:r>
              <a:rPr lang="en-GB" b="1">
                <a:solidFill>
                  <a:srgbClr val="800000"/>
                </a:solidFill>
                <a:latin typeface="Courier New" pitchFamily="49" charset="0"/>
              </a:rPr>
              <a:t>	; forkIO	(worker 1 ch)</a:t>
            </a:r>
          </a:p>
          <a:p>
            <a:pPr>
              <a:tabLst>
                <a:tab pos="450850" algn="l"/>
              </a:tabLst>
            </a:pPr>
            <a:r>
              <a:rPr lang="en-GB" b="1">
                <a:solidFill>
                  <a:srgbClr val="800000"/>
                </a:solidFill>
                <a:latin typeface="Courier New" pitchFamily="49" charset="0"/>
              </a:rPr>
              <a:t>	... etc ... }</a:t>
            </a:r>
          </a:p>
        </p:txBody>
      </p:sp>
      <p:sp>
        <p:nvSpPr>
          <p:cNvPr id="5125" name="Text Box 4"/>
          <p:cNvSpPr txBox="1">
            <a:spLocks noChangeArrowheads="1"/>
          </p:cNvSpPr>
          <p:nvPr/>
        </p:nvSpPr>
        <p:spPr bwMode="auto">
          <a:xfrm>
            <a:off x="5072063" y="3308350"/>
            <a:ext cx="3906837" cy="1477963"/>
          </a:xfrm>
          <a:prstGeom prst="rect">
            <a:avLst/>
          </a:prstGeom>
          <a:solidFill>
            <a:srgbClr val="FFFF00"/>
          </a:solidFill>
          <a:ln w="28575" algn="ctr">
            <a:solidFill>
              <a:schemeClr val="tx1"/>
            </a:solidFill>
            <a:miter lim="800000"/>
            <a:headEnd/>
            <a:tailEnd/>
          </a:ln>
        </p:spPr>
        <p:txBody>
          <a:bodyPr wrap="none">
            <a:spAutoFit/>
          </a:bodyPr>
          <a:lstStyle/>
          <a:p>
            <a:pPr>
              <a:tabLst>
                <a:tab pos="450850" algn="l"/>
              </a:tabLst>
            </a:pPr>
            <a:r>
              <a:rPr lang="en-GB" b="1">
                <a:solidFill>
                  <a:srgbClr val="800000"/>
                </a:solidFill>
                <a:latin typeface="Courier New" pitchFamily="49" charset="0"/>
              </a:rPr>
              <a:t>f :: Int -&gt; Int</a:t>
            </a:r>
          </a:p>
          <a:p>
            <a:pPr>
              <a:tabLst>
                <a:tab pos="450850" algn="l"/>
              </a:tabLst>
            </a:pPr>
            <a:r>
              <a:rPr lang="en-GB" b="1">
                <a:solidFill>
                  <a:srgbClr val="800000"/>
                </a:solidFill>
                <a:latin typeface="Courier New" pitchFamily="49" charset="0"/>
              </a:rPr>
              <a:t>f x = a `par` b `seq` a + b</a:t>
            </a:r>
          </a:p>
          <a:p>
            <a:pPr>
              <a:tabLst>
                <a:tab pos="450850" algn="l"/>
              </a:tabLst>
            </a:pPr>
            <a:r>
              <a:rPr lang="en-GB" b="1">
                <a:solidFill>
                  <a:srgbClr val="800000"/>
                </a:solidFill>
                <a:latin typeface="Courier New" pitchFamily="49" charset="0"/>
              </a:rPr>
              <a:t>	where</a:t>
            </a:r>
          </a:p>
          <a:p>
            <a:pPr>
              <a:tabLst>
                <a:tab pos="450850" algn="l"/>
              </a:tabLst>
            </a:pPr>
            <a:r>
              <a:rPr lang="en-GB" b="1">
                <a:solidFill>
                  <a:srgbClr val="800000"/>
                </a:solidFill>
                <a:latin typeface="Courier New" pitchFamily="49" charset="0"/>
              </a:rPr>
              <a:t>		a = f (x-1)</a:t>
            </a:r>
          </a:p>
          <a:p>
            <a:pPr>
              <a:tabLst>
                <a:tab pos="450850" algn="l"/>
              </a:tabLst>
            </a:pPr>
            <a:r>
              <a:rPr lang="en-GB" b="1">
                <a:solidFill>
                  <a:srgbClr val="800000"/>
                </a:solidFill>
                <a:latin typeface="Courier New" pitchFamily="49" charset="0"/>
              </a:rPr>
              <a:t>		b = f (x-2)</a:t>
            </a:r>
          </a:p>
        </p:txBody>
      </p:sp>
      <p:sp>
        <p:nvSpPr>
          <p:cNvPr id="6" name="Oval 5"/>
          <p:cNvSpPr/>
          <p:nvPr/>
        </p:nvSpPr>
        <p:spPr>
          <a:xfrm>
            <a:off x="419100" y="1181100"/>
            <a:ext cx="4933950" cy="259080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smtClean="0">
              <a:solidFill>
                <a:schemeClr val="bg1"/>
              </a:solidFill>
              <a:latin typeface="Comic Sans MS" pitchFamily="66" charset="0"/>
            </a:endParaRPr>
          </a:p>
        </p:txBody>
      </p:sp>
      <p:sp>
        <p:nvSpPr>
          <p:cNvPr id="7" name="Rounded Rectangle 6"/>
          <p:cNvSpPr/>
          <p:nvPr/>
        </p:nvSpPr>
        <p:spPr>
          <a:xfrm>
            <a:off x="1047750" y="3625813"/>
            <a:ext cx="3733800" cy="2349579"/>
          </a:xfrm>
          <a:prstGeom prst="roundRect">
            <a:avLst/>
          </a:prstGeom>
          <a:solidFill>
            <a:srgbClr val="00CC0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6600" dirty="0" smtClean="0">
                <a:solidFill>
                  <a:schemeClr val="bg1"/>
                </a:solidFill>
                <a:latin typeface="+mj-ea"/>
                <a:ea typeface="+mj-ea"/>
              </a:rPr>
              <a:t>今日の話題</a:t>
            </a:r>
            <a:endParaRPr lang="en-US" sz="6600" dirty="0" smtClean="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15888"/>
            <a:ext cx="8229600" cy="2592387"/>
          </a:xfrm>
        </p:spPr>
        <p:txBody>
          <a:bodyPr>
            <a:normAutofit/>
          </a:bodyPr>
          <a:lstStyle/>
          <a:p>
            <a:r>
              <a:rPr lang="en-GB" sz="4000" dirty="0" smtClean="0">
                <a:solidFill>
                  <a:schemeClr val="tx1"/>
                </a:solidFill>
              </a:rPr>
              <a:t>30</a:t>
            </a:r>
            <a:r>
              <a:rPr lang="ja-JP" altLang="en-US" sz="4000" dirty="0" smtClean="0">
                <a:solidFill>
                  <a:schemeClr val="tx1"/>
                </a:solidFill>
              </a:rPr>
              <a:t>年の研究を経て、共有メモリを用いたタスクレベルの並行処理で、最も利用されている協調の仕組みは</a:t>
            </a:r>
            <a:r>
              <a:rPr lang="en-GB" sz="4000" dirty="0" smtClean="0">
                <a:solidFill>
                  <a:schemeClr val="tx1"/>
                </a:solidFill>
              </a:rPr>
              <a:t>.</a:t>
            </a:r>
            <a:r>
              <a:rPr lang="en-GB" sz="4000" dirty="0">
                <a:solidFill>
                  <a:schemeClr val="tx1"/>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15888"/>
            <a:ext cx="8229600" cy="2592387"/>
          </a:xfrm>
        </p:spPr>
        <p:txBody>
          <a:bodyPr>
            <a:normAutofit/>
          </a:bodyPr>
          <a:lstStyle/>
          <a:p>
            <a:r>
              <a:rPr lang="en-GB" sz="4000" dirty="0" smtClean="0">
                <a:solidFill>
                  <a:schemeClr val="tx1"/>
                </a:solidFill>
              </a:rPr>
              <a:t>30</a:t>
            </a:r>
            <a:r>
              <a:rPr lang="ja-JP" altLang="en-US" sz="4000" dirty="0" smtClean="0">
                <a:solidFill>
                  <a:schemeClr val="tx1"/>
                </a:solidFill>
              </a:rPr>
              <a:t>年の研究を経て、共有メモリを用いたタスクレベルの並行処理で、最も利用されている協調の仕組みは</a:t>
            </a:r>
            <a:r>
              <a:rPr lang="en-GB" sz="4000" dirty="0" smtClean="0">
                <a:solidFill>
                  <a:schemeClr val="tx1"/>
                </a:solidFill>
              </a:rPr>
              <a:t>.</a:t>
            </a:r>
            <a:r>
              <a:rPr lang="en-GB" sz="4000" dirty="0">
                <a:solidFill>
                  <a:schemeClr val="tx1"/>
                </a:solidFill>
              </a:rPr>
              <a:t>...</a:t>
            </a:r>
          </a:p>
        </p:txBody>
      </p:sp>
      <p:sp>
        <p:nvSpPr>
          <p:cNvPr id="3" name="Rectangle 3"/>
          <p:cNvSpPr txBox="1">
            <a:spLocks noChangeArrowheads="1"/>
          </p:cNvSpPr>
          <p:nvPr/>
        </p:nvSpPr>
        <p:spPr>
          <a:xfrm>
            <a:off x="468313" y="3429000"/>
            <a:ext cx="8229600" cy="830997"/>
          </a:xfrm>
          <a:prstGeom prst="rect">
            <a:avLst/>
          </a:prstGeom>
          <a:solidFill>
            <a:srgbClr val="FFFF00"/>
          </a:solidFill>
          <a:ln/>
        </p:spPr>
        <p:txBody>
          <a:bodyPr vert="horz">
            <a:spAutoFit/>
          </a:bodyPr>
          <a:lstStyle/>
          <a:p>
            <a:pPr marL="0" marR="0" lvl="0" indent="0" algn="ctr" defTabSz="914400" rtl="0" eaLnBrk="1" fontAlgn="auto" latinLnBrk="0" hangingPunct="1">
              <a:lnSpc>
                <a:spcPct val="100000"/>
              </a:lnSpc>
              <a:spcBef>
                <a:spcPts val="1800"/>
              </a:spcBef>
              <a:spcAft>
                <a:spcPts val="0"/>
              </a:spcAft>
              <a:buClr>
                <a:srgbClr val="FFFF00"/>
              </a:buClr>
              <a:buSzPct val="100000"/>
              <a:buFont typeface="Wingdings" pitchFamily="2" charset="2"/>
              <a:buNone/>
              <a:tabLst/>
              <a:defRPr/>
            </a:pPr>
            <a:r>
              <a:rPr kumimoji="0" lang="ja-JP" altLang="en-US"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rPr>
              <a:t>ロックと状態変数</a:t>
            </a:r>
            <a:endParaRPr kumimoji="0" lang="en-GB" sz="4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15888"/>
            <a:ext cx="8229600" cy="2592387"/>
          </a:xfrm>
        </p:spPr>
        <p:txBody>
          <a:bodyPr>
            <a:normAutofit/>
          </a:bodyPr>
          <a:lstStyle/>
          <a:p>
            <a:r>
              <a:rPr lang="en-GB" sz="4000" dirty="0" smtClean="0">
                <a:solidFill>
                  <a:schemeClr val="tx1"/>
                </a:solidFill>
              </a:rPr>
              <a:t>30</a:t>
            </a:r>
            <a:r>
              <a:rPr lang="ja-JP" altLang="en-US" sz="4000" dirty="0" smtClean="0">
                <a:solidFill>
                  <a:schemeClr val="tx1"/>
                </a:solidFill>
              </a:rPr>
              <a:t>年の研究を経て、共有メモリを用いたタスクレベルの並行処理で、最も利用されている協調の仕組みは</a:t>
            </a:r>
            <a:r>
              <a:rPr lang="en-GB" sz="4000" dirty="0" smtClean="0">
                <a:solidFill>
                  <a:schemeClr val="tx1"/>
                </a:solidFill>
              </a:rPr>
              <a:t>.</a:t>
            </a:r>
            <a:r>
              <a:rPr lang="en-GB" sz="4000" dirty="0">
                <a:solidFill>
                  <a:schemeClr val="tx1"/>
                </a:solidFill>
              </a:rPr>
              <a:t>...</a:t>
            </a:r>
          </a:p>
        </p:txBody>
      </p:sp>
      <p:sp>
        <p:nvSpPr>
          <p:cNvPr id="5" name="Rectangle 3"/>
          <p:cNvSpPr txBox="1">
            <a:spLocks noChangeArrowheads="1"/>
          </p:cNvSpPr>
          <p:nvPr/>
        </p:nvSpPr>
        <p:spPr>
          <a:xfrm>
            <a:off x="468313" y="3429000"/>
            <a:ext cx="8229600" cy="1800493"/>
          </a:xfrm>
          <a:prstGeom prst="rect">
            <a:avLst/>
          </a:prstGeom>
          <a:solidFill>
            <a:srgbClr val="FFFF00"/>
          </a:solidFill>
          <a:ln/>
        </p:spPr>
        <p:txBody>
          <a:bodyPr vert="horz">
            <a:spAutoFit/>
          </a:bodyPr>
          <a:lstStyle/>
          <a:p>
            <a:pPr marL="0" marR="0" lvl="0" indent="0" algn="ctr" defTabSz="914400" rtl="0" eaLnBrk="1" fontAlgn="auto" latinLnBrk="0" hangingPunct="1">
              <a:lnSpc>
                <a:spcPct val="100000"/>
              </a:lnSpc>
              <a:spcBef>
                <a:spcPts val="1800"/>
              </a:spcBef>
              <a:spcAft>
                <a:spcPts val="0"/>
              </a:spcAft>
              <a:buClr>
                <a:srgbClr val="FFFF00"/>
              </a:buClr>
              <a:buSzPct val="100000"/>
              <a:buFont typeface="Wingdings" pitchFamily="2" charset="2"/>
              <a:buNone/>
              <a:tabLst/>
              <a:defRPr/>
            </a:pPr>
            <a:r>
              <a:rPr kumimoji="0" lang="ja-JP" altLang="en-US"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rPr>
              <a:t>ロックと状態変数</a:t>
            </a:r>
            <a:endParaRPr kumimoji="0" lang="en-GB"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endParaRPr>
          </a:p>
          <a:p>
            <a:pPr marL="0" marR="0" lvl="0" indent="0" algn="ctr" defTabSz="914400" rtl="0" eaLnBrk="1" fontAlgn="auto" latinLnBrk="0" hangingPunct="1">
              <a:lnSpc>
                <a:spcPct val="100000"/>
              </a:lnSpc>
              <a:spcBef>
                <a:spcPts val="1800"/>
              </a:spcBef>
              <a:spcAft>
                <a:spcPts val="0"/>
              </a:spcAft>
              <a:buClr>
                <a:srgbClr val="FFFF00"/>
              </a:buClr>
              <a:buSzPct val="100000"/>
              <a:buFont typeface="Wingdings" pitchFamily="2" charset="2"/>
              <a:buNone/>
              <a:tabLst/>
              <a:defRPr/>
            </a:pPr>
            <a:r>
              <a:rPr kumimoji="0" lang="en-GB"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rPr>
              <a:t>(30</a:t>
            </a:r>
            <a:r>
              <a:rPr kumimoji="0" lang="ja-JP" altLang="en-US"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rPr>
              <a:t>年前の発明</a:t>
            </a:r>
            <a:r>
              <a:rPr kumimoji="0" lang="en-GB" sz="4800" b="0"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mj-ea"/>
                <a:ea typeface="+mj-ea"/>
                <a:cs typeface="+mn-cs"/>
              </a:rPr>
              <a:t>)</a:t>
            </a:r>
            <a:endParaRPr kumimoji="0" lang="en-GB" sz="48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924800" y="6492875"/>
            <a:ext cx="762000" cy="365125"/>
          </a:xfrm>
        </p:spPr>
        <p:txBody>
          <a:bodyPr/>
          <a:lstStyle/>
          <a:p>
            <a:fld id="{A79D7447-C7E1-4E4A-B73F-1C5D4AE2733B}" type="slidenum">
              <a:rPr lang="en-GB"/>
              <a:pPr/>
              <a:t>15</a:t>
            </a:fld>
            <a:endParaRPr lang="en-GB"/>
          </a:p>
        </p:txBody>
      </p:sp>
      <p:sp>
        <p:nvSpPr>
          <p:cNvPr id="918530" name="Title 918529"/>
          <p:cNvSpPr>
            <a:spLocks noGrp="1" noChangeArrowheads="1"/>
          </p:cNvSpPr>
          <p:nvPr>
            <p:ph type="title"/>
          </p:nvPr>
        </p:nvSpPr>
        <p:spPr/>
        <p:txBody>
          <a:bodyPr anchor="t"/>
          <a:lstStyle/>
          <a:p>
            <a:pPr marL="0" indent="0" defTabSz="914400" eaLnBrk="1" hangingPunct="1"/>
            <a:r>
              <a:rPr lang="ja-JP" altLang="en-US" dirty="0" smtClean="0"/>
              <a:t>ロックの何が悪いのか</a:t>
            </a:r>
            <a:r>
              <a:rPr lang="en-GB" dirty="0" smtClean="0"/>
              <a:t>?</a:t>
            </a:r>
            <a:endParaRPr lang="en-GB" dirty="0" smtClean="0">
              <a:solidFill>
                <a:srgbClr val="FF9900"/>
              </a:solidFill>
            </a:endParaRPr>
          </a:p>
        </p:txBody>
      </p:sp>
      <p:sp>
        <p:nvSpPr>
          <p:cNvPr id="918531" name="Text Placeholder 918530"/>
          <p:cNvSpPr>
            <a:spLocks noGrp="1" noChangeArrowheads="1"/>
          </p:cNvSpPr>
          <p:nvPr>
            <p:ph type="body" idx="1"/>
          </p:nvPr>
        </p:nvSpPr>
        <p:spPr>
          <a:xfrm>
            <a:off x="457200" y="1276350"/>
            <a:ext cx="8229600" cy="5109210"/>
          </a:xfrm>
        </p:spPr>
        <p:txBody>
          <a:bodyPr>
            <a:noAutofit/>
          </a:bodyPr>
          <a:lstStyle/>
          <a:p>
            <a:pPr marL="358775" indent="-358775" defTabSz="914400" eaLnBrk="1" hangingPunct="1">
              <a:buFontTx/>
              <a:buNone/>
            </a:pPr>
            <a:r>
              <a:rPr lang="en-GB" dirty="0" smtClean="0">
                <a:latin typeface="+mj-ea"/>
                <a:ea typeface="+mj-ea"/>
              </a:rPr>
              <a:t>10</a:t>
            </a:r>
            <a:r>
              <a:rPr lang="ja-JP" altLang="en-US" dirty="0" smtClean="0">
                <a:latin typeface="+mj-ea"/>
                <a:ea typeface="+mj-ea"/>
              </a:rPr>
              <a:t>秒の考察</a:t>
            </a:r>
            <a:r>
              <a:rPr lang="en-GB" dirty="0" smtClean="0">
                <a:latin typeface="+mj-ea"/>
                <a:ea typeface="+mj-ea"/>
              </a:rPr>
              <a:t>:</a:t>
            </a:r>
          </a:p>
          <a:p>
            <a:pPr marL="358775" indent="-358775" defTabSz="914400" eaLnBrk="1" hangingPunct="1">
              <a:buFont typeface="Wingdings" pitchFamily="2" charset="2"/>
              <a:buChar char="§"/>
            </a:pPr>
            <a:r>
              <a:rPr lang="ja-JP" altLang="en-US" dirty="0" smtClean="0">
                <a:latin typeface="+mj-ea"/>
                <a:ea typeface="+mj-ea"/>
              </a:rPr>
              <a:t>レース</a:t>
            </a:r>
            <a:r>
              <a:rPr lang="en-GB" dirty="0" smtClean="0">
                <a:latin typeface="+mj-ea"/>
                <a:ea typeface="+mj-ea"/>
              </a:rPr>
              <a:t>: </a:t>
            </a:r>
            <a:r>
              <a:rPr lang="ja-JP" altLang="en-US" dirty="0" smtClean="0">
                <a:latin typeface="+mj-ea"/>
                <a:ea typeface="+mj-ea"/>
              </a:rPr>
              <a:t>ロックし忘れる</a:t>
            </a: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デッドロック</a:t>
            </a:r>
            <a:r>
              <a:rPr lang="en-GB" dirty="0" smtClean="0">
                <a:latin typeface="+mj-ea"/>
                <a:ea typeface="+mj-ea"/>
              </a:rPr>
              <a:t>:</a:t>
            </a:r>
            <a:r>
              <a:rPr lang="en-US" dirty="0" smtClean="0">
                <a:latin typeface="+mj-ea"/>
                <a:ea typeface="+mj-ea"/>
              </a:rPr>
              <a:t> </a:t>
            </a:r>
            <a:r>
              <a:rPr lang="ja-JP" altLang="en-US" dirty="0" smtClean="0">
                <a:latin typeface="+mj-ea"/>
                <a:ea typeface="+mj-ea"/>
              </a:rPr>
              <a:t>間違った順番でロック</a:t>
            </a: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起こし忘れ</a:t>
            </a:r>
            <a:r>
              <a:rPr lang="en-GB" dirty="0" smtClean="0">
                <a:latin typeface="+mj-ea"/>
                <a:ea typeface="+mj-ea"/>
              </a:rPr>
              <a:t>: </a:t>
            </a:r>
            <a:r>
              <a:rPr lang="ja-JP" altLang="en-US" dirty="0" smtClean="0">
                <a:latin typeface="+mj-ea"/>
                <a:ea typeface="+mj-ea"/>
              </a:rPr>
              <a:t>状態変数へ通知を忘れる</a:t>
            </a: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魔性のエラー復帰</a:t>
            </a:r>
            <a:r>
              <a:rPr lang="en-GB" dirty="0" smtClean="0">
                <a:latin typeface="+mj-ea"/>
                <a:ea typeface="+mj-ea"/>
              </a:rPr>
              <a:t>: </a:t>
            </a:r>
            <a:r>
              <a:rPr lang="ja-JP" altLang="en-US" dirty="0" smtClean="0">
                <a:latin typeface="+mj-ea"/>
                <a:ea typeface="+mj-ea"/>
              </a:rPr>
              <a:t>例外ハンドラで状態を戻し、ロックを解放する必要がある</a:t>
            </a:r>
            <a:endParaRPr lang="en-GB" dirty="0" smtClean="0">
              <a:latin typeface="+mj-ea"/>
              <a:ea typeface="+mj-ea"/>
            </a:endParaRPr>
          </a:p>
          <a:p>
            <a:pPr marL="358775" indent="-358775" defTabSz="914400" eaLnBrk="1" hangingPunct="1">
              <a:buFont typeface="Wingdings" pitchFamily="2" charset="2"/>
              <a:buChar char="§"/>
            </a:pP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これらは深刻だが、さらに悪いことに</a:t>
            </a:r>
            <a:r>
              <a:rPr lang="en-GB" dirty="0" smtClean="0">
                <a:latin typeface="+mj-ea"/>
                <a:ea typeface="+mj-ea"/>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 name="Slide Number Placeholder 54"/>
          <p:cNvSpPr>
            <a:spLocks noGrp="1"/>
          </p:cNvSpPr>
          <p:nvPr>
            <p:ph type="sldNum" sz="quarter" idx="4294967295"/>
          </p:nvPr>
        </p:nvSpPr>
        <p:spPr>
          <a:xfrm>
            <a:off x="7924800" y="6492875"/>
            <a:ext cx="762000" cy="365125"/>
          </a:xfrm>
        </p:spPr>
        <p:txBody>
          <a:bodyPr/>
          <a:lstStyle/>
          <a:p>
            <a:fld id="{4BE7337C-0631-4D0D-BE23-B4FCE302F7FA}" type="slidenum">
              <a:rPr lang="en-GB"/>
              <a:pPr/>
              <a:t>16</a:t>
            </a:fld>
            <a:endParaRPr lang="en-GB" dirty="0"/>
          </a:p>
        </p:txBody>
      </p:sp>
      <p:sp>
        <p:nvSpPr>
          <p:cNvPr id="920578" name="Title 920577"/>
          <p:cNvSpPr>
            <a:spLocks noGrp="1" noChangeArrowheads="1"/>
          </p:cNvSpPr>
          <p:nvPr>
            <p:ph type="title"/>
          </p:nvPr>
        </p:nvSpPr>
        <p:spPr/>
        <p:txBody>
          <a:bodyPr anchor="t">
            <a:noAutofit/>
          </a:bodyPr>
          <a:lstStyle/>
          <a:p>
            <a:r>
              <a:rPr lang="en-GB" sz="4000" dirty="0" err="1" smtClean="0"/>
              <a:t>ロックでうまくやるのは恐ろしく難しい</a:t>
            </a:r>
            <a:endParaRPr lang="en-GB" sz="4000" dirty="0" smtClean="0">
              <a:solidFill>
                <a:schemeClr val="tx1"/>
              </a:solidFill>
            </a:endParaRPr>
          </a:p>
        </p:txBody>
      </p:sp>
      <p:grpSp>
        <p:nvGrpSpPr>
          <p:cNvPr id="2" name="Group 3"/>
          <p:cNvGrpSpPr>
            <a:grpSpLocks/>
          </p:cNvGrpSpPr>
          <p:nvPr/>
        </p:nvGrpSpPr>
        <p:grpSpPr bwMode="auto">
          <a:xfrm>
            <a:off x="755650" y="4164013"/>
            <a:ext cx="1676400" cy="1752600"/>
            <a:chOff x="3312" y="2640"/>
            <a:chExt cx="1056" cy="1104"/>
          </a:xfrm>
        </p:grpSpPr>
        <p:sp>
          <p:nvSpPr>
            <p:cNvPr id="21550" name="Shape 92057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0 w 336"/>
                <a:gd name="T21" fmla="*/ 0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nvGrpSpPr>
            <p:cNvPr id="3" name="Group 5"/>
            <p:cNvGrpSpPr>
              <a:grpSpLocks/>
            </p:cNvGrpSpPr>
            <p:nvPr/>
          </p:nvGrpSpPr>
          <p:grpSpPr bwMode="auto">
            <a:xfrm>
              <a:off x="3312" y="2928"/>
              <a:ext cx="837" cy="816"/>
              <a:chOff x="3312" y="2928"/>
              <a:chExt cx="837" cy="816"/>
            </a:xfrm>
          </p:grpSpPr>
          <p:sp>
            <p:nvSpPr>
              <p:cNvPr id="21553" name="Shape 92058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0 w 144"/>
                  <a:gd name="T27" fmla="*/ 0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54" name="Shape 92058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0 w 144"/>
                  <a:gd name="T27" fmla="*/ 0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55" name="Shape 92058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0 w 789"/>
                  <a:gd name="T18" fmla="*/ 0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lgn="ctr">
                <a:solidFill>
                  <a:schemeClr val="tx1"/>
                </a:solidFill>
                <a:round/>
                <a:headEnd/>
                <a:tailEnd/>
              </a:ln>
            </p:spPr>
            <p:txBody>
              <a:bodyPr wrap="none" anchor="ctr"/>
              <a:lstStyle/>
              <a:p>
                <a:endParaRPr lang="en-GB" b="0">
                  <a:latin typeface="Arial" pitchFamily="34" charset="0"/>
                </a:endParaRPr>
              </a:p>
            </p:txBody>
          </p:sp>
          <p:sp>
            <p:nvSpPr>
              <p:cNvPr id="21556" name="Shape 92058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0 w 491"/>
                  <a:gd name="T18" fmla="*/ 0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lgn="ctr">
                <a:solidFill>
                  <a:schemeClr val="tx1"/>
                </a:solidFill>
                <a:round/>
                <a:headEnd/>
                <a:tailEnd/>
              </a:ln>
            </p:spPr>
            <p:txBody>
              <a:bodyPr wrap="none" anchor="ctr"/>
              <a:lstStyle/>
              <a:p>
                <a:endParaRPr lang="en-GB" b="0">
                  <a:latin typeface="Arial" pitchFamily="34" charset="0"/>
                </a:endParaRPr>
              </a:p>
            </p:txBody>
          </p:sp>
          <p:sp>
            <p:nvSpPr>
              <p:cNvPr id="21557" name="Shape 92058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0 w 304"/>
                  <a:gd name="T18" fmla="*/ 0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lgn="ctr">
                <a:solidFill>
                  <a:schemeClr val="tx1"/>
                </a:solidFill>
                <a:round/>
                <a:headEnd/>
                <a:tailEnd/>
              </a:ln>
            </p:spPr>
            <p:txBody>
              <a:bodyPr wrap="none" anchor="ctr"/>
              <a:lstStyle/>
              <a:p>
                <a:endParaRPr lang="en-GB" b="0">
                  <a:latin typeface="Arial" pitchFamily="34" charset="0"/>
                </a:endParaRPr>
              </a:p>
            </p:txBody>
          </p:sp>
          <p:sp>
            <p:nvSpPr>
              <p:cNvPr id="21558" name="Shape 920586"/>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0 w 336"/>
                  <a:gd name="T24" fmla="*/ 0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59" name="Shape 920587"/>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0 w 336"/>
                  <a:gd name="T24" fmla="*/ 0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sp>
          <p:nvSpPr>
            <p:cNvPr id="21552" name="Shape 92058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0 w 336"/>
                <a:gd name="T21" fmla="*/ 0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grpSp>
        <p:nvGrpSpPr>
          <p:cNvPr id="4" name="Group 14"/>
          <p:cNvGrpSpPr>
            <a:grpSpLocks/>
          </p:cNvGrpSpPr>
          <p:nvPr/>
        </p:nvGrpSpPr>
        <p:grpSpPr bwMode="auto">
          <a:xfrm flipH="1">
            <a:off x="7092950" y="4164013"/>
            <a:ext cx="1676400" cy="1752600"/>
            <a:chOff x="3312" y="2640"/>
            <a:chExt cx="1056" cy="1104"/>
          </a:xfrm>
        </p:grpSpPr>
        <p:sp>
          <p:nvSpPr>
            <p:cNvPr id="21540" name="Shape 920590"/>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0 w 336"/>
                <a:gd name="T21" fmla="*/ 0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nvGrpSpPr>
            <p:cNvPr id="5" name="Group 16"/>
            <p:cNvGrpSpPr>
              <a:grpSpLocks/>
            </p:cNvGrpSpPr>
            <p:nvPr/>
          </p:nvGrpSpPr>
          <p:grpSpPr bwMode="auto">
            <a:xfrm>
              <a:off x="3312" y="2928"/>
              <a:ext cx="837" cy="816"/>
              <a:chOff x="3312" y="2928"/>
              <a:chExt cx="837" cy="816"/>
            </a:xfrm>
          </p:grpSpPr>
          <p:sp>
            <p:nvSpPr>
              <p:cNvPr id="21543" name="Shape 920592"/>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0 w 144"/>
                  <a:gd name="T27" fmla="*/ 0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44" name="Shape 920593"/>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0 w 144"/>
                  <a:gd name="T27" fmla="*/ 0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45" name="Shape 920594"/>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0 w 789"/>
                  <a:gd name="T18" fmla="*/ 0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lgn="ctr">
                <a:solidFill>
                  <a:schemeClr val="tx1"/>
                </a:solidFill>
                <a:round/>
                <a:headEnd/>
                <a:tailEnd/>
              </a:ln>
            </p:spPr>
            <p:txBody>
              <a:bodyPr wrap="none" anchor="ctr"/>
              <a:lstStyle/>
              <a:p>
                <a:endParaRPr lang="en-GB" b="0">
                  <a:latin typeface="Arial" pitchFamily="34" charset="0"/>
                </a:endParaRPr>
              </a:p>
            </p:txBody>
          </p:sp>
          <p:sp>
            <p:nvSpPr>
              <p:cNvPr id="21546" name="Shape 920595"/>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0 w 491"/>
                  <a:gd name="T18" fmla="*/ 0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lgn="ctr">
                <a:solidFill>
                  <a:schemeClr val="tx1"/>
                </a:solidFill>
                <a:round/>
                <a:headEnd/>
                <a:tailEnd/>
              </a:ln>
            </p:spPr>
            <p:txBody>
              <a:bodyPr wrap="none" anchor="ctr"/>
              <a:lstStyle/>
              <a:p>
                <a:endParaRPr lang="en-GB" b="0">
                  <a:latin typeface="Arial" pitchFamily="34" charset="0"/>
                </a:endParaRPr>
              </a:p>
            </p:txBody>
          </p:sp>
          <p:sp>
            <p:nvSpPr>
              <p:cNvPr id="21547" name="Shape 920596"/>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0 w 304"/>
                  <a:gd name="T18" fmla="*/ 0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lgn="ctr">
                <a:solidFill>
                  <a:schemeClr val="tx1"/>
                </a:solidFill>
                <a:round/>
                <a:headEnd/>
                <a:tailEnd/>
              </a:ln>
            </p:spPr>
            <p:txBody>
              <a:bodyPr wrap="none" anchor="ctr"/>
              <a:lstStyle/>
              <a:p>
                <a:endParaRPr lang="en-GB" b="0">
                  <a:latin typeface="Arial" pitchFamily="34" charset="0"/>
                </a:endParaRPr>
              </a:p>
            </p:txBody>
          </p:sp>
          <p:sp>
            <p:nvSpPr>
              <p:cNvPr id="21548" name="Shape 920597"/>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0 w 336"/>
                  <a:gd name="T24" fmla="*/ 0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sp>
            <p:nvSpPr>
              <p:cNvPr id="21549" name="Shape 920598"/>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0 w 336"/>
                  <a:gd name="T24" fmla="*/ 0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sp>
          <p:nvSpPr>
            <p:cNvPr id="21542" name="Shape 920599"/>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0 w 336"/>
                <a:gd name="T21" fmla="*/ 0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bg1"/>
            </a:solidFill>
            <a:ln w="9525" algn="ctr">
              <a:solidFill>
                <a:schemeClr val="tx1"/>
              </a:solidFill>
              <a:round/>
              <a:headEnd/>
              <a:tailEnd/>
            </a:ln>
          </p:spPr>
          <p:txBody>
            <a:bodyPr wrap="none" anchor="ctr"/>
            <a:lstStyle/>
            <a:p>
              <a:endParaRPr lang="en-GB" b="0">
                <a:latin typeface="Arial" pitchFamily="34" charset="0"/>
              </a:endParaRPr>
            </a:p>
          </p:txBody>
        </p:sp>
      </p:grpSp>
      <p:grpSp>
        <p:nvGrpSpPr>
          <p:cNvPr id="6" name="Group 25"/>
          <p:cNvGrpSpPr>
            <a:grpSpLocks/>
          </p:cNvGrpSpPr>
          <p:nvPr/>
        </p:nvGrpSpPr>
        <p:grpSpPr bwMode="auto">
          <a:xfrm>
            <a:off x="2005013" y="2628900"/>
            <a:ext cx="5121275" cy="747713"/>
            <a:chOff x="2076" y="1851"/>
            <a:chExt cx="3226" cy="471"/>
          </a:xfrm>
        </p:grpSpPr>
        <p:grpSp>
          <p:nvGrpSpPr>
            <p:cNvPr id="7" name="Group 26"/>
            <p:cNvGrpSpPr>
              <a:grpSpLocks/>
            </p:cNvGrpSpPr>
            <p:nvPr/>
          </p:nvGrpSpPr>
          <p:grpSpPr bwMode="auto">
            <a:xfrm>
              <a:off x="5140" y="1907"/>
              <a:ext cx="162" cy="228"/>
              <a:chOff x="1994" y="1893"/>
              <a:chExt cx="162" cy="228"/>
            </a:xfrm>
          </p:grpSpPr>
          <p:sp>
            <p:nvSpPr>
              <p:cNvPr id="21537" name="Straight Connector 920602"/>
              <p:cNvSpPr>
                <a:spLocks noChangeShapeType="1"/>
              </p:cNvSpPr>
              <p:nvPr/>
            </p:nvSpPr>
            <p:spPr bwMode="auto">
              <a:xfrm>
                <a:off x="1994" y="1893"/>
                <a:ext cx="0" cy="228"/>
              </a:xfrm>
              <a:prstGeom prst="line">
                <a:avLst/>
              </a:prstGeom>
              <a:noFill/>
              <a:ln w="38100" algn="ctr">
                <a:solidFill>
                  <a:schemeClr val="tx1"/>
                </a:solidFill>
                <a:round/>
                <a:headEnd/>
                <a:tailEnd/>
              </a:ln>
            </p:spPr>
            <p:txBody>
              <a:bodyPr wrap="none" anchor="ctr"/>
              <a:lstStyle/>
              <a:p>
                <a:endParaRPr lang="en-GB"/>
              </a:p>
            </p:txBody>
          </p:sp>
          <p:sp>
            <p:nvSpPr>
              <p:cNvPr id="21538" name="Straight Connector 920603"/>
              <p:cNvSpPr>
                <a:spLocks noChangeShapeType="1"/>
              </p:cNvSpPr>
              <p:nvPr/>
            </p:nvSpPr>
            <p:spPr bwMode="auto">
              <a:xfrm>
                <a:off x="2067" y="1930"/>
                <a:ext cx="9" cy="155"/>
              </a:xfrm>
              <a:prstGeom prst="line">
                <a:avLst/>
              </a:prstGeom>
              <a:noFill/>
              <a:ln w="38100" algn="ctr">
                <a:solidFill>
                  <a:schemeClr val="tx1"/>
                </a:solidFill>
                <a:round/>
                <a:headEnd/>
                <a:tailEnd/>
              </a:ln>
            </p:spPr>
            <p:txBody>
              <a:bodyPr wrap="none" anchor="ctr"/>
              <a:lstStyle/>
              <a:p>
                <a:endParaRPr lang="en-GB"/>
              </a:p>
            </p:txBody>
          </p:sp>
          <p:sp>
            <p:nvSpPr>
              <p:cNvPr id="21539" name="Straight Connector 920604"/>
              <p:cNvSpPr>
                <a:spLocks noChangeShapeType="1"/>
              </p:cNvSpPr>
              <p:nvPr/>
            </p:nvSpPr>
            <p:spPr bwMode="auto">
              <a:xfrm>
                <a:off x="2150" y="1952"/>
                <a:ext cx="6" cy="110"/>
              </a:xfrm>
              <a:prstGeom prst="line">
                <a:avLst/>
              </a:prstGeom>
              <a:noFill/>
              <a:ln w="38100" algn="ctr">
                <a:solidFill>
                  <a:schemeClr val="tx1"/>
                </a:solidFill>
                <a:round/>
                <a:headEnd/>
                <a:tailEnd/>
              </a:ln>
            </p:spPr>
            <p:txBody>
              <a:bodyPr wrap="none" anchor="ctr"/>
              <a:lstStyle/>
              <a:p>
                <a:endParaRPr lang="en-GB"/>
              </a:p>
            </p:txBody>
          </p:sp>
        </p:grpSp>
        <p:grpSp>
          <p:nvGrpSpPr>
            <p:cNvPr id="8" name="Group 30"/>
            <p:cNvGrpSpPr>
              <a:grpSpLocks/>
            </p:cNvGrpSpPr>
            <p:nvPr/>
          </p:nvGrpSpPr>
          <p:grpSpPr bwMode="auto">
            <a:xfrm flipH="1">
              <a:off x="2076" y="1907"/>
              <a:ext cx="162" cy="228"/>
              <a:chOff x="605" y="1989"/>
              <a:chExt cx="162" cy="228"/>
            </a:xfrm>
          </p:grpSpPr>
          <p:sp>
            <p:nvSpPr>
              <p:cNvPr id="21534" name="Straight Connector 920606"/>
              <p:cNvSpPr>
                <a:spLocks noChangeShapeType="1"/>
              </p:cNvSpPr>
              <p:nvPr/>
            </p:nvSpPr>
            <p:spPr bwMode="auto">
              <a:xfrm>
                <a:off x="605" y="1989"/>
                <a:ext cx="0" cy="228"/>
              </a:xfrm>
              <a:prstGeom prst="line">
                <a:avLst/>
              </a:prstGeom>
              <a:noFill/>
              <a:ln w="38100" algn="ctr">
                <a:solidFill>
                  <a:schemeClr val="tx1"/>
                </a:solidFill>
                <a:round/>
                <a:headEnd/>
                <a:tailEnd/>
              </a:ln>
            </p:spPr>
            <p:txBody>
              <a:bodyPr wrap="none" anchor="ctr"/>
              <a:lstStyle/>
              <a:p>
                <a:endParaRPr lang="en-GB"/>
              </a:p>
            </p:txBody>
          </p:sp>
          <p:sp>
            <p:nvSpPr>
              <p:cNvPr id="21535" name="Straight Connector 920607"/>
              <p:cNvSpPr>
                <a:spLocks noChangeShapeType="1"/>
              </p:cNvSpPr>
              <p:nvPr/>
            </p:nvSpPr>
            <p:spPr bwMode="auto">
              <a:xfrm>
                <a:off x="678" y="2026"/>
                <a:ext cx="9" cy="155"/>
              </a:xfrm>
              <a:prstGeom prst="line">
                <a:avLst/>
              </a:prstGeom>
              <a:noFill/>
              <a:ln w="38100" algn="ctr">
                <a:solidFill>
                  <a:schemeClr val="tx1"/>
                </a:solidFill>
                <a:round/>
                <a:headEnd/>
                <a:tailEnd/>
              </a:ln>
            </p:spPr>
            <p:txBody>
              <a:bodyPr wrap="none" anchor="ctr"/>
              <a:lstStyle/>
              <a:p>
                <a:endParaRPr lang="en-GB"/>
              </a:p>
            </p:txBody>
          </p:sp>
          <p:sp>
            <p:nvSpPr>
              <p:cNvPr id="21536" name="Straight Connector 920608"/>
              <p:cNvSpPr>
                <a:spLocks noChangeShapeType="1"/>
              </p:cNvSpPr>
              <p:nvPr/>
            </p:nvSpPr>
            <p:spPr bwMode="auto">
              <a:xfrm>
                <a:off x="761" y="2048"/>
                <a:ext cx="6" cy="110"/>
              </a:xfrm>
              <a:prstGeom prst="line">
                <a:avLst/>
              </a:prstGeom>
              <a:noFill/>
              <a:ln w="38100" algn="ctr">
                <a:solidFill>
                  <a:schemeClr val="tx1"/>
                </a:solidFill>
                <a:round/>
                <a:headEnd/>
                <a:tailEnd/>
              </a:ln>
            </p:spPr>
            <p:txBody>
              <a:bodyPr wrap="none" anchor="ctr"/>
              <a:lstStyle/>
              <a:p>
                <a:endParaRPr lang="en-GB"/>
              </a:p>
            </p:txBody>
          </p:sp>
        </p:grpSp>
        <p:sp>
          <p:nvSpPr>
            <p:cNvPr id="21525" name="Rectangle 920609"/>
            <p:cNvSpPr>
              <a:spLocks noChangeArrowheads="1"/>
            </p:cNvSpPr>
            <p:nvPr/>
          </p:nvSpPr>
          <p:spPr bwMode="auto">
            <a:xfrm>
              <a:off x="4284" y="1852"/>
              <a:ext cx="603" cy="338"/>
            </a:xfrm>
            <a:prstGeom prst="rect">
              <a:avLst/>
            </a:prstGeom>
            <a:solidFill>
              <a:schemeClr val="hlink"/>
            </a:solidFill>
            <a:ln w="38100" algn="ctr">
              <a:solidFill>
                <a:schemeClr val="tx1"/>
              </a:solidFill>
              <a:miter lim="800000"/>
              <a:headEnd/>
              <a:tailEnd/>
            </a:ln>
          </p:spPr>
          <p:txBody>
            <a:bodyPr wrap="none" anchor="ctr"/>
            <a:lstStyle/>
            <a:p>
              <a:endParaRPr lang="en-GB" b="0">
                <a:latin typeface="Arial" pitchFamily="34" charset="0"/>
              </a:endParaRPr>
            </a:p>
          </p:txBody>
        </p:sp>
        <p:sp>
          <p:nvSpPr>
            <p:cNvPr id="21526" name="Straight Connector 920610"/>
            <p:cNvSpPr>
              <a:spLocks noChangeShapeType="1"/>
            </p:cNvSpPr>
            <p:nvPr/>
          </p:nvSpPr>
          <p:spPr bwMode="auto">
            <a:xfrm>
              <a:off x="4713" y="2021"/>
              <a:ext cx="375" cy="0"/>
            </a:xfrm>
            <a:prstGeom prst="line">
              <a:avLst/>
            </a:prstGeom>
            <a:noFill/>
            <a:ln w="76200" algn="ctr">
              <a:solidFill>
                <a:schemeClr val="tx1"/>
              </a:solidFill>
              <a:round/>
              <a:headEnd/>
              <a:tailEnd type="triangle" w="med" len="med"/>
            </a:ln>
          </p:spPr>
          <p:txBody>
            <a:bodyPr wrap="none" anchor="ctr"/>
            <a:lstStyle/>
            <a:p>
              <a:endParaRPr lang="en-GB"/>
            </a:p>
          </p:txBody>
        </p:sp>
        <p:sp>
          <p:nvSpPr>
            <p:cNvPr id="21527" name="Straight Connector 920611"/>
            <p:cNvSpPr>
              <a:spLocks noChangeShapeType="1"/>
            </p:cNvSpPr>
            <p:nvPr/>
          </p:nvSpPr>
          <p:spPr bwMode="auto">
            <a:xfrm flipH="1">
              <a:off x="4053" y="2021"/>
              <a:ext cx="375" cy="0"/>
            </a:xfrm>
            <a:prstGeom prst="line">
              <a:avLst/>
            </a:prstGeom>
            <a:noFill/>
            <a:ln w="76200" algn="ctr">
              <a:solidFill>
                <a:schemeClr val="tx1"/>
              </a:solidFill>
              <a:round/>
              <a:headEnd/>
              <a:tailEnd type="triangle" w="med" len="med"/>
            </a:ln>
          </p:spPr>
          <p:txBody>
            <a:bodyPr wrap="none" anchor="ctr"/>
            <a:lstStyle/>
            <a:p>
              <a:endParaRPr lang="en-GB"/>
            </a:p>
          </p:txBody>
        </p:sp>
        <p:sp>
          <p:nvSpPr>
            <p:cNvPr id="21528" name="Rectangle 920612"/>
            <p:cNvSpPr>
              <a:spLocks noChangeArrowheads="1"/>
            </p:cNvSpPr>
            <p:nvPr/>
          </p:nvSpPr>
          <p:spPr bwMode="auto">
            <a:xfrm>
              <a:off x="3402" y="1984"/>
              <a:ext cx="603" cy="338"/>
            </a:xfrm>
            <a:prstGeom prst="rect">
              <a:avLst/>
            </a:prstGeom>
            <a:solidFill>
              <a:schemeClr val="hlink"/>
            </a:solidFill>
            <a:ln w="38100" algn="ctr">
              <a:solidFill>
                <a:schemeClr val="tx1"/>
              </a:solidFill>
              <a:miter lim="800000"/>
              <a:headEnd/>
              <a:tailEnd/>
            </a:ln>
          </p:spPr>
          <p:txBody>
            <a:bodyPr wrap="none" anchor="ctr"/>
            <a:lstStyle/>
            <a:p>
              <a:endParaRPr lang="en-GB" b="0">
                <a:latin typeface="Arial" pitchFamily="34" charset="0"/>
              </a:endParaRPr>
            </a:p>
          </p:txBody>
        </p:sp>
        <p:sp>
          <p:nvSpPr>
            <p:cNvPr id="21529" name="Straight Connector 920613"/>
            <p:cNvSpPr>
              <a:spLocks noChangeShapeType="1"/>
            </p:cNvSpPr>
            <p:nvPr/>
          </p:nvSpPr>
          <p:spPr bwMode="auto">
            <a:xfrm>
              <a:off x="3831" y="2153"/>
              <a:ext cx="375" cy="0"/>
            </a:xfrm>
            <a:prstGeom prst="line">
              <a:avLst/>
            </a:prstGeom>
            <a:noFill/>
            <a:ln w="76200" algn="ctr">
              <a:solidFill>
                <a:schemeClr val="tx1"/>
              </a:solidFill>
              <a:round/>
              <a:headEnd/>
              <a:tailEnd type="triangle" w="med" len="med"/>
            </a:ln>
          </p:spPr>
          <p:txBody>
            <a:bodyPr wrap="none" anchor="ctr"/>
            <a:lstStyle/>
            <a:p>
              <a:endParaRPr lang="en-GB"/>
            </a:p>
          </p:txBody>
        </p:sp>
        <p:sp>
          <p:nvSpPr>
            <p:cNvPr id="21530" name="Straight Connector 920614"/>
            <p:cNvSpPr>
              <a:spLocks noChangeShapeType="1"/>
            </p:cNvSpPr>
            <p:nvPr/>
          </p:nvSpPr>
          <p:spPr bwMode="auto">
            <a:xfrm flipH="1">
              <a:off x="3171" y="2153"/>
              <a:ext cx="375" cy="0"/>
            </a:xfrm>
            <a:prstGeom prst="line">
              <a:avLst/>
            </a:prstGeom>
            <a:noFill/>
            <a:ln w="76200" algn="ctr">
              <a:solidFill>
                <a:schemeClr val="tx1"/>
              </a:solidFill>
              <a:round/>
              <a:headEnd/>
              <a:tailEnd type="triangle" w="med" len="med"/>
            </a:ln>
          </p:spPr>
          <p:txBody>
            <a:bodyPr wrap="none" anchor="ctr"/>
            <a:lstStyle/>
            <a:p>
              <a:endParaRPr lang="en-GB"/>
            </a:p>
          </p:txBody>
        </p:sp>
        <p:sp>
          <p:nvSpPr>
            <p:cNvPr id="21531" name="Rectangle 920615"/>
            <p:cNvSpPr>
              <a:spLocks noChangeArrowheads="1"/>
            </p:cNvSpPr>
            <p:nvPr/>
          </p:nvSpPr>
          <p:spPr bwMode="auto">
            <a:xfrm>
              <a:off x="2547" y="1851"/>
              <a:ext cx="603" cy="338"/>
            </a:xfrm>
            <a:prstGeom prst="rect">
              <a:avLst/>
            </a:prstGeom>
            <a:solidFill>
              <a:schemeClr val="hlink"/>
            </a:solidFill>
            <a:ln w="38100" algn="ctr">
              <a:solidFill>
                <a:schemeClr val="tx1"/>
              </a:solidFill>
              <a:miter lim="800000"/>
              <a:headEnd/>
              <a:tailEnd/>
            </a:ln>
          </p:spPr>
          <p:txBody>
            <a:bodyPr wrap="none" anchor="ctr"/>
            <a:lstStyle/>
            <a:p>
              <a:endParaRPr lang="en-GB" b="0">
                <a:latin typeface="Arial" pitchFamily="34" charset="0"/>
              </a:endParaRPr>
            </a:p>
          </p:txBody>
        </p:sp>
        <p:sp>
          <p:nvSpPr>
            <p:cNvPr id="21532" name="Straight Connector 920616"/>
            <p:cNvSpPr>
              <a:spLocks noChangeShapeType="1"/>
            </p:cNvSpPr>
            <p:nvPr/>
          </p:nvSpPr>
          <p:spPr bwMode="auto">
            <a:xfrm>
              <a:off x="2976" y="2020"/>
              <a:ext cx="375" cy="0"/>
            </a:xfrm>
            <a:prstGeom prst="line">
              <a:avLst/>
            </a:prstGeom>
            <a:noFill/>
            <a:ln w="76200" algn="ctr">
              <a:solidFill>
                <a:schemeClr val="tx1"/>
              </a:solidFill>
              <a:round/>
              <a:headEnd/>
              <a:tailEnd type="triangle" w="med" len="med"/>
            </a:ln>
          </p:spPr>
          <p:txBody>
            <a:bodyPr wrap="none" anchor="ctr"/>
            <a:lstStyle/>
            <a:p>
              <a:endParaRPr lang="en-GB"/>
            </a:p>
          </p:txBody>
        </p:sp>
        <p:sp>
          <p:nvSpPr>
            <p:cNvPr id="21533" name="Straight Connector 920617"/>
            <p:cNvSpPr>
              <a:spLocks noChangeShapeType="1"/>
            </p:cNvSpPr>
            <p:nvPr/>
          </p:nvSpPr>
          <p:spPr bwMode="auto">
            <a:xfrm flipH="1">
              <a:off x="2316" y="2020"/>
              <a:ext cx="375" cy="0"/>
            </a:xfrm>
            <a:prstGeom prst="line">
              <a:avLst/>
            </a:prstGeom>
            <a:noFill/>
            <a:ln w="76200" algn="ctr">
              <a:solidFill>
                <a:schemeClr val="tx1"/>
              </a:solidFill>
              <a:round/>
              <a:headEnd/>
              <a:tailEnd type="triangle" w="med" len="med"/>
            </a:ln>
          </p:spPr>
          <p:txBody>
            <a:bodyPr wrap="none" anchor="ctr"/>
            <a:lstStyle/>
            <a:p>
              <a:endParaRPr lang="en-GB"/>
            </a:p>
          </p:txBody>
        </p:sp>
      </p:grpSp>
      <p:sp>
        <p:nvSpPr>
          <p:cNvPr id="21511" name="TextBox 920618"/>
          <p:cNvSpPr txBox="1">
            <a:spLocks noChangeArrowheads="1"/>
          </p:cNvSpPr>
          <p:nvPr/>
        </p:nvSpPr>
        <p:spPr bwMode="auto">
          <a:xfrm>
            <a:off x="993653" y="1716088"/>
            <a:ext cx="7401185" cy="523220"/>
          </a:xfrm>
          <a:prstGeom prst="rect">
            <a:avLst/>
          </a:prstGeom>
          <a:noFill/>
          <a:ln w="9525">
            <a:noFill/>
            <a:miter lim="800000"/>
            <a:headEnd/>
            <a:tailEnd/>
          </a:ln>
        </p:spPr>
        <p:txBody>
          <a:bodyPr wrap="none">
            <a:spAutoFit/>
          </a:bodyPr>
          <a:lstStyle/>
          <a:p>
            <a:pPr algn="ctr" eaLnBrk="0" hangingPunct="0"/>
            <a:r>
              <a:rPr lang="ja-JP" altLang="en-US" sz="2800" dirty="0" smtClean="0">
                <a:latin typeface="+mj-ea"/>
                <a:ea typeface="+mj-ea"/>
              </a:rPr>
              <a:t>スケーラブル両端キュー</a:t>
            </a:r>
            <a:r>
              <a:rPr lang="en-US" altLang="ja-JP" sz="2800" dirty="0" smtClean="0">
                <a:latin typeface="+mj-ea"/>
                <a:ea typeface="+mj-ea"/>
              </a:rPr>
              <a:t> </a:t>
            </a:r>
            <a:r>
              <a:rPr lang="en-US" sz="2800" dirty="0" smtClean="0">
                <a:latin typeface="+mj-ea"/>
                <a:ea typeface="+mj-ea"/>
              </a:rPr>
              <a:t>: </a:t>
            </a:r>
            <a:r>
              <a:rPr lang="ja-JP" altLang="en-US" sz="2800" dirty="0" smtClean="0">
                <a:latin typeface="+mj-ea"/>
                <a:ea typeface="+mj-ea"/>
              </a:rPr>
              <a:t>セルごとにロック</a:t>
            </a:r>
            <a:endParaRPr lang="en-US" sz="2800" dirty="0">
              <a:latin typeface="+mj-ea"/>
              <a:ea typeface="+mj-ea"/>
            </a:endParaRPr>
          </a:p>
        </p:txBody>
      </p:sp>
      <p:sp>
        <p:nvSpPr>
          <p:cNvPr id="920620" name="TextBox 920619"/>
          <p:cNvSpPr txBox="1">
            <a:spLocks noChangeArrowheads="1"/>
          </p:cNvSpPr>
          <p:nvPr/>
        </p:nvSpPr>
        <p:spPr bwMode="auto">
          <a:xfrm>
            <a:off x="3059113" y="3875088"/>
            <a:ext cx="3455987" cy="954107"/>
          </a:xfrm>
          <a:prstGeom prst="rect">
            <a:avLst/>
          </a:prstGeom>
          <a:noFill/>
          <a:ln w="9525">
            <a:noFill/>
            <a:miter lim="800000"/>
            <a:headEnd/>
            <a:tailEnd/>
          </a:ln>
        </p:spPr>
        <p:txBody>
          <a:bodyPr wrap="square">
            <a:spAutoFit/>
          </a:bodyPr>
          <a:lstStyle/>
          <a:p>
            <a:pPr algn="ctr" eaLnBrk="0" hangingPunct="0"/>
            <a:r>
              <a:rPr lang="ja-JP" altLang="en-US" sz="2800" dirty="0" smtClean="0">
                <a:latin typeface="+mj-ea"/>
                <a:ea typeface="+mj-ea"/>
              </a:rPr>
              <a:t>両端が十分に離れていれば干渉なし</a:t>
            </a:r>
            <a:endParaRPr lang="en-US" sz="2800" dirty="0">
              <a:latin typeface="+mj-ea"/>
              <a:ea typeface="+mj-ea"/>
            </a:endParaRPr>
          </a:p>
        </p:txBody>
      </p:sp>
      <p:grpSp>
        <p:nvGrpSpPr>
          <p:cNvPr id="9" name="Group 45"/>
          <p:cNvGrpSpPr>
            <a:grpSpLocks/>
          </p:cNvGrpSpPr>
          <p:nvPr/>
        </p:nvGrpSpPr>
        <p:grpSpPr bwMode="auto">
          <a:xfrm>
            <a:off x="2178050" y="3459163"/>
            <a:ext cx="1016000" cy="762000"/>
            <a:chOff x="2352" y="2256"/>
            <a:chExt cx="768" cy="576"/>
          </a:xfrm>
        </p:grpSpPr>
        <p:sp>
          <p:nvSpPr>
            <p:cNvPr id="21521" name="Shape 920621"/>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0 w 528"/>
                <a:gd name="T24" fmla="*/ 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lgn="ctr">
              <a:solidFill>
                <a:srgbClr val="FF0000"/>
              </a:solidFill>
              <a:round/>
              <a:headEnd/>
              <a:tailEnd/>
            </a:ln>
          </p:spPr>
          <p:txBody>
            <a:bodyPr wrap="none" anchor="ctr"/>
            <a:lstStyle/>
            <a:p>
              <a:endParaRPr lang="en-GB" b="0">
                <a:latin typeface="Arial" pitchFamily="34" charset="0"/>
              </a:endParaRPr>
            </a:p>
          </p:txBody>
        </p:sp>
        <p:sp>
          <p:nvSpPr>
            <p:cNvPr id="21522" name="Shape 920622"/>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0 w 528"/>
                <a:gd name="T24" fmla="*/ 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lgn="ctr">
              <a:solidFill>
                <a:srgbClr val="FF0000"/>
              </a:solidFill>
              <a:round/>
              <a:headEnd/>
              <a:tailEnd/>
            </a:ln>
          </p:spPr>
          <p:txBody>
            <a:bodyPr wrap="none" anchor="ctr"/>
            <a:lstStyle/>
            <a:p>
              <a:endParaRPr lang="en-GB" b="0">
                <a:latin typeface="Arial" pitchFamily="34" charset="0"/>
              </a:endParaRPr>
            </a:p>
          </p:txBody>
        </p:sp>
      </p:grpSp>
      <p:grpSp>
        <p:nvGrpSpPr>
          <p:cNvPr id="10" name="Group 48"/>
          <p:cNvGrpSpPr>
            <a:grpSpLocks/>
          </p:cNvGrpSpPr>
          <p:nvPr/>
        </p:nvGrpSpPr>
        <p:grpSpPr bwMode="auto">
          <a:xfrm flipH="1">
            <a:off x="6353175" y="3460750"/>
            <a:ext cx="1016000" cy="762000"/>
            <a:chOff x="2352" y="2256"/>
            <a:chExt cx="768" cy="576"/>
          </a:xfrm>
        </p:grpSpPr>
        <p:sp>
          <p:nvSpPr>
            <p:cNvPr id="21519" name="Shape 920624"/>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0 w 528"/>
                <a:gd name="T24" fmla="*/ 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lgn="ctr">
              <a:solidFill>
                <a:srgbClr val="FF0000"/>
              </a:solidFill>
              <a:round/>
              <a:headEnd/>
              <a:tailEnd/>
            </a:ln>
          </p:spPr>
          <p:txBody>
            <a:bodyPr wrap="none" anchor="ctr"/>
            <a:lstStyle/>
            <a:p>
              <a:endParaRPr lang="en-GB" b="0">
                <a:latin typeface="Arial" pitchFamily="34" charset="0"/>
              </a:endParaRPr>
            </a:p>
          </p:txBody>
        </p:sp>
        <p:sp>
          <p:nvSpPr>
            <p:cNvPr id="21520" name="Shape 920625"/>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0 w 528"/>
                <a:gd name="T24" fmla="*/ 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lgn="ctr">
              <a:solidFill>
                <a:srgbClr val="FF0000"/>
              </a:solidFill>
              <a:round/>
              <a:headEnd/>
              <a:tailEnd/>
            </a:ln>
          </p:spPr>
          <p:txBody>
            <a:bodyPr wrap="none" anchor="ctr"/>
            <a:lstStyle/>
            <a:p>
              <a:endParaRPr lang="en-GB" b="0">
                <a:latin typeface="Arial" pitchFamily="34" charset="0"/>
              </a:endParaRPr>
            </a:p>
          </p:txBody>
        </p:sp>
      </p:grpSp>
      <p:sp>
        <p:nvSpPr>
          <p:cNvPr id="920627" name="TextBox 920626"/>
          <p:cNvSpPr txBox="1">
            <a:spLocks noChangeArrowheads="1"/>
          </p:cNvSpPr>
          <p:nvPr/>
        </p:nvSpPr>
        <p:spPr bwMode="auto">
          <a:xfrm>
            <a:off x="1979613" y="5603875"/>
            <a:ext cx="5473700" cy="954107"/>
          </a:xfrm>
          <a:prstGeom prst="rect">
            <a:avLst/>
          </a:prstGeom>
          <a:noFill/>
          <a:ln w="9525">
            <a:noFill/>
            <a:miter lim="800000"/>
            <a:headEnd/>
            <a:tailEnd/>
          </a:ln>
        </p:spPr>
        <p:txBody>
          <a:bodyPr>
            <a:spAutoFit/>
          </a:bodyPr>
          <a:lstStyle/>
          <a:p>
            <a:pPr algn="ctr" eaLnBrk="0" hangingPunct="0"/>
            <a:r>
              <a:rPr lang="ja-JP" altLang="en-US" sz="2800" dirty="0" smtClean="0">
                <a:latin typeface="+mj-ea"/>
                <a:ea typeface="+mj-ea"/>
              </a:rPr>
              <a:t>しかし、キューの長さが</a:t>
            </a:r>
            <a:r>
              <a:rPr lang="en-US" altLang="ja-JP" sz="2800" dirty="0" smtClean="0">
                <a:latin typeface="+mj-ea"/>
                <a:ea typeface="+mj-ea"/>
              </a:rPr>
              <a:t> 0,1,2</a:t>
            </a:r>
            <a:r>
              <a:rPr lang="ja-JP" altLang="en-US" sz="2800" dirty="0" smtClean="0">
                <a:latin typeface="+mj-ea"/>
                <a:ea typeface="+mj-ea"/>
              </a:rPr>
              <a:t>の場合を考えよ</a:t>
            </a:r>
            <a:endParaRPr lang="en-US" sz="2800" dirty="0">
              <a:latin typeface="+mj-ea"/>
              <a:ea typeface="+mj-ea"/>
            </a:endParaRPr>
          </a:p>
        </p:txBody>
      </p:sp>
      <p:sp>
        <p:nvSpPr>
          <p:cNvPr id="21516" name="Shape 920627"/>
          <p:cNvSpPr>
            <a:spLocks noEditPoints="1" noChangeArrowheads="1"/>
          </p:cNvSpPr>
          <p:nvPr/>
        </p:nvSpPr>
        <p:spPr bwMode="auto">
          <a:xfrm>
            <a:off x="3006725" y="2290763"/>
            <a:ext cx="412750" cy="379412"/>
          </a:xfrm>
          <a:custGeom>
            <a:avLst/>
            <a:gdLst>
              <a:gd name="T0" fmla="*/ 206375 w 21600"/>
              <a:gd name="T1" fmla="*/ 0 h 21600"/>
              <a:gd name="T2" fmla="*/ 412750 w 21600"/>
              <a:gd name="T3" fmla="*/ 168733 h 21600"/>
              <a:gd name="T4" fmla="*/ 206375 w 21600"/>
              <a:gd name="T5" fmla="*/ 379412 h 21600"/>
              <a:gd name="T6" fmla="*/ 0 w 21600"/>
              <a:gd name="T7" fmla="*/ 168733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lgn="ctr">
            <a:solidFill>
              <a:srgbClr val="000000"/>
            </a:solidFill>
            <a:miter lim="800000"/>
            <a:headEnd/>
            <a:tailEnd/>
          </a:ln>
        </p:spPr>
        <p:txBody>
          <a:bodyPr/>
          <a:lstStyle/>
          <a:p>
            <a:endParaRPr lang="en-GB" b="0">
              <a:latin typeface="Arial" pitchFamily="34" charset="0"/>
            </a:endParaRPr>
          </a:p>
        </p:txBody>
      </p:sp>
      <p:sp>
        <p:nvSpPr>
          <p:cNvPr id="21517" name="Shape 920628"/>
          <p:cNvSpPr>
            <a:spLocks noEditPoints="1" noChangeArrowheads="1"/>
          </p:cNvSpPr>
          <p:nvPr/>
        </p:nvSpPr>
        <p:spPr bwMode="auto">
          <a:xfrm>
            <a:off x="4375150" y="2506663"/>
            <a:ext cx="412750" cy="379412"/>
          </a:xfrm>
          <a:custGeom>
            <a:avLst/>
            <a:gdLst>
              <a:gd name="T0" fmla="*/ 206375 w 21600"/>
              <a:gd name="T1" fmla="*/ 0 h 21600"/>
              <a:gd name="T2" fmla="*/ 412750 w 21600"/>
              <a:gd name="T3" fmla="*/ 168733 h 21600"/>
              <a:gd name="T4" fmla="*/ 206375 w 21600"/>
              <a:gd name="T5" fmla="*/ 379412 h 21600"/>
              <a:gd name="T6" fmla="*/ 0 w 21600"/>
              <a:gd name="T7" fmla="*/ 168733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lgn="ctr">
            <a:solidFill>
              <a:srgbClr val="000000"/>
            </a:solidFill>
            <a:miter lim="800000"/>
            <a:headEnd/>
            <a:tailEnd/>
          </a:ln>
        </p:spPr>
        <p:txBody>
          <a:bodyPr/>
          <a:lstStyle/>
          <a:p>
            <a:endParaRPr lang="en-GB" b="0">
              <a:latin typeface="Arial" pitchFamily="34" charset="0"/>
            </a:endParaRPr>
          </a:p>
        </p:txBody>
      </p:sp>
      <p:sp>
        <p:nvSpPr>
          <p:cNvPr id="21518" name="Shape 920629"/>
          <p:cNvSpPr>
            <a:spLocks noEditPoints="1" noChangeArrowheads="1"/>
          </p:cNvSpPr>
          <p:nvPr/>
        </p:nvSpPr>
        <p:spPr bwMode="auto">
          <a:xfrm>
            <a:off x="5786438" y="2290763"/>
            <a:ext cx="412750" cy="379412"/>
          </a:xfrm>
          <a:custGeom>
            <a:avLst/>
            <a:gdLst>
              <a:gd name="T0" fmla="*/ 206375 w 21600"/>
              <a:gd name="T1" fmla="*/ 0 h 21600"/>
              <a:gd name="T2" fmla="*/ 412750 w 21600"/>
              <a:gd name="T3" fmla="*/ 168733 h 21600"/>
              <a:gd name="T4" fmla="*/ 206375 w 21600"/>
              <a:gd name="T5" fmla="*/ 379412 h 21600"/>
              <a:gd name="T6" fmla="*/ 0 w 21600"/>
              <a:gd name="T7" fmla="*/ 168733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lgn="ctr">
            <a:solidFill>
              <a:srgbClr val="000000"/>
            </a:solidFill>
            <a:miter lim="800000"/>
            <a:headEnd/>
            <a:tailEnd/>
          </a:ln>
        </p:spPr>
        <p:txBody>
          <a:bodyPr/>
          <a:lstStyle/>
          <a:p>
            <a:endParaRPr lang="en-GB" b="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06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0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20" grpId="0"/>
      <p:bldP spid="920627"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Slide Number Placeholder 13"/>
          <p:cNvSpPr>
            <a:spLocks noGrp="1"/>
          </p:cNvSpPr>
          <p:nvPr>
            <p:ph type="sldNum" sz="quarter" idx="11"/>
          </p:nvPr>
        </p:nvSpPr>
        <p:spPr/>
        <p:txBody>
          <a:bodyPr/>
          <a:lstStyle/>
          <a:p>
            <a:fld id="{8C805757-5549-4322-9CC7-C0603317459D}" type="slidenum">
              <a:rPr lang="en-GB"/>
              <a:pPr/>
              <a:t>17</a:t>
            </a:fld>
            <a:endParaRPr lang="en-GB"/>
          </a:p>
        </p:txBody>
      </p:sp>
      <p:sp>
        <p:nvSpPr>
          <p:cNvPr id="15" name="Footer Placeholder 14"/>
          <p:cNvSpPr>
            <a:spLocks noGrp="1"/>
          </p:cNvSpPr>
          <p:nvPr>
            <p:ph type="ftr" sz="quarter" idx="10"/>
          </p:nvPr>
        </p:nvSpPr>
        <p:spPr/>
        <p:txBody>
          <a:bodyPr/>
          <a:lstStyle/>
          <a:p>
            <a:r>
              <a:rPr lang="en-GB"/>
              <a:t>Microsoft Confidential</a:t>
            </a:r>
          </a:p>
        </p:txBody>
      </p:sp>
      <p:sp>
        <p:nvSpPr>
          <p:cNvPr id="922626" name="Title 922625"/>
          <p:cNvSpPr>
            <a:spLocks noGrp="1" noChangeArrowheads="1"/>
          </p:cNvSpPr>
          <p:nvPr>
            <p:ph type="title"/>
          </p:nvPr>
        </p:nvSpPr>
        <p:spPr/>
        <p:txBody>
          <a:bodyPr anchor="t">
            <a:normAutofit/>
          </a:bodyPr>
          <a:lstStyle/>
          <a:p>
            <a:pPr marL="0" indent="0" defTabSz="914400" eaLnBrk="1" hangingPunct="1"/>
            <a:r>
              <a:rPr lang="en-GB" dirty="0" err="1" smtClean="0"/>
              <a:t>ロックでうまくやるのは恐ろしく難しい</a:t>
            </a:r>
            <a:endParaRPr lang="en-GB" dirty="0" smtClean="0"/>
          </a:p>
        </p:txBody>
      </p:sp>
      <p:graphicFrame>
        <p:nvGraphicFramePr>
          <p:cNvPr id="22532" name="Table 922626"/>
          <p:cNvGraphicFramePr>
            <a:graphicFrameLocks noGrp="1"/>
          </p:cNvGraphicFramePr>
          <p:nvPr/>
        </p:nvGraphicFramePr>
        <p:xfrm>
          <a:off x="900113" y="1755775"/>
          <a:ext cx="7812087" cy="1435100"/>
        </p:xfrm>
        <a:graphic>
          <a:graphicData uri="http://schemas.openxmlformats.org/drawingml/2006/table">
            <a:tbl>
              <a:tblPr/>
              <a:tblGrid>
                <a:gridCol w="3384550"/>
                <a:gridCol w="4427537"/>
              </a:tblGrid>
              <a:tr h="72072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en-GB" sz="2400" b="0" i="0" u="none" strike="noStrike" cap="none" normalizeH="0" baseline="0" dirty="0" err="1" smtClean="0">
                          <a:ln>
                            <a:noFill/>
                          </a:ln>
                          <a:solidFill>
                            <a:srgbClr val="FF9900"/>
                          </a:solidFill>
                          <a:effectLst>
                            <a:outerShdw blurRad="38100" dist="38100" dir="2700000" algn="tl">
                              <a:srgbClr val="000000"/>
                            </a:outerShdw>
                          </a:effectLst>
                          <a:latin typeface="+mj-ea"/>
                          <a:ea typeface="+mj-ea"/>
                        </a:rPr>
                        <a:t>コーディングスタイル</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並行キューの難しさ</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逐次コード</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cs typeface="HG明朝B (本文)"/>
                        </a:rPr>
                        <a:t>学部生レベル</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cs typeface="HG明朝B (本文)"/>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Slide Number Placeholder 16"/>
          <p:cNvSpPr>
            <a:spLocks noGrp="1"/>
          </p:cNvSpPr>
          <p:nvPr>
            <p:ph type="sldNum" sz="quarter" idx="11"/>
          </p:nvPr>
        </p:nvSpPr>
        <p:spPr/>
        <p:txBody>
          <a:bodyPr/>
          <a:lstStyle/>
          <a:p>
            <a:fld id="{93AF168C-C55E-4B47-A007-F1F427F8506F}" type="slidenum">
              <a:rPr lang="en-GB"/>
              <a:pPr/>
              <a:t>18</a:t>
            </a:fld>
            <a:endParaRPr lang="en-GB"/>
          </a:p>
        </p:txBody>
      </p:sp>
      <p:sp>
        <p:nvSpPr>
          <p:cNvPr id="924674" name="Title 924673"/>
          <p:cNvSpPr>
            <a:spLocks noGrp="1" noChangeArrowheads="1"/>
          </p:cNvSpPr>
          <p:nvPr>
            <p:ph type="title"/>
          </p:nvPr>
        </p:nvSpPr>
        <p:spPr/>
        <p:txBody>
          <a:bodyPr anchor="t">
            <a:normAutofit/>
          </a:bodyPr>
          <a:lstStyle/>
          <a:p>
            <a:r>
              <a:rPr lang="en-GB" dirty="0" err="1" smtClean="0"/>
              <a:t>ロックでうまくやるのは恐ろしく難しい</a:t>
            </a:r>
            <a:endParaRPr lang="en-GB" dirty="0" smtClean="0"/>
          </a:p>
        </p:txBody>
      </p:sp>
      <p:graphicFrame>
        <p:nvGraphicFramePr>
          <p:cNvPr id="23556" name="Table 924674"/>
          <p:cNvGraphicFramePr>
            <a:graphicFrameLocks noGrp="1"/>
          </p:cNvGraphicFramePr>
          <p:nvPr/>
        </p:nvGraphicFramePr>
        <p:xfrm>
          <a:off x="900113" y="1657350"/>
          <a:ext cx="7812087" cy="3017585"/>
        </p:xfrm>
        <a:graphic>
          <a:graphicData uri="http://schemas.openxmlformats.org/drawingml/2006/table">
            <a:tbl>
              <a:tblPr/>
              <a:tblGrid>
                <a:gridCol w="3384550"/>
                <a:gridCol w="4427537"/>
              </a:tblGrid>
              <a:tr h="1001460">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コーディングスタイル</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並行キューの難しさ</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逐次コード</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学部生レベル</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301750">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ロックと状態変数</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国際会議で結果を発表できる</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 name="Slide Number Placeholder 19"/>
          <p:cNvSpPr>
            <a:spLocks noGrp="1"/>
          </p:cNvSpPr>
          <p:nvPr>
            <p:ph type="sldNum" sz="quarter" idx="11"/>
          </p:nvPr>
        </p:nvSpPr>
        <p:spPr/>
        <p:txBody>
          <a:bodyPr/>
          <a:lstStyle/>
          <a:p>
            <a:fld id="{E28B06E4-D9DD-489F-B32A-D8E05EBBAC06}" type="slidenum">
              <a:rPr lang="en-GB"/>
              <a:pPr/>
              <a:t>19</a:t>
            </a:fld>
            <a:endParaRPr lang="en-GB"/>
          </a:p>
        </p:txBody>
      </p:sp>
      <p:sp>
        <p:nvSpPr>
          <p:cNvPr id="926722" name="Title 926721"/>
          <p:cNvSpPr>
            <a:spLocks noGrp="1" noChangeArrowheads="1"/>
          </p:cNvSpPr>
          <p:nvPr>
            <p:ph type="title"/>
          </p:nvPr>
        </p:nvSpPr>
        <p:spPr/>
        <p:txBody>
          <a:bodyPr anchor="t">
            <a:normAutofit fontScale="90000"/>
          </a:bodyPr>
          <a:lstStyle/>
          <a:p>
            <a:pPr marL="0" indent="0" defTabSz="914400" eaLnBrk="1" hangingPunct="1"/>
            <a:r>
              <a:rPr lang="ja-JP" altLang="en-US" dirty="0" smtClean="0"/>
              <a:t>アトミックなメモリトランザクション</a:t>
            </a:r>
            <a:endParaRPr lang="en-GB" dirty="0" smtClean="0"/>
          </a:p>
        </p:txBody>
      </p:sp>
      <p:graphicFrame>
        <p:nvGraphicFramePr>
          <p:cNvPr id="24580" name="Table 926722"/>
          <p:cNvGraphicFramePr>
            <a:graphicFrameLocks noGrp="1"/>
          </p:cNvGraphicFramePr>
          <p:nvPr/>
        </p:nvGraphicFramePr>
        <p:xfrm>
          <a:off x="900113" y="1268413"/>
          <a:ext cx="7812087" cy="4105275"/>
        </p:xfrm>
        <a:graphic>
          <a:graphicData uri="http://schemas.openxmlformats.org/drawingml/2006/table">
            <a:tbl>
              <a:tblPr/>
              <a:tblGrid>
                <a:gridCol w="3384550"/>
                <a:gridCol w="4427537"/>
              </a:tblGrid>
              <a:tr h="72072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コーディングスタイル</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並行キューの難しさ</a:t>
                      </a:r>
                      <a:endParaRPr kumimoji="0" lang="en-GB" sz="24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逐次コード</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学部生レベル</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301750">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ロックと状態変数</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rPr>
                        <a:t>国際会議で結果を発表できる</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368425">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アトミック</a:t>
                      </a:r>
                      <a:endParaRPr kumimoji="0" lang="en-US" altLang="ja-JP"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ブロック</a:t>
                      </a:r>
                      <a:endParaRPr kumimoji="0" lang="en-GB"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20000"/>
                        </a:spcAft>
                        <a:buClrTx/>
                        <a:buSzTx/>
                        <a:buFontTx/>
                        <a:buNone/>
                        <a:tabLst/>
                      </a:pPr>
                      <a:r>
                        <a:rPr kumimoji="0" lang="ja-JP" altLang="en-US"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rPr>
                        <a:t>学部生レベル</a:t>
                      </a:r>
                      <a:endParaRPr kumimoji="0" lang="en-GB" sz="3200" b="0" i="0" u="none" strike="noStrike" cap="none" normalizeH="0" baseline="0" dirty="0" smtClean="0">
                        <a:ln>
                          <a:noFill/>
                        </a:ln>
                        <a:solidFill>
                          <a:srgbClr val="FF9900"/>
                        </a:solidFill>
                        <a:effectLst>
                          <a:outerShdw blurRad="38100" dist="38100" dir="2700000" algn="tl">
                            <a:srgbClr val="000000"/>
                          </a:outerShdw>
                        </a:effectLst>
                        <a:latin typeface="+mj-ea"/>
                        <a:ea typeface="+mj-ea"/>
                      </a:endParaRPr>
                    </a:p>
                  </a:txBody>
                  <a:tcPr marL="90000" marR="90000" marT="46800" marB="46800" anchor="ctr" horzOverflow="overflow">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eaLnBrk="1" hangingPunct="1"/>
            <a:r>
              <a:rPr lang="ja-JP" altLang="en-US" sz="3600" dirty="0" smtClean="0"/>
              <a:t>ほとんどの新しい言語</a:t>
            </a:r>
            <a:endParaRPr lang="en-GB" sz="3600" dirty="0" smtClean="0"/>
          </a:p>
        </p:txBody>
      </p:sp>
      <p:sp>
        <p:nvSpPr>
          <p:cNvPr id="9219" name="TextBox 14"/>
          <p:cNvSpPr txBox="1">
            <a:spLocks noChangeArrowheads="1"/>
          </p:cNvSpPr>
          <p:nvPr/>
        </p:nvSpPr>
        <p:spPr bwMode="auto">
          <a:xfrm>
            <a:off x="2185988" y="5389563"/>
            <a:ext cx="914400" cy="369332"/>
          </a:xfrm>
          <a:prstGeom prst="rect">
            <a:avLst/>
          </a:prstGeom>
          <a:noFill/>
          <a:ln w="9525">
            <a:noFill/>
            <a:miter lim="800000"/>
            <a:headEnd/>
            <a:tailEnd/>
          </a:ln>
        </p:spPr>
        <p:txBody>
          <a:bodyPr>
            <a:spAutoFit/>
          </a:bodyPr>
          <a:lstStyle/>
          <a:p>
            <a:pPr algn="r"/>
            <a:r>
              <a:rPr lang="en-GB" dirty="0" smtClean="0"/>
              <a:t>1年</a:t>
            </a:r>
            <a:endParaRPr lang="en-GB" dirty="0"/>
          </a:p>
        </p:txBody>
      </p:sp>
      <p:sp>
        <p:nvSpPr>
          <p:cNvPr id="9220" name="TextBox 15"/>
          <p:cNvSpPr txBox="1">
            <a:spLocks noChangeArrowheads="1"/>
          </p:cNvSpPr>
          <p:nvPr/>
        </p:nvSpPr>
        <p:spPr bwMode="auto">
          <a:xfrm>
            <a:off x="3671888" y="5389563"/>
            <a:ext cx="914400" cy="369332"/>
          </a:xfrm>
          <a:prstGeom prst="rect">
            <a:avLst/>
          </a:prstGeom>
          <a:noFill/>
          <a:ln w="9525">
            <a:noFill/>
            <a:miter lim="800000"/>
            <a:headEnd/>
            <a:tailEnd/>
          </a:ln>
        </p:spPr>
        <p:txBody>
          <a:bodyPr>
            <a:spAutoFit/>
          </a:bodyPr>
          <a:lstStyle/>
          <a:p>
            <a:pPr algn="r"/>
            <a:r>
              <a:rPr lang="en-GB" dirty="0" smtClean="0"/>
              <a:t>5</a:t>
            </a:r>
            <a:r>
              <a:rPr lang="ja-JP" altLang="en-US" dirty="0" smtClean="0"/>
              <a:t>年</a:t>
            </a:r>
            <a:endParaRPr lang="en-GB" dirty="0"/>
          </a:p>
        </p:txBody>
      </p:sp>
      <p:sp>
        <p:nvSpPr>
          <p:cNvPr id="9221" name="TextBox 16"/>
          <p:cNvSpPr txBox="1">
            <a:spLocks noChangeArrowheads="1"/>
          </p:cNvSpPr>
          <p:nvPr/>
        </p:nvSpPr>
        <p:spPr bwMode="auto">
          <a:xfrm>
            <a:off x="4700588" y="5389563"/>
            <a:ext cx="1257300" cy="369332"/>
          </a:xfrm>
          <a:prstGeom prst="rect">
            <a:avLst/>
          </a:prstGeom>
          <a:noFill/>
          <a:ln w="9525">
            <a:noFill/>
            <a:miter lim="800000"/>
            <a:headEnd/>
            <a:tailEnd/>
          </a:ln>
        </p:spPr>
        <p:txBody>
          <a:bodyPr>
            <a:spAutoFit/>
          </a:bodyPr>
          <a:lstStyle/>
          <a:p>
            <a:pPr algn="r"/>
            <a:r>
              <a:rPr lang="en-GB" dirty="0" smtClean="0"/>
              <a:t>10</a:t>
            </a:r>
            <a:r>
              <a:rPr lang="ja-JP" altLang="en-US" dirty="0" smtClean="0"/>
              <a:t>年</a:t>
            </a:r>
            <a:endParaRPr lang="en-GB" dirty="0"/>
          </a:p>
        </p:txBody>
      </p:sp>
      <p:sp>
        <p:nvSpPr>
          <p:cNvPr id="9222" name="TextBox 17"/>
          <p:cNvSpPr txBox="1">
            <a:spLocks noChangeArrowheads="1"/>
          </p:cNvSpPr>
          <p:nvPr/>
        </p:nvSpPr>
        <p:spPr bwMode="auto">
          <a:xfrm>
            <a:off x="6415088" y="5389563"/>
            <a:ext cx="1257300" cy="369332"/>
          </a:xfrm>
          <a:prstGeom prst="rect">
            <a:avLst/>
          </a:prstGeom>
          <a:noFill/>
          <a:ln w="9525">
            <a:noFill/>
            <a:miter lim="800000"/>
            <a:headEnd/>
            <a:tailEnd/>
          </a:ln>
        </p:spPr>
        <p:txBody>
          <a:bodyPr>
            <a:spAutoFit/>
          </a:bodyPr>
          <a:lstStyle/>
          <a:p>
            <a:pPr algn="r"/>
            <a:r>
              <a:rPr lang="en-GB" dirty="0" smtClean="0"/>
              <a:t>15</a:t>
            </a:r>
            <a:r>
              <a:rPr lang="ja-JP" altLang="en-US" dirty="0" smtClean="0"/>
              <a:t>年</a:t>
            </a:r>
            <a:endParaRPr lang="en-GB" dirty="0"/>
          </a:p>
        </p:txBody>
      </p:sp>
      <p:grpSp>
        <p:nvGrpSpPr>
          <p:cNvPr id="2" name="Group 29"/>
          <p:cNvGrpSpPr>
            <a:grpSpLocks/>
          </p:cNvGrpSpPr>
          <p:nvPr/>
        </p:nvGrpSpPr>
        <p:grpSpPr bwMode="auto">
          <a:xfrm>
            <a:off x="285750" y="1785938"/>
            <a:ext cx="7786688" cy="3789362"/>
            <a:chOff x="0" y="1285860"/>
            <a:chExt cx="7786709" cy="3789251"/>
          </a:xfrm>
        </p:grpSpPr>
        <p:sp>
          <p:nvSpPr>
            <p:cNvPr id="9227" name="TextBox 13"/>
            <p:cNvSpPr txBox="1">
              <a:spLocks noChangeArrowheads="1"/>
            </p:cNvSpPr>
            <p:nvPr/>
          </p:nvSpPr>
          <p:spPr bwMode="auto">
            <a:xfrm>
              <a:off x="0" y="1357298"/>
              <a:ext cx="1845482" cy="706823"/>
            </a:xfrm>
            <a:prstGeom prst="rect">
              <a:avLst/>
            </a:prstGeom>
            <a:noFill/>
            <a:ln w="9525">
              <a:noFill/>
              <a:miter lim="800000"/>
              <a:headEnd/>
              <a:tailEnd/>
            </a:ln>
          </p:spPr>
          <p:txBody>
            <a:bodyPr>
              <a:spAutoFit/>
            </a:bodyPr>
            <a:lstStyle/>
            <a:p>
              <a:pPr algn="r"/>
              <a:r>
                <a:rPr lang="en-GB"/>
                <a:t>1,000,000</a:t>
              </a:r>
            </a:p>
          </p:txBody>
        </p:sp>
        <p:cxnSp>
          <p:nvCxnSpPr>
            <p:cNvPr id="9228" name="Straight Connector 4"/>
            <p:cNvCxnSpPr>
              <a:cxnSpLocks noChangeShapeType="1"/>
            </p:cNvCxnSpPr>
            <p:nvPr/>
          </p:nvCxnSpPr>
          <p:spPr bwMode="auto">
            <a:xfrm rot="5400000">
              <a:off x="248216" y="2993742"/>
              <a:ext cx="3418306" cy="2541"/>
            </a:xfrm>
            <a:prstGeom prst="line">
              <a:avLst/>
            </a:prstGeom>
            <a:noFill/>
            <a:ln w="28575" algn="ctr">
              <a:solidFill>
                <a:schemeClr val="tx1"/>
              </a:solidFill>
              <a:round/>
              <a:headEnd/>
              <a:tailEnd/>
            </a:ln>
          </p:spPr>
        </p:cxnSp>
        <p:cxnSp>
          <p:nvCxnSpPr>
            <p:cNvPr id="9229" name="Straight Connector 7"/>
            <p:cNvCxnSpPr>
              <a:cxnSpLocks noChangeShapeType="1"/>
            </p:cNvCxnSpPr>
            <p:nvPr/>
          </p:nvCxnSpPr>
          <p:spPr bwMode="auto">
            <a:xfrm rot="10800000" flipV="1">
              <a:off x="1957369" y="4701930"/>
              <a:ext cx="5829340" cy="29041"/>
            </a:xfrm>
            <a:prstGeom prst="line">
              <a:avLst/>
            </a:prstGeom>
            <a:noFill/>
            <a:ln w="28575" algn="ctr">
              <a:solidFill>
                <a:schemeClr val="tx1"/>
              </a:solidFill>
              <a:round/>
              <a:headEnd/>
              <a:tailEnd/>
            </a:ln>
          </p:spPr>
        </p:cxnSp>
        <p:sp>
          <p:nvSpPr>
            <p:cNvPr id="9230" name="TextBox 10"/>
            <p:cNvSpPr txBox="1">
              <a:spLocks noChangeArrowheads="1"/>
            </p:cNvSpPr>
            <p:nvPr/>
          </p:nvSpPr>
          <p:spPr bwMode="auto">
            <a:xfrm>
              <a:off x="1385864" y="4035551"/>
              <a:ext cx="457203" cy="1039560"/>
            </a:xfrm>
            <a:prstGeom prst="rect">
              <a:avLst/>
            </a:prstGeom>
            <a:noFill/>
            <a:ln w="9525">
              <a:noFill/>
              <a:miter lim="800000"/>
              <a:headEnd/>
              <a:tailEnd/>
            </a:ln>
          </p:spPr>
          <p:txBody>
            <a:bodyPr>
              <a:spAutoFit/>
            </a:bodyPr>
            <a:lstStyle/>
            <a:p>
              <a:pPr algn="r"/>
              <a:r>
                <a:rPr lang="en-GB"/>
                <a:t>1</a:t>
              </a:r>
            </a:p>
          </p:txBody>
        </p:sp>
        <p:sp>
          <p:nvSpPr>
            <p:cNvPr id="9231" name="TextBox 11"/>
            <p:cNvSpPr txBox="1">
              <a:spLocks noChangeArrowheads="1"/>
            </p:cNvSpPr>
            <p:nvPr/>
          </p:nvSpPr>
          <p:spPr bwMode="auto">
            <a:xfrm>
              <a:off x="700060" y="3164220"/>
              <a:ext cx="1143008" cy="1039560"/>
            </a:xfrm>
            <a:prstGeom prst="rect">
              <a:avLst/>
            </a:prstGeom>
            <a:noFill/>
            <a:ln w="9525">
              <a:noFill/>
              <a:miter lim="800000"/>
              <a:headEnd/>
              <a:tailEnd/>
            </a:ln>
          </p:spPr>
          <p:txBody>
            <a:bodyPr>
              <a:spAutoFit/>
            </a:bodyPr>
            <a:lstStyle/>
            <a:p>
              <a:pPr algn="r"/>
              <a:r>
                <a:rPr lang="en-GB"/>
                <a:t>100</a:t>
              </a:r>
            </a:p>
          </p:txBody>
        </p:sp>
        <p:sp>
          <p:nvSpPr>
            <p:cNvPr id="9232" name="TextBox 12"/>
            <p:cNvSpPr txBox="1">
              <a:spLocks noChangeArrowheads="1"/>
            </p:cNvSpPr>
            <p:nvPr/>
          </p:nvSpPr>
          <p:spPr bwMode="auto">
            <a:xfrm>
              <a:off x="285720" y="2285992"/>
              <a:ext cx="1485910" cy="1039560"/>
            </a:xfrm>
            <a:prstGeom prst="rect">
              <a:avLst/>
            </a:prstGeom>
            <a:noFill/>
            <a:ln w="9525">
              <a:noFill/>
              <a:miter lim="800000"/>
              <a:headEnd/>
              <a:tailEnd/>
            </a:ln>
          </p:spPr>
          <p:txBody>
            <a:bodyPr>
              <a:spAutoFit/>
            </a:bodyPr>
            <a:lstStyle/>
            <a:p>
              <a:pPr algn="r"/>
              <a:r>
                <a:rPr lang="en-GB"/>
                <a:t>10,000</a:t>
              </a:r>
            </a:p>
          </p:txBody>
        </p:sp>
        <p:sp>
          <p:nvSpPr>
            <p:cNvPr id="9233" name="Freeform 27"/>
            <p:cNvSpPr>
              <a:spLocks noChangeArrowheads="1"/>
            </p:cNvSpPr>
            <p:nvPr/>
          </p:nvSpPr>
          <p:spPr bwMode="auto">
            <a:xfrm>
              <a:off x="1992943" y="4153073"/>
              <a:ext cx="1187929" cy="541221"/>
            </a:xfrm>
            <a:custGeom>
              <a:avLst/>
              <a:gdLst>
                <a:gd name="T0" fmla="*/ 0 w 959005"/>
                <a:gd name="T1" fmla="*/ 0 h 367990"/>
                <a:gd name="T2" fmla="*/ 884040 w 959005"/>
                <a:gd name="T3" fmla="*/ 0 h 367990"/>
                <a:gd name="T4" fmla="*/ 884040 w 959005"/>
                <a:gd name="T5" fmla="*/ 0 h 367990"/>
                <a:gd name="T6" fmla="*/ 1187929 w 959005"/>
                <a:gd name="T7" fmla="*/ 541221 h 367990"/>
                <a:gd name="T8" fmla="*/ 1187929 w 959005"/>
                <a:gd name="T9" fmla="*/ 541221 h 367990"/>
                <a:gd name="T10" fmla="*/ 0 60000 65536"/>
                <a:gd name="T11" fmla="*/ 0 60000 65536"/>
                <a:gd name="T12" fmla="*/ 0 60000 65536"/>
                <a:gd name="T13" fmla="*/ 0 60000 65536"/>
                <a:gd name="T14" fmla="*/ 0 60000 65536"/>
                <a:gd name="T15" fmla="*/ 0 w 959005"/>
                <a:gd name="T16" fmla="*/ 0 h 367990"/>
                <a:gd name="T17" fmla="*/ 959005 w 959005"/>
                <a:gd name="T18" fmla="*/ 367990 h 367990"/>
              </a:gdLst>
              <a:ahLst/>
              <a:cxnLst>
                <a:cxn ang="T10">
                  <a:pos x="T0" y="T1"/>
                </a:cxn>
                <a:cxn ang="T11">
                  <a:pos x="T2" y="T3"/>
                </a:cxn>
                <a:cxn ang="T12">
                  <a:pos x="T4" y="T5"/>
                </a:cxn>
                <a:cxn ang="T13">
                  <a:pos x="T6" y="T7"/>
                </a:cxn>
                <a:cxn ang="T14">
                  <a:pos x="T8" y="T9"/>
                </a:cxn>
              </a:cxnLst>
              <a:rect l="T15" t="T16" r="T17" b="T18"/>
              <a:pathLst>
                <a:path w="959005" h="367990">
                  <a:moveTo>
                    <a:pt x="0" y="0"/>
                  </a:moveTo>
                  <a:lnTo>
                    <a:pt x="713678" y="0"/>
                  </a:lnTo>
                  <a:lnTo>
                    <a:pt x="959005" y="367990"/>
                  </a:lnTo>
                </a:path>
              </a:pathLst>
            </a:custGeom>
            <a:noFill/>
            <a:ln w="57150" algn="ctr">
              <a:solidFill>
                <a:srgbClr val="FF0000"/>
              </a:solidFill>
              <a:round/>
              <a:headEnd/>
              <a:tailEnd/>
            </a:ln>
          </p:spPr>
          <p:txBody>
            <a:bodyPr anchor="ctr"/>
            <a:lstStyle/>
            <a:p>
              <a:pPr algn="ctr"/>
              <a:endParaRPr lang="en-US"/>
            </a:p>
          </p:txBody>
        </p:sp>
      </p:grpSp>
      <p:sp>
        <p:nvSpPr>
          <p:cNvPr id="9224" name="TextBox 30"/>
          <p:cNvSpPr txBox="1">
            <a:spLocks noChangeArrowheads="1"/>
          </p:cNvSpPr>
          <p:nvPr/>
        </p:nvSpPr>
        <p:spPr bwMode="auto">
          <a:xfrm>
            <a:off x="3857620" y="4071938"/>
            <a:ext cx="24844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即死</a:t>
            </a:r>
            <a:endParaRPr lang="en-GB" sz="2400" dirty="0">
              <a:solidFill>
                <a:schemeClr val="bg1"/>
              </a:solidFill>
              <a:latin typeface="+mj-ea"/>
              <a:ea typeface="+mj-ea"/>
            </a:endParaRPr>
          </a:p>
        </p:txBody>
      </p:sp>
      <p:sp>
        <p:nvSpPr>
          <p:cNvPr id="9225" name="TextBox 31"/>
          <p:cNvSpPr txBox="1">
            <a:spLocks noChangeArrowheads="1"/>
          </p:cNvSpPr>
          <p:nvPr/>
        </p:nvSpPr>
        <p:spPr bwMode="auto">
          <a:xfrm rot="-5400000">
            <a:off x="-80968" y="4295776"/>
            <a:ext cx="14811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ギーク</a:t>
            </a:r>
            <a:endParaRPr lang="en-GB" sz="2400" dirty="0">
              <a:solidFill>
                <a:schemeClr val="bg1"/>
              </a:solidFill>
              <a:latin typeface="+mj-ea"/>
              <a:ea typeface="+mj-ea"/>
            </a:endParaRPr>
          </a:p>
        </p:txBody>
      </p:sp>
      <p:sp>
        <p:nvSpPr>
          <p:cNvPr id="9226" name="TextBox 32"/>
          <p:cNvSpPr txBox="1">
            <a:spLocks noChangeArrowheads="1"/>
          </p:cNvSpPr>
          <p:nvPr/>
        </p:nvSpPr>
        <p:spPr bwMode="auto">
          <a:xfrm rot="-5400000">
            <a:off x="-366748" y="2224074"/>
            <a:ext cx="2052638"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一般人</a:t>
            </a:r>
            <a:endParaRPr lang="en-GB" sz="2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7924800" y="6492875"/>
            <a:ext cx="762000" cy="365125"/>
          </a:xfrm>
        </p:spPr>
        <p:txBody>
          <a:bodyPr/>
          <a:lstStyle/>
          <a:p>
            <a:fld id="{2E520CBB-198A-4FF0-A94E-269A74AA657F}" type="slidenum">
              <a:rPr lang="en-GB"/>
              <a:pPr/>
              <a:t>20</a:t>
            </a:fld>
            <a:endParaRPr lang="en-GB"/>
          </a:p>
        </p:txBody>
      </p:sp>
      <p:sp>
        <p:nvSpPr>
          <p:cNvPr id="928770" name="Title 928769"/>
          <p:cNvSpPr>
            <a:spLocks noGrp="1" noChangeArrowheads="1"/>
          </p:cNvSpPr>
          <p:nvPr>
            <p:ph type="title"/>
          </p:nvPr>
        </p:nvSpPr>
        <p:spPr/>
        <p:txBody>
          <a:bodyPr anchor="t">
            <a:normAutofit fontScale="90000"/>
          </a:bodyPr>
          <a:lstStyle/>
          <a:p>
            <a:r>
              <a:rPr lang="ja-JP" altLang="en-US" dirty="0" smtClean="0"/>
              <a:t>アトミックなメモリトランザクション</a:t>
            </a:r>
            <a:endParaRPr lang="en-GB" dirty="0" smtClean="0"/>
          </a:p>
        </p:txBody>
      </p:sp>
      <p:sp>
        <p:nvSpPr>
          <p:cNvPr id="25604" name="Rectangular Callout 928770"/>
          <p:cNvSpPr>
            <a:spLocks noChangeArrowheads="1"/>
          </p:cNvSpPr>
          <p:nvPr/>
        </p:nvSpPr>
        <p:spPr bwMode="auto">
          <a:xfrm>
            <a:off x="500063" y="1643063"/>
            <a:ext cx="7705725" cy="646112"/>
          </a:xfrm>
          <a:prstGeom prst="wedgeRectCallout">
            <a:avLst>
              <a:gd name="adj1" fmla="val -50352"/>
              <a:gd name="adj2" fmla="val 25657"/>
            </a:avLst>
          </a:prstGeom>
          <a:solidFill>
            <a:srgbClr val="99CCFF"/>
          </a:solidFill>
          <a:ln w="9525">
            <a:noFill/>
            <a:miter lim="800000"/>
            <a:headEnd/>
            <a:tailEnd/>
          </a:ln>
        </p:spPr>
        <p:txBody>
          <a:bodyPr>
            <a:spAutoFit/>
          </a:bodyPr>
          <a:lstStyle/>
          <a:p>
            <a:r>
              <a:rPr lang="en-US" sz="3600" b="1" dirty="0">
                <a:solidFill>
                  <a:srgbClr val="FF9900"/>
                </a:solidFill>
                <a:latin typeface="Arial" pitchFamily="34" charset="0"/>
              </a:rPr>
              <a:t>atomic</a:t>
            </a:r>
            <a:r>
              <a:rPr lang="en-US" sz="3600" dirty="0">
                <a:solidFill>
                  <a:schemeClr val="bg1"/>
                </a:solidFill>
                <a:latin typeface="Arial" pitchFamily="34" charset="0"/>
              </a:rPr>
              <a:t> { ...</a:t>
            </a:r>
            <a:r>
              <a:rPr lang="en-US" sz="3600" dirty="0" smtClean="0">
                <a:solidFill>
                  <a:schemeClr val="bg1"/>
                </a:solidFill>
                <a:latin typeface="Arial" pitchFamily="34" charset="0"/>
              </a:rPr>
              <a:t> </a:t>
            </a:r>
            <a:r>
              <a:rPr lang="ja-JP" altLang="en-US" sz="3600" dirty="0" smtClean="0">
                <a:solidFill>
                  <a:schemeClr val="bg1"/>
                </a:solidFill>
                <a:latin typeface="Arial" pitchFamily="34" charset="0"/>
              </a:rPr>
              <a:t>逐次コード</a:t>
            </a:r>
            <a:r>
              <a:rPr lang="en-US" sz="3600" dirty="0" smtClean="0">
                <a:solidFill>
                  <a:schemeClr val="bg1"/>
                </a:solidFill>
                <a:latin typeface="Arial" pitchFamily="34" charset="0"/>
              </a:rPr>
              <a:t>.</a:t>
            </a:r>
            <a:r>
              <a:rPr lang="en-US" sz="3600" dirty="0">
                <a:solidFill>
                  <a:schemeClr val="bg1"/>
                </a:solidFill>
                <a:latin typeface="Arial" pitchFamily="34" charset="0"/>
              </a:rPr>
              <a:t>.. }</a:t>
            </a:r>
          </a:p>
        </p:txBody>
      </p:sp>
      <p:sp>
        <p:nvSpPr>
          <p:cNvPr id="928772" name="Text Placeholder 928771"/>
          <p:cNvSpPr>
            <a:spLocks noGrp="1" noChangeArrowheads="1"/>
          </p:cNvSpPr>
          <p:nvPr>
            <p:ph type="body" idx="1"/>
          </p:nvPr>
        </p:nvSpPr>
        <p:spPr>
          <a:xfrm>
            <a:off x="330200" y="2857500"/>
            <a:ext cx="8634413" cy="3135313"/>
          </a:xfrm>
        </p:spPr>
        <p:txBody>
          <a:bodyPr>
            <a:noAutofit/>
          </a:bodyPr>
          <a:lstStyle/>
          <a:p>
            <a:pPr marL="358775" indent="-358775" defTabSz="914400" eaLnBrk="1" hangingPunct="1">
              <a:lnSpc>
                <a:spcPct val="100000"/>
              </a:lnSpc>
              <a:buFont typeface="Wingdings" pitchFamily="2" charset="2"/>
              <a:buChar char="§"/>
            </a:pPr>
            <a:r>
              <a:rPr lang="ja-JP" altLang="en-US" dirty="0" smtClean="0">
                <a:latin typeface="+mj-ea"/>
                <a:ea typeface="+mj-ea"/>
                <a:cs typeface="HG明朝B (本文)"/>
              </a:rPr>
              <a:t>最初に</a:t>
            </a:r>
            <a:r>
              <a:rPr lang="ja-JP" altLang="en-US" dirty="0" smtClean="0">
                <a:latin typeface="+mj-ea"/>
                <a:ea typeface="+mj-ea"/>
                <a:cs typeface="HG明朝B (本文)"/>
              </a:rPr>
              <a:t>逐次コードを書いて、それを</a:t>
            </a:r>
            <a:r>
              <a:rPr lang="en-US" altLang="ja-JP" dirty="0" smtClean="0">
                <a:latin typeface="+mj-ea"/>
                <a:ea typeface="+mj-ea"/>
                <a:cs typeface="HG明朝B (本文)"/>
              </a:rPr>
              <a:t> </a:t>
            </a:r>
            <a:r>
              <a:rPr lang="en-GB" b="1" dirty="0" smtClean="0">
                <a:solidFill>
                  <a:srgbClr val="FFC000"/>
                </a:solidFill>
                <a:latin typeface="Comic Sans MS" pitchFamily="66" charset="0"/>
              </a:rPr>
              <a:t>atomic</a:t>
            </a:r>
            <a:r>
              <a:rPr lang="en-GB" dirty="0" smtClean="0">
                <a:latin typeface="Comic Sans MS" pitchFamily="66" charset="0"/>
              </a:rPr>
              <a:t> </a:t>
            </a:r>
            <a:r>
              <a:rPr lang="ja-JP" altLang="en-US" dirty="0" smtClean="0">
                <a:latin typeface="+mj-ea"/>
                <a:ea typeface="+mj-ea"/>
              </a:rPr>
              <a:t>で包む</a:t>
            </a:r>
            <a:r>
              <a:rPr lang="ja-JP" altLang="en-US" dirty="0" smtClean="0">
                <a:latin typeface="Comic Sans MS" pitchFamily="66" charset="0"/>
              </a:rPr>
              <a:t>。</a:t>
            </a:r>
            <a:endParaRPr lang="en-GB" dirty="0" smtClean="0">
              <a:latin typeface="Comic Sans MS" pitchFamily="66" charset="0"/>
            </a:endParaRPr>
          </a:p>
          <a:p>
            <a:pPr marL="358775" indent="-358775" defTabSz="914400" eaLnBrk="1" hangingPunct="1">
              <a:lnSpc>
                <a:spcPct val="100000"/>
              </a:lnSpc>
              <a:buFont typeface="Wingdings" pitchFamily="2" charset="2"/>
              <a:buChar char="§"/>
            </a:pPr>
            <a:r>
              <a:rPr lang="ja-JP" altLang="en-US" dirty="0" smtClean="0">
                <a:latin typeface="+mj-ea"/>
                <a:ea typeface="+mj-ea"/>
              </a:rPr>
              <a:t>全か無か</a:t>
            </a:r>
            <a:r>
              <a:rPr lang="en-GB" dirty="0" smtClean="0">
                <a:latin typeface="Comic Sans MS" pitchFamily="66" charset="0"/>
              </a:rPr>
              <a:t>: </a:t>
            </a:r>
            <a:r>
              <a:rPr lang="en-GB" dirty="0" err="1" smtClean="0">
                <a:ln>
                  <a:solidFill>
                    <a:srgbClr val="FF6600"/>
                  </a:solidFill>
                </a:ln>
                <a:solidFill>
                  <a:srgbClr val="FF6600"/>
                </a:solidFill>
                <a:latin typeface="Comic Sans MS" pitchFamily="66" charset="0"/>
              </a:rPr>
              <a:t>分割できない</a:t>
            </a:r>
            <a:r>
              <a:rPr lang="ja-JP" altLang="en-US" dirty="0" smtClean="0">
                <a:latin typeface="+mj-ea"/>
                <a:ea typeface="+mj-ea"/>
              </a:rPr>
              <a:t>コミット</a:t>
            </a:r>
            <a:endParaRPr lang="en-GB" dirty="0" smtClean="0">
              <a:latin typeface="+mj-ea"/>
              <a:ea typeface="+mj-ea"/>
            </a:endParaRPr>
          </a:p>
          <a:p>
            <a:pPr marL="358775" indent="-358775" defTabSz="914400" eaLnBrk="1" hangingPunct="1">
              <a:lnSpc>
                <a:spcPct val="100000"/>
              </a:lnSpc>
              <a:buFont typeface="Wingdings" pitchFamily="2" charset="2"/>
              <a:buChar char="§"/>
            </a:pPr>
            <a:r>
              <a:rPr lang="en-GB" dirty="0" smtClean="0">
                <a:latin typeface="Comic Sans MS" pitchFamily="66" charset="0"/>
              </a:rPr>
              <a:t>Atomic </a:t>
            </a:r>
            <a:r>
              <a:rPr lang="ja-JP" altLang="en-US" dirty="0" smtClean="0">
                <a:latin typeface="+mj-ea"/>
                <a:ea typeface="+mj-ea"/>
              </a:rPr>
              <a:t>ブロックは隔離</a:t>
            </a:r>
            <a:r>
              <a:rPr lang="en-US" altLang="ja-JP" dirty="0" smtClean="0">
                <a:latin typeface="+mj-ea"/>
                <a:ea typeface="+mj-ea"/>
              </a:rPr>
              <a:t>(</a:t>
            </a:r>
            <a:r>
              <a:rPr lang="en-GB" b="1" dirty="0" smtClean="0">
                <a:solidFill>
                  <a:srgbClr val="FFC000"/>
                </a:solidFill>
                <a:latin typeface="Comic Sans MS" pitchFamily="66" charset="0"/>
              </a:rPr>
              <a:t>Isolation</a:t>
            </a:r>
            <a:r>
              <a:rPr lang="en-GB" dirty="0" smtClean="0">
                <a:solidFill>
                  <a:srgbClr val="FFC000"/>
                </a:solidFill>
                <a:latin typeface="+mj-ea"/>
                <a:ea typeface="+mj-ea"/>
                <a:cs typeface=""/>
              </a:rPr>
              <a:t>)</a:t>
            </a:r>
            <a:r>
              <a:rPr lang="ja-JP" altLang="en-US" dirty="0" smtClean="0">
                <a:ln>
                  <a:solidFill>
                    <a:schemeClr val="tx1"/>
                  </a:solidFill>
                </a:ln>
                <a:latin typeface="+mj-ea"/>
                <a:ea typeface="+mj-ea"/>
                <a:cs typeface=""/>
              </a:rPr>
              <a:t>されて実行</a:t>
            </a:r>
            <a:endParaRPr lang="en-GB" dirty="0" smtClean="0">
              <a:ln>
                <a:solidFill>
                  <a:schemeClr val="tx1"/>
                </a:solidFill>
              </a:ln>
              <a:latin typeface="+mj-ea"/>
              <a:ea typeface="+mj-ea"/>
              <a:cs typeface=""/>
            </a:endParaRPr>
          </a:p>
          <a:p>
            <a:pPr marL="358775" indent="-358775" defTabSz="914400" eaLnBrk="1" hangingPunct="1">
              <a:lnSpc>
                <a:spcPct val="100000"/>
              </a:lnSpc>
              <a:buFont typeface="Wingdings" pitchFamily="2" charset="2"/>
              <a:buChar char="§"/>
            </a:pPr>
            <a:r>
              <a:rPr lang="ja-JP" altLang="en-US" dirty="0" smtClean="0">
                <a:latin typeface="+mj-ea"/>
                <a:ea typeface="+mj-ea"/>
              </a:rPr>
              <a:t>デッドロックは起らない</a:t>
            </a:r>
            <a:r>
              <a:rPr lang="en-GB" dirty="0" smtClean="0">
                <a:latin typeface="+mj-ea"/>
                <a:ea typeface="+mj-ea"/>
              </a:rPr>
              <a:t>(</a:t>
            </a:r>
            <a:r>
              <a:rPr lang="ja-JP" altLang="en-US" dirty="0" smtClean="0">
                <a:latin typeface="+mj-ea"/>
                <a:ea typeface="+mj-ea"/>
              </a:rPr>
              <a:t>ロックはない</a:t>
            </a:r>
            <a:r>
              <a:rPr lang="en-US" altLang="ja-JP" dirty="0" smtClean="0">
                <a:latin typeface="+mj-ea"/>
                <a:ea typeface="+mj-ea"/>
              </a:rPr>
              <a:t>!</a:t>
            </a:r>
            <a:r>
              <a:rPr lang="en-GB" dirty="0" smtClean="0">
                <a:latin typeface="+mj-ea"/>
                <a:ea typeface="+mj-ea"/>
              </a:rPr>
              <a:t>)</a:t>
            </a:r>
          </a:p>
          <a:p>
            <a:pPr marL="358775" indent="-358775" defTabSz="914400" eaLnBrk="1" hangingPunct="1">
              <a:lnSpc>
                <a:spcPct val="100000"/>
              </a:lnSpc>
              <a:buFont typeface="Wingdings" pitchFamily="2" charset="2"/>
              <a:buChar char="§"/>
            </a:pPr>
            <a:r>
              <a:rPr lang="ja-JP" altLang="en-US" dirty="0" smtClean="0">
                <a:latin typeface="+mj-ea"/>
                <a:ea typeface="+mj-ea"/>
              </a:rPr>
              <a:t>アトミック性はエラー回復を容易にする</a:t>
            </a:r>
            <a:r>
              <a:rPr lang="en-GB" dirty="0" smtClean="0">
                <a:latin typeface="+mj-ea"/>
                <a:ea typeface="+mj-ea"/>
              </a:rPr>
              <a:t/>
            </a:r>
            <a:br>
              <a:rPr lang="en-GB" dirty="0" smtClean="0">
                <a:latin typeface="+mj-ea"/>
                <a:ea typeface="+mj-ea"/>
              </a:rPr>
            </a:br>
            <a:r>
              <a:rPr lang="en-GB" dirty="0" smtClean="0">
                <a:latin typeface="+mj-ea"/>
                <a:ea typeface="+mj-ea"/>
              </a:rPr>
              <a:t>(</a:t>
            </a:r>
            <a:r>
              <a:rPr lang="ja-JP" altLang="en-US" dirty="0" smtClean="0">
                <a:latin typeface="+mj-ea"/>
                <a:ea typeface="+mj-ea"/>
              </a:rPr>
              <a:t>例</a:t>
            </a:r>
            <a:r>
              <a:rPr lang="en-US" altLang="ja-JP" dirty="0" smtClean="0">
                <a:latin typeface="+mj-ea"/>
                <a:ea typeface="+mj-ea"/>
              </a:rPr>
              <a:t> </a:t>
            </a:r>
            <a:r>
              <a:rPr lang="ja-JP" altLang="en-US" dirty="0" smtClean="0">
                <a:latin typeface="+mj-ea"/>
                <a:ea typeface="+mj-ea"/>
              </a:rPr>
              <a:t>逐次コードの中で例外を投げる</a:t>
            </a:r>
            <a:r>
              <a:rPr lang="en-GB" dirty="0" smtClean="0">
                <a:latin typeface="+mj-ea"/>
                <a:ea typeface="+mj-ea"/>
              </a:rPr>
              <a:t>)</a:t>
            </a:r>
            <a:endParaRPr lang="en-GB" dirty="0" smtClean="0">
              <a:latin typeface="+mj-ea"/>
              <a:ea typeface="+mj-ea"/>
            </a:endParaRPr>
          </a:p>
        </p:txBody>
      </p:sp>
      <p:sp>
        <p:nvSpPr>
          <p:cNvPr id="25607" name="Rounded Rectangular Callout 928773"/>
          <p:cNvSpPr>
            <a:spLocks noChangeArrowheads="1"/>
          </p:cNvSpPr>
          <p:nvPr/>
        </p:nvSpPr>
        <p:spPr bwMode="auto">
          <a:xfrm>
            <a:off x="7689850" y="4433888"/>
            <a:ext cx="1295400" cy="646986"/>
          </a:xfrm>
          <a:prstGeom prst="wedgeRoundRectCallout">
            <a:avLst>
              <a:gd name="adj1" fmla="val -154043"/>
              <a:gd name="adj2" fmla="val -64862"/>
              <a:gd name="adj3" fmla="val 16667"/>
            </a:avLst>
          </a:prstGeom>
          <a:solidFill>
            <a:schemeClr val="accent1"/>
          </a:solidFill>
          <a:ln w="9525" algn="ctr">
            <a:solidFill>
              <a:schemeClr val="tx1"/>
            </a:solidFill>
            <a:miter lim="800000"/>
            <a:headEnd/>
            <a:tailEnd/>
          </a:ln>
        </p:spPr>
        <p:txBody>
          <a:bodyPr>
            <a:spAutoFit/>
          </a:bodyPr>
          <a:lstStyle/>
          <a:p>
            <a:pPr algn="ctr"/>
            <a:r>
              <a:rPr lang="en-GB" sz="3200" b="1" dirty="0">
                <a:solidFill>
                  <a:schemeClr val="bg1"/>
                </a:solidFill>
              </a:rPr>
              <a:t>A</a:t>
            </a:r>
            <a:r>
              <a:rPr lang="en-GB" sz="2400" b="1" dirty="0">
                <a:solidFill>
                  <a:schemeClr val="bg1"/>
                </a:solidFill>
              </a:rPr>
              <a:t>C</a:t>
            </a:r>
            <a:r>
              <a:rPr lang="en-GB" sz="3200" b="1" dirty="0">
                <a:solidFill>
                  <a:schemeClr val="bg1"/>
                </a:solidFill>
              </a:rPr>
              <a:t>I</a:t>
            </a:r>
            <a:r>
              <a:rPr lang="en-GB" sz="2400" b="1" dirty="0">
                <a:solidFill>
                  <a:schemeClr val="bg1"/>
                </a:solidFill>
              </a:rPr>
              <a: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Title 136193"/>
          <p:cNvSpPr>
            <a:spLocks noGrp="1" noChangeArrowheads="1"/>
          </p:cNvSpPr>
          <p:nvPr>
            <p:ph type="title"/>
          </p:nvPr>
        </p:nvSpPr>
        <p:spPr/>
        <p:txBody>
          <a:bodyPr/>
          <a:lstStyle/>
          <a:p>
            <a:pPr marL="0" indent="0" algn="l" defTabSz="914400" eaLnBrk="1" hangingPunct="1"/>
            <a:r>
              <a:rPr lang="ja-JP" altLang="en-US" dirty="0" smtClean="0"/>
              <a:t>どのように動くのか</a:t>
            </a:r>
            <a:r>
              <a:rPr lang="en-GB" dirty="0" smtClean="0"/>
              <a:t>?</a:t>
            </a:r>
          </a:p>
        </p:txBody>
      </p:sp>
      <p:sp>
        <p:nvSpPr>
          <p:cNvPr id="136195" name="Text Placeholder 136194"/>
          <p:cNvSpPr>
            <a:spLocks noGrp="1" noChangeArrowheads="1"/>
          </p:cNvSpPr>
          <p:nvPr>
            <p:ph type="body" idx="1"/>
          </p:nvPr>
        </p:nvSpPr>
        <p:spPr>
          <a:xfrm>
            <a:off x="457200" y="2428875"/>
            <a:ext cx="8229600" cy="3889375"/>
          </a:xfrm>
        </p:spPr>
        <p:txBody>
          <a:bodyPr>
            <a:noAutofit/>
          </a:bodyPr>
          <a:lstStyle/>
          <a:p>
            <a:pPr marL="358775" indent="-358775" defTabSz="914400" eaLnBrk="1" hangingPunct="1">
              <a:buNone/>
            </a:pPr>
            <a:r>
              <a:rPr lang="en-GB" dirty="0" err="1" smtClean="0">
                <a:latin typeface="+mj-ea"/>
                <a:ea typeface="+mj-ea"/>
              </a:rPr>
              <a:t>実装の一例</a:t>
            </a:r>
            <a:r>
              <a:rPr lang="en-GB" dirty="0" smtClean="0">
                <a:latin typeface="+mj-ea"/>
                <a:ea typeface="+mj-ea"/>
              </a:rPr>
              <a:t>:</a:t>
            </a:r>
          </a:p>
          <a:p>
            <a:pPr marL="358775" indent="-358775" defTabSz="914400" eaLnBrk="1" hangingPunct="1">
              <a:buFont typeface="Wingdings" pitchFamily="2" charset="2"/>
              <a:buChar char="§"/>
            </a:pPr>
            <a:r>
              <a:rPr lang="en-GB" dirty="0" smtClean="0">
                <a:latin typeface="Comic Sans MS" pitchFamily="66" charset="0"/>
              </a:rPr>
              <a:t>&lt;code&gt; </a:t>
            </a:r>
            <a:r>
              <a:rPr lang="ja-JP" altLang="en-US" dirty="0" smtClean="0">
                <a:latin typeface="+mj-ea"/>
                <a:ea typeface="+mj-ea"/>
              </a:rPr>
              <a:t>をロックなしで実行</a:t>
            </a:r>
            <a:endParaRPr lang="en-GB" dirty="0" smtClean="0">
              <a:latin typeface="+mj-ea"/>
              <a:ea typeface="+mj-ea"/>
            </a:endParaRPr>
          </a:p>
          <a:p>
            <a:pPr marL="358775" indent="-358775" defTabSz="914400" eaLnBrk="1" hangingPunct="1">
              <a:buFont typeface="Wingdings" pitchFamily="2" charset="2"/>
              <a:buChar char="§"/>
            </a:pPr>
            <a:r>
              <a:rPr lang="en-GB" dirty="0" smtClean="0">
                <a:latin typeface="Comic Sans MS" pitchFamily="66" charset="0"/>
              </a:rPr>
              <a:t>&lt;code&gt; </a:t>
            </a:r>
            <a:r>
              <a:rPr lang="ja-JP" altLang="en-US" dirty="0" smtClean="0">
                <a:latin typeface="+mj-ea"/>
                <a:ea typeface="+mj-ea"/>
              </a:rPr>
              <a:t>の中の</a:t>
            </a:r>
            <a:r>
              <a:rPr lang="en-US" altLang="ja-JP" dirty="0" smtClean="0">
                <a:latin typeface="Comic Sans MS" pitchFamily="66" charset="0"/>
              </a:rPr>
              <a:t> read </a:t>
            </a:r>
            <a:r>
              <a:rPr lang="ja-JP" altLang="en-US" dirty="0" smtClean="0">
                <a:latin typeface="+mj-ea"/>
                <a:ea typeface="+mj-ea"/>
              </a:rPr>
              <a:t>と</a:t>
            </a:r>
            <a:r>
              <a:rPr lang="en-US" altLang="ja-JP" dirty="0" smtClean="0">
                <a:latin typeface="Comic Sans MS" pitchFamily="66" charset="0"/>
              </a:rPr>
              <a:t> write </a:t>
            </a:r>
            <a:r>
              <a:rPr lang="ja-JP" altLang="en-US" dirty="0" smtClean="0">
                <a:latin typeface="+mj-ea"/>
                <a:ea typeface="+mj-ea"/>
              </a:rPr>
              <a:t>は、スレッドローカルなトランザクションの記録に保存される</a:t>
            </a:r>
            <a:endParaRPr lang="en-GB" dirty="0" smtClean="0">
              <a:latin typeface="+mj-ea"/>
              <a:ea typeface="+mj-ea"/>
            </a:endParaRPr>
          </a:p>
          <a:p>
            <a:pPr marL="358775" indent="-358775" defTabSz="914400" eaLnBrk="1" hangingPunct="1">
              <a:buFont typeface="Wingdings" pitchFamily="2" charset="2"/>
              <a:buChar char="§"/>
            </a:pPr>
            <a:r>
              <a:rPr lang="en-GB" dirty="0" smtClean="0">
                <a:latin typeface="Comic Sans MS" pitchFamily="66" charset="0"/>
              </a:rPr>
              <a:t>Write </a:t>
            </a:r>
            <a:r>
              <a:rPr lang="ja-JP" altLang="en-US" dirty="0" smtClean="0">
                <a:latin typeface="+mj-ea"/>
                <a:ea typeface="+mj-ea"/>
              </a:rPr>
              <a:t>は記録のみに行く。メモリには行かない。</a:t>
            </a: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最後に、トランザクションはメモリにコミットしようとする。</a:t>
            </a:r>
            <a:endParaRPr lang="en-GB" dirty="0" smtClean="0">
              <a:latin typeface="+mj-ea"/>
              <a:ea typeface="+mj-ea"/>
            </a:endParaRPr>
          </a:p>
          <a:p>
            <a:pPr marL="358775" indent="-358775" defTabSz="914400" eaLnBrk="1" hangingPunct="1">
              <a:buFont typeface="Wingdings" pitchFamily="2" charset="2"/>
              <a:buChar char="§"/>
            </a:pPr>
            <a:r>
              <a:rPr lang="ja-JP" altLang="en-US" dirty="0" smtClean="0">
                <a:latin typeface="+mj-ea"/>
                <a:ea typeface="+mj-ea"/>
              </a:rPr>
              <a:t>コミットは失敗するかも</a:t>
            </a:r>
            <a:r>
              <a:rPr lang="en-GB" dirty="0" smtClean="0">
                <a:latin typeface="+mj-ea"/>
                <a:ea typeface="+mj-ea"/>
              </a:rPr>
              <a:t>; </a:t>
            </a:r>
            <a:r>
              <a:rPr lang="ja-JP" altLang="en-US" dirty="0" smtClean="0">
                <a:latin typeface="+mj-ea"/>
                <a:ea typeface="+mj-ea"/>
              </a:rPr>
              <a:t>そのときは、トランザクションが再実行</a:t>
            </a:r>
            <a:endParaRPr lang="en-GB" dirty="0" smtClean="0">
              <a:latin typeface="+mj-ea"/>
              <a:ea typeface="+mj-ea"/>
            </a:endParaRPr>
          </a:p>
        </p:txBody>
      </p:sp>
      <p:sp>
        <p:nvSpPr>
          <p:cNvPr id="26627" name="Rounded Rectangle 136195"/>
          <p:cNvSpPr>
            <a:spLocks noChangeArrowheads="1"/>
          </p:cNvSpPr>
          <p:nvPr/>
        </p:nvSpPr>
        <p:spPr bwMode="auto">
          <a:xfrm>
            <a:off x="6333925" y="67033"/>
            <a:ext cx="1691104" cy="1328023"/>
          </a:xfrm>
          <a:prstGeom prst="roundRect">
            <a:avLst>
              <a:gd name="adj" fmla="val 16667"/>
            </a:avLst>
          </a:prstGeom>
          <a:solidFill>
            <a:schemeClr val="accent1"/>
          </a:solidFill>
          <a:ln w="9525" algn="ctr">
            <a:solidFill>
              <a:schemeClr val="tx1"/>
            </a:solidFill>
            <a:round/>
            <a:headEnd/>
            <a:tailEnd/>
          </a:ln>
        </p:spPr>
        <p:txBody>
          <a:bodyPr wrap="none" anchor="ctr">
            <a:spAutoFit/>
          </a:bodyPr>
          <a:lstStyle/>
          <a:p>
            <a:pPr algn="ctr"/>
            <a:r>
              <a:rPr lang="ja-JP" altLang="en-US" sz="3600" dirty="0" smtClean="0">
                <a:solidFill>
                  <a:srgbClr val="000000"/>
                </a:solidFill>
                <a:latin typeface="+mj-ea"/>
                <a:ea typeface="+mj-ea"/>
              </a:rPr>
              <a:t>楽</a:t>
            </a:r>
            <a:r>
              <a:rPr lang="ja-JP" altLang="en-US" sz="3600" dirty="0" smtClean="0">
                <a:solidFill>
                  <a:srgbClr val="000000"/>
                </a:solidFill>
                <a:latin typeface="+mj-ea"/>
                <a:ea typeface="+mj-ea"/>
              </a:rPr>
              <a:t>観的</a:t>
            </a:r>
            <a:endParaRPr lang="en-US" altLang="ja-JP" sz="3600" dirty="0" smtClean="0">
              <a:solidFill>
                <a:srgbClr val="000000"/>
              </a:solidFill>
              <a:latin typeface="+mj-ea"/>
              <a:ea typeface="+mj-ea"/>
            </a:endParaRPr>
          </a:p>
          <a:p>
            <a:pPr algn="ctr"/>
            <a:r>
              <a:rPr lang="ja-JP" altLang="en-US" sz="3600" dirty="0" smtClean="0">
                <a:solidFill>
                  <a:srgbClr val="000000"/>
                </a:solidFill>
                <a:latin typeface="+mj-ea"/>
                <a:ea typeface="+mj-ea"/>
              </a:rPr>
              <a:t>並行性</a:t>
            </a:r>
            <a:endParaRPr lang="en-GB" sz="3600" dirty="0">
              <a:solidFill>
                <a:srgbClr val="000000"/>
              </a:solidFill>
              <a:latin typeface="+mj-ea"/>
              <a:ea typeface="+mj-ea"/>
            </a:endParaRPr>
          </a:p>
        </p:txBody>
      </p:sp>
      <p:sp>
        <p:nvSpPr>
          <p:cNvPr id="26628" name="Rectangular Callout 5"/>
          <p:cNvSpPr>
            <a:spLocks noChangeArrowheads="1"/>
          </p:cNvSpPr>
          <p:nvPr/>
        </p:nvSpPr>
        <p:spPr bwMode="auto">
          <a:xfrm>
            <a:off x="500063" y="1643063"/>
            <a:ext cx="5357812" cy="646112"/>
          </a:xfrm>
          <a:prstGeom prst="wedgeRectCallout">
            <a:avLst>
              <a:gd name="adj1" fmla="val -50352"/>
              <a:gd name="adj2" fmla="val 25657"/>
            </a:avLst>
          </a:prstGeom>
          <a:solidFill>
            <a:srgbClr val="99CCFF"/>
          </a:solidFill>
          <a:ln w="9525">
            <a:noFill/>
            <a:miter lim="800000"/>
            <a:headEnd/>
            <a:tailEnd/>
          </a:ln>
        </p:spPr>
        <p:txBody>
          <a:bodyPr>
            <a:spAutoFit/>
          </a:bodyPr>
          <a:lstStyle/>
          <a:p>
            <a:r>
              <a:rPr lang="en-US" sz="3600" b="1" dirty="0">
                <a:solidFill>
                  <a:srgbClr val="FF9900"/>
                </a:solidFill>
                <a:latin typeface="Arial" pitchFamily="34" charset="0"/>
              </a:rPr>
              <a:t>atomic</a:t>
            </a:r>
            <a:r>
              <a:rPr lang="en-US" sz="3600" dirty="0">
                <a:solidFill>
                  <a:schemeClr val="bg1"/>
                </a:solidFill>
                <a:latin typeface="Arial" pitchFamily="34" charset="0"/>
              </a:rPr>
              <a:t> { ... &lt;code&gt;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Rectangle 192515"/>
          <p:cNvSpPr>
            <a:spLocks noChangeArrowheads="1"/>
          </p:cNvSpPr>
          <p:nvPr/>
        </p:nvSpPr>
        <p:spPr bwMode="auto">
          <a:xfrm>
            <a:off x="900113" y="2019508"/>
            <a:ext cx="7307262" cy="2123658"/>
          </a:xfrm>
          <a:prstGeom prst="rect">
            <a:avLst/>
          </a:prstGeom>
          <a:solidFill>
            <a:srgbClr val="99CCFF"/>
          </a:solidFill>
          <a:ln w="9525" algn="ctr">
            <a:solidFill>
              <a:schemeClr val="tx1"/>
            </a:solidFill>
            <a:miter lim="800000"/>
            <a:headEnd/>
            <a:tailEnd/>
          </a:ln>
        </p:spPr>
        <p:txBody>
          <a:bodyPr anchor="ctr">
            <a:spAutoFit/>
          </a:bodyPr>
          <a:lstStyle/>
          <a:p>
            <a:pPr algn="ctr"/>
            <a:r>
              <a:rPr lang="en-GB" sz="6600" b="0" dirty="0" smtClean="0">
                <a:solidFill>
                  <a:schemeClr val="bg1"/>
                </a:solidFill>
                <a:latin typeface="Arial" pitchFamily="34" charset="0"/>
              </a:rPr>
              <a:t>Haskell </a:t>
            </a:r>
            <a:r>
              <a:rPr lang="ja-JP" altLang="en-US" sz="6600" dirty="0" smtClean="0">
                <a:solidFill>
                  <a:schemeClr val="bg1"/>
                </a:solidFill>
                <a:latin typeface="+mj-ea"/>
                <a:ea typeface="+mj-ea"/>
              </a:rPr>
              <a:t>に</a:t>
            </a:r>
            <a:r>
              <a:rPr lang="en-US" altLang="ja-JP" sz="6600" dirty="0" smtClean="0">
                <a:solidFill>
                  <a:schemeClr val="bg1"/>
                </a:solidFill>
                <a:latin typeface="Arial" pitchFamily="34" charset="0"/>
              </a:rPr>
              <a:t> </a:t>
            </a:r>
            <a:r>
              <a:rPr lang="en-GB" sz="6600" b="0" dirty="0" smtClean="0">
                <a:solidFill>
                  <a:schemeClr val="bg1"/>
                </a:solidFill>
                <a:latin typeface="Arial" pitchFamily="34" charset="0"/>
              </a:rPr>
              <a:t>STM </a:t>
            </a:r>
            <a:r>
              <a:rPr lang="ja-JP" altLang="en-US" sz="6600" dirty="0" smtClean="0">
                <a:solidFill>
                  <a:schemeClr val="bg1"/>
                </a:solidFill>
                <a:latin typeface="+mj-ea"/>
                <a:ea typeface="+mj-ea"/>
              </a:rPr>
              <a:t>を実現する</a:t>
            </a:r>
            <a:endParaRPr lang="en-GB" sz="66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Title 217089"/>
          <p:cNvSpPr>
            <a:spLocks noGrp="1" noChangeArrowheads="1"/>
          </p:cNvSpPr>
          <p:nvPr>
            <p:ph type="title"/>
          </p:nvPr>
        </p:nvSpPr>
        <p:spPr/>
        <p:txBody>
          <a:bodyPr/>
          <a:lstStyle/>
          <a:p>
            <a:pPr marL="0" indent="0" defTabSz="914400" eaLnBrk="1" hangingPunct="1"/>
            <a:r>
              <a:rPr lang="en-GB" dirty="0" smtClean="0"/>
              <a:t>Haskell </a:t>
            </a:r>
            <a:r>
              <a:rPr lang="ja-JP" altLang="en-US" dirty="0" smtClean="0"/>
              <a:t>に</a:t>
            </a:r>
            <a:r>
              <a:rPr lang="en-US" altLang="ja-JP" dirty="0" smtClean="0"/>
              <a:t> </a:t>
            </a:r>
            <a:r>
              <a:rPr lang="en-GB" dirty="0" smtClean="0"/>
              <a:t>STM </a:t>
            </a:r>
            <a:r>
              <a:rPr lang="ja-JP" altLang="en-US" dirty="0" smtClean="0"/>
              <a:t>を実現する</a:t>
            </a:r>
            <a:endParaRPr lang="en-GB" dirty="0" smtClean="0"/>
          </a:p>
        </p:txBody>
      </p:sp>
      <p:sp>
        <p:nvSpPr>
          <p:cNvPr id="217091" name="Rectangle 217090"/>
          <p:cNvSpPr>
            <a:spLocks noChangeArrowheads="1"/>
          </p:cNvSpPr>
          <p:nvPr/>
        </p:nvSpPr>
        <p:spPr bwMode="auto">
          <a:xfrm>
            <a:off x="539750" y="2636838"/>
            <a:ext cx="8229600" cy="3781425"/>
          </a:xfrm>
          <a:prstGeom prst="rect">
            <a:avLst/>
          </a:prstGeom>
          <a:noFill/>
          <a:ln w="9525" cap="flat" cmpd="sng" algn="ctr">
            <a:noFill/>
            <a:prstDash val="solid"/>
            <a:miter lim="800000"/>
            <a:headEnd type="none" w="med" len="med"/>
            <a:tailEnd type="none" w="med" len="med"/>
          </a:ln>
          <a:effectLst/>
        </p:spPr>
        <p:txBody>
          <a:bodyPr/>
          <a:lstStyle/>
          <a:p>
            <a:pPr marL="342900" indent="-342900">
              <a:lnSpc>
                <a:spcPct val="90000"/>
              </a:lnSpc>
              <a:spcBef>
                <a:spcPct val="45000"/>
              </a:spcBef>
              <a:buClr>
                <a:schemeClr val="hlink"/>
              </a:buClr>
              <a:buSzPct val="120000"/>
              <a:buFont typeface="Arial" pitchFamily="34" charset="0"/>
              <a:buChar char="•"/>
            </a:pPr>
            <a:r>
              <a:rPr lang="ja-JP" altLang="en-US" sz="3200" dirty="0" smtClean="0">
                <a:effectLst>
                  <a:outerShdw blurRad="38100" dist="38100" dir="2700000" algn="tl">
                    <a:srgbClr val="000000"/>
                  </a:outerShdw>
                </a:effectLst>
                <a:latin typeface="+mj-ea"/>
                <a:ea typeface="+mj-ea"/>
              </a:rPr>
              <a:t>型システムでは副作用が明確に分かる</a:t>
            </a:r>
            <a:endParaRPr lang="en-GB" sz="3200" dirty="0" smtClean="0">
              <a:effectLst>
                <a:outerShdw blurRad="38100" dist="38100" dir="2700000" algn="tl">
                  <a:srgbClr val="000000"/>
                </a:outerShdw>
              </a:effectLst>
              <a:latin typeface="+mj-ea"/>
              <a:ea typeface="+mj-ea"/>
            </a:endParaRPr>
          </a:p>
          <a:p>
            <a:pPr marL="742950" lvl="1" indent="-285750">
              <a:lnSpc>
                <a:spcPct val="90000"/>
              </a:lnSpc>
              <a:spcBef>
                <a:spcPct val="45000"/>
              </a:spcBef>
              <a:buFontTx/>
              <a:buChar char="–"/>
            </a:pPr>
            <a:r>
              <a:rPr lang="en-GB" sz="2800" b="0" dirty="0" smtClean="0">
                <a:effectLst>
                  <a:outerShdw blurRad="38100" dist="38100" dir="2700000" algn="tl">
                    <a:srgbClr val="000000"/>
                  </a:outerShdw>
                </a:effectLst>
                <a:latin typeface="Comic Sans MS" pitchFamily="66" charset="0"/>
              </a:rPr>
              <a:t>(</a:t>
            </a:r>
            <a:r>
              <a:rPr lang="en-GB" sz="2800" b="0" dirty="0">
                <a:effectLst>
                  <a:outerShdw blurRad="38100" dist="38100" dir="2700000" algn="tl">
                    <a:srgbClr val="000000"/>
                  </a:outerShdw>
                </a:effectLst>
                <a:latin typeface="Comic Sans MS" pitchFamily="66" charset="0"/>
              </a:rPr>
              <a:t>reverse “yes”) :: String</a:t>
            </a:r>
            <a:r>
              <a:rPr lang="en-GB" sz="2800" b="0" dirty="0">
                <a:effectLst>
                  <a:outerShdw blurRad="38100" dist="38100" dir="2700000" algn="tl">
                    <a:srgbClr val="FFFFFF"/>
                  </a:outerShdw>
                </a:effectLst>
                <a:latin typeface="Arial" pitchFamily="34" charset="0"/>
              </a:rPr>
              <a:t>	</a:t>
            </a:r>
            <a:r>
              <a:rPr lang="en-GB" sz="2800" b="0" dirty="0">
                <a:effectLst>
                  <a:outerShdw blurRad="38100" dist="38100" dir="2700000" algn="tl">
                    <a:srgbClr val="000000"/>
                  </a:outerShdw>
                </a:effectLst>
                <a:latin typeface="Arial" pitchFamily="34" charset="0"/>
              </a:rPr>
              <a:t>--</a:t>
            </a:r>
            <a:r>
              <a:rPr lang="en-GB" sz="2800" b="0" dirty="0" smtClean="0">
                <a:effectLst>
                  <a:outerShdw blurRad="38100" dist="38100" dir="2700000" algn="tl">
                    <a:srgbClr val="000000"/>
                  </a:outerShdw>
                </a:effectLst>
                <a:latin typeface="Arial" pitchFamily="34" charset="0"/>
              </a:rPr>
              <a:t> </a:t>
            </a:r>
            <a:r>
              <a:rPr lang="ja-JP" altLang="en-US" sz="2800" dirty="0" smtClean="0">
                <a:effectLst>
                  <a:outerShdw blurRad="38100" dist="38100" dir="2700000" algn="tl">
                    <a:srgbClr val="000000"/>
                  </a:outerShdw>
                </a:effectLst>
                <a:latin typeface="+mj-ea"/>
                <a:ea typeface="+mj-ea"/>
              </a:rPr>
              <a:t>副作用なし</a:t>
            </a:r>
            <a:endParaRPr lang="en-GB" sz="2800" dirty="0" smtClean="0">
              <a:effectLst>
                <a:outerShdw blurRad="38100" dist="38100" dir="2700000" algn="tl">
                  <a:srgbClr val="000000"/>
                </a:outerShdw>
              </a:effectLst>
              <a:latin typeface="+mj-ea"/>
              <a:ea typeface="+mj-ea"/>
            </a:endParaRPr>
          </a:p>
          <a:p>
            <a:pPr marL="742950" lvl="1" indent="-285750">
              <a:lnSpc>
                <a:spcPct val="90000"/>
              </a:lnSpc>
              <a:spcBef>
                <a:spcPct val="45000"/>
              </a:spcBef>
              <a:buFontTx/>
              <a:buChar char="–"/>
            </a:pPr>
            <a:r>
              <a:rPr lang="en-GB" sz="2800" b="0" dirty="0">
                <a:effectLst>
                  <a:outerShdw blurRad="38100" dist="38100" dir="2700000" algn="tl">
                    <a:srgbClr val="000000"/>
                  </a:outerShdw>
                </a:effectLst>
                <a:latin typeface="Comic Sans MS" pitchFamily="66" charset="0"/>
              </a:rPr>
              <a:t>(</a:t>
            </a:r>
            <a:r>
              <a:rPr lang="en-GB" sz="2800" b="0" dirty="0" err="1">
                <a:effectLst>
                  <a:outerShdw blurRad="38100" dist="38100" dir="2700000" algn="tl">
                    <a:srgbClr val="000000"/>
                  </a:outerShdw>
                </a:effectLst>
                <a:latin typeface="Comic Sans MS" pitchFamily="66" charset="0"/>
              </a:rPr>
              <a:t>putStr</a:t>
            </a:r>
            <a:r>
              <a:rPr lang="en-GB" sz="2800" b="0" dirty="0">
                <a:effectLst>
                  <a:outerShdw blurRad="38100" dist="38100" dir="2700000" algn="tl">
                    <a:srgbClr val="000000"/>
                  </a:outerShdw>
                </a:effectLst>
                <a:latin typeface="Comic Sans MS" pitchFamily="66" charset="0"/>
              </a:rPr>
              <a:t> “no”) :: IO ()</a:t>
            </a:r>
            <a:r>
              <a:rPr lang="en-GB" sz="2800" b="0" dirty="0">
                <a:effectLst>
                  <a:outerShdw blurRad="38100" dist="38100" dir="2700000" algn="tl">
                    <a:srgbClr val="FFFFFF"/>
                  </a:outerShdw>
                </a:effectLst>
                <a:latin typeface="Arial" pitchFamily="34" charset="0"/>
              </a:rPr>
              <a:t>	  </a:t>
            </a:r>
            <a:r>
              <a:rPr lang="en-GB" sz="2800" b="0" dirty="0">
                <a:effectLst>
                  <a:outerShdw blurRad="38100" dist="38100" dir="2700000" algn="tl">
                    <a:srgbClr val="000000"/>
                  </a:outerShdw>
                </a:effectLst>
                <a:latin typeface="Arial" pitchFamily="34" charset="0"/>
              </a:rPr>
              <a:t> --</a:t>
            </a:r>
            <a:r>
              <a:rPr lang="en-GB" sz="2800" b="0" dirty="0" smtClean="0">
                <a:effectLst>
                  <a:outerShdw blurRad="38100" dist="38100" dir="2700000" algn="tl">
                    <a:srgbClr val="000000"/>
                  </a:outerShdw>
                </a:effectLst>
                <a:latin typeface="Arial" pitchFamily="34" charset="0"/>
              </a:rPr>
              <a:t> </a:t>
            </a:r>
            <a:r>
              <a:rPr lang="ja-JP" altLang="en-US" sz="2800" dirty="0" smtClean="0">
                <a:effectLst>
                  <a:outerShdw blurRad="38100" dist="38100" dir="2700000" algn="tl">
                    <a:srgbClr val="000000"/>
                  </a:outerShdw>
                </a:effectLst>
                <a:latin typeface="+mj-ea"/>
                <a:ea typeface="+mj-ea"/>
                <a:cs typeface="HG明朝B (本文)"/>
              </a:rPr>
              <a:t>副作用があるかも</a:t>
            </a:r>
            <a:endParaRPr lang="en-GB" sz="2800" dirty="0" smtClean="0">
              <a:effectLst>
                <a:outerShdw blurRad="38100" dist="38100" dir="2700000" algn="tl">
                  <a:srgbClr val="000000"/>
                </a:outerShdw>
              </a:effectLst>
              <a:latin typeface="+mj-ea"/>
              <a:ea typeface="+mj-ea"/>
              <a:cs typeface="HG明朝B (本文)"/>
            </a:endParaRPr>
          </a:p>
          <a:p>
            <a:pPr marL="342900" indent="-342900">
              <a:lnSpc>
                <a:spcPct val="90000"/>
              </a:lnSpc>
              <a:spcBef>
                <a:spcPct val="45000"/>
              </a:spcBef>
              <a:buClr>
                <a:schemeClr val="hlink"/>
              </a:buClr>
              <a:buSzPct val="120000"/>
              <a:buFont typeface="Arial" pitchFamily="34" charset="0"/>
              <a:buChar char="•"/>
            </a:pPr>
            <a:r>
              <a:rPr lang="en-GB" sz="3200" b="0" dirty="0" smtClean="0">
                <a:effectLst>
                  <a:outerShdw blurRad="38100" dist="38100" dir="2700000" algn="tl">
                    <a:srgbClr val="000000"/>
                  </a:outerShdw>
                </a:effectLst>
                <a:latin typeface="Arial" pitchFamily="34" charset="0"/>
              </a:rPr>
              <a:t>main </a:t>
            </a:r>
            <a:r>
              <a:rPr lang="ja-JP" altLang="en-US" sz="3200" dirty="0" smtClean="0">
                <a:effectLst>
                  <a:outerShdw blurRad="38100" dist="38100" dir="2700000" algn="tl">
                    <a:srgbClr val="000000"/>
                  </a:outerShdw>
                </a:effectLst>
                <a:latin typeface="+mj-ea"/>
                <a:ea typeface="+mj-ea"/>
                <a:cs typeface="HG明朝B (本文)"/>
              </a:rPr>
              <a:t>は副作用を持ちうる計算</a:t>
            </a:r>
            <a:endParaRPr lang="en-GB" sz="3200" dirty="0" smtClean="0">
              <a:effectLst>
                <a:outerShdw blurRad="38100" dist="38100" dir="2700000" algn="tl">
                  <a:srgbClr val="000000"/>
                </a:outerShdw>
              </a:effectLst>
              <a:latin typeface="+mj-ea"/>
              <a:ea typeface="+mj-ea"/>
              <a:cs typeface="HG明朝B (本文)"/>
            </a:endParaRPr>
          </a:p>
          <a:p>
            <a:pPr marL="742950" lvl="1" indent="-285750">
              <a:lnSpc>
                <a:spcPct val="90000"/>
              </a:lnSpc>
              <a:spcBef>
                <a:spcPct val="45000"/>
              </a:spcBef>
              <a:buFontTx/>
              <a:buChar char="–"/>
            </a:pPr>
            <a:r>
              <a:rPr lang="en-GB" sz="2800" b="0" dirty="0">
                <a:effectLst>
                  <a:outerShdw blurRad="38100" dist="38100" dir="2700000" algn="tl">
                    <a:srgbClr val="000000"/>
                  </a:outerShdw>
                </a:effectLst>
                <a:latin typeface="Comic Sans MS" pitchFamily="66" charset="0"/>
              </a:rPr>
              <a:t>main :: IO ()</a:t>
            </a:r>
          </a:p>
          <a:p>
            <a:pPr marL="742950" lvl="1" indent="-285750">
              <a:lnSpc>
                <a:spcPct val="90000"/>
              </a:lnSpc>
              <a:spcBef>
                <a:spcPct val="45000"/>
              </a:spcBef>
              <a:buFontTx/>
              <a:buChar char="–"/>
            </a:pPr>
            <a:endParaRPr lang="en-GB" sz="2800" b="0" dirty="0">
              <a:effectLst>
                <a:outerShdw blurRad="38100" dist="38100" dir="2700000" algn="tl">
                  <a:srgbClr val="000000"/>
                </a:outerShdw>
              </a:effectLst>
              <a:latin typeface="Comic Sans MS" pitchFamily="66" charset="0"/>
            </a:endParaRPr>
          </a:p>
        </p:txBody>
      </p:sp>
      <p:sp>
        <p:nvSpPr>
          <p:cNvPr id="217092" name="TextBox 217091"/>
          <p:cNvSpPr txBox="1">
            <a:spLocks noChangeArrowheads="1"/>
          </p:cNvSpPr>
          <p:nvPr/>
        </p:nvSpPr>
        <p:spPr bwMode="auto">
          <a:xfrm>
            <a:off x="1490662" y="1439863"/>
            <a:ext cx="6586537" cy="978729"/>
          </a:xfrm>
          <a:prstGeom prst="rect">
            <a:avLst/>
          </a:prstGeom>
          <a:noFill/>
          <a:ln w="9525" cap="flat" cmpd="sng" algn="ctr">
            <a:solidFill>
              <a:srgbClr val="FFFF00"/>
            </a:solidFill>
            <a:prstDash val="solid"/>
            <a:miter lim="800000"/>
            <a:headEnd type="none" w="med" len="med"/>
            <a:tailEnd type="none" w="med" len="med"/>
          </a:ln>
          <a:effectLst/>
        </p:spPr>
        <p:txBody>
          <a:bodyPr wrap="square">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3200" b="0" dirty="0">
                <a:solidFill>
                  <a:srgbClr val="FFFF00"/>
                </a:solidFill>
                <a:effectLst>
                  <a:outerShdw blurRad="38100" dist="38100" dir="2700000" algn="tl">
                    <a:srgbClr val="000000"/>
                  </a:outerShdw>
                </a:effectLst>
                <a:latin typeface="Comic Sans MS" pitchFamily="66" charset="0"/>
              </a:rPr>
              <a:t>main = do { </a:t>
            </a:r>
            <a:r>
              <a:rPr lang="en-GB" sz="3200" b="0" dirty="0" err="1">
                <a:solidFill>
                  <a:srgbClr val="FFFF00"/>
                </a:solidFill>
                <a:effectLst>
                  <a:outerShdw blurRad="38100" dist="38100" dir="2700000" algn="tl">
                    <a:srgbClr val="000000"/>
                  </a:outerShdw>
                </a:effectLst>
                <a:latin typeface="Comic Sans MS" pitchFamily="66" charset="0"/>
              </a:rPr>
              <a:t>putStr</a:t>
            </a:r>
            <a:r>
              <a:rPr lang="en-GB" sz="3200" b="0" dirty="0">
                <a:solidFill>
                  <a:srgbClr val="FFFF00"/>
                </a:solidFill>
                <a:effectLst>
                  <a:outerShdw blurRad="38100" dist="38100" dir="2700000" algn="tl">
                    <a:srgbClr val="000000"/>
                  </a:outerShdw>
                </a:effectLst>
                <a:latin typeface="Comic Sans MS" pitchFamily="66" charset="0"/>
              </a:rPr>
              <a:t> (reverse “yes”)</a:t>
            </a:r>
            <a:br>
              <a:rPr lang="en-GB" sz="3200" b="0" dirty="0">
                <a:solidFill>
                  <a:srgbClr val="FFFF00"/>
                </a:solidFill>
                <a:effectLst>
                  <a:outerShdw blurRad="38100" dist="38100" dir="2700000" algn="tl">
                    <a:srgbClr val="000000"/>
                  </a:outerShdw>
                </a:effectLst>
                <a:latin typeface="Comic Sans MS" pitchFamily="66" charset="0"/>
              </a:rPr>
            </a:br>
            <a:r>
              <a:rPr lang="en-GB" sz="3200" b="0" dirty="0">
                <a:solidFill>
                  <a:srgbClr val="FFFF00"/>
                </a:solidFill>
                <a:effectLst>
                  <a:outerShdw blurRad="38100" dist="38100" dir="2700000" algn="tl">
                    <a:srgbClr val="000000"/>
                  </a:outerShdw>
                </a:effectLst>
                <a:latin typeface="Comic Sans MS" pitchFamily="66" charset="0"/>
              </a:rPr>
              <a:t>	</a:t>
            </a:r>
            <a:r>
              <a:rPr lang="en-GB" sz="3200" b="0" dirty="0" smtClean="0">
                <a:solidFill>
                  <a:srgbClr val="FFFF00"/>
                </a:solidFill>
                <a:effectLst>
                  <a:outerShdw blurRad="38100" dist="38100" dir="2700000" algn="tl">
                    <a:srgbClr val="000000"/>
                  </a:outerShdw>
                </a:effectLst>
                <a:latin typeface="Comic Sans MS" pitchFamily="66" charset="0"/>
              </a:rPr>
              <a:t>  ; </a:t>
            </a:r>
            <a:r>
              <a:rPr lang="en-GB" sz="3200" b="0" dirty="0" err="1">
                <a:solidFill>
                  <a:srgbClr val="FFFF00"/>
                </a:solidFill>
                <a:effectLst>
                  <a:outerShdw blurRad="38100" dist="38100" dir="2700000" algn="tl">
                    <a:srgbClr val="000000"/>
                  </a:outerShdw>
                </a:effectLst>
                <a:latin typeface="Comic Sans MS" pitchFamily="66" charset="0"/>
              </a:rPr>
              <a:t>putStr</a:t>
            </a:r>
            <a:r>
              <a:rPr lang="en-GB" sz="3200" b="0" dirty="0">
                <a:solidFill>
                  <a:srgbClr val="FFFF00"/>
                </a:solidFill>
                <a:effectLst>
                  <a:outerShdw blurRad="38100" dist="38100" dir="2700000" algn="tl">
                    <a:srgbClr val="000000"/>
                  </a:outerShdw>
                </a:effectLst>
                <a:latin typeface="Comic Sans MS" pitchFamily="66" charset="0"/>
              </a:rPr>
              <a:t> “no” }</a:t>
            </a:r>
            <a:endParaRPr lang="en-GB" sz="3200" dirty="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Title 218113"/>
          <p:cNvSpPr>
            <a:spLocks noGrp="1" noChangeArrowheads="1"/>
          </p:cNvSpPr>
          <p:nvPr>
            <p:ph type="title"/>
          </p:nvPr>
        </p:nvSpPr>
        <p:spPr/>
        <p:txBody>
          <a:bodyPr/>
          <a:lstStyle/>
          <a:p>
            <a:pPr marL="0" indent="0" algn="l" defTabSz="914400" eaLnBrk="1" hangingPunct="1"/>
            <a:r>
              <a:rPr lang="ja-JP" altLang="en-US" dirty="0" smtClean="0"/>
              <a:t>変更可能な状態</a:t>
            </a:r>
            <a:endParaRPr lang="en-GB" dirty="0" smtClean="0"/>
          </a:p>
        </p:txBody>
      </p:sp>
      <p:sp>
        <p:nvSpPr>
          <p:cNvPr id="218115" name="Text Placeholder 218114"/>
          <p:cNvSpPr>
            <a:spLocks noGrp="1" noChangeArrowheads="1"/>
          </p:cNvSpPr>
          <p:nvPr>
            <p:ph type="body" idx="1"/>
          </p:nvPr>
        </p:nvSpPr>
        <p:spPr>
          <a:xfrm>
            <a:off x="5867400" y="1828800"/>
            <a:ext cx="2879725" cy="3671888"/>
          </a:xfrm>
        </p:spPr>
        <p:txBody>
          <a:bodyPr/>
          <a:lstStyle/>
          <a:p>
            <a:pPr marL="0" indent="0" defTabSz="914400" eaLnBrk="1" hangingPunct="1">
              <a:buFontTx/>
              <a:buNone/>
            </a:pPr>
            <a:r>
              <a:rPr lang="ja-JP" altLang="en-US" dirty="0" smtClean="0">
                <a:latin typeface="+mj-ea"/>
                <a:ea typeface="+mj-ea"/>
                <a:cs typeface="HG明朝B (本文)"/>
              </a:rPr>
              <a:t>読み書きは</a:t>
            </a:r>
            <a:r>
              <a:rPr lang="en-US" altLang="ja-JP" dirty="0" smtClean="0">
                <a:latin typeface="Comic Sans MS" pitchFamily="66" charset="0"/>
              </a:rPr>
              <a:t> 100% </a:t>
            </a:r>
            <a:r>
              <a:rPr lang="ja-JP" altLang="en-US" dirty="0" smtClean="0">
                <a:latin typeface="+mj-ea"/>
                <a:ea typeface="+mj-ea"/>
              </a:rPr>
              <a:t>明示的！</a:t>
            </a:r>
            <a:endParaRPr lang="en-US" altLang="ja-JP" dirty="0" smtClean="0">
              <a:latin typeface="+mj-ea"/>
              <a:ea typeface="+mj-ea"/>
            </a:endParaRPr>
          </a:p>
          <a:p>
            <a:pPr marL="0" indent="0" defTabSz="914400" eaLnBrk="1" hangingPunct="1">
              <a:buFontTx/>
              <a:buNone/>
            </a:pPr>
            <a:r>
              <a:rPr lang="en-GB" dirty="0" smtClean="0">
                <a:latin typeface="Comic Sans MS" pitchFamily="66" charset="0"/>
              </a:rPr>
              <a:t> </a:t>
            </a:r>
            <a:br>
              <a:rPr lang="en-GB" dirty="0" smtClean="0">
                <a:latin typeface="Comic Sans MS" pitchFamily="66" charset="0"/>
              </a:rPr>
            </a:br>
            <a:r>
              <a:rPr lang="en-GB" dirty="0" smtClean="0">
                <a:latin typeface="Comic Sans MS" pitchFamily="66" charset="0"/>
              </a:rPr>
              <a:t>(r + 6)</a:t>
            </a:r>
            <a:r>
              <a:rPr lang="en-US" dirty="0" smtClean="0">
                <a:latin typeface="Comic Sans MS" pitchFamily="66" charset="0"/>
              </a:rPr>
              <a:t> </a:t>
            </a:r>
            <a:r>
              <a:rPr lang="ja-JP" altLang="en-US" dirty="0" smtClean="0">
                <a:latin typeface="+mj-ea"/>
                <a:ea typeface="+mj-ea"/>
              </a:rPr>
              <a:t>とはできない、なぜなら</a:t>
            </a:r>
            <a:r>
              <a:rPr lang="en-GB" dirty="0" smtClean="0">
                <a:latin typeface="+mj-ea"/>
                <a:ea typeface="+mj-ea"/>
              </a:rPr>
              <a:t> </a:t>
            </a:r>
            <a:r>
              <a:rPr lang="en-GB" dirty="0" smtClean="0">
                <a:latin typeface="Comic Sans MS" pitchFamily="66" charset="0"/>
              </a:rPr>
              <a:t/>
            </a:r>
            <a:br>
              <a:rPr lang="en-GB" dirty="0" smtClean="0">
                <a:latin typeface="Comic Sans MS" pitchFamily="66" charset="0"/>
              </a:rPr>
            </a:br>
            <a:r>
              <a:rPr lang="en-GB" dirty="0" smtClean="0">
                <a:latin typeface="Comic Sans MS" pitchFamily="66" charset="0"/>
              </a:rPr>
              <a:t>r :: Ref </a:t>
            </a:r>
            <a:r>
              <a:rPr lang="en-GB" dirty="0" err="1" smtClean="0">
                <a:latin typeface="Comic Sans MS" pitchFamily="66" charset="0"/>
              </a:rPr>
              <a:t>Int</a:t>
            </a:r>
            <a:endParaRPr lang="en-GB" dirty="0" smtClean="0">
              <a:latin typeface="Comic Sans MS" pitchFamily="66" charset="0"/>
            </a:endParaRPr>
          </a:p>
        </p:txBody>
      </p:sp>
      <p:sp>
        <p:nvSpPr>
          <p:cNvPr id="218116" name="TextBox 218115"/>
          <p:cNvSpPr txBox="1">
            <a:spLocks noChangeArrowheads="1"/>
          </p:cNvSpPr>
          <p:nvPr/>
        </p:nvSpPr>
        <p:spPr bwMode="auto">
          <a:xfrm>
            <a:off x="500063" y="1897063"/>
            <a:ext cx="5111750" cy="3582987"/>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 pos="1881188" algn="l"/>
              </a:tabLst>
            </a:pPr>
            <a:r>
              <a:rPr lang="en-GB" sz="2800" b="0">
                <a:solidFill>
                  <a:srgbClr val="FFFF00"/>
                </a:solidFill>
                <a:effectLst>
                  <a:outerShdw blurRad="38100" dist="38100" dir="2700000" algn="tl">
                    <a:srgbClr val="000000"/>
                  </a:outerShdw>
                </a:effectLst>
                <a:latin typeface="Comic Sans MS" pitchFamily="66" charset="0"/>
              </a:rPr>
              <a:t>main = do { r &lt;- newRef 0</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incR r</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s &lt;- readRef r</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print s }</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incR :: Ref Int -&gt; IO ()</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incR r = do { v &lt;- readRef r</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writeRef r (v+1) 	  }</a:t>
            </a:r>
            <a:endParaRPr lang="en-GB" sz="2800">
              <a:solidFill>
                <a:srgbClr val="FFFF00"/>
              </a:solidFill>
              <a:effectLst>
                <a:outerShdw blurRad="38100" dist="38100" dir="2700000" algn="tl">
                  <a:srgbClr val="000000"/>
                </a:outerShdw>
              </a:effectLst>
              <a:latin typeface="Comic Sans MS" pitchFamily="66" charset="0"/>
            </a:endParaRPr>
          </a:p>
        </p:txBody>
      </p:sp>
      <p:sp>
        <p:nvSpPr>
          <p:cNvPr id="218117" name="TextBox 218116"/>
          <p:cNvSpPr txBox="1">
            <a:spLocks noChangeArrowheads="1"/>
          </p:cNvSpPr>
          <p:nvPr/>
        </p:nvSpPr>
        <p:spPr bwMode="auto">
          <a:xfrm>
            <a:off x="4572000" y="142875"/>
            <a:ext cx="4352925" cy="1089025"/>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400" b="0">
                <a:solidFill>
                  <a:srgbClr val="FFFF00"/>
                </a:solidFill>
                <a:effectLst>
                  <a:outerShdw blurRad="38100" dist="38100" dir="2700000" algn="tl">
                    <a:srgbClr val="000000"/>
                  </a:outerShdw>
                </a:effectLst>
                <a:latin typeface="Comic Sans MS" pitchFamily="66" charset="0"/>
              </a:rPr>
              <a:t>newRef :: a -&gt; IO (Ref a)</a:t>
            </a:r>
            <a:br>
              <a:rPr lang="en-GB" sz="2400" b="0">
                <a:solidFill>
                  <a:srgbClr val="FFFF00"/>
                </a:solidFill>
                <a:effectLst>
                  <a:outerShdw blurRad="38100" dist="38100" dir="2700000" algn="tl">
                    <a:srgbClr val="000000"/>
                  </a:outerShdw>
                </a:effectLst>
                <a:latin typeface="Comic Sans MS" pitchFamily="66" charset="0"/>
              </a:rPr>
            </a:br>
            <a:r>
              <a:rPr lang="en-GB" sz="2400" b="0">
                <a:solidFill>
                  <a:srgbClr val="FFFF00"/>
                </a:solidFill>
                <a:effectLst>
                  <a:outerShdw blurRad="38100" dist="38100" dir="2700000" algn="tl">
                    <a:srgbClr val="000000"/>
                  </a:outerShdw>
                </a:effectLst>
                <a:latin typeface="Comic Sans MS" pitchFamily="66" charset="0"/>
              </a:rPr>
              <a:t>readRef :: Ref a -&gt; IO a</a:t>
            </a:r>
            <a:br>
              <a:rPr lang="en-GB" sz="2400" b="0">
                <a:solidFill>
                  <a:srgbClr val="FFFF00"/>
                </a:solidFill>
                <a:effectLst>
                  <a:outerShdw blurRad="38100" dist="38100" dir="2700000" algn="tl">
                    <a:srgbClr val="000000"/>
                  </a:outerShdw>
                </a:effectLst>
                <a:latin typeface="Comic Sans MS" pitchFamily="66" charset="0"/>
              </a:rPr>
            </a:br>
            <a:r>
              <a:rPr lang="en-GB" sz="2400" b="0">
                <a:solidFill>
                  <a:srgbClr val="FFFF00"/>
                </a:solidFill>
                <a:effectLst>
                  <a:outerShdw blurRad="38100" dist="38100" dir="2700000" algn="tl">
                    <a:srgbClr val="000000"/>
                  </a:outerShdw>
                </a:effectLst>
                <a:latin typeface="Comic Sans MS" pitchFamily="66" charset="0"/>
              </a:rPr>
              <a:t>writeRef :: Ref a -&gt; a -&gt; IO ()</a:t>
            </a:r>
            <a:endParaRPr lang="en-GB" sz="240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Title 168961"/>
          <p:cNvSpPr>
            <a:spLocks noGrp="1" noChangeArrowheads="1"/>
          </p:cNvSpPr>
          <p:nvPr>
            <p:ph type="title"/>
          </p:nvPr>
        </p:nvSpPr>
        <p:spPr/>
        <p:txBody>
          <a:bodyPr>
            <a:normAutofit/>
          </a:bodyPr>
          <a:lstStyle/>
          <a:p>
            <a:pPr marL="0" indent="0" defTabSz="914400" eaLnBrk="1" hangingPunct="1"/>
            <a:r>
              <a:rPr lang="en-GB" sz="4000" dirty="0" smtClean="0"/>
              <a:t>Haskell </a:t>
            </a:r>
            <a:r>
              <a:rPr lang="ja-JP" altLang="en-US" sz="4000" dirty="0" smtClean="0"/>
              <a:t>の並行性</a:t>
            </a:r>
            <a:endParaRPr lang="en-GB" sz="4000" dirty="0" smtClean="0"/>
          </a:p>
        </p:txBody>
      </p:sp>
      <p:sp>
        <p:nvSpPr>
          <p:cNvPr id="168966" name="TextBox 168965"/>
          <p:cNvSpPr txBox="1">
            <a:spLocks noChangeArrowheads="1"/>
          </p:cNvSpPr>
          <p:nvPr/>
        </p:nvSpPr>
        <p:spPr bwMode="auto">
          <a:xfrm>
            <a:off x="395288" y="3214688"/>
            <a:ext cx="8424862" cy="2811462"/>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dirty="0">
                <a:solidFill>
                  <a:srgbClr val="FFFF00"/>
                </a:solidFill>
                <a:effectLst>
                  <a:outerShdw blurRad="38100" dist="38100" dir="2700000" algn="tl">
                    <a:srgbClr val="000000"/>
                  </a:outerShdw>
                </a:effectLst>
                <a:latin typeface="Comic Sans MS" pitchFamily="66" charset="0"/>
              </a:rPr>
              <a:t>main = do {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 &lt;- </a:t>
            </a:r>
            <a:r>
              <a:rPr lang="en-GB" sz="2800" b="0" dirty="0" err="1">
                <a:solidFill>
                  <a:srgbClr val="FFFF00"/>
                </a:solidFill>
                <a:effectLst>
                  <a:outerShdw blurRad="38100" dist="38100" dir="2700000" algn="tl">
                    <a:srgbClr val="000000"/>
                  </a:outerShdw>
                </a:effectLst>
                <a:latin typeface="Comic Sans MS" pitchFamily="66" charset="0"/>
              </a:rPr>
              <a:t>newRef</a:t>
            </a:r>
            <a:r>
              <a:rPr lang="en-GB" sz="2800" b="0" dirty="0">
                <a:solidFill>
                  <a:srgbClr val="FFFF00"/>
                </a:solidFill>
                <a:effectLst>
                  <a:outerShdw blurRad="38100" dist="38100" dir="2700000" algn="tl">
                    <a:srgbClr val="000000"/>
                  </a:outerShdw>
                </a:effectLst>
                <a:latin typeface="Comic Sans MS" pitchFamily="66" charset="0"/>
              </a:rPr>
              <a:t> 0</a:t>
            </a:r>
            <a:br>
              <a:rPr lang="en-GB" sz="2800" b="0" dirty="0">
                <a:solidFill>
                  <a:srgbClr val="FFFF00"/>
                </a:solidFill>
                <a:effectLst>
                  <a:outerShdw blurRad="38100" dist="38100" dir="2700000" algn="tl">
                    <a:srgbClr val="000000"/>
                  </a:outerShdw>
                </a:effectLst>
                <a:latin typeface="Comic Sans MS" pitchFamily="66" charset="0"/>
              </a:rPr>
            </a:br>
            <a:r>
              <a:rPr lang="en-GB" sz="2800" b="0" dirty="0">
                <a:solidFill>
                  <a:srgbClr val="FFFF00"/>
                </a:solidFill>
                <a:effectLst>
                  <a:outerShdw blurRad="38100" dist="38100" dir="2700000" algn="tl">
                    <a:srgbClr val="000000"/>
                  </a:outerShdw>
                </a:effectLst>
                <a:latin typeface="Comic Sans MS" pitchFamily="66" charset="0"/>
              </a:rPr>
              <a:t>	; </a:t>
            </a:r>
            <a:r>
              <a:rPr lang="en-GB" sz="2800" dirty="0">
                <a:solidFill>
                  <a:srgbClr val="FF9933"/>
                </a:solidFill>
                <a:effectLst>
                  <a:outerShdw blurRad="38100" dist="38100" dir="2700000" algn="tl">
                    <a:srgbClr val="000000"/>
                  </a:outerShdw>
                </a:effectLst>
                <a:latin typeface="Comic Sans MS" pitchFamily="66" charset="0"/>
              </a:rPr>
              <a:t>fork</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incR</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a:t>
            </a:r>
            <a:br>
              <a:rPr lang="en-GB" sz="2800" b="0" dirty="0">
                <a:solidFill>
                  <a:srgbClr val="FFFF00"/>
                </a:solidFill>
                <a:effectLst>
                  <a:outerShdw blurRad="38100" dist="38100" dir="2700000" algn="tl">
                    <a:srgbClr val="000000"/>
                  </a:outerShdw>
                </a:effectLst>
                <a:latin typeface="Comic Sans MS" pitchFamily="66" charset="0"/>
              </a:rPr>
            </a:br>
            <a:r>
              <a:rPr lang="en-GB" sz="2800" b="0" dirty="0">
                <a:solidFill>
                  <a:srgbClr val="FFFF00"/>
                </a:solidFill>
                <a:effectLst>
                  <a:outerShdw blurRad="38100" dist="38100" dir="2700000" algn="tl">
                    <a:srgbClr val="000000"/>
                  </a:outerShdw>
                </a:effectLst>
                <a:latin typeface="Comic Sans MS" pitchFamily="66" charset="0"/>
              </a:rPr>
              <a:t>	; </a:t>
            </a:r>
            <a:r>
              <a:rPr lang="en-GB" sz="2800" b="0" dirty="0" err="1">
                <a:solidFill>
                  <a:srgbClr val="FFFF00"/>
                </a:solidFill>
                <a:effectLst>
                  <a:outerShdw blurRad="38100" dist="38100" dir="2700000" algn="tl">
                    <a:srgbClr val="000000"/>
                  </a:outerShdw>
                </a:effectLst>
                <a:latin typeface="Comic Sans MS" pitchFamily="66" charset="0"/>
              </a:rPr>
              <a:t>incR</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
            </a:r>
            <a:br>
              <a:rPr lang="en-GB" sz="2800" b="0" dirty="0">
                <a:solidFill>
                  <a:srgbClr val="FFFF00"/>
                </a:solidFill>
                <a:effectLst>
                  <a:outerShdw blurRad="38100" dist="38100" dir="2700000" algn="tl">
                    <a:srgbClr val="000000"/>
                  </a:outerShdw>
                </a:effectLst>
                <a:latin typeface="Comic Sans MS" pitchFamily="66" charset="0"/>
              </a:rPr>
            </a:br>
            <a:r>
              <a:rPr lang="en-GB" sz="2800" b="0" dirty="0">
                <a:solidFill>
                  <a:srgbClr val="FFFF00"/>
                </a:solidFill>
                <a:effectLst>
                  <a:outerShdw blurRad="38100" dist="38100" dir="2700000" algn="tl">
                    <a:srgbClr val="000000"/>
                  </a:outerShdw>
                </a:effectLst>
                <a:latin typeface="Comic Sans MS" pitchFamily="66" charset="0"/>
              </a:rPr>
              <a:t>	; ... }</a:t>
            </a:r>
          </a:p>
          <a:p>
            <a:pPr defTabSz="182563">
              <a:lnSpc>
                <a:spcPct val="90000"/>
              </a:lnSpc>
              <a:spcBef>
                <a:spcPct val="40000"/>
              </a:spcBef>
              <a:buClr>
                <a:schemeClr val="hlink"/>
              </a:buClr>
              <a:buSzPct val="90000"/>
              <a:buFont typeface="Wingdings" pitchFamily="2" charset="2"/>
              <a:buNone/>
              <a:tabLst>
                <a:tab pos="1698625" algn="l"/>
              </a:tabLst>
            </a:pPr>
            <a:endParaRPr lang="en-GB" sz="1100" b="0" dirty="0">
              <a:solidFill>
                <a:srgbClr val="FFFF00"/>
              </a:solidFill>
              <a:effectLst>
                <a:outerShdw blurRad="38100" dist="38100" dir="2700000" algn="tl">
                  <a:srgbClr val="000000"/>
                </a:outerShdw>
              </a:effectLst>
              <a:latin typeface="Comic Sans MS" pitchFamily="66" charset="0"/>
            </a:endParaRPr>
          </a:p>
          <a:p>
            <a:pPr defTabSz="182563">
              <a:lnSpc>
                <a:spcPct val="90000"/>
              </a:lnSpc>
              <a:spcBef>
                <a:spcPct val="40000"/>
              </a:spcBef>
              <a:buClr>
                <a:schemeClr val="hlink"/>
              </a:buClr>
              <a:buSzPct val="90000"/>
              <a:buFont typeface="Wingdings" pitchFamily="2" charset="2"/>
              <a:buNone/>
              <a:tabLst>
                <a:tab pos="1698625" algn="l"/>
              </a:tabLst>
            </a:pPr>
            <a:r>
              <a:rPr lang="en-GB" sz="2800" b="0" dirty="0" err="1">
                <a:solidFill>
                  <a:srgbClr val="FFFF00"/>
                </a:solidFill>
                <a:effectLst>
                  <a:outerShdw blurRad="38100" dist="38100" dir="2700000" algn="tl">
                    <a:srgbClr val="000000"/>
                  </a:outerShdw>
                </a:effectLst>
                <a:latin typeface="Comic Sans MS" pitchFamily="66" charset="0"/>
              </a:rPr>
              <a:t>incR</a:t>
            </a:r>
            <a:r>
              <a:rPr lang="en-GB" sz="2800" b="0" dirty="0">
                <a:solidFill>
                  <a:srgbClr val="FFFF00"/>
                </a:solidFill>
                <a:effectLst>
                  <a:outerShdw blurRad="38100" dist="38100" dir="2700000" algn="tl">
                    <a:srgbClr val="000000"/>
                  </a:outerShdw>
                </a:effectLst>
                <a:latin typeface="Comic Sans MS" pitchFamily="66" charset="0"/>
              </a:rPr>
              <a:t> :: Ref </a:t>
            </a:r>
            <a:r>
              <a:rPr lang="en-GB" sz="2800" b="0" dirty="0" err="1">
                <a:solidFill>
                  <a:srgbClr val="FFFF00"/>
                </a:solidFill>
                <a:effectLst>
                  <a:outerShdw blurRad="38100" dist="38100" dir="2700000" algn="tl">
                    <a:srgbClr val="000000"/>
                  </a:outerShdw>
                </a:effectLst>
                <a:latin typeface="Comic Sans MS" pitchFamily="66" charset="0"/>
              </a:rPr>
              <a:t>Int</a:t>
            </a:r>
            <a:r>
              <a:rPr lang="en-GB" sz="2800" b="0" dirty="0">
                <a:solidFill>
                  <a:srgbClr val="FFFF00"/>
                </a:solidFill>
                <a:effectLst>
                  <a:outerShdw blurRad="38100" dist="38100" dir="2700000" algn="tl">
                    <a:srgbClr val="000000"/>
                  </a:outerShdw>
                </a:effectLst>
                <a:latin typeface="Comic Sans MS" pitchFamily="66" charset="0"/>
              </a:rPr>
              <a:t> -&gt; IO ()</a:t>
            </a:r>
            <a:br>
              <a:rPr lang="en-GB" sz="2800" b="0" dirty="0">
                <a:solidFill>
                  <a:srgbClr val="FFFF00"/>
                </a:solidFill>
                <a:effectLst>
                  <a:outerShdw blurRad="38100" dist="38100" dir="2700000" algn="tl">
                    <a:srgbClr val="000000"/>
                  </a:outerShdw>
                </a:effectLst>
                <a:latin typeface="Comic Sans MS" pitchFamily="66" charset="0"/>
              </a:rPr>
            </a:br>
            <a:r>
              <a:rPr lang="en-GB" sz="2800" b="0" dirty="0" err="1">
                <a:solidFill>
                  <a:srgbClr val="FFFF00"/>
                </a:solidFill>
                <a:effectLst>
                  <a:outerShdw blurRad="38100" dist="38100" dir="2700000" algn="tl">
                    <a:srgbClr val="000000"/>
                  </a:outerShdw>
                </a:effectLst>
                <a:latin typeface="Comic Sans MS" pitchFamily="66" charset="0"/>
              </a:rPr>
              <a:t>incR</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 = do { </a:t>
            </a:r>
            <a:r>
              <a:rPr lang="en-GB" sz="2800" b="0" dirty="0" err="1">
                <a:solidFill>
                  <a:srgbClr val="FFFF00"/>
                </a:solidFill>
                <a:effectLst>
                  <a:outerShdw blurRad="38100" dist="38100" dir="2700000" algn="tl">
                    <a:srgbClr val="000000"/>
                  </a:outerShdw>
                </a:effectLst>
                <a:latin typeface="Comic Sans MS" pitchFamily="66" charset="0"/>
              </a:rPr>
              <a:t>v</a:t>
            </a:r>
            <a:r>
              <a:rPr lang="en-GB" sz="2800" b="0" dirty="0">
                <a:solidFill>
                  <a:srgbClr val="FFFF00"/>
                </a:solidFill>
                <a:effectLst>
                  <a:outerShdw blurRad="38100" dist="38100" dir="2700000" algn="tl">
                    <a:srgbClr val="000000"/>
                  </a:outerShdw>
                </a:effectLst>
                <a:latin typeface="Comic Sans MS" pitchFamily="66" charset="0"/>
              </a:rPr>
              <a:t> &lt;- </a:t>
            </a:r>
            <a:r>
              <a:rPr lang="en-GB" sz="2800" b="0" dirty="0" err="1">
                <a:solidFill>
                  <a:srgbClr val="FFFF00"/>
                </a:solidFill>
                <a:effectLst>
                  <a:outerShdw blurRad="38100" dist="38100" dir="2700000" algn="tl">
                    <a:srgbClr val="000000"/>
                  </a:outerShdw>
                </a:effectLst>
                <a:latin typeface="Comic Sans MS" pitchFamily="66" charset="0"/>
              </a:rPr>
              <a:t>readRef</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f</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writeRef</a:t>
            </a:r>
            <a:r>
              <a:rPr lang="en-GB" sz="2800" b="0" dirty="0">
                <a:solidFill>
                  <a:srgbClr val="FFFF00"/>
                </a:solidFill>
                <a:effectLst>
                  <a:outerShdw blurRad="38100" dist="38100" dir="2700000" algn="tl">
                    <a:srgbClr val="000000"/>
                  </a:outerShdw>
                </a:effectLst>
                <a:latin typeface="Comic Sans MS" pitchFamily="66" charset="0"/>
              </a:rPr>
              <a:t>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 (v+1) }</a:t>
            </a:r>
            <a:endParaRPr lang="en-GB" sz="2800" dirty="0">
              <a:solidFill>
                <a:srgbClr val="FFFF00"/>
              </a:solidFill>
              <a:effectLst>
                <a:outerShdw blurRad="38100" dist="38100" dir="2700000" algn="tl">
                  <a:srgbClr val="000000"/>
                </a:outerShdw>
              </a:effectLst>
              <a:latin typeface="Comic Sans MS" pitchFamily="66" charset="0"/>
            </a:endParaRPr>
          </a:p>
        </p:txBody>
      </p:sp>
      <p:sp>
        <p:nvSpPr>
          <p:cNvPr id="168967" name="Text Placeholder 168966"/>
          <p:cNvSpPr>
            <a:spLocks noGrp="1" noChangeArrowheads="1"/>
          </p:cNvSpPr>
          <p:nvPr>
            <p:ph type="body" idx="1"/>
          </p:nvPr>
        </p:nvSpPr>
        <p:spPr>
          <a:xfrm>
            <a:off x="571500" y="2071688"/>
            <a:ext cx="8280400" cy="1152525"/>
          </a:xfrm>
        </p:spPr>
        <p:txBody>
          <a:bodyPr>
            <a:normAutofit/>
          </a:bodyPr>
          <a:lstStyle/>
          <a:p>
            <a:pPr marL="363538" indent="-363538" defTabSz="914400" eaLnBrk="1" hangingPunct="1">
              <a:lnSpc>
                <a:spcPct val="90000"/>
              </a:lnSpc>
              <a:buSzPct val="100000"/>
              <a:buFont typeface="Wingdings" pitchFamily="2" charset="2"/>
              <a:buChar char="§"/>
            </a:pPr>
            <a:r>
              <a:rPr lang="en-GB" dirty="0" smtClean="0">
                <a:latin typeface="Comic Sans MS" pitchFamily="66" charset="0"/>
              </a:rPr>
              <a:t>fork </a:t>
            </a:r>
            <a:r>
              <a:rPr lang="ja-JP" altLang="en-US" dirty="0" smtClean="0">
                <a:latin typeface="+mj-ea"/>
                <a:ea typeface="+mj-ea"/>
              </a:rPr>
              <a:t>はスレッドを作る</a:t>
            </a:r>
            <a:endParaRPr lang="en-GB" dirty="0" smtClean="0">
              <a:latin typeface="+mj-ea"/>
              <a:ea typeface="+mj-ea"/>
            </a:endParaRPr>
          </a:p>
          <a:p>
            <a:pPr marL="363538" indent="-363538" defTabSz="914400" eaLnBrk="1" hangingPunct="1">
              <a:lnSpc>
                <a:spcPct val="90000"/>
              </a:lnSpc>
              <a:buSzPct val="100000"/>
              <a:buFont typeface="Wingdings" pitchFamily="2" charset="2"/>
              <a:buChar char="§"/>
            </a:pPr>
            <a:r>
              <a:rPr lang="en-GB" dirty="0" smtClean="0">
                <a:latin typeface="Comic Sans MS" pitchFamily="66" charset="0"/>
              </a:rPr>
              <a:t>fork </a:t>
            </a:r>
            <a:r>
              <a:rPr lang="ja-JP" altLang="en-US" dirty="0" smtClean="0">
                <a:latin typeface="+mj-ea"/>
                <a:ea typeface="+mj-ea"/>
              </a:rPr>
              <a:t>は引数にアクションを取る</a:t>
            </a:r>
            <a:endParaRPr lang="en-GB" dirty="0" smtClean="0">
              <a:latin typeface="+mj-ea"/>
              <a:ea typeface="+mj-ea"/>
            </a:endParaRPr>
          </a:p>
          <a:p>
            <a:pPr marL="892175" lvl="1" indent="-354013">
              <a:lnSpc>
                <a:spcPct val="90000"/>
              </a:lnSpc>
              <a:buNone/>
            </a:pPr>
            <a:endParaRPr lang="en-GB" sz="3200" dirty="0" smtClean="0">
              <a:latin typeface="Comic Sans MS" pitchFamily="66" charset="0"/>
            </a:endParaRPr>
          </a:p>
        </p:txBody>
      </p:sp>
      <p:sp>
        <p:nvSpPr>
          <p:cNvPr id="168969" name="TextBox 168968"/>
          <p:cNvSpPr txBox="1">
            <a:spLocks noChangeArrowheads="1"/>
          </p:cNvSpPr>
          <p:nvPr/>
        </p:nvSpPr>
        <p:spPr bwMode="auto">
          <a:xfrm>
            <a:off x="1357313" y="1214438"/>
            <a:ext cx="6286500" cy="590550"/>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3600" b="0" dirty="0">
                <a:solidFill>
                  <a:srgbClr val="FFFF00"/>
                </a:solidFill>
                <a:effectLst>
                  <a:outerShdw blurRad="38100" dist="38100" dir="2700000" algn="tl">
                    <a:srgbClr val="000000"/>
                  </a:outerShdw>
                </a:effectLst>
                <a:latin typeface="Comic Sans MS" pitchFamily="66" charset="0"/>
              </a:rPr>
              <a:t>fork :: IO a -&gt; IO </a:t>
            </a:r>
            <a:r>
              <a:rPr lang="en-GB" sz="3600" b="0" dirty="0" err="1">
                <a:solidFill>
                  <a:srgbClr val="FFFF00"/>
                </a:solidFill>
                <a:effectLst>
                  <a:outerShdw blurRad="38100" dist="38100" dir="2700000" algn="tl">
                    <a:srgbClr val="000000"/>
                  </a:outerShdw>
                </a:effectLst>
                <a:latin typeface="Comic Sans MS" pitchFamily="66" charset="0"/>
              </a:rPr>
              <a:t>ThreadId</a:t>
            </a:r>
            <a:endParaRPr lang="en-GB" sz="3600" b="0" dirty="0">
              <a:solidFill>
                <a:srgbClr val="FFFF00"/>
              </a:solidFill>
              <a:effectLst>
                <a:outerShdw blurRad="38100" dist="38100" dir="2700000" algn="tl">
                  <a:srgbClr val="000000"/>
                </a:outerShdw>
              </a:effectLst>
              <a:latin typeface="Comic Sans MS" pitchFamily="66" charset="0"/>
            </a:endParaRPr>
          </a:p>
        </p:txBody>
      </p:sp>
      <p:sp>
        <p:nvSpPr>
          <p:cNvPr id="31749" name="Rounded Rectangular Callout 168969"/>
          <p:cNvSpPr>
            <a:spLocks noChangeArrowheads="1"/>
          </p:cNvSpPr>
          <p:nvPr/>
        </p:nvSpPr>
        <p:spPr bwMode="auto">
          <a:xfrm>
            <a:off x="5214938" y="4214813"/>
            <a:ext cx="1414462" cy="581295"/>
          </a:xfrm>
          <a:prstGeom prst="wedgeRoundRectCallout">
            <a:avLst>
              <a:gd name="adj1" fmla="val -188213"/>
              <a:gd name="adj2" fmla="val -65972"/>
              <a:gd name="adj3" fmla="val 16667"/>
            </a:avLst>
          </a:prstGeom>
          <a:solidFill>
            <a:schemeClr val="accent1"/>
          </a:solidFill>
          <a:ln w="9525" algn="ctr">
            <a:solidFill>
              <a:schemeClr val="tx1"/>
            </a:solidFill>
            <a:miter lim="800000"/>
            <a:headEnd/>
            <a:tailEnd/>
          </a:ln>
        </p:spPr>
        <p:txBody>
          <a:bodyPr wrap="square" lIns="90000" tIns="46800" rIns="90000" bIns="46800">
            <a:spAutoFit/>
          </a:bodyPr>
          <a:lstStyle/>
          <a:p>
            <a:pPr algn="ctr"/>
            <a:r>
              <a:rPr lang="ja-JP" altLang="en-US" sz="2800" dirty="0" smtClean="0">
                <a:solidFill>
                  <a:schemeClr val="bg1"/>
                </a:solidFill>
                <a:latin typeface="+mj-ea"/>
                <a:ea typeface="+mj-ea"/>
              </a:rPr>
              <a:t>レース</a:t>
            </a:r>
            <a:endParaRPr lang="en-GB" sz="28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Title 171009"/>
          <p:cNvSpPr>
            <a:spLocks noGrp="1" noChangeArrowheads="1"/>
          </p:cNvSpPr>
          <p:nvPr>
            <p:ph type="title"/>
          </p:nvPr>
        </p:nvSpPr>
        <p:spPr/>
        <p:txBody>
          <a:bodyPr/>
          <a:lstStyle/>
          <a:p>
            <a:pPr marL="0" indent="0" defTabSz="914400" eaLnBrk="1" hangingPunct="1"/>
            <a:r>
              <a:rPr lang="en-GB" dirty="0" smtClean="0"/>
              <a:t>Haskell </a:t>
            </a:r>
            <a:r>
              <a:rPr lang="ja-JP" altLang="en-US" dirty="0" smtClean="0"/>
              <a:t>のアトミックブロック</a:t>
            </a:r>
            <a:endParaRPr lang="en-GB" dirty="0" smtClean="0"/>
          </a:p>
        </p:txBody>
      </p:sp>
      <p:sp>
        <p:nvSpPr>
          <p:cNvPr id="171011" name="Text Placeholder 171010"/>
          <p:cNvSpPr>
            <a:spLocks noGrp="1" noChangeArrowheads="1"/>
          </p:cNvSpPr>
          <p:nvPr>
            <p:ph type="body" idx="1"/>
          </p:nvPr>
        </p:nvSpPr>
        <p:spPr>
          <a:xfrm>
            <a:off x="330200" y="4286250"/>
            <a:ext cx="8382000" cy="1928813"/>
          </a:xfrm>
        </p:spPr>
        <p:txBody>
          <a:bodyPr>
            <a:noAutofit/>
          </a:bodyPr>
          <a:lstStyle/>
          <a:p>
            <a:pPr marL="358775" indent="-358775" defTabSz="914400" eaLnBrk="1" hangingPunct="1">
              <a:buSzPct val="100000"/>
              <a:buFont typeface="Wingdings" pitchFamily="2" charset="2"/>
              <a:buChar char="§"/>
            </a:pPr>
            <a:r>
              <a:rPr lang="en-GB" sz="3200" dirty="0" smtClean="0">
                <a:solidFill>
                  <a:srgbClr val="FFFF00"/>
                </a:solidFill>
                <a:latin typeface="Comic Sans MS" pitchFamily="66" charset="0"/>
              </a:rPr>
              <a:t>Atomic</a:t>
            </a:r>
            <a:r>
              <a:rPr lang="ja-JP" altLang="en-US" sz="3200" dirty="0" smtClean="0">
                <a:ln>
                  <a:solidFill>
                    <a:schemeClr val="tx1"/>
                  </a:solidFill>
                </a:ln>
                <a:latin typeface="+mj-ea"/>
                <a:ea typeface="+mj-ea"/>
              </a:rPr>
              <a:t>は関数。制御文法ではない</a:t>
            </a:r>
            <a:r>
              <a:rPr lang="ja-JP" altLang="en-US" sz="3200" dirty="0" smtClean="0">
                <a:ln>
                  <a:solidFill>
                    <a:schemeClr val="tx1"/>
                  </a:solidFill>
                </a:ln>
                <a:latin typeface="Comic Sans MS" pitchFamily="66" charset="0"/>
              </a:rPr>
              <a:t>。</a:t>
            </a:r>
            <a:endParaRPr lang="en-US" altLang="ja-JP" sz="3200" dirty="0" smtClean="0">
              <a:ln>
                <a:solidFill>
                  <a:schemeClr val="tx1"/>
                </a:solidFill>
              </a:ln>
              <a:latin typeface="Comic Sans MS" pitchFamily="66" charset="0"/>
            </a:endParaRPr>
          </a:p>
          <a:p>
            <a:pPr marL="358775" indent="-358775" defTabSz="914400" eaLnBrk="1" hangingPunct="1">
              <a:buSzPct val="100000"/>
              <a:buFont typeface="Wingdings" pitchFamily="2" charset="2"/>
              <a:buChar char="§"/>
            </a:pPr>
            <a:r>
              <a:rPr lang="ja-JP" altLang="en-US" sz="3200" dirty="0" smtClean="0">
                <a:latin typeface="+mj-ea"/>
                <a:ea typeface="+mj-ea"/>
                <a:cs typeface=""/>
              </a:rPr>
              <a:t>問題</a:t>
            </a:r>
            <a:r>
              <a:rPr lang="en-GB" sz="3200" dirty="0" smtClean="0">
                <a:latin typeface="+mj-ea"/>
                <a:ea typeface="+mj-ea"/>
                <a:cs typeface=""/>
              </a:rPr>
              <a:t>:</a:t>
            </a:r>
            <a:r>
              <a:rPr lang="en-GB" sz="3200" dirty="0" smtClean="0">
                <a:latin typeface="Comic Sans MS" pitchFamily="66" charset="0"/>
              </a:rPr>
              <a:t> atomic </a:t>
            </a:r>
            <a:r>
              <a:rPr lang="ja-JP" altLang="en-US" sz="3200" dirty="0" smtClean="0">
                <a:latin typeface="+mj-ea"/>
                <a:ea typeface="+mj-ea"/>
              </a:rPr>
              <a:t>の外で</a:t>
            </a:r>
            <a:r>
              <a:rPr lang="en-US" altLang="ja-JP" sz="3200" dirty="0" smtClean="0">
                <a:latin typeface="Comic Sans MS" pitchFamily="66" charset="0"/>
              </a:rPr>
              <a:t> </a:t>
            </a:r>
            <a:r>
              <a:rPr lang="en-GB" sz="3200" dirty="0" err="1" smtClean="0">
                <a:solidFill>
                  <a:srgbClr val="FFFF00"/>
                </a:solidFill>
                <a:latin typeface="Comic Sans MS" pitchFamily="66" charset="0"/>
              </a:rPr>
              <a:t>incR</a:t>
            </a:r>
            <a:r>
              <a:rPr lang="en-GB" sz="3200" dirty="0" smtClean="0">
                <a:latin typeface="Comic Sans MS" pitchFamily="66" charset="0"/>
              </a:rPr>
              <a:t> </a:t>
            </a:r>
            <a:r>
              <a:rPr lang="ja-JP" altLang="en-US" sz="3200" dirty="0" smtClean="0">
                <a:latin typeface="+mj-ea"/>
                <a:ea typeface="+mj-ea"/>
              </a:rPr>
              <a:t>を実行したらどうなるの</a:t>
            </a:r>
            <a:r>
              <a:rPr lang="en-GB" sz="3200" dirty="0" smtClean="0">
                <a:latin typeface="+mj-ea"/>
                <a:ea typeface="+mj-ea"/>
              </a:rPr>
              <a:t>?</a:t>
            </a:r>
          </a:p>
        </p:txBody>
      </p:sp>
      <p:sp>
        <p:nvSpPr>
          <p:cNvPr id="171012" name="TextBox 171011"/>
          <p:cNvSpPr txBox="1">
            <a:spLocks noChangeArrowheads="1"/>
          </p:cNvSpPr>
          <p:nvPr/>
        </p:nvSpPr>
        <p:spPr bwMode="auto">
          <a:xfrm>
            <a:off x="2214563" y="1214438"/>
            <a:ext cx="4500562" cy="534987"/>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3200" b="0">
                <a:solidFill>
                  <a:srgbClr val="FFFF00"/>
                </a:solidFill>
                <a:effectLst>
                  <a:outerShdw blurRad="38100" dist="38100" dir="2700000" algn="tl">
                    <a:srgbClr val="000000"/>
                  </a:outerShdw>
                </a:effectLst>
                <a:latin typeface="Comic Sans MS" pitchFamily="66" charset="0"/>
              </a:rPr>
              <a:t>atomic :: IO a -&gt; IO a</a:t>
            </a:r>
            <a:endParaRPr lang="en-GB" sz="3200">
              <a:solidFill>
                <a:srgbClr val="FFFF00"/>
              </a:solidFill>
              <a:effectLst>
                <a:outerShdw blurRad="38100" dist="38100" dir="2700000" algn="tl">
                  <a:srgbClr val="000000"/>
                </a:outerShdw>
              </a:effectLst>
              <a:latin typeface="Comic Sans MS" pitchFamily="66" charset="0"/>
            </a:endParaRPr>
          </a:p>
        </p:txBody>
      </p:sp>
      <p:sp>
        <p:nvSpPr>
          <p:cNvPr id="171013" name="TextBox 171012"/>
          <p:cNvSpPr txBox="1">
            <a:spLocks noChangeArrowheads="1"/>
          </p:cNvSpPr>
          <p:nvPr/>
        </p:nvSpPr>
        <p:spPr bwMode="auto">
          <a:xfrm>
            <a:off x="1285875" y="2000250"/>
            <a:ext cx="6715125" cy="1865313"/>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974850" algn="l"/>
              </a:tabLst>
            </a:pPr>
            <a:r>
              <a:rPr lang="en-GB" sz="3200" b="0">
                <a:solidFill>
                  <a:srgbClr val="FFFF00"/>
                </a:solidFill>
                <a:effectLst>
                  <a:outerShdw blurRad="38100" dist="38100" dir="2700000" algn="tl">
                    <a:srgbClr val="000000"/>
                  </a:outerShdw>
                </a:effectLst>
                <a:latin typeface="Comic Sans MS" pitchFamily="66" charset="0"/>
              </a:rPr>
              <a:t>main = do { r &lt;- newRef 0</a:t>
            </a:r>
            <a:br>
              <a:rPr lang="en-GB" sz="3200" b="0">
                <a:solidFill>
                  <a:srgbClr val="FFFF00"/>
                </a:solidFill>
                <a:effectLst>
                  <a:outerShdw blurRad="38100" dist="38100" dir="2700000" algn="tl">
                    <a:srgbClr val="000000"/>
                  </a:outerShdw>
                </a:effectLst>
                <a:latin typeface="Comic Sans MS" pitchFamily="66" charset="0"/>
              </a:rPr>
            </a:br>
            <a:r>
              <a:rPr lang="en-GB" sz="3200" b="0">
                <a:solidFill>
                  <a:srgbClr val="FFFF00"/>
                </a:solidFill>
                <a:effectLst>
                  <a:outerShdw blurRad="38100" dist="38100" dir="2700000" algn="tl">
                    <a:srgbClr val="000000"/>
                  </a:outerShdw>
                </a:effectLst>
                <a:latin typeface="Comic Sans MS" pitchFamily="66" charset="0"/>
              </a:rPr>
              <a:t>	; fork (</a:t>
            </a:r>
            <a:r>
              <a:rPr lang="en-GB" sz="3200">
                <a:solidFill>
                  <a:srgbClr val="FF9933"/>
                </a:solidFill>
                <a:effectLst>
                  <a:outerShdw blurRad="38100" dist="38100" dir="2700000" algn="tl">
                    <a:srgbClr val="000000"/>
                  </a:outerShdw>
                </a:effectLst>
                <a:latin typeface="Comic Sans MS" pitchFamily="66" charset="0"/>
              </a:rPr>
              <a:t>atomic</a:t>
            </a:r>
            <a:r>
              <a:rPr lang="en-GB" sz="3200" b="0">
                <a:solidFill>
                  <a:srgbClr val="FFFF00"/>
                </a:solidFill>
                <a:effectLst>
                  <a:outerShdw blurRad="38100" dist="38100" dir="2700000" algn="tl">
                    <a:srgbClr val="000000"/>
                  </a:outerShdw>
                </a:effectLst>
                <a:latin typeface="Comic Sans MS" pitchFamily="66" charset="0"/>
              </a:rPr>
              <a:t> (incR r))</a:t>
            </a:r>
            <a:br>
              <a:rPr lang="en-GB" sz="3200" b="0">
                <a:solidFill>
                  <a:srgbClr val="FFFF00"/>
                </a:solidFill>
                <a:effectLst>
                  <a:outerShdw blurRad="38100" dist="38100" dir="2700000" algn="tl">
                    <a:srgbClr val="000000"/>
                  </a:outerShdw>
                </a:effectLst>
                <a:latin typeface="Comic Sans MS" pitchFamily="66" charset="0"/>
              </a:rPr>
            </a:br>
            <a:r>
              <a:rPr lang="en-GB" sz="3200" b="0">
                <a:solidFill>
                  <a:srgbClr val="FFFF00"/>
                </a:solidFill>
                <a:effectLst>
                  <a:outerShdw blurRad="38100" dist="38100" dir="2700000" algn="tl">
                    <a:srgbClr val="000000"/>
                  </a:outerShdw>
                </a:effectLst>
                <a:latin typeface="Comic Sans MS" pitchFamily="66" charset="0"/>
              </a:rPr>
              <a:t>	; </a:t>
            </a:r>
            <a:r>
              <a:rPr lang="en-GB" sz="3200">
                <a:solidFill>
                  <a:srgbClr val="FF9933"/>
                </a:solidFill>
                <a:effectLst>
                  <a:outerShdw blurRad="38100" dist="38100" dir="2700000" algn="tl">
                    <a:srgbClr val="000000"/>
                  </a:outerShdw>
                </a:effectLst>
                <a:latin typeface="Comic Sans MS" pitchFamily="66" charset="0"/>
              </a:rPr>
              <a:t>atomic</a:t>
            </a:r>
            <a:r>
              <a:rPr lang="en-GB" sz="3200" b="0">
                <a:solidFill>
                  <a:srgbClr val="FFFF00"/>
                </a:solidFill>
                <a:effectLst>
                  <a:outerShdw blurRad="38100" dist="38100" dir="2700000" algn="tl">
                    <a:srgbClr val="000000"/>
                  </a:outerShdw>
                </a:effectLst>
                <a:latin typeface="Comic Sans MS" pitchFamily="66" charset="0"/>
              </a:rPr>
              <a:t> (incR r)</a:t>
            </a:r>
            <a:br>
              <a:rPr lang="en-GB" sz="3200" b="0">
                <a:solidFill>
                  <a:srgbClr val="FFFF00"/>
                </a:solidFill>
                <a:effectLst>
                  <a:outerShdw blurRad="38100" dist="38100" dir="2700000" algn="tl">
                    <a:srgbClr val="000000"/>
                  </a:outerShdw>
                </a:effectLst>
                <a:latin typeface="Comic Sans MS" pitchFamily="66" charset="0"/>
              </a:rPr>
            </a:br>
            <a:r>
              <a:rPr lang="en-GB" sz="3200" b="0">
                <a:solidFill>
                  <a:srgbClr val="FFFF00"/>
                </a:solidFill>
                <a:effectLst>
                  <a:outerShdw blurRad="38100" dist="38100" dir="2700000" algn="tl">
                    <a:srgbClr val="000000"/>
                  </a:outerShdw>
                </a:effectLst>
                <a:latin typeface="Comic Sans MS" pitchFamily="66" charset="0"/>
              </a:rPr>
              <a:t>	; ... }</a:t>
            </a:r>
            <a:endParaRPr lang="en-GB" sz="320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Title 172033"/>
          <p:cNvSpPr>
            <a:spLocks noGrp="1" noChangeArrowheads="1"/>
          </p:cNvSpPr>
          <p:nvPr>
            <p:ph type="title"/>
          </p:nvPr>
        </p:nvSpPr>
        <p:spPr>
          <a:xfrm>
            <a:off x="482600" y="0"/>
            <a:ext cx="8229600" cy="1143000"/>
          </a:xfrm>
        </p:spPr>
        <p:txBody>
          <a:bodyPr/>
          <a:lstStyle/>
          <a:p>
            <a:pPr marL="0" indent="0" defTabSz="914400" eaLnBrk="1" hangingPunct="1"/>
            <a:r>
              <a:rPr lang="en-GB" dirty="0" smtClean="0"/>
              <a:t>Haskell </a:t>
            </a:r>
            <a:r>
              <a:rPr lang="ja-JP" altLang="en-US" dirty="0" smtClean="0"/>
              <a:t>の</a:t>
            </a:r>
            <a:r>
              <a:rPr lang="en-US" altLang="ja-JP" dirty="0" smtClean="0"/>
              <a:t> STM</a:t>
            </a:r>
            <a:endParaRPr lang="en-GB" dirty="0" smtClean="0"/>
          </a:p>
        </p:txBody>
      </p:sp>
      <p:sp>
        <p:nvSpPr>
          <p:cNvPr id="172035" name="Text Placeholder 172034"/>
          <p:cNvSpPr>
            <a:spLocks noGrp="1" noChangeArrowheads="1"/>
          </p:cNvSpPr>
          <p:nvPr>
            <p:ph type="body" idx="1"/>
          </p:nvPr>
        </p:nvSpPr>
        <p:spPr>
          <a:xfrm>
            <a:off x="457200" y="1676400"/>
            <a:ext cx="8229600" cy="4629150"/>
          </a:xfrm>
        </p:spPr>
        <p:txBody>
          <a:bodyPr/>
          <a:lstStyle/>
          <a:p>
            <a:pPr marL="358775" indent="-358775" defTabSz="914400" eaLnBrk="1" hangingPunct="1">
              <a:buSzPct val="100000"/>
              <a:buFont typeface="Wingdings" pitchFamily="2" charset="2"/>
              <a:buChar char="§"/>
            </a:pPr>
            <a:r>
              <a:rPr lang="ja-JP" altLang="en-US" dirty="0" smtClean="0">
                <a:latin typeface="+mj-ea"/>
                <a:ea typeface="+mj-ea"/>
              </a:rPr>
              <a:t>改良</a:t>
            </a:r>
            <a:r>
              <a:rPr lang="en-GB" dirty="0" smtClean="0">
                <a:latin typeface="+mj-ea"/>
                <a:ea typeface="+mj-ea"/>
              </a:rPr>
              <a:t>:</a:t>
            </a:r>
          </a:p>
          <a:p>
            <a:pPr marL="358775" indent="-358775" defTabSz="914400" eaLnBrk="1" hangingPunct="1"/>
            <a:endParaRPr lang="en-GB" dirty="0" smtClean="0"/>
          </a:p>
          <a:p>
            <a:pPr marL="358775" indent="-358775" defTabSz="914400" eaLnBrk="1" hangingPunct="1"/>
            <a:endParaRPr lang="en-GB" dirty="0" smtClean="0"/>
          </a:p>
          <a:p>
            <a:pPr marL="358775" indent="-358775" defTabSz="914400" eaLnBrk="1" hangingPunct="1"/>
            <a:endParaRPr lang="en-GB" dirty="0" smtClean="0"/>
          </a:p>
          <a:p>
            <a:pPr marL="358775" indent="-358775" defTabSz="914400" eaLnBrk="1" hangingPunct="1">
              <a:buFontTx/>
              <a:buNone/>
            </a:pPr>
            <a:endParaRPr lang="en-GB" dirty="0" smtClean="0"/>
          </a:p>
        </p:txBody>
      </p:sp>
      <p:sp>
        <p:nvSpPr>
          <p:cNvPr id="172036" name="TextBox 172035"/>
          <p:cNvSpPr txBox="1">
            <a:spLocks noChangeArrowheads="1"/>
          </p:cNvSpPr>
          <p:nvPr/>
        </p:nvSpPr>
        <p:spPr bwMode="auto">
          <a:xfrm>
            <a:off x="3132138" y="1125538"/>
            <a:ext cx="5868987" cy="1643062"/>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atomic 	:: </a:t>
            </a:r>
            <a:r>
              <a:rPr lang="en-GB" sz="2800" b="0">
                <a:solidFill>
                  <a:srgbClr val="FF9933"/>
                </a:solidFill>
                <a:effectLst>
                  <a:outerShdw blurRad="38100" dist="38100" dir="2700000" algn="tl">
                    <a:srgbClr val="000000"/>
                  </a:outerShdw>
                </a:effectLst>
                <a:latin typeface="Comic Sans MS" pitchFamily="66" charset="0"/>
              </a:rPr>
              <a:t>STM a</a:t>
            </a:r>
            <a:r>
              <a:rPr lang="en-GB" sz="2800" b="0">
                <a:solidFill>
                  <a:srgbClr val="FFFF00"/>
                </a:solidFill>
                <a:effectLst>
                  <a:outerShdw blurRad="38100" dist="38100" dir="2700000" algn="tl">
                    <a:srgbClr val="000000"/>
                  </a:outerShdw>
                </a:effectLst>
                <a:latin typeface="Comic Sans MS" pitchFamily="66" charset="0"/>
              </a:rPr>
              <a:t> -&gt; IO a</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newTVar 	:: a -&gt; STM (TVar a)</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readTVar 	:: TVar a -&gt; STM a</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writeTVar 	:: TVar a -&gt; a -&gt; STM ()</a:t>
            </a:r>
            <a:endParaRPr lang="en-GB" sz="2800">
              <a:solidFill>
                <a:srgbClr val="FFFF00"/>
              </a:solidFill>
              <a:effectLst>
                <a:outerShdw blurRad="38100" dist="38100" dir="2700000" algn="tl">
                  <a:srgbClr val="000000"/>
                </a:outerShdw>
              </a:effectLst>
              <a:latin typeface="Comic Sans MS" pitchFamily="66" charset="0"/>
            </a:endParaRPr>
          </a:p>
        </p:txBody>
      </p:sp>
      <p:sp>
        <p:nvSpPr>
          <p:cNvPr id="172037" name="TextBox 172036"/>
          <p:cNvSpPr txBox="1">
            <a:spLocks noChangeArrowheads="1"/>
          </p:cNvSpPr>
          <p:nvPr/>
        </p:nvSpPr>
        <p:spPr bwMode="auto">
          <a:xfrm>
            <a:off x="357188" y="3195638"/>
            <a:ext cx="8429625" cy="2590800"/>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incT :: TVar Int -&gt; </a:t>
            </a:r>
            <a:r>
              <a:rPr lang="en-GB" sz="2800">
                <a:solidFill>
                  <a:srgbClr val="FF9933"/>
                </a:solidFill>
                <a:effectLst>
                  <a:outerShdw blurRad="38100" dist="38100" dir="2700000" algn="tl">
                    <a:srgbClr val="000000"/>
                  </a:outerShdw>
                </a:effectLst>
                <a:latin typeface="Comic Sans MS" pitchFamily="66" charset="0"/>
              </a:rPr>
              <a:t>STM</a:t>
            </a:r>
            <a:r>
              <a:rPr lang="en-GB" sz="2800" b="0">
                <a:solidFill>
                  <a:srgbClr val="FFFF00"/>
                </a:solidFill>
                <a:effectLst>
                  <a:outerShdw blurRad="38100" dist="38100" dir="2700000" algn="tl">
                    <a:srgbClr val="000000"/>
                  </a:outerShdw>
                </a:effectLst>
                <a:latin typeface="Comic Sans MS" pitchFamily="66" charset="0"/>
              </a:rPr>
              <a:t> ()</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incT r = do { v &lt;- </a:t>
            </a:r>
            <a:r>
              <a:rPr lang="en-GB" sz="2800">
                <a:solidFill>
                  <a:srgbClr val="FF9933"/>
                </a:solidFill>
                <a:effectLst>
                  <a:outerShdw blurRad="38100" dist="38100" dir="2700000" algn="tl">
                    <a:srgbClr val="000000"/>
                  </a:outerShdw>
                </a:effectLst>
                <a:latin typeface="Comic Sans MS" pitchFamily="66" charset="0"/>
              </a:rPr>
              <a:t>readTVar</a:t>
            </a:r>
            <a:r>
              <a:rPr lang="en-GB" sz="2800" b="0">
                <a:solidFill>
                  <a:srgbClr val="FFFF00"/>
                </a:solidFill>
                <a:effectLst>
                  <a:outerShdw blurRad="38100" dist="38100" dir="2700000" algn="tl">
                    <a:srgbClr val="000000"/>
                  </a:outerShdw>
                </a:effectLst>
                <a:latin typeface="Comic Sans MS" pitchFamily="66" charset="0"/>
              </a:rPr>
              <a:t> r; </a:t>
            </a:r>
            <a:r>
              <a:rPr lang="en-GB" sz="2800">
                <a:solidFill>
                  <a:srgbClr val="FF9933"/>
                </a:solidFill>
                <a:effectLst>
                  <a:outerShdw blurRad="38100" dist="38100" dir="2700000" algn="tl">
                    <a:srgbClr val="000000"/>
                  </a:outerShdw>
                </a:effectLst>
                <a:latin typeface="Comic Sans MS" pitchFamily="66" charset="0"/>
              </a:rPr>
              <a:t>writeTVar</a:t>
            </a:r>
            <a:r>
              <a:rPr lang="en-GB" sz="2800" b="0">
                <a:solidFill>
                  <a:srgbClr val="FFFF00"/>
                </a:solidFill>
                <a:effectLst>
                  <a:outerShdw blurRad="38100" dist="38100" dir="2700000" algn="tl">
                    <a:srgbClr val="000000"/>
                  </a:outerShdw>
                </a:effectLst>
                <a:latin typeface="Comic Sans MS" pitchFamily="66" charset="0"/>
              </a:rPr>
              <a:t> r (v+1) }</a:t>
            </a:r>
            <a:r>
              <a:rPr lang="en-GB" sz="2800" b="0">
                <a:latin typeface="Comic Sans MS" pitchFamily="66" charset="0"/>
              </a:rPr>
              <a:t> </a:t>
            </a:r>
          </a:p>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main = do { r &lt;- atomic (</a:t>
            </a:r>
            <a:r>
              <a:rPr lang="en-GB" sz="2800">
                <a:solidFill>
                  <a:srgbClr val="FF9933"/>
                </a:solidFill>
                <a:effectLst>
                  <a:outerShdw blurRad="38100" dist="38100" dir="2700000" algn="tl">
                    <a:srgbClr val="000000"/>
                  </a:outerShdw>
                </a:effectLst>
                <a:latin typeface="Comic Sans MS" pitchFamily="66" charset="0"/>
              </a:rPr>
              <a:t>newTVar</a:t>
            </a:r>
            <a:r>
              <a:rPr lang="en-GB" sz="2800" b="0">
                <a:solidFill>
                  <a:srgbClr val="FFFF00"/>
                </a:solidFill>
                <a:effectLst>
                  <a:outerShdw blurRad="38100" dist="38100" dir="2700000" algn="tl">
                    <a:srgbClr val="000000"/>
                  </a:outerShdw>
                </a:effectLst>
                <a:latin typeface="Comic Sans MS" pitchFamily="66" charset="0"/>
              </a:rPr>
              <a:t> 0)</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fork (atomic (incT r))</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atomic (incT r)</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60" name="Title 173059"/>
          <p:cNvSpPr>
            <a:spLocks noGrp="1" noChangeArrowheads="1"/>
          </p:cNvSpPr>
          <p:nvPr>
            <p:ph type="title"/>
          </p:nvPr>
        </p:nvSpPr>
        <p:spPr/>
        <p:txBody>
          <a:bodyPr/>
          <a:lstStyle/>
          <a:p>
            <a:pPr marL="0" indent="0" algn="l" defTabSz="914400" eaLnBrk="1" hangingPunct="1"/>
            <a:r>
              <a:rPr lang="en-GB" dirty="0" smtClean="0"/>
              <a:t>Haskell </a:t>
            </a:r>
            <a:r>
              <a:rPr lang="ja-JP" altLang="en-US" dirty="0" smtClean="0"/>
              <a:t>の</a:t>
            </a:r>
            <a:r>
              <a:rPr lang="en-US" altLang="ja-JP" dirty="0" smtClean="0"/>
              <a:t> STM</a:t>
            </a:r>
            <a:endParaRPr lang="en-GB" dirty="0" smtClean="0"/>
          </a:p>
        </p:txBody>
      </p:sp>
      <p:sp>
        <p:nvSpPr>
          <p:cNvPr id="173061" name="Text Placeholder 173060"/>
          <p:cNvSpPr>
            <a:spLocks noGrp="1" noChangeArrowheads="1"/>
          </p:cNvSpPr>
          <p:nvPr>
            <p:ph type="body" idx="1"/>
          </p:nvPr>
        </p:nvSpPr>
        <p:spPr>
          <a:xfrm>
            <a:off x="457200" y="1676400"/>
            <a:ext cx="8229600" cy="4573588"/>
          </a:xfrm>
        </p:spPr>
        <p:txBody>
          <a:bodyPr>
            <a:noAutofit/>
          </a:bodyPr>
          <a:lstStyle/>
          <a:p>
            <a:pPr marL="358775" indent="-358775" defTabSz="914400" eaLnBrk="1" hangingPunct="1">
              <a:buSzPct val="100000"/>
              <a:buFont typeface="Wingdings" pitchFamily="2" charset="2"/>
              <a:buChar char="§"/>
            </a:pPr>
            <a:r>
              <a:rPr lang="ja-JP" altLang="en-US" sz="3200" dirty="0" smtClean="0">
                <a:latin typeface="+mj-ea"/>
                <a:ea typeface="+mj-ea"/>
              </a:rPr>
              <a:t>注意</a:t>
            </a:r>
            <a:r>
              <a:rPr lang="en-GB" sz="3200" dirty="0" smtClean="0">
                <a:latin typeface="+mj-ea"/>
                <a:ea typeface="+mj-ea"/>
              </a:rPr>
              <a:t>:</a:t>
            </a:r>
            <a:endParaRPr lang="en-GB" sz="3200" dirty="0" smtClean="0">
              <a:latin typeface="+mj-ea"/>
              <a:ea typeface="+mj-ea"/>
            </a:endParaRPr>
          </a:p>
          <a:p>
            <a:pPr marL="358775" indent="-358775" defTabSz="914400" eaLnBrk="1" hangingPunct="1">
              <a:buSzPct val="100000"/>
              <a:buFont typeface="Wingdings" pitchFamily="2" charset="2"/>
              <a:buChar char="§"/>
            </a:pPr>
            <a:r>
              <a:rPr lang="en-GB" sz="3200" dirty="0" smtClean="0">
                <a:latin typeface="Comic Sans MS" pitchFamily="66" charset="0"/>
              </a:rPr>
              <a:t>atomic </a:t>
            </a:r>
            <a:r>
              <a:rPr lang="en-GB" sz="3200" dirty="0" err="1" smtClean="0">
                <a:latin typeface="+mj-ea"/>
                <a:ea typeface="+mj-ea"/>
              </a:rPr>
              <a:t>ブロックの外では</a:t>
            </a:r>
            <a:r>
              <a:rPr lang="en-GB" sz="3200" dirty="0" smtClean="0">
                <a:latin typeface="+mj-ea"/>
                <a:ea typeface="+mj-ea"/>
              </a:rPr>
              <a:t> </a:t>
            </a:r>
            <a:r>
              <a:rPr lang="en-GB" sz="3200" dirty="0" err="1" smtClean="0">
                <a:latin typeface="+mj-ea"/>
                <a:ea typeface="+mj-ea"/>
              </a:rPr>
              <a:t>TVars</a:t>
            </a:r>
            <a:r>
              <a:rPr lang="en-GB" sz="3200" dirty="0" smtClean="0">
                <a:latin typeface="+mj-ea"/>
                <a:ea typeface="+mj-ea"/>
              </a:rPr>
              <a:t> </a:t>
            </a:r>
            <a:r>
              <a:rPr lang="ja-JP" altLang="en-US" sz="3200" dirty="0" smtClean="0">
                <a:latin typeface="+mj-ea"/>
                <a:ea typeface="+mj-ea"/>
              </a:rPr>
              <a:t>を操作できない</a:t>
            </a:r>
            <a:r>
              <a:rPr lang="en-GB" sz="3200" dirty="0" smtClean="0">
                <a:latin typeface="+mj-ea"/>
                <a:ea typeface="+mj-ea"/>
              </a:rPr>
              <a:t> </a:t>
            </a:r>
            <a:r>
              <a:rPr lang="en-GB" sz="3200" dirty="0" smtClean="0">
                <a:latin typeface="+mj-ea"/>
                <a:ea typeface="+mj-ea"/>
              </a:rPr>
              <a:t>[</a:t>
            </a:r>
            <a:r>
              <a:rPr lang="en-GB" sz="3200" dirty="0" err="1" smtClean="0">
                <a:latin typeface="+mj-ea"/>
                <a:ea typeface="+mj-ea"/>
              </a:rPr>
              <a:t>利点</a:t>
            </a:r>
            <a:r>
              <a:rPr lang="en-GB" sz="3200" dirty="0" smtClean="0">
                <a:latin typeface="+mj-ea"/>
                <a:ea typeface="+mj-ea"/>
              </a:rPr>
              <a:t>]</a:t>
            </a:r>
          </a:p>
          <a:p>
            <a:pPr marL="358775" indent="-358775" defTabSz="914400" eaLnBrk="1" hangingPunct="1">
              <a:buSzPct val="100000"/>
              <a:buFont typeface="Wingdings" pitchFamily="2" charset="2"/>
              <a:buChar char="§"/>
            </a:pPr>
            <a:r>
              <a:rPr lang="en-GB" sz="3200" dirty="0" smtClean="0">
                <a:latin typeface="Comic Sans MS" pitchFamily="66" charset="0"/>
              </a:rPr>
              <a:t>atomic </a:t>
            </a:r>
            <a:r>
              <a:rPr lang="ja-JP" altLang="en-US" sz="3200" dirty="0" smtClean="0">
                <a:latin typeface="+mj-ea"/>
                <a:ea typeface="+mj-ea"/>
              </a:rPr>
              <a:t>ブロックの中では</a:t>
            </a:r>
            <a:r>
              <a:rPr lang="en-US" altLang="ja-JP" sz="3200" dirty="0" smtClean="0">
                <a:latin typeface="Comic Sans MS" pitchFamily="66" charset="0"/>
              </a:rPr>
              <a:t> IO </a:t>
            </a:r>
            <a:r>
              <a:rPr lang="ja-JP" altLang="en-US" sz="3200" dirty="0" smtClean="0">
                <a:latin typeface="+mj-ea"/>
                <a:ea typeface="+mj-ea"/>
              </a:rPr>
              <a:t>が使えない</a:t>
            </a:r>
            <a:r>
              <a:rPr lang="en-GB" sz="3200" dirty="0" smtClean="0">
                <a:latin typeface="+mj-ea"/>
                <a:ea typeface="+mj-ea"/>
              </a:rPr>
              <a:t> [</a:t>
            </a:r>
            <a:r>
              <a:rPr lang="en-GB" sz="3200" dirty="0" err="1" smtClean="0">
                <a:latin typeface="+mj-ea"/>
                <a:ea typeface="+mj-ea"/>
              </a:rPr>
              <a:t>欠点だが同時に利点</a:t>
            </a:r>
            <a:r>
              <a:rPr lang="en-GB" sz="3200" dirty="0" smtClean="0">
                <a:latin typeface="+mj-ea"/>
                <a:ea typeface="+mj-ea"/>
              </a:rPr>
              <a:t>]</a:t>
            </a:r>
          </a:p>
          <a:p>
            <a:pPr marL="358775" indent="-358775" defTabSz="914400" eaLnBrk="1" hangingPunct="1">
              <a:buSzPct val="100000"/>
              <a:buFont typeface="Wingdings" pitchFamily="2" charset="2"/>
              <a:buChar char="§"/>
            </a:pPr>
            <a:r>
              <a:rPr lang="ja-JP" altLang="en-US" sz="3200" dirty="0" smtClean="0">
                <a:latin typeface="+mj-ea"/>
                <a:ea typeface="+mj-ea"/>
              </a:rPr>
              <a:t>コンパイラーには変更なし</a:t>
            </a:r>
            <a:r>
              <a:rPr lang="en-GB" sz="3200" dirty="0" smtClean="0">
                <a:latin typeface="+mj-ea"/>
                <a:ea typeface="+mj-ea"/>
              </a:rPr>
              <a:t>(</a:t>
            </a:r>
            <a:r>
              <a:rPr lang="ja-JP" altLang="en-US" sz="3200" dirty="0" smtClean="0">
                <a:latin typeface="+mj-ea"/>
                <a:ea typeface="+mj-ea"/>
              </a:rPr>
              <a:t>今のところ</a:t>
            </a:r>
            <a:r>
              <a:rPr lang="en-GB" sz="3200" dirty="0" smtClean="0">
                <a:latin typeface="+mj-ea"/>
                <a:ea typeface="+mj-ea"/>
              </a:rPr>
              <a:t>).</a:t>
            </a:r>
            <a:r>
              <a:rPr lang="ja-JP" altLang="en-US" sz="3200" dirty="0" smtClean="0">
                <a:latin typeface="+mj-ea"/>
                <a:ea typeface="+mj-ea"/>
              </a:rPr>
              <a:t>ランタイムとプリミティブ関数のみ。</a:t>
            </a:r>
            <a:endParaRPr lang="en-GB" sz="3200" dirty="0" smtClean="0">
              <a:latin typeface="+mj-ea"/>
              <a:ea typeface="+mj-ea"/>
            </a:endParaRPr>
          </a:p>
          <a:p>
            <a:pPr marL="358775" indent="-358775" defTabSz="914400" eaLnBrk="1" hangingPunct="1">
              <a:buSzPct val="100000"/>
              <a:buFont typeface="Wingdings" pitchFamily="2" charset="2"/>
              <a:buChar char="§"/>
            </a:pPr>
            <a:r>
              <a:rPr lang="ja-JP" altLang="en-US" sz="3200" dirty="0" smtClean="0">
                <a:latin typeface="+mj-ea"/>
                <a:ea typeface="+mj-ea"/>
              </a:rPr>
              <a:t>そして、特に</a:t>
            </a:r>
            <a:r>
              <a:rPr lang="en-GB" sz="3200" dirty="0" smtClean="0">
                <a:latin typeface="+mj-ea"/>
                <a:ea typeface="+mj-ea"/>
              </a:rPr>
              <a:t>.</a:t>
            </a:r>
            <a:r>
              <a:rPr lang="en-GB" sz="3200" dirty="0" smtClean="0">
                <a:latin typeface="+mj-ea"/>
                <a:ea typeface="+mj-ea"/>
              </a:rPr>
              <a:t>.. </a:t>
            </a:r>
          </a:p>
        </p:txBody>
      </p:sp>
      <p:sp>
        <p:nvSpPr>
          <p:cNvPr id="173062" name="TextBox 173061"/>
          <p:cNvSpPr txBox="1">
            <a:spLocks noChangeArrowheads="1"/>
          </p:cNvSpPr>
          <p:nvPr/>
        </p:nvSpPr>
        <p:spPr bwMode="auto">
          <a:xfrm>
            <a:off x="4572000" y="260350"/>
            <a:ext cx="4248150" cy="1200150"/>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000" b="0">
                <a:solidFill>
                  <a:srgbClr val="FFFF00"/>
                </a:solidFill>
                <a:effectLst>
                  <a:outerShdw blurRad="38100" dist="38100" dir="2700000" algn="tl">
                    <a:srgbClr val="000000"/>
                  </a:outerShdw>
                </a:effectLst>
                <a:latin typeface="Comic Sans MS" pitchFamily="66" charset="0"/>
              </a:rPr>
              <a:t>atomic :: STM a -&gt; IO a</a:t>
            </a:r>
            <a:br>
              <a:rPr lang="en-GB" sz="2000" b="0">
                <a:solidFill>
                  <a:srgbClr val="FFFF00"/>
                </a:solidFill>
                <a:effectLst>
                  <a:outerShdw blurRad="38100" dist="38100" dir="2700000" algn="tl">
                    <a:srgbClr val="000000"/>
                  </a:outerShdw>
                </a:effectLst>
                <a:latin typeface="Comic Sans MS" pitchFamily="66" charset="0"/>
              </a:rPr>
            </a:br>
            <a:r>
              <a:rPr lang="en-GB" sz="2000" b="0">
                <a:solidFill>
                  <a:srgbClr val="FFFF00"/>
                </a:solidFill>
                <a:effectLst>
                  <a:outerShdw blurRad="38100" dist="38100" dir="2700000" algn="tl">
                    <a:srgbClr val="000000"/>
                  </a:outerShdw>
                </a:effectLst>
                <a:latin typeface="Comic Sans MS" pitchFamily="66" charset="0"/>
              </a:rPr>
              <a:t>newTVar :: a -&gt; STM (TVar a)</a:t>
            </a:r>
            <a:br>
              <a:rPr lang="en-GB" sz="2000" b="0">
                <a:solidFill>
                  <a:srgbClr val="FFFF00"/>
                </a:solidFill>
                <a:effectLst>
                  <a:outerShdw blurRad="38100" dist="38100" dir="2700000" algn="tl">
                    <a:srgbClr val="000000"/>
                  </a:outerShdw>
                </a:effectLst>
                <a:latin typeface="Comic Sans MS" pitchFamily="66" charset="0"/>
              </a:rPr>
            </a:br>
            <a:r>
              <a:rPr lang="en-GB" sz="2000" b="0">
                <a:solidFill>
                  <a:srgbClr val="FFFF00"/>
                </a:solidFill>
                <a:effectLst>
                  <a:outerShdw blurRad="38100" dist="38100" dir="2700000" algn="tl">
                    <a:srgbClr val="000000"/>
                  </a:outerShdw>
                </a:effectLst>
                <a:latin typeface="Comic Sans MS" pitchFamily="66" charset="0"/>
              </a:rPr>
              <a:t>readTVar :: TVar a -&gt; STM a</a:t>
            </a:r>
            <a:br>
              <a:rPr lang="en-GB" sz="2000" b="0">
                <a:solidFill>
                  <a:srgbClr val="FFFF00"/>
                </a:solidFill>
                <a:effectLst>
                  <a:outerShdw blurRad="38100" dist="38100" dir="2700000" algn="tl">
                    <a:srgbClr val="000000"/>
                  </a:outerShdw>
                </a:effectLst>
                <a:latin typeface="Comic Sans MS" pitchFamily="66" charset="0"/>
              </a:rPr>
            </a:br>
            <a:r>
              <a:rPr lang="en-GB" sz="2000" b="0">
                <a:solidFill>
                  <a:srgbClr val="FFFF00"/>
                </a:solidFill>
                <a:effectLst>
                  <a:outerShdw blurRad="38100" dist="38100" dir="2700000" algn="tl">
                    <a:srgbClr val="000000"/>
                  </a:outerShdw>
                </a:effectLst>
                <a:latin typeface="Comic Sans MS" pitchFamily="66" charset="0"/>
              </a:rPr>
              <a:t>writeTVar :: TVar a -&gt; a -&gt; STM ()</a:t>
            </a:r>
            <a:endParaRPr lang="en-GB" sz="200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88"/>
            <a:ext cx="8229600" cy="1143000"/>
          </a:xfrm>
        </p:spPr>
        <p:txBody>
          <a:bodyPr/>
          <a:lstStyle/>
          <a:p>
            <a:pPr marL="0" indent="0" defTabSz="914400" eaLnBrk="1" hangingPunct="1"/>
            <a:r>
              <a:rPr lang="en-GB" sz="2800" dirty="0" smtClean="0"/>
              <a:t>STM </a:t>
            </a:r>
            <a:r>
              <a:rPr lang="en-GB" sz="2800" dirty="0" err="1" smtClean="0"/>
              <a:t>の計算は組み立てられる</a:t>
            </a:r>
            <a:r>
              <a:rPr lang="en-GB" sz="2800" dirty="0" smtClean="0"/>
              <a:t>(</a:t>
            </a:r>
            <a:r>
              <a:rPr lang="ja-JP" altLang="en-US" sz="2800" dirty="0" smtClean="0"/>
              <a:t>ロックとは違って</a:t>
            </a:r>
            <a:r>
              <a:rPr lang="en-GB" sz="2800" dirty="0" smtClean="0"/>
              <a:t>)</a:t>
            </a:r>
          </a:p>
        </p:txBody>
      </p:sp>
      <p:sp>
        <p:nvSpPr>
          <p:cNvPr id="3" name="Text Placeholder 2"/>
          <p:cNvSpPr>
            <a:spLocks noGrp="1"/>
          </p:cNvSpPr>
          <p:nvPr>
            <p:ph type="body" idx="1"/>
          </p:nvPr>
        </p:nvSpPr>
        <p:spPr>
          <a:xfrm>
            <a:off x="330200" y="3929063"/>
            <a:ext cx="8382000" cy="2286000"/>
          </a:xfrm>
        </p:spPr>
        <p:txBody>
          <a:bodyPr/>
          <a:lstStyle/>
          <a:p>
            <a:pPr marL="358775" indent="-358775" defTabSz="914400" eaLnBrk="1" hangingPunct="1">
              <a:buSzPct val="100000"/>
              <a:buFont typeface="Wingdings" pitchFamily="2" charset="2"/>
              <a:buChar char="§"/>
            </a:pPr>
            <a:r>
              <a:rPr lang="en-GB" sz="2400" dirty="0" smtClean="0">
                <a:solidFill>
                  <a:srgbClr val="FFFF00"/>
                </a:solidFill>
                <a:latin typeface="Comic Sans MS" pitchFamily="66" charset="0"/>
              </a:rPr>
              <a:t>STM</a:t>
            </a:r>
            <a:r>
              <a:rPr lang="en-GB" sz="2400" dirty="0" smtClean="0">
                <a:latin typeface="Comic Sans MS" pitchFamily="66" charset="0"/>
              </a:rPr>
              <a:t> </a:t>
            </a:r>
            <a:r>
              <a:rPr lang="ja-JP" altLang="en-US" sz="2400" dirty="0" smtClean="0">
                <a:latin typeface="+mj-ea"/>
                <a:ea typeface="+mj-ea"/>
              </a:rPr>
              <a:t>の計算は</a:t>
            </a:r>
            <a:r>
              <a:rPr lang="ja-JP" altLang="en-US" sz="2400" dirty="0" smtClean="0">
                <a:latin typeface="+mj-ea"/>
                <a:ea typeface="+mj-ea"/>
              </a:rPr>
              <a:t>必ず</a:t>
            </a:r>
            <a:r>
              <a:rPr lang="en-US" altLang="en-US" sz="2400" dirty="0" smtClean="0">
                <a:latin typeface="+mj-ea"/>
                <a:ea typeface="+mj-ea"/>
              </a:rPr>
              <a:t>分割されず</a:t>
            </a:r>
            <a:r>
              <a:rPr lang="ja-JP" altLang="en-US" sz="2400" dirty="0" smtClean="0">
                <a:latin typeface="+mj-ea"/>
                <a:ea typeface="+mj-ea"/>
              </a:rPr>
              <a:t>に</a:t>
            </a:r>
            <a:r>
              <a:rPr lang="ja-JP" altLang="en-US" sz="2400" dirty="0" smtClean="0">
                <a:latin typeface="+mj-ea"/>
                <a:ea typeface="+mj-ea"/>
              </a:rPr>
              <a:t>実行される</a:t>
            </a:r>
            <a:r>
              <a:rPr lang="en-GB" sz="2400" dirty="0" smtClean="0">
                <a:latin typeface="+mj-ea"/>
                <a:ea typeface="+mj-ea"/>
              </a:rPr>
              <a:t>(e.g. incT2). </a:t>
            </a:r>
            <a:r>
              <a:rPr lang="ja-JP" altLang="en-US" sz="2400" dirty="0" smtClean="0">
                <a:latin typeface="+mj-ea"/>
                <a:ea typeface="+mj-ea"/>
              </a:rPr>
              <a:t>型が教えてくれる</a:t>
            </a:r>
            <a:r>
              <a:rPr lang="en-GB" sz="2400" dirty="0" smtClean="0">
                <a:latin typeface="+mj-ea"/>
                <a:ea typeface="+mj-ea"/>
              </a:rPr>
              <a:t>.</a:t>
            </a:r>
          </a:p>
          <a:p>
            <a:pPr marL="358775" indent="-358775" defTabSz="914400" eaLnBrk="1" hangingPunct="1">
              <a:buSzPct val="100000"/>
              <a:buFont typeface="Wingdings" pitchFamily="2" charset="2"/>
              <a:buChar char="§"/>
            </a:pPr>
            <a:r>
              <a:rPr lang="ja-JP" altLang="en-US" sz="2400" dirty="0" smtClean="0">
                <a:latin typeface="+mj-ea"/>
                <a:ea typeface="+mj-ea"/>
              </a:rPr>
              <a:t>複数の</a:t>
            </a:r>
            <a:r>
              <a:rPr lang="en-GB" sz="2400" dirty="0" smtClean="0">
                <a:solidFill>
                  <a:srgbClr val="FFFF00"/>
                </a:solidFill>
                <a:latin typeface="Comic Sans MS" pitchFamily="66" charset="0"/>
              </a:rPr>
              <a:t>STM </a:t>
            </a:r>
            <a:r>
              <a:rPr lang="ja-JP" altLang="en-US" sz="2400" dirty="0" smtClean="0">
                <a:ln>
                  <a:solidFill>
                    <a:schemeClr val="tx1"/>
                  </a:solidFill>
                </a:ln>
                <a:latin typeface="+mj-ea"/>
                <a:ea typeface="+mj-ea"/>
              </a:rPr>
              <a:t>を自由にノリでくっつける</a:t>
            </a:r>
            <a:r>
              <a:rPr lang="en-US" altLang="ja-JP" sz="2400" dirty="0" smtClean="0">
                <a:ln>
                  <a:solidFill>
                    <a:schemeClr val="tx1"/>
                  </a:solidFill>
                </a:ln>
                <a:latin typeface="+mj-ea"/>
                <a:ea typeface="+mj-ea"/>
              </a:rPr>
              <a:t>; </a:t>
            </a:r>
            <a:r>
              <a:rPr lang="ja-JP" altLang="en-US" sz="2400" dirty="0" smtClean="0">
                <a:ln>
                  <a:solidFill>
                    <a:schemeClr val="tx1"/>
                  </a:solidFill>
                </a:ln>
                <a:latin typeface="+mj-ea"/>
                <a:ea typeface="+mj-ea"/>
              </a:rPr>
              <a:t>そして</a:t>
            </a:r>
            <a:r>
              <a:rPr lang="en-US" altLang="ja-JP" sz="2400" dirty="0" smtClean="0">
                <a:ln>
                  <a:solidFill>
                    <a:schemeClr val="tx1"/>
                  </a:solidFill>
                </a:ln>
                <a:latin typeface="+mj-ea"/>
                <a:ea typeface="+mj-ea"/>
              </a:rPr>
              <a:t> </a:t>
            </a:r>
            <a:r>
              <a:rPr lang="en-US" altLang="ja-JP" sz="2400" dirty="0" smtClean="0">
                <a:solidFill>
                  <a:srgbClr val="FFFF00"/>
                </a:solidFill>
                <a:latin typeface="Comic Sans MS" pitchFamily="66" charset="0"/>
              </a:rPr>
              <a:t>atomic </a:t>
            </a:r>
            <a:r>
              <a:rPr lang="ja-JP" altLang="en-US" sz="2400" dirty="0" smtClean="0">
                <a:ln>
                  <a:solidFill>
                    <a:schemeClr val="tx1"/>
                  </a:solidFill>
                </a:ln>
                <a:latin typeface="+mj-ea"/>
                <a:ea typeface="+mj-ea"/>
              </a:rPr>
              <a:t>で包む</a:t>
            </a:r>
            <a:endParaRPr lang="en-US" altLang="ja-JP" sz="2400" dirty="0" smtClean="0">
              <a:ln>
                <a:solidFill>
                  <a:schemeClr val="tx1"/>
                </a:solidFill>
              </a:ln>
              <a:latin typeface="+mj-ea"/>
              <a:ea typeface="+mj-ea"/>
            </a:endParaRPr>
          </a:p>
          <a:p>
            <a:pPr marL="358775" indent="-358775" defTabSz="914400" eaLnBrk="1" hangingPunct="1">
              <a:buSzPct val="100000"/>
              <a:buFont typeface="Wingdings" pitchFamily="2" charset="2"/>
              <a:buChar char="§"/>
            </a:pPr>
            <a:r>
              <a:rPr lang="en-GB" sz="2400" dirty="0" smtClean="0">
                <a:latin typeface="Comic Sans MS" pitchFamily="66" charset="0"/>
              </a:rPr>
              <a:t>Atomic </a:t>
            </a:r>
            <a:r>
              <a:rPr lang="ja-JP" altLang="en-US" sz="2400" dirty="0" smtClean="0">
                <a:latin typeface="+mj-ea"/>
                <a:ea typeface="+mj-ea"/>
              </a:rPr>
              <a:t>は入れ子にできない</a:t>
            </a:r>
            <a:r>
              <a:rPr lang="en-GB" sz="2400" dirty="0" smtClean="0">
                <a:latin typeface="+mj-ea"/>
                <a:ea typeface="+mj-ea"/>
              </a:rPr>
              <a:t>.  (</a:t>
            </a:r>
            <a:r>
              <a:rPr lang="ja-JP" altLang="en-US" sz="2400" dirty="0" smtClean="0">
                <a:latin typeface="+mj-ea"/>
                <a:ea typeface="+mj-ea"/>
              </a:rPr>
              <a:t>入れ子にする意味は</a:t>
            </a:r>
            <a:r>
              <a:rPr lang="en-GB" sz="2400" dirty="0" smtClean="0">
                <a:latin typeface="+mj-ea"/>
                <a:ea typeface="+mj-ea"/>
              </a:rPr>
              <a:t>?)</a:t>
            </a:r>
          </a:p>
        </p:txBody>
      </p:sp>
      <p:sp>
        <p:nvSpPr>
          <p:cNvPr id="6" name="TextBox 5"/>
          <p:cNvSpPr txBox="1">
            <a:spLocks noChangeArrowheads="1"/>
          </p:cNvSpPr>
          <p:nvPr/>
        </p:nvSpPr>
        <p:spPr bwMode="auto">
          <a:xfrm>
            <a:off x="642938" y="1071563"/>
            <a:ext cx="7929562" cy="2640012"/>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000" b="0" dirty="0" err="1">
                <a:solidFill>
                  <a:srgbClr val="FFFF00"/>
                </a:solidFill>
                <a:effectLst>
                  <a:outerShdw blurRad="38100" dist="38100" dir="2700000" algn="tl">
                    <a:srgbClr val="000000"/>
                  </a:outerShdw>
                </a:effectLst>
                <a:latin typeface="Comic Sans MS" pitchFamily="66" charset="0"/>
              </a:rPr>
              <a:t>incT</a:t>
            </a:r>
            <a:r>
              <a:rPr lang="en-GB" sz="2000" b="0" dirty="0">
                <a:solidFill>
                  <a:srgbClr val="FFFF00"/>
                </a:solidFill>
                <a:effectLst>
                  <a:outerShdw blurRad="38100" dist="38100" dir="2700000" algn="tl">
                    <a:srgbClr val="000000"/>
                  </a:outerShdw>
                </a:effectLst>
                <a:latin typeface="Comic Sans MS" pitchFamily="66" charset="0"/>
              </a:rPr>
              <a:t> :: </a:t>
            </a:r>
            <a:r>
              <a:rPr lang="en-GB" sz="2000" b="0" dirty="0" err="1">
                <a:solidFill>
                  <a:srgbClr val="FFFF00"/>
                </a:solidFill>
                <a:effectLst>
                  <a:outerShdw blurRad="38100" dist="38100" dir="2700000" algn="tl">
                    <a:srgbClr val="000000"/>
                  </a:outerShdw>
                </a:effectLst>
                <a:latin typeface="Comic Sans MS" pitchFamily="66" charset="0"/>
              </a:rPr>
              <a:t>TVar</a:t>
            </a:r>
            <a:r>
              <a:rPr lang="en-GB" sz="2000" b="0" dirty="0">
                <a:solidFill>
                  <a:srgbClr val="FFFF00"/>
                </a:solidFill>
                <a:effectLst>
                  <a:outerShdw blurRad="38100" dist="38100" dir="2700000" algn="tl">
                    <a:srgbClr val="000000"/>
                  </a:outerShdw>
                </a:effectLst>
                <a:latin typeface="Comic Sans MS" pitchFamily="66" charset="0"/>
              </a:rPr>
              <a:t> </a:t>
            </a:r>
            <a:r>
              <a:rPr lang="en-GB" sz="2000" b="0" dirty="0" err="1">
                <a:solidFill>
                  <a:srgbClr val="FFFF00"/>
                </a:solidFill>
                <a:effectLst>
                  <a:outerShdw blurRad="38100" dist="38100" dir="2700000" algn="tl">
                    <a:srgbClr val="000000"/>
                  </a:outerShdw>
                </a:effectLst>
                <a:latin typeface="Comic Sans MS" pitchFamily="66" charset="0"/>
              </a:rPr>
              <a:t>Int</a:t>
            </a:r>
            <a:r>
              <a:rPr lang="en-GB" sz="2000" b="0" dirty="0">
                <a:solidFill>
                  <a:srgbClr val="FFFF00"/>
                </a:solidFill>
                <a:effectLst>
                  <a:outerShdw blurRad="38100" dist="38100" dir="2700000" algn="tl">
                    <a:srgbClr val="000000"/>
                  </a:outerShdw>
                </a:effectLst>
                <a:latin typeface="Comic Sans MS" pitchFamily="66" charset="0"/>
              </a:rPr>
              <a:t> -&gt; STM ()</a:t>
            </a:r>
            <a:br>
              <a:rPr lang="en-GB" sz="2000" b="0" dirty="0">
                <a:solidFill>
                  <a:srgbClr val="FFFF00"/>
                </a:solidFill>
                <a:effectLst>
                  <a:outerShdw blurRad="38100" dist="38100" dir="2700000" algn="tl">
                    <a:srgbClr val="000000"/>
                  </a:outerShdw>
                </a:effectLst>
                <a:latin typeface="Comic Sans MS" pitchFamily="66" charset="0"/>
              </a:rPr>
            </a:br>
            <a:r>
              <a:rPr lang="en-GB" sz="2000" b="0" dirty="0" err="1">
                <a:solidFill>
                  <a:srgbClr val="FFFF00"/>
                </a:solidFill>
                <a:effectLst>
                  <a:outerShdw blurRad="38100" dist="38100" dir="2700000" algn="tl">
                    <a:srgbClr val="000000"/>
                  </a:outerShdw>
                </a:effectLst>
                <a:latin typeface="Comic Sans MS" pitchFamily="66" charset="0"/>
              </a:rPr>
              <a:t>incT</a:t>
            </a:r>
            <a:r>
              <a:rPr lang="en-GB" sz="2000" b="0" dirty="0">
                <a:solidFill>
                  <a:srgbClr val="FFFF00"/>
                </a:solidFill>
                <a:effectLst>
                  <a:outerShdw blurRad="38100" dist="38100" dir="2700000" algn="tl">
                    <a:srgbClr val="000000"/>
                  </a:outerShdw>
                </a:effectLst>
                <a:latin typeface="Comic Sans MS" pitchFamily="66" charset="0"/>
              </a:rPr>
              <a:t> </a:t>
            </a:r>
            <a:r>
              <a:rPr lang="en-GB" sz="2000" b="0" dirty="0" err="1">
                <a:solidFill>
                  <a:srgbClr val="FFFF00"/>
                </a:solidFill>
                <a:effectLst>
                  <a:outerShdw blurRad="38100" dist="38100" dir="2700000" algn="tl">
                    <a:srgbClr val="000000"/>
                  </a:outerShdw>
                </a:effectLst>
                <a:latin typeface="Comic Sans MS" pitchFamily="66" charset="0"/>
              </a:rPr>
              <a:t>r</a:t>
            </a:r>
            <a:r>
              <a:rPr lang="en-GB" sz="2000" b="0" dirty="0">
                <a:solidFill>
                  <a:srgbClr val="FFFF00"/>
                </a:solidFill>
                <a:effectLst>
                  <a:outerShdw blurRad="38100" dist="38100" dir="2700000" algn="tl">
                    <a:srgbClr val="000000"/>
                  </a:outerShdw>
                </a:effectLst>
                <a:latin typeface="Comic Sans MS" pitchFamily="66" charset="0"/>
              </a:rPr>
              <a:t> = do { </a:t>
            </a:r>
            <a:r>
              <a:rPr lang="en-GB" sz="2000" b="0" dirty="0" err="1">
                <a:solidFill>
                  <a:srgbClr val="FFFF00"/>
                </a:solidFill>
                <a:effectLst>
                  <a:outerShdw blurRad="38100" dist="38100" dir="2700000" algn="tl">
                    <a:srgbClr val="000000"/>
                  </a:outerShdw>
                </a:effectLst>
                <a:latin typeface="Comic Sans MS" pitchFamily="66" charset="0"/>
              </a:rPr>
              <a:t>v</a:t>
            </a:r>
            <a:r>
              <a:rPr lang="en-GB" sz="2000" b="0" dirty="0">
                <a:solidFill>
                  <a:srgbClr val="FFFF00"/>
                </a:solidFill>
                <a:effectLst>
                  <a:outerShdw blurRad="38100" dist="38100" dir="2700000" algn="tl">
                    <a:srgbClr val="000000"/>
                  </a:outerShdw>
                </a:effectLst>
                <a:latin typeface="Comic Sans MS" pitchFamily="66" charset="0"/>
              </a:rPr>
              <a:t> &lt;- </a:t>
            </a:r>
            <a:r>
              <a:rPr lang="en-GB" sz="2000" b="0" dirty="0" err="1">
                <a:solidFill>
                  <a:srgbClr val="FFFF00"/>
                </a:solidFill>
                <a:effectLst>
                  <a:outerShdw blurRad="38100" dist="38100" dir="2700000" algn="tl">
                    <a:srgbClr val="000000"/>
                  </a:outerShdw>
                </a:effectLst>
                <a:latin typeface="Comic Sans MS" pitchFamily="66" charset="0"/>
              </a:rPr>
              <a:t>readTVar</a:t>
            </a:r>
            <a:r>
              <a:rPr lang="en-GB" sz="2000" b="0" dirty="0">
                <a:solidFill>
                  <a:srgbClr val="FFFF00"/>
                </a:solidFill>
                <a:effectLst>
                  <a:outerShdw blurRad="38100" dist="38100" dir="2700000" algn="tl">
                    <a:srgbClr val="000000"/>
                  </a:outerShdw>
                </a:effectLst>
                <a:latin typeface="Comic Sans MS" pitchFamily="66" charset="0"/>
              </a:rPr>
              <a:t> </a:t>
            </a:r>
            <a:r>
              <a:rPr lang="en-GB" sz="2000" b="0" dirty="0" err="1">
                <a:solidFill>
                  <a:srgbClr val="FFFF00"/>
                </a:solidFill>
                <a:effectLst>
                  <a:outerShdw blurRad="38100" dist="38100" dir="2700000" algn="tl">
                    <a:srgbClr val="000000"/>
                  </a:outerShdw>
                </a:effectLst>
                <a:latin typeface="Comic Sans MS" pitchFamily="66" charset="0"/>
              </a:rPr>
              <a:t>r</a:t>
            </a:r>
            <a:r>
              <a:rPr lang="en-GB" sz="2000" b="0" dirty="0">
                <a:solidFill>
                  <a:srgbClr val="FFFF00"/>
                </a:solidFill>
                <a:effectLst>
                  <a:outerShdw blurRad="38100" dist="38100" dir="2700000" algn="tl">
                    <a:srgbClr val="000000"/>
                  </a:outerShdw>
                </a:effectLst>
                <a:latin typeface="Comic Sans MS" pitchFamily="66" charset="0"/>
              </a:rPr>
              <a:t>; </a:t>
            </a:r>
            <a:r>
              <a:rPr lang="en-GB" sz="2000" b="0" dirty="0" err="1">
                <a:solidFill>
                  <a:srgbClr val="FFFF00"/>
                </a:solidFill>
                <a:effectLst>
                  <a:outerShdw blurRad="38100" dist="38100" dir="2700000" algn="tl">
                    <a:srgbClr val="000000"/>
                  </a:outerShdw>
                </a:effectLst>
                <a:latin typeface="Comic Sans MS" pitchFamily="66" charset="0"/>
              </a:rPr>
              <a:t>writeTVar</a:t>
            </a:r>
            <a:r>
              <a:rPr lang="en-GB" sz="2000" b="0" dirty="0">
                <a:solidFill>
                  <a:srgbClr val="FFFF00"/>
                </a:solidFill>
                <a:effectLst>
                  <a:outerShdw blurRad="38100" dist="38100" dir="2700000" algn="tl">
                    <a:srgbClr val="000000"/>
                  </a:outerShdw>
                </a:effectLst>
                <a:latin typeface="Comic Sans MS" pitchFamily="66" charset="0"/>
              </a:rPr>
              <a:t> </a:t>
            </a:r>
            <a:r>
              <a:rPr lang="en-GB" sz="2000" b="0" dirty="0" err="1">
                <a:solidFill>
                  <a:srgbClr val="FFFF00"/>
                </a:solidFill>
                <a:effectLst>
                  <a:outerShdw blurRad="38100" dist="38100" dir="2700000" algn="tl">
                    <a:srgbClr val="000000"/>
                  </a:outerShdw>
                </a:effectLst>
                <a:latin typeface="Comic Sans MS" pitchFamily="66" charset="0"/>
              </a:rPr>
              <a:t>r</a:t>
            </a:r>
            <a:r>
              <a:rPr lang="en-GB" sz="2000" b="0" dirty="0">
                <a:solidFill>
                  <a:srgbClr val="FFFF00"/>
                </a:solidFill>
                <a:effectLst>
                  <a:outerShdw blurRad="38100" dist="38100" dir="2700000" algn="tl">
                    <a:srgbClr val="000000"/>
                  </a:outerShdw>
                </a:effectLst>
                <a:latin typeface="Comic Sans MS" pitchFamily="66" charset="0"/>
              </a:rPr>
              <a:t> (v+1) }</a:t>
            </a:r>
            <a:r>
              <a:rPr lang="en-GB" sz="2800" b="0" dirty="0">
                <a:latin typeface="Comic Sans MS" pitchFamily="66" charset="0"/>
              </a:rPr>
              <a:t> </a:t>
            </a:r>
          </a:p>
          <a:p>
            <a:pPr defTabSz="182563">
              <a:lnSpc>
                <a:spcPct val="90000"/>
              </a:lnSpc>
              <a:spcBef>
                <a:spcPct val="40000"/>
              </a:spcBef>
              <a:buClr>
                <a:schemeClr val="hlink"/>
              </a:buClr>
              <a:buSzPct val="90000"/>
              <a:buFont typeface="Wingdings" pitchFamily="2" charset="2"/>
              <a:buNone/>
              <a:tabLst>
                <a:tab pos="1698625" algn="l"/>
              </a:tabLst>
            </a:pPr>
            <a:r>
              <a:rPr lang="en-GB" sz="2800" dirty="0">
                <a:solidFill>
                  <a:srgbClr val="FFC000"/>
                </a:solidFill>
                <a:effectLst>
                  <a:outerShdw blurRad="38100" dist="38100" dir="2700000" algn="tl">
                    <a:srgbClr val="000000"/>
                  </a:outerShdw>
                </a:effectLst>
                <a:latin typeface="Comic Sans MS" pitchFamily="66" charset="0"/>
              </a:rPr>
              <a:t>incT2 :: </a:t>
            </a:r>
            <a:r>
              <a:rPr lang="en-GB" sz="2800" dirty="0" err="1">
                <a:solidFill>
                  <a:srgbClr val="FFC000"/>
                </a:solidFill>
                <a:effectLst>
                  <a:outerShdw blurRad="38100" dist="38100" dir="2700000" algn="tl">
                    <a:srgbClr val="000000"/>
                  </a:outerShdw>
                </a:effectLst>
                <a:latin typeface="Comic Sans MS" pitchFamily="66" charset="0"/>
              </a:rPr>
              <a:t>TVar</a:t>
            </a:r>
            <a:r>
              <a:rPr lang="en-GB" sz="2800" dirty="0">
                <a:solidFill>
                  <a:srgbClr val="FFC000"/>
                </a:solidFill>
                <a:effectLst>
                  <a:outerShdw blurRad="38100" dist="38100" dir="2700000" algn="tl">
                    <a:srgbClr val="000000"/>
                  </a:outerShdw>
                </a:effectLst>
                <a:latin typeface="Comic Sans MS" pitchFamily="66" charset="0"/>
              </a:rPr>
              <a:t> </a:t>
            </a:r>
            <a:r>
              <a:rPr lang="en-GB" sz="2800" dirty="0" err="1">
                <a:solidFill>
                  <a:srgbClr val="FFC000"/>
                </a:solidFill>
                <a:effectLst>
                  <a:outerShdw blurRad="38100" dist="38100" dir="2700000" algn="tl">
                    <a:srgbClr val="000000"/>
                  </a:outerShdw>
                </a:effectLst>
                <a:latin typeface="Comic Sans MS" pitchFamily="66" charset="0"/>
              </a:rPr>
              <a:t>Int</a:t>
            </a:r>
            <a:r>
              <a:rPr lang="en-GB" sz="2800" dirty="0">
                <a:solidFill>
                  <a:srgbClr val="FFC000"/>
                </a:solidFill>
                <a:effectLst>
                  <a:outerShdw blurRad="38100" dist="38100" dir="2700000" algn="tl">
                    <a:srgbClr val="000000"/>
                  </a:outerShdw>
                </a:effectLst>
                <a:latin typeface="Comic Sans MS" pitchFamily="66" charset="0"/>
              </a:rPr>
              <a:t> -&gt; STM ()</a:t>
            </a:r>
            <a:br>
              <a:rPr lang="en-GB" sz="2800" dirty="0">
                <a:solidFill>
                  <a:srgbClr val="FFC000"/>
                </a:solidFill>
                <a:effectLst>
                  <a:outerShdw blurRad="38100" dist="38100" dir="2700000" algn="tl">
                    <a:srgbClr val="000000"/>
                  </a:outerShdw>
                </a:effectLst>
                <a:latin typeface="Comic Sans MS" pitchFamily="66" charset="0"/>
              </a:rPr>
            </a:br>
            <a:r>
              <a:rPr lang="en-GB" sz="2800" dirty="0">
                <a:solidFill>
                  <a:srgbClr val="FFC000"/>
                </a:solidFill>
                <a:effectLst>
                  <a:outerShdw blurRad="38100" dist="38100" dir="2700000" algn="tl">
                    <a:srgbClr val="000000"/>
                  </a:outerShdw>
                </a:effectLst>
                <a:latin typeface="Comic Sans MS" pitchFamily="66" charset="0"/>
              </a:rPr>
              <a:t>incT2 </a:t>
            </a:r>
            <a:r>
              <a:rPr lang="en-GB" sz="2800" dirty="0" err="1">
                <a:solidFill>
                  <a:srgbClr val="FFC000"/>
                </a:solidFill>
                <a:effectLst>
                  <a:outerShdw blurRad="38100" dist="38100" dir="2700000" algn="tl">
                    <a:srgbClr val="000000"/>
                  </a:outerShdw>
                </a:effectLst>
                <a:latin typeface="Comic Sans MS" pitchFamily="66" charset="0"/>
              </a:rPr>
              <a:t>r</a:t>
            </a:r>
            <a:r>
              <a:rPr lang="en-GB" sz="2800" dirty="0">
                <a:solidFill>
                  <a:srgbClr val="FFC000"/>
                </a:solidFill>
                <a:effectLst>
                  <a:outerShdw blurRad="38100" dist="38100" dir="2700000" algn="tl">
                    <a:srgbClr val="000000"/>
                  </a:outerShdw>
                </a:effectLst>
                <a:latin typeface="Comic Sans MS" pitchFamily="66" charset="0"/>
              </a:rPr>
              <a:t> = do { </a:t>
            </a:r>
            <a:r>
              <a:rPr lang="en-GB" sz="2800" dirty="0" err="1">
                <a:solidFill>
                  <a:srgbClr val="FFC000"/>
                </a:solidFill>
                <a:effectLst>
                  <a:outerShdw blurRad="38100" dist="38100" dir="2700000" algn="tl">
                    <a:srgbClr val="000000"/>
                  </a:outerShdw>
                </a:effectLst>
                <a:latin typeface="Comic Sans MS" pitchFamily="66" charset="0"/>
              </a:rPr>
              <a:t>incT</a:t>
            </a:r>
            <a:r>
              <a:rPr lang="en-GB" sz="2800" dirty="0">
                <a:solidFill>
                  <a:srgbClr val="FFC000"/>
                </a:solidFill>
                <a:effectLst>
                  <a:outerShdw blurRad="38100" dist="38100" dir="2700000" algn="tl">
                    <a:srgbClr val="000000"/>
                  </a:outerShdw>
                </a:effectLst>
                <a:latin typeface="Comic Sans MS" pitchFamily="66" charset="0"/>
              </a:rPr>
              <a:t> </a:t>
            </a:r>
            <a:r>
              <a:rPr lang="en-GB" sz="2800" dirty="0" err="1">
                <a:solidFill>
                  <a:srgbClr val="FFC000"/>
                </a:solidFill>
                <a:effectLst>
                  <a:outerShdw blurRad="38100" dist="38100" dir="2700000" algn="tl">
                    <a:srgbClr val="000000"/>
                  </a:outerShdw>
                </a:effectLst>
                <a:latin typeface="Comic Sans MS" pitchFamily="66" charset="0"/>
              </a:rPr>
              <a:t>r</a:t>
            </a:r>
            <a:r>
              <a:rPr lang="en-GB" sz="2800" dirty="0">
                <a:solidFill>
                  <a:srgbClr val="FFC000"/>
                </a:solidFill>
                <a:effectLst>
                  <a:outerShdw blurRad="38100" dist="38100" dir="2700000" algn="tl">
                    <a:srgbClr val="000000"/>
                  </a:outerShdw>
                </a:effectLst>
                <a:latin typeface="Comic Sans MS" pitchFamily="66" charset="0"/>
              </a:rPr>
              <a:t>; </a:t>
            </a:r>
            <a:r>
              <a:rPr lang="en-GB" sz="2800" dirty="0" err="1">
                <a:solidFill>
                  <a:srgbClr val="FFC000"/>
                </a:solidFill>
                <a:effectLst>
                  <a:outerShdw blurRad="38100" dist="38100" dir="2700000" algn="tl">
                    <a:srgbClr val="000000"/>
                  </a:outerShdw>
                </a:effectLst>
                <a:latin typeface="Comic Sans MS" pitchFamily="66" charset="0"/>
              </a:rPr>
              <a:t>incT</a:t>
            </a:r>
            <a:r>
              <a:rPr lang="en-GB" sz="2800" dirty="0">
                <a:solidFill>
                  <a:srgbClr val="FFC000"/>
                </a:solidFill>
                <a:effectLst>
                  <a:outerShdw blurRad="38100" dist="38100" dir="2700000" algn="tl">
                    <a:srgbClr val="000000"/>
                  </a:outerShdw>
                </a:effectLst>
                <a:latin typeface="Comic Sans MS" pitchFamily="66" charset="0"/>
              </a:rPr>
              <a:t> </a:t>
            </a:r>
            <a:r>
              <a:rPr lang="en-GB" sz="2800" dirty="0" err="1">
                <a:solidFill>
                  <a:srgbClr val="FFC000"/>
                </a:solidFill>
                <a:effectLst>
                  <a:outerShdw blurRad="38100" dist="38100" dir="2700000" algn="tl">
                    <a:srgbClr val="000000"/>
                  </a:outerShdw>
                </a:effectLst>
                <a:latin typeface="Comic Sans MS" pitchFamily="66" charset="0"/>
              </a:rPr>
              <a:t>r</a:t>
            </a:r>
            <a:r>
              <a:rPr lang="en-GB" sz="2800" dirty="0">
                <a:solidFill>
                  <a:srgbClr val="FFC000"/>
                </a:solidFill>
                <a:effectLst>
                  <a:outerShdw blurRad="38100" dist="38100" dir="2700000" algn="tl">
                    <a:srgbClr val="000000"/>
                  </a:outerShdw>
                </a:effectLst>
                <a:latin typeface="Comic Sans MS" pitchFamily="66" charset="0"/>
              </a:rPr>
              <a:t> } </a:t>
            </a:r>
          </a:p>
          <a:p>
            <a:pPr defTabSz="182563">
              <a:lnSpc>
                <a:spcPct val="90000"/>
              </a:lnSpc>
              <a:spcBef>
                <a:spcPct val="40000"/>
              </a:spcBef>
              <a:buClr>
                <a:schemeClr val="hlink"/>
              </a:buClr>
              <a:buSzPct val="90000"/>
              <a:buFont typeface="Wingdings" pitchFamily="2" charset="2"/>
              <a:buNone/>
              <a:tabLst>
                <a:tab pos="1698625" algn="l"/>
              </a:tabLst>
            </a:pPr>
            <a:r>
              <a:rPr lang="en-GB" sz="2800" b="0" dirty="0" err="1">
                <a:solidFill>
                  <a:srgbClr val="FFFF00"/>
                </a:solidFill>
                <a:effectLst>
                  <a:outerShdw blurRad="38100" dist="38100" dir="2700000" algn="tl">
                    <a:srgbClr val="000000"/>
                  </a:outerShdw>
                </a:effectLst>
                <a:latin typeface="Comic Sans MS" pitchFamily="66" charset="0"/>
              </a:rPr>
              <a:t>foo</a:t>
            </a:r>
            <a:r>
              <a:rPr lang="en-GB" sz="2800" b="0">
                <a:solidFill>
                  <a:srgbClr val="FFFF00"/>
                </a:solidFill>
                <a:effectLst>
                  <a:outerShdw blurRad="38100" dist="38100" dir="2700000" algn="tl">
                    <a:srgbClr val="000000"/>
                  </a:outerShdw>
                </a:effectLst>
                <a:latin typeface="Comic Sans MS" pitchFamily="66" charset="0"/>
              </a:rPr>
              <a:t> :: IO ()</a:t>
            </a:r>
            <a:br>
              <a:rPr lang="en-GB" sz="2800" b="0">
                <a:solidFill>
                  <a:srgbClr val="FFFF00"/>
                </a:solidFill>
                <a:effectLst>
                  <a:outerShdw blurRad="38100" dist="38100" dir="2700000" algn="tl">
                    <a:srgbClr val="000000"/>
                  </a:outerShdw>
                </a:effectLst>
                <a:latin typeface="Comic Sans MS" pitchFamily="66" charset="0"/>
              </a:rPr>
            </a:br>
            <a:r>
              <a:rPr lang="en-GB" sz="2800" b="0" dirty="0" err="1">
                <a:solidFill>
                  <a:srgbClr val="FFFF00"/>
                </a:solidFill>
                <a:effectLst>
                  <a:outerShdw blurRad="38100" dist="38100" dir="2700000" algn="tl">
                    <a:srgbClr val="000000"/>
                  </a:outerShdw>
                </a:effectLst>
                <a:latin typeface="Comic Sans MS" pitchFamily="66" charset="0"/>
              </a:rPr>
              <a:t>foo</a:t>
            </a:r>
            <a:r>
              <a:rPr lang="en-GB" sz="2800" b="0" dirty="0">
                <a:solidFill>
                  <a:srgbClr val="FFFF00"/>
                </a:solidFill>
                <a:effectLst>
                  <a:outerShdw blurRad="38100" dist="38100" dir="2700000" algn="tl">
                    <a:srgbClr val="000000"/>
                  </a:outerShdw>
                </a:effectLst>
                <a:latin typeface="Comic Sans MS" pitchFamily="66" charset="0"/>
              </a:rPr>
              <a:t> = ...atomic (incT2 </a:t>
            </a:r>
            <a:r>
              <a:rPr lang="en-GB" sz="2800" b="0" dirty="0" err="1">
                <a:solidFill>
                  <a:srgbClr val="FFFF00"/>
                </a:solidFill>
                <a:effectLst>
                  <a:outerShdw blurRad="38100" dist="38100" dir="2700000" algn="tl">
                    <a:srgbClr val="000000"/>
                  </a:outerShdw>
                </a:effectLst>
                <a:latin typeface="Comic Sans MS" pitchFamily="66" charset="0"/>
              </a:rPr>
              <a:t>r</a:t>
            </a:r>
            <a:r>
              <a:rPr lang="en-GB" sz="2800" b="0" dirty="0">
                <a:solidFill>
                  <a:srgbClr val="FFFF00"/>
                </a:solidFill>
                <a:effectLst>
                  <a:outerShdw blurRad="38100" dist="38100" dir="2700000" algn="tl">
                    <a:srgbClr val="000000"/>
                  </a:outerShdw>
                </a:effectLst>
                <a:latin typeface="Comic Sans MS" pitchFamily="66" charset="0"/>
              </a:rPr>
              <a:t>)...</a:t>
            </a:r>
          </a:p>
        </p:txBody>
      </p:sp>
      <p:sp>
        <p:nvSpPr>
          <p:cNvPr id="7" name="TextBox 6"/>
          <p:cNvSpPr txBox="1">
            <a:spLocks noChangeArrowheads="1"/>
          </p:cNvSpPr>
          <p:nvPr/>
        </p:nvSpPr>
        <p:spPr bwMode="auto">
          <a:xfrm>
            <a:off x="6781800" y="1428750"/>
            <a:ext cx="2146300" cy="1938992"/>
          </a:xfrm>
          <a:prstGeom prst="rect">
            <a:avLst/>
          </a:prstGeom>
          <a:solidFill>
            <a:srgbClr val="CCFFFF"/>
          </a:solidFill>
          <a:ln w="9525" cap="flat" cmpd="sng" algn="ctr">
            <a:noFill/>
            <a:prstDash val="solid"/>
            <a:miter lim="800000"/>
            <a:headEnd type="none" w="med" len="med"/>
            <a:tailEnd type="none" w="med" len="med"/>
          </a:ln>
          <a:effectLst/>
        </p:spPr>
        <p:txBody>
          <a:bodyPr wrap="square">
            <a:spAutoFit/>
          </a:bodyPr>
          <a:lstStyle/>
          <a:p>
            <a:pPr algn="ctr"/>
            <a:r>
              <a:rPr lang="ja-JP" altLang="en-US" sz="2400" dirty="0" smtClean="0">
                <a:solidFill>
                  <a:srgbClr val="000000"/>
                </a:solidFill>
                <a:effectLst>
                  <a:outerShdw blurRad="38100" dist="38100" dir="2700000" algn="tl">
                    <a:srgbClr val="FFFFFF"/>
                  </a:outerShdw>
                </a:effectLst>
                <a:latin typeface="+mj-ea"/>
                <a:ea typeface="+mj-ea"/>
              </a:rPr>
              <a:t>組み立てることは、大きなプログラムを書くときの正しい方法</a:t>
            </a:r>
            <a:endParaRPr lang="en-GB" sz="3600" dirty="0">
              <a:solidFill>
                <a:srgbClr val="074602"/>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63" y="0"/>
            <a:ext cx="7886700" cy="1096963"/>
          </a:xfrm>
        </p:spPr>
        <p:txBody>
          <a:bodyPr/>
          <a:lstStyle/>
          <a:p>
            <a:pPr eaLnBrk="1" hangingPunct="1"/>
            <a:r>
              <a:rPr lang="en-GB" sz="4000" dirty="0" err="1" smtClean="0"/>
              <a:t>成功した研究言語</a:t>
            </a:r>
            <a:endParaRPr lang="en-GB" sz="4000" dirty="0" smtClean="0"/>
          </a:p>
        </p:txBody>
      </p:sp>
      <p:sp>
        <p:nvSpPr>
          <p:cNvPr id="10243" name="TextBox 14"/>
          <p:cNvSpPr txBox="1">
            <a:spLocks noChangeArrowheads="1"/>
          </p:cNvSpPr>
          <p:nvPr/>
        </p:nvSpPr>
        <p:spPr bwMode="auto">
          <a:xfrm>
            <a:off x="2185988" y="5389563"/>
            <a:ext cx="914400" cy="369332"/>
          </a:xfrm>
          <a:prstGeom prst="rect">
            <a:avLst/>
          </a:prstGeom>
          <a:noFill/>
          <a:ln w="9525">
            <a:noFill/>
            <a:miter lim="800000"/>
            <a:headEnd/>
            <a:tailEnd/>
          </a:ln>
        </p:spPr>
        <p:txBody>
          <a:bodyPr>
            <a:spAutoFit/>
          </a:bodyPr>
          <a:lstStyle/>
          <a:p>
            <a:pPr algn="r"/>
            <a:r>
              <a:rPr lang="en-GB" dirty="0" smtClean="0"/>
              <a:t>1年</a:t>
            </a:r>
            <a:endParaRPr lang="en-GB" dirty="0"/>
          </a:p>
        </p:txBody>
      </p:sp>
      <p:sp>
        <p:nvSpPr>
          <p:cNvPr id="10244" name="TextBox 15"/>
          <p:cNvSpPr txBox="1">
            <a:spLocks noChangeArrowheads="1"/>
          </p:cNvSpPr>
          <p:nvPr/>
        </p:nvSpPr>
        <p:spPr bwMode="auto">
          <a:xfrm>
            <a:off x="3671888" y="5389563"/>
            <a:ext cx="914400" cy="369332"/>
          </a:xfrm>
          <a:prstGeom prst="rect">
            <a:avLst/>
          </a:prstGeom>
          <a:noFill/>
          <a:ln w="9525">
            <a:noFill/>
            <a:miter lim="800000"/>
            <a:headEnd/>
            <a:tailEnd/>
          </a:ln>
        </p:spPr>
        <p:txBody>
          <a:bodyPr>
            <a:spAutoFit/>
          </a:bodyPr>
          <a:lstStyle/>
          <a:p>
            <a:pPr algn="r"/>
            <a:r>
              <a:rPr lang="en-GB" dirty="0" smtClean="0"/>
              <a:t>5</a:t>
            </a:r>
            <a:r>
              <a:rPr lang="ja-JP" altLang="en-US" dirty="0" smtClean="0"/>
              <a:t>年</a:t>
            </a:r>
            <a:endParaRPr lang="en-GB" dirty="0"/>
          </a:p>
        </p:txBody>
      </p:sp>
      <p:sp>
        <p:nvSpPr>
          <p:cNvPr id="10245" name="TextBox 16"/>
          <p:cNvSpPr txBox="1">
            <a:spLocks noChangeArrowheads="1"/>
          </p:cNvSpPr>
          <p:nvPr/>
        </p:nvSpPr>
        <p:spPr bwMode="auto">
          <a:xfrm>
            <a:off x="4700588" y="5389563"/>
            <a:ext cx="1257300" cy="369332"/>
          </a:xfrm>
          <a:prstGeom prst="rect">
            <a:avLst/>
          </a:prstGeom>
          <a:noFill/>
          <a:ln w="9525">
            <a:noFill/>
            <a:miter lim="800000"/>
            <a:headEnd/>
            <a:tailEnd/>
          </a:ln>
        </p:spPr>
        <p:txBody>
          <a:bodyPr>
            <a:spAutoFit/>
          </a:bodyPr>
          <a:lstStyle/>
          <a:p>
            <a:pPr algn="r"/>
            <a:r>
              <a:rPr lang="en-GB" dirty="0" smtClean="0"/>
              <a:t>10</a:t>
            </a:r>
            <a:r>
              <a:rPr lang="ja-JP" altLang="en-US" dirty="0" smtClean="0"/>
              <a:t>年</a:t>
            </a:r>
            <a:endParaRPr lang="en-GB" dirty="0"/>
          </a:p>
        </p:txBody>
      </p:sp>
      <p:sp>
        <p:nvSpPr>
          <p:cNvPr id="10246" name="TextBox 17"/>
          <p:cNvSpPr txBox="1">
            <a:spLocks noChangeArrowheads="1"/>
          </p:cNvSpPr>
          <p:nvPr/>
        </p:nvSpPr>
        <p:spPr bwMode="auto">
          <a:xfrm>
            <a:off x="6415088" y="5389563"/>
            <a:ext cx="1257300" cy="369332"/>
          </a:xfrm>
          <a:prstGeom prst="rect">
            <a:avLst/>
          </a:prstGeom>
          <a:noFill/>
          <a:ln w="9525">
            <a:noFill/>
            <a:miter lim="800000"/>
            <a:headEnd/>
            <a:tailEnd/>
          </a:ln>
        </p:spPr>
        <p:txBody>
          <a:bodyPr>
            <a:spAutoFit/>
          </a:bodyPr>
          <a:lstStyle/>
          <a:p>
            <a:pPr algn="r"/>
            <a:r>
              <a:rPr lang="en-GB" dirty="0" smtClean="0"/>
              <a:t>15</a:t>
            </a:r>
            <a:r>
              <a:rPr lang="ja-JP" altLang="en-US" dirty="0" smtClean="0"/>
              <a:t>年</a:t>
            </a:r>
            <a:endParaRPr lang="en-GB" dirty="0"/>
          </a:p>
        </p:txBody>
      </p:sp>
      <p:grpSp>
        <p:nvGrpSpPr>
          <p:cNvPr id="2" name="Group 29"/>
          <p:cNvGrpSpPr>
            <a:grpSpLocks/>
          </p:cNvGrpSpPr>
          <p:nvPr/>
        </p:nvGrpSpPr>
        <p:grpSpPr bwMode="auto">
          <a:xfrm>
            <a:off x="285750" y="1785938"/>
            <a:ext cx="7786688" cy="3789362"/>
            <a:chOff x="0" y="1285860"/>
            <a:chExt cx="7786709" cy="3789251"/>
          </a:xfrm>
        </p:grpSpPr>
        <p:sp>
          <p:nvSpPr>
            <p:cNvPr id="10252" name="TextBox 13"/>
            <p:cNvSpPr txBox="1">
              <a:spLocks noChangeArrowheads="1"/>
            </p:cNvSpPr>
            <p:nvPr/>
          </p:nvSpPr>
          <p:spPr bwMode="auto">
            <a:xfrm>
              <a:off x="0" y="1357298"/>
              <a:ext cx="1845482" cy="706823"/>
            </a:xfrm>
            <a:prstGeom prst="rect">
              <a:avLst/>
            </a:prstGeom>
            <a:noFill/>
            <a:ln w="9525">
              <a:noFill/>
              <a:miter lim="800000"/>
              <a:headEnd/>
              <a:tailEnd/>
            </a:ln>
          </p:spPr>
          <p:txBody>
            <a:bodyPr>
              <a:spAutoFit/>
            </a:bodyPr>
            <a:lstStyle/>
            <a:p>
              <a:pPr algn="r"/>
              <a:r>
                <a:rPr lang="en-GB"/>
                <a:t>1,000,000</a:t>
              </a:r>
            </a:p>
          </p:txBody>
        </p:sp>
        <p:cxnSp>
          <p:nvCxnSpPr>
            <p:cNvPr id="10253" name="Straight Connector 4"/>
            <p:cNvCxnSpPr>
              <a:cxnSpLocks noChangeShapeType="1"/>
            </p:cNvCxnSpPr>
            <p:nvPr/>
          </p:nvCxnSpPr>
          <p:spPr bwMode="auto">
            <a:xfrm rot="5400000">
              <a:off x="248216" y="2993742"/>
              <a:ext cx="3418306" cy="2541"/>
            </a:xfrm>
            <a:prstGeom prst="line">
              <a:avLst/>
            </a:prstGeom>
            <a:noFill/>
            <a:ln w="28575" algn="ctr">
              <a:solidFill>
                <a:schemeClr val="tx1"/>
              </a:solidFill>
              <a:round/>
              <a:headEnd/>
              <a:tailEnd/>
            </a:ln>
          </p:spPr>
        </p:cxnSp>
        <p:cxnSp>
          <p:nvCxnSpPr>
            <p:cNvPr id="10254" name="Straight Connector 7"/>
            <p:cNvCxnSpPr>
              <a:cxnSpLocks noChangeShapeType="1"/>
            </p:cNvCxnSpPr>
            <p:nvPr/>
          </p:nvCxnSpPr>
          <p:spPr bwMode="auto">
            <a:xfrm rot="10800000" flipV="1">
              <a:off x="1957369" y="4701930"/>
              <a:ext cx="5829340" cy="29041"/>
            </a:xfrm>
            <a:prstGeom prst="line">
              <a:avLst/>
            </a:prstGeom>
            <a:noFill/>
            <a:ln w="28575" algn="ctr">
              <a:solidFill>
                <a:schemeClr val="tx1"/>
              </a:solidFill>
              <a:round/>
              <a:headEnd/>
              <a:tailEnd/>
            </a:ln>
          </p:spPr>
        </p:cxnSp>
        <p:sp>
          <p:nvSpPr>
            <p:cNvPr id="10255" name="TextBox 10"/>
            <p:cNvSpPr txBox="1">
              <a:spLocks noChangeArrowheads="1"/>
            </p:cNvSpPr>
            <p:nvPr/>
          </p:nvSpPr>
          <p:spPr bwMode="auto">
            <a:xfrm>
              <a:off x="1385864" y="4035551"/>
              <a:ext cx="457203" cy="1039560"/>
            </a:xfrm>
            <a:prstGeom prst="rect">
              <a:avLst/>
            </a:prstGeom>
            <a:noFill/>
            <a:ln w="9525">
              <a:noFill/>
              <a:miter lim="800000"/>
              <a:headEnd/>
              <a:tailEnd/>
            </a:ln>
          </p:spPr>
          <p:txBody>
            <a:bodyPr>
              <a:spAutoFit/>
            </a:bodyPr>
            <a:lstStyle/>
            <a:p>
              <a:pPr algn="r"/>
              <a:r>
                <a:rPr lang="en-GB"/>
                <a:t>1</a:t>
              </a:r>
            </a:p>
          </p:txBody>
        </p:sp>
        <p:sp>
          <p:nvSpPr>
            <p:cNvPr id="10256" name="TextBox 11"/>
            <p:cNvSpPr txBox="1">
              <a:spLocks noChangeArrowheads="1"/>
            </p:cNvSpPr>
            <p:nvPr/>
          </p:nvSpPr>
          <p:spPr bwMode="auto">
            <a:xfrm>
              <a:off x="700060" y="3164220"/>
              <a:ext cx="1143008" cy="1039560"/>
            </a:xfrm>
            <a:prstGeom prst="rect">
              <a:avLst/>
            </a:prstGeom>
            <a:noFill/>
            <a:ln w="9525">
              <a:noFill/>
              <a:miter lim="800000"/>
              <a:headEnd/>
              <a:tailEnd/>
            </a:ln>
          </p:spPr>
          <p:txBody>
            <a:bodyPr>
              <a:spAutoFit/>
            </a:bodyPr>
            <a:lstStyle/>
            <a:p>
              <a:pPr algn="r"/>
              <a:r>
                <a:rPr lang="en-GB"/>
                <a:t>100</a:t>
              </a:r>
            </a:p>
          </p:txBody>
        </p:sp>
        <p:sp>
          <p:nvSpPr>
            <p:cNvPr id="10257" name="TextBox 12"/>
            <p:cNvSpPr txBox="1">
              <a:spLocks noChangeArrowheads="1"/>
            </p:cNvSpPr>
            <p:nvPr/>
          </p:nvSpPr>
          <p:spPr bwMode="auto">
            <a:xfrm>
              <a:off x="285720" y="2285992"/>
              <a:ext cx="1485910" cy="1039560"/>
            </a:xfrm>
            <a:prstGeom prst="rect">
              <a:avLst/>
            </a:prstGeom>
            <a:noFill/>
            <a:ln w="9525">
              <a:noFill/>
              <a:miter lim="800000"/>
              <a:headEnd/>
              <a:tailEnd/>
            </a:ln>
          </p:spPr>
          <p:txBody>
            <a:bodyPr>
              <a:spAutoFit/>
            </a:bodyPr>
            <a:lstStyle/>
            <a:p>
              <a:pPr algn="r"/>
              <a:r>
                <a:rPr lang="en-GB"/>
                <a:t>10,000</a:t>
              </a:r>
            </a:p>
          </p:txBody>
        </p:sp>
      </p:grpSp>
      <p:sp>
        <p:nvSpPr>
          <p:cNvPr id="10248" name="Freeform 18"/>
          <p:cNvSpPr>
            <a:spLocks noChangeArrowheads="1"/>
          </p:cNvSpPr>
          <p:nvPr/>
        </p:nvSpPr>
        <p:spPr bwMode="auto">
          <a:xfrm>
            <a:off x="2252663" y="3932238"/>
            <a:ext cx="2698750" cy="1296987"/>
          </a:xfrm>
          <a:custGeom>
            <a:avLst/>
            <a:gdLst>
              <a:gd name="T0" fmla="*/ 22302 w 2698594"/>
              <a:gd name="T1" fmla="*/ 784302 h 1297258"/>
              <a:gd name="T2" fmla="*/ 178419 w 2698594"/>
              <a:gd name="T3" fmla="*/ 784302 h 1297258"/>
              <a:gd name="T4" fmla="*/ 1092819 w 2698594"/>
              <a:gd name="T5" fmla="*/ 538975 h 1297258"/>
              <a:gd name="T6" fmla="*/ 2062975 w 2698594"/>
              <a:gd name="T7" fmla="*/ 126380 h 1297258"/>
              <a:gd name="T8" fmla="*/ 2698594 w 2698594"/>
              <a:gd name="T9" fmla="*/ 1297258 h 1297258"/>
              <a:gd name="T10" fmla="*/ 0 60000 65536"/>
              <a:gd name="T11" fmla="*/ 0 60000 65536"/>
              <a:gd name="T12" fmla="*/ 0 60000 65536"/>
              <a:gd name="T13" fmla="*/ 0 60000 65536"/>
              <a:gd name="T14" fmla="*/ 0 60000 65536"/>
              <a:gd name="T15" fmla="*/ 0 w 2698594"/>
              <a:gd name="T16" fmla="*/ 0 h 1297258"/>
              <a:gd name="T17" fmla="*/ 2698594 w 2698594"/>
              <a:gd name="T18" fmla="*/ 1297258 h 1297258"/>
            </a:gdLst>
            <a:ahLst/>
            <a:cxnLst>
              <a:cxn ang="T10">
                <a:pos x="T0" y="T1"/>
              </a:cxn>
              <a:cxn ang="T11">
                <a:pos x="T2" y="T3"/>
              </a:cxn>
              <a:cxn ang="T12">
                <a:pos x="T4" y="T5"/>
              </a:cxn>
              <a:cxn ang="T13">
                <a:pos x="T6" y="T7"/>
              </a:cxn>
              <a:cxn ang="T14">
                <a:pos x="T8" y="T9"/>
              </a:cxn>
            </a:cxnLst>
            <a:rect l="T15" t="T16" r="T17" b="T18"/>
            <a:pathLst>
              <a:path w="2698594" h="1297258">
                <a:moveTo>
                  <a:pt x="22302" y="784302"/>
                </a:moveTo>
                <a:cubicBezTo>
                  <a:pt x="11151" y="804746"/>
                  <a:pt x="0" y="825190"/>
                  <a:pt x="178419" y="784302"/>
                </a:cubicBezTo>
                <a:cubicBezTo>
                  <a:pt x="356838" y="743414"/>
                  <a:pt x="778726" y="648629"/>
                  <a:pt x="1092819" y="538975"/>
                </a:cubicBezTo>
                <a:cubicBezTo>
                  <a:pt x="1406912" y="429321"/>
                  <a:pt x="1795346" y="0"/>
                  <a:pt x="2062975" y="126380"/>
                </a:cubicBezTo>
                <a:cubicBezTo>
                  <a:pt x="2330604" y="252760"/>
                  <a:pt x="2514599" y="775009"/>
                  <a:pt x="2698594" y="1297258"/>
                </a:cubicBezTo>
              </a:path>
            </a:pathLst>
          </a:custGeom>
          <a:noFill/>
          <a:ln w="57150" algn="ctr">
            <a:solidFill>
              <a:srgbClr val="FF0000"/>
            </a:solidFill>
            <a:round/>
            <a:headEnd/>
            <a:tailEnd/>
          </a:ln>
        </p:spPr>
        <p:txBody>
          <a:bodyPr anchor="ctr"/>
          <a:lstStyle/>
          <a:p>
            <a:pPr algn="ctr"/>
            <a:endParaRPr lang="en-US"/>
          </a:p>
        </p:txBody>
      </p:sp>
      <p:sp>
        <p:nvSpPr>
          <p:cNvPr id="10249" name="TextBox 19"/>
          <p:cNvSpPr txBox="1">
            <a:spLocks noChangeArrowheads="1"/>
          </p:cNvSpPr>
          <p:nvPr/>
        </p:nvSpPr>
        <p:spPr bwMode="auto">
          <a:xfrm>
            <a:off x="4786313" y="3786188"/>
            <a:ext cx="2359025" cy="461665"/>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ゆるやかな死</a:t>
            </a:r>
            <a:endParaRPr lang="en-GB" sz="2400" dirty="0">
              <a:solidFill>
                <a:schemeClr val="bg1"/>
              </a:solidFill>
              <a:latin typeface="+mj-ea"/>
              <a:ea typeface="+mj-ea"/>
            </a:endParaRPr>
          </a:p>
        </p:txBody>
      </p:sp>
      <p:sp>
        <p:nvSpPr>
          <p:cNvPr id="10250" name="TextBox 20"/>
          <p:cNvSpPr txBox="1">
            <a:spLocks noChangeArrowheads="1"/>
          </p:cNvSpPr>
          <p:nvPr/>
        </p:nvSpPr>
        <p:spPr bwMode="auto">
          <a:xfrm rot="-5400000">
            <a:off x="-152400" y="4295776"/>
            <a:ext cx="14811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ギーク</a:t>
            </a:r>
            <a:endParaRPr lang="en-GB" sz="2400" dirty="0">
              <a:solidFill>
                <a:schemeClr val="bg1"/>
              </a:solidFill>
              <a:latin typeface="+mj-ea"/>
              <a:ea typeface="+mj-ea"/>
            </a:endParaRPr>
          </a:p>
        </p:txBody>
      </p:sp>
      <p:sp>
        <p:nvSpPr>
          <p:cNvPr id="10251" name="TextBox 21"/>
          <p:cNvSpPr txBox="1">
            <a:spLocks noChangeArrowheads="1"/>
          </p:cNvSpPr>
          <p:nvPr/>
        </p:nvSpPr>
        <p:spPr bwMode="auto">
          <a:xfrm rot="-5400000">
            <a:off x="-438150" y="2224088"/>
            <a:ext cx="2052638"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cs typeface="HG明朝B (本文)"/>
              </a:rPr>
              <a:t>一般人</a:t>
            </a:r>
            <a:endParaRPr lang="en-GB" sz="2400" dirty="0">
              <a:solidFill>
                <a:schemeClr val="bg1"/>
              </a:solidFill>
              <a:latin typeface="+mj-ea"/>
              <a:ea typeface="+mj-ea"/>
              <a:cs typeface="HG明朝B (本文)"/>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Title 179201"/>
          <p:cNvSpPr>
            <a:spLocks noGrp="1" noChangeArrowheads="1"/>
          </p:cNvSpPr>
          <p:nvPr>
            <p:ph type="title"/>
          </p:nvPr>
        </p:nvSpPr>
        <p:spPr/>
        <p:txBody>
          <a:bodyPr/>
          <a:lstStyle/>
          <a:p>
            <a:pPr marL="0" indent="0" defTabSz="914400" eaLnBrk="1" hangingPunct="1"/>
            <a:r>
              <a:rPr lang="ja-JP" altLang="en-US" dirty="0" smtClean="0"/>
              <a:t>例外</a:t>
            </a:r>
            <a:endParaRPr lang="en-GB" dirty="0" smtClean="0"/>
          </a:p>
        </p:txBody>
      </p:sp>
      <p:sp>
        <p:nvSpPr>
          <p:cNvPr id="179203" name="Text Placeholder 179202"/>
          <p:cNvSpPr>
            <a:spLocks noGrp="1" noChangeArrowheads="1"/>
          </p:cNvSpPr>
          <p:nvPr>
            <p:ph type="body" idx="1"/>
          </p:nvPr>
        </p:nvSpPr>
        <p:spPr>
          <a:xfrm>
            <a:off x="457200" y="1196975"/>
            <a:ext cx="8686800" cy="4732338"/>
          </a:xfrm>
        </p:spPr>
        <p:txBody>
          <a:bodyPr>
            <a:noAutofit/>
          </a:bodyPr>
          <a:lstStyle/>
          <a:p>
            <a:pPr marL="358775" indent="-358775" defTabSz="914400" eaLnBrk="1" hangingPunct="1">
              <a:buSzPct val="100000"/>
              <a:buFont typeface="Wingdings" pitchFamily="2" charset="2"/>
              <a:buChar char="§"/>
            </a:pPr>
            <a:r>
              <a:rPr lang="en-GB" dirty="0" smtClean="0">
                <a:latin typeface="Comic Sans MS" pitchFamily="66" charset="0"/>
              </a:rPr>
              <a:t>STM </a:t>
            </a:r>
            <a:r>
              <a:rPr lang="en-GB" dirty="0" err="1" smtClean="0">
                <a:latin typeface="+mj-ea"/>
                <a:ea typeface="+mj-ea"/>
              </a:rPr>
              <a:t>モナドでは例外も使える</a:t>
            </a:r>
            <a:r>
              <a:rPr lang="en-GB" dirty="0" smtClean="0">
                <a:latin typeface="Comic Sans MS" pitchFamily="66" charset="0"/>
              </a:rPr>
              <a:t>:</a:t>
            </a:r>
            <a:br>
              <a:rPr lang="en-GB" dirty="0" smtClean="0">
                <a:latin typeface="Comic Sans MS" pitchFamily="66" charset="0"/>
              </a:rPr>
            </a:br>
            <a:r>
              <a:rPr lang="en-GB" dirty="0" smtClean="0">
                <a:latin typeface="Comic Sans MS" pitchFamily="66" charset="0"/>
              </a:rPr>
              <a:t>	</a:t>
            </a:r>
          </a:p>
          <a:p>
            <a:pPr marL="358775" indent="-358775" defTabSz="914400" eaLnBrk="1" hangingPunct="1">
              <a:buSzPct val="100000"/>
              <a:buFont typeface="Wingdings" pitchFamily="2" charset="2"/>
              <a:buChar char="§"/>
            </a:pPr>
            <a:endParaRPr lang="en-GB" dirty="0" smtClean="0">
              <a:latin typeface="Comic Sans MS" pitchFamily="66" charset="0"/>
            </a:endParaRPr>
          </a:p>
          <a:p>
            <a:pPr marL="358775" indent="-358775" defTabSz="914400" eaLnBrk="1" hangingPunct="1">
              <a:buSzPct val="100000"/>
              <a:buFont typeface="Wingdings" pitchFamily="2" charset="2"/>
              <a:buChar char="§"/>
            </a:pPr>
            <a:endParaRPr lang="en-GB" dirty="0" smtClean="0">
              <a:latin typeface="Comic Sans MS" pitchFamily="66" charset="0"/>
            </a:endParaRPr>
          </a:p>
          <a:p>
            <a:pPr marL="358775" indent="-358775" defTabSz="914400" eaLnBrk="1" hangingPunct="1">
              <a:buSzPct val="100000"/>
              <a:buFont typeface="Wingdings" pitchFamily="2" charset="2"/>
              <a:buChar char="§"/>
            </a:pPr>
            <a:r>
              <a:rPr lang="en-GB" dirty="0" smtClean="0">
                <a:latin typeface="Comic Sans MS" pitchFamily="66" charset="0"/>
              </a:rPr>
              <a:t>(</a:t>
            </a:r>
            <a:r>
              <a:rPr lang="en-GB" dirty="0" smtClean="0">
                <a:solidFill>
                  <a:srgbClr val="FFFF00"/>
                </a:solidFill>
                <a:latin typeface="Comic Sans MS" pitchFamily="66" charset="0"/>
              </a:rPr>
              <a:t>atomic </a:t>
            </a:r>
            <a:r>
              <a:rPr lang="en-GB" dirty="0" err="1" smtClean="0">
                <a:solidFill>
                  <a:srgbClr val="FFFF00"/>
                </a:solidFill>
                <a:latin typeface="Comic Sans MS" pitchFamily="66" charset="0"/>
              </a:rPr>
              <a:t>s</a:t>
            </a:r>
            <a:r>
              <a:rPr lang="en-GB" dirty="0" smtClean="0">
                <a:latin typeface="Comic Sans MS" pitchFamily="66" charset="0"/>
              </a:rPr>
              <a:t>) </a:t>
            </a:r>
            <a:r>
              <a:rPr lang="en-GB" dirty="0" err="1" smtClean="0">
                <a:latin typeface="+mj-ea"/>
                <a:ea typeface="+mj-ea"/>
              </a:rPr>
              <a:t>を呼び出したとき、</a:t>
            </a:r>
            <a:r>
              <a:rPr lang="ja-JP" altLang="en-US" dirty="0" smtClean="0">
                <a:latin typeface="+mj-ea"/>
                <a:ea typeface="+mj-ea"/>
              </a:rPr>
              <a:t>もし</a:t>
            </a:r>
            <a:r>
              <a:rPr lang="en-US" altLang="ja-JP" dirty="0" smtClean="0">
                <a:latin typeface="+mj-ea"/>
                <a:ea typeface="+mj-ea"/>
              </a:rPr>
              <a:t> </a:t>
            </a:r>
            <a:r>
              <a:rPr lang="en-US" altLang="ja-JP" dirty="0" err="1" smtClean="0">
                <a:latin typeface="Comic Sans MS" pitchFamily="66" charset="0"/>
              </a:rPr>
              <a:t>s</a:t>
            </a:r>
            <a:r>
              <a:rPr lang="en-US" altLang="ja-JP" dirty="0" smtClean="0">
                <a:latin typeface="Comic Sans MS" pitchFamily="66" charset="0"/>
              </a:rPr>
              <a:t> </a:t>
            </a:r>
            <a:r>
              <a:rPr lang="ja-JP" altLang="en-US" dirty="0" smtClean="0">
                <a:latin typeface="+mj-ea"/>
                <a:ea typeface="+mj-ea"/>
              </a:rPr>
              <a:t>が例外を投げると、トランザクションは副作用なしで中止される。例外は</a:t>
            </a:r>
            <a:r>
              <a:rPr lang="en-US" altLang="ja-JP" dirty="0" smtClean="0">
                <a:latin typeface="Comic Sans MS" pitchFamily="66" charset="0"/>
              </a:rPr>
              <a:t> IO </a:t>
            </a:r>
            <a:r>
              <a:rPr lang="ja-JP" altLang="en-US" dirty="0" smtClean="0">
                <a:latin typeface="+mj-ea"/>
                <a:ea typeface="+mj-ea"/>
              </a:rPr>
              <a:t>モナドへ伝搬する。</a:t>
            </a:r>
            <a:endParaRPr lang="en-GB" dirty="0" smtClean="0">
              <a:latin typeface="+mj-ea"/>
              <a:ea typeface="+mj-ea"/>
            </a:endParaRPr>
          </a:p>
          <a:p>
            <a:pPr marL="358775" indent="-358775" defTabSz="914400" eaLnBrk="1" hangingPunct="1">
              <a:buSzPct val="100000"/>
              <a:buFont typeface="Wingdings" pitchFamily="2" charset="2"/>
              <a:buChar char="§"/>
            </a:pPr>
            <a:r>
              <a:rPr lang="en-US" altLang="en-US" dirty="0" smtClean="0">
                <a:solidFill>
                  <a:srgbClr val="FFFF00"/>
                </a:solidFill>
                <a:latin typeface="+mj-ea"/>
                <a:ea typeface="+mj-ea"/>
              </a:rPr>
              <a:t>不整合</a:t>
            </a:r>
            <a:r>
              <a:rPr lang="ja-JP" altLang="en-US" dirty="0" smtClean="0">
                <a:solidFill>
                  <a:srgbClr val="FFFF00"/>
                </a:solidFill>
                <a:latin typeface="+mj-ea"/>
                <a:ea typeface="+mj-ea"/>
              </a:rPr>
              <a:t>を元に戻したり、ロックを解放する必要はない！</a:t>
            </a:r>
            <a:endParaRPr lang="en-GB" dirty="0" smtClean="0">
              <a:solidFill>
                <a:srgbClr val="FFFF00"/>
              </a:solidFill>
              <a:latin typeface="+mj-ea"/>
              <a:ea typeface="+mj-ea"/>
            </a:endParaRPr>
          </a:p>
          <a:p>
            <a:pPr marL="358775" indent="-358775" defTabSz="914400" eaLnBrk="1" hangingPunct="1">
              <a:buSzPct val="100000"/>
              <a:buFont typeface="Wingdings" pitchFamily="2" charset="2"/>
              <a:buChar char="§"/>
            </a:pPr>
            <a:r>
              <a:rPr lang="en-GB" dirty="0" err="1" smtClean="0">
                <a:ln>
                  <a:solidFill>
                    <a:schemeClr val="tx1"/>
                  </a:solidFill>
                </a:ln>
                <a:latin typeface="+mj-ea"/>
                <a:ea typeface="+mj-ea"/>
              </a:rPr>
              <a:t>例外自体については、</a:t>
            </a:r>
            <a:r>
              <a:rPr lang="ja-JP" altLang="en-US" dirty="0" smtClean="0">
                <a:ln>
                  <a:solidFill>
                    <a:schemeClr val="tx1"/>
                  </a:solidFill>
                </a:ln>
                <a:latin typeface="+mj-ea"/>
                <a:ea typeface="+mj-ea"/>
              </a:rPr>
              <a:t>論文を参照</a:t>
            </a:r>
            <a:endParaRPr lang="en-GB" dirty="0" smtClean="0">
              <a:ln>
                <a:solidFill>
                  <a:schemeClr val="tx1"/>
                </a:solidFill>
              </a:ln>
              <a:latin typeface="+mj-ea"/>
              <a:ea typeface="+mj-ea"/>
            </a:endParaRPr>
          </a:p>
        </p:txBody>
      </p:sp>
      <p:sp>
        <p:nvSpPr>
          <p:cNvPr id="179204" name="TextBox 179203"/>
          <p:cNvSpPr txBox="1">
            <a:spLocks noChangeArrowheads="1"/>
          </p:cNvSpPr>
          <p:nvPr/>
        </p:nvSpPr>
        <p:spPr bwMode="auto">
          <a:xfrm>
            <a:off x="611188" y="1844675"/>
            <a:ext cx="8247062" cy="868363"/>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throw :: Exception -&gt; STM a</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catch :: STM a -&gt; (Exception -&gt; STM a) -&gt; STM 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193537"/>
          <p:cNvSpPr>
            <a:spLocks noChangeArrowheads="1"/>
          </p:cNvSpPr>
          <p:nvPr/>
        </p:nvSpPr>
        <p:spPr bwMode="auto">
          <a:xfrm>
            <a:off x="439597" y="1555998"/>
            <a:ext cx="7829836" cy="3231654"/>
          </a:xfrm>
          <a:prstGeom prst="rect">
            <a:avLst/>
          </a:prstGeom>
          <a:solidFill>
            <a:schemeClr val="accent1"/>
          </a:solidFill>
          <a:ln w="9525" algn="ctr">
            <a:solidFill>
              <a:schemeClr val="tx1"/>
            </a:solidFill>
            <a:miter lim="800000"/>
            <a:headEnd/>
            <a:tailEnd/>
          </a:ln>
        </p:spPr>
        <p:txBody>
          <a:bodyPr wrap="none" anchor="ctr">
            <a:spAutoFit/>
          </a:bodyPr>
          <a:lstStyle/>
          <a:p>
            <a:pPr algn="ctr"/>
            <a:r>
              <a:rPr lang="en-GB" sz="7200" dirty="0" smtClean="0">
                <a:solidFill>
                  <a:schemeClr val="bg1"/>
                </a:solidFill>
                <a:latin typeface="+mj-ea"/>
                <a:ea typeface="+mj-ea"/>
              </a:rPr>
              <a:t>3</a:t>
            </a:r>
            <a:r>
              <a:rPr lang="ja-JP" altLang="en-US" sz="7200" dirty="0" smtClean="0">
                <a:solidFill>
                  <a:schemeClr val="bg1"/>
                </a:solidFill>
                <a:latin typeface="+mj-ea"/>
                <a:ea typeface="+mj-ea"/>
              </a:rPr>
              <a:t>つの新アイディア</a:t>
            </a:r>
            <a:endParaRPr lang="en-GB" sz="7200" dirty="0" smtClean="0">
              <a:solidFill>
                <a:schemeClr val="bg1"/>
              </a:solidFill>
              <a:latin typeface="+mj-ea"/>
              <a:ea typeface="+mj-ea"/>
            </a:endParaRPr>
          </a:p>
          <a:p>
            <a:pPr algn="ctr"/>
            <a:r>
              <a:rPr lang="en-GB" sz="4400" dirty="0">
                <a:solidFill>
                  <a:schemeClr val="bg1"/>
                </a:solidFill>
                <a:latin typeface="Comic Sans MS" pitchFamily="66" charset="0"/>
              </a:rPr>
              <a:t>retry</a:t>
            </a:r>
          </a:p>
          <a:p>
            <a:pPr algn="ctr"/>
            <a:r>
              <a:rPr lang="en-GB" sz="4400" dirty="0" err="1">
                <a:solidFill>
                  <a:schemeClr val="bg1"/>
                </a:solidFill>
                <a:latin typeface="Comic Sans MS" pitchFamily="66" charset="0"/>
              </a:rPr>
              <a:t>orElse</a:t>
            </a:r>
            <a:endParaRPr lang="en-GB" sz="4400" dirty="0">
              <a:solidFill>
                <a:schemeClr val="bg1"/>
              </a:solidFill>
              <a:latin typeface="Comic Sans MS" pitchFamily="66" charset="0"/>
            </a:endParaRPr>
          </a:p>
          <a:p>
            <a:pPr algn="ctr"/>
            <a:r>
              <a:rPr lang="en-GB" sz="4400" dirty="0">
                <a:solidFill>
                  <a:schemeClr val="bg1"/>
                </a:solidFill>
                <a:latin typeface="Comic Sans MS" pitchFamily="66" charset="0"/>
              </a:rPr>
              <a:t>always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Title 137217"/>
          <p:cNvSpPr>
            <a:spLocks noGrp="1" noChangeArrowheads="1"/>
          </p:cNvSpPr>
          <p:nvPr>
            <p:ph type="title"/>
          </p:nvPr>
        </p:nvSpPr>
        <p:spPr/>
        <p:txBody>
          <a:bodyPr>
            <a:normAutofit/>
          </a:bodyPr>
          <a:lstStyle/>
          <a:p>
            <a:pPr marL="0" indent="0" defTabSz="914400" eaLnBrk="1" hangingPunct="1"/>
            <a:r>
              <a:rPr lang="ja-JP" altLang="en-US" dirty="0" smtClean="0"/>
              <a:t>アイディア</a:t>
            </a:r>
            <a:r>
              <a:rPr lang="en-GB" dirty="0" smtClean="0"/>
              <a:t>1:</a:t>
            </a:r>
            <a:r>
              <a:rPr lang="en-US" dirty="0" smtClean="0"/>
              <a:t> </a:t>
            </a:r>
            <a:r>
              <a:rPr lang="ja-JP" altLang="en-US" dirty="0" smtClean="0"/>
              <a:t>計算の部品化</a:t>
            </a:r>
            <a:endParaRPr lang="en-GB" dirty="0" smtClean="0"/>
          </a:p>
        </p:txBody>
      </p:sp>
      <p:sp>
        <p:nvSpPr>
          <p:cNvPr id="137219" name="Text Placeholder 137218"/>
          <p:cNvSpPr>
            <a:spLocks noGrp="1" noChangeArrowheads="1"/>
          </p:cNvSpPr>
          <p:nvPr>
            <p:ph type="body" idx="1"/>
          </p:nvPr>
        </p:nvSpPr>
        <p:spPr>
          <a:xfrm>
            <a:off x="411163" y="3208338"/>
            <a:ext cx="8229600" cy="2430462"/>
          </a:xfrm>
        </p:spPr>
        <p:txBody>
          <a:bodyPr>
            <a:normAutofit/>
          </a:bodyPr>
          <a:lstStyle/>
          <a:p>
            <a:pPr marL="358775" indent="-358775" defTabSz="914400" eaLnBrk="1" hangingPunct="1">
              <a:buSzPct val="100000"/>
              <a:buFont typeface="Wingdings" pitchFamily="2" charset="2"/>
              <a:buChar char="§"/>
            </a:pPr>
            <a:r>
              <a:rPr lang="en-GB" b="1" dirty="0" smtClean="0">
                <a:solidFill>
                  <a:srgbClr val="FFFF00"/>
                </a:solidFill>
                <a:latin typeface="Comic Sans MS" pitchFamily="66" charset="0"/>
              </a:rPr>
              <a:t>retry</a:t>
            </a:r>
            <a:r>
              <a:rPr lang="en-GB" dirty="0" smtClean="0">
                <a:solidFill>
                  <a:srgbClr val="FFFF00"/>
                </a:solidFill>
                <a:latin typeface="Comic Sans MS" pitchFamily="66" charset="0"/>
              </a:rPr>
              <a:t> </a:t>
            </a:r>
            <a:r>
              <a:rPr lang="ja-JP" altLang="en-US" dirty="0" smtClean="0">
                <a:ln>
                  <a:solidFill>
                    <a:schemeClr val="tx1"/>
                  </a:solidFill>
                </a:ln>
                <a:latin typeface="+mj-ea"/>
                <a:ea typeface="+mj-ea"/>
              </a:rPr>
              <a:t>の意味は「現在のトランザクションを止めて、最初からやり直す」</a:t>
            </a:r>
            <a:endParaRPr lang="en-GB" dirty="0" smtClean="0">
              <a:ln>
                <a:solidFill>
                  <a:schemeClr val="tx1"/>
                </a:solidFill>
              </a:ln>
              <a:latin typeface="+mj-ea"/>
              <a:ea typeface="+mj-ea"/>
            </a:endParaRPr>
          </a:p>
          <a:p>
            <a:pPr marL="358775" indent="-358775" defTabSz="914400" eaLnBrk="1" hangingPunct="1">
              <a:buSzPct val="100000"/>
              <a:buFont typeface="Wingdings" pitchFamily="2" charset="2"/>
              <a:buChar char="§"/>
            </a:pPr>
            <a:r>
              <a:rPr lang="ja-JP" altLang="en-US" dirty="0" smtClean="0">
                <a:latin typeface="+mj-ea"/>
                <a:ea typeface="+mj-ea"/>
              </a:rPr>
              <a:t>同時に複数の変数を待つときに、</a:t>
            </a:r>
            <a:r>
              <a:rPr lang="en-GB" dirty="0" err="1" smtClean="0">
                <a:latin typeface="+mj-ea"/>
                <a:ea typeface="+mj-ea"/>
              </a:rPr>
              <a:t>トランザクションの記録</a:t>
            </a:r>
            <a:r>
              <a:rPr lang="en-GB" dirty="0" err="1" smtClean="0">
                <a:latin typeface="Comic Sans MS" pitchFamily="66" charset="0"/>
              </a:rPr>
              <a:t>(</a:t>
            </a:r>
            <a:r>
              <a:rPr lang="en-GB" dirty="0" err="1" smtClean="0">
                <a:latin typeface="Comic Sans MS" pitchFamily="66" charset="0"/>
              </a:rPr>
              <a:t>i.e</a:t>
            </a:r>
            <a:r>
              <a:rPr lang="en-GB" dirty="0" smtClean="0">
                <a:latin typeface="Comic Sans MS" pitchFamily="66" charset="0"/>
              </a:rPr>
              <a:t>. </a:t>
            </a:r>
            <a:r>
              <a:rPr lang="en-GB" dirty="0" smtClean="0">
                <a:solidFill>
                  <a:srgbClr val="FFFF00"/>
                </a:solidFill>
                <a:latin typeface="Comic Sans MS" pitchFamily="66" charset="0"/>
              </a:rPr>
              <a:t>acc</a:t>
            </a:r>
            <a:r>
              <a:rPr lang="en-GB" dirty="0" smtClean="0">
                <a:latin typeface="Comic Sans MS" pitchFamily="66" charset="0"/>
              </a:rPr>
              <a:t>)</a:t>
            </a:r>
            <a:r>
              <a:rPr lang="ja-JP" altLang="en-US" dirty="0" smtClean="0">
                <a:latin typeface="+mj-ea"/>
                <a:ea typeface="+mj-ea"/>
              </a:rPr>
              <a:t>にある</a:t>
            </a:r>
            <a:r>
              <a:rPr lang="en-US" altLang="ja-JP" dirty="0" smtClean="0">
                <a:latin typeface="+mj-ea"/>
                <a:ea typeface="+mj-ea"/>
              </a:rPr>
              <a:t> </a:t>
            </a:r>
            <a:r>
              <a:rPr lang="en-US" altLang="ja-JP" dirty="0" smtClean="0">
                <a:latin typeface="Comic Sans MS" pitchFamily="66" charset="0"/>
              </a:rPr>
              <a:t>read </a:t>
            </a:r>
            <a:r>
              <a:rPr lang="ja-JP" altLang="en-US" dirty="0" smtClean="0">
                <a:latin typeface="+mj-ea"/>
                <a:ea typeface="+mj-ea"/>
              </a:rPr>
              <a:t>を使うことで</a:t>
            </a:r>
            <a:r>
              <a:rPr lang="ja-JP" altLang="en-US" dirty="0" smtClean="0">
                <a:latin typeface="Comic Sans MS" pitchFamily="66" charset="0"/>
              </a:rPr>
              <a:t>、</a:t>
            </a:r>
            <a:r>
              <a:rPr lang="en-US" altLang="ja-JP" dirty="0" smtClean="0">
                <a:latin typeface="Comic Sans MS" pitchFamily="66" charset="0"/>
              </a:rPr>
              <a:t>busy wait </a:t>
            </a:r>
            <a:r>
              <a:rPr lang="ja-JP" altLang="en-US" dirty="0" smtClean="0">
                <a:latin typeface="+mj-ea"/>
                <a:ea typeface="+mj-ea"/>
              </a:rPr>
              <a:t>を回避できる</a:t>
            </a:r>
            <a:endParaRPr lang="en-GB" dirty="0" smtClean="0">
              <a:latin typeface="+mj-ea"/>
              <a:ea typeface="+mj-ea"/>
            </a:endParaRPr>
          </a:p>
        </p:txBody>
      </p:sp>
      <p:sp>
        <p:nvSpPr>
          <p:cNvPr id="137220" name="TextBox 137219"/>
          <p:cNvSpPr txBox="1">
            <a:spLocks noChangeArrowheads="1"/>
          </p:cNvSpPr>
          <p:nvPr/>
        </p:nvSpPr>
        <p:spPr bwMode="auto">
          <a:xfrm>
            <a:off x="395288" y="1268413"/>
            <a:ext cx="7534275" cy="1643062"/>
          </a:xfrm>
          <a:prstGeom prst="rect">
            <a:avLst/>
          </a:prstGeom>
          <a:no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3317875" algn="l"/>
              </a:tabLst>
            </a:pPr>
            <a:r>
              <a:rPr lang="en-GB" sz="2800" b="0">
                <a:solidFill>
                  <a:srgbClr val="FFFF00"/>
                </a:solidFill>
                <a:effectLst>
                  <a:outerShdw blurRad="38100" dist="38100" dir="2700000" algn="tl">
                    <a:srgbClr val="000000"/>
                  </a:outerShdw>
                </a:effectLst>
                <a:latin typeface="Comic Sans MS" pitchFamily="66" charset="0"/>
              </a:rPr>
              <a:t>withdraw :: TVar Int -&gt; Int -&gt; STM ()</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withdraw acc n = do { bal &lt;- readTVar acc</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if bal &lt; n then </a:t>
            </a:r>
            <a:r>
              <a:rPr lang="en-GB" sz="2800">
                <a:solidFill>
                  <a:srgbClr val="FF9933"/>
                </a:solidFill>
                <a:effectLst>
                  <a:outerShdw blurRad="38100" dist="38100" dir="2700000" algn="tl">
                    <a:srgbClr val="000000"/>
                  </a:outerShdw>
                </a:effectLst>
                <a:latin typeface="Comic Sans MS" pitchFamily="66" charset="0"/>
              </a:rPr>
              <a:t>retry</a:t>
            </a:r>
            <a:r>
              <a:rPr lang="en-GB" sz="2800" b="0">
                <a:solidFill>
                  <a:srgbClr val="FFFF00"/>
                </a:solidFill>
                <a:effectLst>
                  <a:outerShdw blurRad="38100" dist="38100" dir="2700000" algn="tl">
                    <a:srgbClr val="000000"/>
                  </a:outerShdw>
                </a:effectLst>
                <a:latin typeface="Comic Sans MS" pitchFamily="66" charset="0"/>
              </a:rPr>
              <a:t>;</a:t>
            </a:r>
            <a:br>
              <a:rPr lang="en-GB" sz="2800" b="0">
                <a:solidFill>
                  <a:srgbClr val="FFFF00"/>
                </a:solidFill>
                <a:effectLst>
                  <a:outerShdw blurRad="38100" dist="38100" dir="2700000" algn="tl">
                    <a:srgbClr val="000000"/>
                  </a:outerShdw>
                </a:effectLst>
                <a:latin typeface="Comic Sans MS" pitchFamily="66" charset="0"/>
              </a:rPr>
            </a:br>
            <a:r>
              <a:rPr lang="en-GB" sz="2800" b="0">
                <a:solidFill>
                  <a:srgbClr val="FFFF00"/>
                </a:solidFill>
                <a:effectLst>
                  <a:outerShdw blurRad="38100" dist="38100" dir="2700000" algn="tl">
                    <a:srgbClr val="000000"/>
                  </a:outerShdw>
                </a:effectLst>
                <a:latin typeface="Comic Sans MS" pitchFamily="66" charset="0"/>
              </a:rPr>
              <a:t>	; writeTVar acc (bal-n) }</a:t>
            </a:r>
            <a:endParaRPr lang="en-GB" sz="2800">
              <a:solidFill>
                <a:srgbClr val="FFFF00"/>
              </a:solidFill>
              <a:effectLst>
                <a:outerShdw blurRad="38100" dist="38100" dir="2700000" algn="tl">
                  <a:srgbClr val="000000"/>
                </a:outerShdw>
              </a:effectLst>
              <a:latin typeface="Comic Sans MS" pitchFamily="66" charset="0"/>
            </a:endParaRPr>
          </a:p>
        </p:txBody>
      </p:sp>
      <p:sp>
        <p:nvSpPr>
          <p:cNvPr id="137221" name="TextBox 137220"/>
          <p:cNvSpPr txBox="1">
            <a:spLocks noChangeArrowheads="1"/>
          </p:cNvSpPr>
          <p:nvPr/>
        </p:nvSpPr>
        <p:spPr bwMode="auto">
          <a:xfrm>
            <a:off x="250825" y="2565400"/>
            <a:ext cx="2820988" cy="479425"/>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retry :: STM ()</a:t>
            </a:r>
            <a:endParaRPr lang="en-GB" sz="280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Title 211969"/>
          <p:cNvSpPr>
            <a:spLocks noGrp="1" noChangeArrowheads="1"/>
          </p:cNvSpPr>
          <p:nvPr>
            <p:ph type="title"/>
          </p:nvPr>
        </p:nvSpPr>
        <p:spPr/>
        <p:txBody>
          <a:bodyPr/>
          <a:lstStyle/>
          <a:p>
            <a:pPr marL="0" indent="0" defTabSz="914400" eaLnBrk="1" hangingPunct="1"/>
            <a:r>
              <a:rPr lang="en-GB" dirty="0" err="1" smtClean="0"/>
              <a:t>計算の部品化</a:t>
            </a:r>
            <a:endParaRPr lang="en-GB" dirty="0" smtClean="0"/>
          </a:p>
        </p:txBody>
      </p:sp>
      <p:sp>
        <p:nvSpPr>
          <p:cNvPr id="211971" name="Text Placeholder 211970"/>
          <p:cNvSpPr>
            <a:spLocks noGrp="1" noChangeArrowheads="1"/>
          </p:cNvSpPr>
          <p:nvPr>
            <p:ph type="body" idx="1"/>
          </p:nvPr>
        </p:nvSpPr>
        <p:spPr>
          <a:xfrm>
            <a:off x="457200" y="1196975"/>
            <a:ext cx="8229600" cy="5327650"/>
          </a:xfrm>
        </p:spPr>
        <p:txBody>
          <a:bodyPr>
            <a:normAutofit/>
          </a:bodyPr>
          <a:lstStyle/>
          <a:p>
            <a:pPr marL="358775" indent="-358775" defTabSz="914400" eaLnBrk="1" hangingPunct="1">
              <a:buSzPct val="100000"/>
              <a:buFont typeface="Wingdings" pitchFamily="2" charset="2"/>
              <a:buChar char="§"/>
              <a:tabLst>
                <a:tab pos="3135313" algn="l"/>
              </a:tabLst>
            </a:pPr>
            <a:r>
              <a:rPr lang="ja-JP" altLang="en-US" sz="3200" dirty="0" smtClean="0">
                <a:latin typeface="+mj-ea"/>
                <a:ea typeface="+mj-ea"/>
              </a:rPr>
              <a:t>状態変数はない</a:t>
            </a:r>
            <a:r>
              <a:rPr lang="en-GB" sz="3200" dirty="0" smtClean="0">
                <a:latin typeface="+mj-ea"/>
                <a:ea typeface="+mj-ea"/>
              </a:rPr>
              <a:t>!  </a:t>
            </a:r>
          </a:p>
          <a:p>
            <a:pPr marL="358775" indent="-358775" defTabSz="914400" eaLnBrk="1" hangingPunct="1">
              <a:buSzPct val="100000"/>
              <a:buFont typeface="Wingdings" pitchFamily="2" charset="2"/>
              <a:buChar char="§"/>
              <a:tabLst>
                <a:tab pos="3135313" algn="l"/>
              </a:tabLst>
            </a:pPr>
            <a:r>
              <a:rPr lang="en-US" altLang="ja-JP" sz="3200" dirty="0" smtClean="0">
                <a:ln>
                  <a:solidFill>
                    <a:srgbClr val="FFFF00"/>
                  </a:solidFill>
                </a:ln>
                <a:solidFill>
                  <a:srgbClr val="FFFF00"/>
                </a:solidFill>
                <a:latin typeface="Comic Sans MS" pitchFamily="66" charset="0"/>
              </a:rPr>
              <a:t>acc</a:t>
            </a:r>
            <a:r>
              <a:rPr lang="en-US" altLang="ja-JP" sz="3200" dirty="0" smtClean="0">
                <a:latin typeface="Comic Sans MS" pitchFamily="66" charset="0"/>
              </a:rPr>
              <a:t> </a:t>
            </a:r>
            <a:r>
              <a:rPr lang="ja-JP" altLang="en-US" sz="3200" dirty="0" smtClean="0">
                <a:latin typeface="+mj-ea"/>
                <a:ea typeface="+mj-ea"/>
              </a:rPr>
              <a:t>に書き込みがあると、再実行すべきスレッドは自動的に起こされる。起こし忘れはない</a:t>
            </a:r>
            <a:r>
              <a:rPr lang="en-GB" sz="3200" dirty="0" smtClean="0">
                <a:latin typeface="+mj-ea"/>
                <a:ea typeface="+mj-ea"/>
              </a:rPr>
              <a:t>!</a:t>
            </a:r>
          </a:p>
          <a:p>
            <a:pPr marL="358775" indent="-358775" defTabSz="914400" eaLnBrk="1" hangingPunct="1">
              <a:buSzPct val="100000"/>
              <a:buFont typeface="Wingdings" pitchFamily="2" charset="2"/>
              <a:buChar char="§"/>
              <a:tabLst>
                <a:tab pos="3135313" algn="l"/>
              </a:tabLst>
            </a:pPr>
            <a:r>
              <a:rPr lang="ja-JP" altLang="en-US" sz="3200" dirty="0" smtClean="0">
                <a:latin typeface="+mj-ea"/>
                <a:ea typeface="+mj-ea"/>
              </a:rPr>
              <a:t>起きたときに何かを検査し忘れる恐れはない</a:t>
            </a:r>
            <a:r>
              <a:rPr lang="en-GB" sz="3200" dirty="0" smtClean="0">
                <a:latin typeface="+mj-ea"/>
                <a:ea typeface="+mj-ea"/>
              </a:rPr>
              <a:t>; </a:t>
            </a:r>
            <a:r>
              <a:rPr lang="ja-JP" altLang="en-US" sz="3200" dirty="0" smtClean="0">
                <a:latin typeface="+mj-ea"/>
                <a:ea typeface="+mj-ea"/>
              </a:rPr>
              <a:t>トランザクションは、最初からやり直す。</a:t>
            </a:r>
            <a:r>
              <a:rPr lang="en-GB" sz="3200" dirty="0" smtClean="0">
                <a:latin typeface="+mj-ea"/>
                <a:ea typeface="+mj-ea"/>
              </a:rPr>
              <a:t/>
            </a:r>
            <a:br>
              <a:rPr lang="en-GB" sz="3200" dirty="0" smtClean="0">
                <a:latin typeface="+mj-ea"/>
                <a:ea typeface="+mj-ea"/>
              </a:rPr>
            </a:br>
            <a:r>
              <a:rPr lang="ja-JP" altLang="en-US" sz="3200" dirty="0" smtClean="0">
                <a:latin typeface="+mj-ea"/>
                <a:ea typeface="+mj-ea"/>
              </a:rPr>
              <a:t>例：</a:t>
            </a:r>
            <a:r>
              <a:rPr lang="en-GB" sz="3200" dirty="0" smtClean="0">
                <a:solidFill>
                  <a:srgbClr val="FFFF00"/>
                </a:solidFill>
                <a:latin typeface="Comic Sans MS" pitchFamily="66" charset="0"/>
              </a:rPr>
              <a:t>atomic (do { withdraw a1 3</a:t>
            </a:r>
            <a:br>
              <a:rPr lang="en-GB" sz="3200" dirty="0" smtClean="0">
                <a:solidFill>
                  <a:srgbClr val="FFFF00"/>
                </a:solidFill>
                <a:latin typeface="Comic Sans MS" pitchFamily="66" charset="0"/>
              </a:rPr>
            </a:br>
            <a:r>
              <a:rPr lang="en-GB" sz="3200" dirty="0" smtClean="0">
                <a:solidFill>
                  <a:srgbClr val="FFFF00"/>
                </a:solidFill>
                <a:latin typeface="Comic Sans MS" pitchFamily="66" charset="0"/>
              </a:rPr>
              <a:t>	; withdraw a2 7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Title 176129"/>
          <p:cNvSpPr>
            <a:spLocks noGrp="1" noChangeArrowheads="1"/>
          </p:cNvSpPr>
          <p:nvPr>
            <p:ph type="title"/>
          </p:nvPr>
        </p:nvSpPr>
        <p:spPr/>
        <p:txBody>
          <a:bodyPr/>
          <a:lstStyle/>
          <a:p>
            <a:pPr marL="0" indent="0" defTabSz="914400" eaLnBrk="1" hangingPunct="1"/>
            <a:r>
              <a:rPr lang="en-GB" dirty="0" err="1" smtClean="0"/>
              <a:t>なぜ</a:t>
            </a:r>
            <a:r>
              <a:rPr lang="en-GB" dirty="0" smtClean="0"/>
              <a:t> “</a:t>
            </a:r>
            <a:r>
              <a:rPr lang="ja-JP" altLang="en-US" dirty="0" smtClean="0"/>
              <a:t>組み立て可能</a:t>
            </a:r>
            <a:r>
              <a:rPr lang="en-GB" dirty="0" smtClean="0"/>
              <a:t>” </a:t>
            </a:r>
            <a:r>
              <a:rPr lang="ja-JP" altLang="en-US" dirty="0" smtClean="0"/>
              <a:t>か</a:t>
            </a:r>
            <a:r>
              <a:rPr lang="en-GB" dirty="0" smtClean="0"/>
              <a:t>?</a:t>
            </a:r>
          </a:p>
        </p:txBody>
      </p:sp>
      <p:sp>
        <p:nvSpPr>
          <p:cNvPr id="176131" name="Text Placeholder 176130"/>
          <p:cNvSpPr>
            <a:spLocks noGrp="1" noChangeArrowheads="1"/>
          </p:cNvSpPr>
          <p:nvPr>
            <p:ph type="body" idx="1"/>
          </p:nvPr>
        </p:nvSpPr>
        <p:spPr>
          <a:xfrm>
            <a:off x="457200" y="1196975"/>
            <a:ext cx="8229600" cy="5327650"/>
          </a:xfrm>
        </p:spPr>
        <p:txBody>
          <a:bodyPr>
            <a:normAutofit/>
          </a:bodyPr>
          <a:lstStyle/>
          <a:p>
            <a:pPr marL="358775" indent="-358775" defTabSz="914400" eaLnBrk="1" hangingPunct="1">
              <a:lnSpc>
                <a:spcPct val="90000"/>
              </a:lnSpc>
              <a:buSzPct val="100000"/>
              <a:buFont typeface="Wingdings" pitchFamily="2" charset="2"/>
              <a:buChar char="§"/>
            </a:pPr>
            <a:r>
              <a:rPr lang="en-GB" b="1" dirty="0" smtClean="0">
                <a:solidFill>
                  <a:srgbClr val="FFFF00"/>
                </a:solidFill>
                <a:latin typeface="Comic Sans MS" pitchFamily="66" charset="0"/>
              </a:rPr>
              <a:t>retry</a:t>
            </a:r>
            <a:r>
              <a:rPr lang="en-GB" dirty="0" smtClean="0">
                <a:latin typeface="Comic Sans MS" pitchFamily="66" charset="0"/>
              </a:rPr>
              <a:t> </a:t>
            </a:r>
            <a:r>
              <a:rPr lang="ja-JP" altLang="en-US" dirty="0" smtClean="0">
                <a:latin typeface="+mj-ea"/>
                <a:ea typeface="+mj-ea"/>
              </a:rPr>
              <a:t>は</a:t>
            </a:r>
            <a:r>
              <a:rPr lang="en-US" altLang="ja-JP" dirty="0" smtClean="0">
                <a:latin typeface="Comic Sans MS" pitchFamily="66" charset="0"/>
              </a:rPr>
              <a:t> atomic </a:t>
            </a:r>
            <a:r>
              <a:rPr lang="ja-JP" altLang="en-US" dirty="0" smtClean="0">
                <a:latin typeface="+mj-ea"/>
                <a:ea typeface="+mj-ea"/>
              </a:rPr>
              <a:t>ブロックの中のどこに書いてもよい。</a:t>
            </a:r>
            <a:r>
              <a:rPr lang="ja-JP" altLang="en-US" dirty="0" smtClean="0">
                <a:latin typeface="+mj-ea"/>
                <a:ea typeface="+mj-ea"/>
              </a:rPr>
              <a:t>入れ子も可能。</a:t>
            </a:r>
            <a:r>
              <a:rPr lang="en-GB" dirty="0" smtClean="0">
                <a:latin typeface="Comic Sans MS" pitchFamily="66" charset="0"/>
              </a:rPr>
              <a:t/>
            </a:r>
            <a:br>
              <a:rPr lang="en-GB" dirty="0" smtClean="0">
                <a:latin typeface="Comic Sans MS" pitchFamily="66" charset="0"/>
              </a:rPr>
            </a:br>
            <a:r>
              <a:rPr lang="en-GB" dirty="0" smtClean="0">
                <a:latin typeface="Comic Sans MS" pitchFamily="66" charset="0"/>
              </a:rPr>
              <a:t>	e.g. </a:t>
            </a:r>
            <a:r>
              <a:rPr lang="en-GB" dirty="0" smtClean="0">
                <a:solidFill>
                  <a:srgbClr val="FFFF00"/>
                </a:solidFill>
                <a:latin typeface="Comic Sans MS" pitchFamily="66" charset="0"/>
              </a:rPr>
              <a:t>atomic (do { withdraw a1 3</a:t>
            </a:r>
            <a:br>
              <a:rPr lang="en-GB" dirty="0" smtClean="0">
                <a:solidFill>
                  <a:srgbClr val="FFFF00"/>
                </a:solidFill>
                <a:latin typeface="Comic Sans MS" pitchFamily="66" charset="0"/>
              </a:rPr>
            </a:br>
            <a:r>
              <a:rPr lang="en-GB" dirty="0" smtClean="0">
                <a:solidFill>
                  <a:srgbClr val="FFFF00"/>
                </a:solidFill>
                <a:latin typeface="Comic Sans MS" pitchFamily="66" charset="0"/>
              </a:rPr>
              <a:t>			     ; withdraw a2 7 })</a:t>
            </a:r>
            <a:endParaRPr lang="en-GB" dirty="0" smtClean="0">
              <a:solidFill>
                <a:srgbClr val="FFFF00"/>
              </a:solidFill>
              <a:latin typeface="Comic Sans MS" pitchFamily="66" charset="0"/>
            </a:endParaRPr>
          </a:p>
          <a:p>
            <a:pPr marL="358775" indent="-358775">
              <a:lnSpc>
                <a:spcPct val="90000"/>
              </a:lnSpc>
              <a:buSzPct val="100000"/>
              <a:buFont typeface="Wingdings" pitchFamily="2" charset="2"/>
              <a:buChar char="§"/>
            </a:pPr>
            <a:r>
              <a:rPr lang="en-GB" b="1" dirty="0" smtClean="0">
                <a:solidFill>
                  <a:srgbClr val="FFC000"/>
                </a:solidFill>
                <a:latin typeface="Comic Sans MS" pitchFamily="66" charset="0"/>
              </a:rPr>
              <a:t>withdraw </a:t>
            </a:r>
            <a:r>
              <a:rPr lang="ja-JP" altLang="en-US" dirty="0" smtClean="0">
                <a:solidFill>
                  <a:srgbClr val="FFC000"/>
                </a:solidFill>
                <a:latin typeface="+mj-ea"/>
                <a:ea typeface="+mj-ea"/>
              </a:rPr>
              <a:t>を変更</a:t>
            </a:r>
            <a:r>
              <a:rPr lang="ja-JP" altLang="en-US" dirty="0" smtClean="0">
                <a:solidFill>
                  <a:srgbClr val="FFC000"/>
                </a:solidFill>
                <a:latin typeface="+mj-ea"/>
                <a:ea typeface="+mj-ea"/>
              </a:rPr>
              <a:t>しないで</a:t>
            </a:r>
            <a:r>
              <a:rPr lang="en-US" altLang="ja-JP" dirty="0" smtClean="0">
                <a:solidFill>
                  <a:srgbClr val="FFC000"/>
                </a:solidFill>
                <a:latin typeface="+mj-ea"/>
                <a:ea typeface="+mj-ea"/>
              </a:rPr>
              <a:t> </a:t>
            </a:r>
            <a:r>
              <a:rPr lang="en-GB" dirty="0" smtClean="0">
                <a:latin typeface="Comic Sans MS" pitchFamily="66" charset="0"/>
              </a:rPr>
              <a:t>a1</a:t>
            </a:r>
            <a:r>
              <a:rPr lang="en-GB" dirty="0" smtClean="0">
                <a:latin typeface="Comic Sans MS" pitchFamily="66" charset="0"/>
              </a:rPr>
              <a:t>&gt;3 AND a2&gt;</a:t>
            </a:r>
            <a:r>
              <a:rPr lang="en-GB" dirty="0" smtClean="0">
                <a:latin typeface="Comic Sans MS" pitchFamily="66" charset="0"/>
              </a:rPr>
              <a:t>7 </a:t>
            </a:r>
            <a:r>
              <a:rPr lang="ja-JP" altLang="en-US" dirty="0" smtClean="0">
                <a:latin typeface="+mj-ea"/>
                <a:ea typeface="+mj-ea"/>
              </a:rPr>
              <a:t>を待つ</a:t>
            </a:r>
            <a:endParaRPr lang="en-GB" dirty="0" smtClean="0">
              <a:latin typeface="Comic Sans MS" pitchFamily="66" charset="0"/>
            </a:endParaRPr>
          </a:p>
          <a:p>
            <a:pPr marL="358775" indent="-358775" defTabSz="914400" eaLnBrk="1" hangingPunct="1">
              <a:lnSpc>
                <a:spcPct val="90000"/>
              </a:lnSpc>
              <a:buSzPct val="100000"/>
              <a:buFont typeface="Wingdings" pitchFamily="2" charset="2"/>
              <a:buChar char="§"/>
            </a:pPr>
            <a:r>
              <a:rPr lang="en-GB" dirty="0" err="1" smtClean="0">
                <a:latin typeface="Comic Sans MS" pitchFamily="66" charset="0"/>
              </a:rPr>
              <a:t>対比</a:t>
            </a:r>
            <a:r>
              <a:rPr lang="en-GB" dirty="0" smtClean="0">
                <a:latin typeface="Comic Sans MS" pitchFamily="66" charset="0"/>
              </a:rPr>
              <a:t>:</a:t>
            </a:r>
            <a:r>
              <a:rPr lang="en-GB" dirty="0" smtClean="0">
                <a:latin typeface="Comic Sans MS" pitchFamily="66" charset="0"/>
              </a:rPr>
              <a:t>	</a:t>
            </a:r>
            <a:br>
              <a:rPr lang="en-GB" dirty="0" smtClean="0">
                <a:latin typeface="Comic Sans MS" pitchFamily="66" charset="0"/>
              </a:rPr>
            </a:br>
            <a:r>
              <a:rPr lang="en-GB" dirty="0" smtClean="0">
                <a:latin typeface="Comic Sans MS" pitchFamily="66" charset="0"/>
              </a:rPr>
              <a:t>	</a:t>
            </a:r>
            <a:r>
              <a:rPr lang="en-GB" dirty="0" smtClean="0">
                <a:solidFill>
                  <a:srgbClr val="FFFF00"/>
                </a:solidFill>
                <a:latin typeface="Comic Sans MS" pitchFamily="66" charset="0"/>
              </a:rPr>
              <a:t>atomic (a1 &gt; 3 &amp;&amp; a2 &gt; 7) { ..</a:t>
            </a:r>
            <a:r>
              <a:rPr lang="en-GB" dirty="0" smtClean="0">
                <a:solidFill>
                  <a:srgbClr val="FFFF00"/>
                </a:solidFill>
                <a:latin typeface="Comic Sans MS" pitchFamily="66" charset="0"/>
              </a:rPr>
              <a:t>.</a:t>
            </a:r>
            <a:r>
              <a:rPr lang="ja-JP" altLang="en-US" dirty="0" smtClean="0">
                <a:solidFill>
                  <a:srgbClr val="FFFF00"/>
                </a:solidFill>
                <a:latin typeface="+mj-ea"/>
                <a:ea typeface="+mj-ea"/>
              </a:rPr>
              <a:t>何か</a:t>
            </a:r>
            <a:r>
              <a:rPr lang="en-GB" dirty="0" smtClean="0">
                <a:solidFill>
                  <a:srgbClr val="FFFF00"/>
                </a:solidFill>
                <a:latin typeface="Comic Sans MS" pitchFamily="66" charset="0"/>
              </a:rPr>
              <a:t>.</a:t>
            </a:r>
            <a:r>
              <a:rPr lang="en-GB" dirty="0" smtClean="0">
                <a:solidFill>
                  <a:srgbClr val="FFFF00"/>
                </a:solidFill>
                <a:latin typeface="Comic Sans MS" pitchFamily="66" charset="0"/>
              </a:rPr>
              <a:t>.. }</a:t>
            </a:r>
            <a:r>
              <a:rPr lang="en-GB" dirty="0" smtClean="0">
                <a:latin typeface="Comic Sans MS" pitchFamily="66" charset="0"/>
              </a:rPr>
              <a:t/>
            </a:r>
            <a:br>
              <a:rPr lang="en-GB" dirty="0" smtClean="0">
                <a:latin typeface="Comic Sans MS" pitchFamily="66" charset="0"/>
              </a:rPr>
            </a:br>
            <a:r>
              <a:rPr lang="ja-JP" altLang="en-US" dirty="0" smtClean="0">
                <a:latin typeface="+mj-ea"/>
                <a:ea typeface="+mj-ea"/>
              </a:rPr>
              <a:t>は、</a:t>
            </a:r>
            <a:r>
              <a:rPr lang="en-GB" dirty="0" smtClean="0">
                <a:latin typeface="+mj-ea"/>
                <a:ea typeface="+mj-ea"/>
              </a:rPr>
              <a:t>“</a:t>
            </a:r>
            <a:r>
              <a:rPr lang="en-GB" dirty="0" smtClean="0">
                <a:latin typeface="+mj-ea"/>
                <a:ea typeface="+mj-ea"/>
              </a:rPr>
              <a:t>..</a:t>
            </a:r>
            <a:r>
              <a:rPr lang="en-GB" dirty="0" smtClean="0">
                <a:latin typeface="+mj-ea"/>
                <a:ea typeface="+mj-ea"/>
              </a:rPr>
              <a:t>.</a:t>
            </a:r>
            <a:r>
              <a:rPr lang="ja-JP" altLang="en-US" dirty="0" smtClean="0">
                <a:latin typeface="+mj-ea"/>
                <a:ea typeface="+mj-ea"/>
              </a:rPr>
              <a:t>何か</a:t>
            </a:r>
            <a:r>
              <a:rPr lang="en-GB" dirty="0" smtClean="0">
                <a:latin typeface="+mj-ea"/>
                <a:ea typeface="+mj-ea"/>
              </a:rPr>
              <a:t>.</a:t>
            </a:r>
            <a:r>
              <a:rPr lang="en-GB" dirty="0" smtClean="0">
                <a:latin typeface="+mj-ea"/>
                <a:ea typeface="+mj-ea"/>
              </a:rPr>
              <a:t>..</a:t>
            </a:r>
            <a:r>
              <a:rPr lang="en-GB" dirty="0" smtClean="0">
                <a:latin typeface="+mj-ea"/>
                <a:ea typeface="+mj-ea"/>
              </a:rPr>
              <a:t>” </a:t>
            </a:r>
            <a:r>
              <a:rPr lang="ja-JP" altLang="en-US" dirty="0" smtClean="0">
                <a:latin typeface="+mj-ea"/>
                <a:ea typeface="+mj-ea"/>
              </a:rPr>
              <a:t>の中の抽象性を破っている</a:t>
            </a:r>
            <a:endParaRPr lang="en-GB" dirty="0" smtClean="0">
              <a:latin typeface="+mj-ea"/>
              <a:ea typeface="+mj-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Title 143361"/>
          <p:cNvSpPr>
            <a:spLocks noGrp="1" noChangeArrowheads="1"/>
          </p:cNvSpPr>
          <p:nvPr>
            <p:ph type="title"/>
          </p:nvPr>
        </p:nvSpPr>
        <p:spPr/>
        <p:txBody>
          <a:bodyPr/>
          <a:lstStyle/>
          <a:p>
            <a:pPr marL="0" indent="0" defTabSz="914400" eaLnBrk="1" hangingPunct="1"/>
            <a:r>
              <a:rPr lang="en-GB" dirty="0" err="1" smtClean="0"/>
              <a:t>アイディア</a:t>
            </a:r>
            <a:r>
              <a:rPr lang="en-GB" dirty="0" smtClean="0"/>
              <a:t> 2: </a:t>
            </a:r>
            <a:r>
              <a:rPr lang="ja-JP" altLang="en-US" dirty="0" smtClean="0"/>
              <a:t>選択</a:t>
            </a:r>
            <a:endParaRPr lang="en-GB" dirty="0" smtClean="0"/>
          </a:p>
        </p:txBody>
      </p:sp>
      <p:sp>
        <p:nvSpPr>
          <p:cNvPr id="143363" name="Text Placeholder 143362"/>
          <p:cNvSpPr>
            <a:spLocks noGrp="1" noChangeArrowheads="1"/>
          </p:cNvSpPr>
          <p:nvPr>
            <p:ph type="body" idx="1"/>
          </p:nvPr>
        </p:nvSpPr>
        <p:spPr>
          <a:xfrm>
            <a:off x="468313" y="1484313"/>
            <a:ext cx="3970337" cy="2659062"/>
          </a:xfrm>
          <a:ln>
            <a:solidFill>
              <a:srgbClr val="FFFF00"/>
            </a:solidFill>
          </a:ln>
        </p:spPr>
        <p:txBody>
          <a:bodyPr>
            <a:normAutofit/>
          </a:bodyPr>
          <a:lstStyle/>
          <a:p>
            <a:pPr marL="0" indent="0" defTabSz="914400" eaLnBrk="1" hangingPunct="1">
              <a:buFontTx/>
              <a:buNone/>
              <a:tabLst>
                <a:tab pos="625475" algn="l"/>
              </a:tabLst>
            </a:pPr>
            <a:r>
              <a:rPr lang="en-GB" sz="3200" dirty="0" smtClean="0">
                <a:solidFill>
                  <a:srgbClr val="FFFF00"/>
                </a:solidFill>
                <a:latin typeface="Comic Sans MS" pitchFamily="66" charset="0"/>
              </a:rPr>
              <a:t>atomic</a:t>
            </a:r>
            <a:r>
              <a:rPr lang="en-GB" sz="3200" b="1" dirty="0" smtClean="0">
                <a:solidFill>
                  <a:srgbClr val="FFFF00"/>
                </a:solidFill>
                <a:latin typeface="Comic Sans MS" pitchFamily="66" charset="0"/>
              </a:rPr>
              <a:t> </a:t>
            </a:r>
            <a:r>
              <a:rPr lang="en-GB" sz="3200" dirty="0" smtClean="0">
                <a:solidFill>
                  <a:srgbClr val="FFFF00"/>
                </a:solidFill>
                <a:latin typeface="Comic Sans MS" pitchFamily="66" charset="0"/>
              </a:rPr>
              <a:t>(do {</a:t>
            </a:r>
            <a:r>
              <a:rPr lang="en-GB" sz="2000" dirty="0" smtClean="0">
                <a:solidFill>
                  <a:srgbClr val="FFFF00"/>
                </a:solidFill>
                <a:latin typeface="Comic Sans MS" pitchFamily="66" charset="0"/>
              </a:rPr>
              <a:t/>
            </a:r>
            <a:br>
              <a:rPr lang="en-GB" sz="2000" dirty="0" smtClean="0">
                <a:solidFill>
                  <a:srgbClr val="FFFF00"/>
                </a:solidFill>
                <a:latin typeface="Comic Sans MS" pitchFamily="66" charset="0"/>
              </a:rPr>
            </a:br>
            <a:r>
              <a:rPr lang="en-GB" sz="2000" dirty="0" smtClean="0">
                <a:solidFill>
                  <a:srgbClr val="FFFF00"/>
                </a:solidFill>
                <a:latin typeface="Comic Sans MS" pitchFamily="66" charset="0"/>
              </a:rPr>
              <a:t>	</a:t>
            </a:r>
            <a:r>
              <a:rPr lang="en-GB" sz="3200" dirty="0" smtClean="0">
                <a:solidFill>
                  <a:srgbClr val="FFFF00"/>
                </a:solidFill>
                <a:latin typeface="Comic Sans MS" pitchFamily="66" charset="0"/>
              </a:rPr>
              <a:t>withdraw a1 3			`</a:t>
            </a:r>
            <a:r>
              <a:rPr lang="en-GB" sz="3200" b="1" dirty="0" err="1" smtClean="0">
                <a:solidFill>
                  <a:srgbClr val="FF9933"/>
                </a:solidFill>
                <a:latin typeface="Comic Sans MS" pitchFamily="66" charset="0"/>
              </a:rPr>
              <a:t>orElse</a:t>
            </a:r>
            <a:r>
              <a:rPr lang="en-GB" sz="3200" b="1" dirty="0" smtClean="0">
                <a:solidFill>
                  <a:srgbClr val="FFFF00"/>
                </a:solidFill>
                <a:latin typeface="Comic Sans MS" pitchFamily="66" charset="0"/>
              </a:rPr>
              <a:t>`</a:t>
            </a:r>
            <a:r>
              <a:rPr lang="en-GB" sz="3200" dirty="0" smtClean="0">
                <a:solidFill>
                  <a:srgbClr val="FFFF00"/>
                </a:solidFill>
                <a:latin typeface="Comic Sans MS" pitchFamily="66" charset="0"/>
              </a:rPr>
              <a:t/>
            </a:r>
            <a:br>
              <a:rPr lang="en-GB" sz="3200" dirty="0" smtClean="0">
                <a:solidFill>
                  <a:srgbClr val="FFFF00"/>
                </a:solidFill>
                <a:latin typeface="Comic Sans MS" pitchFamily="66" charset="0"/>
              </a:rPr>
            </a:br>
            <a:r>
              <a:rPr lang="en-GB" sz="3200" dirty="0" smtClean="0">
                <a:solidFill>
                  <a:srgbClr val="FFFF00"/>
                </a:solidFill>
                <a:latin typeface="Comic Sans MS" pitchFamily="66" charset="0"/>
              </a:rPr>
              <a:t>	withdraw a2 3</a:t>
            </a:r>
            <a:br>
              <a:rPr lang="en-GB" sz="3200" dirty="0" smtClean="0">
                <a:solidFill>
                  <a:srgbClr val="FFFF00"/>
                </a:solidFill>
                <a:latin typeface="Comic Sans MS" pitchFamily="66" charset="0"/>
              </a:rPr>
            </a:br>
            <a:r>
              <a:rPr lang="en-GB" sz="3200" dirty="0" smtClean="0">
                <a:solidFill>
                  <a:srgbClr val="FFFF00"/>
                </a:solidFill>
                <a:latin typeface="Comic Sans MS" pitchFamily="66" charset="0"/>
              </a:rPr>
              <a:t>  ;	deposit </a:t>
            </a:r>
            <a:r>
              <a:rPr lang="en-GB" sz="3200" dirty="0" err="1" smtClean="0">
                <a:solidFill>
                  <a:srgbClr val="FFFF00"/>
                </a:solidFill>
                <a:latin typeface="Comic Sans MS" pitchFamily="66" charset="0"/>
              </a:rPr>
              <a:t>b</a:t>
            </a:r>
            <a:r>
              <a:rPr lang="en-GB" sz="3200" dirty="0" smtClean="0">
                <a:solidFill>
                  <a:srgbClr val="FFFF00"/>
                </a:solidFill>
                <a:latin typeface="Comic Sans MS" pitchFamily="66" charset="0"/>
              </a:rPr>
              <a:t> 3 })</a:t>
            </a:r>
          </a:p>
        </p:txBody>
      </p:sp>
      <p:sp>
        <p:nvSpPr>
          <p:cNvPr id="41987" name="Rounded Rectangular Callout 143363"/>
          <p:cNvSpPr>
            <a:spLocks noChangeArrowheads="1"/>
          </p:cNvSpPr>
          <p:nvPr/>
        </p:nvSpPr>
        <p:spPr bwMode="auto">
          <a:xfrm>
            <a:off x="5029200" y="1173163"/>
            <a:ext cx="1441450" cy="1055608"/>
          </a:xfrm>
          <a:prstGeom prst="wedgeRoundRectCallout">
            <a:avLst>
              <a:gd name="adj1" fmla="val -125662"/>
              <a:gd name="adj2" fmla="val 60852"/>
              <a:gd name="adj3" fmla="val 16667"/>
            </a:avLst>
          </a:prstGeom>
          <a:solidFill>
            <a:schemeClr val="accent1"/>
          </a:solidFill>
          <a:ln w="9525" algn="ctr">
            <a:solidFill>
              <a:schemeClr val="tx1"/>
            </a:solidFill>
            <a:miter lim="800000"/>
            <a:headEnd/>
            <a:tailEnd/>
          </a:ln>
        </p:spPr>
        <p:txBody>
          <a:bodyPr>
            <a:spAutoFit/>
          </a:bodyPr>
          <a:lstStyle/>
          <a:p>
            <a:pPr algn="ctr"/>
            <a:r>
              <a:rPr lang="ja-JP" altLang="en-US" sz="2800" dirty="0" smtClean="0">
                <a:solidFill>
                  <a:schemeClr val="bg1"/>
                </a:solidFill>
                <a:latin typeface="+mj-ea"/>
                <a:ea typeface="+mj-ea"/>
              </a:rPr>
              <a:t>これを試す</a:t>
            </a:r>
            <a:endParaRPr lang="en-GB" sz="2800" dirty="0">
              <a:solidFill>
                <a:schemeClr val="bg1"/>
              </a:solidFill>
              <a:latin typeface="+mj-ea"/>
              <a:ea typeface="+mj-ea"/>
            </a:endParaRPr>
          </a:p>
        </p:txBody>
      </p:sp>
      <p:sp>
        <p:nvSpPr>
          <p:cNvPr id="41988" name="Rounded Rectangular Callout 143364"/>
          <p:cNvSpPr>
            <a:spLocks noChangeArrowheads="1"/>
          </p:cNvSpPr>
          <p:nvPr/>
        </p:nvSpPr>
        <p:spPr bwMode="auto">
          <a:xfrm>
            <a:off x="6794501" y="1925638"/>
            <a:ext cx="2108199" cy="1532334"/>
          </a:xfrm>
          <a:prstGeom prst="wedgeRoundRectCallout">
            <a:avLst>
              <a:gd name="adj1" fmla="val -180881"/>
              <a:gd name="adj2" fmla="val 38584"/>
              <a:gd name="adj3" fmla="val 16667"/>
            </a:avLst>
          </a:prstGeom>
          <a:solidFill>
            <a:schemeClr val="accent1"/>
          </a:solidFill>
          <a:ln w="9525" algn="ctr">
            <a:solidFill>
              <a:schemeClr val="tx1"/>
            </a:solidFill>
            <a:miter lim="800000"/>
            <a:headEnd/>
            <a:tailEnd/>
          </a:ln>
        </p:spPr>
        <p:txBody>
          <a:bodyPr wrap="square">
            <a:spAutoFit/>
          </a:bodyPr>
          <a:lstStyle/>
          <a:p>
            <a:pPr algn="ctr"/>
            <a:r>
              <a:rPr lang="en-GB" sz="2800" dirty="0">
                <a:solidFill>
                  <a:schemeClr val="bg1"/>
                </a:solidFill>
                <a:latin typeface="+mj-ea"/>
                <a:ea typeface="+mj-ea"/>
              </a:rPr>
              <a:t>..</a:t>
            </a:r>
            <a:r>
              <a:rPr lang="en-GB" sz="2800" dirty="0" smtClean="0">
                <a:solidFill>
                  <a:schemeClr val="bg1"/>
                </a:solidFill>
                <a:latin typeface="+mj-ea"/>
                <a:ea typeface="+mj-ea"/>
              </a:rPr>
              <a:t>.</a:t>
            </a:r>
            <a:r>
              <a:rPr lang="ja-JP" altLang="en-US" sz="2800" dirty="0" smtClean="0">
                <a:solidFill>
                  <a:schemeClr val="bg1"/>
                </a:solidFill>
                <a:latin typeface="+mj-ea"/>
                <a:ea typeface="+mj-ea"/>
              </a:rPr>
              <a:t>もし再実行ならこれを試す</a:t>
            </a:r>
            <a:endParaRPr lang="en-GB" sz="2800" dirty="0">
              <a:solidFill>
                <a:schemeClr val="bg1"/>
              </a:solidFill>
              <a:latin typeface="+mj-ea"/>
              <a:ea typeface="+mj-ea"/>
            </a:endParaRPr>
          </a:p>
        </p:txBody>
      </p:sp>
      <p:sp>
        <p:nvSpPr>
          <p:cNvPr id="41989" name="Rounded Rectangular Callout 143365"/>
          <p:cNvSpPr>
            <a:spLocks noChangeArrowheads="1"/>
          </p:cNvSpPr>
          <p:nvPr/>
        </p:nvSpPr>
        <p:spPr bwMode="auto">
          <a:xfrm>
            <a:off x="5597525" y="3556000"/>
            <a:ext cx="2149475" cy="1055608"/>
          </a:xfrm>
          <a:prstGeom prst="wedgeRoundRectCallout">
            <a:avLst>
              <a:gd name="adj1" fmla="val -129803"/>
              <a:gd name="adj2" fmla="val -28854"/>
              <a:gd name="adj3" fmla="val 16667"/>
            </a:avLst>
          </a:prstGeom>
          <a:solidFill>
            <a:schemeClr val="accent1"/>
          </a:solidFill>
          <a:ln w="9525" algn="ctr">
            <a:solidFill>
              <a:schemeClr val="tx1"/>
            </a:solidFill>
            <a:miter lim="800000"/>
            <a:headEnd/>
            <a:tailEnd/>
          </a:ln>
        </p:spPr>
        <p:txBody>
          <a:bodyPr wrap="square">
            <a:spAutoFit/>
          </a:bodyPr>
          <a:lstStyle/>
          <a:p>
            <a:pPr algn="ctr"/>
            <a:r>
              <a:rPr lang="en-GB" sz="2800" dirty="0">
                <a:solidFill>
                  <a:schemeClr val="bg1"/>
                </a:solidFill>
                <a:latin typeface="+mj-ea"/>
                <a:ea typeface="+mj-ea"/>
              </a:rPr>
              <a:t>..</a:t>
            </a:r>
            <a:r>
              <a:rPr lang="en-GB" sz="2800" dirty="0" smtClean="0">
                <a:solidFill>
                  <a:schemeClr val="bg1"/>
                </a:solidFill>
                <a:latin typeface="+mj-ea"/>
                <a:ea typeface="+mj-ea"/>
              </a:rPr>
              <a:t>.</a:t>
            </a:r>
            <a:r>
              <a:rPr lang="ja-JP" altLang="en-US" sz="2800" dirty="0" smtClean="0">
                <a:solidFill>
                  <a:schemeClr val="bg1"/>
                </a:solidFill>
                <a:latin typeface="+mj-ea"/>
                <a:ea typeface="+mj-ea"/>
              </a:rPr>
              <a:t>そしてこれを実行</a:t>
            </a:r>
            <a:endParaRPr lang="en-GB" sz="2800" dirty="0">
              <a:solidFill>
                <a:schemeClr val="bg1"/>
              </a:solidFill>
              <a:latin typeface="+mj-ea"/>
              <a:ea typeface="+mj-ea"/>
            </a:endParaRPr>
          </a:p>
        </p:txBody>
      </p:sp>
      <p:sp>
        <p:nvSpPr>
          <p:cNvPr id="143367" name="TextBox 143366"/>
          <p:cNvSpPr txBox="1">
            <a:spLocks noChangeArrowheads="1"/>
          </p:cNvSpPr>
          <p:nvPr/>
        </p:nvSpPr>
        <p:spPr bwMode="auto">
          <a:xfrm>
            <a:off x="785813" y="5429250"/>
            <a:ext cx="6337300" cy="485775"/>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orElse :: STM a -&gt; STM a -&gt; STM a</a:t>
            </a:r>
            <a:endParaRPr lang="en-GB" sz="2800">
              <a:solidFill>
                <a:srgbClr val="FFFF00"/>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Title 156673"/>
          <p:cNvSpPr>
            <a:spLocks noGrp="1" noChangeArrowheads="1"/>
          </p:cNvSpPr>
          <p:nvPr>
            <p:ph type="title"/>
          </p:nvPr>
        </p:nvSpPr>
        <p:spPr/>
        <p:txBody>
          <a:bodyPr/>
          <a:lstStyle/>
          <a:p>
            <a:pPr marL="0" indent="0" defTabSz="914400" eaLnBrk="1" hangingPunct="1"/>
            <a:r>
              <a:rPr lang="ja-JP" altLang="en-US" dirty="0" smtClean="0"/>
              <a:t>選択も組み立て可能</a:t>
            </a:r>
            <a:endParaRPr lang="en-GB" dirty="0" smtClean="0"/>
          </a:p>
        </p:txBody>
      </p:sp>
      <p:sp>
        <p:nvSpPr>
          <p:cNvPr id="156675" name="Text Placeholder 156674"/>
          <p:cNvSpPr>
            <a:spLocks noGrp="1" noChangeArrowheads="1"/>
          </p:cNvSpPr>
          <p:nvPr>
            <p:ph type="body" idx="1"/>
          </p:nvPr>
        </p:nvSpPr>
        <p:spPr>
          <a:xfrm>
            <a:off x="325438" y="1214438"/>
            <a:ext cx="4746625" cy="3000375"/>
          </a:xfrm>
          <a:ln>
            <a:solidFill>
              <a:srgbClr val="FFFF00"/>
            </a:solidFill>
          </a:ln>
        </p:spPr>
        <p:txBody>
          <a:bodyPr/>
          <a:lstStyle/>
          <a:p>
            <a:pPr marL="0" indent="0" defTabSz="914400" eaLnBrk="1" hangingPunct="1">
              <a:lnSpc>
                <a:spcPct val="80000"/>
              </a:lnSpc>
              <a:buFontTx/>
              <a:buNone/>
              <a:tabLst>
                <a:tab pos="365125" algn="l"/>
              </a:tabLst>
            </a:pPr>
            <a:r>
              <a:rPr lang="en-GB" sz="2400" smtClean="0">
                <a:solidFill>
                  <a:srgbClr val="FFFF00"/>
                </a:solidFill>
                <a:latin typeface="Comic Sans MS" pitchFamily="66" charset="0"/>
              </a:rPr>
              <a:t>transfer :: TVar Int -&gt; TVar Int</a:t>
            </a:r>
            <a:br>
              <a:rPr lang="en-GB" sz="2400" smtClean="0">
                <a:solidFill>
                  <a:srgbClr val="FFFF00"/>
                </a:solidFill>
                <a:latin typeface="Comic Sans MS" pitchFamily="66" charset="0"/>
              </a:rPr>
            </a:br>
            <a:r>
              <a:rPr lang="en-GB" sz="2400" smtClean="0">
                <a:solidFill>
                  <a:srgbClr val="FFFF00"/>
                </a:solidFill>
                <a:latin typeface="Comic Sans MS" pitchFamily="66" charset="0"/>
              </a:rPr>
              <a:t>	       -&gt; TVar Int -&gt; STM ()</a:t>
            </a:r>
          </a:p>
          <a:p>
            <a:pPr marL="0" indent="0" defTabSz="914400" eaLnBrk="1" hangingPunct="1">
              <a:lnSpc>
                <a:spcPct val="80000"/>
              </a:lnSpc>
              <a:buFontTx/>
              <a:buNone/>
              <a:tabLst>
                <a:tab pos="365125" algn="l"/>
              </a:tabLst>
            </a:pPr>
            <a:endParaRPr lang="en-GB" sz="2400" smtClean="0">
              <a:solidFill>
                <a:srgbClr val="FFFF00"/>
              </a:solidFill>
              <a:latin typeface="Comic Sans MS" pitchFamily="66" charset="0"/>
            </a:endParaRPr>
          </a:p>
          <a:p>
            <a:pPr marL="0" indent="0" defTabSz="914400" eaLnBrk="1" hangingPunct="1">
              <a:lnSpc>
                <a:spcPct val="80000"/>
              </a:lnSpc>
              <a:buFontTx/>
              <a:buNone/>
              <a:tabLst>
                <a:tab pos="365125" algn="l"/>
              </a:tabLst>
            </a:pPr>
            <a:r>
              <a:rPr lang="en-GB" sz="2400" smtClean="0">
                <a:solidFill>
                  <a:srgbClr val="FFFF00"/>
                </a:solidFill>
                <a:latin typeface="Comic Sans MS" pitchFamily="66" charset="0"/>
              </a:rPr>
              <a:t>transfer a1 a2 b = do</a:t>
            </a:r>
            <a:br>
              <a:rPr lang="en-GB" sz="2400" smtClean="0">
                <a:solidFill>
                  <a:srgbClr val="FFFF00"/>
                </a:solidFill>
                <a:latin typeface="Comic Sans MS" pitchFamily="66" charset="0"/>
              </a:rPr>
            </a:br>
            <a:r>
              <a:rPr lang="en-GB" sz="2400" smtClean="0">
                <a:solidFill>
                  <a:srgbClr val="FFFF00"/>
                </a:solidFill>
                <a:latin typeface="Comic Sans MS" pitchFamily="66" charset="0"/>
              </a:rPr>
              <a:t>	{ withdraw a1 3</a:t>
            </a:r>
            <a:br>
              <a:rPr lang="en-GB" sz="2400" smtClean="0">
                <a:solidFill>
                  <a:srgbClr val="FFFF00"/>
                </a:solidFill>
                <a:latin typeface="Comic Sans MS" pitchFamily="66" charset="0"/>
              </a:rPr>
            </a:br>
            <a:r>
              <a:rPr lang="en-GB" sz="2400" smtClean="0">
                <a:solidFill>
                  <a:srgbClr val="FFFF00"/>
                </a:solidFill>
                <a:latin typeface="Comic Sans MS" pitchFamily="66" charset="0"/>
              </a:rPr>
              <a:t>		`orElse`</a:t>
            </a:r>
            <a:br>
              <a:rPr lang="en-GB" sz="2400" smtClean="0">
                <a:solidFill>
                  <a:srgbClr val="FFFF00"/>
                </a:solidFill>
                <a:latin typeface="Comic Sans MS" pitchFamily="66" charset="0"/>
              </a:rPr>
            </a:br>
            <a:r>
              <a:rPr lang="en-GB" sz="2400" smtClean="0">
                <a:solidFill>
                  <a:srgbClr val="FFFF00"/>
                </a:solidFill>
                <a:latin typeface="Comic Sans MS" pitchFamily="66" charset="0"/>
              </a:rPr>
              <a:t>	   withdraw a2 3</a:t>
            </a:r>
            <a:br>
              <a:rPr lang="en-GB" sz="2400" smtClean="0">
                <a:solidFill>
                  <a:srgbClr val="FFFF00"/>
                </a:solidFill>
                <a:latin typeface="Comic Sans MS" pitchFamily="66" charset="0"/>
              </a:rPr>
            </a:br>
            <a:r>
              <a:rPr lang="en-GB" sz="2400" smtClean="0">
                <a:solidFill>
                  <a:srgbClr val="FFFF00"/>
                </a:solidFill>
                <a:latin typeface="Comic Sans MS" pitchFamily="66" charset="0"/>
              </a:rPr>
              <a:t/>
            </a:r>
            <a:br>
              <a:rPr lang="en-GB" sz="2400" smtClean="0">
                <a:solidFill>
                  <a:srgbClr val="FFFF00"/>
                </a:solidFill>
                <a:latin typeface="Comic Sans MS" pitchFamily="66" charset="0"/>
              </a:rPr>
            </a:br>
            <a:r>
              <a:rPr lang="en-GB" sz="2400" smtClean="0">
                <a:solidFill>
                  <a:srgbClr val="FFFF00"/>
                </a:solidFill>
                <a:latin typeface="Comic Sans MS" pitchFamily="66" charset="0"/>
              </a:rPr>
              <a:t>	; deposit b 3 }</a:t>
            </a:r>
            <a:endParaRPr lang="en-GB" sz="2400" smtClean="0">
              <a:latin typeface="Comic Sans MS" pitchFamily="66" charset="0"/>
            </a:endParaRPr>
          </a:p>
        </p:txBody>
      </p:sp>
      <p:sp>
        <p:nvSpPr>
          <p:cNvPr id="156679" name="Rectangle 156678"/>
          <p:cNvSpPr>
            <a:spLocks noChangeArrowheads="1"/>
          </p:cNvSpPr>
          <p:nvPr/>
        </p:nvSpPr>
        <p:spPr bwMode="auto">
          <a:xfrm>
            <a:off x="5500688" y="2000250"/>
            <a:ext cx="3286125" cy="1428750"/>
          </a:xfrm>
          <a:prstGeom prst="rect">
            <a:avLst/>
          </a:prstGeom>
          <a:noFill/>
          <a:ln w="9525" cap="flat" cmpd="sng" algn="ctr">
            <a:solidFill>
              <a:srgbClr val="FFFF00"/>
            </a:solidFill>
            <a:prstDash val="solid"/>
            <a:miter lim="800000"/>
            <a:headEnd type="none" w="med" len="med"/>
            <a:tailEnd type="none" w="med" len="med"/>
          </a:ln>
          <a:effectLst/>
        </p:spPr>
        <p:txBody>
          <a:bodyPr/>
          <a:lstStyle/>
          <a:p>
            <a:pPr>
              <a:lnSpc>
                <a:spcPct val="90000"/>
              </a:lnSpc>
              <a:buClr>
                <a:schemeClr val="hlink"/>
              </a:buClr>
              <a:buSzPct val="90000"/>
              <a:buFont typeface="Wingdings" pitchFamily="2" charset="2"/>
              <a:buNone/>
              <a:tabLst>
                <a:tab pos="365125" algn="l"/>
              </a:tabLst>
            </a:pPr>
            <a:r>
              <a:rPr lang="en-GB" sz="2400" b="0">
                <a:solidFill>
                  <a:srgbClr val="FFFF00"/>
                </a:solidFill>
                <a:effectLst>
                  <a:outerShdw blurRad="38100" dist="38100" dir="2700000" algn="tl">
                    <a:srgbClr val="000000"/>
                  </a:outerShdw>
                </a:effectLst>
                <a:latin typeface="Comic Sans MS" pitchFamily="66" charset="0"/>
              </a:rPr>
              <a:t>atomic</a:t>
            </a:r>
          </a:p>
          <a:p>
            <a:pPr>
              <a:lnSpc>
                <a:spcPct val="90000"/>
              </a:lnSpc>
              <a:buClr>
                <a:schemeClr val="hlink"/>
              </a:buClr>
              <a:buSzPct val="90000"/>
              <a:buFont typeface="Wingdings" pitchFamily="2" charset="2"/>
              <a:buNone/>
              <a:tabLst>
                <a:tab pos="365125" algn="l"/>
              </a:tabLst>
            </a:pPr>
            <a:r>
              <a:rPr lang="en-GB" sz="2400" b="0">
                <a:solidFill>
                  <a:srgbClr val="FFFF00"/>
                </a:solidFill>
                <a:effectLst>
                  <a:outerShdw blurRad="38100" dist="38100" dir="2700000" algn="tl">
                    <a:srgbClr val="000000"/>
                  </a:outerShdw>
                </a:effectLst>
                <a:latin typeface="Comic Sans MS" pitchFamily="66" charset="0"/>
              </a:rPr>
              <a:t>	(transfer a1 a2 b</a:t>
            </a:r>
          </a:p>
          <a:p>
            <a:pPr>
              <a:lnSpc>
                <a:spcPct val="90000"/>
              </a:lnSpc>
              <a:buClr>
                <a:schemeClr val="hlink"/>
              </a:buClr>
              <a:buSzPct val="90000"/>
              <a:buFont typeface="Wingdings" pitchFamily="2" charset="2"/>
              <a:buNone/>
              <a:tabLst>
                <a:tab pos="365125" algn="l"/>
              </a:tabLst>
            </a:pPr>
            <a:r>
              <a:rPr lang="en-GB" sz="2400" b="0">
                <a:solidFill>
                  <a:srgbClr val="FFFF00"/>
                </a:solidFill>
                <a:effectLst>
                  <a:outerShdw blurRad="38100" dist="38100" dir="2700000" algn="tl">
                    <a:srgbClr val="000000"/>
                  </a:outerShdw>
                </a:effectLst>
                <a:latin typeface="Comic Sans MS" pitchFamily="66" charset="0"/>
              </a:rPr>
              <a:t>		`orElse`</a:t>
            </a:r>
          </a:p>
          <a:p>
            <a:pPr>
              <a:lnSpc>
                <a:spcPct val="90000"/>
              </a:lnSpc>
              <a:buClr>
                <a:schemeClr val="hlink"/>
              </a:buClr>
              <a:buSzPct val="90000"/>
              <a:buFont typeface="Wingdings" pitchFamily="2" charset="2"/>
              <a:buNone/>
              <a:tabLst>
                <a:tab pos="365125" algn="l"/>
              </a:tabLst>
            </a:pPr>
            <a:r>
              <a:rPr lang="en-GB" sz="2400" b="0">
                <a:solidFill>
                  <a:srgbClr val="FFFF00"/>
                </a:solidFill>
                <a:effectLst>
                  <a:outerShdw blurRad="38100" dist="38100" dir="2700000" algn="tl">
                    <a:srgbClr val="000000"/>
                  </a:outerShdw>
                </a:effectLst>
                <a:latin typeface="Comic Sans MS" pitchFamily="66" charset="0"/>
              </a:rPr>
              <a:t>	 transfer a3 a4 b)</a:t>
            </a:r>
          </a:p>
        </p:txBody>
      </p:sp>
      <p:sp>
        <p:nvSpPr>
          <p:cNvPr id="43012" name="Rectangle 156679"/>
          <p:cNvSpPr>
            <a:spLocks noChangeArrowheads="1"/>
          </p:cNvSpPr>
          <p:nvPr/>
        </p:nvSpPr>
        <p:spPr bwMode="auto">
          <a:xfrm>
            <a:off x="457200" y="5057775"/>
            <a:ext cx="8229600" cy="1800225"/>
          </a:xfrm>
          <a:prstGeom prst="rect">
            <a:avLst/>
          </a:prstGeom>
          <a:noFill/>
          <a:ln w="9525">
            <a:noFill/>
            <a:miter lim="800000"/>
            <a:headEnd/>
            <a:tailEnd/>
          </a:ln>
        </p:spPr>
        <p:txBody>
          <a:bodyPr/>
          <a:lstStyle/>
          <a:p>
            <a:pPr marL="342900" indent="-342900">
              <a:spcBef>
                <a:spcPct val="40000"/>
              </a:spcBef>
              <a:buClr>
                <a:schemeClr val="hlink"/>
              </a:buClr>
              <a:buSzPct val="90000"/>
              <a:buFont typeface="Wingdings" pitchFamily="2" charset="2"/>
              <a:buBlip>
                <a:blip r:embed="rId3"/>
              </a:buBlip>
            </a:pPr>
            <a:endParaRPr lang="en-US" sz="3200" b="0">
              <a:effectLst>
                <a:outerShdw blurRad="38100" dist="38100" dir="2700000" algn="tl">
                  <a:srgbClr val="FFFFFF"/>
                </a:outerShdw>
              </a:effectLst>
              <a:latin typeface="Arial" pitchFamily="34" charset="0"/>
            </a:endParaRPr>
          </a:p>
        </p:txBody>
      </p:sp>
      <p:sp>
        <p:nvSpPr>
          <p:cNvPr id="156681" name="Rectangle 156680"/>
          <p:cNvSpPr>
            <a:spLocks noChangeArrowheads="1"/>
          </p:cNvSpPr>
          <p:nvPr/>
        </p:nvSpPr>
        <p:spPr bwMode="auto">
          <a:xfrm>
            <a:off x="457200" y="4572000"/>
            <a:ext cx="8229600" cy="1800225"/>
          </a:xfrm>
          <a:prstGeom prst="rect">
            <a:avLst/>
          </a:prstGeom>
          <a:noFill/>
          <a:ln w="9525" cap="flat" cmpd="sng" algn="ctr">
            <a:noFill/>
            <a:prstDash val="solid"/>
            <a:miter lim="800000"/>
            <a:headEnd type="none" w="med" len="med"/>
            <a:tailEnd type="none" w="med" len="med"/>
          </a:ln>
          <a:effectLst/>
        </p:spPr>
        <p:txBody>
          <a:bodyPr/>
          <a:lstStyle/>
          <a:p>
            <a:pPr marL="342900" indent="-342900">
              <a:spcBef>
                <a:spcPct val="40000"/>
              </a:spcBef>
              <a:buClr>
                <a:schemeClr val="tx1"/>
              </a:buClr>
              <a:buSzPct val="100000"/>
              <a:buFont typeface="Wingdings" pitchFamily="2" charset="2"/>
              <a:buChar char="§"/>
            </a:pPr>
            <a:r>
              <a:rPr lang="en-GB" sz="3200" dirty="0" smtClean="0">
                <a:effectLst>
                  <a:outerShdw blurRad="38100" dist="38100" dir="2700000" algn="tl">
                    <a:srgbClr val="000000"/>
                  </a:outerShdw>
                </a:effectLst>
                <a:latin typeface="Comic Sans MS" pitchFamily="66" charset="0"/>
              </a:rPr>
              <a:t>t</a:t>
            </a:r>
            <a:r>
              <a:rPr lang="en-GB" sz="3200" b="0" dirty="0" smtClean="0">
                <a:effectLst>
                  <a:outerShdw blurRad="38100" dist="38100" dir="2700000" algn="tl">
                    <a:srgbClr val="000000"/>
                  </a:outerShdw>
                </a:effectLst>
                <a:latin typeface="Comic Sans MS" pitchFamily="66" charset="0"/>
              </a:rPr>
              <a:t>ransfer </a:t>
            </a:r>
            <a:r>
              <a:rPr lang="en-GB" sz="3200" dirty="0" err="1" smtClean="0">
                <a:effectLst>
                  <a:outerShdw blurRad="38100" dist="38100" dir="2700000" algn="tl">
                    <a:srgbClr val="000000"/>
                  </a:outerShdw>
                </a:effectLst>
                <a:latin typeface="Comic Sans MS" pitchFamily="66" charset="0"/>
              </a:rPr>
              <a:t>の</a:t>
            </a:r>
            <a:r>
              <a:rPr lang="en-GB" sz="3200" b="0" dirty="0" err="1" smtClean="0">
                <a:effectLst>
                  <a:outerShdw blurRad="38100" dist="38100" dir="2700000" algn="tl">
                    <a:srgbClr val="000000"/>
                  </a:outerShdw>
                </a:effectLst>
                <a:latin typeface="Comic Sans MS" pitchFamily="66" charset="0"/>
              </a:rPr>
              <a:t>中には</a:t>
            </a:r>
            <a:r>
              <a:rPr lang="en-GB" sz="3200" b="0" dirty="0" smtClean="0">
                <a:effectLst>
                  <a:outerShdw blurRad="38100" dist="38100" dir="2700000" algn="tl">
                    <a:srgbClr val="FFFFFF"/>
                  </a:outerShdw>
                </a:effectLst>
                <a:latin typeface="Comic Sans MS" pitchFamily="66" charset="0"/>
              </a:rPr>
              <a:t> </a:t>
            </a:r>
            <a:r>
              <a:rPr lang="en-US" altLang="ja-JP" sz="3200" b="0" dirty="0" smtClean="0">
                <a:effectLst>
                  <a:outerShdw blurRad="38100" dist="38100" dir="2700000" algn="tl">
                    <a:srgbClr val="FFFFFF"/>
                  </a:outerShdw>
                </a:effectLst>
                <a:latin typeface="Comic Sans MS" pitchFamily="66" charset="0"/>
              </a:rPr>
              <a:t> </a:t>
            </a:r>
            <a:r>
              <a:rPr lang="en-GB" sz="3200" b="0" dirty="0" err="1" smtClean="0">
                <a:effectLst>
                  <a:outerShdw blurRad="38100" dist="38100" dir="2700000" algn="tl">
                    <a:srgbClr val="000000"/>
                  </a:outerShdw>
                </a:effectLst>
                <a:latin typeface="Comic Sans MS" pitchFamily="66" charset="0"/>
              </a:rPr>
              <a:t>orElse</a:t>
            </a:r>
            <a:r>
              <a:rPr lang="en-GB" sz="3200" b="0" dirty="0" smtClean="0">
                <a:effectLst>
                  <a:outerShdw blurRad="38100" dist="38100" dir="2700000" algn="tl">
                    <a:srgbClr val="000000"/>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が</a:t>
            </a:r>
            <a:r>
              <a:rPr lang="ja-JP" altLang="en-US" sz="3200" dirty="0" smtClean="0">
                <a:effectLst>
                  <a:outerShdw blurRad="38100" dist="38100" dir="2700000" algn="tl">
                    <a:srgbClr val="000000"/>
                  </a:outerShdw>
                </a:effectLst>
                <a:latin typeface="+mj-ea"/>
                <a:ea typeface="+mj-ea"/>
              </a:rPr>
              <a:t>ある。</a:t>
            </a:r>
            <a:r>
              <a:rPr lang="en-US" altLang="ja-JP" sz="3200" dirty="0" smtClean="0">
                <a:effectLst>
                  <a:outerShdw blurRad="38100" dist="38100" dir="2700000" algn="tl">
                    <a:srgbClr val="000000"/>
                  </a:outerShdw>
                </a:effectLst>
                <a:latin typeface="+mj-ea"/>
                <a:ea typeface="+mj-ea"/>
              </a:rPr>
              <a:t> </a:t>
            </a:r>
            <a:r>
              <a:rPr lang="en-GB" sz="3200" b="0" dirty="0" smtClean="0">
                <a:effectLst>
                  <a:outerShdw blurRad="38100" dist="38100" dir="2700000" algn="tl">
                    <a:srgbClr val="000000"/>
                  </a:outerShdw>
                </a:effectLst>
                <a:latin typeface="Comic Sans MS" pitchFamily="66" charset="0"/>
              </a:rPr>
              <a:t>transfer</a:t>
            </a:r>
            <a:r>
              <a:rPr lang="en-GB" sz="3200" b="0" dirty="0" smtClean="0">
                <a:effectLst>
                  <a:outerShdw blurRad="38100" dist="38100" dir="2700000" algn="tl">
                    <a:srgbClr val="FFFFFF"/>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を呼び出すときに、さらに</a:t>
            </a:r>
            <a:r>
              <a:rPr lang="en-US" altLang="ja-JP" sz="3200" dirty="0" smtClean="0">
                <a:effectLst>
                  <a:outerShdw blurRad="38100" dist="38100" dir="2700000" algn="tl">
                    <a:srgbClr val="000000"/>
                  </a:outerShdw>
                </a:effectLst>
                <a:latin typeface="Comic Sans MS" pitchFamily="66" charset="0"/>
              </a:rPr>
              <a:t> </a:t>
            </a:r>
            <a:r>
              <a:rPr lang="en-GB" sz="3200" b="0" dirty="0" err="1" smtClean="0">
                <a:effectLst>
                  <a:outerShdw blurRad="38100" dist="38100" dir="2700000" algn="tl">
                    <a:srgbClr val="000000"/>
                  </a:outerShdw>
                </a:effectLst>
                <a:latin typeface="Comic Sans MS" pitchFamily="66" charset="0"/>
              </a:rPr>
              <a:t>orElse</a:t>
            </a:r>
            <a:r>
              <a:rPr lang="en-GB" sz="3200" b="0" dirty="0" smtClean="0">
                <a:effectLst>
                  <a:outerShdw blurRad="38100" dist="38100" dir="2700000" algn="tl">
                    <a:srgbClr val="000000"/>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を</a:t>
            </a:r>
            <a:r>
              <a:rPr lang="ja-JP" altLang="en-US" sz="3200" dirty="0" smtClean="0">
                <a:effectLst>
                  <a:outerShdw blurRad="38100" dist="38100" dir="2700000" algn="tl">
                    <a:srgbClr val="000000"/>
                  </a:outerShdw>
                </a:effectLst>
                <a:latin typeface="+mj-ea"/>
                <a:ea typeface="+mj-ea"/>
              </a:rPr>
              <a:t>使える</a:t>
            </a:r>
            <a:endParaRPr lang="en-GB" sz="3200" dirty="0">
              <a:effectLst>
                <a:outerShdw blurRad="38100" dist="38100" dir="2700000" algn="tl">
                  <a:srgbClr val="000000"/>
                </a:outerShdw>
              </a:effectLst>
              <a:latin typeface="+mj-ea"/>
              <a:ea typeface="+mj-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Title 207873"/>
          <p:cNvSpPr>
            <a:spLocks noGrp="1" noChangeArrowheads="1"/>
          </p:cNvSpPr>
          <p:nvPr>
            <p:ph type="title"/>
          </p:nvPr>
        </p:nvSpPr>
        <p:spPr/>
        <p:txBody>
          <a:bodyPr/>
          <a:lstStyle/>
          <a:p>
            <a:pPr marL="0" indent="0" defTabSz="914400" eaLnBrk="1" hangingPunct="1"/>
            <a:r>
              <a:rPr lang="en-GB" dirty="0" err="1" smtClean="0"/>
              <a:t>トランザクションの組み立て</a:t>
            </a:r>
            <a:endParaRPr lang="en-GB" dirty="0" smtClean="0"/>
          </a:p>
        </p:txBody>
      </p:sp>
      <p:sp>
        <p:nvSpPr>
          <p:cNvPr id="207875" name="Text Placeholder 207874"/>
          <p:cNvSpPr>
            <a:spLocks noGrp="1" noChangeArrowheads="1"/>
          </p:cNvSpPr>
          <p:nvPr>
            <p:ph type="body" idx="1"/>
          </p:nvPr>
        </p:nvSpPr>
        <p:spPr/>
        <p:txBody>
          <a:bodyPr>
            <a:normAutofit/>
          </a:bodyPr>
          <a:lstStyle/>
          <a:p>
            <a:pPr marL="358775" indent="-358775" defTabSz="914400" eaLnBrk="1" hangingPunct="1">
              <a:lnSpc>
                <a:spcPct val="90000"/>
              </a:lnSpc>
              <a:buSzPct val="100000"/>
              <a:buFont typeface="Wingdings" pitchFamily="2" charset="2"/>
              <a:buChar char="§"/>
            </a:pPr>
            <a:r>
              <a:rPr lang="ja-JP" altLang="en-US" dirty="0" smtClean="0">
                <a:latin typeface="+mj-ea"/>
                <a:ea typeface="+mj-ea"/>
                <a:cs typeface="HG明朝B (本文)"/>
              </a:rPr>
              <a:t>トランザクションは型</a:t>
            </a:r>
            <a:r>
              <a:rPr lang="en-GB" dirty="0" smtClean="0">
                <a:latin typeface="Comic Sans MS" pitchFamily="66" charset="0"/>
              </a:rPr>
              <a:t>(</a:t>
            </a:r>
            <a:r>
              <a:rPr lang="en-GB" dirty="0" smtClean="0">
                <a:latin typeface="Comic Sans MS" pitchFamily="66" charset="0"/>
              </a:rPr>
              <a:t>STM </a:t>
            </a:r>
            <a:r>
              <a:rPr lang="en-GB" dirty="0" err="1" smtClean="0">
                <a:latin typeface="Comic Sans MS" pitchFamily="66" charset="0"/>
              </a:rPr>
              <a:t>t</a:t>
            </a:r>
            <a:r>
              <a:rPr lang="en-GB" dirty="0" smtClean="0">
                <a:latin typeface="Comic Sans MS" pitchFamily="66" charset="0"/>
              </a:rPr>
              <a:t>)</a:t>
            </a:r>
            <a:r>
              <a:rPr lang="ja-JP" altLang="en-US" dirty="0" smtClean="0">
                <a:latin typeface="+mj-ea"/>
                <a:ea typeface="+mj-ea"/>
              </a:rPr>
              <a:t>の値を持つ</a:t>
            </a:r>
            <a:endParaRPr lang="en-GB" dirty="0" smtClean="0">
              <a:latin typeface="+mj-ea"/>
              <a:ea typeface="+mj-ea"/>
            </a:endParaRPr>
          </a:p>
          <a:p>
            <a:pPr marL="358775" indent="-358775" defTabSz="914400" eaLnBrk="1" hangingPunct="1">
              <a:lnSpc>
                <a:spcPct val="90000"/>
              </a:lnSpc>
              <a:buSzPct val="100000"/>
              <a:buFont typeface="Wingdings" pitchFamily="2" charset="2"/>
              <a:buChar char="§"/>
            </a:pPr>
            <a:r>
              <a:rPr lang="ja-JP" altLang="en-US" dirty="0" smtClean="0">
                <a:latin typeface="+mj-ea"/>
                <a:ea typeface="+mj-ea"/>
              </a:rPr>
              <a:t>トランザクションは第一級の値</a:t>
            </a:r>
            <a:endParaRPr lang="en-US" altLang="ja-JP" dirty="0" smtClean="0">
              <a:latin typeface="+mj-ea"/>
              <a:ea typeface="+mj-ea"/>
            </a:endParaRPr>
          </a:p>
          <a:p>
            <a:pPr marL="358775" indent="-358775" defTabSz="914400" eaLnBrk="1" hangingPunct="1">
              <a:lnSpc>
                <a:spcPct val="90000"/>
              </a:lnSpc>
              <a:buSzPct val="100000"/>
              <a:buFont typeface="Wingdings" pitchFamily="2" charset="2"/>
              <a:buChar char="§"/>
            </a:pPr>
            <a:r>
              <a:rPr lang="ja-JP" altLang="en-US" dirty="0" smtClean="0">
                <a:latin typeface="+mj-ea"/>
                <a:ea typeface="+mj-ea"/>
              </a:rPr>
              <a:t>連結、選択、内側の手続きを用いて、小さなトランザクションから大きなトランザクションを組み立てる。</a:t>
            </a:r>
            <a:endParaRPr lang="en-GB" dirty="0" smtClean="0">
              <a:latin typeface="+mj-ea"/>
              <a:ea typeface="+mj-ea"/>
            </a:endParaRPr>
          </a:p>
          <a:p>
            <a:pPr marL="358775" indent="-358775" defTabSz="914400" eaLnBrk="1" hangingPunct="1">
              <a:lnSpc>
                <a:spcPct val="90000"/>
              </a:lnSpc>
              <a:buSzPct val="100000"/>
              <a:buFont typeface="Wingdings" pitchFamily="2" charset="2"/>
              <a:buChar char="§"/>
            </a:pPr>
            <a:r>
              <a:rPr lang="ja-JP" altLang="en-US" dirty="0" smtClean="0">
                <a:latin typeface="+mj-ea"/>
                <a:ea typeface="+mj-ea"/>
              </a:rPr>
              <a:t>それを最後に包む</a:t>
            </a:r>
            <a:r>
              <a:rPr lang="en-GB" dirty="0" smtClean="0">
                <a:latin typeface="Comic Sans MS" pitchFamily="66" charset="0"/>
              </a:rPr>
              <a:t/>
            </a:r>
            <a:br>
              <a:rPr lang="en-GB" dirty="0" smtClean="0">
                <a:latin typeface="Comic Sans MS" pitchFamily="66" charset="0"/>
              </a:rPr>
            </a:br>
            <a:r>
              <a:rPr lang="en-GB" dirty="0" smtClean="0">
                <a:latin typeface="Comic Sans MS" pitchFamily="66" charset="0"/>
              </a:rPr>
              <a:t>	atomic :: STM a -&gt; IO a</a:t>
            </a:r>
            <a:endParaRPr lang="en-GB" dirty="0" smtClean="0">
              <a:latin typeface="Comic Sans MS" pitchFamily="66" charset="0"/>
            </a:endParaRPr>
          </a:p>
          <a:p>
            <a:pPr marL="358775" indent="-358775" defTabSz="914400" eaLnBrk="1" hangingPunct="1">
              <a:lnSpc>
                <a:spcPct val="90000"/>
              </a:lnSpc>
              <a:buSzPct val="100000"/>
              <a:buFont typeface="Wingdings" pitchFamily="2" charset="2"/>
              <a:buChar char="§"/>
            </a:pPr>
            <a:r>
              <a:rPr lang="en-GB" dirty="0" smtClean="0">
                <a:latin typeface="Comic Sans MS" pitchFamily="66" charset="0"/>
              </a:rPr>
              <a:t>atomic </a:t>
            </a:r>
            <a:r>
              <a:rPr lang="ja-JP" altLang="en-US" dirty="0" smtClean="0">
                <a:latin typeface="+mj-ea"/>
                <a:ea typeface="+mj-ea"/>
              </a:rPr>
              <a:t>は入れ子にできない</a:t>
            </a:r>
            <a:r>
              <a:rPr lang="en-GB" dirty="0" smtClean="0">
                <a:latin typeface="+mj-ea"/>
                <a:ea typeface="+mj-ea"/>
              </a:rPr>
              <a:t>! </a:t>
            </a:r>
            <a:r>
              <a:rPr lang="ja-JP" altLang="en-US" dirty="0" smtClean="0">
                <a:latin typeface="+mj-ea"/>
                <a:ea typeface="+mj-ea"/>
              </a:rPr>
              <a:t>しかし</a:t>
            </a:r>
            <a:r>
              <a:rPr lang="ja-JP" altLang="en-US" dirty="0" smtClean="0">
                <a:latin typeface="Comic Sans MS" pitchFamily="66" charset="0"/>
              </a:rPr>
              <a:t>、</a:t>
            </a:r>
            <a:r>
              <a:rPr lang="en-GB" dirty="0" err="1" smtClean="0">
                <a:latin typeface="Comic Sans MS" pitchFamily="66" charset="0"/>
              </a:rPr>
              <a:t>orElse</a:t>
            </a:r>
            <a:r>
              <a:rPr lang="en-GB" dirty="0" smtClean="0">
                <a:latin typeface="Comic Sans MS" pitchFamily="66" charset="0"/>
              </a:rPr>
              <a:t> </a:t>
            </a:r>
            <a:r>
              <a:rPr lang="ja-JP" altLang="en-US" dirty="0" smtClean="0">
                <a:latin typeface="+mj-ea"/>
                <a:ea typeface="+mj-ea"/>
              </a:rPr>
              <a:t>は入れ子のトランザクションのようなもの</a:t>
            </a:r>
            <a:endParaRPr lang="en-GB" dirty="0" smtClean="0">
              <a:latin typeface="+mj-ea"/>
              <a:ea typeface="+mj-ea"/>
            </a:endParaRPr>
          </a:p>
          <a:p>
            <a:pPr marL="358775" indent="-358775" defTabSz="914400" eaLnBrk="1" hangingPunct="1">
              <a:lnSpc>
                <a:spcPct val="90000"/>
              </a:lnSpc>
              <a:buSzPct val="100000"/>
              <a:buFont typeface="Wingdings" pitchFamily="2" charset="2"/>
              <a:buChar char="§"/>
            </a:pPr>
            <a:r>
              <a:rPr lang="ja-JP" altLang="en-US" dirty="0" smtClean="0">
                <a:latin typeface="+mj-ea"/>
                <a:ea typeface="+mj-ea"/>
              </a:rPr>
              <a:t>トランザクションの中には並行性はない</a:t>
            </a:r>
            <a:r>
              <a:rPr lang="en-GB" dirty="0" smtClean="0">
                <a:latin typeface="+mj-ea"/>
                <a:ea typeface="+mj-ea"/>
              </a:rPr>
              <a:t>!</a:t>
            </a:r>
            <a:endParaRPr lang="en-GB" dirty="0" smtClean="0">
              <a:latin typeface="+mj-ea"/>
              <a:ea typeface="+mj-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Title 214017"/>
          <p:cNvSpPr>
            <a:spLocks noGrp="1" noChangeArrowheads="1"/>
          </p:cNvSpPr>
          <p:nvPr>
            <p:ph type="title"/>
          </p:nvPr>
        </p:nvSpPr>
        <p:spPr/>
        <p:txBody>
          <a:bodyPr>
            <a:normAutofit/>
          </a:bodyPr>
          <a:lstStyle/>
          <a:p>
            <a:pPr marL="0" indent="0" defTabSz="914400" eaLnBrk="1" hangingPunct="1"/>
            <a:r>
              <a:rPr lang="ja-JP" altLang="en-US" dirty="0" smtClean="0"/>
              <a:t>代数</a:t>
            </a:r>
            <a:endParaRPr lang="en-GB" dirty="0" smtClean="0"/>
          </a:p>
        </p:txBody>
      </p:sp>
      <p:sp>
        <p:nvSpPr>
          <p:cNvPr id="214019" name="Rectangle 214018"/>
          <p:cNvSpPr>
            <a:spLocks noChangeArrowheads="1"/>
          </p:cNvSpPr>
          <p:nvPr/>
        </p:nvSpPr>
        <p:spPr bwMode="auto">
          <a:xfrm>
            <a:off x="714375" y="1285875"/>
            <a:ext cx="8229600" cy="2428875"/>
          </a:xfrm>
          <a:prstGeom prst="rect">
            <a:avLst/>
          </a:prstGeom>
          <a:noFill/>
          <a:ln w="9525" cap="flat" cmpd="sng" algn="ctr">
            <a:noFill/>
            <a:prstDash val="solid"/>
            <a:miter lim="800000"/>
            <a:headEnd type="none" w="med" len="med"/>
            <a:tailEnd type="none" w="med" len="med"/>
          </a:ln>
          <a:effectLst/>
        </p:spPr>
        <p:txBody>
          <a:bodyPr/>
          <a:lstStyle/>
          <a:p>
            <a:pPr marL="342900" indent="-342900">
              <a:spcBef>
                <a:spcPct val="40000"/>
              </a:spcBef>
              <a:buClr>
                <a:schemeClr val="hlink"/>
              </a:buClr>
              <a:buSzPct val="90000"/>
            </a:pPr>
            <a:r>
              <a:rPr lang="ja-JP" altLang="en-US" sz="3600" dirty="0" smtClean="0">
                <a:effectLst>
                  <a:outerShdw blurRad="38100" dist="38100" dir="2700000" algn="tl">
                    <a:srgbClr val="000000"/>
                  </a:outerShdw>
                </a:effectLst>
                <a:latin typeface="+mj-ea"/>
                <a:ea typeface="+mj-ea"/>
              </a:rPr>
              <a:t>すばらしい等式</a:t>
            </a:r>
            <a:r>
              <a:rPr lang="en-GB" sz="3600" b="0" dirty="0" smtClean="0">
                <a:effectLst>
                  <a:outerShdw blurRad="38100" dist="38100" dir="2700000" algn="tl">
                    <a:srgbClr val="000000"/>
                  </a:outerShdw>
                </a:effectLst>
                <a:latin typeface="Comic Sans MS" pitchFamily="66" charset="0"/>
              </a:rPr>
              <a:t>:</a:t>
            </a:r>
            <a:endParaRPr lang="en-GB" sz="3600" b="0" dirty="0">
              <a:effectLst>
                <a:outerShdw blurRad="38100" dist="38100" dir="2700000" algn="tl">
                  <a:srgbClr val="000000"/>
                </a:outerShdw>
              </a:effectLst>
              <a:latin typeface="Comic Sans MS" pitchFamily="66" charset="0"/>
            </a:endParaRPr>
          </a:p>
          <a:p>
            <a:pPr marL="742950" lvl="1" indent="-285750">
              <a:spcBef>
                <a:spcPct val="40000"/>
              </a:spcBef>
              <a:buFontTx/>
              <a:buChar char="–"/>
            </a:pPr>
            <a:r>
              <a:rPr lang="en-GB" sz="3200" b="0" dirty="0" err="1">
                <a:effectLst>
                  <a:outerShdw blurRad="38100" dist="38100" dir="2700000" algn="tl">
                    <a:srgbClr val="000000"/>
                  </a:outerShdw>
                </a:effectLst>
                <a:latin typeface="Comic Sans MS" pitchFamily="66" charset="0"/>
              </a:rPr>
              <a:t>orElse</a:t>
            </a:r>
            <a:r>
              <a:rPr lang="en-GB" sz="3200" b="0" dirty="0" smtClean="0">
                <a:effectLst>
                  <a:outerShdw blurRad="38100" dist="38100" dir="2700000" algn="tl">
                    <a:srgbClr val="000000"/>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は結合法則を見たす</a:t>
            </a:r>
            <a:r>
              <a:rPr lang="en-US" altLang="ja-JP" sz="3200" dirty="0" smtClean="0">
                <a:effectLst>
                  <a:outerShdw blurRad="38100" dist="38100" dir="2700000" algn="tl">
                    <a:srgbClr val="000000"/>
                  </a:outerShdw>
                </a:effectLst>
                <a:latin typeface="+mj-ea"/>
                <a:ea typeface="+mj-ea"/>
              </a:rPr>
              <a:t> </a:t>
            </a:r>
            <a:r>
              <a:rPr lang="en-GB" sz="3200" dirty="0" smtClean="0">
                <a:effectLst>
                  <a:outerShdw blurRad="38100" dist="38100" dir="2700000" algn="tl">
                    <a:srgbClr val="000000"/>
                  </a:outerShdw>
                </a:effectLst>
                <a:latin typeface="+mj-ea"/>
                <a:ea typeface="+mj-ea"/>
              </a:rPr>
              <a:t>(</a:t>
            </a:r>
            <a:r>
              <a:rPr lang="ja-JP" altLang="en-US" sz="3200" dirty="0" smtClean="0">
                <a:effectLst>
                  <a:outerShdw blurRad="38100" dist="38100" dir="2700000" algn="tl">
                    <a:srgbClr val="000000"/>
                  </a:outerShdw>
                </a:effectLst>
                <a:latin typeface="+mj-ea"/>
                <a:ea typeface="+mj-ea"/>
              </a:rPr>
              <a:t>交換法則は満たさない</a:t>
            </a:r>
            <a:r>
              <a:rPr lang="en-GB" sz="3200" dirty="0" smtClean="0">
                <a:effectLst>
                  <a:outerShdw blurRad="38100" dist="38100" dir="2700000" algn="tl">
                    <a:srgbClr val="000000"/>
                  </a:outerShdw>
                </a:effectLst>
                <a:latin typeface="+mj-ea"/>
                <a:ea typeface="+mj-ea"/>
              </a:rPr>
              <a:t>)</a:t>
            </a:r>
            <a:endParaRPr lang="en-GB" sz="3200" dirty="0">
              <a:effectLst>
                <a:outerShdw blurRad="38100" dist="38100" dir="2700000" algn="tl">
                  <a:srgbClr val="000000"/>
                </a:outerShdw>
              </a:effectLst>
              <a:latin typeface="+mj-ea"/>
              <a:ea typeface="+mj-ea"/>
            </a:endParaRPr>
          </a:p>
          <a:p>
            <a:pPr marL="742950" lvl="1" indent="-285750">
              <a:spcBef>
                <a:spcPct val="40000"/>
              </a:spcBef>
              <a:buFontTx/>
              <a:buChar char="–"/>
            </a:pPr>
            <a:r>
              <a:rPr lang="en-GB" sz="3200" b="0" dirty="0">
                <a:effectLst>
                  <a:outerShdw blurRad="38100" dist="38100" dir="2700000" algn="tl">
                    <a:srgbClr val="000000"/>
                  </a:outerShdw>
                </a:effectLst>
                <a:latin typeface="Comic Sans MS" pitchFamily="66" charset="0"/>
              </a:rPr>
              <a:t>retry `</a:t>
            </a:r>
            <a:r>
              <a:rPr lang="en-GB" sz="3200" b="0" dirty="0" err="1">
                <a:effectLst>
                  <a:outerShdw blurRad="38100" dist="38100" dir="2700000" algn="tl">
                    <a:srgbClr val="000000"/>
                  </a:outerShdw>
                </a:effectLst>
                <a:latin typeface="Comic Sans MS" pitchFamily="66" charset="0"/>
              </a:rPr>
              <a:t>orElse</a:t>
            </a:r>
            <a:r>
              <a:rPr lang="en-GB" sz="3200" b="0" dirty="0">
                <a:effectLst>
                  <a:outerShdw blurRad="38100" dist="38100" dir="2700000" algn="tl">
                    <a:srgbClr val="000000"/>
                  </a:outerShdw>
                </a:effectLst>
                <a:latin typeface="Comic Sans MS" pitchFamily="66" charset="0"/>
              </a:rPr>
              <a:t>` s = s</a:t>
            </a:r>
          </a:p>
          <a:p>
            <a:pPr marL="742950" lvl="1" indent="-285750">
              <a:spcBef>
                <a:spcPct val="40000"/>
              </a:spcBef>
              <a:buFontTx/>
              <a:buChar char="–"/>
            </a:pPr>
            <a:r>
              <a:rPr lang="en-GB" sz="3200" b="0" dirty="0">
                <a:effectLst>
                  <a:outerShdw blurRad="38100" dist="38100" dir="2700000" algn="tl">
                    <a:srgbClr val="000000"/>
                  </a:outerShdw>
                </a:effectLst>
                <a:latin typeface="Comic Sans MS" pitchFamily="66" charset="0"/>
              </a:rPr>
              <a:t>s `</a:t>
            </a:r>
            <a:r>
              <a:rPr lang="en-GB" sz="3200" b="0" dirty="0" err="1">
                <a:effectLst>
                  <a:outerShdw blurRad="38100" dist="38100" dir="2700000" algn="tl">
                    <a:srgbClr val="000000"/>
                  </a:outerShdw>
                </a:effectLst>
                <a:latin typeface="Comic Sans MS" pitchFamily="66" charset="0"/>
              </a:rPr>
              <a:t>orElse</a:t>
            </a:r>
            <a:r>
              <a:rPr lang="en-GB" sz="3200" b="0" dirty="0">
                <a:effectLst>
                  <a:outerShdw blurRad="38100" dist="38100" dir="2700000" algn="tl">
                    <a:srgbClr val="000000"/>
                  </a:outerShdw>
                </a:effectLst>
                <a:latin typeface="Comic Sans MS" pitchFamily="66" charset="0"/>
              </a:rPr>
              <a:t>` retry = s</a:t>
            </a:r>
            <a:br>
              <a:rPr lang="en-GB" sz="3200" b="0" dirty="0">
                <a:effectLst>
                  <a:outerShdw blurRad="38100" dist="38100" dir="2700000" algn="tl">
                    <a:srgbClr val="000000"/>
                  </a:outerShdw>
                </a:effectLst>
                <a:latin typeface="Comic Sans MS" pitchFamily="66" charset="0"/>
              </a:rPr>
            </a:br>
            <a:r>
              <a:rPr lang="en-GB" sz="3200" b="0" dirty="0">
                <a:effectLst>
                  <a:outerShdw blurRad="38100" dist="38100" dir="2700000" algn="tl">
                    <a:srgbClr val="000000"/>
                  </a:outerShdw>
                </a:effectLst>
                <a:latin typeface="Comic Sans MS" pitchFamily="66" charset="0"/>
              </a:rPr>
              <a:t/>
            </a:r>
            <a:br>
              <a:rPr lang="en-GB" sz="3200" b="0" dirty="0">
                <a:effectLst>
                  <a:outerShdw blurRad="38100" dist="38100" dir="2700000" algn="tl">
                    <a:srgbClr val="000000"/>
                  </a:outerShdw>
                </a:effectLst>
                <a:latin typeface="Comic Sans MS" pitchFamily="66" charset="0"/>
              </a:rPr>
            </a:br>
            <a:r>
              <a:rPr lang="en-GB" sz="3200" b="0" dirty="0">
                <a:effectLst>
                  <a:outerShdw blurRad="38100" dist="38100" dir="2700000" algn="tl">
                    <a:srgbClr val="000000"/>
                  </a:outerShdw>
                </a:effectLst>
                <a:latin typeface="Comic Sans MS" pitchFamily="66" charset="0"/>
              </a:rPr>
              <a:t>(STM</a:t>
            </a:r>
            <a:r>
              <a:rPr lang="en-GB" sz="3200" b="0" dirty="0" smtClean="0">
                <a:effectLst>
                  <a:outerShdw blurRad="38100" dist="38100" dir="2700000" algn="tl">
                    <a:srgbClr val="000000"/>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は</a:t>
            </a:r>
            <a:r>
              <a:rPr lang="en-US" altLang="ja-JP" sz="3200" dirty="0" smtClean="0">
                <a:effectLst>
                  <a:outerShdw blurRad="38100" dist="38100" dir="2700000" algn="tl">
                    <a:srgbClr val="000000"/>
                  </a:outerShdw>
                </a:effectLst>
                <a:latin typeface="Comic Sans MS" pitchFamily="66" charset="0"/>
              </a:rPr>
              <a:t> </a:t>
            </a:r>
            <a:r>
              <a:rPr lang="en-GB" sz="3200" b="0" dirty="0" err="1" smtClean="0">
                <a:effectLst>
                  <a:outerShdw blurRad="38100" dist="38100" dir="2700000" algn="tl">
                    <a:srgbClr val="000000"/>
                  </a:outerShdw>
                </a:effectLst>
                <a:latin typeface="Comic Sans MS" pitchFamily="66" charset="0"/>
              </a:rPr>
              <a:t>MonadPlus</a:t>
            </a:r>
            <a:r>
              <a:rPr lang="en-GB" sz="3200" b="0" dirty="0" smtClean="0">
                <a:effectLst>
                  <a:outerShdw blurRad="38100" dist="38100" dir="2700000" algn="tl">
                    <a:srgbClr val="000000"/>
                  </a:outerShdw>
                </a:effectLst>
                <a:latin typeface="Comic Sans MS" pitchFamily="66" charset="0"/>
              </a:rPr>
              <a:t> </a:t>
            </a:r>
            <a:r>
              <a:rPr lang="ja-JP" altLang="en-US" sz="3200" dirty="0" smtClean="0">
                <a:effectLst>
                  <a:outerShdw blurRad="38100" dist="38100" dir="2700000" algn="tl">
                    <a:srgbClr val="000000"/>
                  </a:outerShdw>
                </a:effectLst>
                <a:latin typeface="+mj-ea"/>
                <a:ea typeface="+mj-ea"/>
              </a:rPr>
              <a:t>のインスタンス</a:t>
            </a:r>
            <a:r>
              <a:rPr lang="en-GB" sz="3200" b="0" dirty="0" smtClean="0">
                <a:effectLst>
                  <a:outerShdw blurRad="38100" dist="38100" dir="2700000" algn="tl">
                    <a:srgbClr val="000000"/>
                  </a:outerShdw>
                </a:effectLst>
                <a:latin typeface="Comic Sans MS" pitchFamily="66" charset="0"/>
              </a:rPr>
              <a:t>)</a:t>
            </a:r>
            <a:endParaRPr lang="en-GB" sz="3200" b="0" dirty="0">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Title 221185"/>
          <p:cNvSpPr>
            <a:spLocks noGrp="1" noChangeArrowheads="1"/>
          </p:cNvSpPr>
          <p:nvPr>
            <p:ph type="title"/>
          </p:nvPr>
        </p:nvSpPr>
        <p:spPr/>
        <p:txBody>
          <a:bodyPr/>
          <a:lstStyle/>
          <a:p>
            <a:pPr marL="0" indent="0" defTabSz="914400" eaLnBrk="1" hangingPunct="1"/>
            <a:r>
              <a:rPr lang="ja-JP" altLang="en-US" dirty="0" smtClean="0"/>
              <a:t>アイディア</a:t>
            </a:r>
            <a:r>
              <a:rPr lang="en-GB" dirty="0" smtClean="0"/>
              <a:t> 3: </a:t>
            </a:r>
            <a:r>
              <a:rPr lang="ja-JP" altLang="en-US" dirty="0" smtClean="0"/>
              <a:t>不変条件</a:t>
            </a:r>
            <a:endParaRPr lang="en-GB" dirty="0" smtClean="0"/>
          </a:p>
        </p:txBody>
      </p:sp>
      <p:sp>
        <p:nvSpPr>
          <p:cNvPr id="221187" name="Text Placeholder 221186"/>
          <p:cNvSpPr>
            <a:spLocks noGrp="1" noChangeArrowheads="1"/>
          </p:cNvSpPr>
          <p:nvPr>
            <p:ph type="body" idx="1"/>
          </p:nvPr>
        </p:nvSpPr>
        <p:spPr/>
        <p:txBody>
          <a:bodyPr>
            <a:noAutofit/>
          </a:bodyPr>
          <a:lstStyle/>
          <a:p>
            <a:pPr marL="358775" indent="-358775">
              <a:lnSpc>
                <a:spcPct val="90000"/>
              </a:lnSpc>
              <a:spcBef>
                <a:spcPts val="1200"/>
              </a:spcBef>
              <a:buSzPct val="100000"/>
              <a:buFont typeface="Wingdings" pitchFamily="2" charset="2"/>
              <a:buChar char="§"/>
            </a:pPr>
            <a:r>
              <a:rPr lang="ja-JP" altLang="en-US" sz="3200" dirty="0" smtClean="0">
                <a:latin typeface="+mj-ea"/>
                <a:ea typeface="+mj-ea"/>
              </a:rPr>
              <a:t>健全か調べる方法は、すべての</a:t>
            </a:r>
            <a:r>
              <a:rPr lang="en-GB" sz="3200" dirty="0" smtClean="0">
                <a:latin typeface="Comic Sans MS" pitchFamily="66" charset="0"/>
              </a:rPr>
              <a:t>atomic </a:t>
            </a:r>
            <a:r>
              <a:rPr lang="ja-JP" altLang="en-US" sz="3200" dirty="0" smtClean="0">
                <a:latin typeface="+mj-ea"/>
                <a:ea typeface="+mj-ea"/>
              </a:rPr>
              <a:t>ブロックで、</a:t>
            </a:r>
            <a:r>
              <a:rPr lang="ja-JP" altLang="en-US" sz="3200" dirty="0" smtClean="0">
                <a:ln>
                  <a:solidFill>
                    <a:srgbClr val="FF6600"/>
                  </a:solidFill>
                </a:ln>
                <a:solidFill>
                  <a:srgbClr val="FF6600"/>
                </a:solidFill>
                <a:latin typeface="+mj-ea"/>
                <a:ea typeface="+mj-ea"/>
              </a:rPr>
              <a:t>入るときの仮定</a:t>
            </a:r>
            <a:r>
              <a:rPr lang="ja-JP" altLang="en-US" sz="3200" dirty="0" smtClean="0">
                <a:latin typeface="+mj-ea"/>
                <a:ea typeface="+mj-ea"/>
              </a:rPr>
              <a:t>と</a:t>
            </a:r>
            <a:r>
              <a:rPr lang="ja-JP" altLang="en-US" sz="3200" dirty="0" smtClean="0">
                <a:ln>
                  <a:solidFill>
                    <a:srgbClr val="FF6600"/>
                  </a:solidFill>
                </a:ln>
                <a:solidFill>
                  <a:srgbClr val="FF6600"/>
                </a:solidFill>
                <a:latin typeface="+mj-ea"/>
                <a:ea typeface="+mj-ea"/>
              </a:rPr>
              <a:t>出るときの保証</a:t>
            </a:r>
            <a:r>
              <a:rPr lang="ja-JP" altLang="en-US" sz="3200" dirty="0" smtClean="0">
                <a:latin typeface="+mj-ea"/>
                <a:ea typeface="+mj-ea"/>
              </a:rPr>
              <a:t>を不変条件として確立すること。</a:t>
            </a:r>
            <a:endParaRPr lang="en-US" altLang="ja-JP" sz="3200" dirty="0" smtClean="0">
              <a:latin typeface="+mj-ea"/>
              <a:ea typeface="+mj-ea"/>
            </a:endParaRPr>
          </a:p>
          <a:p>
            <a:pPr marL="358775" indent="-358775">
              <a:lnSpc>
                <a:spcPct val="90000"/>
              </a:lnSpc>
              <a:spcBef>
                <a:spcPts val="1200"/>
              </a:spcBef>
              <a:buSzPct val="100000"/>
              <a:buFont typeface="Wingdings" pitchFamily="2" charset="2"/>
              <a:buChar char="§"/>
            </a:pPr>
            <a:r>
              <a:rPr lang="ja-JP" altLang="en-US" sz="3200" dirty="0" smtClean="0">
                <a:latin typeface="+mj-ea"/>
                <a:ea typeface="+mj-ea"/>
              </a:rPr>
              <a:t>これら</a:t>
            </a:r>
            <a:r>
              <a:rPr lang="ja-JP" altLang="en-US" sz="3200" dirty="0" smtClean="0">
                <a:latin typeface="+mj-ea"/>
                <a:ea typeface="+mj-ea"/>
              </a:rPr>
              <a:t>の検査はやりたいけれど、</a:t>
            </a:r>
            <a:r>
              <a:rPr lang="en-US" altLang="ja-JP" sz="3200" dirty="0" smtClean="0">
                <a:latin typeface="Comic Sans MS" pitchFamily="66" charset="0"/>
              </a:rPr>
              <a:t>atomic </a:t>
            </a:r>
            <a:r>
              <a:rPr lang="ja-JP" altLang="en-US" sz="3200" dirty="0" smtClean="0">
                <a:latin typeface="+mj-ea"/>
                <a:ea typeface="+mj-ea"/>
              </a:rPr>
              <a:t>ブロックの後で毎回すべての検査を書くのはなぁ</a:t>
            </a:r>
            <a:r>
              <a:rPr lang="en-GB" sz="3200" dirty="0" smtClean="0">
                <a:latin typeface="+mj-ea"/>
                <a:ea typeface="+mj-ea"/>
              </a:rPr>
              <a:t>....</a:t>
            </a:r>
            <a:r>
              <a:rPr lang="en-GB" sz="3200" dirty="0" smtClean="0">
                <a:latin typeface="+mj-ea"/>
                <a:ea typeface="+mj-ea"/>
              </a:rPr>
              <a:t> </a:t>
            </a:r>
          </a:p>
          <a:p>
            <a:pPr marL="358775" indent="-358775" defTabSz="914400" eaLnBrk="1" hangingPunct="1">
              <a:lnSpc>
                <a:spcPct val="90000"/>
              </a:lnSpc>
              <a:spcBef>
                <a:spcPts val="1200"/>
              </a:spcBef>
              <a:buSzPct val="100000"/>
              <a:buFont typeface="Wingdings" pitchFamily="2" charset="2"/>
              <a:buChar char="§"/>
            </a:pPr>
            <a:r>
              <a:rPr lang="en-GB" sz="3200" dirty="0" err="1" smtClean="0">
                <a:latin typeface="+mj-ea"/>
                <a:ea typeface="+mj-ea"/>
                <a:cs typeface=""/>
              </a:rPr>
              <a:t>うー</a:t>
            </a:r>
            <a:r>
              <a:rPr lang="ja-JP" altLang="en-US" sz="3200" dirty="0" smtClean="0">
                <a:latin typeface="+mj-ea"/>
                <a:ea typeface="+mj-ea"/>
                <a:cs typeface=""/>
              </a:rPr>
              <a:t>ん</a:t>
            </a:r>
            <a:r>
              <a:rPr lang="en-GB" sz="3200" dirty="0" smtClean="0">
                <a:latin typeface="Comic Sans MS" pitchFamily="66" charset="0"/>
              </a:rPr>
              <a:t>.</a:t>
            </a:r>
            <a:r>
              <a:rPr lang="en-GB" sz="3200" dirty="0" smtClean="0">
                <a:latin typeface="Comic Sans MS" pitchFamily="66" charset="0"/>
              </a:rPr>
              <a:t>...</a:t>
            </a:r>
            <a:r>
              <a:rPr lang="en-GB" sz="3200" dirty="0" smtClean="0">
                <a:latin typeface="Comic Sans MS" pitchFamily="66" charset="0"/>
              </a:rPr>
              <a:t> retry </a:t>
            </a:r>
            <a:r>
              <a:rPr lang="ja-JP" altLang="en-US" sz="3200" dirty="0" smtClean="0">
                <a:latin typeface="+mj-ea"/>
                <a:ea typeface="+mj-ea"/>
              </a:rPr>
              <a:t>の様にではなく、見張っているものが変更されたときだけ検査</a:t>
            </a:r>
            <a:endParaRPr lang="en-GB" sz="3200" dirty="0" smtClean="0">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dirty="0" smtClean="0"/>
              <a:t>C++, Java, Perl, Ruby</a:t>
            </a:r>
          </a:p>
        </p:txBody>
      </p:sp>
      <p:sp>
        <p:nvSpPr>
          <p:cNvPr id="11267" name="TextBox 14"/>
          <p:cNvSpPr txBox="1">
            <a:spLocks noChangeArrowheads="1"/>
          </p:cNvSpPr>
          <p:nvPr/>
        </p:nvSpPr>
        <p:spPr bwMode="auto">
          <a:xfrm>
            <a:off x="2185988" y="5389563"/>
            <a:ext cx="914400" cy="369332"/>
          </a:xfrm>
          <a:prstGeom prst="rect">
            <a:avLst/>
          </a:prstGeom>
          <a:noFill/>
          <a:ln w="9525">
            <a:noFill/>
            <a:miter lim="800000"/>
            <a:headEnd/>
            <a:tailEnd/>
          </a:ln>
        </p:spPr>
        <p:txBody>
          <a:bodyPr>
            <a:spAutoFit/>
          </a:bodyPr>
          <a:lstStyle/>
          <a:p>
            <a:pPr algn="r"/>
            <a:r>
              <a:rPr lang="en-GB" dirty="0" smtClean="0"/>
              <a:t>1</a:t>
            </a:r>
            <a:r>
              <a:rPr lang="ja-JP" altLang="en-US" dirty="0" smtClean="0"/>
              <a:t>年</a:t>
            </a:r>
            <a:endParaRPr lang="en-GB" dirty="0"/>
          </a:p>
        </p:txBody>
      </p:sp>
      <p:sp>
        <p:nvSpPr>
          <p:cNvPr id="11268" name="TextBox 15"/>
          <p:cNvSpPr txBox="1">
            <a:spLocks noChangeArrowheads="1"/>
          </p:cNvSpPr>
          <p:nvPr/>
        </p:nvSpPr>
        <p:spPr bwMode="auto">
          <a:xfrm>
            <a:off x="3671888" y="5389563"/>
            <a:ext cx="914400" cy="369332"/>
          </a:xfrm>
          <a:prstGeom prst="rect">
            <a:avLst/>
          </a:prstGeom>
          <a:noFill/>
          <a:ln w="9525">
            <a:noFill/>
            <a:miter lim="800000"/>
            <a:headEnd/>
            <a:tailEnd/>
          </a:ln>
        </p:spPr>
        <p:txBody>
          <a:bodyPr>
            <a:spAutoFit/>
          </a:bodyPr>
          <a:lstStyle/>
          <a:p>
            <a:pPr algn="r"/>
            <a:r>
              <a:rPr lang="en-GB" dirty="0" smtClean="0"/>
              <a:t>5</a:t>
            </a:r>
            <a:r>
              <a:rPr lang="ja-JP" altLang="en-US" dirty="0" smtClean="0"/>
              <a:t>年</a:t>
            </a:r>
            <a:endParaRPr lang="en-GB" dirty="0"/>
          </a:p>
        </p:txBody>
      </p:sp>
      <p:sp>
        <p:nvSpPr>
          <p:cNvPr id="11269" name="TextBox 16"/>
          <p:cNvSpPr txBox="1">
            <a:spLocks noChangeArrowheads="1"/>
          </p:cNvSpPr>
          <p:nvPr/>
        </p:nvSpPr>
        <p:spPr bwMode="auto">
          <a:xfrm>
            <a:off x="4700588" y="5389563"/>
            <a:ext cx="1257300" cy="369332"/>
          </a:xfrm>
          <a:prstGeom prst="rect">
            <a:avLst/>
          </a:prstGeom>
          <a:noFill/>
          <a:ln w="9525">
            <a:noFill/>
            <a:miter lim="800000"/>
            <a:headEnd/>
            <a:tailEnd/>
          </a:ln>
        </p:spPr>
        <p:txBody>
          <a:bodyPr>
            <a:spAutoFit/>
          </a:bodyPr>
          <a:lstStyle/>
          <a:p>
            <a:pPr algn="r"/>
            <a:r>
              <a:rPr lang="en-GB" dirty="0" smtClean="0"/>
              <a:t>10</a:t>
            </a:r>
            <a:r>
              <a:rPr lang="ja-JP" altLang="en-US" dirty="0" smtClean="0"/>
              <a:t>年</a:t>
            </a:r>
            <a:endParaRPr lang="en-GB" dirty="0"/>
          </a:p>
        </p:txBody>
      </p:sp>
      <p:sp>
        <p:nvSpPr>
          <p:cNvPr id="11270" name="TextBox 17"/>
          <p:cNvSpPr txBox="1">
            <a:spLocks noChangeArrowheads="1"/>
          </p:cNvSpPr>
          <p:nvPr/>
        </p:nvSpPr>
        <p:spPr bwMode="auto">
          <a:xfrm>
            <a:off x="6415088" y="5389563"/>
            <a:ext cx="1257300" cy="369332"/>
          </a:xfrm>
          <a:prstGeom prst="rect">
            <a:avLst/>
          </a:prstGeom>
          <a:noFill/>
          <a:ln w="9525">
            <a:noFill/>
            <a:miter lim="800000"/>
            <a:headEnd/>
            <a:tailEnd/>
          </a:ln>
        </p:spPr>
        <p:txBody>
          <a:bodyPr>
            <a:spAutoFit/>
          </a:bodyPr>
          <a:lstStyle/>
          <a:p>
            <a:pPr algn="r"/>
            <a:r>
              <a:rPr lang="en-GB" dirty="0" smtClean="0"/>
              <a:t>15</a:t>
            </a:r>
            <a:r>
              <a:rPr lang="ja-JP" altLang="en-US" dirty="0" smtClean="0"/>
              <a:t>年</a:t>
            </a:r>
            <a:endParaRPr lang="en-GB" dirty="0"/>
          </a:p>
        </p:txBody>
      </p:sp>
      <p:grpSp>
        <p:nvGrpSpPr>
          <p:cNvPr id="2" name="Group 29"/>
          <p:cNvGrpSpPr>
            <a:grpSpLocks/>
          </p:cNvGrpSpPr>
          <p:nvPr/>
        </p:nvGrpSpPr>
        <p:grpSpPr bwMode="auto">
          <a:xfrm>
            <a:off x="285750" y="1785938"/>
            <a:ext cx="7786688" cy="3789362"/>
            <a:chOff x="0" y="1285860"/>
            <a:chExt cx="7786709" cy="3789251"/>
          </a:xfrm>
        </p:grpSpPr>
        <p:sp>
          <p:nvSpPr>
            <p:cNvPr id="11276" name="TextBox 13"/>
            <p:cNvSpPr txBox="1">
              <a:spLocks noChangeArrowheads="1"/>
            </p:cNvSpPr>
            <p:nvPr/>
          </p:nvSpPr>
          <p:spPr bwMode="auto">
            <a:xfrm>
              <a:off x="0" y="1357298"/>
              <a:ext cx="1845482" cy="706823"/>
            </a:xfrm>
            <a:prstGeom prst="rect">
              <a:avLst/>
            </a:prstGeom>
            <a:noFill/>
            <a:ln w="9525">
              <a:noFill/>
              <a:miter lim="800000"/>
              <a:headEnd/>
              <a:tailEnd/>
            </a:ln>
          </p:spPr>
          <p:txBody>
            <a:bodyPr>
              <a:spAutoFit/>
            </a:bodyPr>
            <a:lstStyle/>
            <a:p>
              <a:pPr algn="r"/>
              <a:r>
                <a:rPr lang="en-GB"/>
                <a:t>1,000,000</a:t>
              </a:r>
            </a:p>
          </p:txBody>
        </p:sp>
        <p:cxnSp>
          <p:nvCxnSpPr>
            <p:cNvPr id="11277" name="Straight Connector 4"/>
            <p:cNvCxnSpPr>
              <a:cxnSpLocks noChangeShapeType="1"/>
            </p:cNvCxnSpPr>
            <p:nvPr/>
          </p:nvCxnSpPr>
          <p:spPr bwMode="auto">
            <a:xfrm rot="5400000">
              <a:off x="248216" y="2993742"/>
              <a:ext cx="3418306" cy="2541"/>
            </a:xfrm>
            <a:prstGeom prst="line">
              <a:avLst/>
            </a:prstGeom>
            <a:noFill/>
            <a:ln w="28575" algn="ctr">
              <a:solidFill>
                <a:schemeClr val="tx1"/>
              </a:solidFill>
              <a:round/>
              <a:headEnd/>
              <a:tailEnd/>
            </a:ln>
          </p:spPr>
        </p:cxnSp>
        <p:cxnSp>
          <p:nvCxnSpPr>
            <p:cNvPr id="11278" name="Straight Connector 7"/>
            <p:cNvCxnSpPr>
              <a:cxnSpLocks noChangeShapeType="1"/>
            </p:cNvCxnSpPr>
            <p:nvPr/>
          </p:nvCxnSpPr>
          <p:spPr bwMode="auto">
            <a:xfrm rot="10800000" flipV="1">
              <a:off x="1957369" y="4701930"/>
              <a:ext cx="5829340" cy="29041"/>
            </a:xfrm>
            <a:prstGeom prst="line">
              <a:avLst/>
            </a:prstGeom>
            <a:noFill/>
            <a:ln w="28575" algn="ctr">
              <a:solidFill>
                <a:schemeClr val="tx1"/>
              </a:solidFill>
              <a:round/>
              <a:headEnd/>
              <a:tailEnd/>
            </a:ln>
          </p:spPr>
        </p:cxnSp>
        <p:sp>
          <p:nvSpPr>
            <p:cNvPr id="11279" name="TextBox 10"/>
            <p:cNvSpPr txBox="1">
              <a:spLocks noChangeArrowheads="1"/>
            </p:cNvSpPr>
            <p:nvPr/>
          </p:nvSpPr>
          <p:spPr bwMode="auto">
            <a:xfrm>
              <a:off x="1385864" y="4035551"/>
              <a:ext cx="457203" cy="1039560"/>
            </a:xfrm>
            <a:prstGeom prst="rect">
              <a:avLst/>
            </a:prstGeom>
            <a:noFill/>
            <a:ln w="9525">
              <a:noFill/>
              <a:miter lim="800000"/>
              <a:headEnd/>
              <a:tailEnd/>
            </a:ln>
          </p:spPr>
          <p:txBody>
            <a:bodyPr>
              <a:spAutoFit/>
            </a:bodyPr>
            <a:lstStyle/>
            <a:p>
              <a:pPr algn="r"/>
              <a:r>
                <a:rPr lang="en-GB"/>
                <a:t>1</a:t>
              </a:r>
            </a:p>
          </p:txBody>
        </p:sp>
        <p:sp>
          <p:nvSpPr>
            <p:cNvPr id="11280" name="TextBox 11"/>
            <p:cNvSpPr txBox="1">
              <a:spLocks noChangeArrowheads="1"/>
            </p:cNvSpPr>
            <p:nvPr/>
          </p:nvSpPr>
          <p:spPr bwMode="auto">
            <a:xfrm>
              <a:off x="700060" y="3164220"/>
              <a:ext cx="1143008" cy="1039560"/>
            </a:xfrm>
            <a:prstGeom prst="rect">
              <a:avLst/>
            </a:prstGeom>
            <a:noFill/>
            <a:ln w="9525">
              <a:noFill/>
              <a:miter lim="800000"/>
              <a:headEnd/>
              <a:tailEnd/>
            </a:ln>
          </p:spPr>
          <p:txBody>
            <a:bodyPr>
              <a:spAutoFit/>
            </a:bodyPr>
            <a:lstStyle/>
            <a:p>
              <a:pPr algn="r"/>
              <a:r>
                <a:rPr lang="en-GB"/>
                <a:t>100</a:t>
              </a:r>
            </a:p>
          </p:txBody>
        </p:sp>
        <p:sp>
          <p:nvSpPr>
            <p:cNvPr id="11281" name="TextBox 12"/>
            <p:cNvSpPr txBox="1">
              <a:spLocks noChangeArrowheads="1"/>
            </p:cNvSpPr>
            <p:nvPr/>
          </p:nvSpPr>
          <p:spPr bwMode="auto">
            <a:xfrm>
              <a:off x="285720" y="2285992"/>
              <a:ext cx="1485910" cy="1039560"/>
            </a:xfrm>
            <a:prstGeom prst="rect">
              <a:avLst/>
            </a:prstGeom>
            <a:noFill/>
            <a:ln w="9525">
              <a:noFill/>
              <a:miter lim="800000"/>
              <a:headEnd/>
              <a:tailEnd/>
            </a:ln>
          </p:spPr>
          <p:txBody>
            <a:bodyPr>
              <a:spAutoFit/>
            </a:bodyPr>
            <a:lstStyle/>
            <a:p>
              <a:pPr algn="r"/>
              <a:r>
                <a:rPr lang="en-GB"/>
                <a:t>10,000</a:t>
              </a:r>
            </a:p>
          </p:txBody>
        </p:sp>
      </p:grpSp>
      <p:sp>
        <p:nvSpPr>
          <p:cNvPr id="11272" name="Freeform 19"/>
          <p:cNvSpPr>
            <a:spLocks noChangeArrowheads="1"/>
          </p:cNvSpPr>
          <p:nvPr/>
        </p:nvSpPr>
        <p:spPr bwMode="auto">
          <a:xfrm>
            <a:off x="2241550" y="290513"/>
            <a:ext cx="3433763" cy="4403725"/>
          </a:xfrm>
          <a:custGeom>
            <a:avLst/>
            <a:gdLst>
              <a:gd name="T0" fmla="*/ 0 w 3434576"/>
              <a:gd name="T1" fmla="*/ 4404731 h 4404731"/>
              <a:gd name="T2" fmla="*/ 869795 w 3434576"/>
              <a:gd name="T3" fmla="*/ 3479182 h 4404731"/>
              <a:gd name="T4" fmla="*/ 1929161 w 3434576"/>
              <a:gd name="T5" fmla="*/ 2074128 h 4404731"/>
              <a:gd name="T6" fmla="*/ 2843560 w 3434576"/>
              <a:gd name="T7" fmla="*/ 880946 h 4404731"/>
              <a:gd name="T8" fmla="*/ 3434576 w 3434576"/>
              <a:gd name="T9" fmla="*/ 0 h 4404731"/>
              <a:gd name="T10" fmla="*/ 0 60000 65536"/>
              <a:gd name="T11" fmla="*/ 0 60000 65536"/>
              <a:gd name="T12" fmla="*/ 0 60000 65536"/>
              <a:gd name="T13" fmla="*/ 0 60000 65536"/>
              <a:gd name="T14" fmla="*/ 0 60000 65536"/>
              <a:gd name="T15" fmla="*/ 0 w 3434576"/>
              <a:gd name="T16" fmla="*/ 0 h 4404731"/>
              <a:gd name="T17" fmla="*/ 3434576 w 3434576"/>
              <a:gd name="T18" fmla="*/ 4404731 h 4404731"/>
            </a:gdLst>
            <a:ahLst/>
            <a:cxnLst>
              <a:cxn ang="T10">
                <a:pos x="T0" y="T1"/>
              </a:cxn>
              <a:cxn ang="T11">
                <a:pos x="T2" y="T3"/>
              </a:cxn>
              <a:cxn ang="T12">
                <a:pos x="T4" y="T5"/>
              </a:cxn>
              <a:cxn ang="T13">
                <a:pos x="T6" y="T7"/>
              </a:cxn>
              <a:cxn ang="T14">
                <a:pos x="T8" y="T9"/>
              </a:cxn>
            </a:cxnLst>
            <a:rect l="T15" t="T16" r="T17" b="T18"/>
            <a:pathLst>
              <a:path w="3434576" h="4404731">
                <a:moveTo>
                  <a:pt x="0" y="4404731"/>
                </a:moveTo>
                <a:cubicBezTo>
                  <a:pt x="274134" y="4136172"/>
                  <a:pt x="548268" y="3867614"/>
                  <a:pt x="869795" y="3479180"/>
                </a:cubicBezTo>
                <a:cubicBezTo>
                  <a:pt x="1191322" y="3090746"/>
                  <a:pt x="1600200" y="2507166"/>
                  <a:pt x="1929161" y="2074127"/>
                </a:cubicBezTo>
                <a:cubicBezTo>
                  <a:pt x="2258122" y="1641088"/>
                  <a:pt x="2592659" y="1226634"/>
                  <a:pt x="2843561" y="880946"/>
                </a:cubicBezTo>
                <a:cubicBezTo>
                  <a:pt x="3094464" y="535258"/>
                  <a:pt x="3264520" y="267629"/>
                  <a:pt x="3434576" y="0"/>
                </a:cubicBezTo>
              </a:path>
            </a:pathLst>
          </a:custGeom>
          <a:noFill/>
          <a:ln w="57150" algn="ctr">
            <a:solidFill>
              <a:schemeClr val="tx2"/>
            </a:solidFill>
            <a:round/>
            <a:headEnd/>
            <a:tailEnd/>
          </a:ln>
        </p:spPr>
        <p:txBody>
          <a:bodyPr anchor="ctr"/>
          <a:lstStyle/>
          <a:p>
            <a:pPr algn="ctr"/>
            <a:endParaRPr lang="en-US"/>
          </a:p>
        </p:txBody>
      </p:sp>
      <p:sp>
        <p:nvSpPr>
          <p:cNvPr id="11273" name="TextBox 20"/>
          <p:cNvSpPr txBox="1">
            <a:spLocks noChangeArrowheads="1"/>
          </p:cNvSpPr>
          <p:nvPr/>
        </p:nvSpPr>
        <p:spPr bwMode="auto">
          <a:xfrm>
            <a:off x="4643438" y="3143250"/>
            <a:ext cx="2643187" cy="461665"/>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不死</a:t>
            </a:r>
            <a:endParaRPr lang="en-GB" sz="2400" dirty="0">
              <a:solidFill>
                <a:schemeClr val="bg1"/>
              </a:solidFill>
              <a:latin typeface="+mj-ea"/>
              <a:ea typeface="+mj-ea"/>
            </a:endParaRPr>
          </a:p>
        </p:txBody>
      </p:sp>
      <p:sp>
        <p:nvSpPr>
          <p:cNvPr id="11274" name="TextBox 21"/>
          <p:cNvSpPr txBox="1">
            <a:spLocks noChangeArrowheads="1"/>
          </p:cNvSpPr>
          <p:nvPr/>
        </p:nvSpPr>
        <p:spPr bwMode="auto">
          <a:xfrm rot="-5400000">
            <a:off x="-152400" y="4295777"/>
            <a:ext cx="14811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ギーク</a:t>
            </a:r>
            <a:endParaRPr lang="en-GB" sz="2400" dirty="0">
              <a:solidFill>
                <a:schemeClr val="bg1"/>
              </a:solidFill>
              <a:latin typeface="+mj-ea"/>
              <a:ea typeface="+mj-ea"/>
            </a:endParaRPr>
          </a:p>
        </p:txBody>
      </p:sp>
      <p:sp>
        <p:nvSpPr>
          <p:cNvPr id="11275" name="TextBox 22"/>
          <p:cNvSpPr txBox="1">
            <a:spLocks noChangeArrowheads="1"/>
          </p:cNvSpPr>
          <p:nvPr/>
        </p:nvSpPr>
        <p:spPr bwMode="auto">
          <a:xfrm rot="-5400000">
            <a:off x="-438150" y="2224089"/>
            <a:ext cx="2052638"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一般人</a:t>
            </a:r>
            <a:endParaRPr lang="en-GB" sz="2400" dirty="0">
              <a:solidFill>
                <a:schemeClr val="bg1"/>
              </a:solidFill>
              <a:latin typeface="+mj-ea"/>
              <a:ea typeface="+mj-ea"/>
            </a:endParaRPr>
          </a:p>
        </p:txBody>
      </p:sp>
      <p:sp>
        <p:nvSpPr>
          <p:cNvPr id="19" name="Rectangle 18"/>
          <p:cNvSpPr/>
          <p:nvPr/>
        </p:nvSpPr>
        <p:spPr bwMode="auto">
          <a:xfrm>
            <a:off x="2428860" y="1459231"/>
            <a:ext cx="6000792" cy="357190"/>
          </a:xfrm>
          <a:prstGeom prst="rect">
            <a:avLst/>
          </a:prstGeom>
          <a:solidFill>
            <a:srgbClr val="FFC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2400" dirty="0" smtClean="0">
                <a:solidFill>
                  <a:schemeClr val="bg1"/>
                </a:solidFill>
                <a:latin typeface="+mj-ea"/>
                <a:ea typeface="+mj-ea"/>
              </a:rPr>
              <a:t>生と死の分岐点</a:t>
            </a:r>
            <a:endParaRPr kumimoji="0" lang="en-GB" sz="2400" u="none" strike="noStrike" cap="none" normalizeH="0" baseline="0" dirty="0" smtClean="0">
              <a:ln>
                <a:noFill/>
              </a:ln>
              <a:solidFill>
                <a:schemeClr val="bg1"/>
              </a:solidFill>
              <a:effectLst/>
              <a:latin typeface="+mj-ea"/>
              <a:ea typeface="+mj-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Title 222209"/>
          <p:cNvSpPr>
            <a:spLocks noGrp="1" noChangeArrowheads="1"/>
          </p:cNvSpPr>
          <p:nvPr>
            <p:ph type="title"/>
          </p:nvPr>
        </p:nvSpPr>
        <p:spPr/>
        <p:txBody>
          <a:bodyPr>
            <a:normAutofit/>
          </a:bodyPr>
          <a:lstStyle/>
          <a:p>
            <a:pPr marL="0" indent="0" defTabSz="914400" eaLnBrk="1" hangingPunct="1"/>
            <a:r>
              <a:rPr lang="ja-JP" altLang="en-US" dirty="0" smtClean="0"/>
              <a:t>不変条件</a:t>
            </a:r>
            <a:r>
              <a:rPr lang="en-GB" dirty="0" smtClean="0"/>
              <a:t>: </a:t>
            </a:r>
            <a:r>
              <a:rPr lang="ja-JP" altLang="en-US" dirty="0" smtClean="0"/>
              <a:t>新たなプリミティブ</a:t>
            </a:r>
            <a:endParaRPr lang="en-GB" dirty="0" smtClean="0"/>
          </a:p>
        </p:txBody>
      </p:sp>
      <p:sp>
        <p:nvSpPr>
          <p:cNvPr id="222212" name="TextBox 222211"/>
          <p:cNvSpPr txBox="1">
            <a:spLocks noChangeArrowheads="1"/>
          </p:cNvSpPr>
          <p:nvPr/>
        </p:nvSpPr>
        <p:spPr bwMode="auto">
          <a:xfrm>
            <a:off x="1258888" y="1341438"/>
            <a:ext cx="6337300" cy="485775"/>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Comic Sans MS" pitchFamily="66" charset="0"/>
              </a:rPr>
              <a:t>always :: STM Bool -&gt; STM ()</a:t>
            </a:r>
            <a:endParaRPr lang="en-GB" sz="2800">
              <a:solidFill>
                <a:srgbClr val="FFFF00"/>
              </a:solidFill>
              <a:effectLst>
                <a:outerShdw blurRad="38100" dist="38100" dir="2700000" algn="tl">
                  <a:srgbClr val="000000"/>
                </a:outerShdw>
              </a:effectLst>
              <a:latin typeface="Comic Sans MS" pitchFamily="66" charset="0"/>
            </a:endParaRPr>
          </a:p>
        </p:txBody>
      </p:sp>
      <p:sp>
        <p:nvSpPr>
          <p:cNvPr id="222214" name="Rectangle 222213"/>
          <p:cNvSpPr>
            <a:spLocks noChangeArrowheads="1"/>
          </p:cNvSpPr>
          <p:nvPr/>
        </p:nvSpPr>
        <p:spPr bwMode="auto">
          <a:xfrm>
            <a:off x="468313" y="2143125"/>
            <a:ext cx="8135937" cy="2303463"/>
          </a:xfrm>
          <a:prstGeom prst="rect">
            <a:avLst/>
          </a:prstGeom>
          <a:noFill/>
          <a:ln w="9525" cap="flat" cmpd="sng" algn="ctr">
            <a:solidFill>
              <a:srgbClr val="FFFF00"/>
            </a:solidFill>
            <a:prstDash val="solid"/>
            <a:miter lim="800000"/>
            <a:headEnd type="none" w="med" len="med"/>
            <a:tailEnd type="none" w="med" len="med"/>
          </a:ln>
          <a:effectLst/>
        </p:spPr>
        <p:txBody>
          <a:bodyPr/>
          <a:lstStyle/>
          <a:p>
            <a:pPr>
              <a:lnSpc>
                <a:spcPct val="80000"/>
              </a:lnSpc>
              <a:spcBef>
                <a:spcPct val="40000"/>
              </a:spcBef>
              <a:buClr>
                <a:schemeClr val="hlink"/>
              </a:buClr>
              <a:buSzPct val="90000"/>
              <a:buFont typeface="Wingdings" pitchFamily="2" charset="2"/>
              <a:buNone/>
              <a:tabLst>
                <a:tab pos="365125" algn="l"/>
                <a:tab pos="2422525" algn="l"/>
                <a:tab pos="4313238" algn="l"/>
              </a:tabLst>
            </a:pPr>
            <a:r>
              <a:rPr lang="en-GB" sz="2400" b="0">
                <a:solidFill>
                  <a:srgbClr val="FFFF00"/>
                </a:solidFill>
                <a:effectLst>
                  <a:outerShdw blurRad="38100" dist="38100" dir="2700000" algn="tl">
                    <a:srgbClr val="000000"/>
                  </a:outerShdw>
                </a:effectLst>
                <a:latin typeface="Comic Sans MS" pitchFamily="66" charset="0"/>
              </a:rPr>
              <a:t>newAccount :: STM (TVar Int)</a:t>
            </a:r>
          </a:p>
          <a:p>
            <a:pPr>
              <a:lnSpc>
                <a:spcPct val="80000"/>
              </a:lnSpc>
              <a:spcBef>
                <a:spcPct val="40000"/>
              </a:spcBef>
              <a:buClr>
                <a:schemeClr val="hlink"/>
              </a:buClr>
              <a:buSzPct val="90000"/>
              <a:buFont typeface="Wingdings" pitchFamily="2" charset="2"/>
              <a:buNone/>
              <a:tabLst>
                <a:tab pos="365125" algn="l"/>
                <a:tab pos="2422525" algn="l"/>
                <a:tab pos="4313238" algn="l"/>
              </a:tabLst>
            </a:pPr>
            <a:r>
              <a:rPr lang="en-GB" sz="2400" b="0">
                <a:solidFill>
                  <a:srgbClr val="FFFF00"/>
                </a:solidFill>
                <a:effectLst>
                  <a:outerShdw blurRad="38100" dist="38100" dir="2700000" algn="tl">
                    <a:srgbClr val="000000"/>
                  </a:outerShdw>
                </a:effectLst>
                <a:latin typeface="Comic Sans MS" pitchFamily="66" charset="0"/>
              </a:rPr>
              <a:t>newAccount = do { v &lt;- newTVar 0</a:t>
            </a:r>
          </a:p>
          <a:p>
            <a:pPr>
              <a:lnSpc>
                <a:spcPct val="80000"/>
              </a:lnSpc>
              <a:spcBef>
                <a:spcPct val="40000"/>
              </a:spcBef>
              <a:buClr>
                <a:schemeClr val="hlink"/>
              </a:buClr>
              <a:buSzPct val="90000"/>
              <a:buFont typeface="Wingdings" pitchFamily="2" charset="2"/>
              <a:buNone/>
              <a:tabLst>
                <a:tab pos="365125" algn="l"/>
                <a:tab pos="2422525" algn="l"/>
                <a:tab pos="4313238" algn="l"/>
              </a:tabLst>
            </a:pPr>
            <a:r>
              <a:rPr lang="en-GB" sz="2400" b="0">
                <a:solidFill>
                  <a:srgbClr val="FFFF00"/>
                </a:solidFill>
                <a:effectLst>
                  <a:outerShdw blurRad="38100" dist="38100" dir="2700000" algn="tl">
                    <a:srgbClr val="000000"/>
                  </a:outerShdw>
                </a:effectLst>
                <a:latin typeface="Comic Sans MS" pitchFamily="66" charset="0"/>
              </a:rPr>
              <a:t>		; </a:t>
            </a:r>
            <a:r>
              <a:rPr lang="en-GB" sz="2400">
                <a:solidFill>
                  <a:srgbClr val="FF9933"/>
                </a:solidFill>
                <a:effectLst>
                  <a:outerShdw blurRad="38100" dist="38100" dir="2700000" algn="tl">
                    <a:srgbClr val="000000"/>
                  </a:outerShdw>
                </a:effectLst>
                <a:latin typeface="Comic Sans MS" pitchFamily="66" charset="0"/>
              </a:rPr>
              <a:t>always</a:t>
            </a:r>
            <a:r>
              <a:rPr lang="en-GB" sz="2400" b="0">
                <a:solidFill>
                  <a:srgbClr val="FFFF00"/>
                </a:solidFill>
                <a:effectLst>
                  <a:outerShdw blurRad="38100" dist="38100" dir="2700000" algn="tl">
                    <a:srgbClr val="000000"/>
                  </a:outerShdw>
                </a:effectLst>
                <a:latin typeface="Comic Sans MS" pitchFamily="66" charset="0"/>
              </a:rPr>
              <a:t> (do	{ cts &lt;- readTVar v</a:t>
            </a:r>
          </a:p>
          <a:p>
            <a:pPr>
              <a:lnSpc>
                <a:spcPct val="80000"/>
              </a:lnSpc>
              <a:spcBef>
                <a:spcPct val="40000"/>
              </a:spcBef>
              <a:buClr>
                <a:schemeClr val="hlink"/>
              </a:buClr>
              <a:buSzPct val="90000"/>
              <a:buFont typeface="Wingdings" pitchFamily="2" charset="2"/>
              <a:buNone/>
              <a:tabLst>
                <a:tab pos="365125" algn="l"/>
                <a:tab pos="2422525" algn="l"/>
                <a:tab pos="4313238" algn="l"/>
              </a:tabLst>
            </a:pPr>
            <a:r>
              <a:rPr lang="en-GB" sz="2400" b="0">
                <a:solidFill>
                  <a:srgbClr val="FFFF00"/>
                </a:solidFill>
                <a:effectLst>
                  <a:outerShdw blurRad="38100" dist="38100" dir="2700000" algn="tl">
                    <a:srgbClr val="000000"/>
                  </a:outerShdw>
                </a:effectLst>
                <a:latin typeface="Comic Sans MS" pitchFamily="66" charset="0"/>
              </a:rPr>
              <a:t>			; return (cts &gt;= 0) })</a:t>
            </a:r>
          </a:p>
          <a:p>
            <a:pPr>
              <a:lnSpc>
                <a:spcPct val="80000"/>
              </a:lnSpc>
              <a:spcBef>
                <a:spcPct val="40000"/>
              </a:spcBef>
              <a:buClr>
                <a:schemeClr val="hlink"/>
              </a:buClr>
              <a:buSzPct val="90000"/>
              <a:buFont typeface="Wingdings" pitchFamily="2" charset="2"/>
              <a:buNone/>
              <a:tabLst>
                <a:tab pos="365125" algn="l"/>
                <a:tab pos="2422525" algn="l"/>
                <a:tab pos="4313238" algn="l"/>
              </a:tabLst>
            </a:pPr>
            <a:r>
              <a:rPr lang="en-GB" sz="2400" b="0">
                <a:solidFill>
                  <a:srgbClr val="FFFF00"/>
                </a:solidFill>
                <a:effectLst>
                  <a:outerShdw blurRad="38100" dist="38100" dir="2700000" algn="tl">
                    <a:srgbClr val="000000"/>
                  </a:outerShdw>
                </a:effectLst>
                <a:latin typeface="Comic Sans MS" pitchFamily="66" charset="0"/>
              </a:rPr>
              <a:t>		; return v }</a:t>
            </a:r>
            <a:endParaRPr lang="en-GB" sz="2400" b="0">
              <a:effectLst>
                <a:outerShdw blurRad="38100" dist="38100" dir="2700000" algn="tl">
                  <a:srgbClr val="FFFFFF"/>
                </a:outerShdw>
              </a:effectLst>
              <a:latin typeface="Comic Sans MS" pitchFamily="66" charset="0"/>
            </a:endParaRPr>
          </a:p>
        </p:txBody>
      </p:sp>
      <p:sp>
        <p:nvSpPr>
          <p:cNvPr id="47108" name="Rounded Rectangular Callout 222215"/>
          <p:cNvSpPr>
            <a:spLocks noChangeArrowheads="1"/>
          </p:cNvSpPr>
          <p:nvPr/>
        </p:nvSpPr>
        <p:spPr bwMode="auto">
          <a:xfrm>
            <a:off x="5508625" y="4581525"/>
            <a:ext cx="3419475" cy="1058021"/>
          </a:xfrm>
          <a:prstGeom prst="wedgeRoundRectCallout">
            <a:avLst>
              <a:gd name="adj1" fmla="val -55292"/>
              <a:gd name="adj2" fmla="val -82940"/>
              <a:gd name="adj3" fmla="val 16667"/>
            </a:avLst>
          </a:prstGeom>
          <a:solidFill>
            <a:schemeClr val="accent1"/>
          </a:solidFill>
          <a:ln w="9525" algn="ctr">
            <a:solidFill>
              <a:schemeClr val="tx1"/>
            </a:solidFill>
            <a:miter lim="800000"/>
            <a:headEnd/>
            <a:tailEnd/>
          </a:ln>
        </p:spPr>
        <p:txBody>
          <a:bodyPr lIns="90000" tIns="46800" rIns="90000" bIns="46800">
            <a:spAutoFit/>
          </a:bodyPr>
          <a:lstStyle/>
          <a:p>
            <a:pPr algn="ctr"/>
            <a:r>
              <a:rPr lang="ja-JP" altLang="en-US" sz="2800" dirty="0" smtClean="0">
                <a:solidFill>
                  <a:schemeClr val="bg1"/>
                </a:solidFill>
                <a:latin typeface="+mj-ea"/>
                <a:ea typeface="+mj-ea"/>
              </a:rPr>
              <a:t>真理値である任意の</a:t>
            </a:r>
            <a:r>
              <a:rPr lang="en-GB" sz="2800" b="0" dirty="0" smtClean="0">
                <a:solidFill>
                  <a:schemeClr val="bg1"/>
                </a:solidFill>
                <a:latin typeface="Arial" pitchFamily="34" charset="0"/>
              </a:rPr>
              <a:t> STM</a:t>
            </a:r>
            <a:endParaRPr lang="en-GB" sz="2800" b="0" dirty="0">
              <a:solidFill>
                <a:schemeClr val="bg1"/>
              </a:solidFill>
              <a:latin typeface="Arial" pitchFamily="34" charset="0"/>
            </a:endParaRPr>
          </a:p>
        </p:txBody>
      </p:sp>
      <p:sp>
        <p:nvSpPr>
          <p:cNvPr id="47109" name="TextBox 222218"/>
          <p:cNvSpPr txBox="1">
            <a:spLocks noChangeArrowheads="1"/>
          </p:cNvSpPr>
          <p:nvPr/>
        </p:nvSpPr>
        <p:spPr bwMode="auto">
          <a:xfrm>
            <a:off x="179388" y="4714875"/>
            <a:ext cx="5040312" cy="1387176"/>
          </a:xfrm>
          <a:prstGeom prst="rect">
            <a:avLst/>
          </a:prstGeom>
          <a:noFill/>
          <a:ln w="9525">
            <a:noFill/>
            <a:miter lim="800000"/>
            <a:headEnd/>
            <a:tailEnd/>
          </a:ln>
        </p:spPr>
        <p:txBody>
          <a:bodyPr lIns="90000" tIns="46800" rIns="90000" bIns="46800">
            <a:spAutoFit/>
          </a:bodyPr>
          <a:lstStyle/>
          <a:p>
            <a:pPr algn="ctr"/>
            <a:r>
              <a:rPr lang="ja-JP" altLang="en-US" sz="2800" dirty="0" smtClean="0">
                <a:latin typeface="+mj-ea"/>
                <a:ea typeface="+mj-ea"/>
              </a:rPr>
              <a:t>口座を変更するすべてのトランザクションがこの不変条件を検査する</a:t>
            </a:r>
            <a:r>
              <a:rPr lang="en-GB" sz="2800" dirty="0" smtClean="0">
                <a:latin typeface="+mj-ea"/>
                <a:ea typeface="+mj-ea"/>
              </a:rPr>
              <a:t>(</a:t>
            </a:r>
            <a:r>
              <a:rPr lang="ja-JP" altLang="en-US" sz="2800" dirty="0" smtClean="0">
                <a:latin typeface="+mj-ea"/>
                <a:ea typeface="+mj-ea"/>
              </a:rPr>
              <a:t>検査忘れはない</a:t>
            </a:r>
            <a:r>
              <a:rPr lang="en-GB" sz="2800" dirty="0" smtClean="0">
                <a:latin typeface="+mj-ea"/>
                <a:ea typeface="+mj-ea"/>
              </a:rPr>
              <a:t>)</a:t>
            </a:r>
            <a:endParaRPr lang="en-GB" sz="2800" dirty="0">
              <a:latin typeface="+mj-ea"/>
              <a:ea typeface="+mj-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Title 223233"/>
          <p:cNvSpPr>
            <a:spLocks noGrp="1" noChangeArrowheads="1"/>
          </p:cNvSpPr>
          <p:nvPr>
            <p:ph type="title"/>
          </p:nvPr>
        </p:nvSpPr>
        <p:spPr/>
        <p:txBody>
          <a:bodyPr/>
          <a:lstStyle/>
          <a:p>
            <a:pPr marL="0" indent="0" defTabSz="914400" eaLnBrk="1" hangingPunct="1"/>
            <a:r>
              <a:rPr lang="en-GB" dirty="0" smtClean="0"/>
              <a:t>always </a:t>
            </a:r>
            <a:r>
              <a:rPr lang="ja-JP" altLang="en-US" dirty="0" smtClean="0"/>
              <a:t>は何をするの？</a:t>
            </a:r>
            <a:endParaRPr lang="en-GB" dirty="0" smtClean="0"/>
          </a:p>
        </p:txBody>
      </p:sp>
      <p:sp>
        <p:nvSpPr>
          <p:cNvPr id="223235" name="Text Placeholder 223234"/>
          <p:cNvSpPr>
            <a:spLocks noGrp="1" noChangeArrowheads="1"/>
          </p:cNvSpPr>
          <p:nvPr>
            <p:ph type="body" idx="1"/>
          </p:nvPr>
        </p:nvSpPr>
        <p:spPr>
          <a:xfrm>
            <a:off x="457200" y="2133600"/>
            <a:ext cx="8229600" cy="4464050"/>
          </a:xfrm>
        </p:spPr>
        <p:txBody>
          <a:bodyPr>
            <a:normAutofit/>
          </a:bodyPr>
          <a:lstStyle/>
          <a:p>
            <a:pPr marL="358775" indent="-358775" defTabSz="914400" eaLnBrk="1" hangingPunct="1">
              <a:buSzPct val="100000"/>
              <a:buFont typeface="Wingdings" pitchFamily="2" charset="2"/>
              <a:buChar char="§"/>
            </a:pPr>
            <a:r>
              <a:rPr lang="en-GB" sz="3200" b="1" dirty="0" smtClean="0">
                <a:solidFill>
                  <a:srgbClr val="FF9933"/>
                </a:solidFill>
                <a:latin typeface="Comic Sans MS" pitchFamily="66" charset="0"/>
              </a:rPr>
              <a:t>always</a:t>
            </a:r>
            <a:r>
              <a:rPr lang="en-GB" dirty="0" smtClean="0">
                <a:latin typeface="Comic Sans MS" pitchFamily="66" charset="0"/>
              </a:rPr>
              <a:t> </a:t>
            </a:r>
            <a:r>
              <a:rPr lang="ja-JP" altLang="en-US" dirty="0" smtClean="0">
                <a:latin typeface="+mj-ea"/>
                <a:ea typeface="+mj-ea"/>
              </a:rPr>
              <a:t>は、不変条件を大域の不変条件プールに追加する。</a:t>
            </a:r>
            <a:r>
              <a:rPr lang="en-US" altLang="ja-JP" dirty="0" smtClean="0">
                <a:latin typeface="+mj-ea"/>
                <a:ea typeface="+mj-ea"/>
              </a:rPr>
              <a:t/>
            </a:r>
            <a:endParaRPr lang="en-GB" dirty="0" smtClean="0">
              <a:latin typeface="+mj-ea"/>
              <a:ea typeface="+mj-ea"/>
            </a:endParaRPr>
          </a:p>
          <a:p>
            <a:pPr marL="358775" indent="-358775" defTabSz="914400" eaLnBrk="1" hangingPunct="1">
              <a:buSzPct val="100000"/>
              <a:buFont typeface="Wingdings" pitchFamily="2" charset="2"/>
              <a:buChar char="§"/>
            </a:pPr>
            <a:r>
              <a:rPr lang="ja-JP" altLang="en-US" dirty="0" smtClean="0">
                <a:latin typeface="+mj-ea"/>
                <a:ea typeface="+mj-ea"/>
              </a:rPr>
              <a:t>概念的には、すべての</a:t>
            </a:r>
            <a:r>
              <a:rPr lang="ja-JP" altLang="en-US" dirty="0" smtClean="0">
                <a:latin typeface="+mj-ea"/>
                <a:ea typeface="+mj-ea"/>
              </a:rPr>
              <a:t>トランザクションの後で、すべての不変式が検査される。</a:t>
            </a:r>
            <a:endParaRPr lang="en-US" altLang="ja-JP" dirty="0" smtClean="0">
              <a:latin typeface="+mj-ea"/>
              <a:ea typeface="+mj-ea"/>
            </a:endParaRPr>
          </a:p>
          <a:p>
            <a:pPr marL="358775" indent="-358775" defTabSz="914400" eaLnBrk="1" hangingPunct="1">
              <a:buSzPct val="100000"/>
              <a:buFont typeface="Wingdings" pitchFamily="2" charset="2"/>
              <a:buChar char="§"/>
            </a:pPr>
            <a:r>
              <a:rPr lang="en-GB" dirty="0" err="1" smtClean="0">
                <a:latin typeface="Comic Sans MS" pitchFamily="66" charset="0"/>
              </a:rPr>
              <a:t>実装では、write</a:t>
            </a:r>
            <a:r>
              <a:rPr lang="en-GB" dirty="0" smtClean="0">
                <a:latin typeface="Comic Sans MS" pitchFamily="66" charset="0"/>
              </a:rPr>
              <a:t> </a:t>
            </a:r>
            <a:r>
              <a:rPr lang="ja-JP" altLang="en-US" dirty="0" smtClean="0">
                <a:latin typeface="+mj-ea"/>
                <a:ea typeface="+mj-ea"/>
              </a:rPr>
              <a:t>された</a:t>
            </a:r>
            <a:r>
              <a:rPr lang="en-US" altLang="ja-JP" dirty="0" smtClean="0">
                <a:latin typeface="Comic Sans MS" pitchFamily="66" charset="0"/>
              </a:rPr>
              <a:t> </a:t>
            </a:r>
            <a:r>
              <a:rPr lang="en-US" altLang="ja-JP" dirty="0" err="1" smtClean="0">
                <a:latin typeface="Comic Sans MS" pitchFamily="66" charset="0"/>
              </a:rPr>
              <a:t>TVar</a:t>
            </a:r>
            <a:r>
              <a:rPr lang="en-US" altLang="ja-JP" dirty="0" smtClean="0">
                <a:latin typeface="Comic Sans MS" pitchFamily="66" charset="0"/>
              </a:rPr>
              <a:t> </a:t>
            </a:r>
            <a:r>
              <a:rPr lang="ja-JP" altLang="en-US" dirty="0" smtClean="0">
                <a:latin typeface="+mj-ea"/>
                <a:ea typeface="+mj-ea"/>
              </a:rPr>
              <a:t>を読む不変式のみが検査される。</a:t>
            </a:r>
            <a:endParaRPr lang="en-GB" dirty="0" smtClean="0">
              <a:latin typeface="+mj-ea"/>
              <a:ea typeface="+mj-ea"/>
            </a:endParaRPr>
          </a:p>
          <a:p>
            <a:pPr marL="358775" indent="-358775" defTabSz="914400" eaLnBrk="1" hangingPunct="1">
              <a:buSzPct val="100000"/>
              <a:buFont typeface="Wingdings" pitchFamily="2" charset="2"/>
              <a:buChar char="§"/>
            </a:pPr>
            <a:r>
              <a:rPr lang="en-GB" dirty="0" smtClean="0">
                <a:latin typeface="Comic Sans MS" pitchFamily="66" charset="0"/>
              </a:rPr>
              <a:t>..</a:t>
            </a:r>
            <a:r>
              <a:rPr lang="en-GB" dirty="0" smtClean="0">
                <a:latin typeface="Comic Sans MS" pitchFamily="66" charset="0"/>
              </a:rPr>
              <a:t>.</a:t>
            </a:r>
            <a:r>
              <a:rPr lang="ja-JP" altLang="en-US" dirty="0" smtClean="0">
                <a:latin typeface="+mj-ea"/>
                <a:ea typeface="+mj-ea"/>
                <a:cs typeface="HG明朝B (本文)"/>
              </a:rPr>
              <a:t>死んだ</a:t>
            </a:r>
            <a:r>
              <a:rPr lang="en-GB" dirty="0" smtClean="0">
                <a:latin typeface="Comic Sans MS" pitchFamily="66" charset="0"/>
              </a:rPr>
              <a:t> </a:t>
            </a:r>
            <a:r>
              <a:rPr lang="en-GB" dirty="0" err="1" smtClean="0">
                <a:latin typeface="Comic Sans MS" pitchFamily="66" charset="0"/>
              </a:rPr>
              <a:t>TVars</a:t>
            </a:r>
            <a:r>
              <a:rPr lang="en-US" dirty="0" smtClean="0">
                <a:latin typeface="Comic Sans MS" pitchFamily="66" charset="0"/>
              </a:rPr>
              <a:t> </a:t>
            </a:r>
            <a:r>
              <a:rPr lang="ja-JP" altLang="en-US" dirty="0" smtClean="0">
                <a:latin typeface="+mj-ea"/>
                <a:ea typeface="+mj-ea"/>
              </a:rPr>
              <a:t>の不変式は、ガーベジコレクションが回収する。</a:t>
            </a:r>
            <a:endParaRPr lang="en-GB" dirty="0" smtClean="0">
              <a:latin typeface="+mj-ea"/>
              <a:ea typeface="+mj-ea"/>
            </a:endParaRPr>
          </a:p>
        </p:txBody>
      </p:sp>
      <p:sp>
        <p:nvSpPr>
          <p:cNvPr id="223236" name="TextBox 223235"/>
          <p:cNvSpPr txBox="1">
            <a:spLocks noChangeArrowheads="1"/>
          </p:cNvSpPr>
          <p:nvPr/>
        </p:nvSpPr>
        <p:spPr bwMode="auto">
          <a:xfrm>
            <a:off x="1258888" y="1341438"/>
            <a:ext cx="6337300" cy="485775"/>
          </a:xfrm>
          <a:prstGeom prst="rect">
            <a:avLst/>
          </a:prstGeom>
          <a:solidFill>
            <a:srgbClr val="074602"/>
          </a:solidFill>
          <a:ln w="9525" cap="flat" cmpd="sng" algn="ctr">
            <a:solidFill>
              <a:srgbClr val="FFFF00"/>
            </a:solidFill>
            <a:prstDash val="solid"/>
            <a:miter lim="800000"/>
            <a:headEnd type="none" w="med" len="med"/>
            <a:tailEnd type="none" w="med" len="med"/>
          </a:ln>
          <a:effectLst/>
        </p:spPr>
        <p:txBody>
          <a:bodyPr>
            <a:spAutoFit/>
          </a:bodyPr>
          <a:lstStyle/>
          <a:p>
            <a:pPr defTabSz="182563">
              <a:lnSpc>
                <a:spcPct val="90000"/>
              </a:lnSpc>
              <a:spcBef>
                <a:spcPct val="40000"/>
              </a:spcBef>
              <a:buClr>
                <a:schemeClr val="hlink"/>
              </a:buClr>
              <a:buSzPct val="90000"/>
              <a:buFont typeface="Wingdings" pitchFamily="2" charset="2"/>
              <a:buNone/>
              <a:tabLst>
                <a:tab pos="1698625" algn="l"/>
              </a:tabLst>
            </a:pPr>
            <a:r>
              <a:rPr lang="en-GB" sz="2800" b="0">
                <a:solidFill>
                  <a:srgbClr val="FFFF00"/>
                </a:solidFill>
                <a:effectLst>
                  <a:outerShdw blurRad="38100" dist="38100" dir="2700000" algn="tl">
                    <a:srgbClr val="000000"/>
                  </a:outerShdw>
                </a:effectLst>
                <a:latin typeface="Arial" pitchFamily="34" charset="0"/>
              </a:rPr>
              <a:t>always :: STM Bool -&gt; STM ()</a:t>
            </a:r>
            <a:endParaRPr lang="en-GB" sz="2800">
              <a:solidFill>
                <a:srgbClr val="FFFF00"/>
              </a:solidFill>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302" name="Rectangle 183301"/>
          <p:cNvSpPr>
            <a:spLocks noChangeArrowheads="1"/>
          </p:cNvSpPr>
          <p:nvPr/>
        </p:nvSpPr>
        <p:spPr bwMode="auto">
          <a:xfrm>
            <a:off x="611188" y="1341438"/>
            <a:ext cx="8229600" cy="4103687"/>
          </a:xfrm>
          <a:prstGeom prst="rect">
            <a:avLst/>
          </a:prstGeom>
          <a:noFill/>
          <a:ln w="9525" cap="flat" cmpd="sng" algn="ctr">
            <a:noFill/>
            <a:prstDash val="solid"/>
            <a:miter lim="800000"/>
            <a:headEnd type="none" w="med" len="med"/>
            <a:tailEnd type="none" w="med" len="med"/>
          </a:ln>
          <a:effectLst/>
        </p:spPr>
        <p:txBody>
          <a:bodyPr/>
          <a:lstStyle/>
          <a:p>
            <a:pPr marL="342900" indent="-342900">
              <a:spcBef>
                <a:spcPct val="40000"/>
              </a:spcBef>
              <a:buClr>
                <a:schemeClr val="bg1"/>
              </a:buClr>
              <a:buSzPct val="90000"/>
              <a:buFontTx/>
              <a:buChar char="•"/>
            </a:pPr>
            <a:r>
              <a:rPr lang="en-GB" sz="3200" dirty="0" err="1" smtClean="0">
                <a:effectLst>
                  <a:outerShdw blurRad="38100" dist="38100" dir="2700000" algn="tl">
                    <a:srgbClr val="000000"/>
                  </a:outerShdw>
                </a:effectLst>
                <a:latin typeface="+mj-ea"/>
                <a:ea typeface="+mj-ea"/>
              </a:rPr>
              <a:t>これまでのすべては直感的で</a:t>
            </a:r>
            <a:r>
              <a:rPr lang="en-GB" sz="3200" dirty="0" err="1" smtClean="0">
                <a:effectLst>
                  <a:outerShdw blurRad="38100" dist="38100" dir="2700000" algn="tl">
                    <a:srgbClr val="000000"/>
                  </a:outerShdw>
                </a:effectLst>
                <a:latin typeface="+mj-ea"/>
                <a:ea typeface="+mj-ea"/>
              </a:rPr>
              <a:t>、</a:t>
            </a:r>
            <a:r>
              <a:rPr lang="ja-JP" altLang="en-US" sz="3200" dirty="0" smtClean="0">
                <a:effectLst>
                  <a:outerShdw blurRad="38100" dist="38100" dir="2700000" algn="tl">
                    <a:srgbClr val="000000"/>
                  </a:outerShdw>
                </a:effectLst>
                <a:latin typeface="+mj-ea"/>
                <a:ea typeface="+mj-ea"/>
              </a:rPr>
              <a:t>おおざっば</a:t>
            </a:r>
            <a:endParaRPr lang="en-GB" sz="3200" dirty="0" smtClean="0">
              <a:effectLst>
                <a:outerShdw blurRad="38100" dist="38100" dir="2700000" algn="tl">
                  <a:srgbClr val="000000"/>
                </a:outerShdw>
              </a:effectLst>
              <a:latin typeface="+mj-ea"/>
              <a:ea typeface="+mj-ea"/>
            </a:endParaRPr>
          </a:p>
          <a:p>
            <a:pPr marL="342900" indent="-342900">
              <a:spcBef>
                <a:spcPct val="40000"/>
              </a:spcBef>
              <a:buClr>
                <a:schemeClr val="bg1"/>
              </a:buClr>
              <a:buSzPct val="90000"/>
              <a:buFontTx/>
              <a:buChar char="•"/>
            </a:pPr>
            <a:r>
              <a:rPr lang="en-GB" sz="3200" b="0" dirty="0" err="1" smtClean="0">
                <a:effectLst>
                  <a:outerShdw blurRad="38100" dist="38100" dir="2700000" algn="tl">
                    <a:srgbClr val="000000"/>
                  </a:outerShdw>
                </a:effectLst>
                <a:latin typeface="Comic Sans MS" pitchFamily="66" charset="0"/>
              </a:rPr>
              <a:t>orElse</a:t>
            </a:r>
            <a:r>
              <a:rPr lang="en-GB" sz="3200" b="0" dirty="0" smtClean="0">
                <a:effectLst>
                  <a:outerShdw blurRad="38100" dist="38100" dir="2700000" algn="tl">
                    <a:srgbClr val="000000"/>
                  </a:outerShdw>
                </a:effectLst>
                <a:latin typeface="Comic Sans MS" pitchFamily="66" charset="0"/>
              </a:rPr>
              <a:t> </a:t>
            </a:r>
            <a:r>
              <a:rPr lang="en-GB" sz="3200" dirty="0" err="1" smtClean="0">
                <a:effectLst>
                  <a:outerShdw blurRad="38100" dist="38100" dir="2700000" algn="tl">
                    <a:srgbClr val="000000"/>
                  </a:outerShdw>
                </a:effectLst>
                <a:latin typeface="+mj-ea"/>
                <a:ea typeface="+mj-ea"/>
              </a:rPr>
              <a:t>の中にいて、何かが起こって、その</a:t>
            </a:r>
            <a:r>
              <a:rPr lang="ja-JP" altLang="en-US" sz="3200" dirty="0" smtClean="0">
                <a:effectLst>
                  <a:outerShdw blurRad="38100" dist="38100" dir="2700000" algn="tl">
                    <a:srgbClr val="000000"/>
                  </a:outerShdw>
                </a:effectLst>
                <a:latin typeface="+mj-ea"/>
                <a:ea typeface="+mj-ea"/>
              </a:rPr>
              <a:t>こと</a:t>
            </a:r>
            <a:r>
              <a:rPr lang="en-GB" sz="3200" dirty="0" err="1" smtClean="0">
                <a:effectLst>
                  <a:outerShdw blurRad="38100" dist="38100" dir="2700000" algn="tl">
                    <a:srgbClr val="000000"/>
                  </a:outerShdw>
                </a:effectLst>
                <a:latin typeface="+mj-ea"/>
                <a:ea typeface="+mj-ea"/>
              </a:rPr>
              <a:t>を告げる値を持った例外を投げたら、どうなるの</a:t>
            </a:r>
            <a:r>
              <a:rPr lang="en-GB" sz="3200" dirty="0" smtClean="0">
                <a:effectLst>
                  <a:outerShdw blurRad="38100" dist="38100" dir="2700000" algn="tl">
                    <a:srgbClr val="000000"/>
                  </a:outerShdw>
                </a:effectLst>
                <a:latin typeface="+mj-ea"/>
                <a:ea typeface="+mj-ea"/>
              </a:rPr>
              <a:t>？</a:t>
            </a:r>
            <a:endParaRPr lang="en-GB" sz="3200" dirty="0" smtClean="0">
              <a:effectLst>
                <a:outerShdw blurRad="38100" dist="38100" dir="2700000" algn="tl">
                  <a:srgbClr val="000000"/>
                </a:outerShdw>
              </a:effectLst>
              <a:latin typeface="+mj-ea"/>
              <a:ea typeface="+mj-ea"/>
            </a:endParaRPr>
          </a:p>
          <a:p>
            <a:pPr marL="342900" indent="-342900">
              <a:spcBef>
                <a:spcPct val="40000"/>
              </a:spcBef>
              <a:buClr>
                <a:schemeClr val="bg1"/>
              </a:buClr>
              <a:buSzPct val="90000"/>
              <a:buFontTx/>
              <a:buChar char="•"/>
            </a:pPr>
            <a:r>
              <a:rPr lang="ja-JP" altLang="en-US" sz="3200" dirty="0" smtClean="0">
                <a:effectLst>
                  <a:outerShdw blurRad="38100" dist="38100" dir="2700000" algn="tl">
                    <a:srgbClr val="000000"/>
                  </a:outerShdw>
                </a:effectLst>
                <a:latin typeface="+mj-ea"/>
                <a:ea typeface="+mj-ea"/>
              </a:rPr>
              <a:t>厳密</a:t>
            </a:r>
            <a:r>
              <a:rPr lang="ja-JP" altLang="en-US" sz="3200" dirty="0" smtClean="0">
                <a:effectLst>
                  <a:outerShdw blurRad="38100" dist="38100" dir="2700000" algn="tl">
                    <a:srgbClr val="000000"/>
                  </a:outerShdw>
                </a:effectLst>
                <a:latin typeface="+mj-ea"/>
                <a:ea typeface="+mj-ea"/>
              </a:rPr>
              <a:t>な</a:t>
            </a:r>
            <a:r>
              <a:rPr lang="ja-JP" altLang="en-US" sz="3200" dirty="0" smtClean="0">
                <a:effectLst>
                  <a:outerShdw blurRad="38100" dist="38100" dir="2700000" algn="tl">
                    <a:srgbClr val="000000"/>
                  </a:outerShdw>
                </a:effectLst>
                <a:latin typeface="+mj-ea"/>
                <a:ea typeface="+mj-ea"/>
              </a:rPr>
              <a:t>仕様記述が必要</a:t>
            </a:r>
            <a:r>
              <a:rPr lang="en-GB" sz="3200" dirty="0" smtClean="0">
                <a:effectLst>
                  <a:outerShdw blurRad="38100" dist="38100" dir="2700000" algn="tl">
                    <a:srgbClr val="000000"/>
                  </a:outerShdw>
                </a:effectLst>
                <a:latin typeface="+mj-ea"/>
                <a:ea typeface="+mj-ea"/>
              </a:rPr>
              <a:t>!</a:t>
            </a:r>
            <a:endParaRPr lang="en-GB" sz="3200" dirty="0">
              <a:effectLst>
                <a:outerShdw blurRad="38100" dist="38100" dir="2700000" algn="tl">
                  <a:srgbClr val="000000"/>
                </a:outerShdw>
              </a:effectLst>
              <a:latin typeface="+mj-ea"/>
              <a:ea typeface="+mj-ea"/>
            </a:endParaRPr>
          </a:p>
        </p:txBody>
      </p:sp>
      <p:sp>
        <p:nvSpPr>
          <p:cNvPr id="183304" name="Title 183303"/>
          <p:cNvSpPr>
            <a:spLocks noGrp="1" noChangeArrowheads="1"/>
          </p:cNvSpPr>
          <p:nvPr>
            <p:ph type="title"/>
          </p:nvPr>
        </p:nvSpPr>
        <p:spPr/>
        <p:txBody>
          <a:bodyPr/>
          <a:lstStyle/>
          <a:p>
            <a:pPr marL="0" indent="0" defTabSz="914400" eaLnBrk="1" hangingPunct="1"/>
            <a:r>
              <a:rPr lang="ja-JP" altLang="en-US" dirty="0" smtClean="0"/>
              <a:t>結局どういうこと</a:t>
            </a:r>
            <a:r>
              <a:rPr lang="en-GB"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Shape 199681"/>
          <p:cNvSpPr>
            <a:spLocks noGrp="1" noChangeArrowheads="1"/>
          </p:cNvSpPr>
          <p:nvPr>
            <p:ph type="title"/>
          </p:nvPr>
        </p:nvSpPr>
        <p:spPr>
          <a:noFill/>
        </p:spPr>
        <p:txBody>
          <a:bodyPr/>
          <a:lstStyle/>
          <a:p>
            <a:pPr marL="0" indent="0" defTabSz="914400" eaLnBrk="1" hangingPunct="1"/>
            <a:endParaRPr lang="en-US" dirty="0" smtClean="0"/>
          </a:p>
        </p:txBody>
      </p:sp>
      <p:sp>
        <p:nvSpPr>
          <p:cNvPr id="199683" name="Rectangle 199682"/>
          <p:cNvSpPr>
            <a:spLocks noChangeArrowheads="1"/>
          </p:cNvSpPr>
          <p:nvPr/>
        </p:nvSpPr>
        <p:spPr bwMode="auto">
          <a:xfrm>
            <a:off x="2498725" y="3246438"/>
            <a:ext cx="4146550" cy="366712"/>
          </a:xfrm>
          <a:prstGeom prst="rect">
            <a:avLst/>
          </a:prstGeom>
          <a:noFill/>
          <a:ln w="9525" cap="flat" cmpd="sng" algn="ctr">
            <a:noFill/>
            <a:prstDash val="solid"/>
            <a:miter lim="800000"/>
            <a:headEnd type="none" w="med" len="med"/>
            <a:tailEnd type="none" w="med" len="med"/>
          </a:ln>
          <a:effectLst/>
        </p:spPr>
        <p:txBody>
          <a:bodyPr wrap="none">
            <a:spAutoFit/>
          </a:bodyPr>
          <a:lstStyle/>
          <a:p>
            <a:pPr>
              <a:spcBef>
                <a:spcPct val="20000"/>
              </a:spcBef>
              <a:buClr>
                <a:schemeClr val="hlink"/>
              </a:buClr>
              <a:buSzPct val="90000"/>
              <a:buFont typeface="Wingdings" pitchFamily="2" charset="2"/>
              <a:buBlip>
                <a:blip r:embed="rId3"/>
              </a:buBlip>
            </a:pPr>
            <a:r>
              <a:rPr lang="en-GB" b="0">
                <a:effectLst>
                  <a:outerShdw blurRad="38100" dist="38100" dir="2700000" algn="tl">
                    <a:srgbClr val="FFFFFF"/>
                  </a:outerShdw>
                </a:effectLst>
                <a:latin typeface="Arial" pitchFamily="34" charset="0"/>
              </a:rPr>
              <a:t>No way to wait for complex conditions</a:t>
            </a:r>
          </a:p>
        </p:txBody>
      </p:sp>
      <p:pic>
        <p:nvPicPr>
          <p:cNvPr id="50179" name="Rectangle 199683"/>
          <p:cNvPicPr>
            <a:picLocks noChangeAspect="1" noChangeArrowheads="1"/>
          </p:cNvPicPr>
          <p:nvPr/>
        </p:nvPicPr>
        <p:blipFill>
          <a:blip r:embed="rId4" cstate="print"/>
          <a:srcRect/>
          <a:stretch>
            <a:fillRect/>
          </a:stretch>
        </p:blipFill>
        <p:spPr bwMode="auto">
          <a:xfrm>
            <a:off x="1922744" y="333375"/>
            <a:ext cx="7111719" cy="6181725"/>
          </a:xfrm>
          <a:prstGeom prst="rect">
            <a:avLst/>
          </a:prstGeom>
          <a:noFill/>
          <a:ln w="9525">
            <a:noFill/>
            <a:miter lim="800000"/>
            <a:headEnd/>
            <a:tailEnd/>
          </a:ln>
        </p:spPr>
      </p:pic>
      <p:sp>
        <p:nvSpPr>
          <p:cNvPr id="50180" name="TextBox 199684"/>
          <p:cNvSpPr txBox="1">
            <a:spLocks noChangeArrowheads="1"/>
          </p:cNvSpPr>
          <p:nvPr/>
        </p:nvSpPr>
        <p:spPr bwMode="auto">
          <a:xfrm>
            <a:off x="379412" y="2806700"/>
            <a:ext cx="2097088" cy="584776"/>
          </a:xfrm>
          <a:prstGeom prst="rect">
            <a:avLst/>
          </a:prstGeom>
          <a:solidFill>
            <a:schemeClr val="hlink"/>
          </a:solidFill>
          <a:ln w="9525">
            <a:noFill/>
            <a:miter lim="800000"/>
            <a:headEnd/>
            <a:tailEnd/>
          </a:ln>
        </p:spPr>
        <p:txBody>
          <a:bodyPr wrap="square">
            <a:spAutoFit/>
          </a:bodyPr>
          <a:lstStyle/>
          <a:p>
            <a:pPr algn="ctr"/>
            <a:r>
              <a:rPr lang="en-US" altLang="ja-JP" sz="3200" dirty="0" smtClean="0">
                <a:solidFill>
                  <a:srgbClr val="000000"/>
                </a:solidFill>
                <a:latin typeface="+mj-ea"/>
                <a:ea typeface="+mj-ea"/>
              </a:rPr>
              <a:t>1</a:t>
            </a:r>
            <a:r>
              <a:rPr lang="ja-JP" altLang="en-US" sz="3200" dirty="0" smtClean="0">
                <a:solidFill>
                  <a:srgbClr val="000000"/>
                </a:solidFill>
                <a:latin typeface="+mj-ea"/>
                <a:ea typeface="+mj-ea"/>
              </a:rPr>
              <a:t>つある</a:t>
            </a:r>
            <a:endParaRPr lang="en-GB" sz="3200" dirty="0">
              <a:solidFill>
                <a:srgbClr val="000000"/>
              </a:solidFill>
              <a:latin typeface="+mj-ea"/>
              <a:ea typeface="+mj-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9010" name="Title 939009"/>
          <p:cNvSpPr>
            <a:spLocks noGrp="1" noChangeArrowheads="1"/>
          </p:cNvSpPr>
          <p:nvPr>
            <p:ph type="title" idx="4294967295"/>
          </p:nvPr>
        </p:nvSpPr>
        <p:spPr/>
        <p:txBody>
          <a:bodyPr/>
          <a:lstStyle/>
          <a:p>
            <a:pPr marL="0" indent="0" defTabSz="914400" eaLnBrk="1" hangingPunct="1"/>
            <a:r>
              <a:rPr lang="en-GB" dirty="0" err="1" smtClean="0">
                <a:solidFill>
                  <a:schemeClr val="accent1"/>
                </a:solidFill>
              </a:rPr>
              <a:t>結論</a:t>
            </a:r>
            <a:endParaRPr lang="en-GB" dirty="0" smtClean="0">
              <a:solidFill>
                <a:schemeClr val="accent1"/>
              </a:solidFill>
            </a:endParaRPr>
          </a:p>
        </p:txBody>
      </p:sp>
      <p:sp>
        <p:nvSpPr>
          <p:cNvPr id="939011" name="Rectangle 939010"/>
          <p:cNvSpPr>
            <a:spLocks noChangeArrowheads="1"/>
          </p:cNvSpPr>
          <p:nvPr/>
        </p:nvSpPr>
        <p:spPr bwMode="auto">
          <a:xfrm>
            <a:off x="468313" y="1125538"/>
            <a:ext cx="8435975" cy="4933950"/>
          </a:xfrm>
          <a:prstGeom prst="rect">
            <a:avLst/>
          </a:prstGeom>
          <a:noFill/>
          <a:ln w="9525" cap="flat" cmpd="sng" algn="ctr">
            <a:noFill/>
            <a:prstDash val="solid"/>
            <a:miter lim="800000"/>
            <a:headEnd type="none" w="med" len="med"/>
            <a:tailEnd type="none" w="med" len="med"/>
          </a:ln>
          <a:effectLst/>
        </p:spPr>
        <p:txBody>
          <a:bodyPr/>
          <a:lstStyle/>
          <a:p>
            <a:pPr marL="358775" indent="-358775">
              <a:lnSpc>
                <a:spcPct val="110000"/>
              </a:lnSpc>
              <a:spcAft>
                <a:spcPct val="20000"/>
              </a:spcAft>
              <a:buClr>
                <a:srgbClr val="FFFF00"/>
              </a:buClr>
              <a:buFont typeface="Wingdings" pitchFamily="2" charset="2"/>
              <a:buChar char="§"/>
            </a:pPr>
            <a:r>
              <a:rPr lang="en-GB" sz="2800" b="0" dirty="0" smtClean="0">
                <a:effectLst>
                  <a:outerShdw blurRad="38100" dist="38100" dir="2700000" algn="tl">
                    <a:srgbClr val="000000"/>
                  </a:outerShdw>
                </a:effectLst>
                <a:latin typeface="Comic Sans MS" pitchFamily="66" charset="0"/>
              </a:rPr>
              <a:t>Atomic </a:t>
            </a:r>
            <a:r>
              <a:rPr lang="ja-JP" altLang="en-US" sz="2800" dirty="0" smtClean="0">
                <a:effectLst>
                  <a:outerShdw blurRad="38100" dist="38100" dir="2700000" algn="tl">
                    <a:srgbClr val="000000"/>
                  </a:outerShdw>
                </a:effectLst>
                <a:latin typeface="+mj-ea"/>
                <a:ea typeface="+mj-ea"/>
                <a:cs typeface="HG明朝B (本文)"/>
              </a:rPr>
              <a:t>ブロック</a:t>
            </a:r>
            <a:r>
              <a:rPr lang="en-GB" sz="2800" b="0" dirty="0" smtClean="0">
                <a:effectLst>
                  <a:outerShdw blurRad="38100" dist="38100" dir="2700000" algn="tl">
                    <a:srgbClr val="000000"/>
                  </a:outerShdw>
                </a:effectLst>
                <a:latin typeface="Comic Sans MS" pitchFamily="66" charset="0"/>
              </a:rPr>
              <a:t>(</a:t>
            </a:r>
            <a:r>
              <a:rPr lang="en-GB" sz="2800" b="0" dirty="0">
                <a:effectLst>
                  <a:outerShdw blurRad="38100" dist="38100" dir="2700000" algn="tl">
                    <a:srgbClr val="000000"/>
                  </a:outerShdw>
                </a:effectLst>
                <a:latin typeface="Comic Sans MS" pitchFamily="66" charset="0"/>
              </a:rPr>
              <a:t>atomic, retry, </a:t>
            </a:r>
            <a:r>
              <a:rPr lang="en-GB" sz="2800" b="0" dirty="0" err="1">
                <a:effectLst>
                  <a:outerShdw blurRad="38100" dist="38100" dir="2700000" algn="tl">
                    <a:srgbClr val="000000"/>
                  </a:outerShdw>
                </a:effectLst>
                <a:latin typeface="Comic Sans MS" pitchFamily="66" charset="0"/>
              </a:rPr>
              <a:t>orElse</a:t>
            </a:r>
            <a:r>
              <a:rPr lang="en-GB" sz="2800" b="0" dirty="0">
                <a:effectLst>
                  <a:outerShdw blurRad="38100" dist="38100" dir="2700000" algn="tl">
                    <a:srgbClr val="000000"/>
                  </a:outerShdw>
                </a:effectLst>
                <a:latin typeface="Comic Sans MS" pitchFamily="66" charset="0"/>
              </a:rPr>
              <a:t>)</a:t>
            </a:r>
            <a:r>
              <a:rPr lang="en-GB" sz="2800" b="0" dirty="0" smtClean="0">
                <a:effectLst>
                  <a:outerShdw blurRad="38100" dist="38100" dir="2700000" algn="tl">
                    <a:srgbClr val="000000"/>
                  </a:outerShdw>
                </a:effectLst>
                <a:latin typeface="Comic Sans MS" pitchFamily="66" charset="0"/>
              </a:rPr>
              <a:t> </a:t>
            </a:r>
            <a:r>
              <a:rPr lang="ja-JP" altLang="en-US" sz="2800" dirty="0" smtClean="0">
                <a:effectLst>
                  <a:outerShdw blurRad="38100" dist="38100" dir="2700000" algn="tl">
                    <a:srgbClr val="000000"/>
                  </a:outerShdw>
                </a:effectLst>
                <a:latin typeface="+mj-ea"/>
                <a:ea typeface="+mj-ea"/>
                <a:cs typeface="HG明朝B (本文)"/>
              </a:rPr>
              <a:t>は本当</a:t>
            </a:r>
            <a:r>
              <a:rPr lang="ja-JP" altLang="en-US" sz="2800" dirty="0" smtClean="0">
                <a:effectLst>
                  <a:outerShdw blurRad="38100" dist="38100" dir="2700000" algn="tl">
                    <a:srgbClr val="000000"/>
                  </a:outerShdw>
                </a:effectLst>
                <a:latin typeface="+mj-ea"/>
                <a:ea typeface="+mj-ea"/>
                <a:cs typeface="HG明朝B (本文)"/>
              </a:rPr>
              <a:t>の</a:t>
            </a:r>
            <a:r>
              <a:rPr lang="ja-JP" altLang="en-US" sz="2800" dirty="0" smtClean="0">
                <a:latin typeface="+mj-ea"/>
                <a:ea typeface="+mj-ea"/>
                <a:cs typeface="HG明朝B (本文)"/>
              </a:rPr>
              <a:t>一歩</a:t>
            </a:r>
            <a:r>
              <a:rPr lang="ja-JP" altLang="en-US" sz="2800" dirty="0" smtClean="0">
                <a:latin typeface="+mj-ea"/>
                <a:ea typeface="+mj-ea"/>
                <a:cs typeface="HG明朝B (本文)"/>
              </a:rPr>
              <a:t>前進</a:t>
            </a:r>
            <a:endParaRPr lang="en-GB" sz="2800" dirty="0" smtClean="0">
              <a:effectLst>
                <a:outerShdw blurRad="38100" dist="38100" dir="2700000" algn="tl">
                  <a:srgbClr val="000000"/>
                </a:outerShdw>
              </a:effectLst>
              <a:latin typeface="+mj-ea"/>
              <a:ea typeface="+mj-ea"/>
              <a:cs typeface="HG明朝B (本文)"/>
            </a:endParaRPr>
          </a:p>
          <a:p>
            <a:pPr marL="358775" indent="-358775">
              <a:lnSpc>
                <a:spcPct val="110000"/>
              </a:lnSpc>
              <a:spcAft>
                <a:spcPct val="20000"/>
              </a:spcAft>
              <a:buClr>
                <a:srgbClr val="FFFF00"/>
              </a:buClr>
              <a:buFont typeface="Wingdings" pitchFamily="2" charset="2"/>
              <a:buChar char="§"/>
            </a:pPr>
            <a:r>
              <a:rPr lang="ja-JP" altLang="en-US" sz="2800" dirty="0" smtClean="0">
                <a:effectLst>
                  <a:outerShdw blurRad="38100" dist="38100" dir="2700000" algn="tl">
                    <a:srgbClr val="000000"/>
                  </a:outerShdw>
                </a:effectLst>
                <a:latin typeface="+mj-ea"/>
                <a:ea typeface="+mj-ea"/>
              </a:rPr>
              <a:t>アセンブラでなく高級言語を使う感じ</a:t>
            </a:r>
            <a:r>
              <a:rPr lang="en-GB" sz="2800" dirty="0" smtClean="0">
                <a:effectLst>
                  <a:outerShdw blurRad="38100" dist="38100" dir="2700000" algn="tl">
                    <a:srgbClr val="000000"/>
                  </a:outerShdw>
                </a:effectLst>
                <a:latin typeface="+mj-ea"/>
                <a:ea typeface="+mj-ea"/>
              </a:rPr>
              <a:t>: </a:t>
            </a:r>
            <a:r>
              <a:rPr lang="ja-JP" altLang="en-US" sz="2800" dirty="0" smtClean="0">
                <a:effectLst>
                  <a:outerShdw blurRad="38100" dist="38100" dir="2700000" algn="tl">
                    <a:srgbClr val="000000"/>
                  </a:outerShdw>
                </a:effectLst>
                <a:latin typeface="+mj-ea"/>
                <a:ea typeface="+mj-ea"/>
              </a:rPr>
              <a:t>低レベルのエラーは排除される</a:t>
            </a:r>
            <a:endParaRPr lang="en-GB" sz="2800" dirty="0" smtClean="0">
              <a:effectLst>
                <a:outerShdw blurRad="38100" dist="38100" dir="2700000" algn="tl">
                  <a:srgbClr val="000000"/>
                </a:outerShdw>
              </a:effectLst>
              <a:latin typeface="+mj-ea"/>
              <a:ea typeface="+mj-ea"/>
            </a:endParaRPr>
          </a:p>
          <a:p>
            <a:pPr marL="358775" indent="-358775">
              <a:lnSpc>
                <a:spcPct val="110000"/>
              </a:lnSpc>
              <a:spcAft>
                <a:spcPct val="20000"/>
              </a:spcAft>
              <a:buClr>
                <a:srgbClr val="FFFF00"/>
              </a:buClr>
              <a:buFont typeface="Wingdings" pitchFamily="2" charset="2"/>
              <a:buChar char="§"/>
            </a:pPr>
            <a:r>
              <a:rPr lang="ja-JP" altLang="en-US" sz="2800" dirty="0" smtClean="0">
                <a:effectLst>
                  <a:outerShdw blurRad="38100" dist="38100" dir="2700000" algn="tl">
                    <a:srgbClr val="000000"/>
                  </a:outerShdw>
                </a:effectLst>
                <a:latin typeface="+mj-ea"/>
                <a:ea typeface="+mj-ea"/>
              </a:rPr>
              <a:t>銀の弾ではない</a:t>
            </a:r>
            <a:r>
              <a:rPr lang="en-GB" sz="2800" b="0" dirty="0" smtClean="0">
                <a:effectLst>
                  <a:outerShdw blurRad="38100" dist="38100" dir="2700000" algn="tl">
                    <a:srgbClr val="000000"/>
                  </a:outerShdw>
                </a:effectLst>
                <a:latin typeface="Comic Sans MS" pitchFamily="66" charset="0"/>
              </a:rPr>
              <a:t>: </a:t>
            </a:r>
          </a:p>
          <a:p>
            <a:pPr marL="892175" lvl="1" indent="-354013">
              <a:lnSpc>
                <a:spcPct val="110000"/>
              </a:lnSpc>
              <a:spcAft>
                <a:spcPct val="20000"/>
              </a:spcAft>
              <a:buClr>
                <a:srgbClr val="FFFF00"/>
              </a:buClr>
              <a:buFontTx/>
              <a:buChar char="–"/>
            </a:pPr>
            <a:r>
              <a:rPr lang="ja-JP" altLang="en-US" sz="2400" dirty="0" smtClean="0">
                <a:effectLst>
                  <a:outerShdw blurRad="38100" dist="38100" dir="2700000" algn="tl">
                    <a:srgbClr val="000000"/>
                  </a:outerShdw>
                </a:effectLst>
                <a:latin typeface="+mj-ea"/>
                <a:ea typeface="+mj-ea"/>
              </a:rPr>
              <a:t>バグを入れ込むことは可能</a:t>
            </a:r>
            <a:r>
              <a:rPr lang="en-GB" sz="2400" dirty="0" smtClean="0">
                <a:effectLst>
                  <a:outerShdw blurRad="38100" dist="38100" dir="2700000" algn="tl">
                    <a:srgbClr val="000000"/>
                  </a:outerShdw>
                </a:effectLst>
                <a:latin typeface="+mj-ea"/>
                <a:ea typeface="+mj-ea"/>
              </a:rPr>
              <a:t>; </a:t>
            </a:r>
          </a:p>
          <a:p>
            <a:pPr marL="892175" lvl="1" indent="-354013">
              <a:lnSpc>
                <a:spcPct val="110000"/>
              </a:lnSpc>
              <a:spcAft>
                <a:spcPct val="20000"/>
              </a:spcAft>
              <a:buClr>
                <a:srgbClr val="FFFF00"/>
              </a:buClr>
              <a:buFontTx/>
              <a:buChar char="–"/>
            </a:pPr>
            <a:r>
              <a:rPr lang="ja-JP" altLang="en-US" sz="2400" dirty="0" smtClean="0">
                <a:effectLst>
                  <a:outerShdw blurRad="38100" dist="38100" dir="2700000" algn="tl">
                    <a:srgbClr val="000000"/>
                  </a:outerShdw>
                </a:effectLst>
                <a:latin typeface="+mj-ea"/>
                <a:ea typeface="+mj-ea"/>
              </a:rPr>
              <a:t>未だに平行プログラミングは逐次プログラミングより難しい</a:t>
            </a:r>
            <a:r>
              <a:rPr lang="en-GB" sz="2400" dirty="0" smtClean="0">
                <a:effectLst>
                  <a:outerShdw blurRad="38100" dist="38100" dir="2700000" algn="tl">
                    <a:srgbClr val="000000"/>
                  </a:outerShdw>
                </a:effectLst>
                <a:latin typeface="+mj-ea"/>
                <a:ea typeface="+mj-ea"/>
              </a:rPr>
              <a:t>; </a:t>
            </a:r>
          </a:p>
          <a:p>
            <a:pPr marL="892175" lvl="1" indent="-354013">
              <a:lnSpc>
                <a:spcPct val="110000"/>
              </a:lnSpc>
              <a:spcAft>
                <a:spcPct val="20000"/>
              </a:spcAft>
              <a:buClr>
                <a:srgbClr val="FFFF00"/>
              </a:buClr>
              <a:buFontTx/>
              <a:buChar char="–"/>
            </a:pPr>
            <a:r>
              <a:rPr lang="ja-JP" altLang="en-US" sz="2400" dirty="0" smtClean="0">
                <a:effectLst>
                  <a:outerShdw blurRad="38100" dist="38100" dir="2700000" algn="tl">
                    <a:srgbClr val="000000"/>
                  </a:outerShdw>
                </a:effectLst>
                <a:latin typeface="+mj-ea"/>
                <a:ea typeface="+mj-ea"/>
              </a:rPr>
              <a:t>共有メモリ向け</a:t>
            </a:r>
            <a:endParaRPr lang="en-GB" sz="2400" dirty="0" smtClean="0">
              <a:effectLst>
                <a:outerShdw blurRad="38100" dist="38100" dir="2700000" algn="tl">
                  <a:srgbClr val="000000"/>
                </a:outerShdw>
              </a:effectLst>
              <a:latin typeface="+mj-ea"/>
              <a:ea typeface="+mj-ea"/>
            </a:endParaRPr>
          </a:p>
          <a:p>
            <a:pPr marL="358775" indent="-358775">
              <a:lnSpc>
                <a:spcPct val="110000"/>
              </a:lnSpc>
              <a:spcAft>
                <a:spcPct val="20000"/>
              </a:spcAft>
              <a:buClr>
                <a:srgbClr val="FFFF00"/>
              </a:buClr>
              <a:buFontTx/>
              <a:buChar char="•"/>
            </a:pPr>
            <a:r>
              <a:rPr lang="ja-JP" altLang="en-US" sz="2800" dirty="0" smtClean="0">
                <a:effectLst>
                  <a:outerShdw blurRad="38100" dist="38100" dir="2700000" algn="tl">
                    <a:srgbClr val="000000"/>
                  </a:outerShdw>
                </a:effectLst>
                <a:latin typeface="+mj-ea"/>
                <a:ea typeface="+mj-ea"/>
              </a:rPr>
              <a:t>しかし素晴らしい改善である</a:t>
            </a:r>
            <a:endParaRPr lang="en-GB" sz="2800" dirty="0" smtClean="0">
              <a:effectLst>
                <a:outerShdw blurRad="38100" dist="38100" dir="2700000" algn="tl">
                  <a:srgbClr val="000000"/>
                </a:outerShdw>
              </a:effectLst>
              <a:latin typeface="+mj-ea"/>
              <a:ea typeface="+mj-ea"/>
            </a:endParaRPr>
          </a:p>
          <a:p>
            <a:pPr marL="358775" indent="-358775">
              <a:lnSpc>
                <a:spcPct val="110000"/>
              </a:lnSpc>
              <a:spcAft>
                <a:spcPct val="20000"/>
              </a:spcAft>
              <a:buClr>
                <a:srgbClr val="FFFF00"/>
              </a:buClr>
              <a:buFontTx/>
              <a:buChar char="•"/>
            </a:pPr>
            <a:endParaRPr lang="en-GB" sz="2800" b="0" dirty="0">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63" y="0"/>
            <a:ext cx="7886700" cy="1096963"/>
          </a:xfrm>
        </p:spPr>
        <p:txBody>
          <a:bodyPr/>
          <a:lstStyle/>
          <a:p>
            <a:pPr eaLnBrk="1" hangingPunct="1"/>
            <a:r>
              <a:rPr lang="ja-JP" altLang="en-US" sz="4000" dirty="0" smtClean="0"/>
              <a:t>標準化言語</a:t>
            </a:r>
            <a:endParaRPr lang="en-GB" sz="4000" dirty="0" smtClean="0"/>
          </a:p>
        </p:txBody>
      </p:sp>
      <p:sp>
        <p:nvSpPr>
          <p:cNvPr id="10243" name="TextBox 14"/>
          <p:cNvSpPr txBox="1">
            <a:spLocks noChangeArrowheads="1"/>
          </p:cNvSpPr>
          <p:nvPr/>
        </p:nvSpPr>
        <p:spPr bwMode="auto">
          <a:xfrm>
            <a:off x="2185988" y="5389563"/>
            <a:ext cx="914400" cy="369332"/>
          </a:xfrm>
          <a:prstGeom prst="rect">
            <a:avLst/>
          </a:prstGeom>
          <a:noFill/>
          <a:ln w="9525">
            <a:noFill/>
            <a:miter lim="800000"/>
            <a:headEnd/>
            <a:tailEnd/>
          </a:ln>
        </p:spPr>
        <p:txBody>
          <a:bodyPr>
            <a:spAutoFit/>
          </a:bodyPr>
          <a:lstStyle/>
          <a:p>
            <a:pPr algn="r"/>
            <a:r>
              <a:rPr lang="en-GB" dirty="0" smtClean="0"/>
              <a:t>1年</a:t>
            </a:r>
            <a:endParaRPr lang="en-GB" dirty="0"/>
          </a:p>
        </p:txBody>
      </p:sp>
      <p:sp>
        <p:nvSpPr>
          <p:cNvPr id="10244" name="TextBox 15"/>
          <p:cNvSpPr txBox="1">
            <a:spLocks noChangeArrowheads="1"/>
          </p:cNvSpPr>
          <p:nvPr/>
        </p:nvSpPr>
        <p:spPr bwMode="auto">
          <a:xfrm>
            <a:off x="3671888" y="5389563"/>
            <a:ext cx="914400" cy="369332"/>
          </a:xfrm>
          <a:prstGeom prst="rect">
            <a:avLst/>
          </a:prstGeom>
          <a:noFill/>
          <a:ln w="9525">
            <a:noFill/>
            <a:miter lim="800000"/>
            <a:headEnd/>
            <a:tailEnd/>
          </a:ln>
        </p:spPr>
        <p:txBody>
          <a:bodyPr>
            <a:spAutoFit/>
          </a:bodyPr>
          <a:lstStyle/>
          <a:p>
            <a:pPr algn="r"/>
            <a:r>
              <a:rPr lang="en-GB" dirty="0" smtClean="0"/>
              <a:t>5</a:t>
            </a:r>
            <a:r>
              <a:rPr lang="ja-JP" altLang="en-US" dirty="0" smtClean="0"/>
              <a:t>年</a:t>
            </a:r>
            <a:endParaRPr lang="en-GB" dirty="0"/>
          </a:p>
        </p:txBody>
      </p:sp>
      <p:sp>
        <p:nvSpPr>
          <p:cNvPr id="10245" name="TextBox 16"/>
          <p:cNvSpPr txBox="1">
            <a:spLocks noChangeArrowheads="1"/>
          </p:cNvSpPr>
          <p:nvPr/>
        </p:nvSpPr>
        <p:spPr bwMode="auto">
          <a:xfrm>
            <a:off x="4700588" y="5389563"/>
            <a:ext cx="1257300" cy="369332"/>
          </a:xfrm>
          <a:prstGeom prst="rect">
            <a:avLst/>
          </a:prstGeom>
          <a:noFill/>
          <a:ln w="9525">
            <a:noFill/>
            <a:miter lim="800000"/>
            <a:headEnd/>
            <a:tailEnd/>
          </a:ln>
        </p:spPr>
        <p:txBody>
          <a:bodyPr>
            <a:spAutoFit/>
          </a:bodyPr>
          <a:lstStyle/>
          <a:p>
            <a:pPr algn="r"/>
            <a:r>
              <a:rPr lang="en-GB" dirty="0" smtClean="0"/>
              <a:t>10</a:t>
            </a:r>
            <a:r>
              <a:rPr lang="ja-JP" altLang="en-US" dirty="0" smtClean="0"/>
              <a:t>年</a:t>
            </a:r>
            <a:endParaRPr lang="en-GB" dirty="0"/>
          </a:p>
        </p:txBody>
      </p:sp>
      <p:sp>
        <p:nvSpPr>
          <p:cNvPr id="10246" name="TextBox 17"/>
          <p:cNvSpPr txBox="1">
            <a:spLocks noChangeArrowheads="1"/>
          </p:cNvSpPr>
          <p:nvPr/>
        </p:nvSpPr>
        <p:spPr bwMode="auto">
          <a:xfrm>
            <a:off x="6415088" y="5348619"/>
            <a:ext cx="1257300" cy="369332"/>
          </a:xfrm>
          <a:prstGeom prst="rect">
            <a:avLst/>
          </a:prstGeom>
          <a:noFill/>
          <a:ln w="9525">
            <a:noFill/>
            <a:miter lim="800000"/>
            <a:headEnd/>
            <a:tailEnd/>
          </a:ln>
        </p:spPr>
        <p:txBody>
          <a:bodyPr>
            <a:spAutoFit/>
          </a:bodyPr>
          <a:lstStyle/>
          <a:p>
            <a:pPr algn="r"/>
            <a:r>
              <a:rPr lang="en-GB" dirty="0" smtClean="0"/>
              <a:t>15</a:t>
            </a:r>
            <a:r>
              <a:rPr lang="ja-JP" altLang="en-US" dirty="0" smtClean="0"/>
              <a:t>年</a:t>
            </a:r>
            <a:endParaRPr lang="en-GB" dirty="0"/>
          </a:p>
        </p:txBody>
      </p:sp>
      <p:sp>
        <p:nvSpPr>
          <p:cNvPr id="10252" name="TextBox 13"/>
          <p:cNvSpPr txBox="1">
            <a:spLocks noChangeArrowheads="1"/>
          </p:cNvSpPr>
          <p:nvPr/>
        </p:nvSpPr>
        <p:spPr bwMode="auto">
          <a:xfrm>
            <a:off x="285750" y="1857378"/>
            <a:ext cx="1845477" cy="706844"/>
          </a:xfrm>
          <a:prstGeom prst="rect">
            <a:avLst/>
          </a:prstGeom>
          <a:noFill/>
          <a:ln w="9525">
            <a:noFill/>
            <a:miter lim="800000"/>
            <a:headEnd/>
            <a:tailEnd/>
          </a:ln>
        </p:spPr>
        <p:txBody>
          <a:bodyPr>
            <a:spAutoFit/>
          </a:bodyPr>
          <a:lstStyle/>
          <a:p>
            <a:pPr algn="r"/>
            <a:r>
              <a:rPr lang="en-GB"/>
              <a:t>1,000,000</a:t>
            </a:r>
          </a:p>
        </p:txBody>
      </p:sp>
      <p:cxnSp>
        <p:nvCxnSpPr>
          <p:cNvPr id="10253" name="Straight Connector 4"/>
          <p:cNvCxnSpPr>
            <a:cxnSpLocks noChangeShapeType="1"/>
          </p:cNvCxnSpPr>
          <p:nvPr/>
        </p:nvCxnSpPr>
        <p:spPr bwMode="auto">
          <a:xfrm rot="5400000">
            <a:off x="533911" y="3493870"/>
            <a:ext cx="3418406" cy="2541"/>
          </a:xfrm>
          <a:prstGeom prst="line">
            <a:avLst/>
          </a:prstGeom>
          <a:noFill/>
          <a:ln w="28575" algn="ctr">
            <a:solidFill>
              <a:schemeClr val="tx1"/>
            </a:solidFill>
            <a:round/>
            <a:headEnd/>
            <a:tailEnd/>
          </a:ln>
        </p:spPr>
      </p:cxnSp>
      <p:cxnSp>
        <p:nvCxnSpPr>
          <p:cNvPr id="10254" name="Straight Connector 7"/>
          <p:cNvCxnSpPr>
            <a:cxnSpLocks noChangeShapeType="1"/>
          </p:cNvCxnSpPr>
          <p:nvPr/>
        </p:nvCxnSpPr>
        <p:spPr bwMode="auto">
          <a:xfrm rot="10800000" flipV="1">
            <a:off x="2243114" y="5202108"/>
            <a:ext cx="5829324" cy="29042"/>
          </a:xfrm>
          <a:prstGeom prst="line">
            <a:avLst/>
          </a:prstGeom>
          <a:noFill/>
          <a:ln w="76200" algn="ctr">
            <a:solidFill>
              <a:srgbClr val="FF0000"/>
            </a:solidFill>
            <a:round/>
            <a:headEnd/>
            <a:tailEnd/>
          </a:ln>
        </p:spPr>
      </p:cxnSp>
      <p:sp>
        <p:nvSpPr>
          <p:cNvPr id="10255" name="TextBox 10"/>
          <p:cNvSpPr txBox="1">
            <a:spLocks noChangeArrowheads="1"/>
          </p:cNvSpPr>
          <p:nvPr/>
        </p:nvSpPr>
        <p:spPr bwMode="auto">
          <a:xfrm>
            <a:off x="1671610" y="4535710"/>
            <a:ext cx="457202" cy="1039590"/>
          </a:xfrm>
          <a:prstGeom prst="rect">
            <a:avLst/>
          </a:prstGeom>
          <a:noFill/>
          <a:ln w="9525">
            <a:noFill/>
            <a:miter lim="800000"/>
            <a:headEnd/>
            <a:tailEnd/>
          </a:ln>
        </p:spPr>
        <p:txBody>
          <a:bodyPr>
            <a:spAutoFit/>
          </a:bodyPr>
          <a:lstStyle/>
          <a:p>
            <a:pPr algn="r"/>
            <a:r>
              <a:rPr lang="en-GB"/>
              <a:t>1</a:t>
            </a:r>
          </a:p>
        </p:txBody>
      </p:sp>
      <p:sp>
        <p:nvSpPr>
          <p:cNvPr id="10256" name="TextBox 11"/>
          <p:cNvSpPr txBox="1">
            <a:spLocks noChangeArrowheads="1"/>
          </p:cNvSpPr>
          <p:nvPr/>
        </p:nvSpPr>
        <p:spPr bwMode="auto">
          <a:xfrm>
            <a:off x="985808" y="3664353"/>
            <a:ext cx="1143005" cy="1039590"/>
          </a:xfrm>
          <a:prstGeom prst="rect">
            <a:avLst/>
          </a:prstGeom>
          <a:noFill/>
          <a:ln w="9525">
            <a:noFill/>
            <a:miter lim="800000"/>
            <a:headEnd/>
            <a:tailEnd/>
          </a:ln>
        </p:spPr>
        <p:txBody>
          <a:bodyPr>
            <a:spAutoFit/>
          </a:bodyPr>
          <a:lstStyle/>
          <a:p>
            <a:pPr algn="r"/>
            <a:r>
              <a:rPr lang="en-GB"/>
              <a:t>100</a:t>
            </a:r>
          </a:p>
        </p:txBody>
      </p:sp>
      <p:sp>
        <p:nvSpPr>
          <p:cNvPr id="10257" name="TextBox 12"/>
          <p:cNvSpPr txBox="1">
            <a:spLocks noChangeArrowheads="1"/>
          </p:cNvSpPr>
          <p:nvPr/>
        </p:nvSpPr>
        <p:spPr bwMode="auto">
          <a:xfrm>
            <a:off x="571469" y="2786099"/>
            <a:ext cx="1485906" cy="1039590"/>
          </a:xfrm>
          <a:prstGeom prst="rect">
            <a:avLst/>
          </a:prstGeom>
          <a:noFill/>
          <a:ln w="9525">
            <a:noFill/>
            <a:miter lim="800000"/>
            <a:headEnd/>
            <a:tailEnd/>
          </a:ln>
        </p:spPr>
        <p:txBody>
          <a:bodyPr>
            <a:spAutoFit/>
          </a:bodyPr>
          <a:lstStyle/>
          <a:p>
            <a:pPr algn="r"/>
            <a:r>
              <a:rPr lang="en-GB"/>
              <a:t>10,000</a:t>
            </a:r>
          </a:p>
        </p:txBody>
      </p:sp>
      <p:sp>
        <p:nvSpPr>
          <p:cNvPr id="10249" name="TextBox 19"/>
          <p:cNvSpPr txBox="1">
            <a:spLocks noChangeArrowheads="1"/>
          </p:cNvSpPr>
          <p:nvPr/>
        </p:nvSpPr>
        <p:spPr bwMode="auto">
          <a:xfrm>
            <a:off x="4786313" y="3786188"/>
            <a:ext cx="3102093" cy="461665"/>
          </a:xfrm>
          <a:prstGeom prst="rect">
            <a:avLst/>
          </a:prstGeom>
          <a:solidFill>
            <a:srgbClr val="92D050"/>
          </a:solidFill>
          <a:ln w="9525">
            <a:noFill/>
            <a:miter lim="800000"/>
            <a:headEnd/>
            <a:tailEnd/>
          </a:ln>
        </p:spPr>
        <p:txBody>
          <a:bodyPr wrap="square">
            <a:spAutoFit/>
          </a:bodyPr>
          <a:lstStyle/>
          <a:p>
            <a:pPr algn="ctr"/>
            <a:r>
              <a:rPr lang="ja-JP" altLang="en-US" sz="2400" dirty="0" smtClean="0">
                <a:solidFill>
                  <a:schemeClr val="bg1"/>
                </a:solidFill>
                <a:latin typeface="+mj-ea"/>
                <a:ea typeface="+mj-ea"/>
              </a:rPr>
              <a:t>標準化言語</a:t>
            </a:r>
            <a:endParaRPr lang="en-GB" sz="2400" dirty="0">
              <a:solidFill>
                <a:schemeClr val="bg1"/>
              </a:solidFill>
              <a:latin typeface="+mj-ea"/>
              <a:ea typeface="+mj-ea"/>
            </a:endParaRPr>
          </a:p>
        </p:txBody>
      </p:sp>
      <p:sp>
        <p:nvSpPr>
          <p:cNvPr id="10250" name="TextBox 20"/>
          <p:cNvSpPr txBox="1">
            <a:spLocks noChangeArrowheads="1"/>
          </p:cNvSpPr>
          <p:nvPr/>
        </p:nvSpPr>
        <p:spPr bwMode="auto">
          <a:xfrm rot="-5400000">
            <a:off x="-152400" y="4295776"/>
            <a:ext cx="14811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cs typeface="HG明朝B (本文)"/>
              </a:rPr>
              <a:t>ギーク</a:t>
            </a:r>
            <a:endParaRPr lang="en-GB" sz="2400" dirty="0">
              <a:solidFill>
                <a:schemeClr val="bg1"/>
              </a:solidFill>
              <a:latin typeface="+mj-ea"/>
              <a:ea typeface="+mj-ea"/>
              <a:cs typeface="HG明朝B (本文)"/>
            </a:endParaRPr>
          </a:p>
        </p:txBody>
      </p:sp>
      <p:sp>
        <p:nvSpPr>
          <p:cNvPr id="10251" name="TextBox 21"/>
          <p:cNvSpPr txBox="1">
            <a:spLocks noChangeArrowheads="1"/>
          </p:cNvSpPr>
          <p:nvPr/>
        </p:nvSpPr>
        <p:spPr bwMode="auto">
          <a:xfrm rot="-5400000">
            <a:off x="-438150" y="2224088"/>
            <a:ext cx="2052638"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一般人</a:t>
            </a:r>
            <a:endParaRPr lang="en-GB" sz="2400" dirty="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dirty="0" smtClean="0"/>
              <a:t>Haskell</a:t>
            </a:r>
          </a:p>
        </p:txBody>
      </p:sp>
      <p:grpSp>
        <p:nvGrpSpPr>
          <p:cNvPr id="2" name="Group 29"/>
          <p:cNvGrpSpPr>
            <a:grpSpLocks/>
          </p:cNvGrpSpPr>
          <p:nvPr/>
        </p:nvGrpSpPr>
        <p:grpSpPr bwMode="auto">
          <a:xfrm>
            <a:off x="285750" y="1785938"/>
            <a:ext cx="7786688" cy="3789362"/>
            <a:chOff x="0" y="1285860"/>
            <a:chExt cx="7786709" cy="3789251"/>
          </a:xfrm>
        </p:grpSpPr>
        <p:sp>
          <p:nvSpPr>
            <p:cNvPr id="12300" name="TextBox 13"/>
            <p:cNvSpPr txBox="1">
              <a:spLocks noChangeArrowheads="1"/>
            </p:cNvSpPr>
            <p:nvPr/>
          </p:nvSpPr>
          <p:spPr bwMode="auto">
            <a:xfrm>
              <a:off x="0" y="1357298"/>
              <a:ext cx="1845482" cy="706823"/>
            </a:xfrm>
            <a:prstGeom prst="rect">
              <a:avLst/>
            </a:prstGeom>
            <a:noFill/>
            <a:ln w="9525">
              <a:noFill/>
              <a:miter lim="800000"/>
              <a:headEnd/>
              <a:tailEnd/>
            </a:ln>
          </p:spPr>
          <p:txBody>
            <a:bodyPr>
              <a:spAutoFit/>
            </a:bodyPr>
            <a:lstStyle/>
            <a:p>
              <a:pPr algn="r"/>
              <a:r>
                <a:rPr lang="en-GB"/>
                <a:t>1,000,000</a:t>
              </a:r>
            </a:p>
          </p:txBody>
        </p:sp>
        <p:cxnSp>
          <p:nvCxnSpPr>
            <p:cNvPr id="12301" name="Straight Connector 4"/>
            <p:cNvCxnSpPr>
              <a:cxnSpLocks noChangeShapeType="1"/>
            </p:cNvCxnSpPr>
            <p:nvPr/>
          </p:nvCxnSpPr>
          <p:spPr bwMode="auto">
            <a:xfrm rot="5400000">
              <a:off x="248216" y="2993742"/>
              <a:ext cx="3418306" cy="2541"/>
            </a:xfrm>
            <a:prstGeom prst="line">
              <a:avLst/>
            </a:prstGeom>
            <a:noFill/>
            <a:ln w="28575" algn="ctr">
              <a:solidFill>
                <a:schemeClr val="tx1"/>
              </a:solidFill>
              <a:round/>
              <a:headEnd/>
              <a:tailEnd/>
            </a:ln>
          </p:spPr>
        </p:cxnSp>
        <p:cxnSp>
          <p:nvCxnSpPr>
            <p:cNvPr id="12302" name="Straight Connector 7"/>
            <p:cNvCxnSpPr>
              <a:cxnSpLocks noChangeShapeType="1"/>
            </p:cNvCxnSpPr>
            <p:nvPr/>
          </p:nvCxnSpPr>
          <p:spPr bwMode="auto">
            <a:xfrm rot="10800000" flipV="1">
              <a:off x="1957369" y="4701930"/>
              <a:ext cx="5829340" cy="29041"/>
            </a:xfrm>
            <a:prstGeom prst="line">
              <a:avLst/>
            </a:prstGeom>
            <a:noFill/>
            <a:ln w="28575" algn="ctr">
              <a:solidFill>
                <a:schemeClr val="tx1"/>
              </a:solidFill>
              <a:round/>
              <a:headEnd/>
              <a:tailEnd/>
            </a:ln>
          </p:spPr>
        </p:cxnSp>
        <p:sp>
          <p:nvSpPr>
            <p:cNvPr id="12303" name="TextBox 10"/>
            <p:cNvSpPr txBox="1">
              <a:spLocks noChangeArrowheads="1"/>
            </p:cNvSpPr>
            <p:nvPr/>
          </p:nvSpPr>
          <p:spPr bwMode="auto">
            <a:xfrm>
              <a:off x="1385864" y="4035551"/>
              <a:ext cx="457203" cy="1039560"/>
            </a:xfrm>
            <a:prstGeom prst="rect">
              <a:avLst/>
            </a:prstGeom>
            <a:noFill/>
            <a:ln w="9525">
              <a:noFill/>
              <a:miter lim="800000"/>
              <a:headEnd/>
              <a:tailEnd/>
            </a:ln>
          </p:spPr>
          <p:txBody>
            <a:bodyPr>
              <a:spAutoFit/>
            </a:bodyPr>
            <a:lstStyle/>
            <a:p>
              <a:pPr algn="r"/>
              <a:r>
                <a:rPr lang="en-GB"/>
                <a:t>1</a:t>
              </a:r>
            </a:p>
          </p:txBody>
        </p:sp>
        <p:sp>
          <p:nvSpPr>
            <p:cNvPr id="12304" name="TextBox 11"/>
            <p:cNvSpPr txBox="1">
              <a:spLocks noChangeArrowheads="1"/>
            </p:cNvSpPr>
            <p:nvPr/>
          </p:nvSpPr>
          <p:spPr bwMode="auto">
            <a:xfrm>
              <a:off x="700060" y="3164220"/>
              <a:ext cx="1143008" cy="1039560"/>
            </a:xfrm>
            <a:prstGeom prst="rect">
              <a:avLst/>
            </a:prstGeom>
            <a:noFill/>
            <a:ln w="9525">
              <a:noFill/>
              <a:miter lim="800000"/>
              <a:headEnd/>
              <a:tailEnd/>
            </a:ln>
          </p:spPr>
          <p:txBody>
            <a:bodyPr>
              <a:spAutoFit/>
            </a:bodyPr>
            <a:lstStyle/>
            <a:p>
              <a:pPr algn="r"/>
              <a:r>
                <a:rPr lang="en-GB"/>
                <a:t>100</a:t>
              </a:r>
            </a:p>
          </p:txBody>
        </p:sp>
        <p:sp>
          <p:nvSpPr>
            <p:cNvPr id="12305" name="TextBox 12"/>
            <p:cNvSpPr txBox="1">
              <a:spLocks noChangeArrowheads="1"/>
            </p:cNvSpPr>
            <p:nvPr/>
          </p:nvSpPr>
          <p:spPr bwMode="auto">
            <a:xfrm>
              <a:off x="285720" y="2285992"/>
              <a:ext cx="1485910" cy="1039560"/>
            </a:xfrm>
            <a:prstGeom prst="rect">
              <a:avLst/>
            </a:prstGeom>
            <a:noFill/>
            <a:ln w="9525">
              <a:noFill/>
              <a:miter lim="800000"/>
              <a:headEnd/>
              <a:tailEnd/>
            </a:ln>
          </p:spPr>
          <p:txBody>
            <a:bodyPr>
              <a:spAutoFit/>
            </a:bodyPr>
            <a:lstStyle/>
            <a:p>
              <a:pPr algn="r"/>
              <a:r>
                <a:rPr lang="en-GB"/>
                <a:t>10,000</a:t>
              </a:r>
            </a:p>
          </p:txBody>
        </p:sp>
      </p:grpSp>
      <p:sp>
        <p:nvSpPr>
          <p:cNvPr id="12296" name="Freeform 20"/>
          <p:cNvSpPr>
            <a:spLocks noChangeArrowheads="1"/>
          </p:cNvSpPr>
          <p:nvPr/>
        </p:nvSpPr>
        <p:spPr bwMode="auto">
          <a:xfrm>
            <a:off x="2214563" y="2362201"/>
            <a:ext cx="5043487" cy="2376488"/>
          </a:xfrm>
          <a:custGeom>
            <a:avLst/>
            <a:gdLst>
              <a:gd name="T0" fmla="*/ 21373 w 4448407"/>
              <a:gd name="T1" fmla="*/ 2007219 h 2023946"/>
              <a:gd name="T2" fmla="*/ 65978 w 4448407"/>
              <a:gd name="T3" fmla="*/ 1962615 h 2023946"/>
              <a:gd name="T4" fmla="*/ 545480 w 4448407"/>
              <a:gd name="T5" fmla="*/ 1538868 h 2023946"/>
              <a:gd name="T6" fmla="*/ 1270311 w 4448407"/>
              <a:gd name="T7" fmla="*/ 869795 h 2023946"/>
              <a:gd name="T8" fmla="*/ 3511706 w 4448407"/>
              <a:gd name="T9" fmla="*/ 791736 h 2023946"/>
              <a:gd name="T10" fmla="*/ 4448407 w 4448407"/>
              <a:gd name="T11" fmla="*/ 0 h 2023946"/>
              <a:gd name="T12" fmla="*/ 0 60000 65536"/>
              <a:gd name="T13" fmla="*/ 0 60000 65536"/>
              <a:gd name="T14" fmla="*/ 0 60000 65536"/>
              <a:gd name="T15" fmla="*/ 0 60000 65536"/>
              <a:gd name="T16" fmla="*/ 0 60000 65536"/>
              <a:gd name="T17" fmla="*/ 0 60000 65536"/>
              <a:gd name="T18" fmla="*/ 0 w 4448407"/>
              <a:gd name="T19" fmla="*/ 0 h 2023946"/>
              <a:gd name="T20" fmla="*/ 4448407 w 4448407"/>
              <a:gd name="T21" fmla="*/ 2023946 h 2023946"/>
            </a:gdLst>
            <a:ahLst/>
            <a:cxnLst>
              <a:cxn ang="T12">
                <a:pos x="T0" y="T1"/>
              </a:cxn>
              <a:cxn ang="T13">
                <a:pos x="T2" y="T3"/>
              </a:cxn>
              <a:cxn ang="T14">
                <a:pos x="T4" y="T5"/>
              </a:cxn>
              <a:cxn ang="T15">
                <a:pos x="T6" y="T7"/>
              </a:cxn>
              <a:cxn ang="T16">
                <a:pos x="T8" y="T9"/>
              </a:cxn>
              <a:cxn ang="T17">
                <a:pos x="T10" y="T11"/>
              </a:cxn>
            </a:cxnLst>
            <a:rect l="T18" t="T19" r="T20" b="T21"/>
            <a:pathLst>
              <a:path w="4448407" h="2023946">
                <a:moveTo>
                  <a:pt x="21373" y="2007219"/>
                </a:moveTo>
                <a:cubicBezTo>
                  <a:pt x="0" y="2023946"/>
                  <a:pt x="65978" y="1962615"/>
                  <a:pt x="65978" y="1962615"/>
                </a:cubicBezTo>
                <a:cubicBezTo>
                  <a:pt x="153329" y="1884557"/>
                  <a:pt x="344758" y="1721005"/>
                  <a:pt x="545480" y="1538868"/>
                </a:cubicBezTo>
                <a:cubicBezTo>
                  <a:pt x="746202" y="1356731"/>
                  <a:pt x="775939" y="994317"/>
                  <a:pt x="1270310" y="869795"/>
                </a:cubicBezTo>
                <a:cubicBezTo>
                  <a:pt x="1764681" y="745273"/>
                  <a:pt x="2982022" y="936702"/>
                  <a:pt x="3511705" y="791736"/>
                </a:cubicBezTo>
                <a:cubicBezTo>
                  <a:pt x="4041388" y="646770"/>
                  <a:pt x="4244897" y="323385"/>
                  <a:pt x="4448407" y="0"/>
                </a:cubicBezTo>
              </a:path>
            </a:pathLst>
          </a:custGeom>
          <a:noFill/>
          <a:ln w="57150" algn="ctr">
            <a:solidFill>
              <a:schemeClr val="tx2"/>
            </a:solidFill>
            <a:round/>
            <a:headEnd/>
            <a:tailEnd/>
          </a:ln>
        </p:spPr>
        <p:txBody>
          <a:bodyPr anchor="ctr"/>
          <a:lstStyle/>
          <a:p>
            <a:pPr algn="ctr"/>
            <a:endParaRPr lang="en-US"/>
          </a:p>
        </p:txBody>
      </p:sp>
      <p:sp>
        <p:nvSpPr>
          <p:cNvPr id="12297" name="TextBox 21"/>
          <p:cNvSpPr txBox="1">
            <a:spLocks noChangeArrowheads="1"/>
          </p:cNvSpPr>
          <p:nvPr/>
        </p:nvSpPr>
        <p:spPr bwMode="auto">
          <a:xfrm>
            <a:off x="4772665" y="3758892"/>
            <a:ext cx="2643187" cy="461665"/>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二度目の春？</a:t>
            </a:r>
            <a:endParaRPr lang="en-GB" sz="2400" dirty="0">
              <a:solidFill>
                <a:schemeClr val="bg1"/>
              </a:solidFill>
              <a:latin typeface="+mj-ea"/>
              <a:ea typeface="+mj-ea"/>
            </a:endParaRPr>
          </a:p>
        </p:txBody>
      </p:sp>
      <p:sp>
        <p:nvSpPr>
          <p:cNvPr id="12298" name="TextBox 22"/>
          <p:cNvSpPr txBox="1">
            <a:spLocks noChangeArrowheads="1"/>
          </p:cNvSpPr>
          <p:nvPr/>
        </p:nvSpPr>
        <p:spPr bwMode="auto">
          <a:xfrm rot="-5400000">
            <a:off x="-166048" y="4268480"/>
            <a:ext cx="1481137"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ギーク</a:t>
            </a:r>
            <a:endParaRPr lang="en-GB" sz="2400" dirty="0">
              <a:solidFill>
                <a:schemeClr val="bg1"/>
              </a:solidFill>
              <a:latin typeface="+mj-ea"/>
              <a:ea typeface="+mj-ea"/>
            </a:endParaRPr>
          </a:p>
        </p:txBody>
      </p:sp>
      <p:sp>
        <p:nvSpPr>
          <p:cNvPr id="12299" name="TextBox 23"/>
          <p:cNvSpPr txBox="1">
            <a:spLocks noChangeArrowheads="1"/>
          </p:cNvSpPr>
          <p:nvPr/>
        </p:nvSpPr>
        <p:spPr bwMode="auto">
          <a:xfrm rot="-5400000">
            <a:off x="-451798" y="2196792"/>
            <a:ext cx="2052638" cy="461962"/>
          </a:xfrm>
          <a:prstGeom prst="rect">
            <a:avLst/>
          </a:prstGeom>
          <a:solidFill>
            <a:srgbClr val="92D050"/>
          </a:solidFill>
          <a:ln w="9525">
            <a:noFill/>
            <a:miter lim="800000"/>
            <a:headEnd/>
            <a:tailEnd/>
          </a:ln>
        </p:spPr>
        <p:txBody>
          <a:bodyPr>
            <a:spAutoFit/>
          </a:bodyPr>
          <a:lstStyle/>
          <a:p>
            <a:pPr algn="ctr"/>
            <a:r>
              <a:rPr lang="ja-JP" altLang="en-US" sz="2400" dirty="0" smtClean="0">
                <a:solidFill>
                  <a:schemeClr val="bg1"/>
                </a:solidFill>
                <a:latin typeface="+mj-ea"/>
                <a:ea typeface="+mj-ea"/>
              </a:rPr>
              <a:t>一般人</a:t>
            </a:r>
            <a:endParaRPr lang="en-GB" sz="2400" dirty="0">
              <a:solidFill>
                <a:schemeClr val="bg1"/>
              </a:solidFill>
              <a:latin typeface="+mj-ea"/>
              <a:ea typeface="+mj-ea"/>
            </a:endParaRPr>
          </a:p>
        </p:txBody>
      </p:sp>
      <p:sp>
        <p:nvSpPr>
          <p:cNvPr id="18" name="Rounded Rectangular Callout 17"/>
          <p:cNvSpPr/>
          <p:nvPr/>
        </p:nvSpPr>
        <p:spPr bwMode="auto">
          <a:xfrm>
            <a:off x="5572132" y="785794"/>
            <a:ext cx="3429024" cy="1285884"/>
          </a:xfrm>
          <a:prstGeom prst="wedgeRoundRectCallout">
            <a:avLst>
              <a:gd name="adj1" fmla="val -6240"/>
              <a:gd name="adj2" fmla="val 83227"/>
              <a:gd name="adj3" fmla="val 16667"/>
            </a:avLst>
          </a:prstGeom>
          <a:solidFill>
            <a:srgbClr val="FFC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GB" sz="1400" dirty="0" smtClean="0">
                <a:solidFill>
                  <a:schemeClr val="bg1"/>
                </a:solidFill>
              </a:rPr>
              <a:t>“</a:t>
            </a:r>
            <a:r>
              <a:rPr lang="en-GB" sz="1400" dirty="0" smtClean="0">
                <a:solidFill>
                  <a:schemeClr val="bg1"/>
                </a:solidFill>
                <a:latin typeface="+mj-ea"/>
                <a:ea typeface="+mj-ea"/>
              </a:rPr>
              <a:t>Haskell </a:t>
            </a:r>
            <a:r>
              <a:rPr lang="ja-JP" altLang="en-US" sz="1400" dirty="0" smtClean="0">
                <a:solidFill>
                  <a:schemeClr val="bg1"/>
                </a:solidFill>
                <a:latin typeface="+mj-ea"/>
                <a:ea typeface="+mj-ea"/>
              </a:rPr>
              <a:t>を学ぶことは、関数的に考えるすばらしい訓練であり、</a:t>
            </a:r>
            <a:r>
              <a:rPr lang="en-US" altLang="ja-JP" sz="1400" dirty="0" smtClean="0">
                <a:solidFill>
                  <a:schemeClr val="bg1"/>
                </a:solidFill>
                <a:latin typeface="+mj-ea"/>
                <a:ea typeface="+mj-ea"/>
              </a:rPr>
              <a:t>C#3.0</a:t>
            </a:r>
            <a:r>
              <a:rPr lang="ja-JP" altLang="en-US" sz="1400" dirty="0" smtClean="0">
                <a:solidFill>
                  <a:schemeClr val="bg1"/>
                </a:solidFill>
                <a:latin typeface="+mj-ea"/>
                <a:ea typeface="+mj-ea"/>
              </a:rPr>
              <a:t>がリリースされたときに、その利点を最大に享受できる準備が整う</a:t>
            </a:r>
            <a:r>
              <a:rPr lang="en-GB" sz="1400" dirty="0" smtClean="0">
                <a:solidFill>
                  <a:schemeClr val="bg1"/>
                </a:solidFill>
              </a:rPr>
              <a:t>” </a:t>
            </a:r>
            <a:br>
              <a:rPr lang="en-GB" sz="1400" dirty="0" smtClean="0">
                <a:solidFill>
                  <a:schemeClr val="bg1"/>
                </a:solidFill>
              </a:rPr>
            </a:br>
            <a:r>
              <a:rPr lang="en-GB" sz="1400" dirty="0" smtClean="0">
                <a:solidFill>
                  <a:schemeClr val="bg1"/>
                </a:solidFill>
              </a:rPr>
              <a:t>(blog Apr 2007)</a:t>
            </a:r>
            <a:endParaRPr kumimoji="0" lang="en-GB" sz="1400" b="0" i="0" u="none" strike="noStrike" cap="none" normalizeH="0" baseline="0" dirty="0" smtClean="0">
              <a:ln>
                <a:noFill/>
              </a:ln>
              <a:solidFill>
                <a:schemeClr val="bg1"/>
              </a:solidFill>
              <a:effectLst/>
              <a:latin typeface="Comic Sans MS" pitchFamily="66" charset="0"/>
            </a:endParaRPr>
          </a:p>
        </p:txBody>
      </p:sp>
      <p:sp>
        <p:nvSpPr>
          <p:cNvPr id="19" name="Rounded Rectangular Callout 18"/>
          <p:cNvSpPr/>
          <p:nvPr/>
        </p:nvSpPr>
        <p:spPr bwMode="auto">
          <a:xfrm>
            <a:off x="2493331" y="1328721"/>
            <a:ext cx="2714644" cy="1571636"/>
          </a:xfrm>
          <a:prstGeom prst="wedgeRoundRectCallout">
            <a:avLst>
              <a:gd name="adj1" fmla="val 112938"/>
              <a:gd name="adj2" fmla="val 37426"/>
              <a:gd name="adj3" fmla="val 16667"/>
            </a:avLst>
          </a:prstGeom>
          <a:solidFill>
            <a:srgbClr val="FFC000"/>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GB" sz="1400" dirty="0" smtClean="0">
                <a:solidFill>
                  <a:schemeClr val="bg1"/>
                </a:solidFill>
              </a:rPr>
              <a:t>“</a:t>
            </a:r>
            <a:r>
              <a:rPr lang="ja-JP" altLang="en-US" sz="1400" dirty="0" smtClean="0">
                <a:solidFill>
                  <a:schemeClr val="bg1"/>
                </a:solidFill>
                <a:latin typeface="+mj-ea"/>
                <a:ea typeface="+mj-ea"/>
              </a:rPr>
              <a:t>すでにコーディングの問題を考察していて、私のこころは純粋な</a:t>
            </a:r>
            <a:r>
              <a:rPr lang="en-US" altLang="ja-JP" sz="1400" dirty="0" smtClean="0">
                <a:solidFill>
                  <a:schemeClr val="bg1"/>
                </a:solidFill>
                <a:latin typeface="+mj-ea"/>
                <a:ea typeface="+mj-ea"/>
              </a:rPr>
              <a:t>OO</a:t>
            </a:r>
            <a:r>
              <a:rPr lang="ja-JP" altLang="en-US" sz="1400" dirty="0" smtClean="0">
                <a:solidFill>
                  <a:schemeClr val="bg1"/>
                </a:solidFill>
                <a:latin typeface="+mj-ea"/>
                <a:ea typeface="+mj-ea"/>
              </a:rPr>
              <a:t>と関数スタイルの問題解決方法との間を揺れ動いている</a:t>
            </a:r>
            <a:r>
              <a:rPr lang="en-GB" sz="1400" dirty="0" smtClean="0">
                <a:solidFill>
                  <a:schemeClr val="bg1"/>
                </a:solidFill>
              </a:rPr>
              <a:t>” </a:t>
            </a:r>
            <a:br>
              <a:rPr lang="en-GB" sz="1400" dirty="0" smtClean="0">
                <a:solidFill>
                  <a:schemeClr val="bg1"/>
                </a:solidFill>
              </a:rPr>
            </a:br>
            <a:r>
              <a:rPr lang="en-GB" sz="1400" dirty="0" smtClean="0">
                <a:solidFill>
                  <a:schemeClr val="bg1"/>
                </a:solidFill>
              </a:rPr>
              <a:t>(blog Mar 2007)</a:t>
            </a:r>
            <a:endParaRPr kumimoji="0" lang="en-GB" sz="1400" b="0" i="0" u="none" strike="noStrike" cap="none" normalizeH="0" baseline="0" dirty="0" smtClean="0">
              <a:ln>
                <a:noFill/>
              </a:ln>
              <a:solidFill>
                <a:schemeClr val="bg1"/>
              </a:solidFill>
              <a:effectLst/>
              <a:latin typeface="Comic Sans MS" pitchFamily="66" charset="0"/>
            </a:endParaRPr>
          </a:p>
        </p:txBody>
      </p:sp>
      <p:grpSp>
        <p:nvGrpSpPr>
          <p:cNvPr id="3" name="Group 20"/>
          <p:cNvGrpSpPr/>
          <p:nvPr/>
        </p:nvGrpSpPr>
        <p:grpSpPr>
          <a:xfrm>
            <a:off x="2224088" y="5370513"/>
            <a:ext cx="6472237" cy="369332"/>
            <a:chOff x="2224088" y="5370513"/>
            <a:chExt cx="5767387" cy="369332"/>
          </a:xfrm>
        </p:grpSpPr>
        <p:sp>
          <p:nvSpPr>
            <p:cNvPr id="12291" name="TextBox 14"/>
            <p:cNvSpPr txBox="1">
              <a:spLocks noChangeArrowheads="1"/>
            </p:cNvSpPr>
            <p:nvPr/>
          </p:nvSpPr>
          <p:spPr bwMode="auto">
            <a:xfrm>
              <a:off x="2224088" y="5370513"/>
              <a:ext cx="652462" cy="369332"/>
            </a:xfrm>
            <a:prstGeom prst="rect">
              <a:avLst/>
            </a:prstGeom>
            <a:noFill/>
            <a:ln w="9525">
              <a:noFill/>
              <a:miter lim="800000"/>
              <a:headEnd/>
              <a:tailEnd/>
            </a:ln>
          </p:spPr>
          <p:txBody>
            <a:bodyPr wrap="square">
              <a:spAutoFit/>
            </a:bodyPr>
            <a:lstStyle/>
            <a:p>
              <a:r>
                <a:rPr lang="en-GB" dirty="0" smtClean="0"/>
                <a:t>1990</a:t>
              </a:r>
              <a:endParaRPr lang="en-GB" dirty="0"/>
            </a:p>
          </p:txBody>
        </p:sp>
        <p:sp>
          <p:nvSpPr>
            <p:cNvPr id="12292" name="TextBox 15"/>
            <p:cNvSpPr txBox="1">
              <a:spLocks noChangeArrowheads="1"/>
            </p:cNvSpPr>
            <p:nvPr/>
          </p:nvSpPr>
          <p:spPr bwMode="auto">
            <a:xfrm>
              <a:off x="3465910" y="5370513"/>
              <a:ext cx="678656" cy="369332"/>
            </a:xfrm>
            <a:prstGeom prst="rect">
              <a:avLst/>
            </a:prstGeom>
            <a:noFill/>
            <a:ln w="9525">
              <a:noFill/>
              <a:miter lim="800000"/>
              <a:headEnd/>
              <a:tailEnd/>
            </a:ln>
          </p:spPr>
          <p:txBody>
            <a:bodyPr wrap="square">
              <a:spAutoFit/>
            </a:bodyPr>
            <a:lstStyle/>
            <a:p>
              <a:r>
                <a:rPr lang="en-GB" dirty="0" smtClean="0"/>
                <a:t>1995</a:t>
              </a:r>
              <a:endParaRPr lang="en-GB" dirty="0"/>
            </a:p>
          </p:txBody>
        </p:sp>
        <p:sp>
          <p:nvSpPr>
            <p:cNvPr id="12293" name="TextBox 16"/>
            <p:cNvSpPr txBox="1">
              <a:spLocks noChangeArrowheads="1"/>
            </p:cNvSpPr>
            <p:nvPr/>
          </p:nvSpPr>
          <p:spPr bwMode="auto">
            <a:xfrm>
              <a:off x="4733926" y="5370513"/>
              <a:ext cx="704850" cy="369332"/>
            </a:xfrm>
            <a:prstGeom prst="rect">
              <a:avLst/>
            </a:prstGeom>
            <a:noFill/>
            <a:ln w="9525">
              <a:noFill/>
              <a:miter lim="800000"/>
              <a:headEnd/>
              <a:tailEnd/>
            </a:ln>
          </p:spPr>
          <p:txBody>
            <a:bodyPr wrap="square">
              <a:spAutoFit/>
            </a:bodyPr>
            <a:lstStyle/>
            <a:p>
              <a:r>
                <a:rPr lang="en-GB" dirty="0" smtClean="0"/>
                <a:t>2000</a:t>
              </a:r>
              <a:endParaRPr lang="en-GB" dirty="0"/>
            </a:p>
          </p:txBody>
        </p:sp>
        <p:sp>
          <p:nvSpPr>
            <p:cNvPr id="12294" name="TextBox 17"/>
            <p:cNvSpPr txBox="1">
              <a:spLocks noChangeArrowheads="1"/>
            </p:cNvSpPr>
            <p:nvPr/>
          </p:nvSpPr>
          <p:spPr bwMode="auto">
            <a:xfrm>
              <a:off x="6028136" y="5370513"/>
              <a:ext cx="721519" cy="369332"/>
            </a:xfrm>
            <a:prstGeom prst="rect">
              <a:avLst/>
            </a:prstGeom>
            <a:noFill/>
            <a:ln w="9525">
              <a:noFill/>
              <a:miter lim="800000"/>
              <a:headEnd/>
              <a:tailEnd/>
            </a:ln>
          </p:spPr>
          <p:txBody>
            <a:bodyPr wrap="square">
              <a:spAutoFit/>
            </a:bodyPr>
            <a:lstStyle/>
            <a:p>
              <a:r>
                <a:rPr lang="en-GB" dirty="0" smtClean="0"/>
                <a:t>2005</a:t>
              </a:r>
              <a:endParaRPr lang="en-GB" dirty="0"/>
            </a:p>
          </p:txBody>
        </p:sp>
        <p:sp>
          <p:nvSpPr>
            <p:cNvPr id="20" name="TextBox 17"/>
            <p:cNvSpPr txBox="1">
              <a:spLocks noChangeArrowheads="1"/>
            </p:cNvSpPr>
            <p:nvPr/>
          </p:nvSpPr>
          <p:spPr bwMode="auto">
            <a:xfrm>
              <a:off x="7339013" y="5370513"/>
              <a:ext cx="652462" cy="369332"/>
            </a:xfrm>
            <a:prstGeom prst="rect">
              <a:avLst/>
            </a:prstGeom>
            <a:noFill/>
            <a:ln w="9525">
              <a:noFill/>
              <a:miter lim="800000"/>
              <a:headEnd/>
              <a:tailEnd/>
            </a:ln>
          </p:spPr>
          <p:txBody>
            <a:bodyPr wrap="square">
              <a:spAutoFit/>
            </a:bodyPr>
            <a:lstStyle/>
            <a:p>
              <a:r>
                <a:rPr lang="en-GB" dirty="0" smtClean="0"/>
                <a:t>2010</a:t>
              </a:r>
              <a:endParaRPr lang="en-GB"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cstate="print"/>
          <a:srcRect l="2622" t="18294" r="18900" b="9781"/>
          <a:stretch>
            <a:fillRect/>
          </a:stretch>
        </p:blipFill>
        <p:spPr bwMode="auto">
          <a:xfrm>
            <a:off x="1050878" y="1883392"/>
            <a:ext cx="7132405" cy="474942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ja-JP" altLang="en-US" dirty="0" smtClean="0"/>
              <a:t>言語の人気ランキング</a:t>
            </a:r>
            <a:r>
              <a:rPr lang="en-GB" dirty="0" smtClean="0"/>
              <a:t/>
            </a:r>
            <a:br>
              <a:rPr lang="en-GB" dirty="0" smtClean="0"/>
            </a:br>
            <a:r>
              <a:rPr lang="ja-JP" altLang="en-US" dirty="0" smtClean="0"/>
              <a:t>言語</a:t>
            </a:r>
            <a:r>
              <a:rPr lang="en-US" altLang="ja-JP" dirty="0" smtClean="0"/>
              <a:t> </a:t>
            </a:r>
            <a:r>
              <a:rPr lang="en-GB" dirty="0" smtClean="0"/>
              <a:t>X </a:t>
            </a:r>
            <a:r>
              <a:rPr lang="ja-JP" altLang="en-US" dirty="0" smtClean="0"/>
              <a:t>はどれくらい使われているか</a:t>
            </a:r>
            <a:endParaRPr lang="en-US" dirty="0">
              <a:solidFill>
                <a:srgbClr val="FFC000"/>
              </a:solidFill>
            </a:endParaRPr>
          </a:p>
        </p:txBody>
      </p:sp>
      <p:pic>
        <p:nvPicPr>
          <p:cNvPr id="6" name="Picture 2"/>
          <p:cNvPicPr>
            <a:picLocks noChangeAspect="1" noChangeArrowheads="1"/>
          </p:cNvPicPr>
          <p:nvPr/>
        </p:nvPicPr>
        <p:blipFill>
          <a:blip r:embed="rId3" cstate="print"/>
          <a:stretch>
            <a:fillRect/>
          </a:stretch>
        </p:blipFill>
        <p:spPr bwMode="auto">
          <a:xfrm>
            <a:off x="7983940" y="5360091"/>
            <a:ext cx="873457" cy="772023"/>
          </a:xfrm>
          <a:prstGeom prst="rect">
            <a:avLst/>
          </a:prstGeom>
          <a:solidFill>
            <a:schemeClr val="accent1"/>
          </a:solidFill>
          <a:ln>
            <a:noFill/>
          </a:ln>
        </p:spPr>
      </p:pic>
      <p:sp>
        <p:nvSpPr>
          <p:cNvPr id="7" name="TextBox 30"/>
          <p:cNvSpPr txBox="1">
            <a:spLocks noChangeArrowheads="1"/>
          </p:cNvSpPr>
          <p:nvPr/>
        </p:nvSpPr>
        <p:spPr bwMode="auto">
          <a:xfrm>
            <a:off x="6878472" y="6196082"/>
            <a:ext cx="2019868" cy="461665"/>
          </a:xfrm>
          <a:prstGeom prst="rect">
            <a:avLst/>
          </a:prstGeom>
          <a:solidFill>
            <a:srgbClr val="92D050"/>
          </a:solidFill>
          <a:ln w="9525">
            <a:noFill/>
            <a:miter lim="800000"/>
            <a:headEnd/>
            <a:tailEnd/>
          </a:ln>
        </p:spPr>
        <p:txBody>
          <a:bodyPr wrap="square">
            <a:spAutoFit/>
          </a:bodyPr>
          <a:lstStyle/>
          <a:p>
            <a:pPr algn="ctr"/>
            <a:r>
              <a:rPr lang="en-GB" sz="2400" dirty="0" smtClean="0">
                <a:solidFill>
                  <a:schemeClr val="bg1"/>
                </a:solidFill>
              </a:rPr>
              <a:t>langpop.com</a:t>
            </a:r>
            <a:endParaRPr lang="en-GB" sz="2400" dirty="0">
              <a:solidFill>
                <a:schemeClr val="bg1"/>
              </a:solidFill>
            </a:endParaRPr>
          </a:p>
        </p:txBody>
      </p:sp>
      <p:sp>
        <p:nvSpPr>
          <p:cNvPr id="9" name="TextBox 30"/>
          <p:cNvSpPr txBox="1">
            <a:spLocks noChangeArrowheads="1"/>
          </p:cNvSpPr>
          <p:nvPr/>
        </p:nvSpPr>
        <p:spPr bwMode="auto">
          <a:xfrm>
            <a:off x="5650173" y="6196082"/>
            <a:ext cx="3248168" cy="461665"/>
          </a:xfrm>
          <a:prstGeom prst="rect">
            <a:avLst/>
          </a:prstGeom>
          <a:solidFill>
            <a:srgbClr val="92D050"/>
          </a:solidFill>
          <a:ln w="9525">
            <a:noFill/>
            <a:miter lim="800000"/>
            <a:headEnd/>
            <a:tailEnd/>
          </a:ln>
        </p:spPr>
        <p:txBody>
          <a:bodyPr wrap="square">
            <a:spAutoFit/>
          </a:bodyPr>
          <a:lstStyle/>
          <a:p>
            <a:pPr algn="ctr"/>
            <a:r>
              <a:rPr lang="en-GB" sz="2400" dirty="0" smtClean="0">
                <a:solidFill>
                  <a:schemeClr val="bg1"/>
                </a:solidFill>
              </a:rPr>
              <a:t>langpop.com Oct 2008</a:t>
            </a:r>
            <a:endParaRPr lang="en-GB" sz="24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98143" y="274638"/>
            <a:ext cx="8229600" cy="1143000"/>
          </a:xfrm>
        </p:spPr>
        <p:txBody>
          <a:bodyPr>
            <a:noAutofit/>
          </a:bodyPr>
          <a:lstStyle/>
          <a:p>
            <a:r>
              <a:rPr lang="ja-JP" altLang="en-US" sz="3200" dirty="0" smtClean="0"/>
              <a:t>言語の人気ランキング</a:t>
            </a:r>
            <a:r>
              <a:rPr lang="en-GB" sz="3200" dirty="0" smtClean="0"/>
              <a:t/>
            </a:r>
            <a:br>
              <a:rPr lang="en-GB" sz="3200" dirty="0" smtClean="0"/>
            </a:br>
            <a:r>
              <a:rPr lang="ja-JP" altLang="en-US" sz="3200" dirty="0" smtClean="0"/>
              <a:t>言語</a:t>
            </a:r>
            <a:r>
              <a:rPr lang="en-US" altLang="ja-JP" sz="3200" dirty="0" smtClean="0"/>
              <a:t> </a:t>
            </a:r>
            <a:r>
              <a:rPr lang="en-GB" sz="3200" dirty="0" smtClean="0"/>
              <a:t>X</a:t>
            </a:r>
            <a:r>
              <a:rPr lang="en-US" sz="3200" dirty="0" smtClean="0"/>
              <a:t> </a:t>
            </a:r>
            <a:r>
              <a:rPr lang="ja-JP" altLang="en-US" sz="3200" dirty="0" smtClean="0"/>
              <a:t>はどれくらい話題になっているか</a:t>
            </a:r>
            <a:endParaRPr lang="en-US" sz="3200" dirty="0">
              <a:solidFill>
                <a:srgbClr val="FFC000"/>
              </a:solidFill>
            </a:endParaRPr>
          </a:p>
        </p:txBody>
      </p:sp>
      <p:pic>
        <p:nvPicPr>
          <p:cNvPr id="3074" name="Picture 2"/>
          <p:cNvPicPr>
            <a:picLocks noGrp="1" noChangeAspect="1" noChangeArrowheads="1"/>
          </p:cNvPicPr>
          <p:nvPr>
            <p:ph idx="1"/>
          </p:nvPr>
        </p:nvPicPr>
        <p:blipFill>
          <a:blip r:embed="rId2" cstate="print"/>
          <a:srcRect l="4367" t="18150" r="19424" b="9252"/>
          <a:stretch>
            <a:fillRect/>
          </a:stretch>
        </p:blipFill>
        <p:spPr bwMode="auto">
          <a:xfrm>
            <a:off x="996286" y="1637728"/>
            <a:ext cx="7124130" cy="4930859"/>
          </a:xfrm>
          <a:prstGeom prst="rect">
            <a:avLst/>
          </a:prstGeom>
          <a:noFill/>
          <a:ln w="9525">
            <a:noFill/>
            <a:miter lim="800000"/>
            <a:headEnd/>
            <a:tailEnd/>
          </a:ln>
        </p:spPr>
      </p:pic>
      <p:sp>
        <p:nvSpPr>
          <p:cNvPr id="6" name="TextBox 30"/>
          <p:cNvSpPr txBox="1">
            <a:spLocks noChangeArrowheads="1"/>
          </p:cNvSpPr>
          <p:nvPr/>
        </p:nvSpPr>
        <p:spPr bwMode="auto">
          <a:xfrm>
            <a:off x="5650173" y="6196082"/>
            <a:ext cx="3248168" cy="461665"/>
          </a:xfrm>
          <a:prstGeom prst="rect">
            <a:avLst/>
          </a:prstGeom>
          <a:solidFill>
            <a:srgbClr val="92D050"/>
          </a:solidFill>
          <a:ln w="9525">
            <a:noFill/>
            <a:miter lim="800000"/>
            <a:headEnd/>
            <a:tailEnd/>
          </a:ln>
        </p:spPr>
        <p:txBody>
          <a:bodyPr wrap="square">
            <a:spAutoFit/>
          </a:bodyPr>
          <a:lstStyle/>
          <a:p>
            <a:pPr algn="ctr"/>
            <a:r>
              <a:rPr lang="en-GB" sz="2400" dirty="0" smtClean="0">
                <a:solidFill>
                  <a:schemeClr val="bg1"/>
                </a:solidFill>
              </a:rPr>
              <a:t>langpop.com Oct 2008</a:t>
            </a:r>
            <a:endParaRPr lang="en-GB" sz="2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ounded Rectangle 3"/>
          <p:cNvSpPr/>
          <p:nvPr/>
        </p:nvSpPr>
        <p:spPr>
          <a:xfrm>
            <a:off x="495300" y="476250"/>
            <a:ext cx="7924800" cy="6057900"/>
          </a:xfrm>
          <a:prstGeom prst="roundRect">
            <a:avLst/>
          </a:prstGeom>
          <a:solidFill>
            <a:srgbClr val="66FF3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ja-JP" altLang="en-US" sz="4000" dirty="0" smtClean="0">
                <a:solidFill>
                  <a:schemeClr val="bg1"/>
                </a:solidFill>
                <a:latin typeface="+mj-ea"/>
                <a:ea typeface="+mj-ea"/>
              </a:rPr>
              <a:t>並列</a:t>
            </a:r>
            <a:r>
              <a:rPr lang="ja-JP" altLang="en-US" sz="4000" dirty="0" smtClean="0">
                <a:solidFill>
                  <a:schemeClr val="bg1"/>
                </a:solidFill>
                <a:latin typeface="+mj-ea"/>
                <a:ea typeface="+mj-ea"/>
              </a:rPr>
              <a:t>処理</a:t>
            </a:r>
            <a:r>
              <a:rPr lang="ja-JP" altLang="en-US" sz="4000" dirty="0" smtClean="0">
                <a:solidFill>
                  <a:schemeClr val="bg1"/>
                </a:solidFill>
                <a:latin typeface="+mj-ea"/>
                <a:ea typeface="+mj-ea"/>
              </a:rPr>
              <a:t>は</a:t>
            </a:r>
            <a:r>
              <a:rPr lang="en-US" altLang="ja-JP" sz="4000" dirty="0" smtClean="0">
                <a:solidFill>
                  <a:schemeClr val="bg1"/>
                </a:solidFill>
                <a:latin typeface="Comic Sans MS" pitchFamily="66" charset="0"/>
              </a:rPr>
              <a:t> </a:t>
            </a:r>
            <a:r>
              <a:rPr lang="en-GB" sz="4000" dirty="0" smtClean="0">
                <a:solidFill>
                  <a:schemeClr val="bg1"/>
                </a:solidFill>
                <a:latin typeface="Comic Sans MS" pitchFamily="66" charset="0"/>
              </a:rPr>
              <a:t>Haskell</a:t>
            </a:r>
            <a:r>
              <a:rPr lang="en-US" sz="4000" dirty="0" smtClean="0">
                <a:solidFill>
                  <a:schemeClr val="bg1"/>
                </a:solidFill>
                <a:latin typeface="Comic Sans MS" pitchFamily="66" charset="0"/>
              </a:rPr>
              <a:t> </a:t>
            </a:r>
            <a:r>
              <a:rPr lang="ja-JP" altLang="en-US" sz="4000" dirty="0" smtClean="0">
                <a:solidFill>
                  <a:schemeClr val="bg1"/>
                </a:solidFill>
                <a:latin typeface="+mj-ea"/>
                <a:ea typeface="+mj-ea"/>
              </a:rPr>
              <a:t>にとって</a:t>
            </a:r>
            <a:endParaRPr lang="en-US" altLang="ja-JP" sz="4000" dirty="0" smtClean="0">
              <a:solidFill>
                <a:schemeClr val="bg1"/>
              </a:solidFill>
              <a:latin typeface="+mj-ea"/>
              <a:ea typeface="+mj-ea"/>
            </a:endParaRPr>
          </a:p>
          <a:p>
            <a:pPr algn="ctr"/>
            <a:r>
              <a:rPr lang="ja-JP" altLang="en-US" sz="4000" dirty="0" smtClean="0">
                <a:solidFill>
                  <a:schemeClr val="bg1"/>
                </a:solidFill>
                <a:latin typeface="+mj-ea"/>
                <a:ea typeface="+mj-ea"/>
              </a:rPr>
              <a:t>大きなチャンス</a:t>
            </a:r>
            <a:endParaRPr lang="en-GB" sz="4000" dirty="0" smtClean="0">
              <a:solidFill>
                <a:schemeClr val="bg1"/>
              </a:solidFill>
              <a:latin typeface="+mj-ea"/>
              <a:ea typeface="+mj-ea"/>
            </a:endParaRPr>
          </a:p>
          <a:p>
            <a:endParaRPr lang="en-GB" sz="4000" dirty="0" smtClean="0">
              <a:solidFill>
                <a:schemeClr val="bg1"/>
              </a:solidFill>
              <a:latin typeface="Comic Sans MS" pitchFamily="66" charset="0"/>
            </a:endParaRPr>
          </a:p>
          <a:p>
            <a:pPr marL="533400" indent="-533400">
              <a:spcAft>
                <a:spcPts val="1200"/>
              </a:spcAft>
              <a:buFont typeface="Arial" pitchFamily="34" charset="0"/>
              <a:buChar char="•"/>
            </a:pPr>
            <a:r>
              <a:rPr lang="en-GB" sz="4000" dirty="0" smtClean="0">
                <a:solidFill>
                  <a:schemeClr val="bg1"/>
                </a:solidFill>
                <a:latin typeface="Comic Sans MS" pitchFamily="66" charset="0"/>
              </a:rPr>
              <a:t>Haskell </a:t>
            </a:r>
            <a:r>
              <a:rPr lang="ja-JP" altLang="en-US" sz="4000" dirty="0" smtClean="0">
                <a:solidFill>
                  <a:schemeClr val="bg1"/>
                </a:solidFill>
                <a:latin typeface="+mj-ea"/>
                <a:ea typeface="+mj-ea"/>
              </a:rPr>
              <a:t>はもともと並列</a:t>
            </a:r>
            <a:r>
              <a:rPr lang="en-GB" sz="4000" dirty="0" smtClean="0">
                <a:solidFill>
                  <a:schemeClr val="bg1"/>
                </a:solidFill>
                <a:latin typeface="Comic Sans MS" pitchFamily="66" charset="0"/>
              </a:rPr>
              <a:t>(Java </a:t>
            </a:r>
            <a:r>
              <a:rPr lang="ja-JP" altLang="en-US" sz="4000" dirty="0" smtClean="0">
                <a:solidFill>
                  <a:schemeClr val="bg1"/>
                </a:solidFill>
                <a:latin typeface="+mj-ea"/>
                <a:ea typeface="+mj-ea"/>
                <a:cs typeface="ＭＳ ゴシック"/>
              </a:rPr>
              <a:t>とは真逆</a:t>
            </a:r>
            <a:r>
              <a:rPr lang="en-GB" sz="4000" dirty="0" smtClean="0">
                <a:solidFill>
                  <a:schemeClr val="bg1"/>
                </a:solidFill>
                <a:latin typeface="Comic Sans MS" pitchFamily="66" charset="0"/>
              </a:rPr>
              <a:t>)</a:t>
            </a:r>
          </a:p>
          <a:p>
            <a:pPr marL="533400" indent="-533400">
              <a:buFont typeface="Arial" pitchFamily="34" charset="0"/>
              <a:buChar char="•"/>
            </a:pPr>
            <a:r>
              <a:rPr lang="ja-JP" altLang="en-US" sz="4000" dirty="0" smtClean="0">
                <a:solidFill>
                  <a:schemeClr val="bg1"/>
                </a:solidFill>
                <a:latin typeface="+mj-ea"/>
                <a:ea typeface="+mj-ea"/>
              </a:rPr>
              <a:t>みんな並列マシンの上でどうプログラムを書くか心配</a:t>
            </a:r>
            <a:endParaRPr lang="en-US" sz="4000" dirty="0" smtClean="0">
              <a:solidFill>
                <a:schemeClr val="bg1"/>
              </a:solidFill>
              <a:latin typeface="+mj-ea"/>
              <a:ea typeface="+mj-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ustom 1">
      <a:dk1>
        <a:sysClr val="windowText" lastClr="000000"/>
      </a:dk1>
      <a:lt1>
        <a:sysClr val="window" lastClr="FFFFFF"/>
      </a:lt1>
      <a:dk2>
        <a:srgbClr val="002060"/>
      </a:dk2>
      <a:lt2>
        <a:srgbClr val="C9C2D1"/>
      </a:lt2>
      <a:accent1>
        <a:srgbClr val="CEB966"/>
      </a:accent1>
      <a:accent2>
        <a:srgbClr val="9CB084"/>
      </a:accent2>
      <a:accent3>
        <a:srgbClr val="6BB1C9"/>
      </a:accent3>
      <a:accent4>
        <a:srgbClr val="6585CF"/>
      </a:accent4>
      <a:accent5>
        <a:srgbClr val="7E6BC9"/>
      </a:accent5>
      <a:accent6>
        <a:srgbClr val="A379BB"/>
      </a:accent6>
      <a:hlink>
        <a:srgbClr val="FFC000"/>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ln w="9525">
          <a:solidFill>
            <a:schemeClr val="bg1"/>
          </a:solidFill>
        </a:ln>
      </a:spPr>
      <a:bodyPr wrap="square" rtlCol="0" anchor="ctr">
        <a:spAutoFit/>
      </a:bodyPr>
      <a:lstStyle>
        <a:defPPr algn="ctr">
          <a:defRPr dirty="0" smtClean="0">
            <a:solidFill>
              <a:schemeClr val="bg1"/>
            </a:solidFill>
            <a:latin typeface="Comic Sans MS" pitchFamily="66"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latin typeface="Comic Sans MS" pitchFamily="66"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19053</TotalTime>
  <Words>2899</Words>
  <Application>Microsoft Macintosh PowerPoint</Application>
  <PresentationFormat>画面に合わせる (4:3)</PresentationFormat>
  <Paragraphs>357</Paragraphs>
  <Slides>44</Slides>
  <Notes>38</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44</vt:i4>
      </vt:variant>
    </vt:vector>
  </HeadingPairs>
  <TitlesOfParts>
    <vt:vector size="45" baseType="lpstr">
      <vt:lpstr>Apex</vt:lpstr>
      <vt:lpstr>Haskell と  トランザクションメモリー</vt:lpstr>
      <vt:lpstr>ほとんどの新しい言語</vt:lpstr>
      <vt:lpstr>成功した研究言語</vt:lpstr>
      <vt:lpstr>C++, Java, Perl, Ruby</vt:lpstr>
      <vt:lpstr>標準化言語</vt:lpstr>
      <vt:lpstr>Haskell</vt:lpstr>
      <vt:lpstr>言語の人気ランキング 言語 X はどれくらい使われているか</vt:lpstr>
      <vt:lpstr>言語の人気ランキング 言語 X はどれくらい話題になっているか</vt:lpstr>
      <vt:lpstr>スライド 9</vt:lpstr>
      <vt:lpstr>Haskell は 3 つの並行性を持つ</vt:lpstr>
      <vt:lpstr>Haskell は 3 つの並行性を持つ</vt:lpstr>
      <vt:lpstr>30年の研究を経て、共有メモリを用いたタスクレベルの並行処理で、最も利用されている協調の仕組みは....</vt:lpstr>
      <vt:lpstr>30年の研究を経て、共有メモリを用いたタスクレベルの並行処理で、最も利用されている協調の仕組みは....</vt:lpstr>
      <vt:lpstr>30年の研究を経て、共有メモリを用いたタスクレベルの並行処理で、最も利用されている協調の仕組みは....</vt:lpstr>
      <vt:lpstr>ロックの何が悪いのか?</vt:lpstr>
      <vt:lpstr>ロックでうまくやるのは恐ろしく難しい</vt:lpstr>
      <vt:lpstr>ロックでうまくやるのは恐ろしく難しい</vt:lpstr>
      <vt:lpstr>ロックでうまくやるのは恐ろしく難しい</vt:lpstr>
      <vt:lpstr>アトミックなメモリトランザクション</vt:lpstr>
      <vt:lpstr>アトミックなメモリトランザクション</vt:lpstr>
      <vt:lpstr>どのように動くのか?</vt:lpstr>
      <vt:lpstr>スライド 22</vt:lpstr>
      <vt:lpstr>Haskell に STM を実現する</vt:lpstr>
      <vt:lpstr>変更可能な状態</vt:lpstr>
      <vt:lpstr>Haskell の並行性</vt:lpstr>
      <vt:lpstr>Haskell のアトミックブロック</vt:lpstr>
      <vt:lpstr>Haskell の STM</vt:lpstr>
      <vt:lpstr>Haskell の STM</vt:lpstr>
      <vt:lpstr>STM の計算は組み立てられる(ロックとは違って)</vt:lpstr>
      <vt:lpstr>例外</vt:lpstr>
      <vt:lpstr>スライド 31</vt:lpstr>
      <vt:lpstr>アイディア1: 計算の部品化</vt:lpstr>
      <vt:lpstr>計算の部品化</vt:lpstr>
      <vt:lpstr>なぜ “組み立て可能” か?</vt:lpstr>
      <vt:lpstr>アイディア 2: 選択</vt:lpstr>
      <vt:lpstr>選択も組み立て可能</vt:lpstr>
      <vt:lpstr>トランザクションの組み立て</vt:lpstr>
      <vt:lpstr>代数</vt:lpstr>
      <vt:lpstr>アイディア 3: 不変条件</vt:lpstr>
      <vt:lpstr>不変条件: 新たなプリミティブ</vt:lpstr>
      <vt:lpstr>always は何をするの？</vt:lpstr>
      <vt:lpstr>結局どういうこと?</vt:lpstr>
      <vt:lpstr>スライド 43</vt:lpstr>
      <vt:lpstr>結論</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Haskell </dc:title>
  <dc:creator>Simon Peyton Jones</dc:creator>
  <cp:lastModifiedBy>ヤマモト カズヒコ</cp:lastModifiedBy>
  <cp:revision>493</cp:revision>
  <dcterms:created xsi:type="dcterms:W3CDTF">2010-04-14T02:32:44Z</dcterms:created>
  <dcterms:modified xsi:type="dcterms:W3CDTF">2010-04-14T05:23:47Z</dcterms:modified>
</cp:coreProperties>
</file>