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6"/>
  </p:notesMasterIdLst>
  <p:sldIdLst>
    <p:sldId id="256" r:id="rId2"/>
    <p:sldId id="358" r:id="rId3"/>
    <p:sldId id="359" r:id="rId4"/>
    <p:sldId id="363" r:id="rId5"/>
    <p:sldId id="360" r:id="rId6"/>
    <p:sldId id="362" r:id="rId7"/>
    <p:sldId id="275" r:id="rId8"/>
    <p:sldId id="390" r:id="rId9"/>
    <p:sldId id="365" r:id="rId10"/>
    <p:sldId id="364" r:id="rId11"/>
    <p:sldId id="366" r:id="rId12"/>
    <p:sldId id="355" r:id="rId13"/>
    <p:sldId id="356" r:id="rId14"/>
    <p:sldId id="276" r:id="rId15"/>
    <p:sldId id="277" r:id="rId16"/>
    <p:sldId id="368" r:id="rId17"/>
    <p:sldId id="438" r:id="rId18"/>
    <p:sldId id="369" r:id="rId19"/>
    <p:sldId id="382" r:id="rId20"/>
    <p:sldId id="333" r:id="rId21"/>
    <p:sldId id="371" r:id="rId22"/>
    <p:sldId id="372" r:id="rId23"/>
    <p:sldId id="373" r:id="rId24"/>
    <p:sldId id="374" r:id="rId25"/>
    <p:sldId id="379" r:id="rId26"/>
    <p:sldId id="381" r:id="rId27"/>
    <p:sldId id="439" r:id="rId28"/>
    <p:sldId id="385" r:id="rId29"/>
    <p:sldId id="392" r:id="rId30"/>
    <p:sldId id="389" r:id="rId31"/>
    <p:sldId id="386" r:id="rId32"/>
    <p:sldId id="387" r:id="rId33"/>
    <p:sldId id="388" r:id="rId34"/>
    <p:sldId id="393" r:id="rId35"/>
    <p:sldId id="394" r:id="rId36"/>
    <p:sldId id="395" r:id="rId37"/>
    <p:sldId id="409" r:id="rId38"/>
    <p:sldId id="410" r:id="rId39"/>
    <p:sldId id="396" r:id="rId40"/>
    <p:sldId id="412" r:id="rId41"/>
    <p:sldId id="414" r:id="rId42"/>
    <p:sldId id="413" r:id="rId43"/>
    <p:sldId id="327" r:id="rId44"/>
    <p:sldId id="415" r:id="rId45"/>
    <p:sldId id="407" r:id="rId46"/>
    <p:sldId id="416" r:id="rId47"/>
    <p:sldId id="417" r:id="rId48"/>
    <p:sldId id="418" r:id="rId49"/>
    <p:sldId id="419" r:id="rId50"/>
    <p:sldId id="420" r:id="rId51"/>
    <p:sldId id="421" r:id="rId52"/>
    <p:sldId id="422" r:id="rId53"/>
    <p:sldId id="423" r:id="rId54"/>
    <p:sldId id="424" r:id="rId55"/>
    <p:sldId id="425" r:id="rId56"/>
    <p:sldId id="426" r:id="rId57"/>
    <p:sldId id="430" r:id="rId58"/>
    <p:sldId id="429" r:id="rId59"/>
    <p:sldId id="367" r:id="rId60"/>
    <p:sldId id="431" r:id="rId61"/>
    <p:sldId id="432" r:id="rId62"/>
    <p:sldId id="281" r:id="rId63"/>
    <p:sldId id="411" r:id="rId64"/>
    <p:sldId id="440" r:id="rId65"/>
    <p:sldId id="357" r:id="rId66"/>
    <p:sldId id="441" r:id="rId67"/>
    <p:sldId id="384" r:id="rId68"/>
    <p:sldId id="330" r:id="rId69"/>
    <p:sldId id="353" r:id="rId70"/>
    <p:sldId id="331" r:id="rId71"/>
    <p:sldId id="332" r:id="rId72"/>
    <p:sldId id="342" r:id="rId73"/>
    <p:sldId id="433" r:id="rId74"/>
    <p:sldId id="434" r:id="rId75"/>
    <p:sldId id="436" r:id="rId76"/>
    <p:sldId id="435" r:id="rId77"/>
    <p:sldId id="309" r:id="rId78"/>
    <p:sldId id="310" r:id="rId79"/>
    <p:sldId id="311" r:id="rId80"/>
    <p:sldId id="312" r:id="rId81"/>
    <p:sldId id="313" r:id="rId82"/>
    <p:sldId id="314" r:id="rId83"/>
    <p:sldId id="316" r:id="rId84"/>
    <p:sldId id="264" r:id="rId85"/>
    <p:sldId id="265" r:id="rId86"/>
    <p:sldId id="348" r:id="rId87"/>
    <p:sldId id="307" r:id="rId88"/>
    <p:sldId id="308" r:id="rId89"/>
    <p:sldId id="437" r:id="rId90"/>
    <p:sldId id="335" r:id="rId91"/>
    <p:sldId id="337" r:id="rId92"/>
    <p:sldId id="336" r:id="rId93"/>
    <p:sldId id="338" r:id="rId94"/>
    <p:sldId id="339" r:id="rId95"/>
    <p:sldId id="340" r:id="rId96"/>
    <p:sldId id="341" r:id="rId97"/>
    <p:sldId id="299" r:id="rId98"/>
    <p:sldId id="268" r:id="rId99"/>
    <p:sldId id="269" r:id="rId100"/>
    <p:sldId id="270" r:id="rId101"/>
    <p:sldId id="271" r:id="rId102"/>
    <p:sldId id="350" r:id="rId103"/>
    <p:sldId id="351" r:id="rId104"/>
    <p:sldId id="349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FF3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91" y="1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F4008-A007-49AC-9EB6-1D82CF026D53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B38BC-1A4F-4243-B75F-D1728336DDB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86DA-0068-4B62-987D-41E79CA57105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5BB2-C7F6-400A-9D88-E71EE969DEB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86DA-0068-4B62-987D-41E79CA57105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5BB2-C7F6-400A-9D88-E71EE969DE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86DA-0068-4B62-987D-41E79CA57105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5BB2-C7F6-400A-9D88-E71EE969DE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709160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0267" y="1130300"/>
            <a:ext cx="5486400" cy="5073650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867" y="1130300"/>
            <a:ext cx="5486400" cy="5073650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FE5BB2-C7F6-400A-9D88-E71EE969DE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Wingdings 2" pitchFamily="18" charset="2"/>
              <a:buChar char=""/>
              <a:defRPr>
                <a:latin typeface="Comic Sans MS" pitchFamily="66" charset="0"/>
              </a:defRPr>
            </a:lvl1pPr>
            <a:lvl2pPr>
              <a:buSzPct val="100000"/>
              <a:defRPr>
                <a:latin typeface="Comic Sans MS" pitchFamily="66" charset="0"/>
              </a:defRPr>
            </a:lvl2pPr>
            <a:lvl3pPr>
              <a:buSzPct val="100000"/>
              <a:defRPr>
                <a:latin typeface="Comic Sans MS" pitchFamily="66" charset="0"/>
              </a:defRPr>
            </a:lvl3pPr>
            <a:lvl4pPr>
              <a:buSzPct val="100000"/>
              <a:defRPr>
                <a:latin typeface="Comic Sans MS" pitchFamily="66" charset="0"/>
              </a:defRPr>
            </a:lvl4pPr>
            <a:lvl5pPr>
              <a:buSzPct val="100000"/>
              <a:defRPr>
                <a:latin typeface="Comic Sans MS" pitchFamily="66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86DA-0068-4B62-987D-41E79CA57105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5BB2-C7F6-400A-9D88-E71EE969DE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86DA-0068-4B62-987D-41E79CA57105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A9FE5BB2-C7F6-400A-9D88-E71EE969DE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86DA-0068-4B62-987D-41E79CA57105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5BB2-C7F6-400A-9D88-E71EE969DE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86DA-0068-4B62-987D-41E79CA57105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5BB2-C7F6-400A-9D88-E71EE969DE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86DA-0068-4B62-987D-41E79CA57105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5BB2-C7F6-400A-9D88-E71EE969DE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86DA-0068-4B62-987D-41E79CA57105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5BB2-C7F6-400A-9D88-E71EE969DE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86DA-0068-4B62-987D-41E79CA57105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5BB2-C7F6-400A-9D88-E71EE969DE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86DA-0068-4B62-987D-41E79CA57105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5BB2-C7F6-400A-9D88-E71EE969DE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99D86DA-0068-4B62-987D-41E79CA57105}" type="datetimeFigureOut">
              <a:rPr lang="en-GB" smtClean="0"/>
              <a:pPr/>
              <a:t>07/05/2020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9FE5BB2-C7F6-400A-9D88-E71EE969DE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5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6.png"/><Relationship Id="rId4" Type="http://schemas.openxmlformats.org/officeDocument/2006/relationships/image" Target="../media/image47.png"/><Relationship Id="rId9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5.png"/><Relationship Id="rId7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8.png"/><Relationship Id="rId10" Type="http://schemas.openxmlformats.org/officeDocument/2006/relationships/image" Target="../media/image59.png"/><Relationship Id="rId4" Type="http://schemas.openxmlformats.org/officeDocument/2006/relationships/image" Target="../media/image47.png"/><Relationship Id="rId9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47.png"/><Relationship Id="rId9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5.png"/><Relationship Id="rId7" Type="http://schemas.openxmlformats.org/officeDocument/2006/relationships/image" Target="../media/image5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64.png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6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2.png"/><Relationship Id="rId4" Type="http://schemas.openxmlformats.org/officeDocument/2006/relationships/image" Target="../media/image6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7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7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6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Type inference </a:t>
            </a:r>
            <a:br>
              <a:rPr lang="en-GB" dirty="0"/>
            </a:br>
            <a:r>
              <a:rPr lang="en-GB" dirty="0"/>
              <a:t>as constraint solving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536" y="4077072"/>
            <a:ext cx="8534400" cy="1752600"/>
          </a:xfrm>
        </p:spPr>
        <p:txBody>
          <a:bodyPr/>
          <a:lstStyle/>
          <a:p>
            <a:r>
              <a:rPr lang="en-GB" dirty="0"/>
              <a:t>Simon Peyton Jones</a:t>
            </a:r>
          </a:p>
          <a:p>
            <a:r>
              <a:rPr lang="en-GB" dirty="0"/>
              <a:t>Microsoft Research</a:t>
            </a:r>
          </a:p>
          <a:p>
            <a:r>
              <a:rPr lang="en-GB" dirty="0" err="1"/>
              <a:t>Lambdale</a:t>
            </a:r>
            <a:r>
              <a:rPr lang="en-GB" dirty="0"/>
              <a:t> Sept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AFB6-99A8-4597-B420-28B83026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Unification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2CD2-724F-4106-9A6E-59E5CA30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</a:t>
            </a:r>
            <a:r>
              <a:rPr lang="en-GB" dirty="0">
                <a:solidFill>
                  <a:srgbClr val="FFC000"/>
                </a:solidFill>
              </a:rPr>
              <a:t>unification variable </a:t>
            </a:r>
            <a:r>
              <a:rPr lang="en-GB" dirty="0"/>
              <a:t>stands for a type; it’s a type that we don’t yet know</a:t>
            </a:r>
          </a:p>
          <a:p>
            <a:r>
              <a:rPr lang="en-GB" dirty="0"/>
              <a:t>GHC sometimes calls it a “</a:t>
            </a:r>
            <a:r>
              <a:rPr lang="en-GB" dirty="0">
                <a:solidFill>
                  <a:srgbClr val="FFC000"/>
                </a:solidFill>
              </a:rPr>
              <a:t>meta type variable</a:t>
            </a:r>
            <a:r>
              <a:rPr lang="en-GB" dirty="0"/>
              <a:t>”</a:t>
            </a:r>
          </a:p>
          <a:p>
            <a:r>
              <a:rPr lang="en-GB" dirty="0"/>
              <a:t>By the time type inference is finished, we should know what every meta-</a:t>
            </a:r>
            <a:r>
              <a:rPr lang="en-GB" dirty="0" err="1"/>
              <a:t>tyvar</a:t>
            </a:r>
            <a:r>
              <a:rPr lang="en-GB" dirty="0"/>
              <a:t> stands for.</a:t>
            </a:r>
          </a:p>
          <a:p>
            <a:r>
              <a:rPr lang="en-GB" dirty="0"/>
              <a:t>The “</a:t>
            </a:r>
            <a:r>
              <a:rPr lang="en-GB" dirty="0">
                <a:solidFill>
                  <a:srgbClr val="FFC000"/>
                </a:solidFill>
              </a:rPr>
              <a:t>global substitution</a:t>
            </a:r>
            <a:r>
              <a:rPr lang="en-GB" dirty="0"/>
              <a:t>” maps each meta-</a:t>
            </a:r>
            <a:r>
              <a:rPr lang="en-GB" dirty="0" err="1"/>
              <a:t>tyvar</a:t>
            </a:r>
            <a:r>
              <a:rPr lang="en-GB" dirty="0"/>
              <a:t> to the type it stands for.</a:t>
            </a:r>
          </a:p>
          <a:p>
            <a:r>
              <a:rPr lang="en-GB" dirty="0"/>
              <a:t>A meta-</a:t>
            </a:r>
            <a:r>
              <a:rPr lang="en-GB" dirty="0" err="1"/>
              <a:t>tyvar</a:t>
            </a:r>
            <a:r>
              <a:rPr lang="en-GB" dirty="0"/>
              <a:t> stands only for a </a:t>
            </a:r>
            <a:r>
              <a:rPr lang="en-GB" dirty="0">
                <a:solidFill>
                  <a:srgbClr val="FFC000"/>
                </a:solidFill>
              </a:rPr>
              <a:t>monotype</a:t>
            </a:r>
            <a:r>
              <a:rPr lang="en-GB" dirty="0"/>
              <a:t>; a type with no </a:t>
            </a:r>
            <a:r>
              <a:rPr lang="en-GB" dirty="0" err="1"/>
              <a:t>foralls</a:t>
            </a:r>
            <a:r>
              <a:rPr lang="en-GB" dirty="0"/>
              <a:t> in it.</a:t>
            </a:r>
          </a:p>
        </p:txBody>
      </p:sp>
    </p:spTree>
    <p:extLst>
      <p:ext uri="{BB962C8B-B14F-4D97-AF65-F5344CB8AC3E}">
        <p14:creationId xmlns:p14="http://schemas.microsoft.com/office/powerpoint/2010/main" val="2838026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Take a clue from unboxed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013176"/>
            <a:ext cx="8229600" cy="1296184"/>
          </a:xfrm>
        </p:spPr>
        <p:txBody>
          <a:bodyPr/>
          <a:lstStyle/>
          <a:p>
            <a:r>
              <a:rPr lang="en-GB" dirty="0"/>
              <a:t>Expose evaluation to optimiser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91544" y="1340768"/>
            <a:ext cx="4608512" cy="2952328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data 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= I#  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#</a:t>
            </a:r>
          </a:p>
          <a:p>
            <a:endParaRPr lang="en-GB" sz="24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plusInt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:: 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-&gt; 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-&gt; 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endParaRPr lang="en-GB" sz="24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plusInt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x y </a:t>
            </a:r>
          </a:p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 = case x of I# a -&gt;</a:t>
            </a:r>
          </a:p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    case y of I# b -&gt;</a:t>
            </a:r>
          </a:p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     I#  (a +# b)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32104" y="1340768"/>
            <a:ext cx="3168352" cy="2952328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x `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plusInt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` x</a:t>
            </a:r>
            <a:br>
              <a:rPr lang="en-GB" sz="2400" dirty="0">
                <a:solidFill>
                  <a:schemeClr val="bg1"/>
                </a:solidFill>
                <a:latin typeface="Comic Sans MS" pitchFamily="66" charset="0"/>
              </a:rPr>
            </a:br>
            <a:endParaRPr lang="en-GB" sz="24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= case x of I# a -&gt;</a:t>
            </a:r>
          </a:p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  case x of I# b -&gt;</a:t>
            </a:r>
          </a:p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   I#  (a +# b)</a:t>
            </a:r>
            <a:br>
              <a:rPr lang="en-GB" sz="2400" dirty="0">
                <a:solidFill>
                  <a:schemeClr val="bg1"/>
                </a:solidFill>
                <a:latin typeface="Comic Sans MS" pitchFamily="66" charset="0"/>
              </a:rPr>
            </a:br>
            <a:endParaRPr lang="en-GB" sz="24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= case x of I# a -&gt;</a:t>
            </a:r>
          </a:p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   I#  (a +# 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9617" y="4509121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Library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4152" y="4509121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Inline + optimise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Take a clue from unboxed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5013176"/>
            <a:ext cx="8363272" cy="1296184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So (~</a:t>
            </a:r>
            <a:r>
              <a:rPr lang="en-GB" baseline="-25000" dirty="0"/>
              <a:t>#</a:t>
            </a:r>
            <a:r>
              <a:rPr lang="en-GB" dirty="0"/>
              <a:t>) is the primitive type constructor</a:t>
            </a:r>
          </a:p>
          <a:p>
            <a:r>
              <a:rPr lang="en-GB" dirty="0"/>
              <a:t>(</a:t>
            </a:r>
            <a:r>
              <a:rPr lang="en-GB" b="1" dirty="0">
                <a:sym typeface="Wingdings 3"/>
              </a:rPr>
              <a:t></a:t>
            </a:r>
            <a:r>
              <a:rPr lang="en-GB" baseline="-25000" dirty="0">
                <a:sym typeface="Wingdings 3"/>
              </a:rPr>
              <a:t>#</a:t>
            </a:r>
            <a:r>
              <a:rPr lang="en-GB" dirty="0">
                <a:sym typeface="Wingdings 3"/>
              </a:rPr>
              <a:t>) is the primitive language construct</a:t>
            </a:r>
          </a:p>
          <a:p>
            <a:r>
              <a:rPr lang="en-GB" dirty="0">
                <a:sym typeface="Wingdings 3"/>
              </a:rPr>
              <a:t>And </a:t>
            </a:r>
            <a:r>
              <a:rPr lang="en-GB" dirty="0"/>
              <a:t>(</a:t>
            </a:r>
            <a:r>
              <a:rPr lang="en-GB" b="1" dirty="0">
                <a:sym typeface="Wingdings 3"/>
              </a:rPr>
              <a:t></a:t>
            </a:r>
            <a:r>
              <a:rPr lang="en-GB" baseline="-25000" dirty="0">
                <a:sym typeface="Wingdings 3"/>
              </a:rPr>
              <a:t>#</a:t>
            </a:r>
            <a:r>
              <a:rPr lang="en-GB" dirty="0">
                <a:sym typeface="Wingdings 3"/>
              </a:rPr>
              <a:t>) is erasable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847528" y="1340768"/>
            <a:ext cx="4608512" cy="3024336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data a ~ b = 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Eq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#  (a ~</a:t>
            </a:r>
            <a:r>
              <a:rPr lang="en-GB" sz="2400" baseline="-25000" dirty="0">
                <a:solidFill>
                  <a:schemeClr val="bg1"/>
                </a:solidFill>
                <a:latin typeface="Comic Sans MS" pitchFamily="66" charset="0"/>
              </a:rPr>
              <a:t>#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b)</a:t>
            </a:r>
          </a:p>
          <a:p>
            <a:endParaRPr lang="en-GB" sz="24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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) :: (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  <a:sym typeface="Wingdings 3"/>
              </a:rPr>
              <a:t>a~b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) -&gt; a -&gt; b</a:t>
            </a:r>
          </a:p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x </a:t>
            </a:r>
            <a:r>
              <a:rPr lang="en-GB" sz="2400" b="1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 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c = case c of</a:t>
            </a:r>
          </a:p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                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  <a:sym typeface="Wingdings 3"/>
              </a:rPr>
              <a:t>Eq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# d -&gt; x </a:t>
            </a:r>
            <a:r>
              <a:rPr lang="en-GB" sz="2400" b="1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</a:t>
            </a:r>
            <a:r>
              <a:rPr lang="en-GB" sz="2400" baseline="-25000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#</a:t>
            </a:r>
            <a:r>
              <a:rPr lang="en-GB" sz="2400" b="1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 d</a:t>
            </a:r>
          </a:p>
          <a:p>
            <a:endParaRPr lang="en-GB" sz="2400" b="1" dirty="0">
              <a:solidFill>
                <a:schemeClr val="bg1"/>
              </a:solidFill>
              <a:latin typeface="Comic Sans MS" pitchFamily="66" charset="0"/>
              <a:sym typeface="Wingdings 3"/>
            </a:endParaRPr>
          </a:p>
          <a:p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  <a:sym typeface="Wingdings 3"/>
              </a:rPr>
              <a:t>refl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 :: 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  <a:sym typeface="Wingdings 3"/>
              </a:rPr>
              <a:t>t~t</a:t>
            </a:r>
            <a:endParaRPr lang="en-GB" sz="2400" dirty="0">
              <a:solidFill>
                <a:schemeClr val="bg1"/>
              </a:solidFill>
              <a:latin typeface="Comic Sans MS" pitchFamily="66" charset="0"/>
              <a:sym typeface="Wingdings 3"/>
            </a:endParaRPr>
          </a:p>
          <a:p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  <a:sym typeface="Wingdings 3"/>
              </a:rPr>
              <a:t>refl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 = /\t. 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  <a:sym typeface="Wingdings 3"/>
              </a:rPr>
              <a:t>Eq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# (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  <a:sym typeface="Wingdings 3"/>
              </a:rPr>
              <a:t>refl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# 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7484" y="4365105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Library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4119464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Inline + optimise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36568" y="1700808"/>
            <a:ext cx="3779912" cy="2304256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let c7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= 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refl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Bool</a:t>
            </a:r>
            <a:endParaRPr lang="en-GB" sz="24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in (x </a:t>
            </a:r>
            <a:r>
              <a:rPr lang="en-GB" sz="2400" b="1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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c7) &amp;&amp; False</a:t>
            </a:r>
          </a:p>
          <a:p>
            <a:endParaRPr lang="en-GB" sz="24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...inline 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refl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, </a:t>
            </a:r>
            <a:r>
              <a:rPr lang="en-GB" sz="2400" b="1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</a:t>
            </a:r>
          </a:p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=  (x </a:t>
            </a:r>
            <a:r>
              <a:rPr lang="en-GB" sz="2400" b="1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</a:t>
            </a:r>
            <a:r>
              <a:rPr lang="en-GB" sz="2400" baseline="-25000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#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  (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  <a:sym typeface="Wingdings 3"/>
              </a:rPr>
              <a:t>refl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# 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  <a:sym typeface="Wingdings 3"/>
              </a:rPr>
              <a:t>Bool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))</a:t>
            </a:r>
          </a:p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      &amp;&amp; False</a:t>
            </a:r>
            <a:endParaRPr lang="en-GB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~</a:t>
            </a:r>
            <a:r>
              <a:rPr lang="en-GB" baseline="-25000" dirty="0"/>
              <a:t>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76872"/>
            <a:ext cx="8229600" cy="4032488"/>
          </a:xfrm>
        </p:spPr>
        <p:txBody>
          <a:bodyPr/>
          <a:lstStyle/>
          <a:p>
            <a:pPr>
              <a:buNone/>
            </a:pPr>
            <a:r>
              <a:rPr lang="en-GB" dirty="0"/>
              <a:t>A T1 value allocated in the heap looks like this 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>
                <a:solidFill>
                  <a:srgbClr val="FFC000"/>
                </a:solidFill>
              </a:rPr>
              <a:t>Question</a:t>
            </a:r>
            <a:r>
              <a:rPr lang="en-GB" dirty="0"/>
              <a:t>: what is the </a:t>
            </a:r>
            <a:br>
              <a:rPr lang="en-GB" dirty="0"/>
            </a:br>
            <a:r>
              <a:rPr lang="en-GB" dirty="0"/>
              <a:t>representation for (a~</a:t>
            </a:r>
            <a:r>
              <a:rPr lang="en-GB" baseline="-25000" dirty="0"/>
              <a:t>#</a:t>
            </a:r>
            <a:r>
              <a:rPr lang="en-GB" dirty="0" err="1"/>
              <a:t>Bool</a:t>
            </a:r>
            <a:r>
              <a:rPr lang="en-GB" dirty="0"/>
              <a:t>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7528" y="1412776"/>
            <a:ext cx="864096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 T where</a:t>
            </a:r>
          </a:p>
          <a:p>
            <a:r>
              <a:rPr lang="en-GB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T1 :: </a:t>
            </a:r>
            <a:r>
              <a:rPr lang="en-GB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</a:t>
            </a:r>
            <a:r>
              <a:rPr lang="en-GB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a. (a~#</a:t>
            </a:r>
            <a:r>
              <a:rPr lang="en-GB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-&gt; Double# -&gt; </a:t>
            </a:r>
            <a:r>
              <a:rPr lang="en-GB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 T 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91744" y="3604374"/>
            <a:ext cx="4320480" cy="369332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5760" y="3573017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T1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32" y="3429000"/>
            <a:ext cx="0" cy="7200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75920" y="3429000"/>
            <a:ext cx="0" cy="7200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00056" y="3429000"/>
            <a:ext cx="0" cy="7200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07968" y="3573017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3.8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320136" y="3789040"/>
            <a:ext cx="936104" cy="12961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47928" y="30689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64 bits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0689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32 bits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55840" y="3573017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???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68208" y="515719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True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~</a:t>
            </a:r>
            <a:r>
              <a:rPr lang="en-GB" baseline="-25000" dirty="0"/>
              <a:t>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76872"/>
            <a:ext cx="8229600" cy="40324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/>
              <a:t>A T1 value allocated in the heap looks like this 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>
                <a:solidFill>
                  <a:srgbClr val="FFC000"/>
                </a:solidFill>
              </a:rPr>
              <a:t>Question</a:t>
            </a:r>
            <a:r>
              <a:rPr lang="en-GB" dirty="0"/>
              <a:t>: what is the </a:t>
            </a:r>
            <a:br>
              <a:rPr lang="en-GB" dirty="0"/>
            </a:br>
            <a:r>
              <a:rPr lang="en-GB" dirty="0"/>
              <a:t>representation for (a~</a:t>
            </a:r>
            <a:r>
              <a:rPr lang="en-GB" baseline="-25000" dirty="0"/>
              <a:t>#</a:t>
            </a:r>
            <a:r>
              <a:rPr lang="en-GB" dirty="0" err="1"/>
              <a:t>Bool</a:t>
            </a:r>
            <a:r>
              <a:rPr lang="en-GB" dirty="0"/>
              <a:t>)?</a:t>
            </a:r>
          </a:p>
          <a:p>
            <a:pPr>
              <a:buNone/>
            </a:pPr>
            <a:r>
              <a:rPr lang="en-GB" b="1" dirty="0">
                <a:solidFill>
                  <a:srgbClr val="FFC000"/>
                </a:solidFill>
              </a:rPr>
              <a:t>Answer</a:t>
            </a:r>
            <a:r>
              <a:rPr lang="en-GB" dirty="0"/>
              <a:t>: a 0-bit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7528" y="1412776"/>
            <a:ext cx="864096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 T where</a:t>
            </a:r>
          </a:p>
          <a:p>
            <a:r>
              <a:rPr lang="en-GB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T1 :: </a:t>
            </a:r>
            <a:r>
              <a:rPr lang="en-GB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</a:t>
            </a:r>
            <a:r>
              <a:rPr lang="en-GB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a. (a~#</a:t>
            </a:r>
            <a:r>
              <a:rPr lang="en-GB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-&gt; Double# -&gt; </a:t>
            </a:r>
            <a:r>
              <a:rPr lang="en-GB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 T 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91744" y="3604374"/>
            <a:ext cx="4320480" cy="369332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5760" y="3573017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T1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83832" y="3429000"/>
            <a:ext cx="0" cy="7200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27848" y="3429000"/>
            <a:ext cx="0" cy="7200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00056" y="3429000"/>
            <a:ext cx="0" cy="7200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31904" y="3573017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3.8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320136" y="3789040"/>
            <a:ext cx="936104" cy="12961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47928" y="30689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64 bits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0689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32 bits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68208" y="515719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True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95800" y="30596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 bits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Boxed and primitive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04864"/>
            <a:ext cx="8229600" cy="410449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User API and type inference deal exclusively in boxed equality (</a:t>
            </a:r>
            <a:r>
              <a:rPr lang="en-GB" dirty="0" err="1"/>
              <a:t>a~b</a:t>
            </a:r>
            <a:r>
              <a:rPr lang="en-GB" dirty="0"/>
              <a:t>)</a:t>
            </a:r>
          </a:p>
          <a:p>
            <a:r>
              <a:rPr lang="en-GB" dirty="0"/>
              <a:t>Hence all evidence (equalities, type classes, implicit parameters...) is uniformly boxed</a:t>
            </a:r>
          </a:p>
          <a:p>
            <a:r>
              <a:rPr lang="en-GB" dirty="0"/>
              <a:t>Ordinary, already-implemented optimisation unwrap almost all boxed equalities.</a:t>
            </a:r>
          </a:p>
          <a:p>
            <a:r>
              <a:rPr lang="en-GB" dirty="0"/>
              <a:t>Unboxed equality (a~#b) is represented by 0-bit values.  Casts are erased.</a:t>
            </a:r>
          </a:p>
          <a:p>
            <a:r>
              <a:rPr lang="en-GB" dirty="0"/>
              <a:t>Possibility of residual computations to check termination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63752" y="1196752"/>
            <a:ext cx="4608512" cy="864096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data a ~ b = 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Eq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#  (a ~</a:t>
            </a:r>
            <a:r>
              <a:rPr lang="en-GB" sz="2400" baseline="-25000" dirty="0">
                <a:solidFill>
                  <a:schemeClr val="bg1"/>
                </a:solidFill>
                <a:latin typeface="Comic Sans MS" pitchFamily="66" charset="0"/>
              </a:rPr>
              <a:t>#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b)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6754-B3BB-496C-AD6A-F5B05133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Same thing, but for type classes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A4706FA-8DC2-4720-989A-D9EA82CCEA1F}"/>
              </a:ext>
            </a:extLst>
          </p:cNvPr>
          <p:cNvSpPr/>
          <p:nvPr/>
        </p:nvSpPr>
        <p:spPr>
          <a:xfrm>
            <a:off x="5509595" y="1741366"/>
            <a:ext cx="823329" cy="504056"/>
          </a:xfrm>
          <a:prstGeom prst="right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076332-CB54-4669-8A60-E6062C8DD9D7}"/>
              </a:ext>
            </a:extLst>
          </p:cNvPr>
          <p:cNvSpPr/>
          <p:nvPr/>
        </p:nvSpPr>
        <p:spPr>
          <a:xfrm>
            <a:off x="6528048" y="1641245"/>
            <a:ext cx="5270376" cy="707886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\(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[Int]).</a:t>
            </a:r>
            <a:b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</a:b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 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(reverse 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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ED9706-2F0B-4BAE-AD1F-5F085E45A72D}"/>
              </a:ext>
            </a:extLst>
          </p:cNvPr>
          <p:cNvSpPr/>
          <p:nvPr/>
        </p:nvSpPr>
        <p:spPr>
          <a:xfrm>
            <a:off x="335360" y="1279139"/>
            <a:ext cx="4968552" cy="1477328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    :: 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a. Ord a =&gt; 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[a] -&gt; [a]</a:t>
            </a:r>
          </a:p>
          <a:p>
            <a:pPr>
              <a:tabLst>
                <a:tab pos="1249363" algn="l"/>
              </a:tabLst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reverse :: 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a. 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[a] -&gt; [a]</a:t>
            </a:r>
          </a:p>
          <a:p>
            <a:pPr>
              <a:tabLst>
                <a:tab pos="1077913" algn="l"/>
              </a:tabLst>
            </a:pPr>
            <a:endParaRPr lang="en-GB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:: [Int] -&gt; [Int]</a:t>
            </a:r>
          </a:p>
          <a:p>
            <a:pPr>
              <a:tabLst>
                <a:tab pos="1077913" algn="l"/>
              </a:tabLst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\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sort (reverse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E3CCE9F-21B4-42A1-B77E-EAAC1CBB528D}"/>
              </a:ext>
            </a:extLst>
          </p:cNvPr>
          <p:cNvSpPr/>
          <p:nvPr/>
        </p:nvSpPr>
        <p:spPr>
          <a:xfrm rot="5400000">
            <a:off x="695400" y="2924944"/>
            <a:ext cx="792088" cy="504056"/>
          </a:xfrm>
          <a:prstGeom prst="right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FE837-2B42-4CFD-AADD-9330D81D688F}"/>
              </a:ext>
            </a:extLst>
          </p:cNvPr>
          <p:cNvSpPr txBox="1"/>
          <p:nvPr/>
        </p:nvSpPr>
        <p:spPr>
          <a:xfrm>
            <a:off x="335359" y="3685202"/>
            <a:ext cx="4752529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  <a:t> [</a:t>
            </a:r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] </a:t>
            </a:r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~ [</a:t>
            </a:r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</a:t>
            </a:r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],  [</a:t>
            </a:r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</a:t>
            </a:r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  <a:t>] </a:t>
            </a:r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~ [</a:t>
            </a:r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Int</a:t>
            </a:r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],  d:Ord </a:t>
            </a:r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</a:t>
            </a:r>
            <a:endParaRPr lang="en-GB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5C4A9-FD58-4A78-8243-A0893EA1AFDA}"/>
              </a:ext>
            </a:extLst>
          </p:cNvPr>
          <p:cNvSpPr txBox="1"/>
          <p:nvPr/>
        </p:nvSpPr>
        <p:spPr>
          <a:xfrm>
            <a:off x="1495178" y="2884668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Constraints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20E705-8340-4520-A7C9-8EB4D924B870}"/>
              </a:ext>
            </a:extLst>
          </p:cNvPr>
          <p:cNvSpPr txBox="1"/>
          <p:nvPr/>
        </p:nvSpPr>
        <p:spPr>
          <a:xfrm>
            <a:off x="407368" y="5381794"/>
            <a:ext cx="3312368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  <a:t> := Int</a:t>
            </a:r>
            <a:r>
              <a:rPr lang="en-GB" sz="2400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  <a:t>, </a:t>
            </a:r>
            <a:r>
              <a:rPr lang="en-GB" sz="240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 </a:t>
            </a:r>
            <a:r>
              <a:rPr lang="en-GB" sz="2400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  <a:t>:= Int,</a:t>
            </a:r>
            <a:br>
              <a:rPr lang="en-GB" sz="2400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</a:br>
            <a:r>
              <a:rPr lang="en-GB" sz="2400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  <a:t>d </a:t>
            </a:r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  <a:t>:= $</a:t>
            </a:r>
            <a:r>
              <a:rPr lang="en-GB" sz="2400" dirty="0" err="1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  <a:t>fOrdInt</a:t>
            </a:r>
            <a:endParaRPr lang="en-GB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AA752E6-E171-4921-9079-C558021BADF1}"/>
              </a:ext>
            </a:extLst>
          </p:cNvPr>
          <p:cNvSpPr/>
          <p:nvPr/>
        </p:nvSpPr>
        <p:spPr>
          <a:xfrm rot="5400000">
            <a:off x="567184" y="4565328"/>
            <a:ext cx="904504" cy="504056"/>
          </a:xfrm>
          <a:prstGeom prst="right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A9A24-33A8-49D9-8E23-F5C005232F7A}"/>
              </a:ext>
            </a:extLst>
          </p:cNvPr>
          <p:cNvSpPr txBox="1"/>
          <p:nvPr/>
        </p:nvSpPr>
        <p:spPr>
          <a:xfrm>
            <a:off x="1340540" y="4604972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Solve, by unification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EA5787-7581-49B5-8A3D-94B584903D32}"/>
              </a:ext>
            </a:extLst>
          </p:cNvPr>
          <p:cNvSpPr/>
          <p:nvPr/>
        </p:nvSpPr>
        <p:spPr>
          <a:xfrm>
            <a:off x="6714023" y="3916034"/>
            <a:ext cx="4536504" cy="1015663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\(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:[Int]).</a:t>
            </a:r>
            <a:b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sort 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@Int $</a:t>
            </a:r>
            <a:r>
              <a:rPr lang="en-GB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fOrdInt</a:t>
            </a:r>
            <a:b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(reverse 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@Int 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C8BEB5-B8DC-4E87-93B7-A34057E7BED2}"/>
              </a:ext>
            </a:extLst>
          </p:cNvPr>
          <p:cNvSpPr txBox="1"/>
          <p:nvPr/>
        </p:nvSpPr>
        <p:spPr>
          <a:xfrm>
            <a:off x="5397626" y="2345935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Elaborate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01A945F-DFC9-4E0C-B3E9-D88C63D80DBC}"/>
              </a:ext>
            </a:extLst>
          </p:cNvPr>
          <p:cNvSpPr/>
          <p:nvPr/>
        </p:nvSpPr>
        <p:spPr>
          <a:xfrm rot="5400000">
            <a:off x="6924092" y="2896773"/>
            <a:ext cx="1152128" cy="504056"/>
          </a:xfrm>
          <a:prstGeom prst="right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6582003-F1C0-4010-A7AA-3DCD97C39E09}"/>
              </a:ext>
            </a:extLst>
          </p:cNvPr>
          <p:cNvCxnSpPr/>
          <p:nvPr/>
        </p:nvCxnSpPr>
        <p:spPr>
          <a:xfrm flipV="1">
            <a:off x="3791744" y="3102968"/>
            <a:ext cx="3456384" cy="2509658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9D62B8-598D-4CA1-8E2D-172A83D4750C}"/>
              </a:ext>
            </a:extLst>
          </p:cNvPr>
          <p:cNvSpPr txBox="1"/>
          <p:nvPr/>
        </p:nvSpPr>
        <p:spPr>
          <a:xfrm>
            <a:off x="7732574" y="2918302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Apply the substitution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C740A7B-051B-4756-BFB0-ED2CD40351C2}"/>
              </a:ext>
            </a:extLst>
          </p:cNvPr>
          <p:cNvSpPr/>
          <p:nvPr/>
        </p:nvSpPr>
        <p:spPr>
          <a:xfrm>
            <a:off x="7223290" y="5571763"/>
            <a:ext cx="3960440" cy="715089"/>
          </a:xfrm>
          <a:prstGeom prst="round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omic Sans MS" pitchFamily="66" charset="0"/>
              </a:rPr>
              <a:t>Main point: solving the constraints “fills in” the elaborated program</a:t>
            </a:r>
          </a:p>
        </p:txBody>
      </p:sp>
    </p:spTree>
    <p:extLst>
      <p:ext uri="{BB962C8B-B14F-4D97-AF65-F5344CB8AC3E}">
        <p14:creationId xmlns:p14="http://schemas.microsoft.com/office/powerpoint/2010/main" val="133882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Deferring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988" y="1340768"/>
            <a:ext cx="10972800" cy="5184576"/>
          </a:xfrm>
        </p:spPr>
        <p:txBody>
          <a:bodyPr>
            <a:normAutofit/>
          </a:bodyPr>
          <a:lstStyle/>
          <a:p>
            <a:r>
              <a:rPr lang="en-GB" dirty="0"/>
              <a:t>Old school: “on the fly solving”</a:t>
            </a:r>
          </a:p>
          <a:p>
            <a:pPr lvl="1"/>
            <a:r>
              <a:rPr lang="en-GB" dirty="0"/>
              <a:t>Encounter a unification problem</a:t>
            </a:r>
          </a:p>
          <a:p>
            <a:pPr lvl="1"/>
            <a:r>
              <a:rPr lang="en-GB" dirty="0"/>
              <a:t>Solve it</a:t>
            </a:r>
          </a:p>
          <a:p>
            <a:pPr lvl="1"/>
            <a:r>
              <a:rPr lang="en-GB" dirty="0"/>
              <a:t>If fails, report error</a:t>
            </a:r>
          </a:p>
          <a:p>
            <a:pPr lvl="1"/>
            <a:r>
              <a:rPr lang="en-GB" dirty="0"/>
              <a:t>Otherwise, proceed</a:t>
            </a:r>
          </a:p>
          <a:p>
            <a:r>
              <a:rPr lang="en-GB" dirty="0"/>
              <a:t>This will not work any more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We have to solve </a:t>
            </a:r>
            <a:r>
              <a:rPr lang="en-GB" sz="2800" dirty="0">
                <a:sym typeface="Symbol" panose="05050102010706020507" pitchFamily="18" charset="2"/>
              </a:rPr>
              <a:t></a:t>
            </a:r>
            <a:r>
              <a:rPr lang="en-GB" sz="28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GB" sz="2800" dirty="0"/>
              <a:t>:= Int, </a:t>
            </a:r>
            <a:br>
              <a:rPr lang="en-GB" sz="2800" dirty="0"/>
            </a:br>
            <a:r>
              <a:rPr lang="en-GB" sz="2800" b="1" dirty="0">
                <a:solidFill>
                  <a:srgbClr val="FFC000"/>
                </a:solidFill>
              </a:rPr>
              <a:t>before</a:t>
            </a:r>
            <a:r>
              <a:rPr lang="en-GB" sz="2800" dirty="0"/>
              <a:t> we can solve d:Ord </a:t>
            </a:r>
            <a:r>
              <a:rPr lang="en-GB" sz="2800" dirty="0">
                <a:sym typeface="Symbol" panose="05050102010706020507" pitchFamily="18" charset="2"/>
              </a:rPr>
              <a:t></a:t>
            </a:r>
            <a:r>
              <a:rPr lang="en-GB" sz="2800" dirty="0"/>
              <a:t> </a:t>
            </a:r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91B4C-B6C1-4FA0-8B81-C1CF87C5C656}"/>
              </a:ext>
            </a:extLst>
          </p:cNvPr>
          <p:cNvSpPr txBox="1"/>
          <p:nvPr/>
        </p:nvSpPr>
        <p:spPr>
          <a:xfrm>
            <a:off x="1847528" y="4581128"/>
            <a:ext cx="6264696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  <a:t> [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] 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~ [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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],  [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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  <a:t>] 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~ [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Int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],  d:Ord 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</a:t>
            </a:r>
            <a:endParaRPr lang="en-GB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FC3EB4-3E05-4DB0-9944-A5EF25545F59}"/>
              </a:ext>
            </a:extLst>
          </p:cNvPr>
          <p:cNvSpPr/>
          <p:nvPr/>
        </p:nvSpPr>
        <p:spPr>
          <a:xfrm>
            <a:off x="8760296" y="476672"/>
            <a:ext cx="3168352" cy="3879592"/>
          </a:xfrm>
          <a:prstGeom prst="round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Comic Sans MS" pitchFamily="66" charset="0"/>
              </a:rPr>
              <a:t>Main point</a:t>
            </a:r>
          </a:p>
          <a:p>
            <a:pPr algn="ctr"/>
            <a:br>
              <a:rPr lang="en-GB" sz="2400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The order in which we encounter constraints</a:t>
            </a:r>
          </a:p>
          <a:p>
            <a:pPr algn="ctr"/>
            <a:r>
              <a:rPr lang="en-GB" sz="6000" b="1" dirty="0">
                <a:solidFill>
                  <a:schemeClr val="bg1"/>
                </a:solidFill>
                <a:latin typeface="Comic Sans MS" pitchFamily="66" charset="0"/>
              </a:rPr>
              <a:t>≠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The order in which we solve them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Deferring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9568" y="1268760"/>
            <a:ext cx="3888432" cy="1872208"/>
          </a:xfrm>
        </p:spPr>
        <p:txBody>
          <a:bodyPr>
            <a:normAutofit/>
          </a:bodyPr>
          <a:lstStyle/>
          <a:p>
            <a:r>
              <a:rPr lang="en-GB" dirty="0"/>
              <a:t>x::</a:t>
            </a:r>
            <a:r>
              <a:rPr lang="en-GB" dirty="0">
                <a:sym typeface="Symbol"/>
              </a:rPr>
              <a:t></a:t>
            </a:r>
          </a:p>
          <a:p>
            <a:r>
              <a:rPr lang="en-GB" dirty="0">
                <a:sym typeface="Symbol"/>
              </a:rPr>
              <a:t>Instantiate g at  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935760" y="3573017"/>
            <a:ext cx="3384376" cy="1940957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F  </a:t>
            </a:r>
            <a:r>
              <a:rPr lang="en-GB" sz="36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~ Bool</a:t>
            </a:r>
            <a:r>
              <a:rPr lang="en-GB" sz="3600" b="1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,</a:t>
            </a:r>
            <a:endParaRPr lang="en-GB" sz="3600" dirty="0">
              <a:solidFill>
                <a:schemeClr val="bg1"/>
              </a:solidFill>
              <a:latin typeface="Comic Sans MS" pitchFamily="66" charset="0"/>
              <a:sym typeface="Symbol"/>
            </a:endParaRPr>
          </a:p>
          <a:p>
            <a:r>
              <a:rPr lang="en-GB" sz="3600" b="1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</a:t>
            </a:r>
            <a:r>
              <a:rPr lang="en-GB" sz="36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 ~ </a:t>
            </a:r>
            <a:r>
              <a:rPr lang="en-GB" sz="3600" b="1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,</a:t>
            </a:r>
            <a:r>
              <a:rPr lang="en-GB" sz="36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 </a:t>
            </a:r>
          </a:p>
          <a:p>
            <a:r>
              <a:rPr lang="en-GB" sz="3600" b="1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</a:t>
            </a:r>
            <a:r>
              <a:rPr lang="en-GB" sz="36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 ~ </a:t>
            </a:r>
            <a:r>
              <a:rPr lang="en-GB" sz="3600" dirty="0" err="1">
                <a:solidFill>
                  <a:schemeClr val="bg1"/>
                </a:solidFill>
                <a:latin typeface="Comic Sans MS" pitchFamily="66" charset="0"/>
                <a:sym typeface="Symbol"/>
              </a:rPr>
              <a:t>Bool</a:t>
            </a:r>
            <a:r>
              <a:rPr lang="en-GB" sz="36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  </a:t>
            </a:r>
            <a:endParaRPr lang="en-GB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703513" y="3501008"/>
            <a:ext cx="1512167" cy="578882"/>
          </a:xfrm>
          <a:prstGeom prst="wedgeRoundRectCallout">
            <a:avLst>
              <a:gd name="adj1" fmla="val 94973"/>
              <a:gd name="adj2" fmla="val 38649"/>
              <a:gd name="adj3" fmla="val 16667"/>
            </a:avLst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g True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524000" y="4293096"/>
            <a:ext cx="2088232" cy="578882"/>
          </a:xfrm>
          <a:prstGeom prst="wedgeRoundRectCallout">
            <a:avLst>
              <a:gd name="adj1" fmla="val 70575"/>
              <a:gd name="adj2" fmla="val -3921"/>
              <a:gd name="adj3" fmla="val 16667"/>
            </a:avLst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g True x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703512" y="5229200"/>
            <a:ext cx="1836712" cy="578882"/>
          </a:xfrm>
          <a:prstGeom prst="wedgeRoundRectCallout">
            <a:avLst>
              <a:gd name="adj1" fmla="val 76114"/>
              <a:gd name="adj2" fmla="val -75903"/>
              <a:gd name="adj3" fmla="val 16667"/>
            </a:avLst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not x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279721"/>
            <a:ext cx="5918448" cy="156966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:: F a -&gt; a -&gt;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instance F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GB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endParaRPr lang="en-GB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x = (g True x, ....,  not x)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8040216" y="5494893"/>
            <a:ext cx="3024336" cy="1055608"/>
          </a:xfrm>
          <a:prstGeom prst="wedgeRoundRectCallout">
            <a:avLst>
              <a:gd name="adj1" fmla="val -120687"/>
              <a:gd name="adj2" fmla="val -74070"/>
              <a:gd name="adj3" fmla="val 16667"/>
            </a:avLst>
          </a:prstGeom>
          <a:solidFill>
            <a:srgbClr val="FF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Comic Sans MS" pitchFamily="66" charset="0"/>
              </a:rPr>
              <a:t>We have to solve this first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6960096" y="4178293"/>
            <a:ext cx="1800200" cy="733663"/>
          </a:xfrm>
          <a:prstGeom prst="right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12224" y="3861049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Order of encounter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Deferring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4087564"/>
            <a:ext cx="8229600" cy="2522364"/>
          </a:xfrm>
        </p:spPr>
        <p:txBody>
          <a:bodyPr>
            <a:normAutofit/>
          </a:bodyPr>
          <a:lstStyle/>
          <a:p>
            <a:r>
              <a:rPr lang="en-US" dirty="0"/>
              <a:t>Cannot solve constraint (</a:t>
            </a:r>
            <a:r>
              <a:rPr lang="en-GB" dirty="0"/>
              <a:t>C a </a:t>
            </a:r>
            <a:r>
              <a:rPr lang="en-GB" dirty="0">
                <a:sym typeface="Symbol"/>
              </a:rPr>
              <a:t></a:t>
            </a:r>
            <a:r>
              <a:rPr lang="en-US" dirty="0"/>
              <a:t>) until we “later” discover that (</a:t>
            </a:r>
            <a:r>
              <a:rPr lang="en-GB" dirty="0">
                <a:sym typeface="Symbol"/>
              </a:rPr>
              <a:t> ~ </a:t>
            </a:r>
            <a:r>
              <a:rPr lang="en-GB" dirty="0" err="1">
                <a:sym typeface="Symbol"/>
              </a:rPr>
              <a:t>Bool</a:t>
            </a:r>
            <a:r>
              <a:rPr lang="en-GB" dirty="0">
                <a:sym typeface="Symbol"/>
              </a:rPr>
              <a:t>)</a:t>
            </a:r>
          </a:p>
          <a:p>
            <a:r>
              <a:rPr lang="en-GB" dirty="0">
                <a:sym typeface="Symbol"/>
              </a:rPr>
              <a:t>Again, need to </a:t>
            </a:r>
            <a:r>
              <a:rPr lang="en-GB" dirty="0">
                <a:solidFill>
                  <a:srgbClr val="FFC000"/>
                </a:solidFill>
                <a:sym typeface="Symbol"/>
              </a:rPr>
              <a:t>defer</a:t>
            </a:r>
            <a:r>
              <a:rPr lang="en-GB" dirty="0">
                <a:sym typeface="Symbol"/>
              </a:rPr>
              <a:t> constraint solving, </a:t>
            </a:r>
            <a:br>
              <a:rPr lang="en-GB" dirty="0">
                <a:sym typeface="Symbol"/>
              </a:rPr>
            </a:br>
            <a:r>
              <a:rPr lang="en-GB" dirty="0">
                <a:sym typeface="Symbol"/>
              </a:rPr>
              <a:t>rather than doing it all “on the fly”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839416" y="1389593"/>
            <a:ext cx="6188238" cy="2308324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 :: C a x =&gt; a -&gt; x -&gt;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=&gt; C a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GB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endParaRPr lang="en-GB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x = let g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a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=&gt; a -&gt; a</a:t>
            </a:r>
          </a:p>
          <a:p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g a = op a x</a:t>
            </a:r>
          </a:p>
          <a:p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 g (not x)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7464152" y="2475651"/>
            <a:ext cx="3168352" cy="919401"/>
          </a:xfrm>
          <a:prstGeom prst="wedgeRoundRectCallout">
            <a:avLst>
              <a:gd name="adj1" fmla="val -124634"/>
              <a:gd name="adj2" fmla="val 23611"/>
              <a:gd name="adj3" fmla="val 16667"/>
            </a:avLst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x : 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</a:t>
            </a:r>
            <a:endParaRPr lang="en-GB" sz="24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Constraint: C a 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</a:t>
            </a:r>
            <a:endParaRPr lang="en-GB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934"/>
            <a:ext cx="10972800" cy="1143000"/>
          </a:xfrm>
        </p:spPr>
        <p:txBody>
          <a:bodyPr>
            <a:normAutofit/>
          </a:bodyPr>
          <a:lstStyle/>
          <a:p>
            <a:r>
              <a:rPr lang="en-GB" dirty="0"/>
              <a:t>The French approach to type inference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7176120" y="3596199"/>
            <a:ext cx="1694997" cy="794802"/>
          </a:xfrm>
          <a:prstGeom prst="rightArrow">
            <a:avLst/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Solve</a:t>
            </a: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0BF78F9A-A193-4284-A740-C7A9E33A96A5}"/>
              </a:ext>
            </a:extLst>
          </p:cNvPr>
          <p:cNvSpPr/>
          <p:nvPr/>
        </p:nvSpPr>
        <p:spPr>
          <a:xfrm>
            <a:off x="164986" y="1488796"/>
            <a:ext cx="2258606" cy="3253264"/>
          </a:xfrm>
          <a:prstGeom prst="roundRect">
            <a:avLst/>
          </a:prstGeom>
          <a:solidFill>
            <a:srgbClr val="CCE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Haskell source program</a:t>
            </a:r>
          </a:p>
          <a:p>
            <a:pPr algn="ctr"/>
            <a:endParaRPr lang="en-GB" sz="24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Large syntax, with many many constructors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D7A633D2-4279-4675-AC2E-1C7521F93614}"/>
              </a:ext>
            </a:extLst>
          </p:cNvPr>
          <p:cNvSpPr/>
          <p:nvPr/>
        </p:nvSpPr>
        <p:spPr>
          <a:xfrm>
            <a:off x="4908864" y="3068960"/>
            <a:ext cx="2123240" cy="1804749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Constraints</a:t>
            </a:r>
          </a:p>
          <a:p>
            <a:pPr algn="ctr"/>
            <a:endParaRPr lang="en-GB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Small syntax, with few constructors</a:t>
            </a:r>
          </a:p>
        </p:txBody>
      </p:sp>
      <p:sp>
        <p:nvSpPr>
          <p:cNvPr id="11" name="Right Arrow 5">
            <a:extLst>
              <a:ext uri="{FF2B5EF4-FFF2-40B4-BE49-F238E27FC236}">
                <a16:creationId xmlns:a16="http://schemas.microsoft.com/office/drawing/2014/main" id="{CF37BCF3-5310-4EE8-9795-F764CC5F2AA6}"/>
              </a:ext>
            </a:extLst>
          </p:cNvPr>
          <p:cNvSpPr/>
          <p:nvPr/>
        </p:nvSpPr>
        <p:spPr>
          <a:xfrm>
            <a:off x="2584054" y="2261649"/>
            <a:ext cx="1999778" cy="1406188"/>
          </a:xfrm>
          <a:prstGeom prst="rightArrow">
            <a:avLst/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Constraint generation</a:t>
            </a: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6954A18F-084E-4EF8-BA49-D646FDAEB561}"/>
              </a:ext>
            </a:extLst>
          </p:cNvPr>
          <p:cNvSpPr/>
          <p:nvPr/>
        </p:nvSpPr>
        <p:spPr>
          <a:xfrm>
            <a:off x="8977169" y="4162581"/>
            <a:ext cx="2743130" cy="442674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Residual constraint</a:t>
            </a:r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BA4A3DAD-0782-41F3-A50E-FEFC2FF5724E}"/>
              </a:ext>
            </a:extLst>
          </p:cNvPr>
          <p:cNvSpPr/>
          <p:nvPr/>
        </p:nvSpPr>
        <p:spPr>
          <a:xfrm>
            <a:off x="4857413" y="1558417"/>
            <a:ext cx="2055694" cy="1328023"/>
          </a:xfrm>
          <a:prstGeom prst="roundRect">
            <a:avLst/>
          </a:prstGeom>
          <a:solidFill>
            <a:srgbClr val="CCE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Elaborated program with “holes”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DFA5A56-EAF1-487E-A9A9-99DE57C34744}"/>
              </a:ext>
            </a:extLst>
          </p:cNvPr>
          <p:cNvSpPr/>
          <p:nvPr/>
        </p:nvSpPr>
        <p:spPr>
          <a:xfrm>
            <a:off x="8911633" y="4717656"/>
            <a:ext cx="2123240" cy="1943410"/>
          </a:xfrm>
          <a:prstGeom prst="downArrow">
            <a:avLst/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omic Sans MS" pitchFamily="66" charset="0"/>
              </a:rPr>
              <a:t>Report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Comic Sans MS" pitchFamily="66" charset="0"/>
              </a:rPr>
              <a:t>errors</a:t>
            </a:r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033DA2C0-A9EB-4795-900B-89CFC1C4CB3C}"/>
              </a:ext>
            </a:extLst>
          </p:cNvPr>
          <p:cNvSpPr/>
          <p:nvPr/>
        </p:nvSpPr>
        <p:spPr>
          <a:xfrm>
            <a:off x="9710572" y="1526518"/>
            <a:ext cx="2055694" cy="1328023"/>
          </a:xfrm>
          <a:prstGeom prst="roundRect">
            <a:avLst/>
          </a:prstGeom>
          <a:solidFill>
            <a:srgbClr val="CCE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Elaborated source program</a:t>
            </a:r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882176C4-C8FA-4947-A9B6-D45FFEEECFC0}"/>
              </a:ext>
            </a:extLst>
          </p:cNvPr>
          <p:cNvSpPr/>
          <p:nvPr/>
        </p:nvSpPr>
        <p:spPr>
          <a:xfrm>
            <a:off x="8977169" y="3533323"/>
            <a:ext cx="1761250" cy="442674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Substitution</a:t>
            </a: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id="{BF564B52-379D-4B3A-92AA-5DF32EBC8737}"/>
              </a:ext>
            </a:extLst>
          </p:cNvPr>
          <p:cNvSpPr/>
          <p:nvPr/>
        </p:nvSpPr>
        <p:spPr>
          <a:xfrm>
            <a:off x="7104112" y="1256689"/>
            <a:ext cx="2503834" cy="1406188"/>
          </a:xfrm>
          <a:prstGeom prst="rightArrow">
            <a:avLst/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Apply</a:t>
            </a:r>
            <a:br>
              <a:rPr lang="en-GB" sz="2000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substitution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201065-BD0B-458C-AC8E-DCB6AD141E16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16200000" flipV="1">
            <a:off x="8946100" y="2621629"/>
            <a:ext cx="870446" cy="952942"/>
          </a:xfrm>
          <a:prstGeom prst="bentConnector3">
            <a:avLst>
              <a:gd name="adj1" fmla="val 50000"/>
            </a:avLst>
          </a:prstGeom>
          <a:ln w="76200"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44DC380-2AC5-4D03-BEE2-45643A1991E1}"/>
              </a:ext>
            </a:extLst>
          </p:cNvPr>
          <p:cNvSpPr txBox="1"/>
          <p:nvPr/>
        </p:nvSpPr>
        <p:spPr>
          <a:xfrm>
            <a:off x="609600" y="5733256"/>
            <a:ext cx="533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essence of ML type inference, Pottier &amp; Remy,</a:t>
            </a:r>
            <a:br>
              <a:rPr lang="en-GB" dirty="0"/>
            </a:br>
            <a:r>
              <a:rPr lang="en-GB" dirty="0"/>
              <a:t>In ATAPL, Pierce, 2005.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language of constraints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3353" y="1171200"/>
            <a:ext cx="2088232" cy="2752189"/>
          </a:xfrm>
          <a:prstGeom prst="roundRect">
            <a:avLst/>
          </a:prstGeom>
          <a:solidFill>
            <a:srgbClr val="CCE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Haskell source program</a:t>
            </a:r>
          </a:p>
          <a:p>
            <a:pPr algn="ctr"/>
            <a:endParaRPr lang="en-GB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Large syntax, with many many constructors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80231" y="1417638"/>
            <a:ext cx="2721427" cy="2145268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Constraints</a:t>
            </a:r>
          </a:p>
          <a:p>
            <a:pPr algn="ctr"/>
            <a:endParaRPr lang="en-GB" sz="24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Small syntax, with few constructors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639616" y="1628800"/>
            <a:ext cx="2536372" cy="1650742"/>
          </a:xfrm>
          <a:prstGeom prst="rightArrow">
            <a:avLst/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Constraint generation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03912" y="5260746"/>
            <a:ext cx="2721427" cy="919401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Residual constraint</a:t>
            </a:r>
          </a:p>
        </p:txBody>
      </p:sp>
      <p:sp>
        <p:nvSpPr>
          <p:cNvPr id="8" name="Right Arrow 7"/>
          <p:cNvSpPr/>
          <p:nvPr/>
        </p:nvSpPr>
        <p:spPr>
          <a:xfrm rot="5400000">
            <a:off x="5734072" y="3986349"/>
            <a:ext cx="1415141" cy="917079"/>
          </a:xfrm>
          <a:prstGeom prst="rightArrow">
            <a:avLst/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Solve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287359" y="5353614"/>
            <a:ext cx="2198914" cy="733663"/>
          </a:xfrm>
          <a:prstGeom prst="rightArrow">
            <a:avLst>
              <a:gd name="adj1" fmla="val 50000"/>
              <a:gd name="adj2" fmla="val 63632"/>
            </a:avLst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omic Sans MS" pitchFamily="66" charset="0"/>
              </a:rPr>
              <a:t>Report errors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83EB44A-1B5F-46AA-9A0E-3605FE312879}"/>
              </a:ext>
            </a:extLst>
          </p:cNvPr>
          <p:cNvSpPr/>
          <p:nvPr/>
        </p:nvSpPr>
        <p:spPr>
          <a:xfrm>
            <a:off x="9251453" y="1338585"/>
            <a:ext cx="2469640" cy="1940957"/>
          </a:xfrm>
          <a:prstGeom prst="wedgeRoundRectCallout">
            <a:avLst>
              <a:gd name="adj1" fmla="val -93505"/>
              <a:gd name="adj2" fmla="val 27130"/>
              <a:gd name="adj3" fmla="val 16667"/>
            </a:avLst>
          </a:prstGeom>
          <a:solidFill>
            <a:srgbClr val="CCFFC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omic Sans MS" pitchFamily="66" charset="0"/>
              </a:rPr>
              <a:t>What exactly</a:t>
            </a:r>
            <a:br>
              <a:rPr lang="en-GB" sz="3600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GB" sz="3600" dirty="0">
                <a:solidFill>
                  <a:schemeClr val="bg1"/>
                </a:solidFill>
                <a:latin typeface="Comic Sans MS" pitchFamily="66" charset="0"/>
              </a:rPr>
              <a:t>is this?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4A3491B-C1E9-44DA-97E0-4C642C40CAD7}"/>
              </a:ext>
            </a:extLst>
          </p:cNvPr>
          <p:cNvSpPr/>
          <p:nvPr/>
        </p:nvSpPr>
        <p:spPr>
          <a:xfrm>
            <a:off x="8434001" y="3578459"/>
            <a:ext cx="3477766" cy="1328023"/>
          </a:xfrm>
          <a:prstGeom prst="wedgeRoundRectCallout">
            <a:avLst>
              <a:gd name="adj1" fmla="val -93505"/>
              <a:gd name="adj2" fmla="val 27130"/>
              <a:gd name="adj3" fmla="val 16667"/>
            </a:avLst>
          </a:prstGeom>
          <a:solidFill>
            <a:srgbClr val="CCFFC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omic Sans MS" pitchFamily="66" charset="0"/>
              </a:rPr>
              <a:t>How does solving work?</a:t>
            </a:r>
          </a:p>
        </p:txBody>
      </p:sp>
    </p:spTree>
    <p:extLst>
      <p:ext uri="{BB962C8B-B14F-4D97-AF65-F5344CB8AC3E}">
        <p14:creationId xmlns:p14="http://schemas.microsoft.com/office/powerpoint/2010/main" val="291903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>
            <a:normAutofit/>
          </a:bodyPr>
          <a:lstStyle/>
          <a:p>
            <a:r>
              <a:rPr lang="en-GB" dirty="0"/>
              <a:t>The language of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680183-246F-40C9-873B-0454F2BF3290}"/>
                  </a:ext>
                </a:extLst>
              </p:cNvPr>
              <p:cNvSpPr/>
              <p:nvPr/>
            </p:nvSpPr>
            <p:spPr>
              <a:xfrm>
                <a:off x="858615" y="1700808"/>
                <a:ext cx="10474769" cy="2862322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tabLst>
                    <a:tab pos="5648325" algn="l"/>
                  </a:tabLst>
                </a:pP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W ::= </a:t>
                </a:r>
                <a14:m>
                  <m:oMath xmlns:m="http://schemas.openxmlformats.org/officeDocument/2006/math">
                    <m:r>
                      <a:rPr lang="en-GB" sz="36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	</a:t>
                </a:r>
                <a:r>
                  <a:rPr lang="en-GB" sz="3600" dirty="0">
                    <a:solidFill>
                      <a:schemeClr val="bg1"/>
                    </a:solidFill>
                    <a:latin typeface="Comic Sans MS" pitchFamily="66" charset="0"/>
                  </a:rPr>
                  <a:t>Empty constraint</a:t>
                </a:r>
                <a:endParaRPr lang="en-GB" sz="3600" b="1" dirty="0">
                  <a:solidFill>
                    <a:schemeClr val="bg1"/>
                  </a:solidFill>
                  <a:latin typeface="Comic Sans MS" pitchFamily="66" charset="0"/>
                </a:endParaRPr>
              </a:p>
              <a:p>
                <a:pPr>
                  <a:tabLst>
                    <a:tab pos="5648325" algn="l"/>
                  </a:tabLst>
                </a:pP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    | W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</a:rPr>
                  <a:t>1 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, W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</a:rPr>
                  <a:t>2	</a:t>
                </a:r>
                <a:r>
                  <a:rPr lang="en-GB" sz="3600" dirty="0">
                    <a:solidFill>
                      <a:schemeClr val="bg1"/>
                    </a:solidFill>
                    <a:latin typeface="Comic Sans MS" pitchFamily="66" charset="0"/>
                  </a:rPr>
                  <a:t>Conjunction</a:t>
                </a:r>
              </a:p>
              <a:p>
                <a:pPr>
                  <a:tabLst>
                    <a:tab pos="5648325" algn="l"/>
                  </a:tabLst>
                </a:pP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    | C </a:t>
                </a:r>
                <a:r>
                  <a:rPr lang="en-GB" sz="3600" b="1" dirty="0">
                    <a:solidFill>
                      <a:schemeClr val="bg1"/>
                    </a:solidFill>
                    <a:latin typeface="Symbol" pitchFamily="18" charset="2"/>
                  </a:rPr>
                  <a:t>t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..</a:t>
                </a:r>
                <a:r>
                  <a:rPr lang="en-GB" sz="3600" b="1" dirty="0">
                    <a:solidFill>
                      <a:schemeClr val="bg1"/>
                    </a:solidFill>
                    <a:latin typeface="Symbol" pitchFamily="18" charset="2"/>
                  </a:rPr>
                  <a:t> </a:t>
                </a:r>
                <a:r>
                  <a:rPr lang="en-GB" sz="3600" b="1" dirty="0" err="1">
                    <a:solidFill>
                      <a:schemeClr val="bg1"/>
                    </a:solidFill>
                    <a:latin typeface="Symbol" pitchFamily="18" charset="2"/>
                  </a:rPr>
                  <a:t>t</a:t>
                </a:r>
                <a:r>
                  <a:rPr lang="en-GB" sz="3600" b="1" baseline="-25000" dirty="0" err="1">
                    <a:solidFill>
                      <a:schemeClr val="bg1"/>
                    </a:solidFill>
                    <a:latin typeface="Comic Sans MS" pitchFamily="66" charset="0"/>
                  </a:rPr>
                  <a:t>n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	</a:t>
                </a:r>
                <a:r>
                  <a:rPr lang="en-GB" sz="3600" dirty="0">
                    <a:solidFill>
                      <a:schemeClr val="bg1"/>
                    </a:solidFill>
                    <a:latin typeface="Comic Sans MS" pitchFamily="66" charset="0"/>
                  </a:rPr>
                  <a:t>Class constraint </a:t>
                </a:r>
              </a:p>
              <a:p>
                <a:pPr>
                  <a:tabLst>
                    <a:tab pos="5648325" algn="l"/>
                  </a:tabLst>
                </a:pP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    | </a:t>
                </a:r>
                <a:r>
                  <a:rPr lang="en-GB" sz="3600" b="1" dirty="0">
                    <a:solidFill>
                      <a:schemeClr val="bg1"/>
                    </a:solidFill>
                    <a:latin typeface="Symbol" pitchFamily="18" charset="2"/>
                  </a:rPr>
                  <a:t>t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~ </a:t>
                </a:r>
                <a:r>
                  <a:rPr lang="en-GB" sz="3600" b="1" dirty="0">
                    <a:solidFill>
                      <a:schemeClr val="bg1"/>
                    </a:solidFill>
                    <a:latin typeface="Symbol" pitchFamily="18" charset="2"/>
                  </a:rPr>
                  <a:t>t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</a:rPr>
                  <a:t>2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	</a:t>
                </a:r>
                <a:r>
                  <a:rPr lang="en-GB" sz="3600" dirty="0">
                    <a:solidFill>
                      <a:schemeClr val="bg1"/>
                    </a:solidFill>
                    <a:latin typeface="Comic Sans MS" pitchFamily="66" charset="0"/>
                  </a:rPr>
                  <a:t>Equality constraint</a:t>
                </a:r>
                <a:endParaRPr lang="en-GB" sz="3600" b="1" dirty="0">
                  <a:solidFill>
                    <a:schemeClr val="bg1"/>
                  </a:solidFill>
                  <a:latin typeface="Comic Sans MS" pitchFamily="66" charset="0"/>
                </a:endParaRPr>
              </a:p>
              <a:p>
                <a:pPr>
                  <a:tabLst>
                    <a:tab pos="5648325" algn="l"/>
                  </a:tabLst>
                </a:pP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    | 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a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1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..a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n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. W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1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W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2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	</a:t>
                </a:r>
                <a:r>
                  <a:rPr lang="en-GB" sz="3600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Implication</a:t>
                </a:r>
                <a:endParaRPr lang="en-GB" sz="3600" b="1" baseline="-250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680183-246F-40C9-873B-0454F2BF3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15" y="1700808"/>
                <a:ext cx="10474769" cy="2862322"/>
              </a:xfrm>
              <a:prstGeom prst="rect">
                <a:avLst/>
              </a:prstGeom>
              <a:blipFill>
                <a:blip r:embed="rId2"/>
                <a:stretch>
                  <a:fillRect l="-1744" t="-2542" b="-7415"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55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>
            <a:normAutofit/>
          </a:bodyPr>
          <a:lstStyle/>
          <a:p>
            <a:r>
              <a:rPr lang="en-GB" dirty="0"/>
              <a:t>The language of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680183-246F-40C9-873B-0454F2BF3290}"/>
                  </a:ext>
                </a:extLst>
              </p:cNvPr>
              <p:cNvSpPr/>
              <p:nvPr/>
            </p:nvSpPr>
            <p:spPr>
              <a:xfrm>
                <a:off x="858615" y="1700808"/>
                <a:ext cx="10474769" cy="2862322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tabLst>
                    <a:tab pos="5648325" algn="l"/>
                  </a:tabLst>
                </a:pP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W ::= </a:t>
                </a:r>
                <a14:m>
                  <m:oMath xmlns:m="http://schemas.openxmlformats.org/officeDocument/2006/math">
                    <m:r>
                      <a:rPr lang="en-GB" sz="36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	</a:t>
                </a:r>
                <a:r>
                  <a:rPr lang="en-GB" sz="3600" dirty="0">
                    <a:solidFill>
                      <a:schemeClr val="bg1"/>
                    </a:solidFill>
                    <a:latin typeface="Comic Sans MS" pitchFamily="66" charset="0"/>
                  </a:rPr>
                  <a:t>Empty constraint</a:t>
                </a:r>
                <a:endParaRPr lang="en-GB" sz="3600" b="1" dirty="0">
                  <a:solidFill>
                    <a:schemeClr val="bg1"/>
                  </a:solidFill>
                  <a:latin typeface="Comic Sans MS" pitchFamily="66" charset="0"/>
                </a:endParaRPr>
              </a:p>
              <a:p>
                <a:pPr>
                  <a:tabLst>
                    <a:tab pos="5648325" algn="l"/>
                  </a:tabLst>
                </a:pP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    | W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</a:rPr>
                  <a:t>1 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, W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</a:rPr>
                  <a:t>2	</a:t>
                </a:r>
                <a:r>
                  <a:rPr lang="en-GB" sz="3600" dirty="0">
                    <a:solidFill>
                      <a:schemeClr val="bg1"/>
                    </a:solidFill>
                    <a:latin typeface="Comic Sans MS" pitchFamily="66" charset="0"/>
                  </a:rPr>
                  <a:t>Conjunction</a:t>
                </a:r>
              </a:p>
              <a:p>
                <a:pPr>
                  <a:tabLst>
                    <a:tab pos="5648325" algn="l"/>
                  </a:tabLst>
                </a:pP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    | </a:t>
                </a:r>
                <a:r>
                  <a:rPr lang="en-GB" sz="3600" b="1" dirty="0">
                    <a:solidFill>
                      <a:srgbClr val="FF0000"/>
                    </a:solidFill>
                    <a:latin typeface="Comic Sans MS" pitchFamily="66" charset="0"/>
                  </a:rPr>
                  <a:t>d :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C </a:t>
                </a:r>
                <a:r>
                  <a:rPr lang="en-GB" sz="3600" b="1" dirty="0">
                    <a:solidFill>
                      <a:schemeClr val="bg1"/>
                    </a:solidFill>
                    <a:latin typeface="Symbol" pitchFamily="18" charset="2"/>
                  </a:rPr>
                  <a:t>t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..</a:t>
                </a:r>
                <a:r>
                  <a:rPr lang="en-GB" sz="3600" b="1" dirty="0">
                    <a:solidFill>
                      <a:schemeClr val="bg1"/>
                    </a:solidFill>
                    <a:latin typeface="Symbol" pitchFamily="18" charset="2"/>
                  </a:rPr>
                  <a:t> </a:t>
                </a:r>
                <a:r>
                  <a:rPr lang="en-GB" sz="3600" b="1" dirty="0" err="1">
                    <a:solidFill>
                      <a:schemeClr val="bg1"/>
                    </a:solidFill>
                    <a:latin typeface="Symbol" pitchFamily="18" charset="2"/>
                  </a:rPr>
                  <a:t>t</a:t>
                </a:r>
                <a:r>
                  <a:rPr lang="en-GB" sz="3600" b="1" baseline="-25000" dirty="0" err="1">
                    <a:solidFill>
                      <a:schemeClr val="bg1"/>
                    </a:solidFill>
                    <a:latin typeface="Comic Sans MS" pitchFamily="66" charset="0"/>
                  </a:rPr>
                  <a:t>n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	</a:t>
                </a:r>
                <a:r>
                  <a:rPr lang="en-GB" sz="3600" dirty="0">
                    <a:solidFill>
                      <a:schemeClr val="bg1"/>
                    </a:solidFill>
                    <a:latin typeface="Comic Sans MS" pitchFamily="66" charset="0"/>
                  </a:rPr>
                  <a:t>Class constraint </a:t>
                </a:r>
              </a:p>
              <a:p>
                <a:pPr>
                  <a:tabLst>
                    <a:tab pos="5648325" algn="l"/>
                  </a:tabLst>
                </a:pP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    | </a:t>
                </a:r>
                <a:r>
                  <a:rPr lang="en-GB" sz="3600" b="1" dirty="0">
                    <a:solidFill>
                      <a:srgbClr val="FF0000"/>
                    </a:solidFill>
                    <a:latin typeface="Comic Sans MS" pitchFamily="66" charset="0"/>
                  </a:rPr>
                  <a:t>g :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</a:t>
                </a:r>
                <a:r>
                  <a:rPr lang="en-GB" sz="3600" b="1" dirty="0">
                    <a:solidFill>
                      <a:schemeClr val="bg1"/>
                    </a:solidFill>
                    <a:latin typeface="Symbol" pitchFamily="18" charset="2"/>
                  </a:rPr>
                  <a:t>t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~ </a:t>
                </a:r>
                <a:r>
                  <a:rPr lang="en-GB" sz="3600" b="1" dirty="0">
                    <a:solidFill>
                      <a:schemeClr val="bg1"/>
                    </a:solidFill>
                    <a:latin typeface="Symbol" pitchFamily="18" charset="2"/>
                  </a:rPr>
                  <a:t>t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</a:rPr>
                  <a:t>2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	</a:t>
                </a:r>
                <a:r>
                  <a:rPr lang="en-GB" sz="3600" dirty="0">
                    <a:solidFill>
                      <a:schemeClr val="bg1"/>
                    </a:solidFill>
                    <a:latin typeface="Comic Sans MS" pitchFamily="66" charset="0"/>
                  </a:rPr>
                  <a:t>Equality constraint</a:t>
                </a:r>
                <a:endParaRPr lang="en-GB" sz="3600" b="1" dirty="0">
                  <a:solidFill>
                    <a:schemeClr val="bg1"/>
                  </a:solidFill>
                  <a:latin typeface="Comic Sans MS" pitchFamily="66" charset="0"/>
                </a:endParaRPr>
              </a:p>
              <a:p>
                <a:pPr>
                  <a:tabLst>
                    <a:tab pos="5648325" algn="l"/>
                  </a:tabLst>
                </a:pP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    | 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a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1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..a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n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. W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1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W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2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	</a:t>
                </a:r>
                <a:r>
                  <a:rPr lang="en-GB" sz="3600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Implication</a:t>
                </a:r>
                <a:endParaRPr lang="en-GB" sz="3600" b="1" baseline="-250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680183-246F-40C9-873B-0454F2BF3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15" y="1700808"/>
                <a:ext cx="10474769" cy="2862322"/>
              </a:xfrm>
              <a:prstGeom prst="rect">
                <a:avLst/>
              </a:prstGeom>
              <a:blipFill>
                <a:blip r:embed="rId2"/>
                <a:stretch>
                  <a:fillRect l="-1744" t="-2542" b="-7415"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F9ABD87-8695-43F1-AC86-1FDED04D9BB8}"/>
              </a:ext>
            </a:extLst>
          </p:cNvPr>
          <p:cNvSpPr/>
          <p:nvPr/>
        </p:nvSpPr>
        <p:spPr>
          <a:xfrm>
            <a:off x="479376" y="4941168"/>
            <a:ext cx="2469640" cy="715089"/>
          </a:xfrm>
          <a:prstGeom prst="wedgeRoundRectCallout">
            <a:avLst>
              <a:gd name="adj1" fmla="val -446"/>
              <a:gd name="adj2" fmla="val -225585"/>
              <a:gd name="adj3" fmla="val 16667"/>
            </a:avLst>
          </a:prstGeom>
          <a:solidFill>
            <a:srgbClr val="CCFFC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omic Sans MS" pitchFamily="66" charset="0"/>
              </a:rPr>
              <a:t>Evidence</a:t>
            </a:r>
          </a:p>
        </p:txBody>
      </p:sp>
    </p:spTree>
    <p:extLst>
      <p:ext uri="{BB962C8B-B14F-4D97-AF65-F5344CB8AC3E}">
        <p14:creationId xmlns:p14="http://schemas.microsoft.com/office/powerpoint/2010/main" val="3246805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233C-98C9-4735-A766-3596B65A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How solving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C0CA-4738-452F-86FF-78B0ED402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4334272" cy="4709160"/>
          </a:xfrm>
        </p:spPr>
        <p:txBody>
          <a:bodyPr>
            <a:normAutofit fontScale="85000" lnSpcReduction="20000"/>
          </a:bodyPr>
          <a:lstStyle/>
          <a:p>
            <a:pPr marL="651510" indent="-514350">
              <a:buFont typeface="+mj-lt"/>
              <a:buAutoNum type="arabicPeriod"/>
            </a:pPr>
            <a:r>
              <a:rPr lang="en-GB" dirty="0"/>
              <a:t>Take the constraints</a:t>
            </a:r>
          </a:p>
          <a:p>
            <a:pPr marL="651510" indent="-514350">
              <a:buFont typeface="+mj-lt"/>
              <a:buAutoNum type="arabicPeriod"/>
            </a:pPr>
            <a:r>
              <a:rPr lang="en-GB" dirty="0"/>
              <a:t>Do one rewrite</a:t>
            </a:r>
          </a:p>
          <a:p>
            <a:pPr marL="651510" indent="-514350">
              <a:buFont typeface="+mj-lt"/>
              <a:buAutoNum type="arabicPeriod"/>
            </a:pPr>
            <a:r>
              <a:rPr lang="en-GB" dirty="0"/>
              <a:t>Repeat from 1</a:t>
            </a:r>
          </a:p>
          <a:p>
            <a:pPr marL="651510" indent="-514350">
              <a:buFont typeface="+mj-lt"/>
              <a:buAutoNum type="arabicPeriod"/>
            </a:pPr>
            <a:endParaRPr lang="en-GB" dirty="0"/>
          </a:p>
          <a:p>
            <a:r>
              <a:rPr lang="en-GB" dirty="0"/>
              <a:t>Each step takes a set of constraints and returns a logically-equivalent set of constraints.</a:t>
            </a:r>
          </a:p>
          <a:p>
            <a:r>
              <a:rPr lang="en-GB" dirty="0"/>
              <a:t>When you can’t do any more, that’s the “residual constraint”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EF1A0-35F8-431D-AFD9-148734F4464C}"/>
              </a:ext>
            </a:extLst>
          </p:cNvPr>
          <p:cNvSpPr txBox="1"/>
          <p:nvPr/>
        </p:nvSpPr>
        <p:spPr>
          <a:xfrm>
            <a:off x="5735960" y="336720"/>
            <a:ext cx="6264696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  <a:t> [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] 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~ [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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],  [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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  <a:t>] 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~ [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Int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],  d:Ord 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</a:t>
            </a:r>
            <a:endParaRPr lang="en-GB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13EE3-6226-43BD-8290-2BBA44F5E8B8}"/>
              </a:ext>
            </a:extLst>
          </p:cNvPr>
          <p:cNvSpPr txBox="1"/>
          <p:nvPr/>
        </p:nvSpPr>
        <p:spPr>
          <a:xfrm>
            <a:off x="5753775" y="1389103"/>
            <a:ext cx="6264696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  <a:t> 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 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~ 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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,  [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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  <a:t>] 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~ [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Int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],  d:Ord </a:t>
            </a:r>
            <a:r>
              <a:rPr lang="en-GB" sz="32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</a:t>
            </a:r>
            <a:endParaRPr lang="en-GB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0C6868-BB3A-462A-8B7C-8827C81C7764}"/>
                  </a:ext>
                </a:extLst>
              </p:cNvPr>
              <p:cNvSpPr txBox="1"/>
              <p:nvPr/>
            </p:nvSpPr>
            <p:spPr>
              <a:xfrm>
                <a:off x="5664476" y="974524"/>
                <a:ext cx="2255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Decompose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~ [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0C6868-BB3A-462A-8B7C-8827C81C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76" y="974524"/>
                <a:ext cx="2255426" cy="369332"/>
              </a:xfrm>
              <a:prstGeom prst="rect">
                <a:avLst/>
              </a:prstGeom>
              <a:blipFill>
                <a:blip r:embed="rId2"/>
                <a:stretch>
                  <a:fillRect l="-2162" t="-8333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6FEFFF-B2D0-46EE-BC29-7EAA80B7A09B}"/>
                  </a:ext>
                </a:extLst>
              </p:cNvPr>
              <p:cNvSpPr txBox="1"/>
              <p:nvPr/>
            </p:nvSpPr>
            <p:spPr>
              <a:xfrm>
                <a:off x="5664476" y="2044961"/>
                <a:ext cx="1896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Substitute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6FEFFF-B2D0-46EE-BC29-7EAA80B7A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76" y="2044961"/>
                <a:ext cx="1896673" cy="369332"/>
              </a:xfrm>
              <a:prstGeom prst="rect">
                <a:avLst/>
              </a:prstGeom>
              <a:blipFill>
                <a:blip r:embed="rId3"/>
                <a:stretch>
                  <a:fillRect l="-2572" t="-655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2C891C-FB27-485C-8EB3-D469C03F4ADE}"/>
                  </a:ext>
                </a:extLst>
              </p:cNvPr>
              <p:cNvSpPr txBox="1"/>
              <p:nvPr/>
            </p:nvSpPr>
            <p:spPr>
              <a:xfrm>
                <a:off x="5735960" y="2441486"/>
                <a:ext cx="4176464" cy="58477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bg1"/>
                    </a:solidFill>
                    <a:latin typeface="Comic Sans MS" panose="030F0702030302020204" pitchFamily="66" charset="0"/>
                    <a:sym typeface="Symbol"/>
                  </a:rPr>
                  <a:t> </a:t>
                </a:r>
                <a:r>
                  <a:rPr lang="en-GB" sz="3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[</a:t>
                </a:r>
                <a:r>
                  <a:rPr lang="en-GB" sz="3200" dirty="0">
                    <a:solidFill>
                      <a:schemeClr val="bg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</a:t>
                </a:r>
                <a:r>
                  <a:rPr lang="en-GB" sz="3200" dirty="0">
                    <a:solidFill>
                      <a:schemeClr val="bg1"/>
                    </a:solidFill>
                    <a:latin typeface="Comic Sans MS" panose="030F0702030302020204" pitchFamily="66" charset="0"/>
                    <a:sym typeface="Symbol"/>
                  </a:rPr>
                  <a:t>] </a:t>
                </a:r>
                <a:r>
                  <a:rPr lang="en-GB" sz="3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~ [</a:t>
                </a:r>
                <a:r>
                  <a:rPr lang="en-GB" sz="3200" dirty="0">
                    <a:solidFill>
                      <a:schemeClr val="bg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Int</a:t>
                </a:r>
                <a:r>
                  <a:rPr lang="en-GB" sz="3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],  d:Ord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GB" sz="32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2C891C-FB27-485C-8EB3-D469C03F4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2441486"/>
                <a:ext cx="4176464" cy="584775"/>
              </a:xfrm>
              <a:prstGeom prst="rect">
                <a:avLst/>
              </a:prstGeom>
              <a:blipFill>
                <a:blip r:embed="rId4"/>
                <a:stretch>
                  <a:fillRect l="-876" t="-14737" b="-3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B648D7-6D8C-4469-9B21-E46DBB716139}"/>
                  </a:ext>
                </a:extLst>
              </p:cNvPr>
              <p:cNvSpPr txBox="1"/>
              <p:nvPr/>
            </p:nvSpPr>
            <p:spPr>
              <a:xfrm>
                <a:off x="5735960" y="3539352"/>
                <a:ext cx="4176464" cy="58477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bg1"/>
                    </a:solidFill>
                    <a:latin typeface="Comic Sans MS" panose="030F0702030302020204" pitchFamily="66" charset="0"/>
                    <a:sym typeface="Symbol"/>
                  </a:rPr>
                  <a:t> </a:t>
                </a:r>
                <a:r>
                  <a:rPr lang="en-GB" sz="3200" dirty="0">
                    <a:solidFill>
                      <a:schemeClr val="bg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</a:t>
                </a:r>
                <a:r>
                  <a:rPr lang="en-GB" sz="3200" dirty="0">
                    <a:solidFill>
                      <a:schemeClr val="bg1"/>
                    </a:solidFill>
                    <a:latin typeface="Comic Sans MS" panose="030F0702030302020204" pitchFamily="66" charset="0"/>
                    <a:sym typeface="Symbol"/>
                  </a:rPr>
                  <a:t> </a:t>
                </a:r>
                <a:r>
                  <a:rPr lang="en-GB" sz="3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~ </a:t>
                </a:r>
                <a:r>
                  <a:rPr lang="en-GB" sz="3200" dirty="0">
                    <a:solidFill>
                      <a:schemeClr val="bg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Int</a:t>
                </a:r>
                <a:r>
                  <a:rPr lang="en-GB" sz="3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,  d:Ord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GB" sz="32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B648D7-6D8C-4469-9B21-E46DBB716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3539352"/>
                <a:ext cx="4176464" cy="584775"/>
              </a:xfrm>
              <a:prstGeom prst="rect">
                <a:avLst/>
              </a:prstGeom>
              <a:blipFill>
                <a:blip r:embed="rId5"/>
                <a:stretch>
                  <a:fillRect l="-876" t="-14583" b="-3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C8D3CF-32B1-4121-BAD7-9499B62FFADD}"/>
                  </a:ext>
                </a:extLst>
              </p:cNvPr>
              <p:cNvSpPr txBox="1"/>
              <p:nvPr/>
            </p:nvSpPr>
            <p:spPr>
              <a:xfrm>
                <a:off x="5664476" y="3086911"/>
                <a:ext cx="2427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Decompose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~ [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𝐼𝑛𝑡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C8D3CF-32B1-4121-BAD7-9499B62F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76" y="3086911"/>
                <a:ext cx="2427203" cy="369332"/>
              </a:xfrm>
              <a:prstGeom prst="rect">
                <a:avLst/>
              </a:prstGeom>
              <a:blipFill>
                <a:blip r:embed="rId6"/>
                <a:stretch>
                  <a:fillRect l="-2010" t="-655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0A1C8F-E31A-4390-B76A-141A75BBD4D4}"/>
                  </a:ext>
                </a:extLst>
              </p:cNvPr>
              <p:cNvSpPr txBox="1"/>
              <p:nvPr/>
            </p:nvSpPr>
            <p:spPr>
              <a:xfrm>
                <a:off x="5753775" y="4591735"/>
                <a:ext cx="2304256" cy="58477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solidFill>
                      <a:schemeClr val="bg1"/>
                    </a:solidFill>
                    <a:latin typeface="Comic Sans MS" panose="030F0702030302020204" pitchFamily="66" charset="0"/>
                    <a:sym typeface="Symbol"/>
                  </a:rPr>
                  <a:t> </a:t>
                </a:r>
                <a:r>
                  <a:rPr lang="en-GB" sz="32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d:Ord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𝐼𝑛𝑡</m:t>
                    </m:r>
                  </m:oMath>
                </a14:m>
                <a:endParaRPr lang="en-GB" sz="32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0A1C8F-E31A-4390-B76A-141A75BBD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75" y="4591735"/>
                <a:ext cx="2304256" cy="584775"/>
              </a:xfrm>
              <a:prstGeom prst="rect">
                <a:avLst/>
              </a:prstGeom>
              <a:blipFill>
                <a:blip r:embed="rId7"/>
                <a:stretch>
                  <a:fillRect l="-1587" t="-13542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63C131-349C-4E8B-B916-E692F7910D65}"/>
                  </a:ext>
                </a:extLst>
              </p:cNvPr>
              <p:cNvSpPr txBox="1"/>
              <p:nvPr/>
            </p:nvSpPr>
            <p:spPr>
              <a:xfrm>
                <a:off x="5664476" y="4173265"/>
                <a:ext cx="2068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Substitute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𝐼𝑛𝑡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63C131-349C-4E8B-B916-E692F7910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76" y="4173265"/>
                <a:ext cx="2068451" cy="369332"/>
              </a:xfrm>
              <a:prstGeom prst="rect">
                <a:avLst/>
              </a:prstGeom>
              <a:blipFill>
                <a:blip r:embed="rId8"/>
                <a:stretch>
                  <a:fillRect l="-2353" t="-8333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E7AF09-3A15-4248-8B51-8055B3D9EB84}"/>
                  </a:ext>
                </a:extLst>
              </p:cNvPr>
              <p:cNvSpPr txBox="1"/>
              <p:nvPr/>
            </p:nvSpPr>
            <p:spPr>
              <a:xfrm>
                <a:off x="5735960" y="5724524"/>
                <a:ext cx="720080" cy="58477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E7AF09-3A15-4248-8B51-8055B3D9E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5724524"/>
                <a:ext cx="72008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4736EB-6EEC-46E3-B5E5-09850C8C06DE}"/>
                  </a:ext>
                </a:extLst>
              </p:cNvPr>
              <p:cNvSpPr txBox="1"/>
              <p:nvPr/>
            </p:nvSpPr>
            <p:spPr>
              <a:xfrm>
                <a:off x="5724457" y="5237411"/>
                <a:ext cx="446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Solve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𝑂𝑟𝑑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𝐼𝑛𝑡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from instance declaration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4736EB-6EEC-46E3-B5E5-09850C8C0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457" y="5237411"/>
                <a:ext cx="4464107" cy="369332"/>
              </a:xfrm>
              <a:prstGeom prst="rect">
                <a:avLst/>
              </a:prstGeom>
              <a:blipFill>
                <a:blip r:embed="rId10"/>
                <a:stretch>
                  <a:fillRect l="-1093" t="-6557" r="-546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6">
                <a:extLst>
                  <a:ext uri="{FF2B5EF4-FFF2-40B4-BE49-F238E27FC236}">
                    <a16:creationId xmlns:a16="http://schemas.microsoft.com/office/drawing/2014/main" id="{728C835F-00E4-4501-BA9C-158CA8B2FA20}"/>
                  </a:ext>
                </a:extLst>
              </p:cNvPr>
              <p:cNvSpPr/>
              <p:nvPr/>
            </p:nvSpPr>
            <p:spPr>
              <a:xfrm>
                <a:off x="10188564" y="2379275"/>
                <a:ext cx="1761250" cy="646986"/>
              </a:xfrm>
              <a:prstGeom prst="roundRect">
                <a:avLst/>
              </a:prstGeom>
              <a:solidFill>
                <a:srgbClr val="00B0F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6" name="Rounded Rectangle 6">
                <a:extLst>
                  <a:ext uri="{FF2B5EF4-FFF2-40B4-BE49-F238E27FC236}">
                    <a16:creationId xmlns:a16="http://schemas.microsoft.com/office/drawing/2014/main" id="{728C835F-00E4-4501-BA9C-158CA8B2F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8564" y="2379275"/>
                <a:ext cx="1761250" cy="646986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6">
                <a:extLst>
                  <a:ext uri="{FF2B5EF4-FFF2-40B4-BE49-F238E27FC236}">
                    <a16:creationId xmlns:a16="http://schemas.microsoft.com/office/drawing/2014/main" id="{8CF95002-4E17-48E6-9E79-3489D3D4EE7C}"/>
                  </a:ext>
                </a:extLst>
              </p:cNvPr>
              <p:cNvSpPr/>
              <p:nvPr/>
            </p:nvSpPr>
            <p:spPr>
              <a:xfrm>
                <a:off x="10188564" y="4124127"/>
                <a:ext cx="1761250" cy="1191816"/>
              </a:xfrm>
              <a:prstGeom prst="roundRect">
                <a:avLst/>
              </a:prstGeom>
              <a:solidFill>
                <a:srgbClr val="00B0F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 </m:t>
                      </m:r>
                      <m:r>
                        <m:rPr>
                          <m:sty m:val="p"/>
                        </m:rP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GB" sz="3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𝐼𝑛𝑡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7" name="Rounded Rectangle 6">
                <a:extLst>
                  <a:ext uri="{FF2B5EF4-FFF2-40B4-BE49-F238E27FC236}">
                    <a16:creationId xmlns:a16="http://schemas.microsoft.com/office/drawing/2014/main" id="{8CF95002-4E17-48E6-9E79-3489D3D4E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8564" y="4124127"/>
                <a:ext cx="1761250" cy="1191816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95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6754-B3BB-496C-AD6A-F5B05133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 of 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87C0-04C1-4866-AC2B-1A78971F9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Reject bad programs</a:t>
            </a:r>
          </a:p>
          <a:p>
            <a:r>
              <a:rPr lang="en-GB" sz="3600" dirty="0"/>
              <a:t>Accept good programs</a:t>
            </a:r>
          </a:p>
        </p:txBody>
      </p:sp>
    </p:spTree>
    <p:extLst>
      <p:ext uri="{BB962C8B-B14F-4D97-AF65-F5344CB8AC3E}">
        <p14:creationId xmlns:p14="http://schemas.microsoft.com/office/powerpoint/2010/main" val="174251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Constraint solving takes place by </a:t>
            </a:r>
            <a:r>
              <a:rPr lang="en-GB" b="1" dirty="0">
                <a:solidFill>
                  <a:srgbClr val="FFC000"/>
                </a:solidFill>
              </a:rPr>
              <a:t>successive rewrites</a:t>
            </a:r>
            <a:br>
              <a:rPr lang="en-GB" b="1" dirty="0">
                <a:solidFill>
                  <a:srgbClr val="FFC000"/>
                </a:solidFill>
              </a:rPr>
            </a:br>
            <a:r>
              <a:rPr lang="en-GB" dirty="0"/>
              <a:t>of the constraint</a:t>
            </a:r>
          </a:p>
          <a:p>
            <a:r>
              <a:rPr lang="en-GB" dirty="0"/>
              <a:t>Each rewrite generates a </a:t>
            </a:r>
            <a:r>
              <a:rPr lang="en-GB" b="1" dirty="0">
                <a:solidFill>
                  <a:srgbClr val="FFC000"/>
                </a:solidFill>
              </a:rPr>
              <a:t>binding</a:t>
            </a:r>
            <a:r>
              <a:rPr lang="en-GB" dirty="0"/>
              <a:t>, for</a:t>
            </a:r>
          </a:p>
          <a:p>
            <a:pPr lvl="1"/>
            <a:r>
              <a:rPr lang="en-GB" dirty="0"/>
              <a:t>a type variable (fixing a unification variable)</a:t>
            </a:r>
          </a:p>
          <a:p>
            <a:pPr lvl="1"/>
            <a:r>
              <a:rPr lang="en-GB" dirty="0"/>
              <a:t>a dictionary (class constraints)</a:t>
            </a:r>
          </a:p>
          <a:p>
            <a:pPr lvl="1"/>
            <a:r>
              <a:rPr lang="en-GB" dirty="0"/>
              <a:t>a coercion (equality constraint)</a:t>
            </a:r>
          </a:p>
          <a:p>
            <a:pPr lvl="1">
              <a:buNone/>
            </a:pPr>
            <a:r>
              <a:rPr lang="en-GB" sz="2800" dirty="0"/>
              <a:t>as we go</a:t>
            </a:r>
          </a:p>
          <a:p>
            <a:r>
              <a:rPr lang="en-GB" sz="3200" dirty="0"/>
              <a:t>Bindings record the proof steps</a:t>
            </a:r>
          </a:p>
          <a:p>
            <a:r>
              <a:rPr lang="en-GB" sz="3200" dirty="0"/>
              <a:t>Bindings get injected back into the term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D8E0-0785-4375-943A-614FCE1C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Implication 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5A4-A26C-435C-922C-3EC203793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132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2904-7406-45C0-AF4D-0AF2374D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Existentials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98F16E-02BB-44CB-959B-A1032249638D}"/>
              </a:ext>
            </a:extLst>
          </p:cNvPr>
          <p:cNvSpPr/>
          <p:nvPr/>
        </p:nvSpPr>
        <p:spPr>
          <a:xfrm>
            <a:off x="139944" y="1402716"/>
            <a:ext cx="5616624" cy="1938992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 where</a:t>
            </a:r>
          </a:p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a.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a =&gt; a -&gt; T</a:t>
            </a:r>
          </a:p>
          <a:p>
            <a:pPr>
              <a:tabLst>
                <a:tab pos="1077913" algn="l"/>
              </a:tabLst>
            </a:pPr>
            <a:endParaRPr lang="en-GB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[T]</a:t>
            </a:r>
          </a:p>
          <a:p>
            <a:pPr>
              <a:tabLst>
                <a:tab pos="1077913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0DA50-2790-4267-BF71-6F0B1ADA3745}"/>
              </a:ext>
            </a:extLst>
          </p:cNvPr>
          <p:cNvSpPr/>
          <p:nvPr/>
        </p:nvSpPr>
        <p:spPr>
          <a:xfrm>
            <a:off x="5906342" y="1455740"/>
            <a:ext cx="6166322" cy="1200329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@Int $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fShowInt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@Bool $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fShowBool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]</a:t>
            </a:r>
          </a:p>
        </p:txBody>
      </p:sp>
    </p:spTree>
    <p:extLst>
      <p:ext uri="{BB962C8B-B14F-4D97-AF65-F5344CB8AC3E}">
        <p14:creationId xmlns:p14="http://schemas.microsoft.com/office/powerpoint/2010/main" val="2598186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2904-7406-45C0-AF4D-0AF2374D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err="1"/>
              <a:t>Existentials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98F16E-02BB-44CB-959B-A1032249638D}"/>
              </a:ext>
            </a:extLst>
          </p:cNvPr>
          <p:cNvSpPr/>
          <p:nvPr/>
        </p:nvSpPr>
        <p:spPr>
          <a:xfrm>
            <a:off x="263352" y="1455740"/>
            <a:ext cx="4320480" cy="830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[T]</a:t>
            </a:r>
          </a:p>
          <a:p>
            <a:pPr>
              <a:tabLst>
                <a:tab pos="1077913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0DA50-2790-4267-BF71-6F0B1ADA3745}"/>
              </a:ext>
            </a:extLst>
          </p:cNvPr>
          <p:cNvSpPr/>
          <p:nvPr/>
        </p:nvSpPr>
        <p:spPr>
          <a:xfrm>
            <a:off x="5906342" y="1455740"/>
            <a:ext cx="6166322" cy="1200329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@Int $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fShowInt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,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@Bool $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fShowBool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A565F-9192-4250-8934-2910F004F15D}"/>
              </a:ext>
            </a:extLst>
          </p:cNvPr>
          <p:cNvSpPr/>
          <p:nvPr/>
        </p:nvSpPr>
        <p:spPr>
          <a:xfrm>
            <a:off x="263352" y="3284984"/>
            <a:ext cx="4968552" cy="1200329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:: T -&gt; String</a:t>
            </a:r>
          </a:p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\t. case t of</a:t>
            </a:r>
          </a:p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-&gt; show x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99F2CD-E028-463D-AD70-A7B7D8E1A4D1}"/>
              </a:ext>
            </a:extLst>
          </p:cNvPr>
          <p:cNvSpPr/>
          <p:nvPr/>
        </p:nvSpPr>
        <p:spPr>
          <a:xfrm>
            <a:off x="5762326" y="3264167"/>
            <a:ext cx="6166322" cy="1200329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\(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t:T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 case t of</a:t>
            </a: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(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gd:Show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x:a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-&gt; show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 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14121-FAB1-47CB-954F-CF379B8C7C37}"/>
              </a:ext>
            </a:extLst>
          </p:cNvPr>
          <p:cNvSpPr/>
          <p:nvPr/>
        </p:nvSpPr>
        <p:spPr>
          <a:xfrm>
            <a:off x="5519936" y="259876"/>
            <a:ext cx="6310338" cy="830997"/>
          </a:xfrm>
          <a:prstGeom prst="rect">
            <a:avLst/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a.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a =&gt; a -&gt; T</a:t>
            </a:r>
          </a:p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a.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a =&gt; a -&gt; String</a:t>
            </a:r>
          </a:p>
        </p:txBody>
      </p:sp>
    </p:spTree>
    <p:extLst>
      <p:ext uri="{BB962C8B-B14F-4D97-AF65-F5344CB8AC3E}">
        <p14:creationId xmlns:p14="http://schemas.microsoft.com/office/powerpoint/2010/main" val="2241789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2904-7406-45C0-AF4D-0AF2374D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600" dirty="0"/>
              <a:t>Generate constraints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A565F-9192-4250-8934-2910F004F15D}"/>
              </a:ext>
            </a:extLst>
          </p:cNvPr>
          <p:cNvSpPr/>
          <p:nvPr/>
        </p:nvSpPr>
        <p:spPr>
          <a:xfrm>
            <a:off x="335360" y="1871965"/>
            <a:ext cx="7992888" cy="46166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\t. case t of {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-&gt; show x }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E3F92D-ED4E-413C-97B4-6618A71CA7CE}"/>
                  </a:ext>
                </a:extLst>
              </p:cNvPr>
              <p:cNvSpPr txBox="1"/>
              <p:nvPr/>
            </p:nvSpPr>
            <p:spPr>
              <a:xfrm>
                <a:off x="8760296" y="1417638"/>
                <a:ext cx="2880320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3200" dirty="0"/>
                  <a:t>f :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3200" dirty="0"/>
                  <a:t>t :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𝛽</m:t>
                    </m:r>
                  </m:oMath>
                </a14:m>
                <a:endParaRPr lang="en-GB" sz="3200" dirty="0">
                  <a:sym typeface="Symbol" panose="05050102010706020507" pitchFamily="18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3200" dirty="0">
                    <a:sym typeface="Symbol" panose="05050102010706020507" pitchFamily="18" charset="2"/>
                  </a:rPr>
                  <a:t>x : 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Instantiate show with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𝛿</m:t>
                    </m:r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E3F92D-ED4E-413C-97B4-6618A71CA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296" y="1417638"/>
                <a:ext cx="2880320" cy="2431435"/>
              </a:xfrm>
              <a:prstGeom prst="rect">
                <a:avLst/>
              </a:prstGeom>
              <a:blipFill>
                <a:blip r:embed="rId2"/>
                <a:stretch>
                  <a:fillRect l="-4863" t="-3266" r="-6131" b="-3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96E6F-EEDE-4858-9C98-B4590D2DDF85}"/>
                  </a:ext>
                </a:extLst>
              </p:cNvPr>
              <p:cNvSpPr txBox="1"/>
              <p:nvPr/>
            </p:nvSpPr>
            <p:spPr>
              <a:xfrm>
                <a:off x="335360" y="3930560"/>
                <a:ext cx="4752529" cy="193899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24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	</a:t>
                </a:r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From the lambda</a:t>
                </a:r>
                <a:endParaRPr lang="en-GB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400" b="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	From the case</a:t>
                </a:r>
              </a:p>
              <a:p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d : Show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From call of show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	From (show x)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From result of foo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96E6F-EEDE-4858-9C98-B4590D2DD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930560"/>
                <a:ext cx="4752529" cy="1938992"/>
              </a:xfrm>
              <a:prstGeom prst="rect">
                <a:avLst/>
              </a:prstGeom>
              <a:blipFill>
                <a:blip r:embed="rId3"/>
                <a:stretch>
                  <a:fillRect l="-1923" t="-2201" b="-6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DDFC535-67EE-4FC9-8536-CBEB36A47948}"/>
              </a:ext>
            </a:extLst>
          </p:cNvPr>
          <p:cNvSpPr txBox="1"/>
          <p:nvPr/>
        </p:nvSpPr>
        <p:spPr>
          <a:xfrm>
            <a:off x="335360" y="2545565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Generate constraints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77C37-C3E0-460A-9EF8-05C6F421BF23}"/>
              </a:ext>
            </a:extLst>
          </p:cNvPr>
          <p:cNvSpPr/>
          <p:nvPr/>
        </p:nvSpPr>
        <p:spPr>
          <a:xfrm>
            <a:off x="5569123" y="313174"/>
            <a:ext cx="6310338" cy="830997"/>
          </a:xfrm>
          <a:prstGeom prst="rect">
            <a:avLst/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a.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a =&gt; a -&gt; T</a:t>
            </a:r>
          </a:p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a.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a =&gt; a -&gt; String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321B544-1317-4137-91FB-19D5F2DCAE1F}"/>
              </a:ext>
            </a:extLst>
          </p:cNvPr>
          <p:cNvSpPr/>
          <p:nvPr/>
        </p:nvSpPr>
        <p:spPr>
          <a:xfrm>
            <a:off x="2351584" y="2571093"/>
            <a:ext cx="648072" cy="1080120"/>
          </a:xfrm>
          <a:prstGeom prst="down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76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2904-7406-45C0-AF4D-0AF2374D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600" dirty="0"/>
              <a:t>Generate constraints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A565F-9192-4250-8934-2910F004F15D}"/>
              </a:ext>
            </a:extLst>
          </p:cNvPr>
          <p:cNvSpPr/>
          <p:nvPr/>
        </p:nvSpPr>
        <p:spPr>
          <a:xfrm>
            <a:off x="335360" y="1871965"/>
            <a:ext cx="7992888" cy="46166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\t. case t of {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-&gt; show x }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96E6F-EEDE-4858-9C98-B4590D2DDF85}"/>
                  </a:ext>
                </a:extLst>
              </p:cNvPr>
              <p:cNvSpPr txBox="1"/>
              <p:nvPr/>
            </p:nvSpPr>
            <p:spPr>
              <a:xfrm>
                <a:off x="335360" y="3930560"/>
                <a:ext cx="4752529" cy="193899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24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	</a:t>
                </a:r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From the lambda</a:t>
                </a:r>
                <a:endParaRPr lang="en-GB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400" b="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	From the case</a:t>
                </a:r>
              </a:p>
              <a:p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d : Show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From call of show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	From (show x)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From result of foo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96E6F-EEDE-4858-9C98-B4590D2DD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930560"/>
                <a:ext cx="4752529" cy="1938992"/>
              </a:xfrm>
              <a:prstGeom prst="rect">
                <a:avLst/>
              </a:prstGeom>
              <a:blipFill>
                <a:blip r:embed="rId2"/>
                <a:stretch>
                  <a:fillRect l="-1923" t="-2201" b="-6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DDFC535-67EE-4FC9-8536-CBEB36A47948}"/>
              </a:ext>
            </a:extLst>
          </p:cNvPr>
          <p:cNvSpPr txBox="1"/>
          <p:nvPr/>
        </p:nvSpPr>
        <p:spPr>
          <a:xfrm>
            <a:off x="335360" y="2545565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Generate constraints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77C37-C3E0-460A-9EF8-05C6F421BF23}"/>
              </a:ext>
            </a:extLst>
          </p:cNvPr>
          <p:cNvSpPr/>
          <p:nvPr/>
        </p:nvSpPr>
        <p:spPr>
          <a:xfrm>
            <a:off x="5569123" y="313174"/>
            <a:ext cx="6310338" cy="830997"/>
          </a:xfrm>
          <a:prstGeom prst="rect">
            <a:avLst/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a.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a =&gt; a -&gt; T</a:t>
            </a:r>
          </a:p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a.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a =&gt; a -&gt; String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321B544-1317-4137-91FB-19D5F2DCAE1F}"/>
              </a:ext>
            </a:extLst>
          </p:cNvPr>
          <p:cNvSpPr/>
          <p:nvPr/>
        </p:nvSpPr>
        <p:spPr>
          <a:xfrm>
            <a:off x="2351584" y="2571093"/>
            <a:ext cx="648072" cy="1080120"/>
          </a:xfrm>
          <a:prstGeom prst="down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79808E4D-0437-439D-AE06-0421984CE420}"/>
                  </a:ext>
                </a:extLst>
              </p:cNvPr>
              <p:cNvSpPr/>
              <p:nvPr/>
            </p:nvSpPr>
            <p:spPr>
              <a:xfrm>
                <a:off x="6744072" y="3413710"/>
                <a:ext cx="4392488" cy="2009061"/>
              </a:xfrm>
              <a:prstGeom prst="wedgeRoundRectCallout">
                <a:avLst>
                  <a:gd name="adj1" fmla="val -93910"/>
                  <a:gd name="adj2" fmla="val 35318"/>
                  <a:gd name="adj3" fmla="val 16667"/>
                </a:avLst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But what is this ‘a’?</a:t>
                </a:r>
              </a:p>
              <a:p>
                <a:endParaRPr lang="en-GB" sz="2800" dirty="0">
                  <a:solidFill>
                    <a:schemeClr val="bg1"/>
                  </a:solidFill>
                  <a:latin typeface="Comic Sans MS" pitchFamily="66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And how can we solve Show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GB" sz="28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79808E4D-0437-439D-AE06-0421984CE4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3413710"/>
                <a:ext cx="4392488" cy="2009061"/>
              </a:xfrm>
              <a:prstGeom prst="wedgeRoundRectCallout">
                <a:avLst>
                  <a:gd name="adj1" fmla="val -93910"/>
                  <a:gd name="adj2" fmla="val 35318"/>
                  <a:gd name="adj3" fmla="val 16667"/>
                </a:avLst>
              </a:prstGeom>
              <a:blipFill>
                <a:blip r:embed="rId3"/>
                <a:stretch>
                  <a:fillRect b="-2711"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020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2904-7406-45C0-AF4D-0AF2374D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Right Way: implication constraints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A565F-9192-4250-8934-2910F004F15D}"/>
              </a:ext>
            </a:extLst>
          </p:cNvPr>
          <p:cNvSpPr/>
          <p:nvPr/>
        </p:nvSpPr>
        <p:spPr>
          <a:xfrm>
            <a:off x="335360" y="1871965"/>
            <a:ext cx="7992888" cy="46166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\t. case t of {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-&gt; show x }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96E6F-EEDE-4858-9C98-B4590D2DDF85}"/>
                  </a:ext>
                </a:extLst>
              </p:cNvPr>
              <p:cNvSpPr txBox="1"/>
              <p:nvPr/>
            </p:nvSpPr>
            <p:spPr>
              <a:xfrm>
                <a:off x="335360" y="3930560"/>
                <a:ext cx="5760640" cy="2462213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24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	</a:t>
                </a:r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From the lambda</a:t>
                </a:r>
                <a:endParaRPr lang="en-GB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400" b="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	From the case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(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𝒈𝒅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𝑺𝒉𝒐𝒘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)⇒ 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/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𝑆h𝑜𝑤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From call of show</a:t>
                </a:r>
              </a:p>
              <a:p>
                <a:pPr lvl="1"/>
                <a:r>
                  <a:rPr lang="en-GB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	From (show x)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}	From result of foo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96E6F-EEDE-4858-9C98-B4590D2DD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930560"/>
                <a:ext cx="5760640" cy="2462213"/>
              </a:xfrm>
              <a:prstGeom prst="rect">
                <a:avLst/>
              </a:prstGeom>
              <a:blipFill>
                <a:blip r:embed="rId2"/>
                <a:stretch>
                  <a:fillRect l="-847" t="-1733" b="-4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DDFC535-67EE-4FC9-8536-CBEB36A47948}"/>
              </a:ext>
            </a:extLst>
          </p:cNvPr>
          <p:cNvSpPr txBox="1"/>
          <p:nvPr/>
        </p:nvSpPr>
        <p:spPr>
          <a:xfrm>
            <a:off x="335360" y="2545565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Generate constraints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77C37-C3E0-460A-9EF8-05C6F421BF23}"/>
              </a:ext>
            </a:extLst>
          </p:cNvPr>
          <p:cNvSpPr/>
          <p:nvPr/>
        </p:nvSpPr>
        <p:spPr>
          <a:xfrm>
            <a:off x="5272062" y="2607119"/>
            <a:ext cx="6310338" cy="830997"/>
          </a:xfrm>
          <a:prstGeom prst="rect">
            <a:avLst/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a.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a =&gt; a -&gt; T</a:t>
            </a:r>
          </a:p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a.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a =&gt; a -&gt; String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321B544-1317-4137-91FB-19D5F2DCAE1F}"/>
              </a:ext>
            </a:extLst>
          </p:cNvPr>
          <p:cNvSpPr/>
          <p:nvPr/>
        </p:nvSpPr>
        <p:spPr>
          <a:xfrm>
            <a:off x="2351584" y="2571093"/>
            <a:ext cx="648072" cy="1080120"/>
          </a:xfrm>
          <a:prstGeom prst="down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C1DCC10D-AA5B-4173-8478-CAC1FA9F51B0}"/>
                  </a:ext>
                </a:extLst>
              </p:cNvPr>
              <p:cNvSpPr/>
              <p:nvPr/>
            </p:nvSpPr>
            <p:spPr>
              <a:xfrm>
                <a:off x="7464152" y="3833643"/>
                <a:ext cx="4392488" cy="2656046"/>
              </a:xfrm>
              <a:prstGeom prst="wedgeRoundRectCallout">
                <a:avLst>
                  <a:gd name="adj1" fmla="val -89219"/>
                  <a:gd name="adj2" fmla="val -7735"/>
                  <a:gd name="adj3" fmla="val 16667"/>
                </a:avLst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But what is this ‘a’?</a:t>
                </a:r>
                <a:b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</a:br>
                <a:r>
                  <a:rPr lang="en-GB" sz="2800" b="1" dirty="0">
                    <a:solidFill>
                      <a:srgbClr val="FF0000"/>
                    </a:solidFill>
                    <a:latin typeface="Comic Sans MS" pitchFamily="66" charset="0"/>
                  </a:rPr>
                  <a:t>Answer</a:t>
                </a:r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: Bound by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sz="2800" dirty="0">
                  <a:solidFill>
                    <a:schemeClr val="bg1"/>
                  </a:solidFill>
                  <a:latin typeface="Comic Sans MS" pitchFamily="66" charset="0"/>
                </a:endParaRP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And how can we solve d : Show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b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</a:br>
                <a:r>
                  <a:rPr lang="en-GB" sz="2800" b="1" dirty="0">
                    <a:solidFill>
                      <a:srgbClr val="FF0000"/>
                    </a:solidFill>
                    <a:latin typeface="Comic Sans MS" pitchFamily="66" charset="0"/>
                  </a:rPr>
                  <a:t>Answer</a:t>
                </a:r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: from gd.</a:t>
                </a:r>
              </a:p>
            </p:txBody>
          </p:sp>
        </mc:Choice>
        <mc:Fallback xmlns="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C1DCC10D-AA5B-4173-8478-CAC1FA9F5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3833643"/>
                <a:ext cx="4392488" cy="2656046"/>
              </a:xfrm>
              <a:prstGeom prst="wedgeRoundRectCallout">
                <a:avLst>
                  <a:gd name="adj1" fmla="val -89219"/>
                  <a:gd name="adj2" fmla="val -7735"/>
                  <a:gd name="adj3" fmla="val 16667"/>
                </a:avLst>
              </a:prstGeom>
              <a:blipFill>
                <a:blip r:embed="rId3"/>
                <a:stretch>
                  <a:fillRect b="-913"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627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>
            <a:normAutofit/>
          </a:bodyPr>
          <a:lstStyle/>
          <a:p>
            <a:r>
              <a:rPr lang="en-GB" dirty="0"/>
              <a:t>Reminder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680183-246F-40C9-873B-0454F2BF3290}"/>
                  </a:ext>
                </a:extLst>
              </p:cNvPr>
              <p:cNvSpPr/>
              <p:nvPr/>
            </p:nvSpPr>
            <p:spPr>
              <a:xfrm>
                <a:off x="858615" y="1700808"/>
                <a:ext cx="10474769" cy="2862322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tabLst>
                    <a:tab pos="5648325" algn="l"/>
                  </a:tabLst>
                </a:pP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W ::= </a:t>
                </a:r>
                <a14:m>
                  <m:oMath xmlns:m="http://schemas.openxmlformats.org/officeDocument/2006/math">
                    <m:r>
                      <a:rPr lang="en-GB" sz="36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	</a:t>
                </a:r>
                <a:r>
                  <a:rPr lang="en-GB" sz="3600" dirty="0">
                    <a:solidFill>
                      <a:schemeClr val="bg1"/>
                    </a:solidFill>
                    <a:latin typeface="Comic Sans MS" pitchFamily="66" charset="0"/>
                  </a:rPr>
                  <a:t>Empty constraint</a:t>
                </a:r>
                <a:endParaRPr lang="en-GB" sz="3600" b="1" dirty="0">
                  <a:solidFill>
                    <a:schemeClr val="bg1"/>
                  </a:solidFill>
                  <a:latin typeface="Comic Sans MS" pitchFamily="66" charset="0"/>
                </a:endParaRPr>
              </a:p>
              <a:p>
                <a:pPr>
                  <a:tabLst>
                    <a:tab pos="5648325" algn="l"/>
                  </a:tabLst>
                </a:pP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    | W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</a:rPr>
                  <a:t>1 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, W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</a:rPr>
                  <a:t>2	</a:t>
                </a:r>
                <a:r>
                  <a:rPr lang="en-GB" sz="3600" dirty="0">
                    <a:solidFill>
                      <a:schemeClr val="bg1"/>
                    </a:solidFill>
                    <a:latin typeface="Comic Sans MS" pitchFamily="66" charset="0"/>
                  </a:rPr>
                  <a:t>Conjunction</a:t>
                </a:r>
              </a:p>
              <a:p>
                <a:pPr>
                  <a:tabLst>
                    <a:tab pos="5648325" algn="l"/>
                  </a:tabLst>
                </a:pP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    | </a:t>
                </a:r>
                <a:r>
                  <a:rPr lang="en-GB" sz="3600" b="1" dirty="0">
                    <a:solidFill>
                      <a:srgbClr val="FF0000"/>
                    </a:solidFill>
                    <a:latin typeface="Comic Sans MS" pitchFamily="66" charset="0"/>
                  </a:rPr>
                  <a:t>d :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C </a:t>
                </a:r>
                <a:r>
                  <a:rPr lang="en-GB" sz="3600" b="1" dirty="0">
                    <a:solidFill>
                      <a:schemeClr val="bg1"/>
                    </a:solidFill>
                    <a:latin typeface="Symbol" pitchFamily="18" charset="2"/>
                  </a:rPr>
                  <a:t>t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..</a:t>
                </a:r>
                <a:r>
                  <a:rPr lang="en-GB" sz="3600" b="1" dirty="0">
                    <a:solidFill>
                      <a:schemeClr val="bg1"/>
                    </a:solidFill>
                    <a:latin typeface="Symbol" pitchFamily="18" charset="2"/>
                  </a:rPr>
                  <a:t> </a:t>
                </a:r>
                <a:r>
                  <a:rPr lang="en-GB" sz="3600" b="1" dirty="0" err="1">
                    <a:solidFill>
                      <a:schemeClr val="bg1"/>
                    </a:solidFill>
                    <a:latin typeface="Symbol" pitchFamily="18" charset="2"/>
                  </a:rPr>
                  <a:t>t</a:t>
                </a:r>
                <a:r>
                  <a:rPr lang="en-GB" sz="3600" b="1" baseline="-25000" dirty="0" err="1">
                    <a:solidFill>
                      <a:schemeClr val="bg1"/>
                    </a:solidFill>
                    <a:latin typeface="Comic Sans MS" pitchFamily="66" charset="0"/>
                  </a:rPr>
                  <a:t>n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	</a:t>
                </a:r>
                <a:r>
                  <a:rPr lang="en-GB" sz="3600" dirty="0">
                    <a:solidFill>
                      <a:schemeClr val="bg1"/>
                    </a:solidFill>
                    <a:latin typeface="Comic Sans MS" pitchFamily="66" charset="0"/>
                  </a:rPr>
                  <a:t>Class constraint </a:t>
                </a:r>
              </a:p>
              <a:p>
                <a:pPr>
                  <a:tabLst>
                    <a:tab pos="5648325" algn="l"/>
                  </a:tabLst>
                </a:pP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    | </a:t>
                </a:r>
                <a:r>
                  <a:rPr lang="en-GB" sz="3600" b="1" dirty="0">
                    <a:solidFill>
                      <a:srgbClr val="FF0000"/>
                    </a:solidFill>
                    <a:latin typeface="Comic Sans MS" pitchFamily="66" charset="0"/>
                  </a:rPr>
                  <a:t>g :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</a:t>
                </a:r>
                <a:r>
                  <a:rPr lang="en-GB" sz="3600" b="1" dirty="0">
                    <a:solidFill>
                      <a:schemeClr val="bg1"/>
                    </a:solidFill>
                    <a:latin typeface="Symbol" pitchFamily="18" charset="2"/>
                  </a:rPr>
                  <a:t>t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</a:rPr>
                  <a:t>1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~ </a:t>
                </a:r>
                <a:r>
                  <a:rPr lang="en-GB" sz="3600" b="1" dirty="0">
                    <a:solidFill>
                      <a:schemeClr val="bg1"/>
                    </a:solidFill>
                    <a:latin typeface="Symbol" pitchFamily="18" charset="2"/>
                  </a:rPr>
                  <a:t>t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</a:rPr>
                  <a:t>2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	</a:t>
                </a:r>
                <a:r>
                  <a:rPr lang="en-GB" sz="3600" dirty="0">
                    <a:solidFill>
                      <a:schemeClr val="bg1"/>
                    </a:solidFill>
                    <a:latin typeface="Comic Sans MS" pitchFamily="66" charset="0"/>
                  </a:rPr>
                  <a:t>Equality constraint</a:t>
                </a:r>
                <a:endParaRPr lang="en-GB" sz="3600" b="1" dirty="0">
                  <a:solidFill>
                    <a:schemeClr val="bg1"/>
                  </a:solidFill>
                  <a:latin typeface="Comic Sans MS" pitchFamily="66" charset="0"/>
                </a:endParaRPr>
              </a:p>
              <a:p>
                <a:pPr>
                  <a:tabLst>
                    <a:tab pos="5648325" algn="l"/>
                  </a:tabLst>
                </a:pP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</a:rPr>
                  <a:t>     | 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a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1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..a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n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. W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1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W</a:t>
                </a:r>
                <a:r>
                  <a:rPr lang="en-GB" sz="3600" b="1" baseline="-25000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2</a:t>
                </a:r>
                <a:r>
                  <a:rPr lang="en-GB" sz="3600" b="1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	</a:t>
                </a:r>
                <a:r>
                  <a:rPr lang="en-GB" sz="3600" dirty="0">
                    <a:solidFill>
                      <a:schemeClr val="bg1"/>
                    </a:solidFill>
                    <a:latin typeface="Comic Sans MS" pitchFamily="66" charset="0"/>
                    <a:sym typeface="Symbol"/>
                  </a:rPr>
                  <a:t>Implication</a:t>
                </a:r>
                <a:endParaRPr lang="en-GB" sz="3600" b="1" baseline="-250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680183-246F-40C9-873B-0454F2BF3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15" y="1700808"/>
                <a:ext cx="10474769" cy="2862322"/>
              </a:xfrm>
              <a:prstGeom prst="rect">
                <a:avLst/>
              </a:prstGeom>
              <a:blipFill>
                <a:blip r:embed="rId2"/>
                <a:stretch>
                  <a:fillRect l="-1744" t="-2542" b="-7415"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9729720-C0BB-4D95-B5E0-8A3794087A8E}"/>
              </a:ext>
            </a:extLst>
          </p:cNvPr>
          <p:cNvSpPr/>
          <p:nvPr/>
        </p:nvSpPr>
        <p:spPr>
          <a:xfrm>
            <a:off x="609600" y="4860290"/>
            <a:ext cx="2469640" cy="919401"/>
          </a:xfrm>
          <a:prstGeom prst="wedgeRoundRectCallout">
            <a:avLst>
              <a:gd name="adj1" fmla="val 37050"/>
              <a:gd name="adj2" fmla="val -88388"/>
              <a:gd name="adj3" fmla="val 16667"/>
            </a:avLst>
          </a:prstGeom>
          <a:solidFill>
            <a:srgbClr val="CCFFC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Implication constraint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559F887D-1BB4-4F0E-9E46-60E2858591B7}"/>
              </a:ext>
            </a:extLst>
          </p:cNvPr>
          <p:cNvSpPr/>
          <p:nvPr/>
        </p:nvSpPr>
        <p:spPr>
          <a:xfrm>
            <a:off x="3863752" y="5270248"/>
            <a:ext cx="2469640" cy="510778"/>
          </a:xfrm>
          <a:prstGeom prst="wedgeRoundRectCallout">
            <a:avLst>
              <a:gd name="adj1" fmla="val -23703"/>
              <a:gd name="adj2" fmla="val -189245"/>
              <a:gd name="adj3" fmla="val 16667"/>
            </a:avLst>
          </a:prstGeom>
          <a:solidFill>
            <a:srgbClr val="CCFFC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Given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0EBCCDE-99A5-4D03-AA04-78D9AAE375A8}"/>
              </a:ext>
            </a:extLst>
          </p:cNvPr>
          <p:cNvSpPr/>
          <p:nvPr/>
        </p:nvSpPr>
        <p:spPr>
          <a:xfrm>
            <a:off x="7032104" y="5525637"/>
            <a:ext cx="2469640" cy="510778"/>
          </a:xfrm>
          <a:prstGeom prst="wedgeRoundRectCallout">
            <a:avLst>
              <a:gd name="adj1" fmla="val -88107"/>
              <a:gd name="adj2" fmla="val -257324"/>
              <a:gd name="adj3" fmla="val 16667"/>
            </a:avLst>
          </a:prstGeom>
          <a:solidFill>
            <a:srgbClr val="CCFFC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Wanted</a:t>
            </a:r>
          </a:p>
        </p:txBody>
      </p:sp>
    </p:spTree>
    <p:extLst>
      <p:ext uri="{BB962C8B-B14F-4D97-AF65-F5344CB8AC3E}">
        <p14:creationId xmlns:p14="http://schemas.microsoft.com/office/powerpoint/2010/main" val="914637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E3CCE7-B2F0-4554-B1BA-1D924A5A119F}"/>
                  </a:ext>
                </a:extLst>
              </p:cNvPr>
              <p:cNvSpPr txBox="1"/>
              <p:nvPr/>
            </p:nvSpPr>
            <p:spPr>
              <a:xfrm>
                <a:off x="263352" y="188640"/>
                <a:ext cx="5760640" cy="2462213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24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	</a:t>
                </a:r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From the lambda</a:t>
                </a:r>
                <a:endParaRPr lang="en-GB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400" b="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	From the case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(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𝒈𝒅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𝑺𝒉𝒐𝒘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)⇒ 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/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𝑆h𝑜𝑤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From call of show</a:t>
                </a:r>
              </a:p>
              <a:p>
                <a:pPr lvl="1"/>
                <a:r>
                  <a:rPr lang="en-GB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	From (show x)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}	From result of foo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E3CCE7-B2F0-4554-B1BA-1D924A5A1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88640"/>
                <a:ext cx="5760640" cy="2462213"/>
              </a:xfrm>
              <a:prstGeom prst="rect">
                <a:avLst/>
              </a:prstGeom>
              <a:blipFill>
                <a:blip r:embed="rId2"/>
                <a:stretch>
                  <a:fillRect l="-847" t="-1733" b="-4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2BAAFB-23CD-4664-99CD-0704E446A876}"/>
                  </a:ext>
                </a:extLst>
              </p:cNvPr>
              <p:cNvSpPr txBox="1"/>
              <p:nvPr/>
            </p:nvSpPr>
            <p:spPr>
              <a:xfrm>
                <a:off x="6744072" y="260648"/>
                <a:ext cx="5040560" cy="8309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(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𝒈𝒅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𝑺𝒉𝒐𝒘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)⇒ 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/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𝑆h𝑜𝑤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2BAAFB-23CD-4664-99CD-0704E446A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260648"/>
                <a:ext cx="5040560" cy="830997"/>
              </a:xfrm>
              <a:prstGeom prst="rect">
                <a:avLst/>
              </a:prstGeom>
              <a:blipFill>
                <a:blip r:embed="rId3"/>
                <a:stretch>
                  <a:fillRect l="-121" b="-169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26F905-8C9D-432A-9117-CC145D7B453D}"/>
                  </a:ext>
                </a:extLst>
              </p:cNvPr>
              <p:cNvSpPr txBox="1"/>
              <p:nvPr/>
            </p:nvSpPr>
            <p:spPr>
              <a:xfrm>
                <a:off x="6744072" y="1700808"/>
                <a:ext cx="5040560" cy="8309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(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𝒈𝒅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𝑺𝒉𝒐𝒘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)⇒ 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/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𝑆h𝑜𝑤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26F905-8C9D-432A-9117-CC145D7B4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1700808"/>
                <a:ext cx="5040560" cy="830997"/>
              </a:xfrm>
              <a:prstGeom prst="rect">
                <a:avLst/>
              </a:prstGeom>
              <a:blipFill>
                <a:blip r:embed="rId4"/>
                <a:stretch>
                  <a:fillRect l="-121" b="-169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DCA037-599C-49BF-8387-E785A0941594}"/>
                  </a:ext>
                </a:extLst>
              </p:cNvPr>
              <p:cNvSpPr txBox="1"/>
              <p:nvPr/>
            </p:nvSpPr>
            <p:spPr>
              <a:xfrm>
                <a:off x="6672064" y="1235080"/>
                <a:ext cx="1884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Substitute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DCA037-599C-49BF-8387-E785A0941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1235080"/>
                <a:ext cx="1884106" cy="369332"/>
              </a:xfrm>
              <a:prstGeom prst="rect">
                <a:avLst/>
              </a:prstGeom>
              <a:blipFill>
                <a:blip r:embed="rId5"/>
                <a:stretch>
                  <a:fillRect l="-2581" t="-8333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36D37B-BEEE-453A-9BD1-17FCA071D25E}"/>
                  </a:ext>
                </a:extLst>
              </p:cNvPr>
              <p:cNvSpPr txBox="1"/>
              <p:nvPr/>
            </p:nvSpPr>
            <p:spPr>
              <a:xfrm>
                <a:off x="6744072" y="3114696"/>
                <a:ext cx="5040560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𝒈𝒅</m:t>
                          </m:r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: </m:t>
                          </m:r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𝑺𝒉𝒐𝒘</m:t>
                          </m:r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  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𝑆𝑡𝑟𝑖𝑛𝑔</m:t>
                      </m:r>
                    </m:oMath>
                  </m:oMathPara>
                </a14:m>
                <a:endParaRPr lang="en-GB" sz="2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36D37B-BEEE-453A-9BD1-17FCA071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3114696"/>
                <a:ext cx="5040560" cy="461665"/>
              </a:xfrm>
              <a:prstGeom prst="rect">
                <a:avLst/>
              </a:prstGeom>
              <a:blipFill>
                <a:blip r:embed="rId6"/>
                <a:stretch>
                  <a:fillRect l="-121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2B0888-7B34-4CD7-94F2-85782A32D5BF}"/>
                  </a:ext>
                </a:extLst>
              </p:cNvPr>
              <p:cNvSpPr txBox="1"/>
              <p:nvPr/>
            </p:nvSpPr>
            <p:spPr>
              <a:xfrm>
                <a:off x="6672064" y="2650853"/>
                <a:ext cx="435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Solve (</a:t>
                </a:r>
                <a:r>
                  <a:rPr lang="en-GB" dirty="0" err="1"/>
                  <a:t>d:Show</a:t>
                </a:r>
                <a:r>
                  <a:rPr lang="en-GB" dirty="0"/>
                  <a:t> a), substitute d:=gd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2B0888-7B34-4CD7-94F2-85782A32D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2650853"/>
                <a:ext cx="4355936" cy="369332"/>
              </a:xfrm>
              <a:prstGeom prst="rect">
                <a:avLst/>
              </a:prstGeom>
              <a:blipFill>
                <a:blip r:embed="rId7"/>
                <a:stretch>
                  <a:fillRect l="-1119" t="-8333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1984CD-4C1D-4A7D-85E3-619A18E438F1}"/>
                  </a:ext>
                </a:extLst>
              </p:cNvPr>
              <p:cNvSpPr txBox="1"/>
              <p:nvPr/>
            </p:nvSpPr>
            <p:spPr>
              <a:xfrm>
                <a:off x="6672064" y="3687642"/>
                <a:ext cx="2419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Substitute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1984CD-4C1D-4A7D-85E3-619A18E43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3687642"/>
                <a:ext cx="2419830" cy="369332"/>
              </a:xfrm>
              <a:prstGeom prst="rect">
                <a:avLst/>
              </a:prstGeom>
              <a:blipFill>
                <a:blip r:embed="rId8"/>
                <a:stretch>
                  <a:fillRect l="-2015" t="-819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C9DE93-A90E-4031-B0B5-9BECCBD26B47}"/>
                  </a:ext>
                </a:extLst>
              </p:cNvPr>
              <p:cNvSpPr txBox="1"/>
              <p:nvPr/>
            </p:nvSpPr>
            <p:spPr>
              <a:xfrm>
                <a:off x="6763061" y="4168255"/>
                <a:ext cx="701091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sz="240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C9DE93-A90E-4031-B0B5-9BECCBD26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061" y="4168255"/>
                <a:ext cx="70109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B76DC4B-57C8-4C3C-875B-CCCC0E118575}"/>
              </a:ext>
            </a:extLst>
          </p:cNvPr>
          <p:cNvSpPr/>
          <p:nvPr/>
        </p:nvSpPr>
        <p:spPr>
          <a:xfrm>
            <a:off x="6097413" y="5397023"/>
            <a:ext cx="5688632" cy="1200329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\(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t:T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 case t of</a:t>
            </a: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(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gd:Show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x:a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-&gt; show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 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3AA57-67C0-4984-8ED3-02735FEE1C4A}"/>
              </a:ext>
            </a:extLst>
          </p:cNvPr>
          <p:cNvSpPr txBox="1"/>
          <p:nvPr/>
        </p:nvSpPr>
        <p:spPr>
          <a:xfrm>
            <a:off x="135716" y="4869160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Elaborated program with holes</a:t>
            </a:r>
            <a:endParaRPr lang="en-GB" b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ABA203-9858-41BD-A68D-A2F623FB51C2}"/>
              </a:ext>
            </a:extLst>
          </p:cNvPr>
          <p:cNvSpPr/>
          <p:nvPr/>
        </p:nvSpPr>
        <p:spPr>
          <a:xfrm>
            <a:off x="119336" y="5373216"/>
            <a:ext cx="5544616" cy="1200329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\(t: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 case t of</a:t>
            </a: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(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gd:Show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x:a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-&gt; show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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C3547-249F-411A-A882-60EEBEA29C7C}"/>
              </a:ext>
            </a:extLst>
          </p:cNvPr>
          <p:cNvSpPr txBox="1"/>
          <p:nvPr/>
        </p:nvSpPr>
        <p:spPr>
          <a:xfrm>
            <a:off x="6023992" y="4923625"/>
            <a:ext cx="403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Elaborated program after filling holes</a:t>
            </a:r>
            <a:endParaRPr lang="en-GB" b="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D8A6761-2B84-46AA-BD6A-ACA937F54EE5}"/>
              </a:ext>
            </a:extLst>
          </p:cNvPr>
          <p:cNvSpPr/>
          <p:nvPr/>
        </p:nvSpPr>
        <p:spPr>
          <a:xfrm>
            <a:off x="6240016" y="404664"/>
            <a:ext cx="216024" cy="4225256"/>
          </a:xfrm>
          <a:prstGeom prst="downArrow">
            <a:avLst>
              <a:gd name="adj1" fmla="val 50000"/>
              <a:gd name="adj2" fmla="val 154087"/>
            </a:avLst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D942B-62ED-4A84-B376-DC6BFC8C9EB4}"/>
              </a:ext>
            </a:extLst>
          </p:cNvPr>
          <p:cNvSpPr txBox="1"/>
          <p:nvPr/>
        </p:nvSpPr>
        <p:spPr>
          <a:xfrm>
            <a:off x="5171485" y="330635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Solving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218470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2904-7406-45C0-AF4D-0AF2374D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600" dirty="0"/>
              <a:t>What is ‘a’?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A565F-9192-4250-8934-2910F004F15D}"/>
              </a:ext>
            </a:extLst>
          </p:cNvPr>
          <p:cNvSpPr/>
          <p:nvPr/>
        </p:nvSpPr>
        <p:spPr>
          <a:xfrm>
            <a:off x="299356" y="1461800"/>
            <a:ext cx="4104456" cy="830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\t. case t of</a:t>
            </a:r>
          </a:p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-&gt; show x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FC535-67EE-4FC9-8536-CBEB36A47948}"/>
              </a:ext>
            </a:extLst>
          </p:cNvPr>
          <p:cNvSpPr txBox="1"/>
          <p:nvPr/>
        </p:nvSpPr>
        <p:spPr>
          <a:xfrm>
            <a:off x="335360" y="2545565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Generate constraints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321B544-1317-4137-91FB-19D5F2DCAE1F}"/>
              </a:ext>
            </a:extLst>
          </p:cNvPr>
          <p:cNvSpPr/>
          <p:nvPr/>
        </p:nvSpPr>
        <p:spPr>
          <a:xfrm>
            <a:off x="2351584" y="2571093"/>
            <a:ext cx="648072" cy="1080120"/>
          </a:xfrm>
          <a:prstGeom prst="down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68F9A6-19C2-4144-B1EA-2B5694091B6B}"/>
              </a:ext>
            </a:extLst>
          </p:cNvPr>
          <p:cNvSpPr/>
          <p:nvPr/>
        </p:nvSpPr>
        <p:spPr>
          <a:xfrm>
            <a:off x="5087888" y="1092468"/>
            <a:ext cx="6166322" cy="1200329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\(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t:T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 case t of</a:t>
            </a: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(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gd:Show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x:a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-&gt; show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 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1E8E71-8366-4B38-BDFF-6948307DB858}"/>
                  </a:ext>
                </a:extLst>
              </p:cNvPr>
              <p:cNvSpPr txBox="1"/>
              <p:nvPr/>
            </p:nvSpPr>
            <p:spPr>
              <a:xfrm>
                <a:off x="4223792" y="2589784"/>
                <a:ext cx="7622242" cy="3956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000" dirty="0">
                    <a:latin typeface="Comic Sans MS" panose="030F0702030302020204" pitchFamily="66" charset="0"/>
                  </a:rPr>
                  <a:t> is a </a:t>
                </a:r>
                <a:r>
                  <a:rPr lang="en-GB" sz="2000" b="1" dirty="0">
                    <a:solidFill>
                      <a:srgbClr val="FFC000"/>
                    </a:solidFill>
                    <a:latin typeface="Comic Sans MS" panose="030F0702030302020204" pitchFamily="66" charset="0"/>
                  </a:rPr>
                  <a:t>unification variable</a:t>
                </a:r>
                <a:r>
                  <a:rPr lang="en-GB" sz="2000" dirty="0">
                    <a:latin typeface="Comic Sans MS" panose="030F0702030302020204" pitchFamily="66" charset="0"/>
                  </a:rPr>
                  <a:t>, standing for an as-yet-unknown type. 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omic Sans MS" panose="030F0702030302020204" pitchFamily="66" charset="0"/>
                  </a:rPr>
                  <a:t>Constraint solving produces a substitution for the unification variables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When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 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typechecking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 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is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 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done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, </m:t>
                    </m:r>
                  </m:oMath>
                </a14:m>
                <a:br>
                  <a:rPr lang="en-GB" sz="2000" dirty="0">
                    <a:latin typeface="Comic Sans MS" panose="030F0702030302020204" pitchFamily="66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all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 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unification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 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variables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 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are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 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gone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 (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substituted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 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away</m:t>
                    </m:r>
                    <m:r>
                      <m:rPr>
                        <m:nor/>
                      </m:rPr>
                      <a:rPr lang="en-GB" sz="2000" dirty="0">
                        <a:latin typeface="Comic Sans MS" panose="030F0702030302020204" pitchFamily="66" charset="0"/>
                      </a:rPr>
                      <m:t>)</m:t>
                    </m:r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000" dirty="0">
                    <a:latin typeface="Comic Sans MS" panose="030F0702030302020204" pitchFamily="66" charset="0"/>
                  </a:rPr>
                  <a:t> is a </a:t>
                </a:r>
                <a:r>
                  <a:rPr lang="en-GB" sz="2000" b="1" dirty="0" err="1">
                    <a:solidFill>
                      <a:srgbClr val="FFC000"/>
                    </a:solidFill>
                    <a:latin typeface="Comic Sans MS" panose="030F0702030302020204" pitchFamily="66" charset="0"/>
                  </a:rPr>
                  <a:t>skolem</a:t>
                </a:r>
                <a:r>
                  <a:rPr lang="en-GB" sz="2000" b="1" dirty="0">
                    <a:solidFill>
                      <a:srgbClr val="FFC000"/>
                    </a:solidFill>
                    <a:latin typeface="Comic Sans MS" panose="030F0702030302020204" pitchFamily="66" charset="0"/>
                  </a:rPr>
                  <a:t> constant</a:t>
                </a:r>
                <a:r>
                  <a:rPr lang="en-GB" sz="2000" dirty="0">
                    <a:latin typeface="Comic Sans MS" panose="030F0702030302020204" pitchFamily="66" charset="0"/>
                  </a:rPr>
                  <a:t>, the type variable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000" dirty="0">
                    <a:latin typeface="Comic Sans MS" panose="030F0702030302020204" pitchFamily="66" charset="0"/>
                  </a:rPr>
                  <a:t> bound by the </a:t>
                </a:r>
                <a:r>
                  <a:rPr lang="en-GB" sz="2000" dirty="0" err="1">
                    <a:latin typeface="Comic Sans MS" panose="030F0702030302020204" pitchFamily="66" charset="0"/>
                  </a:rPr>
                  <a:t>MkT</a:t>
                </a:r>
                <a:r>
                  <a:rPr lang="en-GB" sz="2000" dirty="0">
                    <a:latin typeface="Comic Sans MS" panose="030F0702030302020204" pitchFamily="66" charset="0"/>
                  </a:rPr>
                  <a:t> pattern match in the elaborated program.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omic Sans MS" panose="030F0702030302020204" pitchFamily="66" charset="0"/>
                  </a:rPr>
                  <a:t>Each pattern match on </a:t>
                </a:r>
                <a:r>
                  <a:rPr lang="en-GB" sz="2000" dirty="0" err="1">
                    <a:latin typeface="Comic Sans MS" panose="030F0702030302020204" pitchFamily="66" charset="0"/>
                  </a:rPr>
                  <a:t>MkT</a:t>
                </a:r>
                <a:r>
                  <a:rPr lang="en-GB" sz="2000" dirty="0">
                    <a:latin typeface="Comic Sans MS" panose="030F0702030302020204" pitchFamily="66" charset="0"/>
                  </a:rPr>
                  <a:t> binds a fresh, distinct ‘a’.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omic Sans MS" panose="030F0702030302020204" pitchFamily="66" charset="0"/>
                  </a:rPr>
                  <a:t>Every </a:t>
                </a:r>
                <a:r>
                  <a:rPr lang="en-GB" sz="2000" dirty="0" err="1">
                    <a:latin typeface="Comic Sans MS" panose="030F0702030302020204" pitchFamily="66" charset="0"/>
                  </a:rPr>
                  <a:t>skolem</a:t>
                </a:r>
                <a:r>
                  <a:rPr lang="en-GB" sz="2000" dirty="0">
                    <a:latin typeface="Comic Sans MS" panose="030F0702030302020204" pitchFamily="66" charset="0"/>
                  </a:rPr>
                  <a:t> in the constraints should be bound by a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endParaRPr lang="en-GB" sz="2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1E8E71-8366-4B38-BDFF-6948307D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2589784"/>
                <a:ext cx="7622242" cy="3956596"/>
              </a:xfrm>
              <a:prstGeom prst="rect">
                <a:avLst/>
              </a:prstGeom>
              <a:blipFill>
                <a:blip r:embed="rId2"/>
                <a:stretch>
                  <a:fillRect l="-720" t="-924" b="-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366884-9863-4DA7-9A1B-48E4FA0429D8}"/>
                  </a:ext>
                </a:extLst>
              </p:cNvPr>
              <p:cNvSpPr txBox="1"/>
              <p:nvPr/>
            </p:nvSpPr>
            <p:spPr>
              <a:xfrm>
                <a:off x="335360" y="3930560"/>
                <a:ext cx="3456384" cy="2677656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24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	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400" b="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</a:t>
                </a:r>
              </a:p>
              <a:p>
                <a:r>
                  <a:rPr lang="en-GB" sz="2400" b="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(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𝒈𝒅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𝑺𝒉𝒐𝒘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)⇒ 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/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𝑆h𝑜𝑤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GB" sz="24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lvl="1"/>
                <a:r>
                  <a:rPr lang="en-GB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}	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366884-9863-4DA7-9A1B-48E4FA042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930560"/>
                <a:ext cx="3456384" cy="2677656"/>
              </a:xfrm>
              <a:prstGeom prst="rect">
                <a:avLst/>
              </a:prstGeom>
              <a:blipFill>
                <a:blip r:embed="rId3"/>
                <a:stretch>
                  <a:fillRect l="-1411" b="-43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52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6754-B3BB-496C-AD6A-F5B05133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 of 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87C0-04C1-4866-AC2B-1A78971F9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2675"/>
            <a:ext cx="10972800" cy="4709160"/>
          </a:xfrm>
        </p:spPr>
        <p:txBody>
          <a:bodyPr>
            <a:normAutofit/>
          </a:bodyPr>
          <a:lstStyle/>
          <a:p>
            <a:r>
              <a:rPr lang="en-GB" sz="3600" dirty="0"/>
              <a:t>Reject bad programs, </a:t>
            </a:r>
            <a:br>
              <a:rPr lang="en-GB" sz="3600" dirty="0"/>
            </a:br>
            <a:r>
              <a:rPr lang="en-GB" sz="3600" dirty="0">
                <a:solidFill>
                  <a:srgbClr val="FFC000"/>
                </a:solidFill>
              </a:rPr>
              <a:t>with a decent error message</a:t>
            </a:r>
          </a:p>
          <a:p>
            <a:r>
              <a:rPr lang="en-GB" sz="3600" strike="sngStrike" dirty="0"/>
              <a:t>Accept</a:t>
            </a:r>
            <a:r>
              <a:rPr lang="en-GB" sz="3600" dirty="0">
                <a:solidFill>
                  <a:srgbClr val="FFC000"/>
                </a:solidFill>
              </a:rPr>
              <a:t> Elaborate</a:t>
            </a:r>
            <a:r>
              <a:rPr lang="en-GB" sz="3600" dirty="0"/>
              <a:t> good programs</a:t>
            </a:r>
          </a:p>
        </p:txBody>
      </p:sp>
    </p:spTree>
    <p:extLst>
      <p:ext uri="{BB962C8B-B14F-4D97-AF65-F5344CB8AC3E}">
        <p14:creationId xmlns:p14="http://schemas.microsoft.com/office/powerpoint/2010/main" val="2518720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A28F-BE99-4FBF-AE00-D54BAA8C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numbers and</a:t>
            </a:r>
            <a:br>
              <a:rPr lang="en-GB" dirty="0"/>
            </a:br>
            <a:r>
              <a:rPr lang="en-GB" dirty="0"/>
              <a:t>constraint floating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B2DEF-61E9-4488-AAB4-47802DE2B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44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2904-7406-45C0-AF4D-0AF2374D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Existential escape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A565F-9192-4250-8934-2910F004F15D}"/>
              </a:ext>
            </a:extLst>
          </p:cNvPr>
          <p:cNvSpPr/>
          <p:nvPr/>
        </p:nvSpPr>
        <p:spPr>
          <a:xfrm>
            <a:off x="356802" y="1326479"/>
            <a:ext cx="8784976" cy="46166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= \t. case t of {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-&gt;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Ill-typed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96E6F-EEDE-4858-9C98-B4590D2DDF85}"/>
                  </a:ext>
                </a:extLst>
              </p:cNvPr>
              <p:cNvSpPr txBox="1"/>
              <p:nvPr/>
            </p:nvSpPr>
            <p:spPr>
              <a:xfrm>
                <a:off x="335360" y="3930560"/>
                <a:ext cx="5760640" cy="1723549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24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	</a:t>
                </a:r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From the lambda</a:t>
                </a:r>
                <a:endParaRPr lang="en-GB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400" b="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	From the case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(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𝒈𝒅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𝑺𝒉𝒐𝒘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)⇒ 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/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}		From result of foo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96E6F-EEDE-4858-9C98-B4590D2DD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930560"/>
                <a:ext cx="5760640" cy="1723549"/>
              </a:xfrm>
              <a:prstGeom prst="rect">
                <a:avLst/>
              </a:prstGeom>
              <a:blipFill>
                <a:blip r:embed="rId2"/>
                <a:stretch>
                  <a:fillRect l="-847" t="-2473" b="-70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DDFC535-67EE-4FC9-8536-CBEB36A47948}"/>
              </a:ext>
            </a:extLst>
          </p:cNvPr>
          <p:cNvSpPr txBox="1"/>
          <p:nvPr/>
        </p:nvSpPr>
        <p:spPr>
          <a:xfrm>
            <a:off x="335360" y="2545565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Generate constraints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77C37-C3E0-460A-9EF8-05C6F421BF23}"/>
              </a:ext>
            </a:extLst>
          </p:cNvPr>
          <p:cNvSpPr/>
          <p:nvPr/>
        </p:nvSpPr>
        <p:spPr>
          <a:xfrm>
            <a:off x="5272062" y="2791785"/>
            <a:ext cx="6310338" cy="461665"/>
          </a:xfrm>
          <a:prstGeom prst="rect">
            <a:avLst/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a.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a =&gt; a -&gt; T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321B544-1317-4137-91FB-19D5F2DCAE1F}"/>
              </a:ext>
            </a:extLst>
          </p:cNvPr>
          <p:cNvSpPr/>
          <p:nvPr/>
        </p:nvSpPr>
        <p:spPr>
          <a:xfrm>
            <a:off x="2351584" y="2571093"/>
            <a:ext cx="648072" cy="1080120"/>
          </a:xfrm>
          <a:prstGeom prst="down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C1DCC10D-AA5B-4173-8478-CAC1FA9F51B0}"/>
                  </a:ext>
                </a:extLst>
              </p:cNvPr>
              <p:cNvSpPr/>
              <p:nvPr/>
            </p:nvSpPr>
            <p:spPr>
              <a:xfrm>
                <a:off x="6924092" y="4099793"/>
                <a:ext cx="4392488" cy="1055608"/>
              </a:xfrm>
              <a:prstGeom prst="wedgeRoundRectCallout">
                <a:avLst>
                  <a:gd name="adj1" fmla="val -119126"/>
                  <a:gd name="adj2" fmla="val 52657"/>
                  <a:gd name="adj3" fmla="val 16667"/>
                </a:avLst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Can we solve by substituting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C1DCC10D-AA5B-4173-8478-CAC1FA9F5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092" y="4099793"/>
                <a:ext cx="4392488" cy="1055608"/>
              </a:xfrm>
              <a:prstGeom prst="wedgeRoundRectCallout">
                <a:avLst>
                  <a:gd name="adj1" fmla="val -119126"/>
                  <a:gd name="adj2" fmla="val 52657"/>
                  <a:gd name="adj3" fmla="val 16667"/>
                </a:avLst>
              </a:prstGeom>
              <a:blipFill>
                <a:blip r:embed="rId3"/>
                <a:stretch>
                  <a:fillRect t="-556" b="-7222"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474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2904-7406-45C0-AF4D-0AF2374D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Existential escape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96E6F-EEDE-4858-9C98-B4590D2DDF85}"/>
                  </a:ext>
                </a:extLst>
              </p:cNvPr>
              <p:cNvSpPr txBox="1"/>
              <p:nvPr/>
            </p:nvSpPr>
            <p:spPr>
              <a:xfrm>
                <a:off x="335360" y="3930560"/>
                <a:ext cx="5760640" cy="1723549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24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	</a:t>
                </a:r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From the lambda</a:t>
                </a:r>
                <a:endParaRPr lang="en-GB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400" b="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	From the case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(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𝒈𝒅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𝑺𝒉𝒐𝒘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)⇒ 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/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}</a:t>
                </a:r>
                <a:r>
                  <a:rPr lang="en-GB" sz="240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	From </a:t>
                </a:r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result of foo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96E6F-EEDE-4858-9C98-B4590D2DD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930560"/>
                <a:ext cx="5760640" cy="1723549"/>
              </a:xfrm>
              <a:prstGeom prst="rect">
                <a:avLst/>
              </a:prstGeom>
              <a:blipFill>
                <a:blip r:embed="rId2"/>
                <a:stretch>
                  <a:fillRect l="-847" t="-2473" b="-70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DDFC535-67EE-4FC9-8536-CBEB36A47948}"/>
              </a:ext>
            </a:extLst>
          </p:cNvPr>
          <p:cNvSpPr txBox="1"/>
          <p:nvPr/>
        </p:nvSpPr>
        <p:spPr>
          <a:xfrm>
            <a:off x="335360" y="2545565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Generate constraints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77C37-C3E0-460A-9EF8-05C6F421BF23}"/>
              </a:ext>
            </a:extLst>
          </p:cNvPr>
          <p:cNvSpPr/>
          <p:nvPr/>
        </p:nvSpPr>
        <p:spPr>
          <a:xfrm>
            <a:off x="5272062" y="2791785"/>
            <a:ext cx="6310338" cy="461665"/>
          </a:xfrm>
          <a:prstGeom prst="rect">
            <a:avLst/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a.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a =&gt; a -&gt;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C1DCC10D-AA5B-4173-8478-CAC1FA9F51B0}"/>
                  </a:ext>
                </a:extLst>
              </p:cNvPr>
              <p:cNvSpPr/>
              <p:nvPr/>
            </p:nvSpPr>
            <p:spPr>
              <a:xfrm>
                <a:off x="6924092" y="4099793"/>
                <a:ext cx="4392488" cy="1055608"/>
              </a:xfrm>
              <a:prstGeom prst="wedgeRoundRectCallout">
                <a:avLst>
                  <a:gd name="adj1" fmla="val -119126"/>
                  <a:gd name="adj2" fmla="val 52657"/>
                  <a:gd name="adj3" fmla="val 16667"/>
                </a:avLst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Can we solve by substituting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C1DCC10D-AA5B-4173-8478-CAC1FA9F5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092" y="4099793"/>
                <a:ext cx="4392488" cy="1055608"/>
              </a:xfrm>
              <a:prstGeom prst="wedgeRoundRectCallout">
                <a:avLst>
                  <a:gd name="adj1" fmla="val -119126"/>
                  <a:gd name="adj2" fmla="val 52657"/>
                  <a:gd name="adj3" fmla="val 16667"/>
                </a:avLst>
              </a:prstGeom>
              <a:blipFill>
                <a:blip r:embed="rId3"/>
                <a:stretch>
                  <a:fillRect t="-556" b="-7222"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292C84EA-FA96-4B83-B659-28CEAAC5EA44}"/>
                  </a:ext>
                </a:extLst>
              </p:cNvPr>
              <p:cNvSpPr/>
              <p:nvPr/>
            </p:nvSpPr>
            <p:spPr>
              <a:xfrm>
                <a:off x="6672064" y="5654109"/>
                <a:ext cx="4392488" cy="1055608"/>
              </a:xfrm>
              <a:prstGeom prst="wedgeRoundRectCallout">
                <a:avLst>
                  <a:gd name="adj1" fmla="val -20317"/>
                  <a:gd name="adj2" fmla="val -93748"/>
                  <a:gd name="adj3" fmla="val 16667"/>
                </a:avLst>
              </a:prstGeom>
              <a:solidFill>
                <a:srgbClr val="99CCFF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No! No! </a:t>
                </a:r>
                <a:r>
                  <a:rPr lang="en-GB" sz="2800" dirty="0" err="1">
                    <a:solidFill>
                      <a:schemeClr val="bg1"/>
                    </a:solidFill>
                    <a:latin typeface="Comic Sans MS" pitchFamily="66" charset="0"/>
                  </a:rPr>
                  <a:t>Noooo</a:t>
                </a:r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!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 comes from an “outer scope”</a:t>
                </a:r>
              </a:p>
            </p:txBody>
          </p:sp>
        </mc:Choice>
        <mc:Fallback xmlns="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292C84EA-FA96-4B83-B659-28CEAAC5E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5654109"/>
                <a:ext cx="4392488" cy="1055608"/>
              </a:xfrm>
              <a:prstGeom prst="wedgeRoundRectCallout">
                <a:avLst>
                  <a:gd name="adj1" fmla="val -20317"/>
                  <a:gd name="adj2" fmla="val -93748"/>
                  <a:gd name="adj3" fmla="val 16667"/>
                </a:avLst>
              </a:prstGeom>
              <a:blipFill>
                <a:blip r:embed="rId4"/>
                <a:stretch>
                  <a:fillRect l="-1521" r="-830" b="-7171"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72F67D88-3FB7-454E-81F5-18A3DAF3D7A9}"/>
              </a:ext>
            </a:extLst>
          </p:cNvPr>
          <p:cNvSpPr/>
          <p:nvPr/>
        </p:nvSpPr>
        <p:spPr>
          <a:xfrm>
            <a:off x="356802" y="1326479"/>
            <a:ext cx="8784976" cy="46166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= \t. case t of {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-&gt;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Ill-typed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29CD62B-171F-420C-A1C7-D66ECE819950}"/>
              </a:ext>
            </a:extLst>
          </p:cNvPr>
          <p:cNvSpPr/>
          <p:nvPr/>
        </p:nvSpPr>
        <p:spPr>
          <a:xfrm>
            <a:off x="2351584" y="2571093"/>
            <a:ext cx="648072" cy="1080120"/>
          </a:xfrm>
          <a:prstGeom prst="down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1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2904-7406-45C0-AF4D-0AF2374D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Level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96E6F-EEDE-4858-9C98-B4590D2DDF85}"/>
                  </a:ext>
                </a:extLst>
              </p:cNvPr>
              <p:cNvSpPr txBox="1"/>
              <p:nvPr/>
            </p:nvSpPr>
            <p:spPr>
              <a:xfrm>
                <a:off x="335360" y="3930560"/>
                <a:ext cx="5760640" cy="1731884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 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24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	</a:t>
                </a:r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From the lambda</a:t>
                </a:r>
                <a:endParaRPr lang="en-GB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400" b="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		From the case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(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𝒈𝒅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𝑺𝒉𝒐𝒘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)⇒ 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/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}		From result of foo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96E6F-EEDE-4858-9C98-B4590D2DD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930560"/>
                <a:ext cx="5760640" cy="1731884"/>
              </a:xfrm>
              <a:prstGeom prst="rect">
                <a:avLst/>
              </a:prstGeom>
              <a:blipFill>
                <a:blip r:embed="rId2"/>
                <a:stretch>
                  <a:fillRect l="-847" t="-2465" b="-73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DDFC535-67EE-4FC9-8536-CBEB36A47948}"/>
              </a:ext>
            </a:extLst>
          </p:cNvPr>
          <p:cNvSpPr txBox="1"/>
          <p:nvPr/>
        </p:nvSpPr>
        <p:spPr>
          <a:xfrm>
            <a:off x="335360" y="2545565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Generate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D411D-3C58-4466-B9CE-D6A7900FF93D}"/>
                  </a:ext>
                </a:extLst>
              </p:cNvPr>
              <p:cNvSpPr txBox="1"/>
              <p:nvPr/>
            </p:nvSpPr>
            <p:spPr>
              <a:xfrm>
                <a:off x="6600056" y="2679248"/>
                <a:ext cx="5256584" cy="3884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mic Sans MS" panose="030F0702030302020204" pitchFamily="66" charset="0"/>
                  </a:rPr>
                  <a:t>Every unification variable has a level number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mic Sans MS" panose="030F0702030302020204" pitchFamily="66" charset="0"/>
                  </a:rPr>
                  <a:t>Every implication has a </a:t>
                </a:r>
                <a:br>
                  <a:rPr lang="en-GB" sz="2400" dirty="0">
                    <a:latin typeface="Comic Sans MS" panose="030F0702030302020204" pitchFamily="66" charset="0"/>
                  </a:rPr>
                </a:br>
                <a:r>
                  <a:rPr lang="en-GB" sz="2400" dirty="0">
                    <a:latin typeface="Comic Sans MS" panose="030F0702030302020204" pitchFamily="66" charset="0"/>
                  </a:rPr>
                  <a:t>level number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mic Sans MS" panose="030F0702030302020204" pitchFamily="66" charset="0"/>
                  </a:rPr>
                  <a:t>We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2400" dirty="0">
                    <a:latin typeface="Comic Sans MS" panose="030F0702030302020204" pitchFamily="66" charset="0"/>
                  </a:rPr>
                  <a:t> is </a:t>
                </a:r>
                <a:r>
                  <a:rPr lang="en-GB" sz="2400" b="1" dirty="0">
                    <a:solidFill>
                      <a:srgbClr val="FFC000"/>
                    </a:solidFill>
                    <a:latin typeface="Comic Sans MS" panose="030F0702030302020204" pitchFamily="66" charset="0"/>
                  </a:rPr>
                  <a:t>untouchable</a:t>
                </a:r>
                <a:br>
                  <a:rPr lang="en-GB" sz="2400" dirty="0">
                    <a:latin typeface="Comic Sans MS" panose="030F0702030302020204" pitchFamily="66" charset="0"/>
                  </a:rPr>
                </a:br>
                <a:r>
                  <a:rPr lang="en-GB" sz="2400" dirty="0">
                    <a:latin typeface="Comic Sans MS" panose="030F0702030302020204" pitchFamily="66" charset="0"/>
                  </a:rPr>
                  <a:t>under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400" dirty="0">
                  <a:latin typeface="Comic Sans MS" panose="030F0702030302020204" pitchFamily="66" charset="0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b="1" dirty="0">
                    <a:solidFill>
                      <a:srgbClr val="FFC000"/>
                    </a:solidFill>
                    <a:latin typeface="Comic Sans MS" panose="030F0702030302020204" pitchFamily="66" charset="0"/>
                  </a:rPr>
                  <a:t>The untouchability rule</a:t>
                </a:r>
                <a:r>
                  <a:rPr lang="en-GB" sz="2400" dirty="0">
                    <a:latin typeface="Comic Sans MS" panose="030F0702030302020204" pitchFamily="66" charset="0"/>
                  </a:rPr>
                  <a:t>: </a:t>
                </a:r>
                <a:br>
                  <a:rPr lang="en-GB" sz="2400" dirty="0">
                    <a:latin typeface="Comic Sans MS" panose="030F0702030302020204" pitchFamily="66" charset="0"/>
                  </a:rPr>
                </a:br>
                <a:r>
                  <a:rPr lang="en-GB" sz="2400" dirty="0">
                    <a:latin typeface="Comic Sans MS" panose="030F0702030302020204" pitchFamily="66" charset="0"/>
                  </a:rPr>
                  <a:t>you cannot 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𝑡𝑦</m:t>
                    </m:r>
                  </m:oMath>
                </a14:m>
                <a:r>
                  <a:rPr lang="en-GB" sz="2400" dirty="0">
                    <a:latin typeface="Comic Sans MS" panose="030F0702030302020204" pitchFamily="66" charset="0"/>
                  </a:rPr>
                  <a:t> under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GB" sz="2400" dirty="0">
                    <a:latin typeface="Comic Sans MS" panose="030F0702030302020204" pitchFamily="66" charset="0"/>
                  </a:rPr>
                  <a:t>, if  n&lt;k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D411D-3C58-4466-B9CE-D6A7900FF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56" y="2679248"/>
                <a:ext cx="5256584" cy="3884525"/>
              </a:xfrm>
              <a:prstGeom prst="rect">
                <a:avLst/>
              </a:prstGeom>
              <a:blipFill>
                <a:blip r:embed="rId3"/>
                <a:stretch>
                  <a:fillRect l="-1624" t="-1256" b="-2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64CFB8E-CDB4-4949-9494-84020771D547}"/>
              </a:ext>
            </a:extLst>
          </p:cNvPr>
          <p:cNvSpPr/>
          <p:nvPr/>
        </p:nvSpPr>
        <p:spPr>
          <a:xfrm>
            <a:off x="356802" y="1326479"/>
            <a:ext cx="8784976" cy="46166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= \t. case t of {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-&gt;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Ill-typed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6732075-17A7-46E8-9C38-11EB2C23825B}"/>
              </a:ext>
            </a:extLst>
          </p:cNvPr>
          <p:cNvSpPr/>
          <p:nvPr/>
        </p:nvSpPr>
        <p:spPr>
          <a:xfrm>
            <a:off x="2351584" y="2571093"/>
            <a:ext cx="648072" cy="1080120"/>
          </a:xfrm>
          <a:prstGeom prst="down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34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2904-7406-45C0-AF4D-0AF2374D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600" dirty="0"/>
              <a:t>Back to our earlier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A565F-9192-4250-8934-2910F004F15D}"/>
              </a:ext>
            </a:extLst>
          </p:cNvPr>
          <p:cNvSpPr/>
          <p:nvPr/>
        </p:nvSpPr>
        <p:spPr>
          <a:xfrm>
            <a:off x="299356" y="1461800"/>
            <a:ext cx="4104456" cy="830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\t. case t of</a:t>
            </a:r>
          </a:p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-&gt; show x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FC535-67EE-4FC9-8536-CBEB36A47948}"/>
              </a:ext>
            </a:extLst>
          </p:cNvPr>
          <p:cNvSpPr txBox="1"/>
          <p:nvPr/>
        </p:nvSpPr>
        <p:spPr>
          <a:xfrm>
            <a:off x="335360" y="2545565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Generate constraints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321B544-1317-4137-91FB-19D5F2DCAE1F}"/>
              </a:ext>
            </a:extLst>
          </p:cNvPr>
          <p:cNvSpPr/>
          <p:nvPr/>
        </p:nvSpPr>
        <p:spPr>
          <a:xfrm>
            <a:off x="2351584" y="2571093"/>
            <a:ext cx="648072" cy="1080120"/>
          </a:xfrm>
          <a:prstGeom prst="down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366884-9863-4DA7-9A1B-48E4FA0429D8}"/>
                  </a:ext>
                </a:extLst>
              </p:cNvPr>
              <p:cNvSpPr txBox="1"/>
              <p:nvPr/>
            </p:nvSpPr>
            <p:spPr>
              <a:xfrm>
                <a:off x="335360" y="3930560"/>
                <a:ext cx="3456384" cy="268599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 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24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	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400" b="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</a:t>
                </a:r>
              </a:p>
              <a:p>
                <a:r>
                  <a:rPr lang="en-GB" sz="2400" b="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(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𝒈𝒅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𝑺𝒉𝒐𝒘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)⇒ 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/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𝑆h𝑜𝑤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4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 lvl="1"/>
                <a:r>
                  <a:rPr lang="en-GB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}	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366884-9863-4DA7-9A1B-48E4FA042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930560"/>
                <a:ext cx="3456384" cy="2685992"/>
              </a:xfrm>
              <a:prstGeom prst="rect">
                <a:avLst/>
              </a:prstGeom>
              <a:blipFill>
                <a:blip r:embed="rId2"/>
                <a:stretch>
                  <a:fillRect l="-1411"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19112-0655-45D6-AC71-374D80E1AC8E}"/>
                  </a:ext>
                </a:extLst>
              </p:cNvPr>
              <p:cNvSpPr txBox="1"/>
              <p:nvPr/>
            </p:nvSpPr>
            <p:spPr>
              <a:xfrm>
                <a:off x="6214777" y="3801874"/>
                <a:ext cx="3456384" cy="83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(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𝒈𝒅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𝑺𝒉𝒐𝒘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)⇒ 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/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}	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19112-0655-45D6-AC71-374D80E1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777" y="3801874"/>
                <a:ext cx="3456384" cy="839332"/>
              </a:xfrm>
              <a:prstGeom prst="rect">
                <a:avLst/>
              </a:prstGeom>
              <a:blipFill>
                <a:blip r:embed="rId3"/>
                <a:stretch>
                  <a:fillRect l="-176" b="-167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2683603C-1800-4A6B-8CE8-4C446337CF03}"/>
              </a:ext>
            </a:extLst>
          </p:cNvPr>
          <p:cNvSpPr/>
          <p:nvPr/>
        </p:nvSpPr>
        <p:spPr>
          <a:xfrm>
            <a:off x="3977984" y="3893337"/>
            <a:ext cx="2016224" cy="648072"/>
          </a:xfrm>
          <a:prstGeom prst="right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AECDA7-44A2-4A45-BB54-62866E8D7AB0}"/>
                  </a:ext>
                </a:extLst>
              </p:cNvPr>
              <p:cNvSpPr txBox="1"/>
              <p:nvPr/>
            </p:nvSpPr>
            <p:spPr>
              <a:xfrm>
                <a:off x="4079776" y="5157192"/>
                <a:ext cx="19442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20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AECDA7-44A2-4A45-BB54-62866E8D7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5157192"/>
                <a:ext cx="1944215" cy="1015663"/>
              </a:xfrm>
              <a:prstGeom prst="rect">
                <a:avLst/>
              </a:prstGeom>
              <a:blipFill>
                <a:blip r:embed="rId4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ED7A548-F162-4D4D-A89E-2C8E6BE04040}"/>
              </a:ext>
            </a:extLst>
          </p:cNvPr>
          <p:cNvSpPr txBox="1"/>
          <p:nvPr/>
        </p:nvSpPr>
        <p:spPr>
          <a:xfrm>
            <a:off x="6214777" y="1877298"/>
            <a:ext cx="3985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Now what????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0F5F97F4-C4F8-4DF5-8123-670AFFFBADE3}"/>
                  </a:ext>
                </a:extLst>
              </p:cNvPr>
              <p:cNvSpPr/>
              <p:nvPr/>
            </p:nvSpPr>
            <p:spPr>
              <a:xfrm>
                <a:off x="6186790" y="5395555"/>
                <a:ext cx="4392488" cy="578882"/>
              </a:xfrm>
              <a:prstGeom prst="wedgeRoundRectCallout">
                <a:avLst>
                  <a:gd name="adj1" fmla="val -31749"/>
                  <a:gd name="adj2" fmla="val -186970"/>
                  <a:gd name="adj3" fmla="val 16667"/>
                </a:avLst>
              </a:prstGeom>
              <a:solidFill>
                <a:srgbClr val="99CCFF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 is untouchable!</a:t>
                </a:r>
              </a:p>
            </p:txBody>
          </p:sp>
        </mc:Choice>
        <mc:Fallback xmlns="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0F5F97F4-C4F8-4DF5-8123-670AFFFBA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790" y="5395555"/>
                <a:ext cx="4392488" cy="578882"/>
              </a:xfrm>
              <a:prstGeom prst="wedgeRoundRectCallout">
                <a:avLst>
                  <a:gd name="adj1" fmla="val -31749"/>
                  <a:gd name="adj2" fmla="val -186970"/>
                  <a:gd name="adj3" fmla="val 16667"/>
                </a:avLst>
              </a:prstGeom>
              <a:blipFill>
                <a:blip r:embed="rId5"/>
                <a:stretch>
                  <a:fillRect b="-9649"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882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2904-7406-45C0-AF4D-0AF2374D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Floating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19112-0655-45D6-AC71-374D80E1AC8E}"/>
                  </a:ext>
                </a:extLst>
              </p:cNvPr>
              <p:cNvSpPr txBox="1"/>
              <p:nvPr/>
            </p:nvSpPr>
            <p:spPr>
              <a:xfrm>
                <a:off x="579451" y="1628800"/>
                <a:ext cx="3456384" cy="83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(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𝒈𝒅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𝑺𝒉𝒐𝒘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)⇒ 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/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𝑆𝑡𝑟𝑖𝑛𝑔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}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19112-0655-45D6-AC71-374D80E1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1" y="1628800"/>
                <a:ext cx="3456384" cy="839332"/>
              </a:xfrm>
              <a:prstGeom prst="rect">
                <a:avLst/>
              </a:prstGeom>
              <a:blipFill>
                <a:blip r:embed="rId2"/>
                <a:stretch>
                  <a:fillRect l="-176" b="-15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2683603C-1800-4A6B-8CE8-4C446337CF03}"/>
              </a:ext>
            </a:extLst>
          </p:cNvPr>
          <p:cNvSpPr/>
          <p:nvPr/>
        </p:nvSpPr>
        <p:spPr>
          <a:xfrm>
            <a:off x="4295800" y="1451918"/>
            <a:ext cx="2016224" cy="648072"/>
          </a:xfrm>
          <a:prstGeom prst="right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E20367-A529-4A07-8E73-8A7454EE9115}"/>
                  </a:ext>
                </a:extLst>
              </p:cNvPr>
              <p:cNvSpPr txBox="1"/>
              <p:nvPr/>
            </p:nvSpPr>
            <p:spPr>
              <a:xfrm>
                <a:off x="6744072" y="1618675"/>
                <a:ext cx="3960440" cy="99322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𝑆𝑡𝑟𝑖𝑛𝑔</m:t>
                      </m:r>
                    </m:oMath>
                  </m:oMathPara>
                </a14:m>
                <a:endParaRPr lang="en-GB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𝒈𝒅</m:t>
                          </m:r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: </m:t>
                          </m:r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𝑺𝒉𝒐𝒘</m:t>
                          </m:r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 </m:t>
                      </m:r>
                      <m:r>
                        <a:rPr lang="en-GB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GB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E20367-A529-4A07-8E73-8A7454EE9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1618675"/>
                <a:ext cx="3960440" cy="993221"/>
              </a:xfrm>
              <a:prstGeom prst="rect">
                <a:avLst/>
              </a:prstGeom>
              <a:blipFill>
                <a:blip r:embed="rId3"/>
                <a:stretch>
                  <a:fillRect l="-154" r="-923" b="-8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D6867CF-9381-40DC-9BF1-7563AC850E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3429000"/>
                <a:ext cx="10972800" cy="2880360"/>
              </a:xfrm>
            </p:spPr>
            <p:txBody>
              <a:bodyPr>
                <a:norm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Float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𝑆𝑡𝑟𝑖𝑛𝑔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outside the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/>
                  <a:t>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not untouchable any more</a:t>
                </a:r>
              </a:p>
              <a:p>
                <a:r>
                  <a:rPr lang="en-GB" dirty="0"/>
                  <a:t>So we can substitute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𝑆𝑡𝑟𝑖𝑛𝑔</m:t>
                    </m:r>
                  </m:oMath>
                </a14:m>
                <a:endParaRPr lang="en-GB" b="0" dirty="0"/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D6867CF-9381-40DC-9BF1-7563AC850E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429000"/>
                <a:ext cx="10972800" cy="2880360"/>
              </a:xfrm>
              <a:blipFill>
                <a:blip r:embed="rId4"/>
                <a:stretch>
                  <a:fillRect t="-2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350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2904-7406-45C0-AF4D-0AF2374D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Our ill-typed example again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96E6F-EEDE-4858-9C98-B4590D2DDF85}"/>
                  </a:ext>
                </a:extLst>
              </p:cNvPr>
              <p:cNvSpPr txBox="1"/>
              <p:nvPr/>
            </p:nvSpPr>
            <p:spPr>
              <a:xfrm>
                <a:off x="335360" y="3930560"/>
                <a:ext cx="5760640" cy="1731884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 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24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	</a:t>
                </a:r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From the lambda</a:t>
                </a:r>
                <a:endParaRPr lang="en-GB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400" b="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		From the case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(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𝒈𝒅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𝑺𝒉𝒐𝒘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)⇒ 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/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}		From result of foo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B96E6F-EEDE-4858-9C98-B4590D2DD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930560"/>
                <a:ext cx="5760640" cy="1731884"/>
              </a:xfrm>
              <a:prstGeom prst="rect">
                <a:avLst/>
              </a:prstGeom>
              <a:blipFill>
                <a:blip r:embed="rId2"/>
                <a:stretch>
                  <a:fillRect l="-847" t="-2465" b="-73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DDFC535-67EE-4FC9-8536-CBEB36A47948}"/>
              </a:ext>
            </a:extLst>
          </p:cNvPr>
          <p:cNvSpPr txBox="1"/>
          <p:nvPr/>
        </p:nvSpPr>
        <p:spPr>
          <a:xfrm>
            <a:off x="335360" y="2545565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Generate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D411D-3C58-4466-B9CE-D6A7900FF93D}"/>
                  </a:ext>
                </a:extLst>
              </p:cNvPr>
              <p:cNvSpPr txBox="1"/>
              <p:nvPr/>
            </p:nvSpPr>
            <p:spPr>
              <a:xfrm>
                <a:off x="6456040" y="3789040"/>
                <a:ext cx="52565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mic Sans MS" panose="030F0702030302020204" pitchFamily="66" charset="0"/>
                  </a:rPr>
                  <a:t>Cannot float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GB" sz="2400" dirty="0">
                    <a:latin typeface="Comic Sans MS" panose="030F0702030302020204" pitchFamily="66" charset="0"/>
                  </a:rPr>
                  <a:t> outside the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>
                    <a:latin typeface="Comic Sans MS" panose="030F0702030302020204" pitchFamily="66" charset="0"/>
                  </a:rPr>
                  <a:t>, obviously, because it mentions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>
                    <a:latin typeface="Comic Sans MS" panose="030F0702030302020204" pitchFamily="66" charset="0"/>
                  </a:rPr>
                  <a:t>!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D411D-3C58-4466-B9CE-D6A7900FF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3789040"/>
                <a:ext cx="5256584" cy="1200329"/>
              </a:xfrm>
              <a:prstGeom prst="rect">
                <a:avLst/>
              </a:prstGeom>
              <a:blipFill>
                <a:blip r:embed="rId3"/>
                <a:stretch>
                  <a:fillRect l="-1508" t="-3571" r="-812" b="-112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64CFB8E-CDB4-4949-9494-84020771D547}"/>
              </a:ext>
            </a:extLst>
          </p:cNvPr>
          <p:cNvSpPr/>
          <p:nvPr/>
        </p:nvSpPr>
        <p:spPr>
          <a:xfrm>
            <a:off x="356802" y="1326479"/>
            <a:ext cx="8784976" cy="46166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= \t. case t of {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-&gt;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Ill-typed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6732075-17A7-46E8-9C38-11EB2C23825B}"/>
              </a:ext>
            </a:extLst>
          </p:cNvPr>
          <p:cNvSpPr/>
          <p:nvPr/>
        </p:nvSpPr>
        <p:spPr>
          <a:xfrm>
            <a:off x="2351584" y="2299925"/>
            <a:ext cx="648072" cy="1080120"/>
          </a:xfrm>
          <a:prstGeom prst="down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B90F-EB2B-4EFC-A1B1-1A1D84E1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0AAE9-2C18-471A-88A2-F70FFDAA3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76872"/>
            <a:ext cx="6926560" cy="3831312"/>
          </a:xfrm>
        </p:spPr>
        <p:txBody>
          <a:bodyPr/>
          <a:lstStyle/>
          <a:p>
            <a:r>
              <a:rPr lang="en-GB" dirty="0"/>
              <a:t>Can we float this to?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E399F1-B202-4CF0-B790-8CC48D68DFF9}"/>
                  </a:ext>
                </a:extLst>
              </p:cNvPr>
              <p:cNvSpPr/>
              <p:nvPr/>
            </p:nvSpPr>
            <p:spPr>
              <a:xfrm>
                <a:off x="695400" y="1397229"/>
                <a:ext cx="4464496" cy="584775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~ </m:t>
                          </m:r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Int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), 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E399F1-B202-4CF0-B790-8CC48D68D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397229"/>
                <a:ext cx="446449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87CA65-BF6C-4254-80D9-07FFD8BC630E}"/>
                  </a:ext>
                </a:extLst>
              </p:cNvPr>
              <p:cNvSpPr/>
              <p:nvPr/>
            </p:nvSpPr>
            <p:spPr>
              <a:xfrm>
                <a:off x="729946" y="2996952"/>
                <a:ext cx="4464496" cy="1077218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87CA65-BF6C-4254-80D9-07FFD8BC6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6" y="2996952"/>
                <a:ext cx="4464496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366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B90F-EB2B-4EFC-A1B1-1A1D84E1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20AAE9-2C18-471A-88A2-F70FFDAA3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276872"/>
                <a:ext cx="7502624" cy="3831312"/>
              </a:xfrm>
            </p:spPr>
            <p:txBody>
              <a:bodyPr/>
              <a:lstStyle/>
              <a:p>
                <a:r>
                  <a:rPr lang="en-GB" dirty="0"/>
                  <a:t>Can we float this to?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Instead “promote”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≔ 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dirty="0"/>
                  <a:t>, so we get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20AAE9-2C18-471A-88A2-F70FFDAA3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276872"/>
                <a:ext cx="7502624" cy="3831312"/>
              </a:xfrm>
              <a:blipFill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E399F1-B202-4CF0-B790-8CC48D68DFF9}"/>
                  </a:ext>
                </a:extLst>
              </p:cNvPr>
              <p:cNvSpPr/>
              <p:nvPr/>
            </p:nvSpPr>
            <p:spPr>
              <a:xfrm>
                <a:off x="695400" y="1397229"/>
                <a:ext cx="4464496" cy="584775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~ </m:t>
                          </m:r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Int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), 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E399F1-B202-4CF0-B790-8CC48D68D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397229"/>
                <a:ext cx="446449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87CA65-BF6C-4254-80D9-07FFD8BC630E}"/>
                  </a:ext>
                </a:extLst>
              </p:cNvPr>
              <p:cNvSpPr/>
              <p:nvPr/>
            </p:nvSpPr>
            <p:spPr>
              <a:xfrm>
                <a:off x="729946" y="2996952"/>
                <a:ext cx="4464496" cy="1077218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87CA65-BF6C-4254-80D9-07FFD8BC6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6" y="2996952"/>
                <a:ext cx="4464496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25795B74-1333-439E-AE91-BF644EFB4502}"/>
              </a:ext>
            </a:extLst>
          </p:cNvPr>
          <p:cNvSpPr/>
          <p:nvPr/>
        </p:nvSpPr>
        <p:spPr>
          <a:xfrm>
            <a:off x="5485390" y="1685741"/>
            <a:ext cx="2160240" cy="1988106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Comic Sans MS" pitchFamily="66" charset="0"/>
              </a:rPr>
              <a:t>NO!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9C3BB2-3A2F-422E-AA2C-62CEDE3163D1}"/>
                  </a:ext>
                </a:extLst>
              </p:cNvPr>
              <p:cNvSpPr/>
              <p:nvPr/>
            </p:nvSpPr>
            <p:spPr>
              <a:xfrm>
                <a:off x="729946" y="4912309"/>
                <a:ext cx="4464496" cy="1119409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9C3BB2-3A2F-422E-AA2C-62CEDE316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6" y="4912309"/>
                <a:ext cx="4464496" cy="1119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18F104-E9E8-4912-B8CA-1A6C85BE6977}"/>
              </a:ext>
            </a:extLst>
          </p:cNvPr>
          <p:cNvSpPr txBox="1">
            <a:spLocks/>
          </p:cNvSpPr>
          <p:nvPr/>
        </p:nvSpPr>
        <p:spPr>
          <a:xfrm>
            <a:off x="7708027" y="1319267"/>
            <a:ext cx="4214231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Wingdings 2" pitchFamily="18" charset="2"/>
              <a:buChar char=""/>
              <a:defRPr kumimoji="0" sz="28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When floating an equality, promote all its free unification variables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229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B90F-EB2B-4EFC-A1B1-1A1D84E1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Levels and floating: story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20AAE9-2C18-471A-88A2-F70FFDAA3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99024"/>
                <a:ext cx="6710536" cy="47091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Ever unification variable and implication constraint has a level</a:t>
                </a:r>
              </a:p>
              <a:p>
                <a:r>
                  <a:rPr lang="en-GB" dirty="0"/>
                  <a:t>Unification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is untouchable under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GB" dirty="0"/>
                  <a:t>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/>
              </a:p>
              <a:p>
                <a:r>
                  <a:rPr lang="en-GB" dirty="0"/>
                  <a:t>Float an equality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out of an implication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𝑏𝑙𝑎h</m:t>
                    </m:r>
                  </m:oMath>
                </a14:m>
                <a:r>
                  <a:rPr lang="en-GB" dirty="0"/>
                  <a:t>,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does not appear free in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When floating out, promote the free unification variables of the floated constraint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20AAE9-2C18-471A-88A2-F70FFDAA3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99024"/>
                <a:ext cx="6710536" cy="4709160"/>
              </a:xfrm>
              <a:blipFill>
                <a:blip r:embed="rId2"/>
                <a:stretch>
                  <a:fillRect t="-2199" b="-1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5702B41-00F5-49E1-9484-13E67C8C1344}"/>
              </a:ext>
            </a:extLst>
          </p:cNvPr>
          <p:cNvSpPr/>
          <p:nvPr/>
        </p:nvSpPr>
        <p:spPr>
          <a:xfrm>
            <a:off x="7542623" y="1429540"/>
            <a:ext cx="3600400" cy="3477875"/>
          </a:xfrm>
          <a:prstGeom prst="rect">
            <a:avLst/>
          </a:prstGeom>
          <a:solidFill>
            <a:srgbClr val="00CC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4213225" algn="l"/>
              </a:tabLst>
            </a:pP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F ::= d : C </a:t>
            </a:r>
            <a:r>
              <a:rPr lang="en-GB" sz="2800" dirty="0">
                <a:solidFill>
                  <a:schemeClr val="bg1"/>
                </a:solidFill>
                <a:latin typeface="Symbol" pitchFamily="18" charset="2"/>
              </a:rPr>
              <a:t>t</a:t>
            </a: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..</a:t>
            </a:r>
            <a:r>
              <a:rPr lang="en-GB" sz="2800" dirty="0">
                <a:solidFill>
                  <a:schemeClr val="bg1"/>
                </a:solidFill>
                <a:latin typeface="Symbol" pitchFamily="18" charset="2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Symbol" pitchFamily="18" charset="2"/>
              </a:rPr>
              <a:t>t</a:t>
            </a:r>
            <a:r>
              <a:rPr lang="en-GB" sz="2800" baseline="-25000" dirty="0" err="1">
                <a:solidFill>
                  <a:schemeClr val="bg1"/>
                </a:solidFill>
                <a:latin typeface="Comic Sans MS" pitchFamily="66" charset="0"/>
              </a:rPr>
              <a:t>n</a:t>
            </a:r>
            <a:endParaRPr lang="en-GB" sz="2800" dirty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tabLst>
                <a:tab pos="4213225" algn="l"/>
              </a:tabLst>
            </a:pP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   |  g :</a:t>
            </a:r>
            <a:r>
              <a:rPr lang="en-GB" sz="2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Symbol" pitchFamily="18" charset="2"/>
              </a:rPr>
              <a:t>t</a:t>
            </a: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~ </a:t>
            </a:r>
            <a:r>
              <a:rPr lang="en-GB" sz="2800" dirty="0">
                <a:solidFill>
                  <a:schemeClr val="bg1"/>
                </a:solidFill>
                <a:latin typeface="Symbol" pitchFamily="18" charset="2"/>
              </a:rPr>
              <a:t>t</a:t>
            </a: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</a:rPr>
              <a:t>2</a:t>
            </a:r>
            <a:endParaRPr lang="en-GB" sz="2800" dirty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tabLst>
                <a:tab pos="4213225" algn="l"/>
              </a:tabLst>
            </a:pP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   |  F</a:t>
            </a: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</a:rPr>
              <a:t>1 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, F</a:t>
            </a: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  <a:p>
            <a:pPr>
              <a:tabLst>
                <a:tab pos="4213225" algn="l"/>
              </a:tabLst>
            </a:pP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   |  True</a:t>
            </a:r>
            <a:endParaRPr lang="en-GB" sz="2800" baseline="-25000" dirty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tabLst>
                <a:tab pos="4757738" algn="l"/>
              </a:tabLst>
            </a:pPr>
            <a:endParaRPr lang="en-GB" sz="3600" baseline="-25000" dirty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tabLst>
                <a:tab pos="4757738" algn="l"/>
              </a:tabLst>
            </a:pP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W ::= F</a:t>
            </a:r>
          </a:p>
          <a:p>
            <a:pPr>
              <a:tabLst>
                <a:tab pos="4757738" algn="l"/>
              </a:tabLst>
            </a:pP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    | W</a:t>
            </a: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,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W</a:t>
            </a: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  <a:p>
            <a:pPr>
              <a:tabLst>
                <a:tab pos="4757738" algn="l"/>
              </a:tabLst>
            </a:pP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</a:rPr>
              <a:t>       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| 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</a:t>
            </a:r>
            <a:r>
              <a:rPr lang="en-GB" sz="2800" baseline="300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k 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a</a:t>
            </a: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1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..a</a:t>
            </a: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n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. F  W</a:t>
            </a:r>
            <a:endParaRPr lang="en-GB" sz="28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7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6754-B3BB-496C-AD6A-F5B05133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Elaboration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83DA8-3E66-4A43-BA27-1CFC69B86900}"/>
              </a:ext>
            </a:extLst>
          </p:cNvPr>
          <p:cNvSpPr/>
          <p:nvPr/>
        </p:nvSpPr>
        <p:spPr>
          <a:xfrm>
            <a:off x="429880" y="1295480"/>
            <a:ext cx="5594112" cy="1631216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    :: 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a. Ord a =&gt; 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[a] -&gt; [a]</a:t>
            </a:r>
          </a:p>
          <a:p>
            <a:pPr>
              <a:tabLst>
                <a:tab pos="124936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reverse :: 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a. 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[a] -&gt; [a]</a:t>
            </a:r>
          </a:p>
          <a:p>
            <a:pPr>
              <a:tabLst>
                <a:tab pos="1077913" algn="l"/>
              </a:tabLst>
            </a:pPr>
            <a:endParaRPr lang="en-GB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:: [Int] -&gt; [Int]</a:t>
            </a:r>
          </a:p>
          <a:p>
            <a:pPr>
              <a:tabLst>
                <a:tab pos="107791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\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sort (reverse 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EEE4F-BEA3-4A31-B212-6031A992F466}"/>
              </a:ext>
            </a:extLst>
          </p:cNvPr>
          <p:cNvSpPr/>
          <p:nvPr/>
        </p:nvSpPr>
        <p:spPr>
          <a:xfrm>
            <a:off x="5303912" y="3429000"/>
            <a:ext cx="6653912" cy="1631216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fOrdInt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Ord 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>
              <a:tabLst>
                <a:tab pos="1077913" algn="l"/>
              </a:tabLst>
            </a:pPr>
            <a:endParaRPr lang="en-GB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:: [Int] -&gt; [Int]</a:t>
            </a:r>
          </a:p>
          <a:p>
            <a:pPr>
              <a:tabLst>
                <a:tab pos="107791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\(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:[Int]). sort 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@Int $</a:t>
            </a:r>
            <a:r>
              <a:rPr lang="en-GB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fOrdInt</a:t>
            </a:r>
            <a:b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(reverse 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@Int 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A4706FA-8DC2-4720-989A-D9EA82CCEA1F}"/>
              </a:ext>
            </a:extLst>
          </p:cNvPr>
          <p:cNvSpPr/>
          <p:nvPr/>
        </p:nvSpPr>
        <p:spPr>
          <a:xfrm rot="1319661">
            <a:off x="3772200" y="3412810"/>
            <a:ext cx="1152128" cy="504056"/>
          </a:xfrm>
          <a:prstGeom prst="right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0127F-0099-48AB-943D-F4073F5B58F2}"/>
              </a:ext>
            </a:extLst>
          </p:cNvPr>
          <p:cNvSpPr txBox="1"/>
          <p:nvPr/>
        </p:nvSpPr>
        <p:spPr>
          <a:xfrm>
            <a:off x="376024" y="4799536"/>
            <a:ext cx="559411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b="1" dirty="0">
                <a:solidFill>
                  <a:srgbClr val="FFC000"/>
                </a:solidFill>
                <a:latin typeface="Comic Sans MS" panose="030F0702030302020204" pitchFamily="66" charset="0"/>
              </a:rPr>
              <a:t>Elaboration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 panose="030F0702030302020204" pitchFamily="66" charset="0"/>
              </a:rPr>
              <a:t>Decorate every binder with its type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 panose="030F0702030302020204" pitchFamily="66" charset="0"/>
              </a:rPr>
              <a:t>Add type applications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 panose="030F0702030302020204" pitchFamily="66" charset="0"/>
              </a:rPr>
              <a:t>Add dictionary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F6C71-BDE9-493C-8F17-821EDF65A167}"/>
              </a:ext>
            </a:extLst>
          </p:cNvPr>
          <p:cNvSpPr txBox="1"/>
          <p:nvPr/>
        </p:nvSpPr>
        <p:spPr>
          <a:xfrm>
            <a:off x="7104112" y="1289022"/>
            <a:ext cx="458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fOrdInt</a:t>
            </a:r>
            <a:r>
              <a:rPr lang="en-GB" sz="2400" dirty="0">
                <a:latin typeface="Comic Sans MS" panose="030F0702030302020204" pitchFamily="66" charset="0"/>
              </a:rPr>
              <a:t> comes from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instance Ord Int where …</a:t>
            </a:r>
          </a:p>
        </p:txBody>
      </p:sp>
    </p:spTree>
    <p:extLst>
      <p:ext uri="{BB962C8B-B14F-4D97-AF65-F5344CB8AC3E}">
        <p14:creationId xmlns:p14="http://schemas.microsoft.com/office/powerpoint/2010/main" val="4289521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A28F-BE99-4FBF-AE00-D54BAA8C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generation</a:t>
            </a:r>
            <a:br>
              <a:rPr lang="en-GB" dirty="0"/>
            </a:br>
            <a:r>
              <a:rPr lang="en-GB" dirty="0"/>
              <a:t>and level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B2DEF-61E9-4488-AAB4-47802DE2B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35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CF80-D37B-45A4-9495-8021E258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“ambient”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29AE-C6D2-4493-B35B-760EE5C1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When generating constraints for a term, the generator has an “ambient” level</a:t>
            </a:r>
          </a:p>
          <a:p>
            <a:r>
              <a:rPr lang="en-GB" dirty="0"/>
              <a:t>Fresh unification variables are born at this level</a:t>
            </a:r>
          </a:p>
          <a:p>
            <a:r>
              <a:rPr lang="en-GB" dirty="0"/>
              <a:t>At a pattern match e.g.   case x of { K x y -&gt; </a:t>
            </a:r>
            <a:r>
              <a:rPr lang="en-GB" dirty="0" err="1"/>
              <a:t>rhs</a:t>
            </a:r>
            <a:r>
              <a:rPr lang="en-GB" dirty="0"/>
              <a:t> }</a:t>
            </a:r>
          </a:p>
          <a:p>
            <a:pPr lvl="1"/>
            <a:r>
              <a:rPr lang="en-GB" dirty="0"/>
              <a:t>Increment the ambient level</a:t>
            </a:r>
          </a:p>
          <a:p>
            <a:pPr lvl="1"/>
            <a:r>
              <a:rPr lang="en-GB" dirty="0"/>
              <a:t>Generate constraints for the </a:t>
            </a:r>
            <a:r>
              <a:rPr lang="en-GB" dirty="0" err="1"/>
              <a:t>rhs</a:t>
            </a:r>
            <a:endParaRPr lang="en-GB" dirty="0"/>
          </a:p>
          <a:p>
            <a:pPr lvl="1"/>
            <a:r>
              <a:rPr lang="en-GB" dirty="0"/>
              <a:t>Wrap them in an implication constraint binding the </a:t>
            </a:r>
            <a:r>
              <a:rPr lang="en-GB" dirty="0" err="1"/>
              <a:t>existentials</a:t>
            </a:r>
            <a:r>
              <a:rPr lang="en-GB" dirty="0"/>
              <a:t> and constraints of K</a:t>
            </a:r>
          </a:p>
          <a:p>
            <a:pPr lvl="1"/>
            <a:r>
              <a:rPr lang="en-GB" dirty="0"/>
              <a:t>No need for this wrapping if no </a:t>
            </a:r>
            <a:r>
              <a:rPr lang="en-GB" dirty="0" err="1"/>
              <a:t>existentials</a:t>
            </a:r>
            <a:r>
              <a:rPr lang="en-GB" dirty="0"/>
              <a:t> or constraints</a:t>
            </a:r>
            <a:br>
              <a:rPr lang="en-GB" dirty="0"/>
            </a:br>
            <a:r>
              <a:rPr lang="en-GB" dirty="0"/>
              <a:t>e.g.   case x of { Just y -&gt; </a:t>
            </a:r>
            <a:r>
              <a:rPr lang="en-GB" dirty="0" err="1"/>
              <a:t>rhs</a:t>
            </a:r>
            <a:r>
              <a:rPr lang="en-GB" dirty="0"/>
              <a:t>;  … }</a:t>
            </a:r>
          </a:p>
        </p:txBody>
      </p:sp>
    </p:spTree>
    <p:extLst>
      <p:ext uri="{BB962C8B-B14F-4D97-AF65-F5344CB8AC3E}">
        <p14:creationId xmlns:p14="http://schemas.microsoft.com/office/powerpoint/2010/main" val="1158093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6C1F-BD5A-4118-AA32-DB59DBD9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Type signatures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2815BC-E78C-4B4E-809F-C9B0BF713282}"/>
              </a:ext>
            </a:extLst>
          </p:cNvPr>
          <p:cNvSpPr/>
          <p:nvPr/>
        </p:nvSpPr>
        <p:spPr>
          <a:xfrm>
            <a:off x="695400" y="1417638"/>
            <a:ext cx="6336704" cy="830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::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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 Ord a =&gt; [a] -&gt; [a]</a:t>
            </a:r>
          </a:p>
          <a:p>
            <a:pPr>
              <a:tabLst>
                <a:tab pos="1077913" algn="l"/>
              </a:tabLst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\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reverse (sort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A2E4E-C449-4A43-8123-CE9E9BA04C16}"/>
                  </a:ext>
                </a:extLst>
              </p:cNvPr>
              <p:cNvSpPr txBox="1"/>
              <p:nvPr/>
            </p:nvSpPr>
            <p:spPr>
              <a:xfrm>
                <a:off x="630443" y="4020527"/>
                <a:ext cx="5730748" cy="1577996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(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𝒈𝒅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𝑶𝒓𝒅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)⇒ 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/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𝑂𝑟𝑑</m:t>
                    </m:r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From call of sort</a:t>
                </a:r>
              </a:p>
              <a:p>
                <a:pPr lvl="1"/>
                <a:r>
                  <a:rPr lang="en-GB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 [</m:t>
                    </m:r>
                    <m:sSup>
                      <m:sSupPr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	Result of sort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GB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 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Comic Sans MS" panose="030F0702030302020204" pitchFamily="66" charset="0"/>
                  </a:rPr>
                  <a:t> }	From result of foo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A2E4E-C449-4A43-8123-CE9E9BA04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43" y="4020527"/>
                <a:ext cx="5730748" cy="1577996"/>
              </a:xfrm>
              <a:prstGeom prst="rect">
                <a:avLst/>
              </a:prstGeom>
              <a:blipFill>
                <a:blip r:embed="rId2"/>
                <a:stretch>
                  <a:fillRect l="-106" b="-85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4C3814-61A5-4509-B4EB-7EB90D0C91A6}"/>
                  </a:ext>
                </a:extLst>
              </p:cNvPr>
              <p:cNvSpPr txBox="1"/>
              <p:nvPr/>
            </p:nvSpPr>
            <p:spPr>
              <a:xfrm>
                <a:off x="1919536" y="2472861"/>
                <a:ext cx="43204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3200" dirty="0"/>
                  <a:t>xs :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Instantiate reverse with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𝛼</m:t>
                    </m:r>
                  </m:oMath>
                </a14:m>
                <a:endParaRPr lang="en-GB" sz="2400" b="0" dirty="0">
                  <a:latin typeface="Comic Sans MS" panose="030F0702030302020204" pitchFamily="66" charset="0"/>
                  <a:sym typeface="Symbol" panose="05050102010706020507" pitchFamily="18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Instantiate sort with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𝛽</m:t>
                    </m:r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4C3814-61A5-4509-B4EB-7EB90D0C9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472861"/>
                <a:ext cx="4320480" cy="1323439"/>
              </a:xfrm>
              <a:prstGeom prst="rect">
                <a:avLst/>
              </a:prstGeom>
              <a:blipFill>
                <a:blip r:embed="rId3"/>
                <a:stretch>
                  <a:fillRect l="-3244" t="-5991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5F2CBAB-E2C1-437D-9E90-860B0C04873A}"/>
              </a:ext>
            </a:extLst>
          </p:cNvPr>
          <p:cNvSpPr/>
          <p:nvPr/>
        </p:nvSpPr>
        <p:spPr>
          <a:xfrm>
            <a:off x="5159896" y="313174"/>
            <a:ext cx="6719565" cy="830997"/>
          </a:xfrm>
          <a:prstGeom prst="rect">
            <a:avLst/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a.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[a] -&gt; [a] </a:t>
            </a:r>
          </a:p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   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a.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 a =&gt; [a] -&gt; [a]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463A3A0-9B10-4E00-B773-34DA32D88570}"/>
              </a:ext>
            </a:extLst>
          </p:cNvPr>
          <p:cNvSpPr/>
          <p:nvPr/>
        </p:nvSpPr>
        <p:spPr>
          <a:xfrm>
            <a:off x="983432" y="2522102"/>
            <a:ext cx="720080" cy="1323439"/>
          </a:xfrm>
          <a:prstGeom prst="down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697A5-A46E-46BA-BE4C-352AAEBF042D}"/>
              </a:ext>
            </a:extLst>
          </p:cNvPr>
          <p:cNvSpPr txBox="1"/>
          <p:nvPr/>
        </p:nvSpPr>
        <p:spPr>
          <a:xfrm>
            <a:off x="6816080" y="2472861"/>
            <a:ext cx="517397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omic Sans MS" panose="030F0702030302020204" pitchFamily="66" charset="0"/>
              </a:rPr>
              <a:t>Type signature gives rise to an implication constraint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omic Sans MS" panose="030F0702030302020204" pitchFamily="66" charset="0"/>
              </a:rPr>
              <a:t>Constraints of the signature become “givens” of the implication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omic Sans MS" panose="030F0702030302020204" pitchFamily="66" charset="0"/>
              </a:rPr>
              <a:t>Increment the ambient level before generating constraints for the RHS</a:t>
            </a:r>
          </a:p>
        </p:txBody>
      </p:sp>
    </p:spTree>
    <p:extLst>
      <p:ext uri="{BB962C8B-B14F-4D97-AF65-F5344CB8AC3E}">
        <p14:creationId xmlns:p14="http://schemas.microsoft.com/office/powerpoint/2010/main" val="1324383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equally well for nested signatures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352" y="1237402"/>
            <a:ext cx="6764302" cy="2308324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 :: C a x =&gt; a -&gt; x -&gt;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=&gt; C a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GB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endParaRPr lang="en-GB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x = let g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a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=&gt; a -&gt; a</a:t>
            </a:r>
          </a:p>
          <a:p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g a = op a x</a:t>
            </a:r>
          </a:p>
          <a:p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 g (not x)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456040" y="2463770"/>
            <a:ext cx="2605177" cy="783193"/>
          </a:xfrm>
          <a:prstGeom prst="wedgeRoundRectCallout">
            <a:avLst>
              <a:gd name="adj1" fmla="val -124634"/>
              <a:gd name="adj2" fmla="val 23611"/>
              <a:gd name="adj3" fmla="val 16667"/>
            </a:avLst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x : </a:t>
            </a:r>
            <a:r>
              <a:rPr lang="en-GB" sz="20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</a:t>
            </a:r>
            <a:endParaRPr lang="en-GB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Constraint: C a </a:t>
            </a:r>
            <a:r>
              <a:rPr lang="en-GB" sz="20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</a:t>
            </a:r>
            <a:endParaRPr lang="en-GB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94191" y="4900474"/>
                <a:ext cx="4536504" cy="1328023"/>
              </a:xfrm>
              <a:prstGeom prst="roundRect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3600" b="0" dirty="0">
                  <a:solidFill>
                    <a:schemeClr val="bg1"/>
                  </a:solidFill>
                  <a:latin typeface="Comic Sans MS" pitchFamily="66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GB" sz="3600" b="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1" y="4900474"/>
                <a:ext cx="4536504" cy="132802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ular Callout 9"/>
          <p:cNvSpPr/>
          <p:nvPr/>
        </p:nvSpPr>
        <p:spPr>
          <a:xfrm>
            <a:off x="5297237" y="6004480"/>
            <a:ext cx="3460833" cy="578882"/>
          </a:xfrm>
          <a:prstGeom prst="wedgeRoundRectCallout">
            <a:avLst>
              <a:gd name="adj1" fmla="val -125343"/>
              <a:gd name="adj2" fmla="val -67335"/>
              <a:gd name="adj3" fmla="val 16667"/>
            </a:avLst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Solve this first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528048" y="4380488"/>
            <a:ext cx="3672407" cy="578882"/>
          </a:xfrm>
          <a:prstGeom prst="wedgeRoundRectCallout">
            <a:avLst>
              <a:gd name="adj1" fmla="val -106369"/>
              <a:gd name="adj2" fmla="val 105121"/>
              <a:gd name="adj3" fmla="val 16667"/>
            </a:avLst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And then this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FB4AB78-5536-4E0E-B272-B39662F0A9D8}"/>
              </a:ext>
            </a:extLst>
          </p:cNvPr>
          <p:cNvSpPr/>
          <p:nvPr/>
        </p:nvSpPr>
        <p:spPr>
          <a:xfrm>
            <a:off x="1127448" y="3864273"/>
            <a:ext cx="720080" cy="932879"/>
          </a:xfrm>
          <a:prstGeom prst="down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CE06-B496-4008-8BFB-B276BAC9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solving:</a:t>
            </a:r>
            <a:br>
              <a:rPr lang="en-GB" dirty="0"/>
            </a:br>
            <a:r>
              <a:rPr lang="en-GB" dirty="0"/>
              <a:t>hither and yon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E28D8-D5B3-4B63-89D0-AEE16B9E6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391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B90F-EB2B-4EFC-A1B1-1A1D84E1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Story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0AAE9-2C18-471A-88A2-F70FFDAA3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9024"/>
            <a:ext cx="6926560" cy="47091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Perform repeated rewrites on the constraints</a:t>
            </a:r>
          </a:p>
          <a:p>
            <a:r>
              <a:rPr lang="en-GB" dirty="0"/>
              <a:t>Each rewrite preserves logical meaning</a:t>
            </a:r>
          </a:p>
          <a:p>
            <a:r>
              <a:rPr lang="en-GB" dirty="0"/>
              <a:t>Each rewrite is recorded by adding an evidence binding, in the elaborated program</a:t>
            </a:r>
          </a:p>
          <a:p>
            <a:r>
              <a:rPr lang="en-GB" dirty="0"/>
              <a:t>The constraint language is very small</a:t>
            </a:r>
          </a:p>
          <a:p>
            <a:r>
              <a:rPr lang="en-GB" dirty="0"/>
              <a:t>But solving is quite subtle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02B41-00F5-49E1-9484-13E67C8C1344}"/>
              </a:ext>
            </a:extLst>
          </p:cNvPr>
          <p:cNvSpPr/>
          <p:nvPr/>
        </p:nvSpPr>
        <p:spPr>
          <a:xfrm>
            <a:off x="8012406" y="1772816"/>
            <a:ext cx="3600400" cy="3477875"/>
          </a:xfrm>
          <a:prstGeom prst="rect">
            <a:avLst/>
          </a:prstGeom>
          <a:solidFill>
            <a:srgbClr val="00CC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4213225" algn="l"/>
              </a:tabLst>
            </a:pP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F ::= d : C </a:t>
            </a:r>
            <a:r>
              <a:rPr lang="en-GB" sz="2800" dirty="0">
                <a:solidFill>
                  <a:schemeClr val="bg1"/>
                </a:solidFill>
                <a:latin typeface="Symbol" pitchFamily="18" charset="2"/>
              </a:rPr>
              <a:t>t</a:t>
            </a: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..</a:t>
            </a:r>
            <a:r>
              <a:rPr lang="en-GB" sz="2800" dirty="0">
                <a:solidFill>
                  <a:schemeClr val="bg1"/>
                </a:solidFill>
                <a:latin typeface="Symbol" pitchFamily="18" charset="2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Symbol" pitchFamily="18" charset="2"/>
              </a:rPr>
              <a:t>t</a:t>
            </a:r>
            <a:r>
              <a:rPr lang="en-GB" sz="2800" baseline="-25000" dirty="0" err="1">
                <a:solidFill>
                  <a:schemeClr val="bg1"/>
                </a:solidFill>
                <a:latin typeface="Comic Sans MS" pitchFamily="66" charset="0"/>
              </a:rPr>
              <a:t>n</a:t>
            </a:r>
            <a:endParaRPr lang="en-GB" sz="2800" dirty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tabLst>
                <a:tab pos="4213225" algn="l"/>
              </a:tabLst>
            </a:pP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   |  g :</a:t>
            </a:r>
            <a:r>
              <a:rPr lang="en-GB" sz="2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Symbol" pitchFamily="18" charset="2"/>
              </a:rPr>
              <a:t>t</a:t>
            </a: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~ </a:t>
            </a:r>
            <a:r>
              <a:rPr lang="en-GB" sz="2800" dirty="0">
                <a:solidFill>
                  <a:schemeClr val="bg1"/>
                </a:solidFill>
                <a:latin typeface="Symbol" pitchFamily="18" charset="2"/>
              </a:rPr>
              <a:t>t</a:t>
            </a: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</a:rPr>
              <a:t>2</a:t>
            </a:r>
            <a:endParaRPr lang="en-GB" sz="2800" dirty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tabLst>
                <a:tab pos="4213225" algn="l"/>
              </a:tabLst>
            </a:pP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   |  F</a:t>
            </a: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</a:rPr>
              <a:t>1 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, F</a:t>
            </a: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  <a:p>
            <a:pPr>
              <a:tabLst>
                <a:tab pos="4213225" algn="l"/>
              </a:tabLst>
            </a:pP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   |  True</a:t>
            </a:r>
            <a:endParaRPr lang="en-GB" sz="2800" baseline="-25000" dirty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tabLst>
                <a:tab pos="4757738" algn="l"/>
              </a:tabLst>
            </a:pPr>
            <a:endParaRPr lang="en-GB" sz="3600" baseline="-25000" dirty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tabLst>
                <a:tab pos="4757738" algn="l"/>
              </a:tabLst>
            </a:pP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W ::= F</a:t>
            </a:r>
          </a:p>
          <a:p>
            <a:pPr>
              <a:tabLst>
                <a:tab pos="4757738" algn="l"/>
              </a:tabLst>
            </a:pP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    | W</a:t>
            </a: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,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W</a:t>
            </a: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  <a:p>
            <a:pPr>
              <a:tabLst>
                <a:tab pos="4757738" algn="l"/>
              </a:tabLst>
            </a:pP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</a:rPr>
              <a:t>       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| 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</a:t>
            </a:r>
            <a:r>
              <a:rPr lang="en-GB" sz="2800" baseline="300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k 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a</a:t>
            </a: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1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..a</a:t>
            </a:r>
            <a:r>
              <a:rPr lang="en-GB" sz="2800" baseline="-250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n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. F  W</a:t>
            </a:r>
            <a:endParaRPr lang="en-GB" sz="28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46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B90F-EB2B-4EFC-A1B1-1A1D84E1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hither and yon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/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𝑹𝒐𝒐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/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37AF529-A0FA-4CF9-8566-38F8604476D3}"/>
                  </a:ext>
                </a:extLst>
              </p:cNvPr>
              <p:cNvSpPr/>
              <p:nvPr/>
            </p:nvSpPr>
            <p:spPr>
              <a:xfrm>
                <a:off x="4120056" y="4217291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37AF529-A0FA-4CF9-8566-38F860447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56" y="4217291"/>
                <a:ext cx="1728192" cy="5724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918773-1EC8-412E-A4D3-CE8FE355A555}"/>
                  </a:ext>
                </a:extLst>
              </p:cNvPr>
              <p:cNvSpPr/>
              <p:nvPr/>
            </p:nvSpPr>
            <p:spPr>
              <a:xfrm>
                <a:off x="8238017" y="3427744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918773-1EC8-412E-A4D3-CE8FE355A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017" y="3427744"/>
                <a:ext cx="1728192" cy="5724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748DA3F-1A0B-4FE1-95D8-63A4A5592C59}"/>
                  </a:ext>
                </a:extLst>
              </p:cNvPr>
              <p:cNvSpPr/>
              <p:nvPr/>
            </p:nvSpPr>
            <p:spPr>
              <a:xfrm>
                <a:off x="8242125" y="4217291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𝑰𝒏𝒕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748DA3F-1A0B-4FE1-95D8-63A4A5592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125" y="4217291"/>
                <a:ext cx="1728192" cy="5724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2BDB134-491C-4D58-AE3E-B215ED8562EA}"/>
                  </a:ext>
                </a:extLst>
              </p:cNvPr>
              <p:cNvSpPr/>
              <p:nvPr/>
            </p:nvSpPr>
            <p:spPr>
              <a:xfrm>
                <a:off x="6240016" y="3417051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𝑩𝒐𝒐𝒍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2BDB134-491C-4D58-AE3E-B215ED856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3417051"/>
                <a:ext cx="1728192" cy="5724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EBCD7D-FA50-4228-B2B9-694D0CA959F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4984152" y="3126302"/>
            <a:ext cx="2119960" cy="320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A2F54-8F62-4BCC-8A41-AE4FD43D5C21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7104112" y="3126302"/>
            <a:ext cx="0" cy="2907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0679F5-7ADF-4CD1-8A1D-573276E5251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104112" y="3126302"/>
            <a:ext cx="1998001" cy="301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29121C-4184-4983-8822-5DB2F738661E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984152" y="4018941"/>
            <a:ext cx="0" cy="198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739673-8174-4979-99F3-D2C0B26C4EC3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9102113" y="4000203"/>
            <a:ext cx="4108" cy="217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C4492404-8E73-4292-8F68-CA0156E28719}"/>
              </a:ext>
            </a:extLst>
          </p:cNvPr>
          <p:cNvSpPr/>
          <p:nvPr/>
        </p:nvSpPr>
        <p:spPr>
          <a:xfrm>
            <a:off x="6816080" y="5721643"/>
            <a:ext cx="1728192" cy="408623"/>
          </a:xfrm>
          <a:prstGeom prst="wedgeRoundRectCallout">
            <a:avLst>
              <a:gd name="adj1" fmla="val 55296"/>
              <a:gd name="adj2" fmla="val -290395"/>
              <a:gd name="adj3" fmla="val 16667"/>
            </a:avLst>
          </a:prstGeom>
          <a:solidFill>
            <a:schemeClr val="bg2">
              <a:lumMod val="25000"/>
              <a:lumOff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omic Sans MS" pitchFamily="66" charset="0"/>
              </a:rPr>
              <a:t>Untouchable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C9009E5-96F9-4FD7-B565-F38D568E9BEA}"/>
              </a:ext>
            </a:extLst>
          </p:cNvPr>
          <p:cNvSpPr/>
          <p:nvPr/>
        </p:nvSpPr>
        <p:spPr>
          <a:xfrm>
            <a:off x="6096000" y="4789750"/>
            <a:ext cx="1728192" cy="408623"/>
          </a:xfrm>
          <a:prstGeom prst="wedgeRoundRectCallout">
            <a:avLst>
              <a:gd name="adj1" fmla="val -16557"/>
              <a:gd name="adj2" fmla="val -282261"/>
              <a:gd name="adj3" fmla="val 16667"/>
            </a:avLst>
          </a:prstGeom>
          <a:solidFill>
            <a:schemeClr val="bg2">
              <a:lumMod val="25000"/>
              <a:lumOff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omic Sans MS" pitchFamily="66" charset="0"/>
              </a:rPr>
              <a:t>Touchable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/>
              <p:nvPr/>
            </p:nvSpPr>
            <p:spPr>
              <a:xfrm>
                <a:off x="365252" y="1270413"/>
                <a:ext cx="4010993" cy="156966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𝐼𝑛𝑡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2" y="1270413"/>
                <a:ext cx="4010993" cy="1569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B1C2F9B-6396-465D-AF65-7A6C08619ACF}"/>
              </a:ext>
            </a:extLst>
          </p:cNvPr>
          <p:cNvSpPr txBox="1"/>
          <p:nvPr/>
        </p:nvSpPr>
        <p:spPr>
          <a:xfrm>
            <a:off x="767408" y="5325977"/>
            <a:ext cx="4703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 tree of constraints to solve</a:t>
            </a:r>
          </a:p>
        </p:txBody>
      </p:sp>
    </p:spTree>
    <p:extLst>
      <p:ext uri="{BB962C8B-B14F-4D97-AF65-F5344CB8AC3E}">
        <p14:creationId xmlns:p14="http://schemas.microsoft.com/office/powerpoint/2010/main" val="2469747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B90F-EB2B-4EFC-A1B1-1A1D84E1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Solving hither and yon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/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𝑹𝒐𝒐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/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918773-1EC8-412E-A4D3-CE8FE355A555}"/>
                  </a:ext>
                </a:extLst>
              </p:cNvPr>
              <p:cNvSpPr/>
              <p:nvPr/>
            </p:nvSpPr>
            <p:spPr>
              <a:xfrm>
                <a:off x="8238017" y="3427744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918773-1EC8-412E-A4D3-CE8FE355A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017" y="3427744"/>
                <a:ext cx="1728192" cy="5724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748DA3F-1A0B-4FE1-95D8-63A4A5592C59}"/>
                  </a:ext>
                </a:extLst>
              </p:cNvPr>
              <p:cNvSpPr/>
              <p:nvPr/>
            </p:nvSpPr>
            <p:spPr>
              <a:xfrm>
                <a:off x="8242125" y="4217291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𝑰𝒏𝒕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748DA3F-1A0B-4FE1-95D8-63A4A5592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125" y="4217291"/>
                <a:ext cx="1728192" cy="5724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2BDB134-491C-4D58-AE3E-B215ED8562EA}"/>
                  </a:ext>
                </a:extLst>
              </p:cNvPr>
              <p:cNvSpPr/>
              <p:nvPr/>
            </p:nvSpPr>
            <p:spPr>
              <a:xfrm>
                <a:off x="6240016" y="3417051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𝑩𝒐𝒐𝒍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2BDB134-491C-4D58-AE3E-B215ED856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3417051"/>
                <a:ext cx="1728192" cy="5724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EBCD7D-FA50-4228-B2B9-694D0CA959F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4984152" y="3126302"/>
            <a:ext cx="2119960" cy="320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A2F54-8F62-4BCC-8A41-AE4FD43D5C21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7104112" y="3126302"/>
            <a:ext cx="0" cy="2907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0679F5-7ADF-4CD1-8A1D-573276E5251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104112" y="3126302"/>
            <a:ext cx="1998001" cy="301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29121C-4184-4983-8822-5DB2F738661E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 flipH="1">
            <a:off x="4264325" y="4018941"/>
            <a:ext cx="719827" cy="317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739673-8174-4979-99F3-D2C0B26C4EC3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9102113" y="4000203"/>
            <a:ext cx="4108" cy="217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/>
              <p:nvPr/>
            </p:nvSpPr>
            <p:spPr>
              <a:xfrm>
                <a:off x="365252" y="1270413"/>
                <a:ext cx="4434604" cy="156966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⇒{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𝐼𝑛𝑡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2" y="1270413"/>
                <a:ext cx="4434604" cy="1569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F92E1894-9CCA-447B-844B-CA5E6DEEE645}"/>
              </a:ext>
            </a:extLst>
          </p:cNvPr>
          <p:cNvSpPr/>
          <p:nvPr/>
        </p:nvSpPr>
        <p:spPr>
          <a:xfrm>
            <a:off x="346067" y="5563753"/>
            <a:ext cx="4872083" cy="919401"/>
          </a:xfrm>
          <a:prstGeom prst="wedgeRoundRectCallout">
            <a:avLst>
              <a:gd name="adj1" fmla="val 41886"/>
              <a:gd name="adj2" fmla="val -108735"/>
              <a:gd name="adj3" fmla="val 16667"/>
            </a:avLst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Use </a:t>
            </a:r>
            <a:br>
              <a:rPr lang="en-GB" sz="2400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instance (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Eq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a, 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Eq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b) =&gt; 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Eq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(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a,b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82AE400-32D2-4937-A43A-BFCC238DB282}"/>
                  </a:ext>
                </a:extLst>
              </p:cNvPr>
              <p:cNvSpPr/>
              <p:nvPr/>
            </p:nvSpPr>
            <p:spPr>
              <a:xfrm>
                <a:off x="3625411" y="4336578"/>
                <a:ext cx="1277827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82AE400-32D2-4937-A43A-BFCC238DB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411" y="4336578"/>
                <a:ext cx="1277827" cy="5724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1A021E1-A328-443F-8A8B-FCA45050F6B7}"/>
                  </a:ext>
                </a:extLst>
              </p:cNvPr>
              <p:cNvSpPr/>
              <p:nvPr/>
            </p:nvSpPr>
            <p:spPr>
              <a:xfrm>
                <a:off x="5047254" y="4360866"/>
                <a:ext cx="1224136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1A021E1-A328-443F-8A8B-FCA45050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254" y="4360866"/>
                <a:ext cx="1224136" cy="57245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07927D-4C88-43F8-8A6E-341740024027}"/>
              </a:ext>
            </a:extLst>
          </p:cNvPr>
          <p:cNvCxnSpPr>
            <a:cxnSpLocks/>
            <a:stCxn id="6" idx="4"/>
            <a:endCxn id="26" idx="0"/>
          </p:cNvCxnSpPr>
          <p:nvPr/>
        </p:nvCxnSpPr>
        <p:spPr>
          <a:xfrm>
            <a:off x="4984152" y="4018941"/>
            <a:ext cx="675170" cy="341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7219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B90F-EB2B-4EFC-A1B1-1A1D84E1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Solving hither and yon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/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𝑹𝒐𝒐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/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918773-1EC8-412E-A4D3-CE8FE355A555}"/>
                  </a:ext>
                </a:extLst>
              </p:cNvPr>
              <p:cNvSpPr/>
              <p:nvPr/>
            </p:nvSpPr>
            <p:spPr>
              <a:xfrm>
                <a:off x="8238017" y="3427744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918773-1EC8-412E-A4D3-CE8FE355A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017" y="3427744"/>
                <a:ext cx="1728192" cy="5724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748DA3F-1A0B-4FE1-95D8-63A4A5592C59}"/>
                  </a:ext>
                </a:extLst>
              </p:cNvPr>
              <p:cNvSpPr/>
              <p:nvPr/>
            </p:nvSpPr>
            <p:spPr>
              <a:xfrm>
                <a:off x="8242125" y="4217291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𝑰𝒏𝒕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748DA3F-1A0B-4FE1-95D8-63A4A5592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125" y="4217291"/>
                <a:ext cx="1728192" cy="5724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EBCD7D-FA50-4228-B2B9-694D0CA959F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4984152" y="3126302"/>
            <a:ext cx="2119960" cy="320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0679F5-7ADF-4CD1-8A1D-573276E5251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104112" y="3126302"/>
            <a:ext cx="1998001" cy="301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29121C-4184-4983-8822-5DB2F738661E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 flipH="1">
            <a:off x="4264325" y="4018941"/>
            <a:ext cx="719827" cy="317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739673-8174-4979-99F3-D2C0B26C4EC3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9102113" y="4000203"/>
            <a:ext cx="4108" cy="217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/>
              <p:nvPr/>
            </p:nvSpPr>
            <p:spPr>
              <a:xfrm>
                <a:off x="365252" y="1270413"/>
                <a:ext cx="4434604" cy="1077218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⇒{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𝐼𝑛𝑡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2" y="1270413"/>
                <a:ext cx="4434604" cy="1077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82AE400-32D2-4937-A43A-BFCC238DB282}"/>
                  </a:ext>
                </a:extLst>
              </p:cNvPr>
              <p:cNvSpPr/>
              <p:nvPr/>
            </p:nvSpPr>
            <p:spPr>
              <a:xfrm>
                <a:off x="3625411" y="4336578"/>
                <a:ext cx="1277827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82AE400-32D2-4937-A43A-BFCC238DB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411" y="4336578"/>
                <a:ext cx="1277827" cy="5724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1A021E1-A328-443F-8A8B-FCA45050F6B7}"/>
                  </a:ext>
                </a:extLst>
              </p:cNvPr>
              <p:cNvSpPr/>
              <p:nvPr/>
            </p:nvSpPr>
            <p:spPr>
              <a:xfrm>
                <a:off x="5047254" y="4360866"/>
                <a:ext cx="1224136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1A021E1-A328-443F-8A8B-FCA45050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254" y="4360866"/>
                <a:ext cx="1224136" cy="5724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07927D-4C88-43F8-8A6E-341740024027}"/>
              </a:ext>
            </a:extLst>
          </p:cNvPr>
          <p:cNvCxnSpPr>
            <a:cxnSpLocks/>
            <a:stCxn id="6" idx="4"/>
            <a:endCxn id="26" idx="0"/>
          </p:cNvCxnSpPr>
          <p:nvPr/>
        </p:nvCxnSpPr>
        <p:spPr>
          <a:xfrm>
            <a:off x="4984152" y="4018941"/>
            <a:ext cx="675170" cy="341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D57D158-33C2-4E26-B566-CAD3665D2313}"/>
                  </a:ext>
                </a:extLst>
              </p:cNvPr>
              <p:cNvSpPr/>
              <p:nvPr/>
            </p:nvSpPr>
            <p:spPr>
              <a:xfrm>
                <a:off x="8904312" y="391223"/>
                <a:ext cx="2480182" cy="646986"/>
              </a:xfrm>
              <a:prstGeom prst="roundRect">
                <a:avLst/>
              </a:prstGeom>
              <a:solidFill>
                <a:srgbClr val="00B0F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D57D158-33C2-4E26-B566-CAD3665D2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12" y="391223"/>
                <a:ext cx="2480182" cy="64698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with Corners Rounded 21">
                <a:extLst>
                  <a:ext uri="{FF2B5EF4-FFF2-40B4-BE49-F238E27FC236}">
                    <a16:creationId xmlns:a16="http://schemas.microsoft.com/office/drawing/2014/main" id="{B45AB028-F999-49E5-A855-468735F582C9}"/>
                  </a:ext>
                </a:extLst>
              </p:cNvPr>
              <p:cNvSpPr/>
              <p:nvPr/>
            </p:nvSpPr>
            <p:spPr>
              <a:xfrm>
                <a:off x="5375920" y="5298146"/>
                <a:ext cx="4441545" cy="578882"/>
              </a:xfrm>
              <a:prstGeom prst="wedgeRoundRectCallout">
                <a:avLst>
                  <a:gd name="adj1" fmla="val -8262"/>
                  <a:gd name="adj2" fmla="val -334831"/>
                  <a:gd name="adj3" fmla="val 16667"/>
                </a:avLst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𝐵𝑜𝑜𝑙</m:t>
                    </m:r>
                  </m:oMath>
                </a14:m>
                <a:endParaRPr lang="en-GB" sz="28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2" name="Speech Bubble: Rectangle with Corners Rounded 21">
                <a:extLst>
                  <a:ext uri="{FF2B5EF4-FFF2-40B4-BE49-F238E27FC236}">
                    <a16:creationId xmlns:a16="http://schemas.microsoft.com/office/drawing/2014/main" id="{B45AB028-F999-49E5-A855-468735F58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5298146"/>
                <a:ext cx="4441545" cy="578882"/>
              </a:xfrm>
              <a:prstGeom prst="wedgeRoundRectCallout">
                <a:avLst>
                  <a:gd name="adj1" fmla="val -8262"/>
                  <a:gd name="adj2" fmla="val -334831"/>
                  <a:gd name="adj3" fmla="val 16667"/>
                </a:avLst>
              </a:prstGeom>
              <a:blipFill>
                <a:blip r:embed="rId10"/>
                <a:stretch>
                  <a:fillRect b="-6250"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313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B90F-EB2B-4EFC-A1B1-1A1D84E1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Solving hither and yon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/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𝑹𝒐𝒐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/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918773-1EC8-412E-A4D3-CE8FE355A555}"/>
                  </a:ext>
                </a:extLst>
              </p:cNvPr>
              <p:cNvSpPr/>
              <p:nvPr/>
            </p:nvSpPr>
            <p:spPr>
              <a:xfrm>
                <a:off x="8238017" y="3427744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918773-1EC8-412E-A4D3-CE8FE355A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017" y="3427744"/>
                <a:ext cx="1728192" cy="5724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748DA3F-1A0B-4FE1-95D8-63A4A5592C59}"/>
                  </a:ext>
                </a:extLst>
              </p:cNvPr>
              <p:cNvSpPr/>
              <p:nvPr/>
            </p:nvSpPr>
            <p:spPr>
              <a:xfrm>
                <a:off x="8242125" y="4217291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𝑰𝒏𝒕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748DA3F-1A0B-4FE1-95D8-63A4A5592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125" y="4217291"/>
                <a:ext cx="1728192" cy="5724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EBCD7D-FA50-4228-B2B9-694D0CA959F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4984152" y="3126302"/>
            <a:ext cx="2119960" cy="320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0679F5-7ADF-4CD1-8A1D-573276E5251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104112" y="3126302"/>
            <a:ext cx="1998001" cy="301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29121C-4184-4983-8822-5DB2F738661E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 flipH="1">
            <a:off x="4264325" y="4018941"/>
            <a:ext cx="719827" cy="317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739673-8174-4979-99F3-D2C0B26C4EC3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9102113" y="4000203"/>
            <a:ext cx="4108" cy="217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/>
              <p:nvPr/>
            </p:nvSpPr>
            <p:spPr>
              <a:xfrm>
                <a:off x="365252" y="1270413"/>
                <a:ext cx="4866652" cy="1077218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⇒{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𝐼𝑛𝑡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2" y="1270413"/>
                <a:ext cx="4866652" cy="1077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82AE400-32D2-4937-A43A-BFCC238DB282}"/>
                  </a:ext>
                </a:extLst>
              </p:cNvPr>
              <p:cNvSpPr/>
              <p:nvPr/>
            </p:nvSpPr>
            <p:spPr>
              <a:xfrm>
                <a:off x="3625411" y="4336578"/>
                <a:ext cx="1277827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82AE400-32D2-4937-A43A-BFCC238DB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411" y="4336578"/>
                <a:ext cx="1277827" cy="5724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1A021E1-A328-443F-8A8B-FCA45050F6B7}"/>
                  </a:ext>
                </a:extLst>
              </p:cNvPr>
              <p:cNvSpPr/>
              <p:nvPr/>
            </p:nvSpPr>
            <p:spPr>
              <a:xfrm>
                <a:off x="5047254" y="4365781"/>
                <a:ext cx="1338128" cy="56263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𝑩𝒐𝒐𝒍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1A021E1-A328-443F-8A8B-FCA45050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254" y="4365781"/>
                <a:ext cx="1338128" cy="56263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07927D-4C88-43F8-8A6E-341740024027}"/>
              </a:ext>
            </a:extLst>
          </p:cNvPr>
          <p:cNvCxnSpPr>
            <a:cxnSpLocks/>
            <a:stCxn id="6" idx="4"/>
            <a:endCxn id="26" idx="0"/>
          </p:cNvCxnSpPr>
          <p:nvPr/>
        </p:nvCxnSpPr>
        <p:spPr>
          <a:xfrm>
            <a:off x="4984152" y="4018941"/>
            <a:ext cx="732166" cy="346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D57D158-33C2-4E26-B566-CAD3665D2313}"/>
                  </a:ext>
                </a:extLst>
              </p:cNvPr>
              <p:cNvSpPr/>
              <p:nvPr/>
            </p:nvSpPr>
            <p:spPr>
              <a:xfrm>
                <a:off x="8904312" y="391223"/>
                <a:ext cx="2480182" cy="646986"/>
              </a:xfrm>
              <a:prstGeom prst="roundRect">
                <a:avLst/>
              </a:prstGeom>
              <a:solidFill>
                <a:srgbClr val="00B0F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D57D158-33C2-4E26-B566-CAD3665D2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12" y="391223"/>
                <a:ext cx="2480182" cy="64698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with Corners Rounded 16">
                <a:extLst>
                  <a:ext uri="{FF2B5EF4-FFF2-40B4-BE49-F238E27FC236}">
                    <a16:creationId xmlns:a16="http://schemas.microsoft.com/office/drawing/2014/main" id="{6182DEEE-73A6-4934-86EF-73AB42D8A8CF}"/>
                  </a:ext>
                </a:extLst>
              </p:cNvPr>
              <p:cNvSpPr/>
              <p:nvPr/>
            </p:nvSpPr>
            <p:spPr>
              <a:xfrm>
                <a:off x="5747435" y="5347073"/>
                <a:ext cx="4441545" cy="578882"/>
              </a:xfrm>
              <a:prstGeom prst="wedgeRoundRectCallout">
                <a:avLst>
                  <a:gd name="adj1" fmla="val -43406"/>
                  <a:gd name="adj2" fmla="val -117836"/>
                  <a:gd name="adj3" fmla="val 16667"/>
                </a:avLst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Apply </a:t>
                </a:r>
                <a:r>
                  <a:rPr lang="en-GB" sz="2800" dirty="0" err="1">
                    <a:solidFill>
                      <a:schemeClr val="bg1"/>
                    </a:solidFill>
                    <a:latin typeface="Comic Sans MS" pitchFamily="66" charset="0"/>
                  </a:rPr>
                  <a:t>subst</a:t>
                </a:r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𝐸𝑞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GB" sz="28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7" name="Speech Bubble: Rectangle with Corners Rounded 16">
                <a:extLst>
                  <a:ext uri="{FF2B5EF4-FFF2-40B4-BE49-F238E27FC236}">
                    <a16:creationId xmlns:a16="http://schemas.microsoft.com/office/drawing/2014/main" id="{6182DEEE-73A6-4934-86EF-73AB42D8A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435" y="5347073"/>
                <a:ext cx="4441545" cy="578882"/>
              </a:xfrm>
              <a:prstGeom prst="wedgeRoundRectCallout">
                <a:avLst>
                  <a:gd name="adj1" fmla="val -43406"/>
                  <a:gd name="adj2" fmla="val -117836"/>
                  <a:gd name="adj3" fmla="val 16667"/>
                </a:avLst>
              </a:prstGeom>
              <a:blipFill>
                <a:blip r:embed="rId10"/>
                <a:stretch>
                  <a:fillRect b="-13580"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87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6754-B3BB-496C-AD6A-F5B05133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Elaboration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83DA8-3E66-4A43-BA27-1CFC69B86900}"/>
              </a:ext>
            </a:extLst>
          </p:cNvPr>
          <p:cNvSpPr/>
          <p:nvPr/>
        </p:nvSpPr>
        <p:spPr>
          <a:xfrm>
            <a:off x="335360" y="338133"/>
            <a:ext cx="6624736" cy="1938992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   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a. Ord a =&gt;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[a] -&gt; [a]</a:t>
            </a:r>
          </a:p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reverse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a.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[a] -&gt; [a]</a:t>
            </a:r>
          </a:p>
          <a:p>
            <a:pPr>
              <a:tabLst>
                <a:tab pos="1077913" algn="l"/>
              </a:tabLst>
            </a:pPr>
            <a:endParaRPr lang="en-GB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a. Ord a =&gt;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[a] -&gt; [a]</a:t>
            </a: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\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sort (reverse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EEE4F-BEA3-4A31-B212-6031A992F466}"/>
              </a:ext>
            </a:extLst>
          </p:cNvPr>
          <p:cNvSpPr/>
          <p:nvPr/>
        </p:nvSpPr>
        <p:spPr>
          <a:xfrm>
            <a:off x="5591944" y="2612811"/>
            <a:ext cx="5879976" cy="1200329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a. Ord a =&gt;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[a] -&gt; [a]</a:t>
            </a: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/\a. \(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d:Ord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a).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\(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xs:a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sort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 d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(reverse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A4706FA-8DC2-4720-989A-D9EA82CCEA1F}"/>
              </a:ext>
            </a:extLst>
          </p:cNvPr>
          <p:cNvSpPr/>
          <p:nvPr/>
        </p:nvSpPr>
        <p:spPr>
          <a:xfrm rot="2308463">
            <a:off x="7135844" y="1721327"/>
            <a:ext cx="1152128" cy="504056"/>
          </a:xfrm>
          <a:prstGeom prst="right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D1375-34C2-4C82-8494-4A4051DDD362}"/>
              </a:ext>
            </a:extLst>
          </p:cNvPr>
          <p:cNvSpPr txBox="1"/>
          <p:nvPr/>
        </p:nvSpPr>
        <p:spPr>
          <a:xfrm>
            <a:off x="479376" y="3645024"/>
            <a:ext cx="6015322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b="1" dirty="0">
                <a:solidFill>
                  <a:srgbClr val="FFC000"/>
                </a:solidFill>
                <a:latin typeface="Comic Sans MS" panose="030F0702030302020204" pitchFamily="66" charset="0"/>
              </a:rPr>
              <a:t>Elaboration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 panose="030F0702030302020204" pitchFamily="66" charset="0"/>
              </a:rPr>
              <a:t>Decorate every binder with its type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 panose="030F0702030302020204" pitchFamily="66" charset="0"/>
              </a:rPr>
              <a:t>Add type applications</a:t>
            </a:r>
            <a:br>
              <a:rPr lang="en-GB" sz="2400" dirty="0">
                <a:latin typeface="Comic Sans MS" panose="030F0702030302020204" pitchFamily="66" charset="0"/>
              </a:rPr>
            </a:br>
            <a:r>
              <a:rPr lang="en-GB" sz="2400" b="1" dirty="0">
                <a:solidFill>
                  <a:srgbClr val="FFC000"/>
                </a:solidFill>
                <a:latin typeface="Comic Sans MS" panose="030F0702030302020204" pitchFamily="66" charset="0"/>
              </a:rPr>
              <a:t>and abstractions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 panose="030F0702030302020204" pitchFamily="66" charset="0"/>
              </a:rPr>
              <a:t>Add dictionary applications</a:t>
            </a:r>
            <a:br>
              <a:rPr lang="en-GB" sz="2400" dirty="0">
                <a:latin typeface="Comic Sans MS" panose="030F0702030302020204" pitchFamily="66" charset="0"/>
              </a:rPr>
            </a:br>
            <a:r>
              <a:rPr lang="en-GB" sz="2400" b="1" dirty="0">
                <a:solidFill>
                  <a:srgbClr val="FFC000"/>
                </a:solidFill>
                <a:latin typeface="Comic Sans MS" panose="030F0702030302020204" pitchFamily="66" charset="0"/>
              </a:rPr>
              <a:t>and abstractions</a:t>
            </a:r>
          </a:p>
        </p:txBody>
      </p:sp>
    </p:spTree>
    <p:extLst>
      <p:ext uri="{BB962C8B-B14F-4D97-AF65-F5344CB8AC3E}">
        <p14:creationId xmlns:p14="http://schemas.microsoft.com/office/powerpoint/2010/main" val="2021491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B90F-EB2B-4EFC-A1B1-1A1D84E1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Solving hither and yon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/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𝑹𝒐𝒐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/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918773-1EC8-412E-A4D3-CE8FE355A555}"/>
                  </a:ext>
                </a:extLst>
              </p:cNvPr>
              <p:cNvSpPr/>
              <p:nvPr/>
            </p:nvSpPr>
            <p:spPr>
              <a:xfrm>
                <a:off x="8238017" y="3427744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918773-1EC8-412E-A4D3-CE8FE355A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017" y="3427744"/>
                <a:ext cx="1728192" cy="5724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748DA3F-1A0B-4FE1-95D8-63A4A5592C59}"/>
                  </a:ext>
                </a:extLst>
              </p:cNvPr>
              <p:cNvSpPr/>
              <p:nvPr/>
            </p:nvSpPr>
            <p:spPr>
              <a:xfrm>
                <a:off x="8242125" y="4217291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𝑰𝒏𝒕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748DA3F-1A0B-4FE1-95D8-63A4A5592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125" y="4217291"/>
                <a:ext cx="1728192" cy="5724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EBCD7D-FA50-4228-B2B9-694D0CA959F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4984152" y="3126302"/>
            <a:ext cx="2119960" cy="320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0679F5-7ADF-4CD1-8A1D-573276E5251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104112" y="3126302"/>
            <a:ext cx="1998001" cy="301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29121C-4184-4983-8822-5DB2F738661E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 flipH="1">
            <a:off x="4264325" y="4018941"/>
            <a:ext cx="719827" cy="317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739673-8174-4979-99F3-D2C0B26C4EC3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9102113" y="4000203"/>
            <a:ext cx="4108" cy="217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/>
              <p:nvPr/>
            </p:nvSpPr>
            <p:spPr>
              <a:xfrm>
                <a:off x="365252" y="1270413"/>
                <a:ext cx="4866652" cy="1077218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⇒{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𝐼𝑛𝑡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2" y="1270413"/>
                <a:ext cx="4866652" cy="1077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82AE400-32D2-4937-A43A-BFCC238DB282}"/>
                  </a:ext>
                </a:extLst>
              </p:cNvPr>
              <p:cNvSpPr/>
              <p:nvPr/>
            </p:nvSpPr>
            <p:spPr>
              <a:xfrm>
                <a:off x="3625411" y="4336578"/>
                <a:ext cx="1277827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82AE400-32D2-4937-A43A-BFCC238DB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411" y="4336578"/>
                <a:ext cx="1277827" cy="5724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D57D158-33C2-4E26-B566-CAD3665D2313}"/>
                  </a:ext>
                </a:extLst>
              </p:cNvPr>
              <p:cNvSpPr/>
              <p:nvPr/>
            </p:nvSpPr>
            <p:spPr>
              <a:xfrm>
                <a:off x="8904312" y="391223"/>
                <a:ext cx="2480182" cy="646986"/>
              </a:xfrm>
              <a:prstGeom prst="roundRect">
                <a:avLst/>
              </a:prstGeom>
              <a:solidFill>
                <a:srgbClr val="00B0F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D57D158-33C2-4E26-B566-CAD3665D2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12" y="391223"/>
                <a:ext cx="2480182" cy="64698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9B40D39A-7EB2-4040-924E-67AAFE49F3D6}"/>
              </a:ext>
            </a:extLst>
          </p:cNvPr>
          <p:cNvSpPr/>
          <p:nvPr/>
        </p:nvSpPr>
        <p:spPr>
          <a:xfrm>
            <a:off x="6096000" y="5517232"/>
            <a:ext cx="4441545" cy="578882"/>
          </a:xfrm>
          <a:prstGeom prst="wedgeRoundRectCallout">
            <a:avLst>
              <a:gd name="adj1" fmla="val -62538"/>
              <a:gd name="adj2" fmla="val -245481"/>
              <a:gd name="adj3" fmla="val 16667"/>
            </a:avLst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Use instance </a:t>
            </a:r>
            <a:r>
              <a:rPr lang="en-GB" sz="2800" dirty="0" err="1">
                <a:solidFill>
                  <a:schemeClr val="bg1"/>
                </a:solidFill>
                <a:latin typeface="Comic Sans MS" pitchFamily="66" charset="0"/>
              </a:rPr>
              <a:t>Eq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Bool</a:t>
            </a:r>
          </a:p>
        </p:txBody>
      </p:sp>
    </p:spTree>
    <p:extLst>
      <p:ext uri="{BB962C8B-B14F-4D97-AF65-F5344CB8AC3E}">
        <p14:creationId xmlns:p14="http://schemas.microsoft.com/office/powerpoint/2010/main" val="14070784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B90F-EB2B-4EFC-A1B1-1A1D84E1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Solving hither and yon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/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𝑹𝒐𝒐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/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918773-1EC8-412E-A4D3-CE8FE355A555}"/>
                  </a:ext>
                </a:extLst>
              </p:cNvPr>
              <p:cNvSpPr/>
              <p:nvPr/>
            </p:nvSpPr>
            <p:spPr>
              <a:xfrm>
                <a:off x="8238017" y="3427744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918773-1EC8-412E-A4D3-CE8FE355A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017" y="3427744"/>
                <a:ext cx="1728192" cy="5724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748DA3F-1A0B-4FE1-95D8-63A4A5592C59}"/>
                  </a:ext>
                </a:extLst>
              </p:cNvPr>
              <p:cNvSpPr/>
              <p:nvPr/>
            </p:nvSpPr>
            <p:spPr>
              <a:xfrm>
                <a:off x="6343754" y="4065327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𝑰𝒏𝒕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748DA3F-1A0B-4FE1-95D8-63A4A5592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54" y="4065327"/>
                <a:ext cx="1728192" cy="5724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EBCD7D-FA50-4228-B2B9-694D0CA959F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4984152" y="3126302"/>
            <a:ext cx="2119960" cy="320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0679F5-7ADF-4CD1-8A1D-573276E5251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7104112" y="3126302"/>
            <a:ext cx="1998001" cy="301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29121C-4184-4983-8822-5DB2F738661E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 flipH="1">
            <a:off x="4264325" y="4018941"/>
            <a:ext cx="719827" cy="317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739673-8174-4979-99F3-D2C0B26C4EC3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7104112" y="3126302"/>
            <a:ext cx="103738" cy="939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/>
              <p:nvPr/>
            </p:nvSpPr>
            <p:spPr>
              <a:xfrm>
                <a:off x="365252" y="1270413"/>
                <a:ext cx="4866652" cy="156966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⇒{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𝐼𝑛𝑡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2" y="1270413"/>
                <a:ext cx="4866652" cy="1569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82AE400-32D2-4937-A43A-BFCC238DB282}"/>
                  </a:ext>
                </a:extLst>
              </p:cNvPr>
              <p:cNvSpPr/>
              <p:nvPr/>
            </p:nvSpPr>
            <p:spPr>
              <a:xfrm>
                <a:off x="3625411" y="4336578"/>
                <a:ext cx="1277827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82AE400-32D2-4937-A43A-BFCC238DB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411" y="4336578"/>
                <a:ext cx="1277827" cy="5724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D57D158-33C2-4E26-B566-CAD3665D2313}"/>
                  </a:ext>
                </a:extLst>
              </p:cNvPr>
              <p:cNvSpPr/>
              <p:nvPr/>
            </p:nvSpPr>
            <p:spPr>
              <a:xfrm>
                <a:off x="8904312" y="391223"/>
                <a:ext cx="2480182" cy="646986"/>
              </a:xfrm>
              <a:prstGeom prst="roundRect">
                <a:avLst/>
              </a:prstGeom>
              <a:solidFill>
                <a:srgbClr val="00B0F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D57D158-33C2-4E26-B566-CAD3665D2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12" y="391223"/>
                <a:ext cx="2480182" cy="64698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D1173C6F-0967-4E49-81CA-2AD42D488746}"/>
                  </a:ext>
                </a:extLst>
              </p:cNvPr>
              <p:cNvSpPr/>
              <p:nvPr/>
            </p:nvSpPr>
            <p:spPr>
              <a:xfrm>
                <a:off x="5882339" y="5380096"/>
                <a:ext cx="4441545" cy="578882"/>
              </a:xfrm>
              <a:prstGeom prst="wedgeRoundRectCallout">
                <a:avLst>
                  <a:gd name="adj1" fmla="val -21155"/>
                  <a:gd name="adj2" fmla="val -156130"/>
                  <a:gd name="adj3" fmla="val 16667"/>
                </a:avLst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Float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𝐼𝑛𝑡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 out of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28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D1173C6F-0967-4E49-81CA-2AD42D488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39" y="5380096"/>
                <a:ext cx="4441545" cy="578882"/>
              </a:xfrm>
              <a:prstGeom prst="wedgeRoundRectCallout">
                <a:avLst>
                  <a:gd name="adj1" fmla="val -21155"/>
                  <a:gd name="adj2" fmla="val -156130"/>
                  <a:gd name="adj3" fmla="val 16667"/>
                </a:avLst>
              </a:prstGeom>
              <a:blipFill>
                <a:blip r:embed="rId9"/>
                <a:stretch>
                  <a:fillRect l="-1094" b="-11616"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1274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B90F-EB2B-4EFC-A1B1-1A1D84E1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Solving hither and yon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/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𝑹𝒐𝒐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/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748DA3F-1A0B-4FE1-95D8-63A4A5592C59}"/>
                  </a:ext>
                </a:extLst>
              </p:cNvPr>
              <p:cNvSpPr/>
              <p:nvPr/>
            </p:nvSpPr>
            <p:spPr>
              <a:xfrm>
                <a:off x="6343754" y="4065327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𝑰𝒏𝒕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748DA3F-1A0B-4FE1-95D8-63A4A5592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54" y="4065327"/>
                <a:ext cx="1728192" cy="5724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EBCD7D-FA50-4228-B2B9-694D0CA959F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4984152" y="3126302"/>
            <a:ext cx="2119960" cy="320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29121C-4184-4983-8822-5DB2F738661E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 flipH="1">
            <a:off x="4264325" y="4018941"/>
            <a:ext cx="719827" cy="317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739673-8174-4979-99F3-D2C0B26C4EC3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7104112" y="3126302"/>
            <a:ext cx="103738" cy="939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/>
              <p:nvPr/>
            </p:nvSpPr>
            <p:spPr>
              <a:xfrm>
                <a:off x="365252" y="1270413"/>
                <a:ext cx="4866652" cy="1077218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⇒{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𝐼𝑛𝑡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2" y="1270413"/>
                <a:ext cx="4866652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82AE400-32D2-4937-A43A-BFCC238DB282}"/>
                  </a:ext>
                </a:extLst>
              </p:cNvPr>
              <p:cNvSpPr/>
              <p:nvPr/>
            </p:nvSpPr>
            <p:spPr>
              <a:xfrm>
                <a:off x="3625411" y="4336578"/>
                <a:ext cx="1277827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82AE400-32D2-4937-A43A-BFCC238DB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411" y="4336578"/>
                <a:ext cx="1277827" cy="5724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D57D158-33C2-4E26-B566-CAD3665D2313}"/>
                  </a:ext>
                </a:extLst>
              </p:cNvPr>
              <p:cNvSpPr/>
              <p:nvPr/>
            </p:nvSpPr>
            <p:spPr>
              <a:xfrm>
                <a:off x="8904312" y="391223"/>
                <a:ext cx="2480182" cy="646986"/>
              </a:xfrm>
              <a:prstGeom prst="roundRect">
                <a:avLst/>
              </a:prstGeom>
              <a:solidFill>
                <a:srgbClr val="00B0F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D57D158-33C2-4E26-B566-CAD3665D2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12" y="391223"/>
                <a:ext cx="2480182" cy="64698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with Corners Rounded 16">
                <a:extLst>
                  <a:ext uri="{FF2B5EF4-FFF2-40B4-BE49-F238E27FC236}">
                    <a16:creationId xmlns:a16="http://schemas.microsoft.com/office/drawing/2014/main" id="{309643DD-AF19-4593-AA82-8D16A2097AAC}"/>
                  </a:ext>
                </a:extLst>
              </p:cNvPr>
              <p:cNvSpPr/>
              <p:nvPr/>
            </p:nvSpPr>
            <p:spPr>
              <a:xfrm>
                <a:off x="7385515" y="4749260"/>
                <a:ext cx="4441545" cy="578882"/>
              </a:xfrm>
              <a:prstGeom prst="wedgeRoundRectCallout">
                <a:avLst>
                  <a:gd name="adj1" fmla="val -17204"/>
                  <a:gd name="adj2" fmla="val -184850"/>
                  <a:gd name="adj3" fmla="val 16667"/>
                </a:avLst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Discard empty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28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7" name="Speech Bubble: Rectangle with Corners Rounded 16">
                <a:extLst>
                  <a:ext uri="{FF2B5EF4-FFF2-40B4-BE49-F238E27FC236}">
                    <a16:creationId xmlns:a16="http://schemas.microsoft.com/office/drawing/2014/main" id="{309643DD-AF19-4593-AA82-8D16A2097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15" y="4749260"/>
                <a:ext cx="4441545" cy="578882"/>
              </a:xfrm>
              <a:prstGeom prst="wedgeRoundRectCallout">
                <a:avLst>
                  <a:gd name="adj1" fmla="val -17204"/>
                  <a:gd name="adj2" fmla="val -184850"/>
                  <a:gd name="adj3" fmla="val 16667"/>
                </a:avLst>
              </a:prstGeom>
              <a:blipFill>
                <a:blip r:embed="rId8"/>
                <a:stretch>
                  <a:fillRect b="-9735"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99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B90F-EB2B-4EFC-A1B1-1A1D84E1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Solving hither and yon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/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𝑹𝒐𝒐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/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EBCD7D-FA50-4228-B2B9-694D0CA959F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4984152" y="3126302"/>
            <a:ext cx="2119960" cy="320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29121C-4184-4983-8822-5DB2F738661E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 flipH="1">
            <a:off x="4264325" y="4018941"/>
            <a:ext cx="719827" cy="317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/>
              <p:nvPr/>
            </p:nvSpPr>
            <p:spPr>
              <a:xfrm>
                <a:off x="365252" y="1270413"/>
                <a:ext cx="4866652" cy="58477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⇒{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2" y="1270413"/>
                <a:ext cx="486665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82AE400-32D2-4937-A43A-BFCC238DB282}"/>
                  </a:ext>
                </a:extLst>
              </p:cNvPr>
              <p:cNvSpPr/>
              <p:nvPr/>
            </p:nvSpPr>
            <p:spPr>
              <a:xfrm>
                <a:off x="3625411" y="4336578"/>
                <a:ext cx="1277827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82AE400-32D2-4937-A43A-BFCC238DB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411" y="4336578"/>
                <a:ext cx="1277827" cy="5724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D57D158-33C2-4E26-B566-CAD3665D2313}"/>
                  </a:ext>
                </a:extLst>
              </p:cNvPr>
              <p:cNvSpPr/>
              <p:nvPr/>
            </p:nvSpPr>
            <p:spPr>
              <a:xfrm>
                <a:off x="8832304" y="501779"/>
                <a:ext cx="2480182" cy="1191816"/>
              </a:xfrm>
              <a:prstGeom prst="roundRect">
                <a:avLst/>
              </a:prstGeom>
              <a:solidFill>
                <a:srgbClr val="00B0F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𝐼𝑛𝑡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D57D158-33C2-4E26-B566-CAD3665D2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501779"/>
                <a:ext cx="2480182" cy="119181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EAD742E4-AD83-4D5C-A2BD-2FF8B446FAE0}"/>
                  </a:ext>
                </a:extLst>
              </p:cNvPr>
              <p:cNvSpPr/>
              <p:nvPr/>
            </p:nvSpPr>
            <p:spPr>
              <a:xfrm>
                <a:off x="6456040" y="4909037"/>
                <a:ext cx="4441545" cy="578882"/>
              </a:xfrm>
              <a:prstGeom prst="wedgeRoundRectCallout">
                <a:avLst>
                  <a:gd name="adj1" fmla="val -27602"/>
                  <a:gd name="adj2" fmla="val -315685"/>
                  <a:gd name="adj3" fmla="val 16667"/>
                </a:avLst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𝐼𝑛𝑡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EAD742E4-AD83-4D5C-A2BD-2FF8B446F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4909037"/>
                <a:ext cx="4441545" cy="578882"/>
              </a:xfrm>
              <a:prstGeom prst="wedgeRoundRectCallout">
                <a:avLst>
                  <a:gd name="adj1" fmla="val -27602"/>
                  <a:gd name="adj2" fmla="val -315685"/>
                  <a:gd name="adj3" fmla="val 16667"/>
                </a:avLst>
              </a:prstGeom>
              <a:blipFill>
                <a:blip r:embed="rId7"/>
                <a:stretch>
                  <a:fillRect b="-6571"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0387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B90F-EB2B-4EFC-A1B1-1A1D84E1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Solving hither and yon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/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𝑹𝒐𝒐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/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EBCD7D-FA50-4228-B2B9-694D0CA959F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4984152" y="3126302"/>
            <a:ext cx="2119960" cy="320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29121C-4184-4983-8822-5DB2F738661E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 flipH="1">
            <a:off x="4264325" y="4018941"/>
            <a:ext cx="719827" cy="317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/>
              <p:nvPr/>
            </p:nvSpPr>
            <p:spPr>
              <a:xfrm>
                <a:off x="365252" y="1270413"/>
                <a:ext cx="4866652" cy="58477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⇒{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𝐼𝑛𝑡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2" y="1270413"/>
                <a:ext cx="486665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82AE400-32D2-4937-A43A-BFCC238DB282}"/>
                  </a:ext>
                </a:extLst>
              </p:cNvPr>
              <p:cNvSpPr/>
              <p:nvPr/>
            </p:nvSpPr>
            <p:spPr>
              <a:xfrm>
                <a:off x="3625411" y="4336578"/>
                <a:ext cx="1277827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𝑬𝒒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𝑰𝒏𝒕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82AE400-32D2-4937-A43A-BFCC238DB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411" y="4336578"/>
                <a:ext cx="1277827" cy="5724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D57D158-33C2-4E26-B566-CAD3665D2313}"/>
                  </a:ext>
                </a:extLst>
              </p:cNvPr>
              <p:cNvSpPr/>
              <p:nvPr/>
            </p:nvSpPr>
            <p:spPr>
              <a:xfrm>
                <a:off x="8832304" y="501779"/>
                <a:ext cx="2480182" cy="1191816"/>
              </a:xfrm>
              <a:prstGeom prst="roundRect">
                <a:avLst/>
              </a:prstGeom>
              <a:solidFill>
                <a:srgbClr val="00B0F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𝐼𝑛𝑡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D57D158-33C2-4E26-B566-CAD3665D2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501779"/>
                <a:ext cx="2480182" cy="119181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9DAA1A95-98C9-4543-8D60-B3807CBDDC2A}"/>
                  </a:ext>
                </a:extLst>
              </p:cNvPr>
              <p:cNvSpPr/>
              <p:nvPr/>
            </p:nvSpPr>
            <p:spPr>
              <a:xfrm>
                <a:off x="7387756" y="4957495"/>
                <a:ext cx="4441545" cy="578882"/>
              </a:xfrm>
              <a:prstGeom prst="wedgeRoundRectCallout">
                <a:avLst>
                  <a:gd name="adj1" fmla="val -110575"/>
                  <a:gd name="adj2" fmla="val -93903"/>
                  <a:gd name="adj3" fmla="val 16667"/>
                </a:avLst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Apply </a:t>
                </a:r>
                <a:r>
                  <a:rPr lang="en-GB" sz="2800" dirty="0" err="1">
                    <a:solidFill>
                      <a:schemeClr val="bg1"/>
                    </a:solidFill>
                    <a:latin typeface="Comic Sans MS" pitchFamily="66" charset="0"/>
                  </a:rPr>
                  <a:t>subst</a:t>
                </a:r>
                <a:r>
                  <a:rPr lang="en-GB" sz="2800" dirty="0">
                    <a:solidFill>
                      <a:schemeClr val="bg1"/>
                    </a:solidFill>
                    <a:latin typeface="Comic Sans MS" pitchFamily="66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𝐸𝑞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9DAA1A95-98C9-4543-8D60-B3807CBDD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756" y="4957495"/>
                <a:ext cx="4441545" cy="578882"/>
              </a:xfrm>
              <a:prstGeom prst="wedgeRoundRectCallout">
                <a:avLst>
                  <a:gd name="adj1" fmla="val -110575"/>
                  <a:gd name="adj2" fmla="val -93903"/>
                  <a:gd name="adj3" fmla="val 16667"/>
                </a:avLst>
              </a:prstGeom>
              <a:blipFill>
                <a:blip r:embed="rId7"/>
                <a:stretch>
                  <a:fillRect b="-15827"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8569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B90F-EB2B-4EFC-A1B1-1A1D84E1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Solving hither and yon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/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𝑹𝒐𝒐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/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D77A008-4CB4-48CB-A046-E73E8C23D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56" y="3446482"/>
                <a:ext cx="1728192" cy="5724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EBCD7D-FA50-4228-B2B9-694D0CA959F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4984152" y="3126302"/>
            <a:ext cx="2119960" cy="320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/>
              <p:nvPr/>
            </p:nvSpPr>
            <p:spPr>
              <a:xfrm>
                <a:off x="365252" y="1270413"/>
                <a:ext cx="4866652" cy="58477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2" y="1270413"/>
                <a:ext cx="486665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D57D158-33C2-4E26-B566-CAD3665D2313}"/>
                  </a:ext>
                </a:extLst>
              </p:cNvPr>
              <p:cNvSpPr/>
              <p:nvPr/>
            </p:nvSpPr>
            <p:spPr>
              <a:xfrm>
                <a:off x="8832304" y="501779"/>
                <a:ext cx="2480182" cy="1191816"/>
              </a:xfrm>
              <a:prstGeom prst="roundRect">
                <a:avLst/>
              </a:prstGeom>
              <a:solidFill>
                <a:srgbClr val="00B0F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𝐼𝑛𝑡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D57D158-33C2-4E26-B566-CAD3665D2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501779"/>
                <a:ext cx="2480182" cy="119181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5CF805F-8F15-430D-B3C4-C1EF04F60345}"/>
              </a:ext>
            </a:extLst>
          </p:cNvPr>
          <p:cNvSpPr/>
          <p:nvPr/>
        </p:nvSpPr>
        <p:spPr>
          <a:xfrm>
            <a:off x="6218769" y="5373216"/>
            <a:ext cx="4441545" cy="578882"/>
          </a:xfrm>
          <a:prstGeom prst="wedgeRoundRectCallout">
            <a:avLst>
              <a:gd name="adj1" fmla="val -76263"/>
              <a:gd name="adj2" fmla="val -216761"/>
              <a:gd name="adj3" fmla="val 16667"/>
            </a:avLst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mic Sans MS" pitchFamily="66" charset="0"/>
              </a:rPr>
              <a:t>Use instance Eq Int</a:t>
            </a:r>
            <a:endParaRPr lang="en-GB" sz="28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612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B90F-EB2B-4EFC-A1B1-1A1D84E1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Solving hither and yon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/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𝑹𝒐𝒐</m:t>
                      </m:r>
                      <m:sSup>
                        <m:sSupPr>
                          <m:ctrlP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000" b="1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EF3B0E-5923-4305-B6C4-1E2EB5CBC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2553843"/>
                <a:ext cx="1728192" cy="5724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/>
              <p:nvPr/>
            </p:nvSpPr>
            <p:spPr>
              <a:xfrm>
                <a:off x="365252" y="1270413"/>
                <a:ext cx="4866652" cy="58477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sz="32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9D8E44-ED6A-4EF9-B816-38275E55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2" y="1270413"/>
                <a:ext cx="486665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D57D158-33C2-4E26-B566-CAD3665D2313}"/>
                  </a:ext>
                </a:extLst>
              </p:cNvPr>
              <p:cNvSpPr/>
              <p:nvPr/>
            </p:nvSpPr>
            <p:spPr>
              <a:xfrm>
                <a:off x="8832304" y="501779"/>
                <a:ext cx="2480182" cy="1191816"/>
              </a:xfrm>
              <a:prstGeom prst="roundRect">
                <a:avLst/>
              </a:prstGeom>
              <a:solidFill>
                <a:srgbClr val="00B0F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𝐼𝑛𝑡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D57D158-33C2-4E26-B566-CAD3665D2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501779"/>
                <a:ext cx="2480182" cy="119181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56615056-A8A1-4579-9CF9-60BC9CDE948E}"/>
                  </a:ext>
                </a:extLst>
              </p:cNvPr>
              <p:cNvSpPr/>
              <p:nvPr/>
            </p:nvSpPr>
            <p:spPr>
              <a:xfrm>
                <a:off x="7387756" y="4957495"/>
                <a:ext cx="4441545" cy="578882"/>
              </a:xfrm>
              <a:prstGeom prst="wedgeRoundRectCallout">
                <a:avLst>
                  <a:gd name="adj1" fmla="val -52140"/>
                  <a:gd name="adj2" fmla="val -338023"/>
                  <a:gd name="adj3" fmla="val 16667"/>
                </a:avLst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Comic Sans MS" pitchFamily="66" charset="0"/>
                  </a:rPr>
                  <a:t>Discard empty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sz="28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56615056-A8A1-4579-9CF9-60BC9CDE9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756" y="4957495"/>
                <a:ext cx="4441545" cy="578882"/>
              </a:xfrm>
              <a:prstGeom prst="wedgeRoundRectCallout">
                <a:avLst>
                  <a:gd name="adj1" fmla="val -52140"/>
                  <a:gd name="adj2" fmla="val -338023"/>
                  <a:gd name="adj3" fmla="val 16667"/>
                </a:avLst>
              </a:prstGeom>
              <a:blipFill>
                <a:blip r:embed="rId5"/>
                <a:stretch>
                  <a:fillRect b="-5930"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AE5B30-34B2-4727-9E4D-215655E1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85" y="2256627"/>
            <a:ext cx="5486400" cy="4320520"/>
          </a:xfrm>
        </p:spPr>
        <p:txBody>
          <a:bodyPr/>
          <a:lstStyle/>
          <a:p>
            <a:pPr marL="137160" indent="0">
              <a:buNone/>
            </a:pPr>
            <a:r>
              <a:rPr lang="en-GB" dirty="0"/>
              <a:t>Main message</a:t>
            </a:r>
          </a:p>
          <a:p>
            <a:r>
              <a:rPr lang="en-GB" dirty="0"/>
              <a:t>Constraint solving may involve going to and </a:t>
            </a:r>
            <a:r>
              <a:rPr lang="en-GB" dirty="0" err="1"/>
              <a:t>fro</a:t>
            </a:r>
            <a:r>
              <a:rPr lang="en-GB" dirty="0"/>
              <a:t> over the tree</a:t>
            </a:r>
          </a:p>
          <a:p>
            <a:r>
              <a:rPr lang="en-GB" dirty="0"/>
              <a:t>No problem!</a:t>
            </a:r>
          </a:p>
        </p:txBody>
      </p:sp>
    </p:spTree>
    <p:extLst>
      <p:ext uri="{BB962C8B-B14F-4D97-AF65-F5344CB8AC3E}">
        <p14:creationId xmlns:p14="http://schemas.microsoft.com/office/powerpoint/2010/main" val="17606579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9C92-69B8-4712-8A9F-11DE2A79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the big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27E7F-DA89-4A0A-B966-DE1F0370F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515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934"/>
            <a:ext cx="10972800" cy="1143000"/>
          </a:xfrm>
        </p:spPr>
        <p:txBody>
          <a:bodyPr>
            <a:normAutofit/>
          </a:bodyPr>
          <a:lstStyle/>
          <a:p>
            <a:r>
              <a:rPr lang="en-GB" dirty="0"/>
              <a:t>The French approach to type inference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7176120" y="3596199"/>
            <a:ext cx="1694997" cy="794802"/>
          </a:xfrm>
          <a:prstGeom prst="rightArrow">
            <a:avLst/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Solve</a:t>
            </a: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0BF78F9A-A193-4284-A740-C7A9E33A96A5}"/>
              </a:ext>
            </a:extLst>
          </p:cNvPr>
          <p:cNvSpPr/>
          <p:nvPr/>
        </p:nvSpPr>
        <p:spPr>
          <a:xfrm>
            <a:off x="164986" y="1488796"/>
            <a:ext cx="2258606" cy="3253264"/>
          </a:xfrm>
          <a:prstGeom prst="roundRect">
            <a:avLst/>
          </a:prstGeom>
          <a:solidFill>
            <a:srgbClr val="CCE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Haskell source program</a:t>
            </a:r>
          </a:p>
          <a:p>
            <a:pPr algn="ctr"/>
            <a:endParaRPr lang="en-GB" sz="24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Large syntax, with many many constructors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D7A633D2-4279-4675-AC2E-1C7521F93614}"/>
              </a:ext>
            </a:extLst>
          </p:cNvPr>
          <p:cNvSpPr/>
          <p:nvPr/>
        </p:nvSpPr>
        <p:spPr>
          <a:xfrm>
            <a:off x="4908864" y="3068960"/>
            <a:ext cx="2123240" cy="1804749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Constraints</a:t>
            </a:r>
          </a:p>
          <a:p>
            <a:pPr algn="ctr"/>
            <a:endParaRPr lang="en-GB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Small syntax, with few constructors</a:t>
            </a:r>
          </a:p>
        </p:txBody>
      </p:sp>
      <p:sp>
        <p:nvSpPr>
          <p:cNvPr id="11" name="Right Arrow 5">
            <a:extLst>
              <a:ext uri="{FF2B5EF4-FFF2-40B4-BE49-F238E27FC236}">
                <a16:creationId xmlns:a16="http://schemas.microsoft.com/office/drawing/2014/main" id="{CF37BCF3-5310-4EE8-9795-F764CC5F2AA6}"/>
              </a:ext>
            </a:extLst>
          </p:cNvPr>
          <p:cNvSpPr/>
          <p:nvPr/>
        </p:nvSpPr>
        <p:spPr>
          <a:xfrm>
            <a:off x="2584054" y="2261649"/>
            <a:ext cx="1999778" cy="1406188"/>
          </a:xfrm>
          <a:prstGeom prst="rightArrow">
            <a:avLst/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Constraint generation</a:t>
            </a: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6954A18F-084E-4EF8-BA49-D646FDAEB561}"/>
              </a:ext>
            </a:extLst>
          </p:cNvPr>
          <p:cNvSpPr/>
          <p:nvPr/>
        </p:nvSpPr>
        <p:spPr>
          <a:xfrm>
            <a:off x="8977169" y="4162581"/>
            <a:ext cx="2743130" cy="442674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Residual constraint</a:t>
            </a:r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BA4A3DAD-0782-41F3-A50E-FEFC2FF5724E}"/>
              </a:ext>
            </a:extLst>
          </p:cNvPr>
          <p:cNvSpPr/>
          <p:nvPr/>
        </p:nvSpPr>
        <p:spPr>
          <a:xfrm>
            <a:off x="4857413" y="1558417"/>
            <a:ext cx="2055694" cy="1328023"/>
          </a:xfrm>
          <a:prstGeom prst="roundRect">
            <a:avLst/>
          </a:prstGeom>
          <a:solidFill>
            <a:srgbClr val="CCE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Elaborated program with “holes”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DFA5A56-EAF1-487E-A9A9-99DE57C34744}"/>
              </a:ext>
            </a:extLst>
          </p:cNvPr>
          <p:cNvSpPr/>
          <p:nvPr/>
        </p:nvSpPr>
        <p:spPr>
          <a:xfrm>
            <a:off x="8911633" y="4717656"/>
            <a:ext cx="2123240" cy="1943410"/>
          </a:xfrm>
          <a:prstGeom prst="downArrow">
            <a:avLst/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omic Sans MS" pitchFamily="66" charset="0"/>
              </a:rPr>
              <a:t>Report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Comic Sans MS" pitchFamily="66" charset="0"/>
              </a:rPr>
              <a:t>errors</a:t>
            </a:r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033DA2C0-A9EB-4795-900B-89CFC1C4CB3C}"/>
              </a:ext>
            </a:extLst>
          </p:cNvPr>
          <p:cNvSpPr/>
          <p:nvPr/>
        </p:nvSpPr>
        <p:spPr>
          <a:xfrm>
            <a:off x="9710572" y="1526518"/>
            <a:ext cx="2055694" cy="1328023"/>
          </a:xfrm>
          <a:prstGeom prst="roundRect">
            <a:avLst/>
          </a:prstGeom>
          <a:solidFill>
            <a:srgbClr val="CCE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Elaborated source program</a:t>
            </a:r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882176C4-C8FA-4947-A9B6-D45FFEEECFC0}"/>
              </a:ext>
            </a:extLst>
          </p:cNvPr>
          <p:cNvSpPr/>
          <p:nvPr/>
        </p:nvSpPr>
        <p:spPr>
          <a:xfrm>
            <a:off x="8977169" y="3533323"/>
            <a:ext cx="1761250" cy="442674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Substitution</a:t>
            </a: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id="{BF564B52-379D-4B3A-92AA-5DF32EBC8737}"/>
              </a:ext>
            </a:extLst>
          </p:cNvPr>
          <p:cNvSpPr/>
          <p:nvPr/>
        </p:nvSpPr>
        <p:spPr>
          <a:xfrm>
            <a:off x="7104112" y="1256689"/>
            <a:ext cx="2503834" cy="1406188"/>
          </a:xfrm>
          <a:prstGeom prst="rightArrow">
            <a:avLst/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Apply</a:t>
            </a:r>
            <a:br>
              <a:rPr lang="en-GB" sz="2000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GB" sz="2000" dirty="0">
                <a:solidFill>
                  <a:schemeClr val="bg1"/>
                </a:solidFill>
                <a:latin typeface="Comic Sans MS" pitchFamily="66" charset="0"/>
              </a:rPr>
              <a:t>substitution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201065-BD0B-458C-AC8E-DCB6AD141E16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16200000" flipV="1">
            <a:off x="8946100" y="2621629"/>
            <a:ext cx="870446" cy="952942"/>
          </a:xfrm>
          <a:prstGeom prst="bentConnector3">
            <a:avLst>
              <a:gd name="adj1" fmla="val 50000"/>
            </a:avLst>
          </a:prstGeom>
          <a:ln w="76200"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44DC380-2AC5-4D03-BEE2-45643A1991E1}"/>
              </a:ext>
            </a:extLst>
          </p:cNvPr>
          <p:cNvSpPr txBox="1"/>
          <p:nvPr/>
        </p:nvSpPr>
        <p:spPr>
          <a:xfrm>
            <a:off x="609600" y="5733256"/>
            <a:ext cx="533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essence of ML type inference, Pottier &amp; Remy,</a:t>
            </a:r>
            <a:br>
              <a:rPr lang="en-GB" dirty="0"/>
            </a:br>
            <a:r>
              <a:rPr lang="en-GB" dirty="0"/>
              <a:t>In ATAPL, Pierce, 2005.</a:t>
            </a:r>
          </a:p>
        </p:txBody>
      </p:sp>
    </p:spTree>
    <p:extLst>
      <p:ext uri="{BB962C8B-B14F-4D97-AF65-F5344CB8AC3E}">
        <p14:creationId xmlns:p14="http://schemas.microsoft.com/office/powerpoint/2010/main" val="13832458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865C-227F-4C2F-9A02-A7718598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advantages of being French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7A7A-398D-4C88-BA0C-3E32FEEE3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Constraint generation </a:t>
            </a:r>
            <a:r>
              <a:rPr lang="en-GB" dirty="0"/>
              <a:t>has a lot of cases (Haskell has a big syntax) but is rather easy.</a:t>
            </a:r>
          </a:p>
          <a:p>
            <a:r>
              <a:rPr lang="en-GB" b="1" dirty="0">
                <a:solidFill>
                  <a:srgbClr val="FFC000"/>
                </a:solidFill>
              </a:rPr>
              <a:t>Constraint solving </a:t>
            </a:r>
            <a:r>
              <a:rPr lang="en-GB" dirty="0"/>
              <a:t>is tricky!  But it only has to deal with a very small constraint language.</a:t>
            </a:r>
          </a:p>
          <a:p>
            <a:r>
              <a:rPr lang="en-GB" dirty="0"/>
              <a:t>Generating an </a:t>
            </a:r>
            <a:r>
              <a:rPr lang="en-GB" b="1" dirty="0">
                <a:solidFill>
                  <a:srgbClr val="FFC000"/>
                </a:solidFill>
              </a:rPr>
              <a:t>elaborated program </a:t>
            </a:r>
            <a:r>
              <a:rPr lang="en-GB" dirty="0"/>
              <a:t>is easy: constraint solving “fills the holes” of the elaborated program</a:t>
            </a:r>
          </a:p>
        </p:txBody>
      </p:sp>
    </p:spTree>
    <p:extLst>
      <p:ext uri="{BB962C8B-B14F-4D97-AF65-F5344CB8AC3E}">
        <p14:creationId xmlns:p14="http://schemas.microsoft.com/office/powerpoint/2010/main" val="155651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6754-B3BB-496C-AD6A-F5B05133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Elaboration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A4706FA-8DC2-4720-989A-D9EA82CCEA1F}"/>
              </a:ext>
            </a:extLst>
          </p:cNvPr>
          <p:cNvSpPr/>
          <p:nvPr/>
        </p:nvSpPr>
        <p:spPr>
          <a:xfrm rot="2559495">
            <a:off x="5951986" y="1939858"/>
            <a:ext cx="1152128" cy="504056"/>
          </a:xfrm>
          <a:prstGeom prst="right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D1375-34C2-4C82-8494-4A4051DDD362}"/>
              </a:ext>
            </a:extLst>
          </p:cNvPr>
          <p:cNvSpPr txBox="1"/>
          <p:nvPr/>
        </p:nvSpPr>
        <p:spPr>
          <a:xfrm>
            <a:off x="584734" y="3212976"/>
            <a:ext cx="601532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b="1" dirty="0">
                <a:solidFill>
                  <a:srgbClr val="FFC000"/>
                </a:solidFill>
                <a:latin typeface="Comic Sans MS" panose="030F0702030302020204" pitchFamily="66" charset="0"/>
              </a:rPr>
              <a:t>Elaboration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 panose="030F0702030302020204" pitchFamily="66" charset="0"/>
              </a:rPr>
              <a:t>Decorate every binder</a:t>
            </a:r>
            <a:br>
              <a:rPr lang="en-GB" sz="2400" dirty="0">
                <a:latin typeface="Comic Sans MS" panose="030F0702030302020204" pitchFamily="66" charset="0"/>
              </a:rPr>
            </a:br>
            <a:r>
              <a:rPr lang="en-GB" sz="2400" dirty="0">
                <a:latin typeface="Comic Sans MS" panose="030F0702030302020204" pitchFamily="66" charset="0"/>
              </a:rPr>
              <a:t>with its type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 panose="030F0702030302020204" pitchFamily="66" charset="0"/>
              </a:rPr>
              <a:t>Add type applications</a:t>
            </a:r>
            <a:br>
              <a:rPr lang="en-GB" sz="2400" dirty="0">
                <a:latin typeface="Comic Sans MS" panose="030F0702030302020204" pitchFamily="66" charset="0"/>
              </a:rPr>
            </a:br>
            <a:r>
              <a:rPr lang="en-GB" sz="2400" dirty="0">
                <a:latin typeface="Comic Sans MS" panose="030F0702030302020204" pitchFamily="66" charset="0"/>
              </a:rPr>
              <a:t>and abstractions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 panose="030F0702030302020204" pitchFamily="66" charset="0"/>
              </a:rPr>
              <a:t>Add dictionary applications</a:t>
            </a:r>
            <a:br>
              <a:rPr lang="en-GB" sz="2400" dirty="0">
                <a:latin typeface="Comic Sans MS" panose="030F0702030302020204" pitchFamily="66" charset="0"/>
              </a:rPr>
            </a:br>
            <a:r>
              <a:rPr lang="en-GB" sz="2400" dirty="0">
                <a:latin typeface="Comic Sans MS" panose="030F0702030302020204" pitchFamily="66" charset="0"/>
              </a:rPr>
              <a:t>and abstractions,</a:t>
            </a:r>
            <a:br>
              <a:rPr lang="en-GB" sz="2400" dirty="0">
                <a:latin typeface="Comic Sans MS" panose="030F0702030302020204" pitchFamily="66" charset="0"/>
              </a:rPr>
            </a:br>
            <a:r>
              <a:rPr lang="en-GB" sz="2400" b="1" dirty="0">
                <a:solidFill>
                  <a:srgbClr val="FFC000"/>
                </a:solidFill>
                <a:latin typeface="Comic Sans MS" panose="030F0702030302020204" pitchFamily="66" charset="0"/>
              </a:rPr>
              <a:t>and</a:t>
            </a:r>
            <a:r>
              <a:rPr lang="en-GB" sz="2400" dirty="0">
                <a:latin typeface="Comic Sans MS" panose="030F0702030302020204" pitchFamily="66" charset="0"/>
              </a:rPr>
              <a:t> </a:t>
            </a:r>
            <a:r>
              <a:rPr lang="en-GB" sz="2400" b="1" dirty="0">
                <a:solidFill>
                  <a:srgbClr val="FFC000"/>
                </a:solidFill>
                <a:latin typeface="Comic Sans MS" panose="030F0702030302020204" pitchFamily="66" charset="0"/>
              </a:rPr>
              <a:t>local bindings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3E472F-FF24-4133-9DDD-7999D4F35D0E}"/>
              </a:ext>
            </a:extLst>
          </p:cNvPr>
          <p:cNvSpPr/>
          <p:nvPr/>
        </p:nvSpPr>
        <p:spPr>
          <a:xfrm>
            <a:off x="263352" y="1202137"/>
            <a:ext cx="5400600" cy="1631216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   :: 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a. Ord a =&gt; 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[a] -&gt; [a]</a:t>
            </a:r>
          </a:p>
          <a:p>
            <a:pPr>
              <a:tabLst>
                <a:tab pos="1249363" algn="l"/>
              </a:tabLst>
            </a:pP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concat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:: 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a. 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[[a]] -&gt; [a]</a:t>
            </a:r>
          </a:p>
          <a:p>
            <a:pPr>
              <a:tabLst>
                <a:tab pos="1077913" algn="l"/>
              </a:tabLst>
            </a:pPr>
            <a:endParaRPr lang="en-GB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:: 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a. Ord a =&gt; [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[a]] -&gt; [a]</a:t>
            </a:r>
          </a:p>
          <a:p>
            <a:pPr>
              <a:tabLst>
                <a:tab pos="107791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\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(sort 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076332-CB54-4669-8A60-E6062C8DD9D7}"/>
              </a:ext>
            </a:extLst>
          </p:cNvPr>
          <p:cNvSpPr/>
          <p:nvPr/>
        </p:nvSpPr>
        <p:spPr>
          <a:xfrm>
            <a:off x="5879976" y="3074475"/>
            <a:ext cx="5863524" cy="2246769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fOrdList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a. Ord a -&gt; Ord [a]</a:t>
            </a:r>
            <a:endParaRPr lang="en-GB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endParaRPr lang="en-GB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:: 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a. Ord a =&gt; 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[a] -&gt; [a]</a:t>
            </a:r>
          </a:p>
          <a:p>
            <a:pPr>
              <a:tabLst>
                <a:tab pos="107791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/\a. \(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d:Ord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a). \(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xs:a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>
              <a:tabLst>
                <a:tab pos="107791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d2:Ord [a]</a:t>
            </a:r>
          </a:p>
          <a:p>
            <a:pPr>
              <a:tabLst>
                <a:tab pos="1077913" algn="l"/>
              </a:tabLst>
            </a:pP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d2 = $</a:t>
            </a:r>
            <a:r>
              <a:rPr lang="en-GB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fOrdList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@a d</a:t>
            </a:r>
          </a:p>
          <a:p>
            <a:pPr>
              <a:tabLst>
                <a:tab pos="107791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 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(sort 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@[a] d2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21D64-B18F-4C12-938A-F80C94D3AD8E}"/>
              </a:ext>
            </a:extLst>
          </p:cNvPr>
          <p:cNvSpPr txBox="1"/>
          <p:nvPr/>
        </p:nvSpPr>
        <p:spPr>
          <a:xfrm>
            <a:off x="5197970" y="5752365"/>
            <a:ext cx="65740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fOrdList</a:t>
            </a:r>
            <a:r>
              <a:rPr lang="en-GB" sz="2400" dirty="0">
                <a:latin typeface="Comic Sans MS" panose="030F0702030302020204" pitchFamily="66" charset="0"/>
              </a:rPr>
              <a:t> comes from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instance Ord a =&gt; Ord [a] where …</a:t>
            </a:r>
          </a:p>
        </p:txBody>
      </p:sp>
    </p:spTree>
    <p:extLst>
      <p:ext uri="{BB962C8B-B14F-4D97-AF65-F5344CB8AC3E}">
        <p14:creationId xmlns:p14="http://schemas.microsoft.com/office/powerpoint/2010/main" val="1068817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7188-D183-480B-9CA6-55D281DD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8EF8-B771-4A25-97E5-0710ECD1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Constraint solver can work in </a:t>
            </a:r>
            <a:r>
              <a:rPr lang="en-GB" b="1" dirty="0">
                <a:solidFill>
                  <a:srgbClr val="FFC000"/>
                </a:solidFill>
              </a:rPr>
              <a:t>whatever order it likes </a:t>
            </a:r>
            <a:r>
              <a:rPr lang="en-GB" dirty="0"/>
              <a:t>(</a:t>
            </a:r>
            <a:r>
              <a:rPr lang="en-GB" dirty="0" err="1"/>
              <a:t>incl</a:t>
            </a:r>
            <a:r>
              <a:rPr lang="en-GB" dirty="0"/>
              <a:t> iteratively),</a:t>
            </a:r>
            <a:r>
              <a:rPr lang="en-GB" b="1" dirty="0"/>
              <a:t> </a:t>
            </a:r>
            <a:r>
              <a:rPr lang="en-GB" b="1" dirty="0">
                <a:solidFill>
                  <a:srgbClr val="FFC000"/>
                </a:solidFill>
              </a:rPr>
              <a:t>unaffected by</a:t>
            </a:r>
            <a:r>
              <a:rPr lang="en-GB" dirty="0"/>
              <a:t> of the order in which you traverse the source program.  </a:t>
            </a:r>
          </a:p>
          <a:p>
            <a:r>
              <a:rPr lang="en-GB" dirty="0"/>
              <a:t>A much more common approach: solve </a:t>
            </a:r>
            <a:r>
              <a:rPr lang="en-GB" dirty="0" err="1"/>
              <a:t>typechecking</a:t>
            </a:r>
            <a:r>
              <a:rPr lang="en-GB" dirty="0"/>
              <a:t> problems in the order you encounter them</a:t>
            </a:r>
          </a:p>
          <a:p>
            <a:r>
              <a:rPr lang="en-GB" dirty="0"/>
              <a:t>Result: small (even syntactic) changes to the program can affect whether it is accepted </a:t>
            </a:r>
            <a:r>
              <a:rPr lang="en-GB" dirty="0">
                <a:sym typeface="Wingdings" panose="05000000000000000000" pitchFamily="2" charset="2"/>
              </a:rPr>
              <a:t></a:t>
            </a:r>
          </a:p>
          <a:p>
            <a:pPr marL="137160" indent="0">
              <a:buNone/>
            </a:pPr>
            <a:r>
              <a:rPr lang="en-GB" dirty="0">
                <a:sym typeface="Wingdings" panose="05000000000000000000" pitchFamily="2" charset="2"/>
              </a:rPr>
              <a:t>TL;DR: generate-then-solve is much more robust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6174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963F-AEC1-4D16-B4C9-49687555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F3B7-FA78-4CA9-A297-39CE3E1D0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891722"/>
          </a:xfrm>
        </p:spPr>
        <p:txBody>
          <a:bodyPr/>
          <a:lstStyle/>
          <a:p>
            <a:r>
              <a:rPr lang="en-GB" dirty="0"/>
              <a:t>All </a:t>
            </a:r>
            <a:r>
              <a:rPr lang="en-GB" b="1" dirty="0">
                <a:solidFill>
                  <a:srgbClr val="FFC000"/>
                </a:solidFill>
              </a:rPr>
              <a:t>type error messages </a:t>
            </a:r>
            <a:r>
              <a:rPr lang="en-GB" dirty="0"/>
              <a:t>are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generated from the final, residual unsolved constraint. </a:t>
            </a:r>
          </a:p>
          <a:p>
            <a:r>
              <a:rPr lang="en-GB" dirty="0"/>
              <a:t>Hence type errors  incorporate results of all solved constraints.  </a:t>
            </a:r>
            <a:r>
              <a:rPr lang="en-GB" dirty="0" err="1"/>
              <a:t>Eg</a:t>
            </a:r>
            <a:r>
              <a:rPr lang="en-GB" dirty="0"/>
              <a:t> “Can’t match [Int] with Bool”, rather than “Can’t match [a] with Bool”</a:t>
            </a:r>
          </a:p>
          <a:p>
            <a:r>
              <a:rPr lang="en-GB" dirty="0"/>
              <a:t>Much more modular: error message generation is in one place (</a:t>
            </a:r>
            <a:r>
              <a:rPr lang="en-GB" dirty="0" err="1"/>
              <a:t>TcErrors</a:t>
            </a:r>
            <a:r>
              <a:rPr lang="en-GB" dirty="0"/>
              <a:t>) instead of scattered all over the type checker.</a:t>
            </a:r>
          </a:p>
          <a:p>
            <a:r>
              <a:rPr lang="en-GB" dirty="0"/>
              <a:t>Constraints carry “provenance” information to say whence they came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7866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295400"/>
            <a:ext cx="10585176" cy="470916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600" b="1" dirty="0">
                <a:solidFill>
                  <a:srgbClr val="FFC000"/>
                </a:solidFill>
              </a:rPr>
              <a:t>Highly modular</a:t>
            </a:r>
            <a:endParaRPr lang="en-GB" sz="260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600" dirty="0"/>
              <a:t>constraint generation (7 modules, 3000 </a:t>
            </a:r>
            <a:r>
              <a:rPr lang="en-GB" sz="2600" dirty="0" err="1"/>
              <a:t>loc</a:t>
            </a:r>
            <a:r>
              <a:rPr lang="en-GB" sz="2600" dirty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600" dirty="0"/>
              <a:t>constraint solving (5 modules, 3000 </a:t>
            </a:r>
            <a:r>
              <a:rPr lang="en-GB" sz="2600" dirty="0" err="1"/>
              <a:t>loc</a:t>
            </a:r>
            <a:r>
              <a:rPr lang="en-GB" sz="2600" dirty="0"/>
              <a:t>)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GB" sz="2600" dirty="0"/>
              <a:t>error message generation (1 module, 800 </a:t>
            </a:r>
            <a:r>
              <a:rPr lang="en-GB" sz="2600" dirty="0" err="1"/>
              <a:t>loc</a:t>
            </a:r>
            <a:r>
              <a:rPr lang="en-GB" sz="26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600" b="1" dirty="0">
                <a:solidFill>
                  <a:srgbClr val="FFC000"/>
                </a:solidFill>
              </a:rPr>
              <a:t>Efficient</a:t>
            </a:r>
            <a:r>
              <a:rPr lang="en-GB" sz="2600" dirty="0"/>
              <a:t>: constraint generator does a bit of “on the fly” unification to solve simple cases, but generates a constraint whenever anything looks tricky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600" dirty="0"/>
              <a:t>Provides a great “sanity check” for the type system: is it easy to generate constraints, or do we need a new form of constraint?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60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GB" sz="280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7666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F287-C8D8-4358-BAF7-732B1337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I have sadly not talked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F02C-F442-4E92-86D5-AF6303BA9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Coercions: the evidence for equality</a:t>
            </a:r>
          </a:p>
          <a:p>
            <a:r>
              <a:rPr lang="en-GB" dirty="0"/>
              <a:t>Type families, and “flattening”</a:t>
            </a:r>
          </a:p>
          <a:p>
            <a:r>
              <a:rPr lang="en-GB" dirty="0"/>
              <a:t>Functional dependencies, injectivity, and “Derived” constraints</a:t>
            </a:r>
          </a:p>
          <a:p>
            <a:r>
              <a:rPr lang="en-GB" dirty="0"/>
              <a:t>Deferred type errors and typed holes</a:t>
            </a:r>
          </a:p>
          <a:p>
            <a:r>
              <a:rPr lang="en-GB" dirty="0"/>
              <a:t>Unboxed vs boxed equalities</a:t>
            </a:r>
          </a:p>
          <a:p>
            <a:r>
              <a:rPr lang="en-GB" dirty="0"/>
              <a:t>Nominal vs representational equality (Coercible etc)</a:t>
            </a:r>
          </a:p>
          <a:p>
            <a:r>
              <a:rPr lang="en-GB" dirty="0"/>
              <a:t>Kind polymorphism, levity polymorphism, </a:t>
            </a:r>
            <a:r>
              <a:rPr lang="en-GB" dirty="0" err="1"/>
              <a:t>matchabilty</a:t>
            </a:r>
            <a:r>
              <a:rPr lang="en-GB" dirty="0"/>
              <a:t> polymorphism</a:t>
            </a:r>
          </a:p>
          <a:p>
            <a:r>
              <a:rPr lang="en-GB" dirty="0"/>
              <a:t>… and quite a bit more</a:t>
            </a:r>
          </a:p>
        </p:txBody>
      </p:sp>
    </p:spTree>
    <p:extLst>
      <p:ext uri="{BB962C8B-B14F-4D97-AF65-F5344CB8AC3E}">
        <p14:creationId xmlns:p14="http://schemas.microsoft.com/office/powerpoint/2010/main" val="40562022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F287-C8D8-4358-BAF7-732B1337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I have sadly not talked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F02C-F442-4E92-86D5-AF6303BA9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Coercions: the evidence for equality</a:t>
            </a:r>
          </a:p>
          <a:p>
            <a:r>
              <a:rPr lang="en-GB" dirty="0"/>
              <a:t>Type families, and “flattening”</a:t>
            </a:r>
          </a:p>
          <a:p>
            <a:r>
              <a:rPr lang="en-GB" dirty="0"/>
              <a:t>Functional dependencies, injectivity, and “Derived” constraints</a:t>
            </a:r>
          </a:p>
          <a:p>
            <a:r>
              <a:rPr lang="en-GB" dirty="0"/>
              <a:t>Deferred type errors and typed holes</a:t>
            </a:r>
          </a:p>
          <a:p>
            <a:r>
              <a:rPr lang="en-GB" dirty="0"/>
              <a:t>Unboxed vs boxed equalities</a:t>
            </a:r>
          </a:p>
          <a:p>
            <a:r>
              <a:rPr lang="en-GB" dirty="0"/>
              <a:t>Nominal vs representational equality (Coercible etc)</a:t>
            </a:r>
          </a:p>
          <a:p>
            <a:r>
              <a:rPr lang="en-GB" dirty="0"/>
              <a:t>… and quite a bit more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DBFAD5-2456-495B-90EA-46AAB2401377}"/>
              </a:ext>
            </a:extLst>
          </p:cNvPr>
          <p:cNvSpPr/>
          <p:nvPr/>
        </p:nvSpPr>
        <p:spPr>
          <a:xfrm rot="20263321">
            <a:off x="1972746" y="1917514"/>
            <a:ext cx="6048672" cy="3371136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Comic Sans MS" pitchFamily="66" charset="0"/>
              </a:rPr>
              <a:t>The good news</a:t>
            </a:r>
          </a:p>
          <a:p>
            <a:pPr algn="ctr"/>
            <a:endParaRPr lang="en-GB" sz="32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GB" sz="3200" dirty="0">
                <a:solidFill>
                  <a:schemeClr val="bg1"/>
                </a:solidFill>
                <a:latin typeface="Comic Sans MS" pitchFamily="66" charset="0"/>
              </a:rPr>
              <a:t>All of these crazy things are (reasonably) easily handled within the generate-and-solve framework</a:t>
            </a:r>
          </a:p>
        </p:txBody>
      </p:sp>
    </p:spTree>
    <p:extLst>
      <p:ext uri="{BB962C8B-B14F-4D97-AF65-F5344CB8AC3E}">
        <p14:creationId xmlns:p14="http://schemas.microsoft.com/office/powerpoint/2010/main" val="30165128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Generate constraints then solve, is THE way to do type inference.</a:t>
            </a:r>
          </a:p>
          <a:p>
            <a:r>
              <a:rPr lang="en-GB" dirty="0"/>
              <a:t>Background reading</a:t>
            </a:r>
          </a:p>
          <a:p>
            <a:pPr lvl="1"/>
            <a:r>
              <a:rPr lang="en-GB" i="1" dirty="0" err="1"/>
              <a:t>OutsideIn</a:t>
            </a:r>
            <a:r>
              <a:rPr lang="en-GB" i="1" dirty="0"/>
              <a:t>(X): modular type inference with local assumptions </a:t>
            </a:r>
            <a:r>
              <a:rPr lang="en-GB" dirty="0"/>
              <a:t>(JFP 2011).   Covers implication constraints but not floating or level numbers.</a:t>
            </a:r>
          </a:p>
          <a:p>
            <a:pPr lvl="1"/>
            <a:r>
              <a:rPr lang="en-GB" i="1" dirty="0"/>
              <a:t>Practical type inference for arbitrary-rank types </a:t>
            </a:r>
            <a:r>
              <a:rPr lang="en-GB" dirty="0"/>
              <a:t>(JFP 2007).  Full executable code; but does not use the Glorious French Approach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0CBA61C-B2E7-443D-9E6D-6C5EDB16896F}"/>
              </a:ext>
            </a:extLst>
          </p:cNvPr>
          <p:cNvSpPr/>
          <p:nvPr/>
        </p:nvSpPr>
        <p:spPr>
          <a:xfrm>
            <a:off x="7392144" y="2132856"/>
            <a:ext cx="3156857" cy="646986"/>
          </a:xfrm>
          <a:prstGeom prst="round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Comic Sans MS" pitchFamily="66" charset="0"/>
              </a:rPr>
              <a:t>Vive la France</a:t>
            </a:r>
          </a:p>
        </p:txBody>
      </p:sp>
    </p:spTree>
    <p:extLst>
      <p:ext uri="{BB962C8B-B14F-4D97-AF65-F5344CB8AC3E}">
        <p14:creationId xmlns:p14="http://schemas.microsoft.com/office/powerpoint/2010/main" val="8816610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3AE4-464F-4B80-A9DF-10427720D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Extra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EF224-FFB3-403F-A7ED-99F436F83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There is lots more to say. </a:t>
            </a:r>
          </a:p>
          <a:p>
            <a:r>
              <a:rPr lang="en-GB" dirty="0"/>
              <a:t>Far too much to fit in a 1-hr talk. </a:t>
            </a:r>
          </a:p>
          <a:p>
            <a:r>
              <a:rPr lang="en-GB" dirty="0"/>
              <a:t>Some of these extra topics are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26820919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D8E0-0785-4375-943A-614FCE1C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Evidence of equality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5A4-A26C-435C-922C-3EC203793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788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53752"/>
            <a:ext cx="11593288" cy="1143000"/>
          </a:xfrm>
        </p:spPr>
        <p:txBody>
          <a:bodyPr>
            <a:normAutofit/>
          </a:bodyPr>
          <a:lstStyle/>
          <a:p>
            <a:r>
              <a:rPr lang="en-GB" dirty="0"/>
              <a:t>Equality constraints generate evidence too!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384" y="1484784"/>
            <a:ext cx="5760640" cy="35394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 T a where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K1 :: Bool -&gt; T Bool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K2 :: T a</a:t>
            </a:r>
          </a:p>
          <a:p>
            <a:endParaRPr lang="en-GB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:: T a -&gt; Maybe a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x = c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ase x of 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          K1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z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-&gt; Just z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          K2   -&gt; Nothing</a:t>
            </a:r>
            <a:endParaRPr lang="en-GB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2064" y="1484784"/>
            <a:ext cx="4896544" cy="954107"/>
          </a:xfrm>
          <a:prstGeom prst="rect">
            <a:avLst/>
          </a:prstGeom>
          <a:solidFill>
            <a:srgbClr val="66FF33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K1 :: 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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a. (</a:t>
            </a:r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a~Bool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=&gt; 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Bool -&gt; T a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460" y="1483668"/>
            <a:ext cx="6696744" cy="2677656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:: T a -&gt; Maybe a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= 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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(a:*) 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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(x:T a).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ase x of 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        K1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(c:a~Bool) 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(z:Bool)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</a:p>
          <a:p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          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-&gt; Just z 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/>
              </a:rPr>
              <a:t>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c2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        K2 -&gt; False</a:t>
            </a:r>
            <a:endParaRPr lang="en-GB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8400256" y="3429000"/>
            <a:ext cx="2160240" cy="1532334"/>
          </a:xfrm>
          <a:prstGeom prst="wedgeRoundRectCallout">
            <a:avLst>
              <a:gd name="adj1" fmla="val -91387"/>
              <a:gd name="adj2" fmla="val 72185"/>
              <a:gd name="adj3" fmla="val 16667"/>
            </a:avLst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Plus constraint to solve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5CAF3-CDAE-4E52-90A3-DFC4F576237B}"/>
              </a:ext>
            </a:extLst>
          </p:cNvPr>
          <p:cNvSpPr txBox="1"/>
          <p:nvPr/>
        </p:nvSpPr>
        <p:spPr>
          <a:xfrm>
            <a:off x="7104112" y="1469278"/>
            <a:ext cx="4896544" cy="954107"/>
          </a:xfrm>
          <a:prstGeom prst="rect">
            <a:avLst/>
          </a:prstGeom>
          <a:solidFill>
            <a:srgbClr val="66FF33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K1 :: 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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a. (</a:t>
            </a:r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a~Bool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=&gt; 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Bool -&gt; T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5">
                <a:extLst>
                  <a:ext uri="{FF2B5EF4-FFF2-40B4-BE49-F238E27FC236}">
                    <a16:creationId xmlns:a16="http://schemas.microsoft.com/office/drawing/2014/main" id="{A9D28D92-5576-4F4A-91EE-40FEFF19C6DC}"/>
                  </a:ext>
                </a:extLst>
              </p:cNvPr>
              <p:cNvSpPr/>
              <p:nvPr/>
            </p:nvSpPr>
            <p:spPr>
              <a:xfrm>
                <a:off x="1199456" y="5643456"/>
                <a:ext cx="9202935" cy="646986"/>
              </a:xfrm>
              <a:prstGeom prst="roundRect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∀. 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GB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GB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Bool</m:t>
                          </m:r>
                        </m:e>
                      </m:d>
                      <m:r>
                        <a:rPr lang="en-GB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 :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𝑀𝑎𝑦𝑏𝑒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𝑀𝑎𝑦𝑏𝑒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0" name="Rounded Rectangle 5">
                <a:extLst>
                  <a:ext uri="{FF2B5EF4-FFF2-40B4-BE49-F238E27FC236}">
                    <a16:creationId xmlns:a16="http://schemas.microsoft.com/office/drawing/2014/main" id="{A9D28D92-5576-4F4A-91EE-40FEFF19C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5643456"/>
                <a:ext cx="9202935" cy="6469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3C53EC7E-A385-40DC-B264-8D62AD7C66A3}"/>
              </a:ext>
            </a:extLst>
          </p:cNvPr>
          <p:cNvSpPr txBox="1">
            <a:spLocks/>
          </p:cNvSpPr>
          <p:nvPr/>
        </p:nvSpPr>
        <p:spPr>
          <a:xfrm>
            <a:off x="191344" y="53752"/>
            <a:ext cx="11593288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GB"/>
              <a:t>Equality constraints generate evidence too!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16174"/>
            <a:ext cx="10972800" cy="1143000"/>
          </a:xfrm>
        </p:spPr>
        <p:txBody>
          <a:bodyPr/>
          <a:lstStyle/>
          <a:p>
            <a:pPr algn="l"/>
            <a:r>
              <a:rPr lang="en-GB" dirty="0"/>
              <a:t>Classic </a:t>
            </a:r>
            <a:r>
              <a:rPr lang="en-GB" dirty="0" err="1"/>
              <a:t>Damas</a:t>
            </a:r>
            <a:r>
              <a:rPr lang="en-GB" dirty="0"/>
              <a:t>-Milner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2176875"/>
            <a:ext cx="10801200" cy="439248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b="1" dirty="0">
                <a:solidFill>
                  <a:srgbClr val="FFC000"/>
                </a:solidFill>
              </a:rPr>
              <a:t>Start </a:t>
            </a:r>
            <a:r>
              <a:rPr lang="en-GB" dirty="0"/>
              <a:t>with (</a:t>
            </a:r>
            <a:r>
              <a:rPr lang="en-GB" dirty="0" err="1"/>
              <a:t>xs</a:t>
            </a:r>
            <a:r>
              <a:rPr lang="en-GB" dirty="0"/>
              <a:t>:</a:t>
            </a:r>
            <a:r>
              <a:rPr lang="en-GB" dirty="0">
                <a:sym typeface="Symbol"/>
              </a:rPr>
              <a:t></a:t>
            </a:r>
            <a:r>
              <a:rPr lang="en-GB" dirty="0"/>
              <a:t>), where </a:t>
            </a:r>
            <a:r>
              <a:rPr lang="en-GB" dirty="0">
                <a:sym typeface="Symbol"/>
              </a:rPr>
              <a:t> is a </a:t>
            </a:r>
            <a:r>
              <a:rPr lang="en-GB" b="1" dirty="0">
                <a:solidFill>
                  <a:srgbClr val="FFC000"/>
                </a:solidFill>
                <a:sym typeface="Symbol"/>
              </a:rPr>
              <a:t>unification variable</a:t>
            </a:r>
            <a:r>
              <a:rPr lang="en-GB" dirty="0">
                <a:sym typeface="Symbol"/>
              </a:rPr>
              <a:t>,</a:t>
            </a:r>
            <a:br>
              <a:rPr lang="en-GB" dirty="0">
                <a:sym typeface="Symbol"/>
              </a:rPr>
            </a:br>
            <a:r>
              <a:rPr lang="en-GB" dirty="0">
                <a:sym typeface="Symbol"/>
              </a:rPr>
              <a:t>standing for an as-yet-unknown type</a:t>
            </a:r>
            <a:endParaRPr lang="en-GB" b="1" dirty="0">
              <a:solidFill>
                <a:srgbClr val="FFC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err="1"/>
              <a:t>Typecheck</a:t>
            </a:r>
            <a:r>
              <a:rPr lang="en-GB" dirty="0"/>
              <a:t> (reverse </a:t>
            </a:r>
            <a:r>
              <a:rPr lang="en-GB" dirty="0" err="1"/>
              <a:t>xs</a:t>
            </a:r>
            <a:r>
              <a:rPr lang="en-GB" dirty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rgbClr val="FFC000"/>
                </a:solidFill>
              </a:rPr>
              <a:t>Instantiate</a:t>
            </a:r>
            <a:r>
              <a:rPr lang="en-GB" sz="2800" dirty="0"/>
              <a:t> ‘reverse’ with a unification variable </a:t>
            </a:r>
            <a:r>
              <a:rPr lang="en-GB" sz="2800" b="1" dirty="0">
                <a:sym typeface="Symbol" panose="05050102010706020507" pitchFamily="18" charset="2"/>
              </a:rPr>
              <a:t></a:t>
            </a:r>
            <a:r>
              <a:rPr lang="en-GB" sz="2800" dirty="0"/>
              <a:t>, </a:t>
            </a:r>
            <a:br>
              <a:rPr lang="en-GB" sz="2800" dirty="0"/>
            </a:br>
            <a:r>
              <a:rPr lang="en-GB" sz="2800" dirty="0"/>
              <a:t>standing for another as-yet-unknown type.  </a:t>
            </a:r>
            <a:br>
              <a:rPr lang="en-GB" sz="2800" dirty="0"/>
            </a:br>
            <a:r>
              <a:rPr lang="en-GB" sz="2800" dirty="0"/>
              <a:t>So this occurrence of reverse has type [</a:t>
            </a:r>
            <a:r>
              <a:rPr lang="en-GB" sz="2800" b="1" dirty="0">
                <a:sym typeface="Symbol" panose="05050102010706020507" pitchFamily="18" charset="2"/>
              </a:rPr>
              <a:t></a:t>
            </a:r>
            <a:r>
              <a:rPr lang="en-GB" sz="2800" dirty="0"/>
              <a:t>] -&gt; [</a:t>
            </a:r>
            <a:r>
              <a:rPr lang="en-GB" sz="2800" b="1" dirty="0">
                <a:sym typeface="Symbol" panose="05050102010706020507" pitchFamily="18" charset="2"/>
              </a:rPr>
              <a:t></a:t>
            </a:r>
            <a:r>
              <a:rPr lang="en-GB" sz="2800" dirty="0"/>
              <a:t>].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rgbClr val="FFC000"/>
                </a:solidFill>
              </a:rPr>
              <a:t>Constrain </a:t>
            </a:r>
            <a:r>
              <a:rPr lang="en-GB" sz="2800" dirty="0"/>
              <a:t>expected </a:t>
            </a:r>
            <a:r>
              <a:rPr lang="en-GB" sz="2800" dirty="0" err="1"/>
              <a:t>arg</a:t>
            </a:r>
            <a:r>
              <a:rPr lang="en-GB" sz="2800" dirty="0"/>
              <a:t> type [</a:t>
            </a:r>
            <a:r>
              <a:rPr lang="en-GB" sz="2800" b="1" dirty="0">
                <a:sym typeface="Symbol" panose="05050102010706020507" pitchFamily="18" charset="2"/>
              </a:rPr>
              <a:t></a:t>
            </a:r>
            <a:r>
              <a:rPr lang="en-GB" sz="2800" dirty="0"/>
              <a:t>] equal to </a:t>
            </a:r>
            <a:br>
              <a:rPr lang="en-GB" sz="2800" dirty="0"/>
            </a:br>
            <a:r>
              <a:rPr lang="en-GB" sz="2800" dirty="0"/>
              <a:t>actual </a:t>
            </a:r>
            <a:r>
              <a:rPr lang="en-GB" sz="2800" dirty="0" err="1"/>
              <a:t>arg</a:t>
            </a:r>
            <a:r>
              <a:rPr lang="en-GB" sz="2800" dirty="0"/>
              <a:t> type </a:t>
            </a:r>
            <a:r>
              <a:rPr lang="en-GB" sz="2800" dirty="0">
                <a:sym typeface="Symbol"/>
              </a:rPr>
              <a:t></a:t>
            </a:r>
            <a:r>
              <a:rPr lang="en-GB" sz="2800" dirty="0"/>
              <a:t>, thus </a:t>
            </a:r>
            <a:r>
              <a:rPr lang="en-GB" sz="2800" b="1" dirty="0">
                <a:sym typeface="Symbol"/>
              </a:rPr>
              <a:t></a:t>
            </a:r>
            <a:r>
              <a:rPr lang="en-GB" sz="2800" dirty="0">
                <a:sym typeface="Symbol"/>
              </a:rPr>
              <a:t> </a:t>
            </a:r>
            <a:r>
              <a:rPr lang="en-GB" sz="2800" dirty="0"/>
              <a:t>~ [</a:t>
            </a:r>
            <a:r>
              <a:rPr lang="en-GB" sz="2800" b="1" dirty="0">
                <a:sym typeface="Symbol" panose="05050102010706020507" pitchFamily="18" charset="2"/>
              </a:rPr>
              <a:t></a:t>
            </a:r>
            <a:r>
              <a:rPr lang="en-GB" sz="2800" dirty="0"/>
              <a:t>].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25669" y="157469"/>
            <a:ext cx="5861115" cy="156966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a. [a] -&gt; [a]</a:t>
            </a:r>
            <a:endParaRPr lang="en-GB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and    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[Bool] -&gt; Bool</a:t>
            </a:r>
            <a:endParaRPr lang="en-GB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endParaRPr lang="en-GB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\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(reverse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Equality constraints </a:t>
            </a:r>
            <a:br>
              <a:rPr lang="en-GB" dirty="0"/>
            </a:br>
            <a:r>
              <a:rPr lang="en-GB" dirty="0"/>
              <a:t>generate evidence too!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64152" y="2168860"/>
            <a:ext cx="2987824" cy="578882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c2 := Maybe c3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64152" y="3537012"/>
            <a:ext cx="2987824" cy="578882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c3 := c4 ; </a:t>
            </a:r>
            <a:r>
              <a:rPr lang="en-GB" sz="2800" dirty="0" err="1">
                <a:solidFill>
                  <a:schemeClr val="bg1"/>
                </a:solidFill>
                <a:latin typeface="Comic Sans MS" pitchFamily="66" charset="0"/>
              </a:rPr>
              <a:t>Sym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1847528" y="5555188"/>
                <a:ext cx="7848872" cy="646986"/>
              </a:xfrm>
              <a:prstGeom prst="roundRect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𝐵𝑜𝑜𝑙</m:t>
                          </m:r>
                        </m:e>
                      </m:d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5555188"/>
                <a:ext cx="7848872" cy="6469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7464152" y="4905164"/>
            <a:ext cx="2987824" cy="578882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c4 := </a:t>
            </a:r>
            <a:r>
              <a:rPr lang="en-GB" sz="2800" dirty="0" err="1">
                <a:solidFill>
                  <a:schemeClr val="bg1"/>
                </a:solidFill>
                <a:latin typeface="Comic Sans MS" pitchFamily="66" charset="0"/>
              </a:rPr>
              <a:t>Refl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Bool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F80B0-D0A8-4A15-95D6-555D0F7590B5}"/>
              </a:ext>
            </a:extLst>
          </p:cNvPr>
          <p:cNvSpPr txBox="1"/>
          <p:nvPr/>
        </p:nvSpPr>
        <p:spPr>
          <a:xfrm>
            <a:off x="1847528" y="214498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Decompose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C67A9-53D5-4147-9AAB-CF857082166D}"/>
              </a:ext>
            </a:extLst>
          </p:cNvPr>
          <p:cNvSpPr txBox="1"/>
          <p:nvPr/>
        </p:nvSpPr>
        <p:spPr>
          <a:xfrm>
            <a:off x="1849354" y="3537012"/>
            <a:ext cx="4678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given to substitute for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0">
                <a:extLst>
                  <a:ext uri="{FF2B5EF4-FFF2-40B4-BE49-F238E27FC236}">
                    <a16:creationId xmlns:a16="http://schemas.microsoft.com/office/drawing/2014/main" id="{D62CD875-C2F4-437F-B976-84BBB5668B6D}"/>
                  </a:ext>
                </a:extLst>
              </p:cNvPr>
              <p:cNvSpPr/>
              <p:nvPr/>
            </p:nvSpPr>
            <p:spPr>
              <a:xfrm>
                <a:off x="1847528" y="4202516"/>
                <a:ext cx="7848872" cy="646986"/>
              </a:xfrm>
              <a:prstGeom prst="roundRect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𝐵𝑜𝑜𝑙</m:t>
                          </m:r>
                        </m:e>
                      </m:d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 :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6" name="Rounded Rectangle 10">
                <a:extLst>
                  <a:ext uri="{FF2B5EF4-FFF2-40B4-BE49-F238E27FC236}">
                    <a16:creationId xmlns:a16="http://schemas.microsoft.com/office/drawing/2014/main" id="{D62CD875-C2F4-437F-B976-84BBB5668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4202516"/>
                <a:ext cx="7848872" cy="6469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0">
                <a:extLst>
                  <a:ext uri="{FF2B5EF4-FFF2-40B4-BE49-F238E27FC236}">
                    <a16:creationId xmlns:a16="http://schemas.microsoft.com/office/drawing/2014/main" id="{ABA87761-4A18-41E2-A022-E1719C20F6F5}"/>
                  </a:ext>
                </a:extLst>
              </p:cNvPr>
              <p:cNvSpPr/>
              <p:nvPr/>
            </p:nvSpPr>
            <p:spPr>
              <a:xfrm>
                <a:off x="1847528" y="2803404"/>
                <a:ext cx="7848872" cy="646986"/>
              </a:xfrm>
              <a:prstGeom prst="roundRect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𝐵𝑜𝑜𝑙</m:t>
                          </m:r>
                        </m:e>
                      </m:d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 :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7" name="Rounded Rectangle 10">
                <a:extLst>
                  <a:ext uri="{FF2B5EF4-FFF2-40B4-BE49-F238E27FC236}">
                    <a16:creationId xmlns:a16="http://schemas.microsoft.com/office/drawing/2014/main" id="{ABA87761-4A18-41E2-A022-E1719C20F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803404"/>
                <a:ext cx="7848872" cy="6469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0">
                <a:extLst>
                  <a:ext uri="{FF2B5EF4-FFF2-40B4-BE49-F238E27FC236}">
                    <a16:creationId xmlns:a16="http://schemas.microsoft.com/office/drawing/2014/main" id="{BC4D2048-433D-4EC4-99B8-3A15A0314E85}"/>
                  </a:ext>
                </a:extLst>
              </p:cNvPr>
              <p:cNvSpPr/>
              <p:nvPr/>
            </p:nvSpPr>
            <p:spPr>
              <a:xfrm>
                <a:off x="1847528" y="1379590"/>
                <a:ext cx="9217024" cy="646986"/>
              </a:xfrm>
              <a:prstGeom prst="roundRect">
                <a:avLst/>
              </a:prstGeom>
              <a:solidFill>
                <a:srgbClr val="92D05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GB" sz="3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𝐵𝑜𝑜𝑙</m:t>
                          </m:r>
                        </m:e>
                      </m:d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⇒(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 :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𝑀𝑎𝑦𝑏𝑒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𝑀𝑎𝑦𝑏𝑒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18" name="Rounded Rectangle 10">
                <a:extLst>
                  <a:ext uri="{FF2B5EF4-FFF2-40B4-BE49-F238E27FC236}">
                    <a16:creationId xmlns:a16="http://schemas.microsoft.com/office/drawing/2014/main" id="{BC4D2048-433D-4EC4-99B8-3A15A0314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379590"/>
                <a:ext cx="9217024" cy="6469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B1E102E-4095-4339-9078-7ED7910603C2}"/>
              </a:ext>
            </a:extLst>
          </p:cNvPr>
          <p:cNvSpPr txBox="1"/>
          <p:nvPr/>
        </p:nvSpPr>
        <p:spPr>
          <a:xfrm>
            <a:off x="1847528" y="3537012"/>
            <a:ext cx="4678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given to substitute for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55FF9A-0C82-4AF7-BFFA-973E49334115}"/>
              </a:ext>
            </a:extLst>
          </p:cNvPr>
          <p:cNvSpPr txBox="1"/>
          <p:nvPr/>
        </p:nvSpPr>
        <p:spPr>
          <a:xfrm>
            <a:off x="1896689" y="4955190"/>
            <a:ext cx="4678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Proving </a:t>
            </a:r>
            <a:r>
              <a:rPr lang="en-GB" sz="2800" dirty="0" err="1"/>
              <a:t>Bool~Bool</a:t>
            </a:r>
            <a:r>
              <a:rPr lang="en-GB" sz="2800" dirty="0"/>
              <a:t> is easy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292" y="370892"/>
            <a:ext cx="9659416" cy="1143000"/>
          </a:xfrm>
        </p:spPr>
        <p:txBody>
          <a:bodyPr>
            <a:normAutofit/>
          </a:bodyPr>
          <a:lstStyle/>
          <a:p>
            <a:r>
              <a:rPr lang="en-GB" dirty="0"/>
              <a:t>Plug the evidence back into the term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384" y="1772816"/>
            <a:ext cx="11161240" cy="2677656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:: T a -&gt; Maybe a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= 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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(a:*) 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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x:T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a)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case x of 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      K1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(c:a~Bool) 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(z:Bool)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</a:p>
          <a:p>
            <a:pPr>
              <a:tabLst>
                <a:tab pos="3141663" algn="l"/>
              </a:tabLst>
            </a:pP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        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-&gt; Just z 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/>
              </a:rPr>
              <a:t> (Maybe (</a:t>
            </a:r>
            <a:r>
              <a:rPr lang="en-GB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/>
              </a:rPr>
              <a:t>Refl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/>
              </a:rPr>
              <a:t> Bool ; </a:t>
            </a:r>
            <a:r>
              <a:rPr lang="en-GB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/>
              </a:rPr>
              <a:t>Sym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 3"/>
              </a:rPr>
              <a:t> c))</a:t>
            </a:r>
          </a:p>
          <a:p>
            <a:pPr>
              <a:tabLst>
                <a:tab pos="3141663" algn="l"/>
              </a:tabLst>
            </a:pP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      K2 -&gt; False</a:t>
            </a:r>
            <a:endParaRPr lang="en-GB" sz="2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32656"/>
            <a:ext cx="10972800" cy="1143000"/>
          </a:xfrm>
        </p:spPr>
        <p:txBody>
          <a:bodyPr/>
          <a:lstStyle/>
          <a:p>
            <a:r>
              <a:rPr lang="en-GB" dirty="0"/>
              <a:t>Floating with GADTs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344" y="1772816"/>
            <a:ext cx="5184576" cy="2246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 T a where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K :: Bool -&gt; T Bool</a:t>
            </a:r>
          </a:p>
          <a:p>
            <a:endParaRPr lang="en-GB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x = c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ase x of 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        K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z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-&gt; True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E097C6-BE58-4388-A987-C67E4E2F439B}"/>
              </a:ext>
            </a:extLst>
          </p:cNvPr>
          <p:cNvSpPr txBox="1">
            <a:spLocks/>
          </p:cNvSpPr>
          <p:nvPr/>
        </p:nvSpPr>
        <p:spPr>
          <a:xfrm>
            <a:off x="5591944" y="1734568"/>
            <a:ext cx="8229600" cy="3494632"/>
          </a:xfrm>
          <a:prstGeom prst="rect">
            <a:avLst/>
          </a:prstGeom>
        </p:spPr>
        <p:txBody>
          <a:bodyPr vert="horz">
            <a:noAutofit/>
          </a:bodyPr>
          <a:lstStyle>
            <a:lvl1pPr marL="548640" indent="-411480" algn="l" rtl="0" eaLnBrk="1" latinLnBrk="0" hangingPunct="1">
              <a:spcBef>
                <a:spcPts val="18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Wingdings 2" pitchFamily="18" charset="2"/>
              <a:buChar char=""/>
              <a:defRPr kumimoji="0" sz="28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GB" dirty="0"/>
              <a:t>What type should we infer for f?</a:t>
            </a:r>
          </a:p>
          <a:p>
            <a:r>
              <a:rPr lang="en-GB" dirty="0"/>
              <a:t>f :: </a:t>
            </a:r>
            <a:r>
              <a:rPr lang="en-GB" dirty="0">
                <a:sym typeface="Symbol"/>
              </a:rPr>
              <a:t>b. T b -&gt; b</a:t>
            </a:r>
          </a:p>
          <a:p>
            <a:r>
              <a:rPr lang="en-GB" dirty="0">
                <a:sym typeface="Symbol"/>
              </a:rPr>
              <a:t>f :: b. T b -&gt; Bool</a:t>
            </a:r>
          </a:p>
          <a:p>
            <a:pPr marL="176213" indent="-39688">
              <a:buFont typeface="Wingdings 2" pitchFamily="18" charset="2"/>
              <a:buNone/>
            </a:pPr>
            <a:r>
              <a:rPr lang="en-GB" dirty="0">
                <a:sym typeface="Symbol"/>
              </a:rPr>
              <a:t>Neither is more general than </a:t>
            </a:r>
            <a:br>
              <a:rPr lang="en-GB" dirty="0">
                <a:sym typeface="Symbol"/>
              </a:rPr>
            </a:br>
            <a:r>
              <a:rPr lang="en-GB" dirty="0">
                <a:sym typeface="Symbol"/>
              </a:rPr>
              <a:t>(a substitution instance of)</a:t>
            </a:r>
            <a:br>
              <a:rPr lang="en-GB" dirty="0">
                <a:sym typeface="Symbol"/>
              </a:rPr>
            </a:br>
            <a:r>
              <a:rPr lang="en-GB" dirty="0">
                <a:sym typeface="Symbol"/>
              </a:rPr>
              <a:t>the other!</a:t>
            </a:r>
            <a:endParaRPr lang="en-GB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207295"/>
            <a:ext cx="10972800" cy="1143000"/>
          </a:xfrm>
        </p:spPr>
        <p:txBody>
          <a:bodyPr/>
          <a:lstStyle/>
          <a:p>
            <a:pPr algn="r"/>
            <a:r>
              <a:rPr lang="en-GB" dirty="0"/>
              <a:t>Floating with GADTs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74" y="404664"/>
            <a:ext cx="5184576" cy="2246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 T a where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T1 :: </a:t>
            </a:r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 T </a:t>
            </a:r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Bool</a:t>
            </a:r>
            <a:endParaRPr lang="en-GB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x = c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ase x of 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        T1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z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-&gt; 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BE097C6-BE58-4388-A987-C67E4E2F43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1584" y="3140968"/>
                <a:ext cx="2899985" cy="1296144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548640" indent="-411480" algn="l" rtl="0" eaLnBrk="1" latinLnBrk="0" hangingPunct="1">
                  <a:spcBef>
                    <a:spcPts val="1800"/>
                  </a:spcBef>
                  <a:spcAft>
                    <a:spcPts val="0"/>
                  </a:spcAft>
                  <a:buClr>
                    <a:srgbClr val="FFFF00"/>
                  </a:buClr>
                  <a:buSzPct val="100000"/>
                  <a:buFont typeface="Wingdings 2" pitchFamily="18" charset="2"/>
                  <a:buChar char=""/>
                  <a:defRPr kumimoji="0" sz="28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868680" indent="-283464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2"/>
                  <a:buChar char=""/>
                  <a:defRPr kumimoji="0"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1133856" indent="-22860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/>
                  <a:buChar char=""/>
                  <a:defRPr kumimoji="0" sz="22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53312" indent="-18288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/>
                  <a:buChar char=""/>
                  <a:defRPr kumimoji="0" sz="20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545336" indent="-18288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2"/>
                  <a:buChar char=""/>
                  <a:defRPr kumimoji="0" sz="20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1764792" indent="-18288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Wingdings 3"/>
                  <a:buChar char="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65960" indent="-18288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67128" indent="-18288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Wingdings 2"/>
                  <a:buChar char=""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68296" indent="-18288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Wingdings 2"/>
                  <a:buChar char="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Font typeface="Wingdings 2" pitchFamily="18" charset="2"/>
                  <a:buNone/>
                </a:pPr>
                <a:r>
                  <a:rPr lang="en-GB" dirty="0"/>
                  <a:t>f 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 b="0" dirty="0"/>
              </a:p>
              <a:p>
                <a:pPr>
                  <a:spcBef>
                    <a:spcPts val="0"/>
                  </a:spcBef>
                  <a:buFont typeface="Wingdings 2" pitchFamily="18" charset="2"/>
                  <a:buNone/>
                </a:pPr>
                <a:r>
                  <a:rPr lang="en-GB" dirty="0"/>
                  <a:t>x 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BE097C6-BE58-4388-A987-C67E4E2F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3140968"/>
                <a:ext cx="2899985" cy="1296144"/>
              </a:xfrm>
              <a:prstGeom prst="rect">
                <a:avLst/>
              </a:prstGeom>
              <a:blipFill>
                <a:blip r:embed="rId2"/>
                <a:stretch>
                  <a:fillRect t="-4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7DA6C-72D7-4578-B4E3-11A10DD88590}"/>
                  </a:ext>
                </a:extLst>
              </p:cNvPr>
              <p:cNvSpPr txBox="1"/>
              <p:nvPr/>
            </p:nvSpPr>
            <p:spPr>
              <a:xfrm>
                <a:off x="312474" y="4581128"/>
                <a:ext cx="5567502" cy="1200329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36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𝐵𝑜𝑜𝑙</m:t>
                          </m:r>
                        </m:e>
                      </m:d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GB" sz="36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7DA6C-72D7-4578-B4E3-11A10DD8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74" y="4581128"/>
                <a:ext cx="5567502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DCF5C1EB-5F95-43DF-8C0A-87B19EA02ADA}"/>
              </a:ext>
            </a:extLst>
          </p:cNvPr>
          <p:cNvSpPr/>
          <p:nvPr/>
        </p:nvSpPr>
        <p:spPr>
          <a:xfrm>
            <a:off x="1271464" y="2996952"/>
            <a:ext cx="864096" cy="1296144"/>
          </a:xfrm>
          <a:prstGeom prst="down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482765-0713-4F4A-A050-40913E7D797B}"/>
                  </a:ext>
                </a:extLst>
              </p:cNvPr>
              <p:cNvSpPr txBox="1"/>
              <p:nvPr/>
            </p:nvSpPr>
            <p:spPr>
              <a:xfrm>
                <a:off x="6384032" y="1850086"/>
                <a:ext cx="549549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3200" dirty="0">
                    <a:latin typeface="Comic Sans MS" panose="030F0702030302020204" pitchFamily="66" charset="0"/>
                  </a:rPr>
                  <a:t>Float, and solve?</a:t>
                </a:r>
                <a:br>
                  <a:rPr lang="en-GB" sz="32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𝐵𝑜𝑜𝑙</m:t>
                    </m:r>
                  </m:oMath>
                </a14:m>
                <a:endParaRPr lang="en-GB" sz="3200" dirty="0">
                  <a:latin typeface="Comic Sans MS" panose="030F0702030302020204" pitchFamily="66" charset="0"/>
                </a:endParaRPr>
              </a:p>
              <a:p>
                <a:r>
                  <a:rPr lang="en-GB" sz="3200" dirty="0">
                    <a:latin typeface="Comic Sans MS" panose="030F0702030302020204" pitchFamily="66" charset="0"/>
                  </a:rPr>
                  <a:t>Get  </a:t>
                </a:r>
                <a:r>
                  <a:rPr lang="en-GB" sz="3200" dirty="0"/>
                  <a:t>f :: </a:t>
                </a:r>
                <a:r>
                  <a:rPr lang="en-GB" sz="3200" dirty="0">
                    <a:sym typeface="Symbol"/>
                  </a:rPr>
                  <a:t>b. T b -&gt; Bool</a:t>
                </a:r>
              </a:p>
              <a:p>
                <a:endParaRPr lang="en-GB" sz="3200" dirty="0"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3200" dirty="0">
                    <a:latin typeface="Comic Sans MS" panose="030F0702030302020204" pitchFamily="66" charset="0"/>
                  </a:rPr>
                  <a:t>Rewrite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𝐵𝑜𝑜𝑙</m:t>
                    </m:r>
                  </m:oMath>
                </a14:m>
                <a:r>
                  <a:rPr lang="en-GB" sz="3200" dirty="0">
                    <a:latin typeface="Comic Sans MS" panose="030F0702030302020204" pitchFamily="66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~ </m:t>
                    </m:r>
                    <m:sSup>
                      <m:sSup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3200" dirty="0">
                    <a:latin typeface="Comic Sans MS" panose="030F0702030302020204" pitchFamily="66" charset="0"/>
                  </a:rPr>
                  <a:t> using the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𝐵𝑜𝑜𝑙</m:t>
                    </m:r>
                  </m:oMath>
                </a14:m>
                <a:r>
                  <a:rPr lang="en-GB" sz="3200" dirty="0">
                    <a:latin typeface="Comic Sans MS" panose="030F0702030302020204" pitchFamily="66" charset="0"/>
                  </a:rPr>
                  <a:t>; then float and 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GB" sz="3200" dirty="0">
                  <a:latin typeface="Comic Sans MS" panose="030F0702030302020204" pitchFamily="66" charset="0"/>
                </a:endParaRPr>
              </a:p>
              <a:p>
                <a:r>
                  <a:rPr lang="en-GB" sz="3200" dirty="0">
                    <a:latin typeface="Comic Sans MS" panose="030F0702030302020204" pitchFamily="66" charset="0"/>
                  </a:rPr>
                  <a:t>Get </a:t>
                </a:r>
                <a:r>
                  <a:rPr lang="en-GB" sz="3200" dirty="0">
                    <a:sym typeface="Symbol"/>
                  </a:rPr>
                  <a:t>b. T b -&gt; b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482765-0713-4F4A-A050-40913E7D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1850086"/>
                <a:ext cx="5495494" cy="4524315"/>
              </a:xfrm>
              <a:prstGeom prst="rect">
                <a:avLst/>
              </a:prstGeom>
              <a:blipFill>
                <a:blip r:embed="rId4"/>
                <a:stretch>
                  <a:fillRect l="-2772" t="-1615" b="-34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496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207295"/>
            <a:ext cx="10972800" cy="1143000"/>
          </a:xfrm>
        </p:spPr>
        <p:txBody>
          <a:bodyPr/>
          <a:lstStyle/>
          <a:p>
            <a:pPr algn="r"/>
            <a:r>
              <a:rPr lang="en-GB" dirty="0"/>
              <a:t>Floating with GADTs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74" y="404664"/>
            <a:ext cx="5184576" cy="2246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 T a where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T1 :: </a:t>
            </a:r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 T </a:t>
            </a:r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Bool</a:t>
            </a:r>
            <a:endParaRPr lang="en-GB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x = c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ase x of 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        T1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z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-&gt; 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BE097C6-BE58-4388-A987-C67E4E2F43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1584" y="3140968"/>
                <a:ext cx="2899985" cy="1296144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548640" indent="-411480" algn="l" rtl="0" eaLnBrk="1" latinLnBrk="0" hangingPunct="1">
                  <a:spcBef>
                    <a:spcPts val="1800"/>
                  </a:spcBef>
                  <a:spcAft>
                    <a:spcPts val="0"/>
                  </a:spcAft>
                  <a:buClr>
                    <a:srgbClr val="FFFF00"/>
                  </a:buClr>
                  <a:buSzPct val="100000"/>
                  <a:buFont typeface="Wingdings 2" pitchFamily="18" charset="2"/>
                  <a:buChar char=""/>
                  <a:defRPr kumimoji="0" sz="28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868680" indent="-283464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2"/>
                  <a:buChar char=""/>
                  <a:defRPr kumimoji="0"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1133856" indent="-22860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/>
                  <a:buChar char=""/>
                  <a:defRPr kumimoji="0" sz="22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53312" indent="-18288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/>
                  <a:buChar char=""/>
                  <a:defRPr kumimoji="0" sz="20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545336" indent="-18288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2"/>
                  <a:buChar char=""/>
                  <a:defRPr kumimoji="0" sz="20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1764792" indent="-18288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Wingdings 3"/>
                  <a:buChar char="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65960" indent="-18288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67128" indent="-18288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Wingdings 2"/>
                  <a:buChar char=""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68296" indent="-18288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Wingdings 2"/>
                  <a:buChar char="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Font typeface="Wingdings 2" pitchFamily="18" charset="2"/>
                  <a:buNone/>
                </a:pPr>
                <a:r>
                  <a:rPr lang="en-GB" dirty="0"/>
                  <a:t>f 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 b="0" dirty="0"/>
              </a:p>
              <a:p>
                <a:pPr>
                  <a:spcBef>
                    <a:spcPts val="0"/>
                  </a:spcBef>
                  <a:buFont typeface="Wingdings 2" pitchFamily="18" charset="2"/>
                  <a:buNone/>
                </a:pPr>
                <a:r>
                  <a:rPr lang="en-GB" dirty="0"/>
                  <a:t>x 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BE097C6-BE58-4388-A987-C67E4E2F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3140968"/>
                <a:ext cx="2899985" cy="1296144"/>
              </a:xfrm>
              <a:prstGeom prst="rect">
                <a:avLst/>
              </a:prstGeom>
              <a:blipFill>
                <a:blip r:embed="rId2"/>
                <a:stretch>
                  <a:fillRect t="-4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7DA6C-72D7-4578-B4E3-11A10DD88590}"/>
                  </a:ext>
                </a:extLst>
              </p:cNvPr>
              <p:cNvSpPr txBox="1"/>
              <p:nvPr/>
            </p:nvSpPr>
            <p:spPr>
              <a:xfrm>
                <a:off x="312474" y="4581128"/>
                <a:ext cx="5567502" cy="1200329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36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𝐵𝑜𝑜𝑙</m:t>
                          </m:r>
                        </m:e>
                      </m:d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GB" sz="36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7DA6C-72D7-4578-B4E3-11A10DD8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74" y="4581128"/>
                <a:ext cx="5567502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DCF5C1EB-5F95-43DF-8C0A-87B19EA02ADA}"/>
              </a:ext>
            </a:extLst>
          </p:cNvPr>
          <p:cNvSpPr/>
          <p:nvPr/>
        </p:nvSpPr>
        <p:spPr>
          <a:xfrm>
            <a:off x="1271464" y="2996952"/>
            <a:ext cx="864096" cy="1296144"/>
          </a:xfrm>
          <a:prstGeom prst="down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482765-0713-4F4A-A050-40913E7D797B}"/>
                  </a:ext>
                </a:extLst>
              </p:cNvPr>
              <p:cNvSpPr txBox="1"/>
              <p:nvPr/>
            </p:nvSpPr>
            <p:spPr>
              <a:xfrm>
                <a:off x="6168008" y="4820255"/>
                <a:ext cx="549549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>
                    <a:latin typeface="Comic Sans MS" panose="030F0702030302020204" pitchFamily="66" charset="0"/>
                    <a:sym typeface="Symbol"/>
                  </a:rPr>
                  <a:t>Result (in this case):</a:t>
                </a:r>
              </a:p>
              <a:p>
                <a:r>
                  <a:rPr lang="en-GB" sz="3200" dirty="0">
                    <a:latin typeface="Comic Sans MS" panose="030F0702030302020204" pitchFamily="66" charset="0"/>
                    <a:sym typeface="Symbol"/>
                  </a:rPr>
                  <a:t>“cannot unify untouchable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  <a:sym typeface="Symbol"/>
                      </a:rPr>
                      <m:t>𝛾</m:t>
                    </m:r>
                  </m:oMath>
                </a14:m>
                <a:r>
                  <a:rPr lang="en-GB" sz="3200" dirty="0">
                    <a:latin typeface="Comic Sans MS" panose="030F0702030302020204" pitchFamily="66" charset="0"/>
                    <a:sym typeface="Symbol"/>
                  </a:rPr>
                  <a:t> with Bool”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482765-0713-4F4A-A050-40913E7D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4820255"/>
                <a:ext cx="5495494" cy="1569660"/>
              </a:xfrm>
              <a:prstGeom prst="rect">
                <a:avLst/>
              </a:prstGeom>
              <a:blipFill>
                <a:blip r:embed="rId4"/>
                <a:stretch>
                  <a:fillRect l="-2886" t="-5058" b="-12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90DF7C-CD1F-43EC-B312-64427D4F808D}"/>
              </a:ext>
            </a:extLst>
          </p:cNvPr>
          <p:cNvSpPr/>
          <p:nvPr/>
        </p:nvSpPr>
        <p:spPr>
          <a:xfrm>
            <a:off x="6096000" y="1311384"/>
            <a:ext cx="5040560" cy="3371136"/>
          </a:xfrm>
          <a:prstGeom prst="round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  <a:t>Solution</a:t>
            </a:r>
          </a:p>
          <a:p>
            <a:endParaRPr lang="en-GB" sz="3200">
              <a:solidFill>
                <a:schemeClr val="bg1"/>
              </a:solidFill>
              <a:latin typeface="Comic Sans MS" panose="030F0702030302020204" pitchFamily="66" charset="0"/>
              <a:sym typeface="Symbol"/>
            </a:endParaRPr>
          </a:p>
          <a:p>
            <a:pPr algn="ctr"/>
            <a:r>
              <a:rPr lang="en-GB" sz="3200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  <a:t>Do not float anything out of an implication that has “given” equalities</a:t>
            </a:r>
            <a:endParaRPr lang="en-GB" sz="3200" dirty="0">
              <a:solidFill>
                <a:schemeClr val="bg1"/>
              </a:solidFill>
              <a:latin typeface="Comic Sans MS" panose="030F0702030302020204" pitchFamily="66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9642334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207295"/>
            <a:ext cx="10972800" cy="1143000"/>
          </a:xfrm>
        </p:spPr>
        <p:txBody>
          <a:bodyPr/>
          <a:lstStyle/>
          <a:p>
            <a:pPr algn="r"/>
            <a:r>
              <a:rPr lang="en-GB" dirty="0"/>
              <a:t>Floating with GADTs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74" y="404664"/>
            <a:ext cx="5184576" cy="267765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 T a where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K1 :: Bool -&gt; T Bool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K2 :: T a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f2 x = c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ase x of 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        K1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z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-&gt; True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/>
              </a:rPr>
              <a:t>        K2   -&gt; 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BE097C6-BE58-4388-A987-C67E4E2F43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1584" y="3140968"/>
                <a:ext cx="2899985" cy="1296144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548640" indent="-411480" algn="l" rtl="0" eaLnBrk="1" latinLnBrk="0" hangingPunct="1">
                  <a:spcBef>
                    <a:spcPts val="1800"/>
                  </a:spcBef>
                  <a:spcAft>
                    <a:spcPts val="0"/>
                  </a:spcAft>
                  <a:buClr>
                    <a:srgbClr val="FFFF00"/>
                  </a:buClr>
                  <a:buSzPct val="100000"/>
                  <a:buFont typeface="Wingdings 2" pitchFamily="18" charset="2"/>
                  <a:buChar char=""/>
                  <a:defRPr kumimoji="0" sz="28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868680" indent="-283464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2"/>
                  <a:buChar char=""/>
                  <a:defRPr kumimoji="0"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1133856" indent="-22860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"/>
                  <a:buChar char=""/>
                  <a:defRPr kumimoji="0" sz="22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53312" indent="-18288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3"/>
                  <a:buChar char=""/>
                  <a:defRPr kumimoji="0" sz="20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545336" indent="-18288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SzPct val="100000"/>
                  <a:buFont typeface="Wingdings 2"/>
                  <a:buChar char=""/>
                  <a:defRPr kumimoji="0" sz="20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1764792" indent="-18288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Wingdings 3"/>
                  <a:buChar char="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65960" indent="-18288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Wingdings 2"/>
                  <a:buChar char="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67128" indent="-18288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Wingdings 2"/>
                  <a:buChar char=""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68296" indent="-182880" algn="l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Wingdings 2"/>
                  <a:buChar char="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Font typeface="Wingdings 2" pitchFamily="18" charset="2"/>
                  <a:buNone/>
                </a:pPr>
                <a:r>
                  <a:rPr lang="en-GB" dirty="0"/>
                  <a:t>f 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 b="0" dirty="0"/>
              </a:p>
              <a:p>
                <a:pPr>
                  <a:spcBef>
                    <a:spcPts val="0"/>
                  </a:spcBef>
                  <a:buFont typeface="Wingdings 2" pitchFamily="18" charset="2"/>
                  <a:buNone/>
                </a:pPr>
                <a:r>
                  <a:rPr lang="en-GB" dirty="0"/>
                  <a:t>x 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BE097C6-BE58-4388-A987-C67E4E2F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3140968"/>
                <a:ext cx="2899985" cy="1296144"/>
              </a:xfrm>
              <a:prstGeom prst="rect">
                <a:avLst/>
              </a:prstGeom>
              <a:blipFill>
                <a:blip r:embed="rId2"/>
                <a:stretch>
                  <a:fillRect t="-4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7DA6C-72D7-4578-B4E3-11A10DD88590}"/>
                  </a:ext>
                </a:extLst>
              </p:cNvPr>
              <p:cNvSpPr txBox="1"/>
              <p:nvPr/>
            </p:nvSpPr>
            <p:spPr>
              <a:xfrm>
                <a:off x="312474" y="4581128"/>
                <a:ext cx="5567502" cy="1754326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36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𝐵𝑜𝑜𝑙</m:t>
                          </m:r>
                        </m:e>
                      </m:d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GB" sz="36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𝐵𝑜𝑜𝑙</m:t>
                      </m:r>
                    </m:oMath>
                  </m:oMathPara>
                </a14:m>
                <a:endParaRPr lang="en-GB" sz="3600" b="0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7DA6C-72D7-4578-B4E3-11A10DD8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74" y="4581128"/>
                <a:ext cx="5567502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DCF5C1EB-5F95-43DF-8C0A-87B19EA02ADA}"/>
              </a:ext>
            </a:extLst>
          </p:cNvPr>
          <p:cNvSpPr/>
          <p:nvPr/>
        </p:nvSpPr>
        <p:spPr>
          <a:xfrm>
            <a:off x="1090650" y="3154155"/>
            <a:ext cx="864096" cy="1296144"/>
          </a:xfrm>
          <a:prstGeom prst="down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3C8E94C-71D3-45E0-80E6-F5359460E41F}"/>
              </a:ext>
            </a:extLst>
          </p:cNvPr>
          <p:cNvSpPr/>
          <p:nvPr/>
        </p:nvSpPr>
        <p:spPr>
          <a:xfrm>
            <a:off x="7176120" y="5492172"/>
            <a:ext cx="4032448" cy="1055608"/>
          </a:xfrm>
          <a:prstGeom prst="wedgeRoundRectCallout">
            <a:avLst>
              <a:gd name="adj1" fmla="val -167557"/>
              <a:gd name="adj2" fmla="val 7599"/>
              <a:gd name="adj3" fmla="val 16667"/>
            </a:avLst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From the K2 branch, no implication needed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EFD62-417C-43C6-8C3C-5420353EE91A}"/>
              </a:ext>
            </a:extLst>
          </p:cNvPr>
          <p:cNvSpPr txBox="1"/>
          <p:nvPr/>
        </p:nvSpPr>
        <p:spPr>
          <a:xfrm>
            <a:off x="6600056" y="1916832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mic Sans MS" panose="030F0702030302020204" pitchFamily="66" charset="0"/>
              </a:rPr>
              <a:t>Another branch, with no given equalities, may resolve the ambiguity</a:t>
            </a:r>
          </a:p>
        </p:txBody>
      </p:sp>
    </p:spTree>
    <p:extLst>
      <p:ext uri="{BB962C8B-B14F-4D97-AF65-F5344CB8AC3E}">
        <p14:creationId xmlns:p14="http://schemas.microsoft.com/office/powerpoint/2010/main" val="4481404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2173-FA32-40F1-BD56-B5A0B662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Deferred type errors</a:t>
            </a:r>
            <a:br>
              <a:rPr lang="en-GB" dirty="0"/>
            </a:br>
            <a:r>
              <a:rPr lang="en-GB" dirty="0" err="1"/>
              <a:t>andtyped</a:t>
            </a:r>
            <a:r>
              <a:rPr lang="en-GB" dirty="0"/>
              <a:t> holes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2530A-C8A9-4500-B36A-FDEBA0B51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5625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Type errors considered harmful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rise of dynamic languages</a:t>
            </a:r>
          </a:p>
          <a:p>
            <a:r>
              <a:rPr lang="en-GB" dirty="0"/>
              <a:t>“The type errors are getting in my way”</a:t>
            </a:r>
          </a:p>
          <a:p>
            <a:r>
              <a:rPr lang="en-GB" dirty="0"/>
              <a:t>Feedback to programmer</a:t>
            </a:r>
          </a:p>
          <a:p>
            <a:pPr lvl="1"/>
            <a:r>
              <a:rPr lang="en-GB" dirty="0"/>
              <a:t>Static: type system</a:t>
            </a:r>
          </a:p>
          <a:p>
            <a:pPr lvl="1"/>
            <a:r>
              <a:rPr lang="en-GB" dirty="0"/>
              <a:t>Dynamic: run tests</a:t>
            </a:r>
          </a:p>
          <a:p>
            <a:pPr lvl="1">
              <a:buNone/>
            </a:pPr>
            <a:r>
              <a:rPr lang="en-GB" dirty="0"/>
              <a:t>“Programmer is denied dynamic feedback in the periods when the program is not globally type correct” [</a:t>
            </a:r>
            <a:r>
              <a:rPr lang="en-GB" dirty="0" err="1"/>
              <a:t>DuctileJ</a:t>
            </a:r>
            <a:r>
              <a:rPr lang="en-GB" dirty="0"/>
              <a:t>, ICSE’11]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Type errors considered harmful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Underlying problem: forces programmer to fix </a:t>
            </a:r>
            <a:r>
              <a:rPr lang="en-GB" b="1" dirty="0">
                <a:solidFill>
                  <a:srgbClr val="FFC000"/>
                </a:solidFill>
              </a:rPr>
              <a:t>all</a:t>
            </a:r>
            <a:r>
              <a:rPr lang="en-GB" dirty="0"/>
              <a:t> type errors before running </a:t>
            </a:r>
            <a:r>
              <a:rPr lang="en-GB" b="1" dirty="0">
                <a:solidFill>
                  <a:srgbClr val="FFC000"/>
                </a:solidFill>
              </a:rPr>
              <a:t>any</a:t>
            </a:r>
            <a:r>
              <a:rPr lang="en-GB" dirty="0"/>
              <a:t> code.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27648" y="3307323"/>
            <a:ext cx="6336704" cy="2621994"/>
          </a:xfrm>
          <a:prstGeom prst="round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omic Sans MS" pitchFamily="66" charset="0"/>
              </a:rPr>
              <a:t>Goal: </a:t>
            </a:r>
            <a:r>
              <a:rPr lang="en-GB" sz="3600" dirty="0">
                <a:solidFill>
                  <a:schemeClr val="bg1"/>
                </a:solidFill>
                <a:latin typeface="Comic Sans MS" pitchFamily="66" charset="0"/>
              </a:rPr>
              <a:t>Damn the </a:t>
            </a:r>
            <a:r>
              <a:rPr lang="en-GB" sz="3600" dirty="0" err="1">
                <a:solidFill>
                  <a:schemeClr val="bg1"/>
                </a:solidFill>
                <a:latin typeface="Comic Sans MS" pitchFamily="66" charset="0"/>
              </a:rPr>
              <a:t>torpedos</a:t>
            </a:r>
            <a:endParaRPr lang="en-GB" sz="2800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endParaRPr lang="en-GB" sz="2800" b="1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Compile even type-incorrect programs to executable code, </a:t>
            </a:r>
            <a:r>
              <a:rPr lang="en-GB" sz="2800" b="1" dirty="0">
                <a:solidFill>
                  <a:schemeClr val="bg1"/>
                </a:solidFill>
                <a:latin typeface="Comic Sans MS" pitchFamily="66" charset="0"/>
              </a:rPr>
              <a:t>without losing type soundness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looks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941168"/>
            <a:ext cx="8229600" cy="1368192"/>
          </a:xfrm>
        </p:spPr>
        <p:txBody>
          <a:bodyPr>
            <a:noAutofit/>
          </a:bodyPr>
          <a:lstStyle/>
          <a:p>
            <a:r>
              <a:rPr lang="en-GB" sz="2400" dirty="0"/>
              <a:t>Not just the command line: can load modules with type errors --- and run them</a:t>
            </a:r>
          </a:p>
          <a:p>
            <a:r>
              <a:rPr lang="en-GB" sz="2400" dirty="0"/>
              <a:t>Type errors occur at run-time if (and only if) they are actually encountered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1556793"/>
            <a:ext cx="8712968" cy="310854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bash$ </a:t>
            </a:r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ghci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GB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fdefer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-type-errors</a:t>
            </a:r>
          </a:p>
          <a:p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ghci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let </a:t>
            </a:r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(True, ‘a’ &amp;&amp; False)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Warning: can’t match Char with </a:t>
            </a:r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Bool</a:t>
            </a:r>
            <a:endParaRPr lang="en-GB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gici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fst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en-GB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ghci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snd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en-GB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Error: can’t match Char with </a:t>
            </a:r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Bool</a:t>
            </a:r>
            <a:endParaRPr lang="en-GB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844824"/>
            <a:ext cx="10801200" cy="4896544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Start </a:t>
            </a:r>
            <a:r>
              <a:rPr lang="en-GB" dirty="0"/>
              <a:t>with (</a:t>
            </a:r>
            <a:r>
              <a:rPr lang="en-GB" dirty="0" err="1"/>
              <a:t>xs</a:t>
            </a:r>
            <a:r>
              <a:rPr lang="en-GB" dirty="0"/>
              <a:t>:</a:t>
            </a:r>
            <a:r>
              <a:rPr lang="en-GB" dirty="0">
                <a:sym typeface="Symbol"/>
              </a:rPr>
              <a:t></a:t>
            </a:r>
            <a:r>
              <a:rPr lang="en-GB" dirty="0"/>
              <a:t>), where </a:t>
            </a:r>
            <a:r>
              <a:rPr lang="en-GB" dirty="0">
                <a:sym typeface="Symbol"/>
              </a:rPr>
              <a:t> is a </a:t>
            </a:r>
            <a:r>
              <a:rPr lang="en-GB" b="1" dirty="0">
                <a:solidFill>
                  <a:srgbClr val="FFC000"/>
                </a:solidFill>
                <a:sym typeface="Symbol"/>
              </a:rPr>
              <a:t>unification variable</a:t>
            </a:r>
            <a:r>
              <a:rPr lang="en-GB" dirty="0">
                <a:sym typeface="Symbol"/>
              </a:rPr>
              <a:t>,</a:t>
            </a:r>
            <a:br>
              <a:rPr lang="en-GB" dirty="0">
                <a:sym typeface="Symbol"/>
              </a:rPr>
            </a:br>
            <a:r>
              <a:rPr lang="en-GB" dirty="0">
                <a:sym typeface="Symbol"/>
              </a:rPr>
              <a:t>standing for an as-yet-unknown type</a:t>
            </a:r>
            <a:endParaRPr lang="en-GB" b="1" dirty="0">
              <a:solidFill>
                <a:srgbClr val="FFC000"/>
              </a:solidFill>
            </a:endParaRPr>
          </a:p>
          <a:p>
            <a:r>
              <a:rPr lang="en-GB" dirty="0" err="1"/>
              <a:t>Typecheck</a:t>
            </a:r>
            <a:r>
              <a:rPr lang="en-GB" dirty="0"/>
              <a:t> (reverse </a:t>
            </a:r>
            <a:r>
              <a:rPr lang="en-GB" dirty="0" err="1"/>
              <a:t>xs</a:t>
            </a:r>
            <a:r>
              <a:rPr lang="en-GB" dirty="0"/>
              <a:t>)</a:t>
            </a:r>
          </a:p>
          <a:p>
            <a:pPr lvl="1"/>
            <a:r>
              <a:rPr lang="en-GB" b="1" dirty="0">
                <a:solidFill>
                  <a:srgbClr val="FFC000"/>
                </a:solidFill>
              </a:rPr>
              <a:t>Instantiate</a:t>
            </a:r>
            <a:r>
              <a:rPr lang="en-GB" dirty="0"/>
              <a:t> ‘reverse’ with a unification variable </a:t>
            </a:r>
            <a:r>
              <a:rPr lang="en-GB" b="1" dirty="0">
                <a:sym typeface="Symbol" panose="05050102010706020507" pitchFamily="18" charset="2"/>
              </a:rPr>
              <a:t></a:t>
            </a:r>
            <a:r>
              <a:rPr lang="en-GB" dirty="0"/>
              <a:t>, standing for another as-yet-unknown type.  So this occurrence of reverse has type [</a:t>
            </a:r>
            <a:r>
              <a:rPr lang="en-GB" b="1" dirty="0">
                <a:sym typeface="Symbol" panose="05050102010706020507" pitchFamily="18" charset="2"/>
              </a:rPr>
              <a:t></a:t>
            </a:r>
            <a:r>
              <a:rPr lang="en-GB" dirty="0"/>
              <a:t>] -&gt; [</a:t>
            </a:r>
            <a:r>
              <a:rPr lang="en-GB" b="1" dirty="0">
                <a:sym typeface="Symbol" panose="05050102010706020507" pitchFamily="18" charset="2"/>
              </a:rPr>
              <a:t></a:t>
            </a:r>
            <a:r>
              <a:rPr lang="en-GB" dirty="0"/>
              <a:t>].</a:t>
            </a:r>
          </a:p>
          <a:p>
            <a:pPr lvl="1"/>
            <a:r>
              <a:rPr lang="en-GB" b="1" dirty="0">
                <a:solidFill>
                  <a:srgbClr val="FFC000"/>
                </a:solidFill>
              </a:rPr>
              <a:t>Constrain </a:t>
            </a:r>
            <a:r>
              <a:rPr lang="en-GB" dirty="0"/>
              <a:t>expected </a:t>
            </a:r>
            <a:r>
              <a:rPr lang="en-GB" dirty="0" err="1"/>
              <a:t>arg</a:t>
            </a:r>
            <a:r>
              <a:rPr lang="en-GB" dirty="0"/>
              <a:t> type [</a:t>
            </a:r>
            <a:r>
              <a:rPr lang="en-GB" b="1" dirty="0">
                <a:sym typeface="Symbol" panose="05050102010706020507" pitchFamily="18" charset="2"/>
              </a:rPr>
              <a:t></a:t>
            </a:r>
            <a:r>
              <a:rPr lang="en-GB" dirty="0"/>
              <a:t>] equal to actual </a:t>
            </a:r>
            <a:r>
              <a:rPr lang="en-GB" dirty="0" err="1"/>
              <a:t>arg</a:t>
            </a:r>
            <a:r>
              <a:rPr lang="en-GB" dirty="0"/>
              <a:t> type </a:t>
            </a:r>
            <a:r>
              <a:rPr lang="en-GB" dirty="0">
                <a:sym typeface="Symbol"/>
              </a:rPr>
              <a:t></a:t>
            </a:r>
            <a:r>
              <a:rPr lang="en-GB" dirty="0"/>
              <a:t>, thus </a:t>
            </a:r>
            <a:r>
              <a:rPr lang="en-GB" b="1" dirty="0">
                <a:sym typeface="Symbol"/>
              </a:rPr>
              <a:t></a:t>
            </a:r>
            <a:r>
              <a:rPr lang="en-GB" dirty="0">
                <a:sym typeface="Symbol"/>
              </a:rPr>
              <a:t> </a:t>
            </a:r>
            <a:r>
              <a:rPr lang="en-GB" dirty="0"/>
              <a:t>~ [</a:t>
            </a:r>
            <a:r>
              <a:rPr lang="en-GB" b="1" dirty="0">
                <a:sym typeface="Symbol" panose="05050102010706020507" pitchFamily="18" charset="2"/>
              </a:rPr>
              <a:t></a:t>
            </a:r>
            <a:r>
              <a:rPr lang="en-GB" dirty="0"/>
              <a:t>]. </a:t>
            </a:r>
          </a:p>
          <a:p>
            <a:r>
              <a:rPr lang="en-GB" dirty="0" err="1"/>
              <a:t>Typecheck</a:t>
            </a:r>
            <a:r>
              <a:rPr lang="en-GB" dirty="0"/>
              <a:t> (and </a:t>
            </a:r>
            <a:r>
              <a:rPr lang="en-GB" dirty="0" err="1"/>
              <a:t>xs</a:t>
            </a:r>
            <a:r>
              <a:rPr lang="en-GB" dirty="0"/>
              <a:t>)</a:t>
            </a:r>
          </a:p>
          <a:p>
            <a:pPr lvl="1"/>
            <a:r>
              <a:rPr lang="en-GB" b="1" dirty="0">
                <a:solidFill>
                  <a:srgbClr val="FFC000"/>
                </a:solidFill>
              </a:rPr>
              <a:t>Constrain</a:t>
            </a:r>
            <a:r>
              <a:rPr lang="en-GB" dirty="0"/>
              <a:t> expected </a:t>
            </a:r>
            <a:r>
              <a:rPr lang="en-GB" dirty="0" err="1"/>
              <a:t>arg</a:t>
            </a:r>
            <a:r>
              <a:rPr lang="en-GB" dirty="0"/>
              <a:t> type [Bool] equal to actual </a:t>
            </a:r>
            <a:r>
              <a:rPr lang="en-GB" dirty="0" err="1"/>
              <a:t>arg</a:t>
            </a:r>
            <a:r>
              <a:rPr lang="en-GB" dirty="0"/>
              <a:t> type </a:t>
            </a:r>
            <a:r>
              <a:rPr lang="en-GB" b="1" dirty="0">
                <a:sym typeface="Symbol"/>
              </a:rPr>
              <a:t>, </a:t>
            </a:r>
            <a:br>
              <a:rPr lang="en-GB" b="1" dirty="0">
                <a:sym typeface="Symbol"/>
              </a:rPr>
            </a:br>
            <a:r>
              <a:rPr lang="en-GB" dirty="0">
                <a:sym typeface="Symbol"/>
              </a:rPr>
              <a:t>thus</a:t>
            </a:r>
            <a:r>
              <a:rPr lang="en-GB" b="1" dirty="0">
                <a:sym typeface="Symbol"/>
              </a:rPr>
              <a:t> </a:t>
            </a:r>
            <a:r>
              <a:rPr lang="en-GB" dirty="0">
                <a:sym typeface="Symbol"/>
              </a:rPr>
              <a:t> </a:t>
            </a:r>
            <a:r>
              <a:rPr lang="en-GB" dirty="0"/>
              <a:t>~ [</a:t>
            </a:r>
            <a:r>
              <a:rPr lang="en-GB" b="1" dirty="0">
                <a:sym typeface="Symbol" panose="05050102010706020507" pitchFamily="18" charset="2"/>
              </a:rPr>
              <a:t>Bool</a:t>
            </a:r>
            <a:r>
              <a:rPr lang="en-GB" dirty="0"/>
              <a:t>]. </a:t>
            </a:r>
          </a:p>
          <a:p>
            <a:r>
              <a:rPr lang="en-GB" dirty="0"/>
              <a:t>So we need (</a:t>
            </a:r>
            <a:r>
              <a:rPr lang="en-GB" dirty="0">
                <a:sym typeface="Symbol"/>
              </a:rPr>
              <a:t> </a:t>
            </a:r>
            <a:r>
              <a:rPr lang="en-GB" dirty="0"/>
              <a:t>~ [</a:t>
            </a:r>
            <a:r>
              <a:rPr lang="en-GB" dirty="0">
                <a:sym typeface="Symbol" panose="05050102010706020507" pitchFamily="18" charset="2"/>
              </a:rPr>
              <a:t></a:t>
            </a:r>
            <a:r>
              <a:rPr lang="en-GB" dirty="0"/>
              <a:t>], </a:t>
            </a:r>
            <a:r>
              <a:rPr lang="en-GB" dirty="0">
                <a:sym typeface="Symbol"/>
              </a:rPr>
              <a:t> </a:t>
            </a:r>
            <a:r>
              <a:rPr lang="en-GB" dirty="0"/>
              <a:t>~ [</a:t>
            </a:r>
            <a:r>
              <a:rPr lang="en-GB" dirty="0">
                <a:sym typeface="Symbol" panose="05050102010706020507" pitchFamily="18" charset="2"/>
              </a:rPr>
              <a:t>Bool</a:t>
            </a:r>
            <a:r>
              <a:rPr lang="en-GB" dirty="0"/>
              <a:t>])</a:t>
            </a:r>
          </a:p>
          <a:p>
            <a:r>
              <a:rPr lang="en-GB" dirty="0"/>
              <a:t>Solve by </a:t>
            </a:r>
            <a:r>
              <a:rPr lang="en-GB" b="1" dirty="0">
                <a:solidFill>
                  <a:srgbClr val="FFC000"/>
                </a:solidFill>
              </a:rPr>
              <a:t>unification</a:t>
            </a:r>
            <a:r>
              <a:rPr lang="en-GB" dirty="0"/>
              <a:t>, yielding a </a:t>
            </a:r>
            <a:r>
              <a:rPr lang="en-GB" b="1" dirty="0">
                <a:solidFill>
                  <a:srgbClr val="FFC000"/>
                </a:solidFill>
              </a:rPr>
              <a:t>substitution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	</a:t>
            </a:r>
            <a:r>
              <a:rPr lang="en-GB" b="1" dirty="0">
                <a:sym typeface="Symbol"/>
              </a:rPr>
              <a:t> := [</a:t>
            </a:r>
            <a:r>
              <a:rPr lang="en-GB" dirty="0">
                <a:sym typeface="Symbol"/>
              </a:rPr>
              <a:t>Bool], </a:t>
            </a:r>
            <a:r>
              <a:rPr lang="en-GB" b="1" dirty="0">
                <a:sym typeface="Symbol" panose="05050102010706020507" pitchFamily="18" charset="2"/>
              </a:rPr>
              <a:t> </a:t>
            </a:r>
            <a:r>
              <a:rPr lang="en-GB" dirty="0">
                <a:sym typeface="Symbol"/>
              </a:rPr>
              <a:t>:= Bool</a:t>
            </a:r>
            <a:endParaRPr lang="en-GB" dirty="0"/>
          </a:p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4A79B5-BB11-4177-AE29-99B76FBA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16174"/>
            <a:ext cx="10972800" cy="1143000"/>
          </a:xfrm>
        </p:spPr>
        <p:txBody>
          <a:bodyPr/>
          <a:lstStyle/>
          <a:p>
            <a:pPr algn="l"/>
            <a:r>
              <a:rPr lang="en-GB" dirty="0"/>
              <a:t>Classic </a:t>
            </a:r>
            <a:r>
              <a:rPr lang="en-GB" dirty="0" err="1"/>
              <a:t>Damas</a:t>
            </a:r>
            <a:r>
              <a:rPr lang="en-GB" dirty="0"/>
              <a:t>-Milner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1A7E6-5A6F-43D5-A2E1-EF961BCA3D35}"/>
              </a:ext>
            </a:extLst>
          </p:cNvPr>
          <p:cNvSpPr/>
          <p:nvPr/>
        </p:nvSpPr>
        <p:spPr>
          <a:xfrm>
            <a:off x="6125669" y="157469"/>
            <a:ext cx="5861115" cy="156966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a. [a] -&gt; [a]</a:t>
            </a:r>
            <a:endParaRPr lang="en-GB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24936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and     :: 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[Bool] -&gt; Bool</a:t>
            </a:r>
            <a:endParaRPr lang="en-GB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endParaRPr lang="en-GB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\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(reverse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181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Type holes: incomplete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852936"/>
            <a:ext cx="8229600" cy="367240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Quick, what type does the “_” have?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Agda</a:t>
            </a:r>
            <a:r>
              <a:rPr lang="en-GB" dirty="0"/>
              <a:t> does this, via </a:t>
            </a:r>
            <a:r>
              <a:rPr lang="en-GB" dirty="0" err="1"/>
              <a:t>Emacs</a:t>
            </a:r>
            <a:r>
              <a:rPr lang="en-GB" dirty="0"/>
              <a:t> 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8" y="1268761"/>
            <a:ext cx="6624736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{-# 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LANGUAGE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TypeHoles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#-}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module Holes where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x = (reverse . _) 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3429000"/>
            <a:ext cx="7309320" cy="230832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Holes.hs:2:18: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Found hole ‘_’ with type: a -&gt; [a1]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Relevant bindings include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f :: a -&gt; [a1] (bound at Holes.hs:2:1)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x :: a (bound at Holes.hs:2:3)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In the second argument of (.), namely ‘_’   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In the expression: reverse . _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In the expression: (reverse . _) x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Multiple, named holes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2" y="1484784"/>
            <a:ext cx="662473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x = [_a, x::[Char], _b:_c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5520" y="2276873"/>
            <a:ext cx="8568952" cy="443198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Holes:2:12: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Found hole `_a' with type: [Char]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In the expression: _a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In the expression: [_a, x :: [Char], _b : _c]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In an equation for `f': f x = [_a, x :: [Char], _b : _c]</a:t>
            </a:r>
          </a:p>
          <a:p>
            <a:endParaRPr lang="en-GB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Holes:2:27: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Found hole `_b' with type: Char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In the first argument of `(:)', namely `_b'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In the expression: _b : _c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In the expression: [_a, x :: [Char], _b : _c]</a:t>
            </a:r>
          </a:p>
          <a:p>
            <a:endParaRPr lang="en-GB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Holes:2:30: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Found hole `_c' with type: [Char]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In the second argument of `(:)', namely `_c'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In the expression: _b : _c</a:t>
            </a:r>
          </a:p>
          <a:p>
            <a:r>
              <a:rPr lang="en-GB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In the expression: [_a, x :: [Char], _b : _c]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the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XTypeHoles</a:t>
            </a:r>
            <a:r>
              <a:rPr lang="en-GB" dirty="0"/>
              <a:t> and –</a:t>
            </a:r>
            <a:r>
              <a:rPr lang="en-GB" dirty="0" err="1"/>
              <a:t>fdefer</a:t>
            </a:r>
            <a:r>
              <a:rPr lang="en-GB" dirty="0"/>
              <a:t>-type-errors work together</a:t>
            </a:r>
          </a:p>
          <a:p>
            <a:r>
              <a:rPr lang="en-GB" dirty="0"/>
              <a:t>With both, </a:t>
            </a:r>
          </a:p>
          <a:p>
            <a:pPr lvl="1"/>
            <a:r>
              <a:rPr lang="en-GB" dirty="0"/>
              <a:t>you get warnings for holes, </a:t>
            </a:r>
          </a:p>
          <a:p>
            <a:pPr lvl="1"/>
            <a:r>
              <a:rPr lang="en-GB" dirty="0"/>
              <a:t>but you can still run the program</a:t>
            </a:r>
          </a:p>
          <a:p>
            <a:r>
              <a:rPr lang="en-GB" dirty="0"/>
              <a:t>If you evaluate a hole you get a runtime error.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Just a hack?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Presumably, we generate a program with suitable run-time checks.</a:t>
            </a:r>
          </a:p>
          <a:p>
            <a:r>
              <a:rPr lang="en-GB" dirty="0"/>
              <a:t>How can we be sure that the run-time checks are in the right place, and </a:t>
            </a:r>
            <a:r>
              <a:rPr lang="en-GB" b="1" i="1" dirty="0"/>
              <a:t>stay </a:t>
            </a:r>
            <a:r>
              <a:rPr lang="en-GB" dirty="0"/>
              <a:t> in the right places after optimisation?</a:t>
            </a:r>
          </a:p>
          <a:p>
            <a:r>
              <a:rPr lang="en-GB" dirty="0"/>
              <a:t>Answer: not a hack at all, but a thing of beauty!</a:t>
            </a:r>
          </a:p>
          <a:p>
            <a:r>
              <a:rPr lang="en-GB" dirty="0"/>
              <a:t>Zero runtime cost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equality is insoluble...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63752" y="1556793"/>
            <a:ext cx="4104456" cy="936103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(True, ‘a’ &amp;&amp; False)</a:t>
            </a:r>
            <a:endParaRPr lang="en-GB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75920" y="4725146"/>
            <a:ext cx="4608512" cy="864095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(True, (‘a’ </a:t>
            </a:r>
            <a:r>
              <a:rPr lang="en-GB" sz="2800" b="1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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c7) &amp;&amp; False)</a:t>
            </a:r>
            <a:endParaRPr lang="en-GB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8741881" flipH="1">
            <a:off x="2535145" y="2944800"/>
            <a:ext cx="2443877" cy="1650742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Generate constraints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68016" y="4725145"/>
            <a:ext cx="3275856" cy="792088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c7 : </a:t>
            </a:r>
            <a:r>
              <a:rPr lang="en-GB" sz="2800" dirty="0" err="1">
                <a:solidFill>
                  <a:schemeClr val="bg1"/>
                </a:solidFill>
                <a:latin typeface="Comic Sans MS" pitchFamily="66" charset="0"/>
                <a:sym typeface="Symbol"/>
              </a:rPr>
              <a:t>Int</a:t>
            </a:r>
            <a:r>
              <a:rPr lang="en-GB" sz="2800" b="1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~ </a:t>
            </a:r>
            <a:r>
              <a:rPr lang="en-GB" sz="2800" dirty="0" err="1">
                <a:solidFill>
                  <a:schemeClr val="bg1"/>
                </a:solidFill>
                <a:latin typeface="Comic Sans MS" pitchFamily="66" charset="0"/>
              </a:rPr>
              <a:t>Bool</a:t>
            </a:r>
            <a:endParaRPr lang="en-GB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Right Arrow 7"/>
          <p:cNvSpPr/>
          <p:nvPr/>
        </p:nvSpPr>
        <p:spPr>
          <a:xfrm rot="3031528">
            <a:off x="5241100" y="2881959"/>
            <a:ext cx="2397034" cy="1650742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elaborated program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21" y="1772817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Haskell 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1544" y="5661249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Constraints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9936" y="5733257"/>
            <a:ext cx="4868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Elaborated program</a:t>
            </a:r>
          </a:p>
          <a:p>
            <a:r>
              <a:rPr lang="en-GB" sz="2400" b="1" dirty="0"/>
              <a:t>(mentioning constraint variables)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solve constraints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75920" y="3501009"/>
            <a:ext cx="4680520" cy="936103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let c7:</a:t>
            </a:r>
            <a:r>
              <a:rPr lang="en-GB" sz="2800" b="1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omic Sans MS" pitchFamily="66" charset="0"/>
                <a:sym typeface="Symbol"/>
              </a:rPr>
              <a:t>Int</a:t>
            </a:r>
            <a:r>
              <a:rPr lang="en-GB" sz="2800" dirty="0" err="1">
                <a:solidFill>
                  <a:schemeClr val="bg1"/>
                </a:solidFill>
                <a:latin typeface="Comic Sans MS" pitchFamily="66" charset="0"/>
              </a:rPr>
              <a:t>~Bool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= error “Can’t match ...”</a:t>
            </a:r>
            <a:endParaRPr lang="en-GB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75920" y="4725146"/>
            <a:ext cx="4608512" cy="864095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(True, (‘a’ </a:t>
            </a:r>
            <a:r>
              <a:rPr lang="en-GB" sz="2800" b="1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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c7) &amp;&amp; False)</a:t>
            </a:r>
            <a:endParaRPr lang="en-GB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68016" y="4725145"/>
            <a:ext cx="3275856" cy="792088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c7 : </a:t>
            </a:r>
            <a:r>
              <a:rPr lang="en-GB" sz="2800" dirty="0" err="1">
                <a:solidFill>
                  <a:schemeClr val="bg1"/>
                </a:solidFill>
                <a:latin typeface="Comic Sans MS" pitchFamily="66" charset="0"/>
                <a:sym typeface="Symbol"/>
              </a:rPr>
              <a:t>Int</a:t>
            </a:r>
            <a:r>
              <a:rPr lang="en-GB" sz="2800" b="1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~ </a:t>
            </a:r>
            <a:r>
              <a:rPr lang="en-GB" sz="2800" dirty="0" err="1">
                <a:solidFill>
                  <a:schemeClr val="bg1"/>
                </a:solidFill>
                <a:latin typeface="Comic Sans MS" pitchFamily="66" charset="0"/>
              </a:rPr>
              <a:t>Bool</a:t>
            </a:r>
            <a:endParaRPr lang="en-GB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544" y="5661249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Constraints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9936" y="5733257"/>
            <a:ext cx="4868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Elaborated program</a:t>
            </a:r>
          </a:p>
          <a:p>
            <a:r>
              <a:rPr lang="en-GB" sz="2400" b="1" dirty="0"/>
              <a:t>(mentioning constraint variables)</a:t>
            </a:r>
          </a:p>
        </p:txBody>
      </p:sp>
      <p:sp>
        <p:nvSpPr>
          <p:cNvPr id="13" name="Bent Arrow 12"/>
          <p:cNvSpPr/>
          <p:nvPr/>
        </p:nvSpPr>
        <p:spPr>
          <a:xfrm>
            <a:off x="2567608" y="3429000"/>
            <a:ext cx="1800200" cy="1048762"/>
          </a:xfrm>
          <a:prstGeom prst="bentArrow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1665" y="3861049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Solve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223224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Use lazily evaluated “error” evidence</a:t>
            </a:r>
          </a:p>
          <a:p>
            <a:r>
              <a:rPr lang="en-GB" dirty="0"/>
              <a:t>Cast evaluates its evidence</a:t>
            </a:r>
          </a:p>
          <a:p>
            <a:r>
              <a:rPr lang="en-GB" dirty="0"/>
              <a:t>Error triggered when (and only when) ‘a’ must have type </a:t>
            </a:r>
            <a:r>
              <a:rPr lang="en-GB" dirty="0" err="1"/>
              <a:t>Bool</a:t>
            </a:r>
            <a:endParaRPr lang="en-GB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solve constraints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75920" y="3501009"/>
            <a:ext cx="4680520" cy="936103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let c7:</a:t>
            </a:r>
            <a:r>
              <a:rPr lang="en-GB" sz="2800" b="1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omic Sans MS" pitchFamily="66" charset="0"/>
                <a:sym typeface="Symbol"/>
              </a:rPr>
              <a:t>Int</a:t>
            </a:r>
            <a:r>
              <a:rPr lang="en-GB" sz="2800" dirty="0" err="1">
                <a:solidFill>
                  <a:schemeClr val="bg1"/>
                </a:solidFill>
                <a:latin typeface="Comic Sans MS" pitchFamily="66" charset="0"/>
              </a:rPr>
              <a:t>~Bool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= error “Can’t match ...”</a:t>
            </a:r>
            <a:endParaRPr lang="en-GB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75920" y="4725146"/>
            <a:ext cx="4608512" cy="864095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(True, (‘a’ </a:t>
            </a:r>
            <a:r>
              <a:rPr lang="en-GB" sz="2800" b="1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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c7) &amp;&amp; False)</a:t>
            </a:r>
            <a:endParaRPr lang="en-GB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68016" y="4725145"/>
            <a:ext cx="3275856" cy="792088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c7 : </a:t>
            </a:r>
            <a:r>
              <a:rPr lang="en-GB" sz="2800" dirty="0" err="1">
                <a:solidFill>
                  <a:schemeClr val="bg1"/>
                </a:solidFill>
                <a:latin typeface="Comic Sans MS" pitchFamily="66" charset="0"/>
                <a:sym typeface="Symbol"/>
              </a:rPr>
              <a:t>Int</a:t>
            </a:r>
            <a:r>
              <a:rPr lang="en-GB" sz="2800" b="1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~ </a:t>
            </a:r>
            <a:r>
              <a:rPr lang="en-GB" sz="2800" dirty="0" err="1">
                <a:solidFill>
                  <a:schemeClr val="bg1"/>
                </a:solidFill>
                <a:latin typeface="Comic Sans MS" pitchFamily="66" charset="0"/>
              </a:rPr>
              <a:t>Bool</a:t>
            </a:r>
            <a:endParaRPr lang="en-GB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544" y="5661249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Constraints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9936" y="5733257"/>
            <a:ext cx="4868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Elaborated program</a:t>
            </a:r>
          </a:p>
          <a:p>
            <a:r>
              <a:rPr lang="en-GB" sz="2400" b="1" dirty="0"/>
              <a:t>(mentioning constraint variables)</a:t>
            </a:r>
          </a:p>
        </p:txBody>
      </p:sp>
      <p:sp>
        <p:nvSpPr>
          <p:cNvPr id="13" name="Bent Arrow 12"/>
          <p:cNvSpPr/>
          <p:nvPr/>
        </p:nvSpPr>
        <p:spPr>
          <a:xfrm>
            <a:off x="2567608" y="3429000"/>
            <a:ext cx="1800200" cy="1048762"/>
          </a:xfrm>
          <a:prstGeom prst="bentArrow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1665" y="3861049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Solve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223224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Use lazily evaluated “error” evidence</a:t>
            </a:r>
          </a:p>
          <a:p>
            <a:r>
              <a:rPr lang="en-GB" dirty="0"/>
              <a:t>Cast evaluates its evidence</a:t>
            </a:r>
          </a:p>
          <a:p>
            <a:r>
              <a:rPr lang="en-GB" dirty="0"/>
              <a:t>Error triggered when (and only when) ‘a’ must have type </a:t>
            </a:r>
            <a:r>
              <a:rPr lang="en-GB" dirty="0" err="1"/>
              <a:t>Bool</a:t>
            </a:r>
            <a:endParaRPr lang="en-GB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5087888" y="476673"/>
            <a:ext cx="4824536" cy="1940957"/>
          </a:xfrm>
          <a:prstGeom prst="wedgeRoundRectCallout">
            <a:avLst>
              <a:gd name="adj1" fmla="val -27348"/>
              <a:gd name="adj2" fmla="val 106629"/>
              <a:gd name="adj3" fmla="val 16667"/>
            </a:avLst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omic Sans MS" pitchFamily="66" charset="0"/>
              </a:rPr>
              <a:t>Uh oh!  What became of coercion erasure?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Hole constraints</a:t>
            </a:r>
            <a:br>
              <a:rPr lang="en-GB" dirty="0"/>
            </a:br>
            <a:r>
              <a:rPr lang="en-GB" dirty="0"/>
              <a:t>(a new form of constraint)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63752" y="1556793"/>
            <a:ext cx="4104456" cy="936103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True &amp;&amp; _</a:t>
            </a:r>
            <a:endParaRPr lang="en-GB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75920" y="4725146"/>
            <a:ext cx="4608512" cy="864095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(True &amp;&amp; h7)</a:t>
            </a:r>
            <a:endParaRPr lang="en-GB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8741881" flipH="1">
            <a:off x="2535145" y="2944800"/>
            <a:ext cx="2443877" cy="1650742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Generate constraints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75520" y="4725144"/>
            <a:ext cx="3275856" cy="1224136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h7 : 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Hole </a:t>
            </a:r>
            <a:r>
              <a:rPr lang="en-GB" sz="2800" b="1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</a:t>
            </a:r>
          </a:p>
          <a:p>
            <a:pPr algn="ctr"/>
            <a:r>
              <a:rPr lang="en-GB" sz="2800" b="1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 ~ </a:t>
            </a:r>
            <a:r>
              <a:rPr lang="en-GB" sz="2800" dirty="0" err="1">
                <a:solidFill>
                  <a:schemeClr val="bg1"/>
                </a:solidFill>
                <a:latin typeface="Comic Sans MS" pitchFamily="66" charset="0"/>
                <a:sym typeface="Symbol"/>
              </a:rPr>
              <a:t>Bool</a:t>
            </a:r>
            <a:endParaRPr lang="en-GB" sz="16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" name="Right Arrow 7"/>
          <p:cNvSpPr/>
          <p:nvPr/>
        </p:nvSpPr>
        <p:spPr>
          <a:xfrm rot="3031528">
            <a:off x="5241100" y="2881959"/>
            <a:ext cx="2397034" cy="1650742"/>
          </a:xfrm>
          <a:prstGeom prst="rightArrow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elaborated program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21" y="1772817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Haskell 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552" y="6021289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Constraints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9936" y="5733257"/>
            <a:ext cx="4868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Elaborated program</a:t>
            </a:r>
          </a:p>
          <a:p>
            <a:r>
              <a:rPr lang="en-GB" sz="2400" b="1" dirty="0"/>
              <a:t>(mentioning constraint variables)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Hole constraints...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5920" y="4725146"/>
            <a:ext cx="4608512" cy="864095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(True &amp;&amp; h7)</a:t>
            </a:r>
            <a:endParaRPr lang="en-GB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75520" y="4725144"/>
            <a:ext cx="3275856" cy="864096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h7 : 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Hole </a:t>
            </a:r>
            <a:r>
              <a:rPr lang="en-GB" sz="2800" dirty="0" err="1">
                <a:solidFill>
                  <a:schemeClr val="bg1"/>
                </a:solidFill>
                <a:latin typeface="Comic Sans MS" pitchFamily="66" charset="0"/>
                <a:sym typeface="Symbol"/>
              </a:rPr>
              <a:t>Bool</a:t>
            </a:r>
            <a:endParaRPr lang="en-GB" sz="2800" dirty="0">
              <a:solidFill>
                <a:schemeClr val="bg1"/>
              </a:solidFill>
              <a:latin typeface="Comic Sans MS" pitchFamily="66" charset="0"/>
              <a:sym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3552" y="6021289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Constraints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9936" y="5733257"/>
            <a:ext cx="4868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Elaborated program</a:t>
            </a:r>
          </a:p>
          <a:p>
            <a:r>
              <a:rPr lang="en-GB" sz="2400" b="1" dirty="0"/>
              <a:t>(mentioning constraint variables)</a:t>
            </a:r>
          </a:p>
        </p:txBody>
      </p:sp>
      <p:sp>
        <p:nvSpPr>
          <p:cNvPr id="13" name="Bent Arrow 12"/>
          <p:cNvSpPr/>
          <p:nvPr/>
        </p:nvSpPr>
        <p:spPr>
          <a:xfrm>
            <a:off x="2567608" y="3429000"/>
            <a:ext cx="1800200" cy="1048762"/>
          </a:xfrm>
          <a:prstGeom prst="bentArrow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75920" y="3140969"/>
            <a:ext cx="4968552" cy="1296143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let h7:</a:t>
            </a:r>
            <a:r>
              <a:rPr lang="en-GB" sz="2800" b="1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omic Sans MS" pitchFamily="66" charset="0"/>
              </a:rPr>
              <a:t>Bool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br>
              <a:rPr lang="en-GB" sz="2800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   = error “Evaluated hole”</a:t>
            </a:r>
            <a:endParaRPr lang="en-GB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71665" y="3861049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Solve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2232248"/>
          </a:xfrm>
        </p:spPr>
        <p:txBody>
          <a:bodyPr>
            <a:normAutofit/>
          </a:bodyPr>
          <a:lstStyle/>
          <a:p>
            <a:r>
              <a:rPr lang="en-GB" dirty="0"/>
              <a:t>Again use lazily evaluated “error” evidence</a:t>
            </a:r>
          </a:p>
          <a:p>
            <a:r>
              <a:rPr lang="en-GB" dirty="0"/>
              <a:t>Error triggered when (and only when) the hole is evaluated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1BD4-B508-4F94-B548-17D5F232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692E-DA0A-4618-8B3F-53142D68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2492896"/>
            <a:ext cx="9448800" cy="150971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85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6754-B3BB-496C-AD6A-F5B05133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Elaboration and unification variables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A4706FA-8DC2-4720-989A-D9EA82CCEA1F}"/>
              </a:ext>
            </a:extLst>
          </p:cNvPr>
          <p:cNvSpPr/>
          <p:nvPr/>
        </p:nvSpPr>
        <p:spPr>
          <a:xfrm>
            <a:off x="5486715" y="1696578"/>
            <a:ext cx="839490" cy="504056"/>
          </a:xfrm>
          <a:prstGeom prst="right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076332-CB54-4669-8A60-E6062C8DD9D7}"/>
              </a:ext>
            </a:extLst>
          </p:cNvPr>
          <p:cNvSpPr/>
          <p:nvPr/>
        </p:nvSpPr>
        <p:spPr>
          <a:xfrm>
            <a:off x="6528048" y="1579690"/>
            <a:ext cx="5472608" cy="830997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\(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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b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(reverse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ED9706-2F0B-4BAE-AD1F-5F085E45A72D}"/>
              </a:ext>
            </a:extLst>
          </p:cNvPr>
          <p:cNvSpPr/>
          <p:nvPr/>
        </p:nvSpPr>
        <p:spPr>
          <a:xfrm>
            <a:off x="335360" y="1356083"/>
            <a:ext cx="4968552" cy="1323439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24936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 :: 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a. [a] -&gt; [a]</a:t>
            </a:r>
            <a:endParaRPr lang="en-GB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24936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and     :: 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[Bool] -&gt; Bool</a:t>
            </a:r>
            <a:endParaRPr lang="en-GB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endParaRPr lang="en-GB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\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(reverse 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GB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E3CCE9F-21B4-42A1-B77E-EAAC1CBB528D}"/>
              </a:ext>
            </a:extLst>
          </p:cNvPr>
          <p:cNvSpPr/>
          <p:nvPr/>
        </p:nvSpPr>
        <p:spPr>
          <a:xfrm rot="5400000">
            <a:off x="695400" y="2924944"/>
            <a:ext cx="792088" cy="504056"/>
          </a:xfrm>
          <a:prstGeom prst="right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FE837-2B42-4CFD-AADD-9330D81D688F}"/>
              </a:ext>
            </a:extLst>
          </p:cNvPr>
          <p:cNvSpPr txBox="1"/>
          <p:nvPr/>
        </p:nvSpPr>
        <p:spPr>
          <a:xfrm>
            <a:off x="431930" y="3700962"/>
            <a:ext cx="2952328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  <a:t> </a:t>
            </a:r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~ [</a:t>
            </a:r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</a:t>
            </a:r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], </a:t>
            </a:r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  <a:t> </a:t>
            </a:r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~ [</a:t>
            </a:r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Bool</a:t>
            </a:r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5C4A9-FD58-4A78-8243-A0893EA1AFDA}"/>
              </a:ext>
            </a:extLst>
          </p:cNvPr>
          <p:cNvSpPr txBox="1"/>
          <p:nvPr/>
        </p:nvSpPr>
        <p:spPr>
          <a:xfrm>
            <a:off x="1479180" y="3094337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Constraints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20E705-8340-4520-A7C9-8EB4D924B870}"/>
              </a:ext>
            </a:extLst>
          </p:cNvPr>
          <p:cNvSpPr txBox="1"/>
          <p:nvPr/>
        </p:nvSpPr>
        <p:spPr>
          <a:xfrm>
            <a:off x="407368" y="5381794"/>
            <a:ext cx="3312368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mic Sans MS" panose="030F0702030302020204" pitchFamily="66" charset="0"/>
                <a:sym typeface="Symbol"/>
              </a:rPr>
              <a:t> := [Bool],  := Bool</a:t>
            </a:r>
            <a:endParaRPr lang="en-GB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AA752E6-E171-4921-9079-C558021BADF1}"/>
              </a:ext>
            </a:extLst>
          </p:cNvPr>
          <p:cNvSpPr/>
          <p:nvPr/>
        </p:nvSpPr>
        <p:spPr>
          <a:xfrm rot="5400000">
            <a:off x="567184" y="4565328"/>
            <a:ext cx="904504" cy="504056"/>
          </a:xfrm>
          <a:prstGeom prst="right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A9A24-33A8-49D9-8E23-F5C005232F7A}"/>
              </a:ext>
            </a:extLst>
          </p:cNvPr>
          <p:cNvSpPr txBox="1"/>
          <p:nvPr/>
        </p:nvSpPr>
        <p:spPr>
          <a:xfrm>
            <a:off x="1343472" y="4438611"/>
            <a:ext cx="3677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Solve, by unification</a:t>
            </a:r>
          </a:p>
          <a:p>
            <a:r>
              <a:rPr lang="en-GB" sz="2400" dirty="0"/>
              <a:t>to produce a </a:t>
            </a:r>
            <a:r>
              <a:rPr lang="en-GB" sz="2400" b="1" dirty="0"/>
              <a:t>substitution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EA5787-7581-49B5-8A3D-94B584903D32}"/>
              </a:ext>
            </a:extLst>
          </p:cNvPr>
          <p:cNvSpPr/>
          <p:nvPr/>
        </p:nvSpPr>
        <p:spPr>
          <a:xfrm>
            <a:off x="5735960" y="3930082"/>
            <a:ext cx="6062464" cy="830997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\(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[Bool]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b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(reverse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Bool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GB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GB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C8BEB5-B8DC-4E87-93B7-A34057E7BED2}"/>
              </a:ext>
            </a:extLst>
          </p:cNvPr>
          <p:cNvSpPr txBox="1"/>
          <p:nvPr/>
        </p:nvSpPr>
        <p:spPr>
          <a:xfrm>
            <a:off x="5413078" y="2352709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Elaborate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01A945F-DFC9-4E0C-B3E9-D88C63D80DBC}"/>
              </a:ext>
            </a:extLst>
          </p:cNvPr>
          <p:cNvSpPr/>
          <p:nvPr/>
        </p:nvSpPr>
        <p:spPr>
          <a:xfrm rot="5400000">
            <a:off x="6924092" y="2896773"/>
            <a:ext cx="1152128" cy="504056"/>
          </a:xfrm>
          <a:prstGeom prst="rightArrow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GB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6582003-F1C0-4010-A7AA-3DCD97C39E09}"/>
              </a:ext>
            </a:extLst>
          </p:cNvPr>
          <p:cNvCxnSpPr/>
          <p:nvPr/>
        </p:nvCxnSpPr>
        <p:spPr>
          <a:xfrm flipV="1">
            <a:off x="3791744" y="3102968"/>
            <a:ext cx="3456384" cy="2509658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9D62B8-598D-4CA1-8E2D-172A83D4750C}"/>
              </a:ext>
            </a:extLst>
          </p:cNvPr>
          <p:cNvSpPr txBox="1"/>
          <p:nvPr/>
        </p:nvSpPr>
        <p:spPr>
          <a:xfrm>
            <a:off x="7735017" y="2918302"/>
            <a:ext cx="3267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Apply the substitution</a:t>
            </a:r>
          </a:p>
          <a:p>
            <a:r>
              <a:rPr lang="en-GB" sz="2400" dirty="0"/>
              <a:t>(zonking)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C740A7B-051B-4756-BFB0-ED2CD40351C2}"/>
              </a:ext>
            </a:extLst>
          </p:cNvPr>
          <p:cNvSpPr/>
          <p:nvPr/>
        </p:nvSpPr>
        <p:spPr>
          <a:xfrm>
            <a:off x="6600056" y="5265296"/>
            <a:ext cx="4583674" cy="1328023"/>
          </a:xfrm>
          <a:prstGeom prst="round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Main point: solving the constraints “fills in” the elaborated program</a:t>
            </a:r>
          </a:p>
        </p:txBody>
      </p:sp>
    </p:spTree>
    <p:extLst>
      <p:ext uri="{BB962C8B-B14F-4D97-AF65-F5344CB8AC3E}">
        <p14:creationId xmlns:p14="http://schemas.microsoft.com/office/powerpoint/2010/main" val="7012459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Generalisation (</a:t>
            </a:r>
            <a:r>
              <a:rPr lang="en-GB" dirty="0" err="1"/>
              <a:t>Hindley</a:t>
            </a:r>
            <a:r>
              <a:rPr lang="en-GB" dirty="0"/>
              <a:t>-Milner)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852936"/>
            <a:ext cx="8229600" cy="3816464"/>
          </a:xfrm>
        </p:spPr>
        <p:txBody>
          <a:bodyPr>
            <a:normAutofit fontScale="92500"/>
          </a:bodyPr>
          <a:lstStyle/>
          <a:p>
            <a:r>
              <a:rPr lang="en-GB" dirty="0"/>
              <a:t>We need to infer the most general type for</a:t>
            </a:r>
            <a:br>
              <a:rPr lang="en-GB" dirty="0"/>
            </a:br>
            <a:r>
              <a:rPr lang="en-GB" dirty="0"/>
              <a:t>	g :: </a:t>
            </a:r>
            <a:r>
              <a:rPr lang="en-GB" b="1" dirty="0">
                <a:sym typeface="Symbol"/>
              </a:rPr>
              <a:t></a:t>
            </a:r>
            <a:r>
              <a:rPr lang="en-GB" dirty="0"/>
              <a:t>a. Num a =&gt; a -&gt; a</a:t>
            </a:r>
            <a:br>
              <a:rPr lang="en-GB" dirty="0"/>
            </a:br>
            <a:r>
              <a:rPr lang="en-GB" dirty="0"/>
              <a:t>so that it can be called at </a:t>
            </a:r>
            <a:r>
              <a:rPr lang="en-GB" dirty="0" err="1"/>
              <a:t>Int</a:t>
            </a:r>
            <a:r>
              <a:rPr lang="en-GB" dirty="0"/>
              <a:t> and Float</a:t>
            </a:r>
          </a:p>
          <a:p>
            <a:r>
              <a:rPr lang="en-GB" dirty="0"/>
              <a:t>Generate constraints for g’s RHS, simplify them, quantify over variables not free in the environment</a:t>
            </a:r>
          </a:p>
          <a:p>
            <a:r>
              <a:rPr lang="en-GB" dirty="0"/>
              <a:t>BUT: what happened to “generate then solve”?</a:t>
            </a:r>
            <a:br>
              <a:rPr lang="en-GB" dirty="0"/>
            </a:br>
            <a:r>
              <a:rPr lang="en-GB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5560" y="1412777"/>
            <a:ext cx="7920880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:: </a:t>
            </a:r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 Float -&gt; (</a:t>
            </a:r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Int,Float</a:t>
            </a:r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x y = let g v = </a:t>
            </a:r>
            <a:r>
              <a:rPr lang="en-GB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v+v</a:t>
            </a:r>
            <a:endParaRPr lang="en-GB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in (g x, g y)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extreme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9496" y="1655605"/>
            <a:ext cx="7170522" cy="452431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 a where</a:t>
            </a:r>
          </a:p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:: T </a:t>
            </a:r>
            <a:r>
              <a:rPr lang="en-GB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GB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 :: a -&gt; T a</a:t>
            </a:r>
          </a:p>
          <a:p>
            <a:pPr>
              <a:tabLst>
                <a:tab pos="1077913" algn="l"/>
              </a:tabLst>
            </a:pPr>
            <a:endParaRPr lang="en-GB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:: T a -&gt; a -&gt; </a:t>
            </a:r>
            <a:r>
              <a:rPr lang="en-GB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GB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v x = case v of</a:t>
            </a:r>
          </a:p>
          <a:p>
            <a:pPr>
              <a:tabLst>
                <a:tab pos="1885950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 -&gt; let y = </a:t>
            </a:r>
            <a:r>
              <a:rPr lang="en-GB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x </a:t>
            </a:r>
          </a:p>
          <a:p>
            <a:pPr>
              <a:tabLst>
                <a:tab pos="1885950" algn="l"/>
              </a:tabLst>
            </a:pPr>
            <a:r>
              <a:rPr lang="en-GB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>
              <a:tabLst>
                <a:tab pos="1885950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 x -&gt; True</a:t>
            </a:r>
            <a:endParaRPr lang="en-US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7464152" y="2492896"/>
            <a:ext cx="2664296" cy="1191816"/>
          </a:xfrm>
          <a:prstGeom prst="wedgeRoundRectCallout">
            <a:avLst>
              <a:gd name="adj1" fmla="val -56457"/>
              <a:gd name="adj2" fmla="val 138252"/>
              <a:gd name="adj3" fmla="val 16667"/>
            </a:avLst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Comic Sans MS" pitchFamily="66" charset="0"/>
              </a:rPr>
              <a:t>Should this </a:t>
            </a:r>
            <a:r>
              <a:rPr lang="en-GB" sz="3200" dirty="0" err="1">
                <a:solidFill>
                  <a:schemeClr val="bg1"/>
                </a:solidFill>
                <a:latin typeface="Comic Sans MS" pitchFamily="66" charset="0"/>
              </a:rPr>
              <a:t>typecheck</a:t>
            </a:r>
            <a:r>
              <a:rPr lang="en-GB" sz="3200" dirty="0">
                <a:solidFill>
                  <a:schemeClr val="bg1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27348" y="5202395"/>
            <a:ext cx="2664296" cy="1328023"/>
          </a:xfrm>
          <a:prstGeom prst="wedgeRoundRectCallout">
            <a:avLst>
              <a:gd name="adj1" fmla="val 78653"/>
              <a:gd name="adj2" fmla="val -48885"/>
              <a:gd name="adj3" fmla="val 16667"/>
            </a:avLst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In the C alternative, we know 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a~Bool</a:t>
            </a:r>
            <a:endParaRPr lang="en-GB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extreme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03512" y="1655605"/>
            <a:ext cx="7026506" cy="452431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 a where</a:t>
            </a:r>
          </a:p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:: T </a:t>
            </a:r>
            <a:r>
              <a:rPr lang="en-GB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GB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 :: a -&gt; T a</a:t>
            </a:r>
          </a:p>
          <a:p>
            <a:pPr>
              <a:tabLst>
                <a:tab pos="1077913" algn="l"/>
              </a:tabLst>
            </a:pPr>
            <a:endParaRPr lang="en-GB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:: T a -&gt; a -&gt; </a:t>
            </a:r>
            <a:r>
              <a:rPr lang="en-GB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GB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v x = let y = </a:t>
            </a:r>
            <a:r>
              <a:rPr lang="en-GB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x</a:t>
            </a:r>
          </a:p>
          <a:p>
            <a:pPr>
              <a:tabLst>
                <a:tab pos="2060575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 case v of</a:t>
            </a:r>
          </a:p>
          <a:p>
            <a:pPr>
              <a:tabLst>
                <a:tab pos="1885950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C -&gt; y</a:t>
            </a:r>
          </a:p>
          <a:p>
            <a:pPr>
              <a:tabLst>
                <a:tab pos="1885950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D x -&gt; True</a:t>
            </a:r>
            <a:endParaRPr lang="en-US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7851270" y="2501367"/>
            <a:ext cx="2664296" cy="1191816"/>
          </a:xfrm>
          <a:prstGeom prst="wedgeRoundRectCallout">
            <a:avLst>
              <a:gd name="adj1" fmla="val -81654"/>
              <a:gd name="adj2" fmla="val 106203"/>
              <a:gd name="adj3" fmla="val 16667"/>
            </a:avLst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Comic Sans MS" pitchFamily="66" charset="0"/>
              </a:rPr>
              <a:t>What about this?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8184232" y="4594349"/>
            <a:ext cx="2971846" cy="1328023"/>
          </a:xfrm>
          <a:prstGeom prst="wedgeRoundRectCallout">
            <a:avLst>
              <a:gd name="adj1" fmla="val -102808"/>
              <a:gd name="adj2" fmla="val 3554"/>
              <a:gd name="adj3" fmla="val 16667"/>
            </a:avLst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Constraint 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a~Bool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arises from  match on C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extreme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35560" y="1628800"/>
            <a:ext cx="6571200" cy="4524315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 a where</a:t>
            </a:r>
          </a:p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:: T </a:t>
            </a:r>
            <a:r>
              <a:rPr lang="en-GB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GB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 :: a -&gt; T a</a:t>
            </a:r>
          </a:p>
          <a:p>
            <a:pPr>
              <a:tabLst>
                <a:tab pos="1077913" algn="l"/>
              </a:tabLst>
            </a:pPr>
            <a:endParaRPr lang="en-GB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:: T a -&gt; a -&gt; </a:t>
            </a:r>
            <a:r>
              <a:rPr lang="en-GB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GB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v x = let y </a:t>
            </a:r>
            <a:r>
              <a:rPr lang="en-GB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x</a:t>
            </a:r>
          </a:p>
          <a:p>
            <a:pPr>
              <a:tabLst>
                <a:tab pos="2060575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 case v of</a:t>
            </a:r>
          </a:p>
          <a:p>
            <a:pPr>
              <a:tabLst>
                <a:tab pos="1885950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C -&gt; y ()</a:t>
            </a:r>
          </a:p>
          <a:p>
            <a:pPr>
              <a:tabLst>
                <a:tab pos="1885950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D x -&gt; True</a:t>
            </a:r>
            <a:endParaRPr lang="en-US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8112224" y="2708920"/>
            <a:ext cx="2664296" cy="646986"/>
          </a:xfrm>
          <a:prstGeom prst="wedgeRoundRectCallout">
            <a:avLst>
              <a:gd name="adj1" fmla="val -80351"/>
              <a:gd name="adj2" fmla="val 177764"/>
              <a:gd name="adj3" fmla="val 16667"/>
            </a:avLst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Comic Sans MS" pitchFamily="66" charset="0"/>
              </a:rPr>
              <a:t>Or this?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extreme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7408" y="1301769"/>
            <a:ext cx="9913846" cy="5016758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 a where</a:t>
            </a:r>
          </a:p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:: T </a:t>
            </a:r>
            <a:r>
              <a:rPr lang="en-GB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GB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 :: a -&gt; T a</a:t>
            </a:r>
          </a:p>
          <a:p>
            <a:pPr>
              <a:tabLst>
                <a:tab pos="1077913" algn="l"/>
              </a:tabLst>
            </a:pPr>
            <a:endParaRPr lang="en-GB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:: T a -&gt; a -&gt; </a:t>
            </a:r>
            <a:r>
              <a:rPr lang="en-GB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GB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v x = let </a:t>
            </a:r>
            <a:r>
              <a:rPr lang="en-GB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:: (</a:t>
            </a:r>
            <a:r>
              <a:rPr lang="en-GB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a~Bool</a:t>
            </a:r>
            <a:r>
              <a:rPr lang="en-GB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() -&gt; Bool </a:t>
            </a:r>
          </a:p>
          <a:p>
            <a:pPr>
              <a:tabLst>
                <a:tab pos="1077913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y () = not x</a:t>
            </a:r>
          </a:p>
          <a:p>
            <a:pPr>
              <a:tabLst>
                <a:tab pos="2060575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 case v of</a:t>
            </a:r>
          </a:p>
          <a:p>
            <a:pPr>
              <a:tabLst>
                <a:tab pos="1885950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C -&gt; y ()</a:t>
            </a:r>
          </a:p>
          <a:p>
            <a:pPr>
              <a:tabLst>
                <a:tab pos="1885950" algn="l"/>
              </a:tabLst>
            </a:pPr>
            <a:r>
              <a:rPr lang="en-GB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D x -&gt; True</a:t>
            </a:r>
            <a:endParaRPr lang="en-US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8887943" y="1420209"/>
            <a:ext cx="2664296" cy="1736646"/>
          </a:xfrm>
          <a:prstGeom prst="wedgeRoundRectCallout">
            <a:avLst>
              <a:gd name="adj1" fmla="val -68621"/>
              <a:gd name="adj2" fmla="val 91786"/>
              <a:gd name="adj3" fmla="val 16667"/>
            </a:avLst>
          </a:prstGeom>
          <a:solidFill>
            <a:srgbClr val="66FF3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Comic Sans MS" pitchFamily="66" charset="0"/>
              </a:rPr>
              <a:t>But this surely should!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807968" y="1249719"/>
            <a:ext cx="2664296" cy="1736646"/>
          </a:xfrm>
          <a:prstGeom prst="wedgeRoundRectCallout">
            <a:avLst>
              <a:gd name="adj1" fmla="val -21997"/>
              <a:gd name="adj2" fmla="val 101254"/>
              <a:gd name="adj3" fmla="val 16667"/>
            </a:avLst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Here we abstract over the </a:t>
            </a:r>
            <a:r>
              <a:rPr lang="en-GB" sz="2400" dirty="0" err="1">
                <a:solidFill>
                  <a:schemeClr val="bg1"/>
                </a:solidFill>
                <a:latin typeface="Comic Sans MS" pitchFamily="66" charset="0"/>
              </a:rPr>
              <a:t>a~Bool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constraint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possible path [</a:t>
            </a:r>
            <a:r>
              <a:rPr lang="en-GB" dirty="0" err="1"/>
              <a:t>Pottier</a:t>
            </a:r>
            <a:r>
              <a:rPr lang="en-GB" dirty="0"/>
              <a:t> et al]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Abstract over </a:t>
            </a:r>
            <a:r>
              <a:rPr lang="en-GB" b="1" dirty="0"/>
              <a:t>all</a:t>
            </a:r>
            <a:r>
              <a:rPr lang="en-GB" dirty="0"/>
              <a:t> unsolved constraints from RHS</a:t>
            </a:r>
          </a:p>
          <a:p>
            <a:r>
              <a:rPr lang="en-GB" dirty="0"/>
              <a:t>Big types, unexpected to programmer</a:t>
            </a:r>
          </a:p>
          <a:p>
            <a:r>
              <a:rPr lang="en-GB" dirty="0"/>
              <a:t>Errors postponed to usage sites</a:t>
            </a:r>
          </a:p>
          <a:p>
            <a:r>
              <a:rPr lang="en-GB"/>
              <a:t>(</a:t>
            </a:r>
            <a:r>
              <a:rPr lang="en-GB" dirty="0"/>
              <a:t>Serious) Sharing loss for </a:t>
            </a:r>
            <a:r>
              <a:rPr lang="en-GB" dirty="0" err="1"/>
              <a:t>thunks</a:t>
            </a:r>
            <a:endParaRPr lang="en-GB" dirty="0"/>
          </a:p>
          <a:p>
            <a:r>
              <a:rPr lang="en-GB" dirty="0"/>
              <a:t>(Killer) Can’t abstract over implications</a:t>
            </a:r>
            <a:br>
              <a:rPr lang="en-GB" dirty="0"/>
            </a:br>
            <a:r>
              <a:rPr lang="en-GB" dirty="0"/>
              <a:t>  f :: (</a:t>
            </a:r>
            <a:r>
              <a:rPr lang="en-GB" dirty="0" err="1"/>
              <a:t>forall</a:t>
            </a:r>
            <a:r>
              <a:rPr lang="en-GB" dirty="0"/>
              <a:t> a. (a~[b]) =&gt; </a:t>
            </a:r>
            <a:r>
              <a:rPr lang="en-GB" dirty="0" err="1"/>
              <a:t>b~Int</a:t>
            </a:r>
            <a:r>
              <a:rPr lang="en-GB" dirty="0"/>
              <a:t>) =&gt; blah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much easier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Do not generalise local let-bindings at all!</a:t>
            </a:r>
          </a:p>
          <a:p>
            <a:r>
              <a:rPr lang="en-GB" dirty="0"/>
              <a:t>Simple, straightforward, efficient</a:t>
            </a:r>
          </a:p>
          <a:p>
            <a:r>
              <a:rPr lang="en-GB" dirty="0"/>
              <a:t>Polymorphism is almost never used in local bindings (see “Modular type inference with local constraints”, JFP)</a:t>
            </a:r>
          </a:p>
          <a:p>
            <a:r>
              <a:rPr lang="en-GB" dirty="0"/>
              <a:t>GHC actually generalises local bindings that </a:t>
            </a:r>
            <a:r>
              <a:rPr lang="en-GB" b="1" dirty="0"/>
              <a:t>could have been </a:t>
            </a:r>
            <a:r>
              <a:rPr lang="en-GB" dirty="0"/>
              <a:t>top-level, so there is no penalty for localising a definition.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Efficient Equalities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you might like to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this all this coercion </a:t>
            </a:r>
            <a:r>
              <a:rPr lang="en-GB" dirty="0" err="1"/>
              <a:t>faff</a:t>
            </a:r>
            <a:r>
              <a:rPr lang="en-GB" dirty="0"/>
              <a:t> efficient?</a:t>
            </a:r>
          </a:p>
          <a:p>
            <a:r>
              <a:rPr lang="en-GB" dirty="0"/>
              <a:t>ML </a:t>
            </a:r>
            <a:r>
              <a:rPr lang="en-GB" dirty="0" err="1"/>
              <a:t>typechecking</a:t>
            </a:r>
            <a:r>
              <a:rPr lang="en-GB" dirty="0"/>
              <a:t> has zero runtime cost; so anything involving these casts and coercions looks inefficient, doesn’t it?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it 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68960"/>
            <a:ext cx="8229600" cy="3501008"/>
          </a:xfrm>
        </p:spPr>
        <p:txBody>
          <a:bodyPr>
            <a:normAutofit/>
          </a:bodyPr>
          <a:lstStyle/>
          <a:p>
            <a:r>
              <a:rPr lang="en-GB" dirty="0"/>
              <a:t>Remember deferred type errors: cast must evaluate its coercion argument.  </a:t>
            </a:r>
          </a:p>
          <a:p>
            <a:r>
              <a:rPr lang="en-GB" dirty="0"/>
              <a:t>What became of erasure?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15680" y="1484784"/>
            <a:ext cx="5544616" cy="1296144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let c7:</a:t>
            </a:r>
            <a:r>
              <a:rPr lang="en-GB" sz="2800" b="1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omic Sans MS" pitchFamily="66" charset="0"/>
                <a:sym typeface="Symbol"/>
              </a:rPr>
              <a:t>Bool~Bool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  <a:sym typeface="Symbol"/>
              </a:rPr>
              <a:t> 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= </a:t>
            </a:r>
            <a:r>
              <a:rPr lang="en-GB" sz="2800" dirty="0" err="1">
                <a:solidFill>
                  <a:schemeClr val="bg1"/>
                </a:solidFill>
                <a:latin typeface="Comic Sans MS" pitchFamily="66" charset="0"/>
              </a:rPr>
              <a:t>refl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omic Sans MS" pitchFamily="66" charset="0"/>
              </a:rPr>
              <a:t>Bool</a:t>
            </a:r>
            <a:endParaRPr lang="en-GB" sz="2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in (x </a:t>
            </a:r>
            <a:r>
              <a:rPr lang="en-GB" sz="2800" b="1" dirty="0">
                <a:solidFill>
                  <a:schemeClr val="bg1"/>
                </a:solidFill>
                <a:latin typeface="Comic Sans MS" pitchFamily="66" charset="0"/>
                <a:sym typeface="Wingdings 3"/>
              </a:rPr>
              <a:t></a:t>
            </a:r>
            <a:r>
              <a:rPr lang="en-GB" sz="2800" dirty="0">
                <a:solidFill>
                  <a:schemeClr val="bg1"/>
                </a:solidFill>
                <a:latin typeface="Comic Sans MS" pitchFamily="66" charset="0"/>
              </a:rPr>
              <a:t> c7) &amp;&amp; False)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1">
      <a:dk1>
        <a:sysClr val="windowText" lastClr="000000"/>
      </a:dk1>
      <a:lt1>
        <a:sysClr val="window" lastClr="FFFFFF"/>
      </a:lt1>
      <a:dk2>
        <a:srgbClr val="002060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FFC000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 w="9525">
          <a:solidFill>
            <a:schemeClr val="bg1"/>
          </a:solidFill>
        </a:ln>
      </a:spPr>
      <a:bodyPr wrap="square" rtlCol="0" anchor="ctr">
        <a:spAutoFit/>
      </a:bodyPr>
      <a:lstStyle>
        <a:defPPr algn="ctr">
          <a:defRPr dirty="0" smtClean="0">
            <a:solidFill>
              <a:schemeClr val="bg1"/>
            </a:solidFill>
            <a:latin typeface="Comic Sans MS" pitchFamily="66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Parallel Haskell</Template>
  <TotalTime>11076</TotalTime>
  <Words>7188</Words>
  <Application>Microsoft Office PowerPoint</Application>
  <PresentationFormat>Widescreen</PresentationFormat>
  <Paragraphs>1046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6" baseType="lpstr">
      <vt:lpstr>Arial</vt:lpstr>
      <vt:lpstr>Book Antiqua</vt:lpstr>
      <vt:lpstr>Calibri</vt:lpstr>
      <vt:lpstr>Cambria Math</vt:lpstr>
      <vt:lpstr>Comic Sans MS</vt:lpstr>
      <vt:lpstr>Courier New</vt:lpstr>
      <vt:lpstr>Lucida Sans</vt:lpstr>
      <vt:lpstr>Symbol</vt:lpstr>
      <vt:lpstr>Wingdings</vt:lpstr>
      <vt:lpstr>Wingdings 2</vt:lpstr>
      <vt:lpstr>Wingdings 3</vt:lpstr>
      <vt:lpstr>Apex</vt:lpstr>
      <vt:lpstr>Type inference  as constraint solving</vt:lpstr>
      <vt:lpstr>The task of type inference</vt:lpstr>
      <vt:lpstr>The task of type inference</vt:lpstr>
      <vt:lpstr>Elaboration</vt:lpstr>
      <vt:lpstr>Elaboration</vt:lpstr>
      <vt:lpstr>Elaboration</vt:lpstr>
      <vt:lpstr>Classic Damas-Milner</vt:lpstr>
      <vt:lpstr>Classic Damas-Milner</vt:lpstr>
      <vt:lpstr>Elaboration and unification variables</vt:lpstr>
      <vt:lpstr>Unification variables</vt:lpstr>
      <vt:lpstr>Same thing, but for type classes</vt:lpstr>
      <vt:lpstr>Deferring solving</vt:lpstr>
      <vt:lpstr>Deferring solving</vt:lpstr>
      <vt:lpstr>Deferring solving</vt:lpstr>
      <vt:lpstr>The French approach to type inference</vt:lpstr>
      <vt:lpstr>The language of constraints</vt:lpstr>
      <vt:lpstr>The language of constraints</vt:lpstr>
      <vt:lpstr>The language of constraints</vt:lpstr>
      <vt:lpstr>How solving works</vt:lpstr>
      <vt:lpstr>Things to notice</vt:lpstr>
      <vt:lpstr>Implication constraints</vt:lpstr>
      <vt:lpstr>Existentials</vt:lpstr>
      <vt:lpstr>Existentials</vt:lpstr>
      <vt:lpstr>Generate constraints</vt:lpstr>
      <vt:lpstr>Generate constraints</vt:lpstr>
      <vt:lpstr>The Right Way: implication constraints</vt:lpstr>
      <vt:lpstr>Reminder</vt:lpstr>
      <vt:lpstr>PowerPoint Presentation</vt:lpstr>
      <vt:lpstr>What is ‘a’?</vt:lpstr>
      <vt:lpstr>Level numbers and constraint floating</vt:lpstr>
      <vt:lpstr>Existential escape</vt:lpstr>
      <vt:lpstr>Existential escape</vt:lpstr>
      <vt:lpstr>Level numbers</vt:lpstr>
      <vt:lpstr>Back to our earlier example</vt:lpstr>
      <vt:lpstr>Floating constraints</vt:lpstr>
      <vt:lpstr>Our ill-typed example again</vt:lpstr>
      <vt:lpstr>Promotion</vt:lpstr>
      <vt:lpstr>Promotion</vt:lpstr>
      <vt:lpstr>Levels and floating: story so far</vt:lpstr>
      <vt:lpstr>Constraint generation and level numbers</vt:lpstr>
      <vt:lpstr>The “ambient” level</vt:lpstr>
      <vt:lpstr>Type signatures</vt:lpstr>
      <vt:lpstr>Works equally well for nested signatures</vt:lpstr>
      <vt:lpstr>Constraint solving: hither and yon</vt:lpstr>
      <vt:lpstr>Story so far</vt:lpstr>
      <vt:lpstr>Solving hither and yon </vt:lpstr>
      <vt:lpstr>Solving hither and yon </vt:lpstr>
      <vt:lpstr>Solving hither and yon </vt:lpstr>
      <vt:lpstr>Solving hither and yon </vt:lpstr>
      <vt:lpstr>Solving hither and yon </vt:lpstr>
      <vt:lpstr>Solving hither and yon </vt:lpstr>
      <vt:lpstr>Solving hither and yon </vt:lpstr>
      <vt:lpstr>Solving hither and yon </vt:lpstr>
      <vt:lpstr>Solving hither and yon </vt:lpstr>
      <vt:lpstr>Solving hither and yon </vt:lpstr>
      <vt:lpstr>Solving hither and yon </vt:lpstr>
      <vt:lpstr>Back to the big picture</vt:lpstr>
      <vt:lpstr>The French approach to type inference</vt:lpstr>
      <vt:lpstr>The advantages of being French</vt:lpstr>
      <vt:lpstr>Robustness</vt:lpstr>
      <vt:lpstr>Error messages</vt:lpstr>
      <vt:lpstr>Practical benefits</vt:lpstr>
      <vt:lpstr>Things I have sadly not talked about</vt:lpstr>
      <vt:lpstr>Things I have sadly not talked about</vt:lpstr>
      <vt:lpstr>Conclusion</vt:lpstr>
      <vt:lpstr>Extra slides</vt:lpstr>
      <vt:lpstr>Evidence of equality</vt:lpstr>
      <vt:lpstr>Equality constraints generate evidence too!</vt:lpstr>
      <vt:lpstr>PowerPoint Presentation</vt:lpstr>
      <vt:lpstr>Equality constraints  generate evidence too!</vt:lpstr>
      <vt:lpstr>Plug the evidence back into the term</vt:lpstr>
      <vt:lpstr>Floating with GADTs</vt:lpstr>
      <vt:lpstr>Floating with GADTs</vt:lpstr>
      <vt:lpstr>Floating with GADTs</vt:lpstr>
      <vt:lpstr>Floating with GADTs</vt:lpstr>
      <vt:lpstr>Deferred type errors andtyped holes</vt:lpstr>
      <vt:lpstr>Type errors considered harmful</vt:lpstr>
      <vt:lpstr>Type errors considered harmful</vt:lpstr>
      <vt:lpstr>How it looks</vt:lpstr>
      <vt:lpstr>Type holes: incomplete programs</vt:lpstr>
      <vt:lpstr>Multiple, named holes</vt:lpstr>
      <vt:lpstr>Combining the two</vt:lpstr>
      <vt:lpstr>Just a hack?</vt:lpstr>
      <vt:lpstr>When equality is insoluble...</vt:lpstr>
      <vt:lpstr>Step 2: solve constraints</vt:lpstr>
      <vt:lpstr>Step 2: solve constraints</vt:lpstr>
      <vt:lpstr>Hole constraints (a new form of constraint)</vt:lpstr>
      <vt:lpstr>Hole constraints...</vt:lpstr>
      <vt:lpstr>Generalisation</vt:lpstr>
      <vt:lpstr>Generalisation (Hindley-Milner)</vt:lpstr>
      <vt:lpstr>A more extreme example</vt:lpstr>
      <vt:lpstr>A more extreme example</vt:lpstr>
      <vt:lpstr>A more extreme example</vt:lpstr>
      <vt:lpstr>A more extreme example</vt:lpstr>
      <vt:lpstr>A possible path [Pottier et al]</vt:lpstr>
      <vt:lpstr>A much easier path</vt:lpstr>
      <vt:lpstr>Efficient Equalities</vt:lpstr>
      <vt:lpstr>Questions you might like to ask</vt:lpstr>
      <vt:lpstr>Making it efficient</vt:lpstr>
      <vt:lpstr>Take a clue from unboxed values</vt:lpstr>
      <vt:lpstr>Take a clue from unboxed values</vt:lpstr>
      <vt:lpstr>Implementing ~#</vt:lpstr>
      <vt:lpstr>Implementing ~#</vt:lpstr>
      <vt:lpstr>Boxed and primitive equality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Deferring type errors</dc:title>
  <dc:creator>simonpj</dc:creator>
  <cp:lastModifiedBy>Simon Peyton Jones</cp:lastModifiedBy>
  <cp:revision>198</cp:revision>
  <dcterms:created xsi:type="dcterms:W3CDTF">2012-02-20T08:02:48Z</dcterms:created>
  <dcterms:modified xsi:type="dcterms:W3CDTF">2020-05-07T15:04:23Z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simonpj@microsoft.com</vt:lpwstr>
  </property>
  <property fmtid="{D5CDD505-2E9C-101B-9397-08002B2CF9AE}" pid="5" name="MSIP_Label_f42aa342-8706-4288-bd11-ebb85995028c_SetDate">
    <vt:lpwstr>2019-06-10T12:10:30.9216687Z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a6d83351-7990-4a19-b3a6-c540edc23b15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