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6" r:id="rId4"/>
    <p:sldId id="257" r:id="rId5"/>
    <p:sldId id="259" r:id="rId6"/>
    <p:sldId id="260" r:id="rId7"/>
    <p:sldId id="265" r:id="rId8"/>
    <p:sldId id="267" r:id="rId9"/>
    <p:sldId id="261" r:id="rId10"/>
    <p:sldId id="271" r:id="rId11"/>
    <p:sldId id="272" r:id="rId12"/>
    <p:sldId id="263" r:id="rId13"/>
    <p:sldId id="264" r:id="rId14"/>
    <p:sldId id="27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>
      <p:cViewPr varScale="1">
        <p:scale>
          <a:sx n="81" d="100"/>
          <a:sy n="81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EAD4D-4753-45CD-8E0D-833FF8C87CE4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10EC4-2E89-4D01-B24D-37871C58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3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EC4-2E89-4D01-B24D-37871C583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0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64A1-CF57-4A22-8D07-EBDFFE54834D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D2EB-913D-4E41-8BFC-5D669F1AFBC9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D386-6D8E-4CFC-A5C9-5C25D949BB15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069-2511-41A9-8E8E-74726031E3E7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6C18-BF66-4B22-8DF6-4D315AD7DA74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5E7D-C989-4893-8067-69A61D9DC872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5A4E-F403-43C2-8BA0-4E438C857E66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D876-25A6-4093-B6EA-BA1DD652CBB1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D72A-30A3-49C3-9F08-F165301E916D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264B-8415-494B-ABC1-7FF111374A3A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9CE4-E34C-4EA1-B97A-F6C3BE2C558E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6BD0-6F76-4F22-9BF3-92A86E6B408E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1437-ACCB-4E9A-B463-528633B62765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9B02-75F5-45FE-8C33-5D3A21799728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71AA-315A-4708-91DA-B76E701D9D14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EE0-3DFC-4527-9B98-DDA47B0DD82E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32"/>
            <a:ext cx="1767506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487503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454F-88D8-4D7F-BBDD-794C683A5A1F}" type="datetime1">
              <a:rPr lang="en-US" smtClean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492875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Vectorization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presentation of N4238</a:t>
            </a:r>
          </a:p>
          <a:p>
            <a:r>
              <a:rPr lang="en-US" sz="1500" dirty="0"/>
              <a:t>http://www.open-std.org/JTC1/SC22/WG21/docs/papers/2014/n4238.pdf</a:t>
            </a:r>
            <a:endParaRPr lang="en-US" sz="1500" dirty="0" smtClean="0"/>
          </a:p>
          <a:p>
            <a:r>
              <a:rPr lang="en-US" dirty="0" smtClean="0"/>
              <a:t>Pablo Halpern, November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7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wavefront model using SIMD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2209800" y="1828801"/>
            <a:ext cx="3113895" cy="450307"/>
            <a:chOff x="2209800" y="1828801"/>
            <a:chExt cx="3113895" cy="450307"/>
          </a:xfrm>
        </p:grpSpPr>
        <p:sp>
          <p:nvSpPr>
            <p:cNvPr id="6" name="Rounded Rectangle 5"/>
            <p:cNvSpPr/>
            <p:nvPr/>
          </p:nvSpPr>
          <p:spPr>
            <a:xfrm>
              <a:off x="2209800" y="1828801"/>
              <a:ext cx="764423" cy="4503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a(0)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74223" y="1828801"/>
              <a:ext cx="783626" cy="450307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a(1)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57849" y="1828801"/>
              <a:ext cx="783627" cy="4503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a(2)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43894" y="1828801"/>
              <a:ext cx="779801" cy="450307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a(3)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2267194" y="2649826"/>
            <a:ext cx="630430" cy="45030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50820" y="2802226"/>
            <a:ext cx="630430" cy="45030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34447" y="2954626"/>
            <a:ext cx="630430" cy="45030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18074" y="3107026"/>
            <a:ext cx="630430" cy="450307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67194" y="3345555"/>
            <a:ext cx="630430" cy="45030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50820" y="3497955"/>
            <a:ext cx="630430" cy="45030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34447" y="3650355"/>
            <a:ext cx="630430" cy="45030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8074" y="3802755"/>
            <a:ext cx="630430" cy="450307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267194" y="4045493"/>
            <a:ext cx="630430" cy="45030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050820" y="4197893"/>
            <a:ext cx="630430" cy="45030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834447" y="4350293"/>
            <a:ext cx="630430" cy="45030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618074" y="4502693"/>
            <a:ext cx="630430" cy="450307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220104" y="5202804"/>
            <a:ext cx="3113896" cy="450307"/>
            <a:chOff x="2220104" y="5202804"/>
            <a:chExt cx="3113896" cy="450307"/>
          </a:xfrm>
        </p:grpSpPr>
        <p:sp>
          <p:nvSpPr>
            <p:cNvPr id="90" name="Rounded Rectangle 89"/>
            <p:cNvSpPr/>
            <p:nvPr/>
          </p:nvSpPr>
          <p:spPr>
            <a:xfrm>
              <a:off x="2220104" y="5202804"/>
              <a:ext cx="764423" cy="4503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984527" y="5202804"/>
              <a:ext cx="783626" cy="450307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768153" y="5202804"/>
              <a:ext cx="783627" cy="4503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554199" y="5202804"/>
              <a:ext cx="779801" cy="450307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(3)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220104" y="6020502"/>
            <a:ext cx="3113896" cy="450307"/>
            <a:chOff x="2220104" y="6020502"/>
            <a:chExt cx="3113896" cy="450307"/>
          </a:xfrm>
        </p:grpSpPr>
        <p:sp>
          <p:nvSpPr>
            <p:cNvPr id="95" name="Rounded Rectangle 94"/>
            <p:cNvSpPr/>
            <p:nvPr/>
          </p:nvSpPr>
          <p:spPr>
            <a:xfrm>
              <a:off x="2220104" y="6020502"/>
              <a:ext cx="764423" cy="4503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984527" y="6020502"/>
              <a:ext cx="783626" cy="450307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768153" y="6020502"/>
              <a:ext cx="783627" cy="4503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554199" y="6020502"/>
              <a:ext cx="779801" cy="450307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(3)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209800" y="1826157"/>
            <a:ext cx="3124200" cy="491868"/>
          </a:xfrm>
          <a:prstGeom prst="rect">
            <a:avLst/>
          </a:prstGeom>
          <a:noFill/>
          <a:ln w="47625">
            <a:solidFill>
              <a:schemeClr val="accent4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09800" y="5202804"/>
            <a:ext cx="3124200" cy="491868"/>
          </a:xfrm>
          <a:prstGeom prst="rect">
            <a:avLst/>
          </a:prstGeom>
          <a:noFill/>
          <a:ln w="47625">
            <a:solidFill>
              <a:schemeClr val="accent4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20104" y="6004227"/>
            <a:ext cx="3124200" cy="491868"/>
          </a:xfrm>
          <a:prstGeom prst="rect">
            <a:avLst/>
          </a:prstGeom>
          <a:noFill/>
          <a:ln w="47625">
            <a:solidFill>
              <a:schemeClr val="accent4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Elbow Connector 105"/>
          <p:cNvCxnSpPr>
            <a:stCxn id="102" idx="2"/>
            <a:endCxn id="10" idx="0"/>
          </p:cNvCxnSpPr>
          <p:nvPr/>
        </p:nvCxnSpPr>
        <p:spPr>
          <a:xfrm rot="5400000">
            <a:off x="3011255" y="1889180"/>
            <a:ext cx="331801" cy="1189491"/>
          </a:xfrm>
          <a:prstGeom prst="bentConnector3">
            <a:avLst>
              <a:gd name="adj1" fmla="val 3579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2" idx="2"/>
            <a:endCxn id="11" idx="0"/>
          </p:cNvCxnSpPr>
          <p:nvPr/>
        </p:nvCxnSpPr>
        <p:spPr>
          <a:xfrm rot="5400000" flipH="1" flipV="1">
            <a:off x="2127435" y="3257200"/>
            <a:ext cx="1693574" cy="783626"/>
          </a:xfrm>
          <a:prstGeom prst="bentConnector5">
            <a:avLst>
              <a:gd name="adj1" fmla="val -13498"/>
              <a:gd name="adj2" fmla="val 50000"/>
              <a:gd name="adj3" fmla="val 11349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85" idx="2"/>
            <a:endCxn id="103" idx="0"/>
          </p:cNvCxnSpPr>
          <p:nvPr/>
        </p:nvCxnSpPr>
        <p:spPr>
          <a:xfrm rot="5400000">
            <a:off x="4227693" y="4497208"/>
            <a:ext cx="249804" cy="11613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3" idx="2"/>
            <a:endCxn id="104" idx="0"/>
          </p:cNvCxnSpPr>
          <p:nvPr/>
        </p:nvCxnSpPr>
        <p:spPr>
          <a:xfrm>
            <a:off x="3771900" y="5694672"/>
            <a:ext cx="10304" cy="3095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746273" y="1655141"/>
            <a:ext cx="2913459" cy="2308324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simd (int = 0…)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f(i);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7" name="Rounded Rectangular Callout 136"/>
          <p:cNvSpPr/>
          <p:nvPr/>
        </p:nvSpPr>
        <p:spPr>
          <a:xfrm>
            <a:off x="5746273" y="4495800"/>
            <a:ext cx="2407128" cy="457200"/>
          </a:xfrm>
          <a:prstGeom prst="wedgeRoundRectCallout">
            <a:avLst>
              <a:gd name="adj1" fmla="val -64293"/>
              <a:gd name="adj2" fmla="val -13788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scalar instruction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8" name="Rounded Rectangular Callout 137"/>
          <p:cNvSpPr/>
          <p:nvPr/>
        </p:nvSpPr>
        <p:spPr>
          <a:xfrm>
            <a:off x="5867400" y="5294003"/>
            <a:ext cx="3016727" cy="457200"/>
          </a:xfrm>
          <a:prstGeom prst="wedgeRoundRectCallout">
            <a:avLst>
              <a:gd name="adj1" fmla="val -64293"/>
              <a:gd name="adj2" fmla="val -13788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SIMD (vector) instruction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56" name="Elbow Connector 55"/>
          <p:cNvCxnSpPr>
            <a:stCxn id="83" idx="2"/>
            <a:endCxn id="12" idx="0"/>
          </p:cNvCxnSpPr>
          <p:nvPr/>
        </p:nvCxnSpPr>
        <p:spPr>
          <a:xfrm rot="5400000" flipH="1" flipV="1">
            <a:off x="2911061" y="3409599"/>
            <a:ext cx="1693574" cy="783627"/>
          </a:xfrm>
          <a:prstGeom prst="bentConnector5">
            <a:avLst>
              <a:gd name="adj1" fmla="val -13498"/>
              <a:gd name="adj2" fmla="val 50000"/>
              <a:gd name="adj3" fmla="val 11349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84" idx="2"/>
            <a:endCxn id="13" idx="0"/>
          </p:cNvCxnSpPr>
          <p:nvPr/>
        </p:nvCxnSpPr>
        <p:spPr>
          <a:xfrm rot="5400000" flipH="1" flipV="1">
            <a:off x="3694688" y="3561999"/>
            <a:ext cx="1693574" cy="783627"/>
          </a:xfrm>
          <a:prstGeom prst="bentConnector5">
            <a:avLst>
              <a:gd name="adj1" fmla="val -9045"/>
              <a:gd name="adj2" fmla="val 50000"/>
              <a:gd name="adj3" fmla="val 11349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2"/>
            <a:endCxn id="14" idx="0"/>
          </p:cNvCxnSpPr>
          <p:nvPr/>
        </p:nvCxnSpPr>
        <p:spPr>
          <a:xfrm>
            <a:off x="2582409" y="3100133"/>
            <a:ext cx="0" cy="2454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2"/>
            <a:endCxn id="15" idx="0"/>
          </p:cNvCxnSpPr>
          <p:nvPr/>
        </p:nvCxnSpPr>
        <p:spPr>
          <a:xfrm>
            <a:off x="3366035" y="3252533"/>
            <a:ext cx="0" cy="2454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2"/>
            <a:endCxn id="16" idx="0"/>
          </p:cNvCxnSpPr>
          <p:nvPr/>
        </p:nvCxnSpPr>
        <p:spPr>
          <a:xfrm>
            <a:off x="4149662" y="3404933"/>
            <a:ext cx="0" cy="2454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2"/>
            <a:endCxn id="17" idx="0"/>
          </p:cNvCxnSpPr>
          <p:nvPr/>
        </p:nvCxnSpPr>
        <p:spPr>
          <a:xfrm>
            <a:off x="4933289" y="3557333"/>
            <a:ext cx="0" cy="2454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2"/>
            <a:endCxn id="82" idx="0"/>
          </p:cNvCxnSpPr>
          <p:nvPr/>
        </p:nvCxnSpPr>
        <p:spPr>
          <a:xfrm>
            <a:off x="2582409" y="3795862"/>
            <a:ext cx="0" cy="2496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5" idx="2"/>
            <a:endCxn id="83" idx="0"/>
          </p:cNvCxnSpPr>
          <p:nvPr/>
        </p:nvCxnSpPr>
        <p:spPr>
          <a:xfrm>
            <a:off x="3366035" y="3948262"/>
            <a:ext cx="0" cy="2496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6" idx="2"/>
            <a:endCxn id="84" idx="0"/>
          </p:cNvCxnSpPr>
          <p:nvPr/>
        </p:nvCxnSpPr>
        <p:spPr>
          <a:xfrm>
            <a:off x="4149662" y="4100662"/>
            <a:ext cx="0" cy="2496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7" idx="2"/>
            <a:endCxn id="85" idx="0"/>
          </p:cNvCxnSpPr>
          <p:nvPr/>
        </p:nvCxnSpPr>
        <p:spPr>
          <a:xfrm>
            <a:off x="4933289" y="4253062"/>
            <a:ext cx="0" cy="2496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177592" y="3921551"/>
            <a:ext cx="3063711" cy="471340"/>
          </a:xfrm>
          <a:custGeom>
            <a:avLst/>
            <a:gdLst>
              <a:gd name="connsiteX0" fmla="*/ 0 w 3063711"/>
              <a:gd name="connsiteY0" fmla="*/ 0 h 471340"/>
              <a:gd name="connsiteX1" fmla="*/ 725864 w 3063711"/>
              <a:gd name="connsiteY1" fmla="*/ 0 h 471340"/>
              <a:gd name="connsiteX2" fmla="*/ 895546 w 3063711"/>
              <a:gd name="connsiteY2" fmla="*/ 160255 h 471340"/>
              <a:gd name="connsiteX3" fmla="*/ 1508288 w 3063711"/>
              <a:gd name="connsiteY3" fmla="*/ 150828 h 471340"/>
              <a:gd name="connsiteX4" fmla="*/ 1687398 w 3063711"/>
              <a:gd name="connsiteY4" fmla="*/ 311084 h 471340"/>
              <a:gd name="connsiteX5" fmla="*/ 2281286 w 3063711"/>
              <a:gd name="connsiteY5" fmla="*/ 301657 h 471340"/>
              <a:gd name="connsiteX6" fmla="*/ 2450969 w 3063711"/>
              <a:gd name="connsiteY6" fmla="*/ 471340 h 471340"/>
              <a:gd name="connsiteX7" fmla="*/ 3063711 w 3063711"/>
              <a:gd name="connsiteY7" fmla="*/ 471340 h 471340"/>
              <a:gd name="connsiteX8" fmla="*/ 3063711 w 3063711"/>
              <a:gd name="connsiteY8" fmla="*/ 471340 h 47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3711" h="471340">
                <a:moveTo>
                  <a:pt x="0" y="0"/>
                </a:moveTo>
                <a:lnTo>
                  <a:pt x="725864" y="0"/>
                </a:lnTo>
                <a:lnTo>
                  <a:pt x="895546" y="160255"/>
                </a:lnTo>
                <a:lnTo>
                  <a:pt x="1508288" y="150828"/>
                </a:lnTo>
                <a:lnTo>
                  <a:pt x="1687398" y="311084"/>
                </a:lnTo>
                <a:lnTo>
                  <a:pt x="2281286" y="301657"/>
                </a:lnTo>
                <a:lnTo>
                  <a:pt x="2450969" y="471340"/>
                </a:lnTo>
                <a:lnTo>
                  <a:pt x="3063711" y="471340"/>
                </a:lnTo>
                <a:lnTo>
                  <a:pt x="3063711" y="471340"/>
                </a:ln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wavefront ordering point using </a:t>
            </a:r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2209800" y="1828801"/>
            <a:ext cx="3113895" cy="450307"/>
            <a:chOff x="2209800" y="1828801"/>
            <a:chExt cx="3113895" cy="450307"/>
          </a:xfrm>
        </p:grpSpPr>
        <p:sp>
          <p:nvSpPr>
            <p:cNvPr id="6" name="Rounded Rectangle 5"/>
            <p:cNvSpPr/>
            <p:nvPr/>
          </p:nvSpPr>
          <p:spPr>
            <a:xfrm>
              <a:off x="2209800" y="1828801"/>
              <a:ext cx="764423" cy="4503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a(0)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74223" y="1828801"/>
              <a:ext cx="783626" cy="450307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a(1)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57849" y="1828801"/>
              <a:ext cx="783627" cy="4503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a(2)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43894" y="1828801"/>
              <a:ext cx="779801" cy="450307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a(3)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2267194" y="2649826"/>
            <a:ext cx="630430" cy="45030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50820" y="2802226"/>
            <a:ext cx="630430" cy="45030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34447" y="2954626"/>
            <a:ext cx="630430" cy="45030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18074" y="3107026"/>
            <a:ext cx="630430" cy="450307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67194" y="3345555"/>
            <a:ext cx="630430" cy="45030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50820" y="3497955"/>
            <a:ext cx="630430" cy="45030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34447" y="3650355"/>
            <a:ext cx="630430" cy="45030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8074" y="3802755"/>
            <a:ext cx="630430" cy="450307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267194" y="4045493"/>
            <a:ext cx="630430" cy="45030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050820" y="4197893"/>
            <a:ext cx="630430" cy="45030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834447" y="4350293"/>
            <a:ext cx="630430" cy="45030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618074" y="4502693"/>
            <a:ext cx="630430" cy="450307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220104" y="5202804"/>
            <a:ext cx="3113896" cy="450307"/>
            <a:chOff x="2220104" y="5202804"/>
            <a:chExt cx="3113896" cy="450307"/>
          </a:xfrm>
        </p:grpSpPr>
        <p:sp>
          <p:nvSpPr>
            <p:cNvPr id="90" name="Rounded Rectangle 89"/>
            <p:cNvSpPr/>
            <p:nvPr/>
          </p:nvSpPr>
          <p:spPr>
            <a:xfrm>
              <a:off x="2220104" y="5202804"/>
              <a:ext cx="764423" cy="4503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984527" y="5202804"/>
              <a:ext cx="783626" cy="450307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768153" y="5202804"/>
              <a:ext cx="783627" cy="4503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554199" y="5202804"/>
              <a:ext cx="779801" cy="450307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(3)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220104" y="6020502"/>
            <a:ext cx="3113896" cy="450307"/>
            <a:chOff x="2220104" y="6020502"/>
            <a:chExt cx="3113896" cy="450307"/>
          </a:xfrm>
        </p:grpSpPr>
        <p:sp>
          <p:nvSpPr>
            <p:cNvPr id="95" name="Rounded Rectangle 94"/>
            <p:cNvSpPr/>
            <p:nvPr/>
          </p:nvSpPr>
          <p:spPr>
            <a:xfrm>
              <a:off x="2220104" y="6020502"/>
              <a:ext cx="764423" cy="4503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984527" y="6020502"/>
              <a:ext cx="783626" cy="450307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768153" y="6020502"/>
              <a:ext cx="783627" cy="4503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554199" y="6020502"/>
              <a:ext cx="779801" cy="450307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(3)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209800" y="1826157"/>
            <a:ext cx="3124200" cy="491868"/>
          </a:xfrm>
          <a:prstGeom prst="rect">
            <a:avLst/>
          </a:prstGeom>
          <a:noFill/>
          <a:ln w="47625">
            <a:solidFill>
              <a:schemeClr val="accent4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09800" y="5202804"/>
            <a:ext cx="3124200" cy="491868"/>
          </a:xfrm>
          <a:prstGeom prst="rect">
            <a:avLst/>
          </a:prstGeom>
          <a:noFill/>
          <a:ln w="47625">
            <a:solidFill>
              <a:schemeClr val="accent4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20104" y="6004227"/>
            <a:ext cx="3124200" cy="491868"/>
          </a:xfrm>
          <a:prstGeom prst="rect">
            <a:avLst/>
          </a:prstGeom>
          <a:noFill/>
          <a:ln w="47625">
            <a:solidFill>
              <a:schemeClr val="accent4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Elbow Connector 105"/>
          <p:cNvCxnSpPr>
            <a:stCxn id="102" idx="2"/>
            <a:endCxn id="10" idx="0"/>
          </p:cNvCxnSpPr>
          <p:nvPr/>
        </p:nvCxnSpPr>
        <p:spPr>
          <a:xfrm rot="5400000">
            <a:off x="3011255" y="1889180"/>
            <a:ext cx="331801" cy="1189491"/>
          </a:xfrm>
          <a:prstGeom prst="bentConnector3">
            <a:avLst>
              <a:gd name="adj1" fmla="val 3579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2" idx="2"/>
            <a:endCxn id="11" idx="0"/>
          </p:cNvCxnSpPr>
          <p:nvPr/>
        </p:nvCxnSpPr>
        <p:spPr>
          <a:xfrm rot="5400000" flipH="1" flipV="1">
            <a:off x="2127435" y="3257200"/>
            <a:ext cx="1693574" cy="783626"/>
          </a:xfrm>
          <a:prstGeom prst="bentConnector5">
            <a:avLst>
              <a:gd name="adj1" fmla="val -13498"/>
              <a:gd name="adj2" fmla="val 50000"/>
              <a:gd name="adj3" fmla="val 11349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85" idx="2"/>
            <a:endCxn id="103" idx="0"/>
          </p:cNvCxnSpPr>
          <p:nvPr/>
        </p:nvCxnSpPr>
        <p:spPr>
          <a:xfrm rot="5400000">
            <a:off x="4227693" y="4497208"/>
            <a:ext cx="249804" cy="11613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3" idx="2"/>
            <a:endCxn id="104" idx="0"/>
          </p:cNvCxnSpPr>
          <p:nvPr/>
        </p:nvCxnSpPr>
        <p:spPr>
          <a:xfrm>
            <a:off x="3771900" y="5694672"/>
            <a:ext cx="10304" cy="3095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3" idx="2"/>
            <a:endCxn id="12" idx="0"/>
          </p:cNvCxnSpPr>
          <p:nvPr/>
        </p:nvCxnSpPr>
        <p:spPr>
          <a:xfrm rot="5400000" flipH="1" flipV="1">
            <a:off x="2911061" y="3409599"/>
            <a:ext cx="1693574" cy="783627"/>
          </a:xfrm>
          <a:prstGeom prst="bentConnector5">
            <a:avLst>
              <a:gd name="adj1" fmla="val -13498"/>
              <a:gd name="adj2" fmla="val 50000"/>
              <a:gd name="adj3" fmla="val 11349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84" idx="2"/>
            <a:endCxn id="13" idx="0"/>
          </p:cNvCxnSpPr>
          <p:nvPr/>
        </p:nvCxnSpPr>
        <p:spPr>
          <a:xfrm rot="5400000" flipH="1" flipV="1">
            <a:off x="3694688" y="3561999"/>
            <a:ext cx="1693574" cy="783627"/>
          </a:xfrm>
          <a:prstGeom prst="bentConnector5">
            <a:avLst>
              <a:gd name="adj1" fmla="val -9045"/>
              <a:gd name="adj2" fmla="val 50000"/>
              <a:gd name="adj3" fmla="val 11349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2"/>
            <a:endCxn id="14" idx="0"/>
          </p:cNvCxnSpPr>
          <p:nvPr/>
        </p:nvCxnSpPr>
        <p:spPr>
          <a:xfrm>
            <a:off x="2582409" y="3100133"/>
            <a:ext cx="0" cy="2454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2"/>
            <a:endCxn id="15" idx="0"/>
          </p:cNvCxnSpPr>
          <p:nvPr/>
        </p:nvCxnSpPr>
        <p:spPr>
          <a:xfrm>
            <a:off x="3366035" y="3252533"/>
            <a:ext cx="0" cy="2454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2"/>
            <a:endCxn id="16" idx="0"/>
          </p:cNvCxnSpPr>
          <p:nvPr/>
        </p:nvCxnSpPr>
        <p:spPr>
          <a:xfrm>
            <a:off x="4149662" y="3404933"/>
            <a:ext cx="0" cy="2454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2"/>
            <a:endCxn id="17" idx="0"/>
          </p:cNvCxnSpPr>
          <p:nvPr/>
        </p:nvCxnSpPr>
        <p:spPr>
          <a:xfrm>
            <a:off x="4933289" y="3557333"/>
            <a:ext cx="0" cy="2454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2"/>
            <a:endCxn id="82" idx="0"/>
          </p:cNvCxnSpPr>
          <p:nvPr/>
        </p:nvCxnSpPr>
        <p:spPr>
          <a:xfrm>
            <a:off x="2582409" y="3795862"/>
            <a:ext cx="0" cy="2496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5" idx="2"/>
            <a:endCxn id="83" idx="0"/>
          </p:cNvCxnSpPr>
          <p:nvPr/>
        </p:nvCxnSpPr>
        <p:spPr>
          <a:xfrm>
            <a:off x="3366035" y="3948262"/>
            <a:ext cx="0" cy="2496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6" idx="2"/>
            <a:endCxn id="84" idx="0"/>
          </p:cNvCxnSpPr>
          <p:nvPr/>
        </p:nvCxnSpPr>
        <p:spPr>
          <a:xfrm>
            <a:off x="4149662" y="4100662"/>
            <a:ext cx="0" cy="2496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7" idx="2"/>
            <a:endCxn id="85" idx="0"/>
          </p:cNvCxnSpPr>
          <p:nvPr/>
        </p:nvCxnSpPr>
        <p:spPr>
          <a:xfrm>
            <a:off x="4933289" y="4253062"/>
            <a:ext cx="0" cy="2496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80555" y="1492510"/>
            <a:ext cx="3103572" cy="2585323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simd (int = 0…)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wavefront_ordering_pt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f(i);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Rounded Rectangular Callout 52"/>
          <p:cNvSpPr/>
          <p:nvPr/>
        </p:nvSpPr>
        <p:spPr>
          <a:xfrm>
            <a:off x="5562600" y="5105400"/>
            <a:ext cx="2407128" cy="457200"/>
          </a:xfrm>
          <a:prstGeom prst="wedgeRoundRectCallout">
            <a:avLst>
              <a:gd name="adj1" fmla="val -61552"/>
              <a:gd name="adj2" fmla="val -135438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scalar instruction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867400" y="6057671"/>
            <a:ext cx="3016727" cy="457200"/>
          </a:xfrm>
          <a:prstGeom prst="wedgeRoundRectCallout">
            <a:avLst>
              <a:gd name="adj1" fmla="val -64293"/>
              <a:gd name="adj2" fmla="val -13788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SIMD (vector) instruction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5943600" y="4227122"/>
            <a:ext cx="3048000" cy="606611"/>
          </a:xfrm>
          <a:prstGeom prst="wedgeRoundRectCallout">
            <a:avLst>
              <a:gd name="adj1" fmla="val -68972"/>
              <a:gd name="adj2" fmla="val -21376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wavefront </a:t>
            </a:r>
            <a:r>
              <a:rPr lang="en-US" dirty="0" smtClean="0">
                <a:solidFill>
                  <a:schemeClr val="accent5"/>
                </a:solidFill>
              </a:rPr>
              <a:t>ordering point </a:t>
            </a:r>
            <a:r>
              <a:rPr lang="en-US" dirty="0" smtClean="0">
                <a:solidFill>
                  <a:schemeClr val="accent5"/>
                </a:solidFill>
              </a:rPr>
              <a:t>(no-op)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9" name="Left Brace 58"/>
          <p:cNvSpPr/>
          <p:nvPr/>
        </p:nvSpPr>
        <p:spPr>
          <a:xfrm>
            <a:off x="1863890" y="2060003"/>
            <a:ext cx="271965" cy="1629952"/>
          </a:xfrm>
          <a:prstGeom prst="leftBrac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70897" y="2276929"/>
            <a:ext cx="1727833" cy="12003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nstruction-reordering optimizations allowed here.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>
            <a:off x="1857661" y="4275461"/>
            <a:ext cx="278194" cy="1985078"/>
          </a:xfrm>
          <a:prstGeom prst="leftBrace">
            <a:avLst>
              <a:gd name="adj1" fmla="val 0"/>
              <a:gd name="adj2" fmla="val 5000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64668" y="4847513"/>
            <a:ext cx="1729918" cy="12003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nstruction-reordering optimizations allowed here.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/>
          <p:nvPr/>
        </p:nvCxnSpPr>
        <p:spPr>
          <a:xfrm>
            <a:off x="2060969" y="4150612"/>
            <a:ext cx="3349231" cy="52766"/>
          </a:xfrm>
          <a:prstGeom prst="line">
            <a:avLst/>
          </a:prstGeom>
          <a:ln w="952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lockstep </a:t>
            </a:r>
            <a:r>
              <a:rPr lang="en-US" dirty="0" smtClean="0"/>
              <a:t>ordering point </a:t>
            </a:r>
            <a:r>
              <a:rPr lang="en-US" dirty="0" smtClean="0"/>
              <a:t>using SIMD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2209800" y="1828801"/>
            <a:ext cx="3113895" cy="450307"/>
            <a:chOff x="2209800" y="1828801"/>
            <a:chExt cx="3113895" cy="450307"/>
          </a:xfrm>
        </p:grpSpPr>
        <p:sp>
          <p:nvSpPr>
            <p:cNvPr id="6" name="Rounded Rectangle 5"/>
            <p:cNvSpPr/>
            <p:nvPr/>
          </p:nvSpPr>
          <p:spPr>
            <a:xfrm>
              <a:off x="2209800" y="1828801"/>
              <a:ext cx="764423" cy="4503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a(0)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74223" y="1828801"/>
              <a:ext cx="783626" cy="450307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a(1)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57849" y="1828801"/>
              <a:ext cx="783627" cy="4503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a(2)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43894" y="1828801"/>
              <a:ext cx="779801" cy="450307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a(3)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2267194" y="2649826"/>
            <a:ext cx="630430" cy="45030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b(0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50820" y="2743200"/>
            <a:ext cx="630430" cy="45030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34447" y="2819400"/>
            <a:ext cx="630430" cy="45030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18074" y="2885319"/>
            <a:ext cx="630430" cy="450307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67194" y="3276600"/>
            <a:ext cx="630430" cy="45030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50820" y="3369974"/>
            <a:ext cx="630430" cy="45030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34447" y="3446174"/>
            <a:ext cx="630430" cy="45030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8074" y="3512093"/>
            <a:ext cx="630430" cy="450307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267194" y="4385106"/>
            <a:ext cx="630430" cy="45030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050820" y="4426493"/>
            <a:ext cx="630430" cy="45030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834447" y="4502693"/>
            <a:ext cx="630430" cy="45030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618074" y="4578893"/>
            <a:ext cx="630430" cy="450307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220104" y="5202804"/>
            <a:ext cx="3113896" cy="450307"/>
            <a:chOff x="2220104" y="5202804"/>
            <a:chExt cx="3113896" cy="450307"/>
          </a:xfrm>
        </p:grpSpPr>
        <p:sp>
          <p:nvSpPr>
            <p:cNvPr id="90" name="Rounded Rectangle 89"/>
            <p:cNvSpPr/>
            <p:nvPr/>
          </p:nvSpPr>
          <p:spPr>
            <a:xfrm>
              <a:off x="2220104" y="5202804"/>
              <a:ext cx="764423" cy="4503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(0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984527" y="5202804"/>
              <a:ext cx="783626" cy="450307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768153" y="5202804"/>
              <a:ext cx="783627" cy="4503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</a:t>
              </a:r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554199" y="5202804"/>
              <a:ext cx="779801" cy="450307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(3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220104" y="6020502"/>
            <a:ext cx="3113896" cy="450307"/>
            <a:chOff x="2220104" y="6020502"/>
            <a:chExt cx="3113896" cy="450307"/>
          </a:xfrm>
        </p:grpSpPr>
        <p:sp>
          <p:nvSpPr>
            <p:cNvPr id="95" name="Rounded Rectangle 94"/>
            <p:cNvSpPr/>
            <p:nvPr/>
          </p:nvSpPr>
          <p:spPr>
            <a:xfrm>
              <a:off x="2220104" y="6020502"/>
              <a:ext cx="764423" cy="4503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(0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984527" y="6020502"/>
              <a:ext cx="783626" cy="450307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768153" y="6020502"/>
              <a:ext cx="783627" cy="4503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</a:t>
              </a:r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554199" y="6020502"/>
              <a:ext cx="779801" cy="450307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(3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209800" y="1826157"/>
            <a:ext cx="3124200" cy="491868"/>
          </a:xfrm>
          <a:prstGeom prst="rect">
            <a:avLst/>
          </a:prstGeom>
          <a:noFill/>
          <a:ln w="47625">
            <a:solidFill>
              <a:schemeClr val="accent4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09800" y="5202804"/>
            <a:ext cx="3124200" cy="491868"/>
          </a:xfrm>
          <a:prstGeom prst="rect">
            <a:avLst/>
          </a:prstGeom>
          <a:noFill/>
          <a:ln w="47625">
            <a:solidFill>
              <a:schemeClr val="accent4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20104" y="6004227"/>
            <a:ext cx="3124200" cy="491868"/>
          </a:xfrm>
          <a:prstGeom prst="rect">
            <a:avLst/>
          </a:prstGeom>
          <a:noFill/>
          <a:ln w="47625">
            <a:solidFill>
              <a:schemeClr val="accent4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Elbow Connector 105"/>
          <p:cNvCxnSpPr>
            <a:stCxn id="102" idx="2"/>
            <a:endCxn id="10" idx="0"/>
          </p:cNvCxnSpPr>
          <p:nvPr/>
        </p:nvCxnSpPr>
        <p:spPr>
          <a:xfrm rot="5400000">
            <a:off x="3011255" y="1889180"/>
            <a:ext cx="331801" cy="1189491"/>
          </a:xfrm>
          <a:prstGeom prst="bentConnector3">
            <a:avLst>
              <a:gd name="adj1" fmla="val 3579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4" idx="2"/>
            <a:endCxn id="11" idx="0"/>
          </p:cNvCxnSpPr>
          <p:nvPr/>
        </p:nvCxnSpPr>
        <p:spPr>
          <a:xfrm rot="5400000" flipH="1" flipV="1">
            <a:off x="2482368" y="2843241"/>
            <a:ext cx="983707" cy="783626"/>
          </a:xfrm>
          <a:prstGeom prst="bentConnector5">
            <a:avLst>
              <a:gd name="adj1" fmla="val -23239"/>
              <a:gd name="adj2" fmla="val 50000"/>
              <a:gd name="adj3" fmla="val 12323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85" idx="2"/>
            <a:endCxn id="103" idx="0"/>
          </p:cNvCxnSpPr>
          <p:nvPr/>
        </p:nvCxnSpPr>
        <p:spPr>
          <a:xfrm rot="5400000">
            <a:off x="4265793" y="4535308"/>
            <a:ext cx="173604" cy="11613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3" idx="2"/>
            <a:endCxn id="104" idx="0"/>
          </p:cNvCxnSpPr>
          <p:nvPr/>
        </p:nvCxnSpPr>
        <p:spPr>
          <a:xfrm>
            <a:off x="3771900" y="5694672"/>
            <a:ext cx="10304" cy="3095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780555" y="1492510"/>
            <a:ext cx="3103571" cy="2585323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simd (int = 0…)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lockstep_ordering_pt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f(i);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7" name="Rounded Rectangular Callout 136"/>
          <p:cNvSpPr/>
          <p:nvPr/>
        </p:nvSpPr>
        <p:spPr>
          <a:xfrm>
            <a:off x="5562600" y="5105400"/>
            <a:ext cx="2407128" cy="457200"/>
          </a:xfrm>
          <a:prstGeom prst="wedgeRoundRectCallout">
            <a:avLst>
              <a:gd name="adj1" fmla="val -61552"/>
              <a:gd name="adj2" fmla="val -135438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scalar instruction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8" name="Rounded Rectangular Callout 137"/>
          <p:cNvSpPr/>
          <p:nvPr/>
        </p:nvSpPr>
        <p:spPr>
          <a:xfrm>
            <a:off x="5867400" y="6057671"/>
            <a:ext cx="3016727" cy="457200"/>
          </a:xfrm>
          <a:prstGeom prst="wedgeRoundRectCallout">
            <a:avLst>
              <a:gd name="adj1" fmla="val -64293"/>
              <a:gd name="adj2" fmla="val -13788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SIMD (vector) instruction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58" name="Straight Arrow Connector 57"/>
          <p:cNvCxnSpPr>
            <a:stCxn id="10" idx="2"/>
            <a:endCxn id="14" idx="0"/>
          </p:cNvCxnSpPr>
          <p:nvPr/>
        </p:nvCxnSpPr>
        <p:spPr>
          <a:xfrm>
            <a:off x="2582409" y="3100133"/>
            <a:ext cx="0" cy="1764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2"/>
            <a:endCxn id="15" idx="0"/>
          </p:cNvCxnSpPr>
          <p:nvPr/>
        </p:nvCxnSpPr>
        <p:spPr>
          <a:xfrm>
            <a:off x="3366035" y="3193507"/>
            <a:ext cx="0" cy="1764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2"/>
            <a:endCxn id="16" idx="0"/>
          </p:cNvCxnSpPr>
          <p:nvPr/>
        </p:nvCxnSpPr>
        <p:spPr>
          <a:xfrm>
            <a:off x="4149662" y="3269707"/>
            <a:ext cx="0" cy="1764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2"/>
            <a:endCxn id="17" idx="0"/>
          </p:cNvCxnSpPr>
          <p:nvPr/>
        </p:nvCxnSpPr>
        <p:spPr>
          <a:xfrm>
            <a:off x="4933289" y="3335626"/>
            <a:ext cx="0" cy="1764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5" idx="2"/>
            <a:endCxn id="12" idx="0"/>
          </p:cNvCxnSpPr>
          <p:nvPr/>
        </p:nvCxnSpPr>
        <p:spPr>
          <a:xfrm rot="5400000" flipH="1" flipV="1">
            <a:off x="3257407" y="2928027"/>
            <a:ext cx="1000881" cy="783627"/>
          </a:xfrm>
          <a:prstGeom prst="bentConnector5">
            <a:avLst>
              <a:gd name="adj1" fmla="val -19073"/>
              <a:gd name="adj2" fmla="val 50000"/>
              <a:gd name="adj3" fmla="val 12284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2"/>
            <a:endCxn id="13" idx="0"/>
          </p:cNvCxnSpPr>
          <p:nvPr/>
        </p:nvCxnSpPr>
        <p:spPr>
          <a:xfrm rot="5400000" flipH="1" flipV="1">
            <a:off x="4035894" y="2999086"/>
            <a:ext cx="1011162" cy="783627"/>
          </a:xfrm>
          <a:prstGeom prst="bentConnector5">
            <a:avLst>
              <a:gd name="adj1" fmla="val -17014"/>
              <a:gd name="adj2" fmla="val 50000"/>
              <a:gd name="adj3" fmla="val 12260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82" idx="2"/>
            <a:endCxn id="83" idx="0"/>
          </p:cNvCxnSpPr>
          <p:nvPr/>
        </p:nvCxnSpPr>
        <p:spPr>
          <a:xfrm rot="5400000" flipH="1" flipV="1">
            <a:off x="2769762" y="4239140"/>
            <a:ext cx="408920" cy="783626"/>
          </a:xfrm>
          <a:prstGeom prst="bentConnector5">
            <a:avLst>
              <a:gd name="adj1" fmla="val -32850"/>
              <a:gd name="adj2" fmla="val 50000"/>
              <a:gd name="adj3" fmla="val 13285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83" idx="2"/>
            <a:endCxn id="84" idx="0"/>
          </p:cNvCxnSpPr>
          <p:nvPr/>
        </p:nvCxnSpPr>
        <p:spPr>
          <a:xfrm rot="5400000" flipH="1" flipV="1">
            <a:off x="3570794" y="4297933"/>
            <a:ext cx="374107" cy="783627"/>
          </a:xfrm>
          <a:prstGeom prst="bentConnector5">
            <a:avLst>
              <a:gd name="adj1" fmla="val -35908"/>
              <a:gd name="adj2" fmla="val 50000"/>
              <a:gd name="adj3" fmla="val 14346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84" idx="2"/>
            <a:endCxn id="85" idx="0"/>
          </p:cNvCxnSpPr>
          <p:nvPr/>
        </p:nvCxnSpPr>
        <p:spPr>
          <a:xfrm rot="5400000" flipH="1" flipV="1">
            <a:off x="4354421" y="4374133"/>
            <a:ext cx="374107" cy="783627"/>
          </a:xfrm>
          <a:prstGeom prst="bentConnector5">
            <a:avLst>
              <a:gd name="adj1" fmla="val -28349"/>
              <a:gd name="adj2" fmla="val 50000"/>
              <a:gd name="adj3" fmla="val 14850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5400000">
            <a:off x="3559729" y="2999155"/>
            <a:ext cx="413025" cy="2350880"/>
          </a:xfrm>
          <a:prstGeom prst="bentConnector3">
            <a:avLst>
              <a:gd name="adj1" fmla="val 3858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ular Callout 70"/>
          <p:cNvSpPr/>
          <p:nvPr/>
        </p:nvSpPr>
        <p:spPr>
          <a:xfrm>
            <a:off x="5943600" y="4227123"/>
            <a:ext cx="2819400" cy="457200"/>
          </a:xfrm>
          <a:prstGeom prst="wedgeRoundRectCallout">
            <a:avLst>
              <a:gd name="adj1" fmla="val -67426"/>
              <a:gd name="adj2" fmla="val -50902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</a:t>
            </a:r>
            <a:r>
              <a:rPr lang="en-US" dirty="0" smtClean="0">
                <a:solidFill>
                  <a:schemeClr val="accent5"/>
                </a:solidFill>
              </a:rPr>
              <a:t>ockstep </a:t>
            </a:r>
            <a:r>
              <a:rPr lang="en-US" dirty="0" smtClean="0">
                <a:solidFill>
                  <a:schemeClr val="accent5"/>
                </a:solidFill>
              </a:rPr>
              <a:t>ordering point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9" name="Left Brace 68"/>
          <p:cNvSpPr/>
          <p:nvPr/>
        </p:nvSpPr>
        <p:spPr>
          <a:xfrm>
            <a:off x="1863890" y="2060003"/>
            <a:ext cx="271965" cy="1629952"/>
          </a:xfrm>
          <a:prstGeom prst="leftBrac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70897" y="2276929"/>
            <a:ext cx="1727833" cy="12003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nstruction-reordering optimizations allowed here.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6" name="Left Brace 55"/>
          <p:cNvSpPr/>
          <p:nvPr/>
        </p:nvSpPr>
        <p:spPr>
          <a:xfrm>
            <a:off x="1857661" y="4630587"/>
            <a:ext cx="271965" cy="1629952"/>
          </a:xfrm>
          <a:prstGeom prst="leftBrac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64668" y="4847513"/>
            <a:ext cx="1727833" cy="12003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nstruction-reordering optimizations allowed here.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3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control-flow divergence using SIMD (all models)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14600" y="2316421"/>
            <a:ext cx="3124200" cy="491868"/>
            <a:chOff x="2205351" y="1979033"/>
            <a:chExt cx="3124200" cy="491868"/>
          </a:xfrm>
        </p:grpSpPr>
        <p:grpSp>
          <p:nvGrpSpPr>
            <p:cNvPr id="99" name="Group 98"/>
            <p:cNvGrpSpPr/>
            <p:nvPr/>
          </p:nvGrpSpPr>
          <p:grpSpPr>
            <a:xfrm>
              <a:off x="2210504" y="1981677"/>
              <a:ext cx="3113895" cy="450307"/>
              <a:chOff x="2209800" y="1828801"/>
              <a:chExt cx="3113895" cy="45030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209800" y="1828801"/>
                <a:ext cx="764423" cy="45030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a(0)</a:t>
                </a:r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974223" y="1828801"/>
                <a:ext cx="783626" cy="45030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a(1)</a:t>
                </a:r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757849" y="1828801"/>
                <a:ext cx="783627" cy="45030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a(2)</a:t>
                </a:r>
                <a:endPara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543894" y="1828801"/>
                <a:ext cx="779801" cy="450307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a(3)</a:t>
                </a:r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2205351" y="1979033"/>
              <a:ext cx="3124200" cy="491868"/>
            </a:xfrm>
            <a:prstGeom prst="rect">
              <a:avLst/>
            </a:prstGeom>
            <a:noFill/>
            <a:ln w="47625">
              <a:solidFill>
                <a:schemeClr val="accent4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14600" y="3146496"/>
            <a:ext cx="3124200" cy="491868"/>
            <a:chOff x="2205351" y="2809616"/>
            <a:chExt cx="3124200" cy="491868"/>
          </a:xfrm>
        </p:grpSpPr>
        <p:grpSp>
          <p:nvGrpSpPr>
            <p:cNvPr id="100" name="Group 99"/>
            <p:cNvGrpSpPr/>
            <p:nvPr/>
          </p:nvGrpSpPr>
          <p:grpSpPr>
            <a:xfrm>
              <a:off x="2210503" y="2809616"/>
              <a:ext cx="3113896" cy="450307"/>
              <a:chOff x="2220104" y="5202804"/>
              <a:chExt cx="3113896" cy="450307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2220104" y="5202804"/>
                <a:ext cx="764423" cy="45030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0 % 2</a:t>
                </a:r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2984527" y="5202804"/>
                <a:ext cx="783626" cy="45030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1 % 2</a:t>
                </a:r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768153" y="5202804"/>
                <a:ext cx="783627" cy="45030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2 % 2</a:t>
                </a:r>
                <a:endPara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4554199" y="5202804"/>
                <a:ext cx="779801" cy="450307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3 % 2</a:t>
                </a:r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2205351" y="2809616"/>
              <a:ext cx="3124200" cy="491868"/>
            </a:xfrm>
            <a:prstGeom prst="rect">
              <a:avLst/>
            </a:prstGeom>
            <a:noFill/>
            <a:ln w="47625">
              <a:solidFill>
                <a:schemeClr val="accent4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14600" y="3976571"/>
            <a:ext cx="3124200" cy="491868"/>
            <a:chOff x="2205351" y="3611039"/>
            <a:chExt cx="3124200" cy="491868"/>
          </a:xfrm>
        </p:grpSpPr>
        <p:grpSp>
          <p:nvGrpSpPr>
            <p:cNvPr id="101" name="Group 100"/>
            <p:cNvGrpSpPr/>
            <p:nvPr/>
          </p:nvGrpSpPr>
          <p:grpSpPr>
            <a:xfrm>
              <a:off x="2210503" y="3627314"/>
              <a:ext cx="3113896" cy="450307"/>
              <a:chOff x="2220104" y="6020502"/>
              <a:chExt cx="3113896" cy="450307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2220104" y="6020502"/>
                <a:ext cx="764423" cy="45030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2984527" y="6020502"/>
                <a:ext cx="783626" cy="45030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b(1)</a:t>
                </a:r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3768153" y="6020502"/>
                <a:ext cx="783627" cy="45030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554199" y="6020502"/>
                <a:ext cx="779801" cy="450307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b(3)</a:t>
                </a:r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>
              <a:off x="2205351" y="3611039"/>
              <a:ext cx="3124200" cy="491868"/>
            </a:xfrm>
            <a:prstGeom prst="rect">
              <a:avLst/>
            </a:prstGeom>
            <a:noFill/>
            <a:ln w="47625">
              <a:solidFill>
                <a:schemeClr val="accent4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1" name="Straight Arrow Connector 130"/>
          <p:cNvCxnSpPr>
            <a:stCxn id="103" idx="2"/>
            <a:endCxn id="104" idx="0"/>
          </p:cNvCxnSpPr>
          <p:nvPr/>
        </p:nvCxnSpPr>
        <p:spPr>
          <a:xfrm>
            <a:off x="4076700" y="3638364"/>
            <a:ext cx="0" cy="3382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791200" y="2322800"/>
            <a:ext cx="2913459" cy="2308324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simd (int = 0…)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(i % 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b(i);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c(i);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d(i);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14600" y="4806646"/>
            <a:ext cx="3124200" cy="491868"/>
            <a:chOff x="2205351" y="4497909"/>
            <a:chExt cx="3124200" cy="491868"/>
          </a:xfrm>
        </p:grpSpPr>
        <p:grpSp>
          <p:nvGrpSpPr>
            <p:cNvPr id="52" name="Group 51"/>
            <p:cNvGrpSpPr/>
            <p:nvPr/>
          </p:nvGrpSpPr>
          <p:grpSpPr>
            <a:xfrm>
              <a:off x="2210503" y="4497909"/>
              <a:ext cx="3113896" cy="450307"/>
              <a:chOff x="2220104" y="5202804"/>
              <a:chExt cx="3113896" cy="450307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2220104" y="5202804"/>
                <a:ext cx="764423" cy="45030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c(0)</a:t>
                </a:r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984527" y="5202804"/>
                <a:ext cx="783626" cy="45030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3768153" y="5202804"/>
                <a:ext cx="783627" cy="45030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c(2)</a:t>
                </a:r>
                <a:endPara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4554199" y="5202804"/>
                <a:ext cx="779801" cy="45030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2205351" y="4497909"/>
              <a:ext cx="3124200" cy="491868"/>
            </a:xfrm>
            <a:prstGeom prst="rect">
              <a:avLst/>
            </a:prstGeom>
            <a:noFill/>
            <a:ln w="47625">
              <a:solidFill>
                <a:schemeClr val="accent4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14600" y="5636720"/>
            <a:ext cx="3124200" cy="491868"/>
            <a:chOff x="2205351" y="5299332"/>
            <a:chExt cx="3124200" cy="491868"/>
          </a:xfrm>
        </p:grpSpPr>
        <p:grpSp>
          <p:nvGrpSpPr>
            <p:cNvPr id="60" name="Group 59"/>
            <p:cNvGrpSpPr/>
            <p:nvPr/>
          </p:nvGrpSpPr>
          <p:grpSpPr>
            <a:xfrm>
              <a:off x="2210503" y="5315607"/>
              <a:ext cx="3113896" cy="450307"/>
              <a:chOff x="2220104" y="6020502"/>
              <a:chExt cx="3113896" cy="450307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220104" y="6020502"/>
                <a:ext cx="764423" cy="45030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d(0)</a:t>
                </a:r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984527" y="6020502"/>
                <a:ext cx="783626" cy="45030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d(1)</a:t>
                </a:r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3768153" y="6020502"/>
                <a:ext cx="783627" cy="45030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d(2)</a:t>
                </a:r>
                <a:endPara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4554199" y="6020502"/>
                <a:ext cx="779801" cy="450307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d(3)</a:t>
                </a:r>
                <a:endParaRPr 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2205351" y="5299332"/>
              <a:ext cx="3124200" cy="491868"/>
            </a:xfrm>
            <a:prstGeom prst="rect">
              <a:avLst/>
            </a:prstGeom>
            <a:noFill/>
            <a:ln w="47625">
              <a:solidFill>
                <a:schemeClr val="accent4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/>
          <p:cNvCxnSpPr>
            <a:stCxn id="68" idx="2"/>
            <a:endCxn id="69" idx="0"/>
          </p:cNvCxnSpPr>
          <p:nvPr/>
        </p:nvCxnSpPr>
        <p:spPr>
          <a:xfrm>
            <a:off x="4076700" y="5298514"/>
            <a:ext cx="0" cy="33820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4" idx="2"/>
            <a:endCxn id="68" idx="0"/>
          </p:cNvCxnSpPr>
          <p:nvPr/>
        </p:nvCxnSpPr>
        <p:spPr>
          <a:xfrm>
            <a:off x="4076700" y="4468439"/>
            <a:ext cx="0" cy="3382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2" idx="2"/>
            <a:endCxn id="103" idx="0"/>
          </p:cNvCxnSpPr>
          <p:nvPr/>
        </p:nvCxnSpPr>
        <p:spPr>
          <a:xfrm>
            <a:off x="4076700" y="2808289"/>
            <a:ext cx="0" cy="3382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0200" y="189995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mask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76400" y="235955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1111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76400" y="318084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1111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76400" y="4029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0101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76400" y="48476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6400" y="569024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1111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Wavefront used for pipeline vectorization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86000" y="2453668"/>
            <a:ext cx="816961" cy="583544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99808" y="2865558"/>
            <a:ext cx="816961" cy="58354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5256" y="3218886"/>
            <a:ext cx="816961" cy="583544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4053" y="3735198"/>
            <a:ext cx="816961" cy="583544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85999" y="3218886"/>
            <a:ext cx="816961" cy="583544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99808" y="3735198"/>
            <a:ext cx="816961" cy="58354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318571" y="4099095"/>
            <a:ext cx="816961" cy="583544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334053" y="4623827"/>
            <a:ext cx="816961" cy="583544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85999" y="4088526"/>
            <a:ext cx="816961" cy="583544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99808" y="4615407"/>
            <a:ext cx="816961" cy="58354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18569" y="4987724"/>
            <a:ext cx="816961" cy="583544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334053" y="5512456"/>
            <a:ext cx="816961" cy="583544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>
            <a:stCxn id="18" idx="2"/>
            <a:endCxn id="22" idx="0"/>
          </p:cNvCxnSpPr>
          <p:nvPr/>
        </p:nvCxnSpPr>
        <p:spPr>
          <a:xfrm flipH="1">
            <a:off x="2694480" y="3037212"/>
            <a:ext cx="1" cy="181674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2"/>
            <a:endCxn id="26" idx="0"/>
          </p:cNvCxnSpPr>
          <p:nvPr/>
        </p:nvCxnSpPr>
        <p:spPr>
          <a:xfrm>
            <a:off x="2694480" y="3802430"/>
            <a:ext cx="0" cy="286096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3" idx="0"/>
          </p:cNvCxnSpPr>
          <p:nvPr/>
        </p:nvCxnSpPr>
        <p:spPr>
          <a:xfrm>
            <a:off x="3708289" y="3449102"/>
            <a:ext cx="0" cy="286096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7" idx="0"/>
          </p:cNvCxnSpPr>
          <p:nvPr/>
        </p:nvCxnSpPr>
        <p:spPr>
          <a:xfrm>
            <a:off x="3708289" y="4318742"/>
            <a:ext cx="0" cy="296665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24" idx="0"/>
          </p:cNvCxnSpPr>
          <p:nvPr/>
        </p:nvCxnSpPr>
        <p:spPr>
          <a:xfrm flipH="1">
            <a:off x="4727052" y="3802430"/>
            <a:ext cx="6685" cy="296665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  <a:endCxn id="28" idx="0"/>
          </p:cNvCxnSpPr>
          <p:nvPr/>
        </p:nvCxnSpPr>
        <p:spPr>
          <a:xfrm flipH="1">
            <a:off x="4727050" y="4682639"/>
            <a:ext cx="2" cy="305085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5" idx="0"/>
          </p:cNvCxnSpPr>
          <p:nvPr/>
        </p:nvCxnSpPr>
        <p:spPr>
          <a:xfrm>
            <a:off x="5742534" y="4318742"/>
            <a:ext cx="0" cy="305085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9" idx="0"/>
          </p:cNvCxnSpPr>
          <p:nvPr/>
        </p:nvCxnSpPr>
        <p:spPr>
          <a:xfrm>
            <a:off x="5742534" y="5207371"/>
            <a:ext cx="0" cy="305085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>
          <a:xfrm rot="17943823">
            <a:off x="5348710" y="1748163"/>
            <a:ext cx="1143000" cy="1958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Execution wave front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348295" y="1850827"/>
            <a:ext cx="1600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time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148395" y="2424038"/>
            <a:ext cx="0" cy="3812755"/>
          </a:xfrm>
          <a:prstGeom prst="straightConnector1">
            <a:avLst/>
          </a:prstGeom>
          <a:ln w="34925" cmpd="sng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9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term </a:t>
            </a:r>
            <a:r>
              <a:rPr lang="en-US" i="1" dirty="0" smtClean="0"/>
              <a:t>barrier</a:t>
            </a:r>
            <a:r>
              <a:rPr lang="en-US" dirty="0" smtClean="0"/>
              <a:t> is problematic because:</a:t>
            </a:r>
          </a:p>
          <a:p>
            <a:pPr lvl="1"/>
            <a:r>
              <a:rPr lang="en-US" dirty="0" smtClean="0"/>
              <a:t>It is too easily confused with thread barriers</a:t>
            </a:r>
          </a:p>
          <a:p>
            <a:pPr lvl="1"/>
            <a:r>
              <a:rPr lang="en-US" dirty="0" smtClean="0"/>
              <a:t>It implies blocking or synchronization that does not accurately reflect what is actually occurring</a:t>
            </a:r>
          </a:p>
          <a:p>
            <a:r>
              <a:rPr lang="en-US" dirty="0" smtClean="0"/>
              <a:t>Therefore, in this presentation, we use the term </a:t>
            </a:r>
            <a:r>
              <a:rPr lang="en-US" i="1" dirty="0" smtClean="0"/>
              <a:t>ordering point </a:t>
            </a:r>
            <a:r>
              <a:rPr lang="en-US" dirty="0" smtClean="0"/>
              <a:t>instead.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0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0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lanes and gangs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765981" y="2057400"/>
            <a:ext cx="533400" cy="38100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28999" y="2057400"/>
            <a:ext cx="533400" cy="3810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92017" y="2057400"/>
            <a:ext cx="533400" cy="3810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55036" y="2057400"/>
            <a:ext cx="533400" cy="381000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65981" y="2743200"/>
            <a:ext cx="533400" cy="38100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8999" y="2590800"/>
            <a:ext cx="533400" cy="3810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92017" y="2819400"/>
            <a:ext cx="533400" cy="3810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55036" y="2895600"/>
            <a:ext cx="533400" cy="381000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65981" y="3581400"/>
            <a:ext cx="533400" cy="38100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28999" y="3505200"/>
            <a:ext cx="533400" cy="3810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92017" y="3657600"/>
            <a:ext cx="533400" cy="3810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55036" y="3581400"/>
            <a:ext cx="533400" cy="381000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2"/>
            <a:endCxn id="7" idx="0"/>
          </p:cNvCxnSpPr>
          <p:nvPr/>
        </p:nvCxnSpPr>
        <p:spPr>
          <a:xfrm>
            <a:off x="3032681" y="2438400"/>
            <a:ext cx="0" cy="3048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1" idx="0"/>
          </p:cNvCxnSpPr>
          <p:nvPr/>
        </p:nvCxnSpPr>
        <p:spPr>
          <a:xfrm>
            <a:off x="3032681" y="3124200"/>
            <a:ext cx="0" cy="4572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8" idx="0"/>
          </p:cNvCxnSpPr>
          <p:nvPr/>
        </p:nvCxnSpPr>
        <p:spPr>
          <a:xfrm>
            <a:off x="3695699" y="2438400"/>
            <a:ext cx="0" cy="1524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0"/>
          </p:cNvCxnSpPr>
          <p:nvPr/>
        </p:nvCxnSpPr>
        <p:spPr>
          <a:xfrm>
            <a:off x="3695699" y="2971800"/>
            <a:ext cx="0" cy="5334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9" idx="0"/>
          </p:cNvCxnSpPr>
          <p:nvPr/>
        </p:nvCxnSpPr>
        <p:spPr>
          <a:xfrm>
            <a:off x="4358717" y="2438400"/>
            <a:ext cx="0" cy="3810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3" idx="0"/>
          </p:cNvCxnSpPr>
          <p:nvPr/>
        </p:nvCxnSpPr>
        <p:spPr>
          <a:xfrm>
            <a:off x="4358717" y="3200400"/>
            <a:ext cx="0" cy="4572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10" idx="0"/>
          </p:cNvCxnSpPr>
          <p:nvPr/>
        </p:nvCxnSpPr>
        <p:spPr>
          <a:xfrm>
            <a:off x="5021736" y="2438400"/>
            <a:ext cx="0" cy="4572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4" idx="0"/>
          </p:cNvCxnSpPr>
          <p:nvPr/>
        </p:nvCxnSpPr>
        <p:spPr>
          <a:xfrm>
            <a:off x="5021736" y="3276600"/>
            <a:ext cx="0" cy="3048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554745" y="4150024"/>
            <a:ext cx="533400" cy="38100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a(4)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217763" y="4150024"/>
            <a:ext cx="533400" cy="3810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a(5)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80781" y="4150024"/>
            <a:ext cx="533400" cy="3810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a(6)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543800" y="4150024"/>
            <a:ext cx="533400" cy="381000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a(7)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554745" y="4835824"/>
            <a:ext cx="533400" cy="38100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b(4)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217763" y="4683424"/>
            <a:ext cx="533400" cy="3810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b(5)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80781" y="4912024"/>
            <a:ext cx="533400" cy="3810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b(6)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543800" y="4988224"/>
            <a:ext cx="533400" cy="381000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b(7)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554745" y="5674024"/>
            <a:ext cx="533400" cy="38100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c(4)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217763" y="5597824"/>
            <a:ext cx="533400" cy="3810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c(5)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80781" y="5750224"/>
            <a:ext cx="533400" cy="3810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c(6)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543800" y="5674024"/>
            <a:ext cx="533400" cy="381000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c(7)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53" idx="2"/>
            <a:endCxn id="57" idx="0"/>
          </p:cNvCxnSpPr>
          <p:nvPr/>
        </p:nvCxnSpPr>
        <p:spPr>
          <a:xfrm>
            <a:off x="5821445" y="4531024"/>
            <a:ext cx="0" cy="3048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2"/>
            <a:endCxn id="61" idx="0"/>
          </p:cNvCxnSpPr>
          <p:nvPr/>
        </p:nvCxnSpPr>
        <p:spPr>
          <a:xfrm>
            <a:off x="5821445" y="5216824"/>
            <a:ext cx="0" cy="4572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4" idx="2"/>
            <a:endCxn id="58" idx="0"/>
          </p:cNvCxnSpPr>
          <p:nvPr/>
        </p:nvCxnSpPr>
        <p:spPr>
          <a:xfrm>
            <a:off x="6484463" y="4531024"/>
            <a:ext cx="0" cy="1524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2"/>
            <a:endCxn id="62" idx="0"/>
          </p:cNvCxnSpPr>
          <p:nvPr/>
        </p:nvCxnSpPr>
        <p:spPr>
          <a:xfrm>
            <a:off x="6484463" y="5064424"/>
            <a:ext cx="0" cy="5334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5" idx="2"/>
            <a:endCxn id="59" idx="0"/>
          </p:cNvCxnSpPr>
          <p:nvPr/>
        </p:nvCxnSpPr>
        <p:spPr>
          <a:xfrm>
            <a:off x="7147481" y="4531024"/>
            <a:ext cx="0" cy="3810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9" idx="2"/>
            <a:endCxn id="63" idx="0"/>
          </p:cNvCxnSpPr>
          <p:nvPr/>
        </p:nvCxnSpPr>
        <p:spPr>
          <a:xfrm>
            <a:off x="7147481" y="5293024"/>
            <a:ext cx="0" cy="4572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6" idx="2"/>
            <a:endCxn id="60" idx="0"/>
          </p:cNvCxnSpPr>
          <p:nvPr/>
        </p:nvCxnSpPr>
        <p:spPr>
          <a:xfrm>
            <a:off x="7810500" y="4531024"/>
            <a:ext cx="0" cy="4572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2"/>
            <a:endCxn id="64" idx="0"/>
          </p:cNvCxnSpPr>
          <p:nvPr/>
        </p:nvCxnSpPr>
        <p:spPr>
          <a:xfrm>
            <a:off x="7810500" y="5369224"/>
            <a:ext cx="0" cy="3048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684754" y="2036011"/>
            <a:ext cx="2913459" cy="1477328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simd (int = 0…)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a(i); //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b(i); //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c(i); //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Right Brace 73"/>
          <p:cNvSpPr/>
          <p:nvPr/>
        </p:nvSpPr>
        <p:spPr>
          <a:xfrm rot="5400000" flipV="1">
            <a:off x="3841814" y="3076889"/>
            <a:ext cx="372357" cy="2524024"/>
          </a:xfrm>
          <a:prstGeom prst="rightBrace">
            <a:avLst>
              <a:gd name="adj1" fmla="val 8333"/>
              <a:gd name="adj2" fmla="val 50373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63236" y="4489828"/>
            <a:ext cx="252402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1 gang of 4 lanes</a:t>
            </a:r>
          </a:p>
          <a:p>
            <a:pPr algn="ctr"/>
            <a:r>
              <a:rPr lang="en-US" sz="1600" dirty="0" smtClean="0">
                <a:solidFill>
                  <a:schemeClr val="accent5"/>
                </a:solidFill>
              </a:rPr>
              <a:t>(not to be confused with the </a:t>
            </a:r>
            <a:r>
              <a:rPr lang="en-US" sz="1600" dirty="0" err="1" smtClean="0">
                <a:solidFill>
                  <a:schemeClr val="accent5"/>
                </a:solidFill>
              </a:rPr>
              <a:t>GoF</a:t>
            </a:r>
            <a:r>
              <a:rPr lang="en-US" sz="1600" dirty="0" smtClean="0">
                <a:solidFill>
                  <a:schemeClr val="accent5"/>
                </a:solidFill>
              </a:rPr>
              <a:t>)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48295" y="1850827"/>
            <a:ext cx="1600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time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148395" y="2424038"/>
            <a:ext cx="0" cy="3812755"/>
          </a:xfrm>
          <a:prstGeom prst="straightConnector1">
            <a:avLst/>
          </a:prstGeom>
          <a:ln w="34925" cmpd="sng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88584" y="1487371"/>
            <a:ext cx="1600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Iteration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3688784" y="1718203"/>
            <a:ext cx="4464616" cy="1"/>
          </a:xfrm>
          <a:prstGeom prst="straightConnector1">
            <a:avLst/>
          </a:prstGeom>
          <a:ln w="34925" cmpd="sng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9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2057400" y="4114800"/>
            <a:ext cx="4343400" cy="68429"/>
          </a:xfrm>
          <a:prstGeom prst="line">
            <a:avLst/>
          </a:prstGeom>
          <a:ln w="952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Lockstep </a:t>
            </a:r>
            <a:r>
              <a:rPr lang="en-US" dirty="0" smtClean="0"/>
              <a:t>ordering point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2286000" y="1828800"/>
            <a:ext cx="3863419" cy="3384553"/>
            <a:chOff x="2765981" y="2057400"/>
            <a:chExt cx="2522455" cy="2209800"/>
          </a:xfrm>
        </p:grpSpPr>
        <p:sp>
          <p:nvSpPr>
            <p:cNvPr id="18" name="Rounded Rectangle 17"/>
            <p:cNvSpPr/>
            <p:nvPr/>
          </p:nvSpPr>
          <p:spPr>
            <a:xfrm>
              <a:off x="2765981" y="2057400"/>
              <a:ext cx="533400" cy="3810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a(0)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28999" y="2057400"/>
              <a:ext cx="5334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a(1)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92017" y="2057400"/>
              <a:ext cx="533400" cy="381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a(2)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755036" y="2057400"/>
              <a:ext cx="533400" cy="381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a(3)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765981" y="2743200"/>
              <a:ext cx="533400" cy="3810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b(0)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28999" y="2590800"/>
              <a:ext cx="5334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b(1)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92017" y="2819400"/>
              <a:ext cx="533400" cy="381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b(2)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755036" y="2895600"/>
              <a:ext cx="533400" cy="381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b(3)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65981" y="3886200"/>
              <a:ext cx="533400" cy="3810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c(0)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428999" y="3886200"/>
              <a:ext cx="5334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c(1)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092017" y="3886200"/>
              <a:ext cx="533400" cy="381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c(2)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755036" y="3886200"/>
              <a:ext cx="533400" cy="381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c(3)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/>
            <p:cNvCxnSpPr>
              <a:stCxn id="18" idx="2"/>
              <a:endCxn id="22" idx="0"/>
            </p:cNvCxnSpPr>
            <p:nvPr/>
          </p:nvCxnSpPr>
          <p:spPr>
            <a:xfrm>
              <a:off x="3032681" y="2438400"/>
              <a:ext cx="0" cy="30480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6" idx="0"/>
            </p:cNvCxnSpPr>
            <p:nvPr/>
          </p:nvCxnSpPr>
          <p:spPr>
            <a:xfrm>
              <a:off x="3032681" y="3124200"/>
              <a:ext cx="0" cy="76200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9" idx="2"/>
              <a:endCxn id="23" idx="0"/>
            </p:cNvCxnSpPr>
            <p:nvPr/>
          </p:nvCxnSpPr>
          <p:spPr>
            <a:xfrm>
              <a:off x="3695699" y="2438400"/>
              <a:ext cx="0" cy="15240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  <a:endCxn id="27" idx="0"/>
            </p:cNvCxnSpPr>
            <p:nvPr/>
          </p:nvCxnSpPr>
          <p:spPr>
            <a:xfrm>
              <a:off x="3695699" y="2971800"/>
              <a:ext cx="0" cy="91440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0" idx="2"/>
              <a:endCxn id="24" idx="0"/>
            </p:cNvCxnSpPr>
            <p:nvPr/>
          </p:nvCxnSpPr>
          <p:spPr>
            <a:xfrm>
              <a:off x="4358717" y="2438400"/>
              <a:ext cx="0" cy="38100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  <a:endCxn id="28" idx="0"/>
            </p:cNvCxnSpPr>
            <p:nvPr/>
          </p:nvCxnSpPr>
          <p:spPr>
            <a:xfrm>
              <a:off x="4358717" y="3200400"/>
              <a:ext cx="0" cy="68580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1" idx="2"/>
              <a:endCxn id="25" idx="0"/>
            </p:cNvCxnSpPr>
            <p:nvPr/>
          </p:nvCxnSpPr>
          <p:spPr>
            <a:xfrm>
              <a:off x="5021736" y="2438400"/>
              <a:ext cx="0" cy="45720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2"/>
              <a:endCxn id="29" idx="0"/>
            </p:cNvCxnSpPr>
            <p:nvPr/>
          </p:nvCxnSpPr>
          <p:spPr>
            <a:xfrm>
              <a:off x="5021736" y="3276600"/>
              <a:ext cx="0" cy="60960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2" idx="2"/>
              <a:endCxn id="27" idx="0"/>
            </p:cNvCxnSpPr>
            <p:nvPr/>
          </p:nvCxnSpPr>
          <p:spPr>
            <a:xfrm>
              <a:off x="3032681" y="3124200"/>
              <a:ext cx="663018" cy="76200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2" idx="2"/>
              <a:endCxn id="28" idx="0"/>
            </p:cNvCxnSpPr>
            <p:nvPr/>
          </p:nvCxnSpPr>
          <p:spPr>
            <a:xfrm>
              <a:off x="3032681" y="3124200"/>
              <a:ext cx="1326036" cy="76200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2" idx="2"/>
              <a:endCxn id="29" idx="0"/>
            </p:cNvCxnSpPr>
            <p:nvPr/>
          </p:nvCxnSpPr>
          <p:spPr>
            <a:xfrm>
              <a:off x="3032681" y="3124200"/>
              <a:ext cx="1989055" cy="76200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3" idx="2"/>
              <a:endCxn id="26" idx="0"/>
            </p:cNvCxnSpPr>
            <p:nvPr/>
          </p:nvCxnSpPr>
          <p:spPr>
            <a:xfrm flipH="1">
              <a:off x="3032681" y="2971800"/>
              <a:ext cx="663018" cy="91440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3" idx="2"/>
              <a:endCxn id="28" idx="0"/>
            </p:cNvCxnSpPr>
            <p:nvPr/>
          </p:nvCxnSpPr>
          <p:spPr>
            <a:xfrm>
              <a:off x="3695699" y="2971800"/>
              <a:ext cx="663018" cy="91440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9" idx="0"/>
            </p:cNvCxnSpPr>
            <p:nvPr/>
          </p:nvCxnSpPr>
          <p:spPr>
            <a:xfrm>
              <a:off x="3695699" y="2971800"/>
              <a:ext cx="1326037" cy="91440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4" idx="2"/>
              <a:endCxn id="26" idx="0"/>
            </p:cNvCxnSpPr>
            <p:nvPr/>
          </p:nvCxnSpPr>
          <p:spPr>
            <a:xfrm flipH="1">
              <a:off x="3032681" y="3200400"/>
              <a:ext cx="1326036" cy="685800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4" idx="2"/>
              <a:endCxn id="27" idx="0"/>
            </p:cNvCxnSpPr>
            <p:nvPr/>
          </p:nvCxnSpPr>
          <p:spPr>
            <a:xfrm flipH="1">
              <a:off x="3695699" y="3200400"/>
              <a:ext cx="663018" cy="685800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4" idx="2"/>
              <a:endCxn id="29" idx="0"/>
            </p:cNvCxnSpPr>
            <p:nvPr/>
          </p:nvCxnSpPr>
          <p:spPr>
            <a:xfrm>
              <a:off x="4358717" y="3200400"/>
              <a:ext cx="663019" cy="685800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5" idx="2"/>
              <a:endCxn id="26" idx="0"/>
            </p:cNvCxnSpPr>
            <p:nvPr/>
          </p:nvCxnSpPr>
          <p:spPr>
            <a:xfrm flipH="1">
              <a:off x="3032681" y="3276600"/>
              <a:ext cx="1989055" cy="60960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5" idx="2"/>
              <a:endCxn id="27" idx="0"/>
            </p:cNvCxnSpPr>
            <p:nvPr/>
          </p:nvCxnSpPr>
          <p:spPr>
            <a:xfrm flipH="1">
              <a:off x="3695699" y="3276600"/>
              <a:ext cx="1326037" cy="60960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5" idx="2"/>
              <a:endCxn id="28" idx="0"/>
            </p:cNvCxnSpPr>
            <p:nvPr/>
          </p:nvCxnSpPr>
          <p:spPr>
            <a:xfrm flipH="1">
              <a:off x="4358717" y="3276600"/>
              <a:ext cx="663019" cy="60960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6578084" y="3860063"/>
            <a:ext cx="188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Lockstep </a:t>
            </a:r>
            <a:r>
              <a:rPr lang="en-US" dirty="0" smtClean="0">
                <a:solidFill>
                  <a:srgbClr val="0070C0"/>
                </a:solidFill>
              </a:rPr>
              <a:t>ordering point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Rounded Rectangular Callout 79"/>
          <p:cNvSpPr/>
          <p:nvPr/>
        </p:nvSpPr>
        <p:spPr>
          <a:xfrm>
            <a:off x="3709964" y="5669440"/>
            <a:ext cx="1776435" cy="825090"/>
          </a:xfrm>
          <a:prstGeom prst="wedgeRoundRectCallout">
            <a:avLst>
              <a:gd name="adj1" fmla="val -20971"/>
              <a:gd name="adj2" fmla="val -200595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Allowed inter-lane dependencies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2209800" y="3711203"/>
            <a:ext cx="4112271" cy="489950"/>
          </a:xfrm>
          <a:prstGeom prst="line">
            <a:avLst/>
          </a:prstGeom>
          <a:ln w="952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Wavefront </a:t>
            </a:r>
            <a:r>
              <a:rPr lang="en-US" dirty="0" smtClean="0"/>
              <a:t>ordering point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97390" y="1837389"/>
            <a:ext cx="816961" cy="583544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12875" y="1837389"/>
            <a:ext cx="816961" cy="58354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8361" y="1837389"/>
            <a:ext cx="816961" cy="583544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43848" y="1837389"/>
            <a:ext cx="816961" cy="583544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97390" y="2887768"/>
            <a:ext cx="816961" cy="583544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12874" y="2758025"/>
            <a:ext cx="816961" cy="58354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328359" y="3124200"/>
            <a:ext cx="816961" cy="583544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343845" y="2868431"/>
            <a:ext cx="816961" cy="583544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97390" y="4638398"/>
            <a:ext cx="816961" cy="583544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312875" y="4346627"/>
            <a:ext cx="816961" cy="58354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28361" y="4638398"/>
            <a:ext cx="816961" cy="583544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343845" y="4356878"/>
            <a:ext cx="816961" cy="583544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>
            <a:stCxn id="18" idx="2"/>
            <a:endCxn id="22" idx="0"/>
          </p:cNvCxnSpPr>
          <p:nvPr/>
        </p:nvCxnSpPr>
        <p:spPr>
          <a:xfrm>
            <a:off x="2705871" y="2420933"/>
            <a:ext cx="0" cy="466835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2"/>
            <a:endCxn id="26" idx="0"/>
          </p:cNvCxnSpPr>
          <p:nvPr/>
        </p:nvCxnSpPr>
        <p:spPr>
          <a:xfrm>
            <a:off x="2705871" y="3471311"/>
            <a:ext cx="0" cy="116708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3" idx="0"/>
          </p:cNvCxnSpPr>
          <p:nvPr/>
        </p:nvCxnSpPr>
        <p:spPr>
          <a:xfrm flipH="1">
            <a:off x="3721355" y="2420933"/>
            <a:ext cx="1" cy="337092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7" idx="0"/>
          </p:cNvCxnSpPr>
          <p:nvPr/>
        </p:nvCxnSpPr>
        <p:spPr>
          <a:xfrm>
            <a:off x="3721355" y="3341569"/>
            <a:ext cx="1" cy="100505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24" idx="0"/>
          </p:cNvCxnSpPr>
          <p:nvPr/>
        </p:nvCxnSpPr>
        <p:spPr>
          <a:xfrm flipH="1">
            <a:off x="4736840" y="2420933"/>
            <a:ext cx="2" cy="703267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  <a:endCxn id="28" idx="0"/>
          </p:cNvCxnSpPr>
          <p:nvPr/>
        </p:nvCxnSpPr>
        <p:spPr>
          <a:xfrm>
            <a:off x="4736840" y="3707744"/>
            <a:ext cx="2" cy="930654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5" idx="0"/>
          </p:cNvCxnSpPr>
          <p:nvPr/>
        </p:nvCxnSpPr>
        <p:spPr>
          <a:xfrm flipH="1">
            <a:off x="5752326" y="2420933"/>
            <a:ext cx="3" cy="44749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9" idx="0"/>
          </p:cNvCxnSpPr>
          <p:nvPr/>
        </p:nvCxnSpPr>
        <p:spPr>
          <a:xfrm>
            <a:off x="5752326" y="3451975"/>
            <a:ext cx="0" cy="90490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27" idx="0"/>
          </p:cNvCxnSpPr>
          <p:nvPr/>
        </p:nvCxnSpPr>
        <p:spPr>
          <a:xfrm>
            <a:off x="2705871" y="3471312"/>
            <a:ext cx="1015485" cy="87531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2"/>
            <a:endCxn id="28" idx="0"/>
          </p:cNvCxnSpPr>
          <p:nvPr/>
        </p:nvCxnSpPr>
        <p:spPr>
          <a:xfrm>
            <a:off x="2705871" y="3471311"/>
            <a:ext cx="2030971" cy="116708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2"/>
            <a:endCxn id="29" idx="0"/>
          </p:cNvCxnSpPr>
          <p:nvPr/>
        </p:nvCxnSpPr>
        <p:spPr>
          <a:xfrm>
            <a:off x="2705871" y="3471312"/>
            <a:ext cx="3046455" cy="88556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2"/>
            <a:endCxn id="28" idx="0"/>
          </p:cNvCxnSpPr>
          <p:nvPr/>
        </p:nvCxnSpPr>
        <p:spPr>
          <a:xfrm>
            <a:off x="3721355" y="3341569"/>
            <a:ext cx="1015487" cy="12968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9" idx="0"/>
          </p:cNvCxnSpPr>
          <p:nvPr/>
        </p:nvCxnSpPr>
        <p:spPr>
          <a:xfrm>
            <a:off x="3721355" y="3341569"/>
            <a:ext cx="2030971" cy="101530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2"/>
            <a:endCxn id="29" idx="0"/>
          </p:cNvCxnSpPr>
          <p:nvPr/>
        </p:nvCxnSpPr>
        <p:spPr>
          <a:xfrm>
            <a:off x="4736840" y="3707744"/>
            <a:ext cx="1015486" cy="6491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78084" y="3860063"/>
            <a:ext cx="180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Wavefront </a:t>
            </a:r>
            <a:r>
              <a:rPr lang="en-US" dirty="0" smtClean="0">
                <a:solidFill>
                  <a:srgbClr val="0070C0"/>
                </a:solidFill>
              </a:rPr>
              <a:t>ordering point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Rounded Rectangular Callout 79"/>
          <p:cNvSpPr/>
          <p:nvPr/>
        </p:nvSpPr>
        <p:spPr>
          <a:xfrm>
            <a:off x="3709964" y="5669440"/>
            <a:ext cx="1776435" cy="825090"/>
          </a:xfrm>
          <a:prstGeom prst="wedgeRoundRectCallout">
            <a:avLst>
              <a:gd name="adj1" fmla="val -20971"/>
              <a:gd name="adj2" fmla="val -200595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Allowed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inter-lane dependencies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9399329">
            <a:off x="6639575" y="1984823"/>
            <a:ext cx="1143000" cy="1958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Execution wave front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5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inter-iteration dependencies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2412" y="2789872"/>
            <a:ext cx="3875988" cy="1477328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simd (int = 0…)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= b[i] + z[i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cs typeface="Consolas" panose="020B0609020204030204" pitchFamily="49" charset="0"/>
              </a:rPr>
              <a:t>Implicit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cs typeface="Consolas" panose="020B0609020204030204" pitchFamily="49" charset="0"/>
              </a:rPr>
              <a:t>ordering 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  <a:cs typeface="Consolas" panose="020B0609020204030204" pitchFamily="49" charset="0"/>
              </a:rPr>
              <a:t>pt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cs typeface="Consolas" panose="020B0609020204030204" pitchFamily="49" charset="0"/>
              </a:rPr>
              <a:t>here</a:t>
            </a:r>
            <a:endParaRPr lang="pl-PL" i="1" dirty="0">
              <a:solidFill>
                <a:schemeClr val="bg2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c[i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a[i-1]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2412" y="4724400"/>
            <a:ext cx="3875988" cy="1477328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simd (int = 0…)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= b[i] + z[i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wavefront_ordering_pt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c[i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a[i-1]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3066871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lockstep or wavefront models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51398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explicit </a:t>
            </a:r>
            <a:r>
              <a:rPr lang="en-US" dirty="0" smtClean="0">
                <a:solidFill>
                  <a:srgbClr val="0070C0"/>
                </a:solidFill>
              </a:rPr>
              <a:t>ordering point </a:t>
            </a:r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7400" y="1905000"/>
            <a:ext cx="6477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Each iteration depends on the value of a[i] computed in the previous iteration.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620172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ordering point </a:t>
            </a:r>
            <a:r>
              <a:rPr lang="en-US" dirty="0" smtClean="0"/>
              <a:t>syntax is for illustration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6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of the models using SIMD HW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the models map to modern hardware from most CPU vendors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Lockstep model using SIMD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2209800" y="1828801"/>
            <a:ext cx="3113895" cy="450307"/>
            <a:chOff x="2209800" y="1828801"/>
            <a:chExt cx="3113895" cy="450307"/>
          </a:xfrm>
        </p:grpSpPr>
        <p:sp>
          <p:nvSpPr>
            <p:cNvPr id="6" name="Rounded Rectangle 5"/>
            <p:cNvSpPr/>
            <p:nvPr/>
          </p:nvSpPr>
          <p:spPr>
            <a:xfrm>
              <a:off x="2209800" y="1828801"/>
              <a:ext cx="764423" cy="4503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a(0)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74223" y="1828801"/>
              <a:ext cx="783626" cy="450307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a(1)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57849" y="1828801"/>
              <a:ext cx="783627" cy="4503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a(2)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43894" y="1828801"/>
              <a:ext cx="779801" cy="450307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a(3)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2267194" y="2649826"/>
            <a:ext cx="630430" cy="45030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50820" y="2649826"/>
            <a:ext cx="630430" cy="45030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34447" y="2649826"/>
            <a:ext cx="630430" cy="45030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18074" y="2649826"/>
            <a:ext cx="630430" cy="450307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67194" y="3513158"/>
            <a:ext cx="630430" cy="45030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50820" y="3513158"/>
            <a:ext cx="630430" cy="45030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34447" y="3513158"/>
            <a:ext cx="630430" cy="45030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8074" y="3513158"/>
            <a:ext cx="630430" cy="450307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267194" y="4385106"/>
            <a:ext cx="630430" cy="450307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050820" y="4385106"/>
            <a:ext cx="630430" cy="45030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834447" y="4385106"/>
            <a:ext cx="630430" cy="45030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618074" y="4385106"/>
            <a:ext cx="630430" cy="450307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220104" y="5202804"/>
            <a:ext cx="3113896" cy="450307"/>
            <a:chOff x="2220104" y="5202804"/>
            <a:chExt cx="3113896" cy="450307"/>
          </a:xfrm>
        </p:grpSpPr>
        <p:sp>
          <p:nvSpPr>
            <p:cNvPr id="90" name="Rounded Rectangle 89"/>
            <p:cNvSpPr/>
            <p:nvPr/>
          </p:nvSpPr>
          <p:spPr>
            <a:xfrm>
              <a:off x="2220104" y="5202804"/>
              <a:ext cx="764423" cy="4503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984527" y="5202804"/>
              <a:ext cx="783626" cy="450307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768153" y="5202804"/>
              <a:ext cx="783627" cy="4503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554199" y="5202804"/>
              <a:ext cx="779801" cy="450307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(3)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220104" y="6020502"/>
            <a:ext cx="3113896" cy="450307"/>
            <a:chOff x="2220104" y="6020502"/>
            <a:chExt cx="3113896" cy="450307"/>
          </a:xfrm>
        </p:grpSpPr>
        <p:sp>
          <p:nvSpPr>
            <p:cNvPr id="95" name="Rounded Rectangle 94"/>
            <p:cNvSpPr/>
            <p:nvPr/>
          </p:nvSpPr>
          <p:spPr>
            <a:xfrm>
              <a:off x="2220104" y="6020502"/>
              <a:ext cx="764423" cy="4503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984527" y="6020502"/>
              <a:ext cx="783626" cy="450307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768153" y="6020502"/>
              <a:ext cx="783627" cy="4503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554199" y="6020502"/>
              <a:ext cx="779801" cy="450307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(3)</a:t>
              </a:r>
              <a:endParaRPr lang="en-US" sz="1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209800" y="1826157"/>
            <a:ext cx="3124200" cy="491868"/>
          </a:xfrm>
          <a:prstGeom prst="rect">
            <a:avLst/>
          </a:prstGeom>
          <a:noFill/>
          <a:ln w="47625">
            <a:solidFill>
              <a:schemeClr val="accent4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09800" y="5202804"/>
            <a:ext cx="3124200" cy="491868"/>
          </a:xfrm>
          <a:prstGeom prst="rect">
            <a:avLst/>
          </a:prstGeom>
          <a:noFill/>
          <a:ln w="47625">
            <a:solidFill>
              <a:schemeClr val="accent4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20104" y="6004227"/>
            <a:ext cx="3124200" cy="491868"/>
          </a:xfrm>
          <a:prstGeom prst="rect">
            <a:avLst/>
          </a:prstGeom>
          <a:noFill/>
          <a:ln w="47625">
            <a:solidFill>
              <a:schemeClr val="accent4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Elbow Connector 105"/>
          <p:cNvCxnSpPr>
            <a:stCxn id="102" idx="2"/>
            <a:endCxn id="10" idx="0"/>
          </p:cNvCxnSpPr>
          <p:nvPr/>
        </p:nvCxnSpPr>
        <p:spPr>
          <a:xfrm rot="5400000">
            <a:off x="3011255" y="1889180"/>
            <a:ext cx="331801" cy="1189491"/>
          </a:xfrm>
          <a:prstGeom prst="bentConnector3">
            <a:avLst>
              <a:gd name="adj1" fmla="val 3579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" idx="2"/>
            <a:endCxn id="11" idx="0"/>
          </p:cNvCxnSpPr>
          <p:nvPr/>
        </p:nvCxnSpPr>
        <p:spPr>
          <a:xfrm rot="5400000" flipH="1" flipV="1">
            <a:off x="2749068" y="2483167"/>
            <a:ext cx="450307" cy="783626"/>
          </a:xfrm>
          <a:prstGeom prst="bentConnector5">
            <a:avLst>
              <a:gd name="adj1" fmla="val -27737"/>
              <a:gd name="adj2" fmla="val 50000"/>
              <a:gd name="adj3" fmla="val 12773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 flipH="1" flipV="1">
            <a:off x="3528887" y="2478952"/>
            <a:ext cx="450307" cy="783626"/>
          </a:xfrm>
          <a:prstGeom prst="bentConnector5">
            <a:avLst>
              <a:gd name="adj1" fmla="val -27737"/>
              <a:gd name="adj2" fmla="val 50000"/>
              <a:gd name="adj3" fmla="val 12773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 flipH="1" flipV="1">
            <a:off x="4317963" y="2481487"/>
            <a:ext cx="450307" cy="783626"/>
          </a:xfrm>
          <a:prstGeom prst="bentConnector5">
            <a:avLst>
              <a:gd name="adj1" fmla="val -27737"/>
              <a:gd name="adj2" fmla="val 50000"/>
              <a:gd name="adj3" fmla="val 12773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3" idx="2"/>
            <a:endCxn id="14" idx="0"/>
          </p:cNvCxnSpPr>
          <p:nvPr/>
        </p:nvCxnSpPr>
        <p:spPr>
          <a:xfrm rot="5400000">
            <a:off x="3551337" y="2131205"/>
            <a:ext cx="413025" cy="235088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2757460" y="3351117"/>
            <a:ext cx="450307" cy="783626"/>
          </a:xfrm>
          <a:prstGeom prst="bentConnector5">
            <a:avLst>
              <a:gd name="adj1" fmla="val -27737"/>
              <a:gd name="adj2" fmla="val 50000"/>
              <a:gd name="adj3" fmla="val 12773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 rot="5400000" flipH="1" flipV="1">
            <a:off x="3537279" y="3346902"/>
            <a:ext cx="450307" cy="783626"/>
          </a:xfrm>
          <a:prstGeom prst="bentConnector5">
            <a:avLst>
              <a:gd name="adj1" fmla="val -27737"/>
              <a:gd name="adj2" fmla="val 50000"/>
              <a:gd name="adj3" fmla="val 12773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5400000" flipH="1" flipV="1">
            <a:off x="4326355" y="3349437"/>
            <a:ext cx="450307" cy="783626"/>
          </a:xfrm>
          <a:prstGeom prst="bentConnector5">
            <a:avLst>
              <a:gd name="adj1" fmla="val -27737"/>
              <a:gd name="adj2" fmla="val 50000"/>
              <a:gd name="adj3" fmla="val 12773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5400000">
            <a:off x="3559729" y="2999155"/>
            <a:ext cx="413025" cy="235088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rot="5400000" flipH="1" flipV="1">
            <a:off x="2757711" y="4227809"/>
            <a:ext cx="450307" cy="783626"/>
          </a:xfrm>
          <a:prstGeom prst="bentConnector5">
            <a:avLst>
              <a:gd name="adj1" fmla="val -27737"/>
              <a:gd name="adj2" fmla="val 50000"/>
              <a:gd name="adj3" fmla="val 12773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5400000" flipH="1" flipV="1">
            <a:off x="3537530" y="4223594"/>
            <a:ext cx="450307" cy="783626"/>
          </a:xfrm>
          <a:prstGeom prst="bentConnector5">
            <a:avLst>
              <a:gd name="adj1" fmla="val -27737"/>
              <a:gd name="adj2" fmla="val 50000"/>
              <a:gd name="adj3" fmla="val 12773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 flipH="1" flipV="1">
            <a:off x="4326606" y="4226129"/>
            <a:ext cx="450307" cy="783626"/>
          </a:xfrm>
          <a:prstGeom prst="bentConnector5">
            <a:avLst>
              <a:gd name="adj1" fmla="val -27737"/>
              <a:gd name="adj2" fmla="val 50000"/>
              <a:gd name="adj3" fmla="val 12773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85" idx="2"/>
            <a:endCxn id="103" idx="0"/>
          </p:cNvCxnSpPr>
          <p:nvPr/>
        </p:nvCxnSpPr>
        <p:spPr>
          <a:xfrm rot="5400000">
            <a:off x="4168900" y="4438414"/>
            <a:ext cx="367391" cy="1161389"/>
          </a:xfrm>
          <a:prstGeom prst="bentConnector3">
            <a:avLst>
              <a:gd name="adj1" fmla="val 6539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3" idx="2"/>
            <a:endCxn id="104" idx="0"/>
          </p:cNvCxnSpPr>
          <p:nvPr/>
        </p:nvCxnSpPr>
        <p:spPr>
          <a:xfrm>
            <a:off x="3771900" y="5694672"/>
            <a:ext cx="10304" cy="3095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746273" y="1655141"/>
            <a:ext cx="2913459" cy="2308324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simd (int = 0…)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e(i);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f(i);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7" name="Rounded Rectangular Callout 136"/>
          <p:cNvSpPr/>
          <p:nvPr/>
        </p:nvSpPr>
        <p:spPr>
          <a:xfrm>
            <a:off x="5746273" y="4495800"/>
            <a:ext cx="2407128" cy="457200"/>
          </a:xfrm>
          <a:prstGeom prst="wedgeRoundRectCallout">
            <a:avLst>
              <a:gd name="adj1" fmla="val -64293"/>
              <a:gd name="adj2" fmla="val -13788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scalar instruction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8" name="Rounded Rectangular Callout 137"/>
          <p:cNvSpPr/>
          <p:nvPr/>
        </p:nvSpPr>
        <p:spPr>
          <a:xfrm>
            <a:off x="5867400" y="5294003"/>
            <a:ext cx="3016727" cy="457200"/>
          </a:xfrm>
          <a:prstGeom prst="wedgeRoundRectCallout">
            <a:avLst>
              <a:gd name="adj1" fmla="val -64293"/>
              <a:gd name="adj2" fmla="val -13788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SIMD (vector) instruction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8897</TotalTime>
  <Words>911</Words>
  <Application>Microsoft Office PowerPoint</Application>
  <PresentationFormat>On-screen Show (4:3)</PresentationFormat>
  <Paragraphs>318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Wingdings 3</vt:lpstr>
      <vt:lpstr>Wisp</vt:lpstr>
      <vt:lpstr>Software Vectorization Models</vt:lpstr>
      <vt:lpstr>Terminology change</vt:lpstr>
      <vt:lpstr>Abstract concepts</vt:lpstr>
      <vt:lpstr>Vector lanes and gangs</vt:lpstr>
      <vt:lpstr>Lockstep ordering point</vt:lpstr>
      <vt:lpstr>Wavefront ordering point</vt:lpstr>
      <vt:lpstr>Supporting inter-iteration dependencies</vt:lpstr>
      <vt:lpstr>Implementation of the models using SIMD HW</vt:lpstr>
      <vt:lpstr>Lockstep model using SIMD</vt:lpstr>
      <vt:lpstr>wavefront model using SIMD</vt:lpstr>
      <vt:lpstr>explicit wavefront ordering point using SIMD</vt:lpstr>
      <vt:lpstr>explicit lockstep ordering point using SIMD</vt:lpstr>
      <vt:lpstr>control-flow divergence using SIMD (all models)</vt:lpstr>
      <vt:lpstr>Backup</vt:lpstr>
      <vt:lpstr>Wavefront used for pipeline vectorization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Vectorization Models</dc:title>
  <dc:creator>Halpern, Pablo G</dc:creator>
  <cp:lastModifiedBy>Halpern, Pablo G</cp:lastModifiedBy>
  <cp:revision>64</cp:revision>
  <dcterms:created xsi:type="dcterms:W3CDTF">2014-10-29T22:49:12Z</dcterms:created>
  <dcterms:modified xsi:type="dcterms:W3CDTF">2014-11-05T20:51:13Z</dcterms:modified>
</cp:coreProperties>
</file>