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7"/>
  </p:notesMasterIdLst>
  <p:handoutMasterIdLst>
    <p:handoutMasterId r:id="rId28"/>
  </p:handoutMasterIdLst>
  <p:sldIdLst>
    <p:sldId id="320" r:id="rId5"/>
    <p:sldId id="297"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2" r:id="rId21"/>
    <p:sldId id="341" r:id="rId22"/>
    <p:sldId id="343" r:id="rId23"/>
    <p:sldId id="316" r:id="rId24"/>
    <p:sldId id="326" r:id="rId25"/>
    <p:sldId id="300" r:id="rId26"/>
  </p:sldIdLst>
  <p:sldSz cx="9144000" cy="5143500" type="screen16x9"/>
  <p:notesSz cx="6858000" cy="9144000"/>
  <p:custShowLst>
    <p:custShow name="Opt Notice" id="0">
      <p:sldLst>
        <p:sld r:id="rId24"/>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orient="horz" pos="1620" userDrawn="1">
          <p15:clr>
            <a:srgbClr val="A4A3A4"/>
          </p15:clr>
        </p15:guide>
        <p15:guide id="7" pos="5470">
          <p15:clr>
            <a:srgbClr val="A4A3A4"/>
          </p15:clr>
        </p15:guide>
        <p15:guide id="8" pos="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F83308"/>
    <a:srgbClr val="FD9208"/>
    <a:srgbClr val="009FDF"/>
    <a:srgbClr val="F3D54E"/>
    <a:srgbClr val="F0CE3E"/>
    <a:srgbClr val="003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2" autoAdjust="0"/>
    <p:restoredTop sz="90794" autoAdjust="0"/>
  </p:normalViewPr>
  <p:slideViewPr>
    <p:cSldViewPr snapToGrid="0">
      <p:cViewPr varScale="1">
        <p:scale>
          <a:sx n="105" d="100"/>
          <a:sy n="105" d="100"/>
        </p:scale>
        <p:origin x="758" y="67"/>
      </p:cViewPr>
      <p:guideLst>
        <p:guide orient="horz" pos="1620"/>
        <p:guide pos="5470"/>
        <p:guide pos="287"/>
      </p:guideLst>
    </p:cSldViewPr>
  </p:slideViewPr>
  <p:outlineViewPr>
    <p:cViewPr>
      <p:scale>
        <a:sx n="33" d="100"/>
        <a:sy n="33" d="100"/>
      </p:scale>
      <p:origin x="0" y="-21942"/>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5/9/2018</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5/9/2018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2027119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Neo Sans Intel" pitchFamily="34" charset="0"/>
                <a:cs typeface="Arial" pitchFamily="34" charset="0"/>
              </a:defRPr>
            </a:lvl1pPr>
            <a:lvl2pPr marL="742950" indent="-285750" eaLnBrk="0" hangingPunct="0">
              <a:defRPr>
                <a:solidFill>
                  <a:schemeClr val="tx1"/>
                </a:solidFill>
                <a:latin typeface="Neo Sans Intel" pitchFamily="34" charset="0"/>
                <a:cs typeface="Arial" pitchFamily="34" charset="0"/>
              </a:defRPr>
            </a:lvl2pPr>
            <a:lvl3pPr marL="1143000" indent="-228600" eaLnBrk="0" hangingPunct="0">
              <a:defRPr>
                <a:solidFill>
                  <a:schemeClr val="tx1"/>
                </a:solidFill>
                <a:latin typeface="Neo Sans Intel" pitchFamily="34" charset="0"/>
                <a:cs typeface="Arial" pitchFamily="34" charset="0"/>
              </a:defRPr>
            </a:lvl3pPr>
            <a:lvl4pPr marL="1600200" indent="-228600" eaLnBrk="0" hangingPunct="0">
              <a:defRPr>
                <a:solidFill>
                  <a:schemeClr val="tx1"/>
                </a:solidFill>
                <a:latin typeface="Neo Sans Intel" pitchFamily="34" charset="0"/>
                <a:cs typeface="Arial" pitchFamily="34" charset="0"/>
              </a:defRPr>
            </a:lvl4pPr>
            <a:lvl5pPr marL="2057400" indent="-228600" eaLnBrk="0" hangingPunct="0">
              <a:defRPr>
                <a:solidFill>
                  <a:schemeClr val="tx1"/>
                </a:solidFill>
                <a:latin typeface="Neo Sans Inte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Neo Sans Inte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Neo Sans Inte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Neo Sans Inte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Neo Sans Intel" pitchFamily="34" charset="0"/>
                <a:cs typeface="Arial" pitchFamily="34" charset="0"/>
              </a:defRPr>
            </a:lvl9pPr>
          </a:lstStyle>
          <a:p>
            <a:pPr eaLnBrk="1" hangingPunct="1"/>
            <a:fld id="{E76F5E48-C788-4B86-975B-8CA35980790A}" type="slidenum">
              <a:rPr lang="en-US" altLang="en-US">
                <a:latin typeface="Intel Clear" pitchFamily="34" charset="0"/>
              </a:rPr>
              <a:pPr eaLnBrk="1" hangingPunct="1"/>
              <a:t>20</a:t>
            </a:fld>
            <a:endParaRPr lang="en-US" altLang="en-US" dirty="0">
              <a:latin typeface="Intel Clear" pitchFamily="34" charset="0"/>
            </a:endParaRPr>
          </a:p>
        </p:txBody>
      </p:sp>
    </p:spTree>
    <p:extLst>
      <p:ext uri="{BB962C8B-B14F-4D97-AF65-F5344CB8AC3E}">
        <p14:creationId xmlns:p14="http://schemas.microsoft.com/office/powerpoint/2010/main" val="1741519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Linear gradient</a:t>
            </a:r>
            <a:endParaRPr lang="en-US" dirty="0"/>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4" name="Picture 3"/>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457200" y="376684"/>
            <a:ext cx="911728" cy="829850"/>
          </a:xfrm>
          <a:prstGeom prst="rect">
            <a:avLst/>
          </a:prstGeom>
        </p:spPr>
      </p:pic>
    </p:spTree>
    <p:extLst>
      <p:ext uri="{BB962C8B-B14F-4D97-AF65-F5344CB8AC3E}">
        <p14:creationId xmlns:p14="http://schemas.microsoft.com/office/powerpoint/2010/main" val="2249193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1620" userDrawn="1">
          <p15:clr>
            <a:srgbClr val="FBAE40"/>
          </p15:clr>
        </p15:guide>
        <p15:guide id="2" pos="2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8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2900520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550263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279840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3_Title and Large Bullet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4767263"/>
            <a:ext cx="2133600" cy="273844"/>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a:xfrm>
            <a:off x="3124200" y="4816638"/>
            <a:ext cx="2895600" cy="273844"/>
          </a:xfrm>
          <a:prstGeom prst="rect">
            <a:avLst/>
          </a:prstGeom>
        </p:spPr>
        <p:txBody>
          <a:bodyPr/>
          <a:lstStyle/>
          <a:p>
            <a:r>
              <a:rPr lang="en-US">
                <a:solidFill>
                  <a:prstClr val="black"/>
                </a:solidFill>
              </a:rPr>
              <a:t>Intel Confidential </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a:lvl1pPr>
          </a:lstStyle>
          <a:p>
            <a:r>
              <a:rPr lang="en-US" dirty="0" err="1"/>
              <a:t>28pt</a:t>
            </a:r>
            <a:r>
              <a:rPr lang="en-US" dirty="0"/>
              <a:t> Intel Clear Light Headline</a:t>
            </a:r>
          </a:p>
        </p:txBody>
      </p:sp>
      <p:sp>
        <p:nvSpPr>
          <p:cNvPr id="9" name="Content Placeholder 8"/>
          <p:cNvSpPr>
            <a:spLocks noGrp="1"/>
          </p:cNvSpPr>
          <p:nvPr>
            <p:ph sz="quarter" idx="13" hasCustomPrompt="1"/>
          </p:nvPr>
        </p:nvSpPr>
        <p:spPr>
          <a:xfrm>
            <a:off x="455613" y="1203325"/>
            <a:ext cx="8228012" cy="3425825"/>
          </a:xfrm>
        </p:spPr>
        <p:txBody>
          <a:bodyPr/>
          <a:lstStyle>
            <a:lvl2pPr>
              <a:defRPr sz="1800"/>
            </a:lvl2pPr>
            <a:lvl3pPr>
              <a:defRPr sz="1800"/>
            </a:lvl3pPr>
            <a:lvl4pPr>
              <a:defRPr sz="1600"/>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2806567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9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1149813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0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New product announcements embargoed until Sept. 12, 2017 8am Pacific time</a:t>
            </a:r>
          </a:p>
        </p:txBody>
      </p:sp>
    </p:spTree>
    <p:extLst>
      <p:ext uri="{BB962C8B-B14F-4D97-AF65-F5344CB8AC3E}">
        <p14:creationId xmlns:p14="http://schemas.microsoft.com/office/powerpoint/2010/main" val="825715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10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2256805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1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599542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0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4212653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0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905582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0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423396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9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969661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0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920322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0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779681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9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8526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9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926288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9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1543148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65506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679230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a:t>28pt</a:t>
            </a:r>
            <a:r>
              <a:rPr lang="en-US" dirty="0"/>
              <a:t> Intel Clear Light Headline</a:t>
            </a:r>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9" name="Footer Placeholder 4"/>
          <p:cNvSpPr txBox="1">
            <a:spLocks/>
          </p:cNvSpPr>
          <p:nvPr userDrawn="1"/>
        </p:nvSpPr>
        <p:spPr>
          <a:xfrm>
            <a:off x="398463" y="4793887"/>
            <a:ext cx="2895600" cy="273844"/>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rgbClr val="003C71"/>
                </a:solidFill>
                <a:cs typeface="Neo Sans Intel"/>
              </a:rPr>
              <a:t>Intel Internal Audit</a:t>
            </a:r>
          </a:p>
        </p:txBody>
      </p:sp>
    </p:spTree>
    <p:extLst>
      <p:ext uri="{BB962C8B-B14F-4D97-AF65-F5344CB8AC3E}">
        <p14:creationId xmlns:p14="http://schemas.microsoft.com/office/powerpoint/2010/main" val="3020430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1110112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201342"/>
            <a:ext cx="8228012" cy="3427808"/>
          </a:xfrm>
        </p:spPr>
        <p:txBody>
          <a:bodyPr/>
          <a:lstStyle>
            <a:lvl1pPr marL="0" marR="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a:lvl1pPr>
            <a:lvl2pPr>
              <a:defRPr lang="en-US" sz="1350" kern="1200" baseline="0" dirty="0" err="1" smtClean="0">
                <a:solidFill>
                  <a:schemeClr val="tx2"/>
                </a:solidFill>
                <a:latin typeface="+mn-lt"/>
                <a:ea typeface="+mn-ea"/>
                <a:cs typeface="Intel Clear" panose="020B0604020203020204" pitchFamily="34" charset="0"/>
              </a:defRPr>
            </a:lvl2pPr>
            <a:lvl3pPr marL="428625" indent="-171450">
              <a:defRPr lang="en-US" sz="1350" kern="1200" dirty="0" smtClean="0">
                <a:solidFill>
                  <a:schemeClr val="tx2"/>
                </a:solidFill>
                <a:latin typeface="+mn-lt"/>
                <a:ea typeface="+mn-ea"/>
                <a:cs typeface="Intel Clear" panose="020B0604020203020204" pitchFamily="34" charset="0"/>
              </a:defRPr>
            </a:lvl3pPr>
            <a:lvl4pPr>
              <a:defRPr/>
            </a:lvl4pPr>
            <a:lvl5pPr>
              <a:defRPr/>
            </a:lvl5pPr>
          </a:lstStyle>
          <a:p>
            <a:pPr marL="0" marR="0" lvl="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a:pPr>
            <a:r>
              <a:rPr lang="en-US" dirty="0" err="1"/>
              <a:t>22pt</a:t>
            </a:r>
            <a:r>
              <a:rPr lang="en-US" dirty="0"/>
              <a:t> Intel Clear body text</a:t>
            </a:r>
          </a:p>
          <a:p>
            <a:pPr lvl="1"/>
            <a:r>
              <a:rPr lang="en-US" dirty="0" err="1"/>
              <a:t>18pt</a:t>
            </a:r>
            <a:r>
              <a:rPr lang="en-US" dirty="0"/>
              <a:t> Intel Clear bullet one</a:t>
            </a:r>
          </a:p>
          <a:p>
            <a:pPr marL="428625" lvl="2" indent="-171450" algn="l" defTabSz="342900" rtl="0" eaLnBrk="1" latinLnBrk="0" hangingPunct="1">
              <a:spcBef>
                <a:spcPts val="600"/>
              </a:spcBef>
              <a:buFont typeface="Wingdings" charset="2"/>
              <a:buChar char="§"/>
            </a:pPr>
            <a:r>
              <a:rPr lang="en-US" dirty="0" err="1"/>
              <a:t>18pt</a:t>
            </a:r>
            <a:r>
              <a:rPr lang="en-US" dirty="0"/>
              <a:t> Intel Clear sub-bullet</a:t>
            </a:r>
          </a:p>
          <a:p>
            <a:pPr lvl="3"/>
            <a:r>
              <a:rPr lang="en-US" dirty="0" err="1"/>
              <a:t>16pt</a:t>
            </a:r>
            <a:r>
              <a:rPr lang="en-US" dirty="0"/>
              <a:t> Intel Clear fourth level</a:t>
            </a:r>
          </a:p>
          <a:p>
            <a:pPr lvl="4"/>
            <a:r>
              <a:rPr lang="en-US" dirty="0" err="1"/>
              <a:t>14pt</a:t>
            </a:r>
            <a:r>
              <a:rPr lang="en-US" dirty="0"/>
              <a:t> Intel Clear 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a:xfrm>
            <a:off x="3124200" y="4816638"/>
            <a:ext cx="2895600" cy="273844"/>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a:t>36pt</a:t>
            </a:r>
            <a:r>
              <a:rPr lang="en-US" dirty="0"/>
              <a:t> Intel Clear Light Headline</a:t>
            </a:r>
          </a:p>
        </p:txBody>
      </p:sp>
    </p:spTree>
    <p:extLst>
      <p:ext uri="{BB962C8B-B14F-4D97-AF65-F5344CB8AC3E}">
        <p14:creationId xmlns:p14="http://schemas.microsoft.com/office/powerpoint/2010/main" val="3623207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11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3057269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2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New product announcements embargoed until August 25, 8am Pacific time</a:t>
            </a:r>
          </a:p>
        </p:txBody>
      </p:sp>
    </p:spTree>
    <p:extLst>
      <p:ext uri="{BB962C8B-B14F-4D97-AF65-F5344CB8AC3E}">
        <p14:creationId xmlns:p14="http://schemas.microsoft.com/office/powerpoint/2010/main" val="1989795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1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panose="020B0604020203020204" pitchFamily="34" charset="0"/>
              </a:defRPr>
            </a:lvl1pPr>
          </a:lstStyle>
          <a:p>
            <a:r>
              <a:rPr lang="en-US" sz="1100" dirty="0">
                <a:latin typeface="Arial"/>
              </a:rPr>
              <a:t>Click icon to add picture</a:t>
            </a: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panose="020B0604020203020204" pitchFamily="34" charset="0"/>
              </a:defRPr>
            </a:lvl1pPr>
          </a:lstStyle>
          <a:p>
            <a:r>
              <a:rPr lang="en-US" sz="1100" dirty="0">
                <a:latin typeface="Arial"/>
              </a:rPr>
              <a:t>Click icon to add picture</a:t>
            </a: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2189234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1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594697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1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4093797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0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2440413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1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3593911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1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3390770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0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972001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400125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0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1817388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10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4201339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1397585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3210341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12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2629820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13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509603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2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984774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2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226316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2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777350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1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172087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2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276749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2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139178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1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041482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1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954591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11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1986450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070630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600656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201342"/>
            <a:ext cx="8228012" cy="3427808"/>
          </a:xfrm>
        </p:spPr>
        <p:txBody>
          <a:bodyPr/>
          <a:lstStyle>
            <a:lvl1pPr marL="0" marR="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a:lvl1pPr>
            <a:lvl2pPr>
              <a:defRPr lang="en-US" sz="1350" kern="1200" baseline="0" dirty="0" err="1" smtClean="0">
                <a:solidFill>
                  <a:schemeClr val="tx2"/>
                </a:solidFill>
                <a:latin typeface="+mn-lt"/>
                <a:ea typeface="+mn-ea"/>
                <a:cs typeface="Intel Clear" panose="020B0604020203020204" pitchFamily="34" charset="0"/>
              </a:defRPr>
            </a:lvl2pPr>
            <a:lvl3pPr marL="428625" indent="-171450">
              <a:defRPr lang="en-US" sz="1350" kern="1200" dirty="0" smtClean="0">
                <a:solidFill>
                  <a:schemeClr val="tx2"/>
                </a:solidFill>
                <a:latin typeface="+mn-lt"/>
                <a:ea typeface="+mn-ea"/>
                <a:cs typeface="Intel Clear" panose="020B0604020203020204" pitchFamily="34" charset="0"/>
              </a:defRPr>
            </a:lvl3pPr>
            <a:lvl4pPr>
              <a:defRPr/>
            </a:lvl4pPr>
            <a:lvl5pPr>
              <a:defRPr/>
            </a:lvl5pPr>
          </a:lstStyle>
          <a:p>
            <a:pPr marL="0" marR="0" lvl="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a:pPr>
            <a:r>
              <a:rPr lang="en-US" dirty="0" err="1"/>
              <a:t>22pt</a:t>
            </a:r>
            <a:r>
              <a:rPr lang="en-US" dirty="0"/>
              <a:t> Intel Clear body text</a:t>
            </a:r>
          </a:p>
          <a:p>
            <a:pPr lvl="1"/>
            <a:r>
              <a:rPr lang="en-US" dirty="0" err="1"/>
              <a:t>18pt</a:t>
            </a:r>
            <a:r>
              <a:rPr lang="en-US" dirty="0"/>
              <a:t> Intel Clear bullet one</a:t>
            </a:r>
          </a:p>
          <a:p>
            <a:pPr marL="428625" lvl="2" indent="-171450" algn="l" defTabSz="342900" rtl="0" eaLnBrk="1" latinLnBrk="0" hangingPunct="1">
              <a:spcBef>
                <a:spcPts val="600"/>
              </a:spcBef>
              <a:buFont typeface="Wingdings" charset="2"/>
              <a:buChar char="§"/>
            </a:pPr>
            <a:r>
              <a:rPr lang="en-US" dirty="0" err="1"/>
              <a:t>18pt</a:t>
            </a:r>
            <a:r>
              <a:rPr lang="en-US" dirty="0"/>
              <a:t> Intel Clear sub-bullet</a:t>
            </a:r>
          </a:p>
          <a:p>
            <a:pPr lvl="3"/>
            <a:r>
              <a:rPr lang="en-US" dirty="0" err="1"/>
              <a:t>16pt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a:t>36pt</a:t>
            </a:r>
            <a:r>
              <a:rPr lang="en-US" dirty="0"/>
              <a:t> Intel Clear Light Headline</a:t>
            </a:r>
          </a:p>
        </p:txBody>
      </p:sp>
    </p:spTree>
    <p:extLst>
      <p:ext uri="{BB962C8B-B14F-4D97-AF65-F5344CB8AC3E}">
        <p14:creationId xmlns:p14="http://schemas.microsoft.com/office/powerpoint/2010/main" val="1086123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13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3028349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4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New product announcements embargoed until Sept. 12, 2017 8am Pacific time</a:t>
            </a:r>
          </a:p>
        </p:txBody>
      </p:sp>
    </p:spTree>
    <p:extLst>
      <p:ext uri="{BB962C8B-B14F-4D97-AF65-F5344CB8AC3E}">
        <p14:creationId xmlns:p14="http://schemas.microsoft.com/office/powerpoint/2010/main" val="249050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14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1046130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5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846772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3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693057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13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294644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3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098869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12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580806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13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878107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13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117426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12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817663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2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967171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12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4186872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173285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864344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3336586" y="1608854"/>
            <a:ext cx="2172513" cy="1977410"/>
          </a:xfrm>
          <a:prstGeom prst="rect">
            <a:avLst/>
          </a:prstGeom>
        </p:spPr>
      </p:pic>
    </p:spTree>
    <p:extLst>
      <p:ext uri="{BB962C8B-B14F-4D97-AF65-F5344CB8AC3E}">
        <p14:creationId xmlns:p14="http://schemas.microsoft.com/office/powerpoint/2010/main" val="1474831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674730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7951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Linear gradient</a:t>
            </a:r>
            <a:endParaRPr lang="en-US" dirty="0"/>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6" name="Picture 5"/>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457200" y="376684"/>
            <a:ext cx="911728" cy="829850"/>
          </a:xfrm>
          <a:prstGeom prst="rect">
            <a:avLst/>
          </a:prstGeom>
        </p:spPr>
      </p:pic>
    </p:spTree>
    <p:extLst>
      <p:ext uri="{BB962C8B-B14F-4D97-AF65-F5344CB8AC3E}">
        <p14:creationId xmlns:p14="http://schemas.microsoft.com/office/powerpoint/2010/main" val="2404006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631701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120008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682652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277320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842792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846716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3337"/>
            <a:ext cx="8229600" cy="741560"/>
          </a:xfrm>
        </p:spPr>
        <p:txBody>
          <a:bodyPr>
            <a:normAutofit/>
          </a:bodyPr>
          <a:lstStyle>
            <a:lvl1pPr>
              <a:defRPr sz="2800" baseline="0">
                <a:latin typeface="Intel Clear Light" panose="020B0404020203020204" pitchFamily="34" charset="0"/>
              </a:defRPr>
            </a:lvl1pPr>
          </a:lstStyle>
          <a:p>
            <a:r>
              <a:rPr lang="en-US" dirty="0"/>
              <a:t>28pt Light headline</a:t>
            </a:r>
          </a:p>
        </p:txBody>
      </p:sp>
      <p:sp>
        <p:nvSpPr>
          <p:cNvPr id="5" name="Footer Placeholder 4"/>
          <p:cNvSpPr>
            <a:spLocks noGrp="1"/>
          </p:cNvSpPr>
          <p:nvPr>
            <p:ph type="ftr" sz="quarter" idx="11"/>
          </p:nvPr>
        </p:nvSpPr>
        <p:spPr/>
        <p:txBody>
          <a:bodyPr/>
          <a:lstStyle/>
          <a:p>
            <a:r>
              <a:rPr lang="en-US" dirty="0">
                <a:solidFill>
                  <a:prstClr val="white"/>
                </a:solidFill>
              </a:rPr>
              <a:t>Intel Confidential</a:t>
            </a:r>
          </a:p>
        </p:txBody>
      </p:sp>
      <p:sp>
        <p:nvSpPr>
          <p:cNvPr id="6" name="Slide Number Placeholder 5"/>
          <p:cNvSpPr>
            <a:spLocks noGrp="1"/>
          </p:cNvSpPr>
          <p:nvPr>
            <p:ph type="sldNum" sz="quarter" idx="12"/>
          </p:nvPr>
        </p:nvSpPr>
        <p:spPr/>
        <p:txBody>
          <a:bodyPr/>
          <a:lstStyle>
            <a:lvl1pPr>
              <a:defRPr>
                <a:latin typeface="Intel Clear Light" panose="020B0404020203020204" pitchFamily="34" charset="0"/>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8" name="Text Placeholder 2"/>
          <p:cNvSpPr>
            <a:spLocks noGrp="1"/>
          </p:cNvSpPr>
          <p:nvPr>
            <p:ph idx="1"/>
          </p:nvPr>
        </p:nvSpPr>
        <p:spPr>
          <a:xfrm>
            <a:off x="455617" y="1200152"/>
            <a:ext cx="8167047" cy="346991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1005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Large Bullet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solidFill>
                  <a:prstClr val="white"/>
                </a:solidFill>
              </a:rPr>
              <a:t>Intel Confidential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a:latin typeface="Intel Clear Light" panose="020B0404020203020204" pitchFamily="34" charset="0"/>
              </a:defRPr>
            </a:lvl1pPr>
          </a:lstStyle>
          <a:p>
            <a:r>
              <a:rPr lang="en-US" dirty="0" err="1"/>
              <a:t>28pt</a:t>
            </a:r>
            <a:r>
              <a:rPr lang="en-US" dirty="0"/>
              <a:t> Intel Clear Light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latin typeface="Intel Clear Light" panose="020B0404020203020204" pitchFamily="34" charset="0"/>
              </a:defRPr>
            </a:lvl1pPr>
            <a:lvl2pPr>
              <a:defRPr sz="1800">
                <a:latin typeface="Intel Clear Light" panose="020B0404020203020204" pitchFamily="34" charset="0"/>
              </a:defRPr>
            </a:lvl2pPr>
            <a:lvl3pPr>
              <a:defRPr sz="1800">
                <a:latin typeface="Intel Clear Light" panose="020B0404020203020204" pitchFamily="34" charset="0"/>
              </a:defRPr>
            </a:lvl3pPr>
            <a:lvl4pPr>
              <a:defRPr sz="1600">
                <a:latin typeface="Intel Clear Light" panose="020B0404020203020204" pitchFamily="34" charset="0"/>
              </a:defRPr>
            </a:lvl4pPr>
            <a:lvl5pPr>
              <a:defRPr>
                <a:latin typeface="Intel Clear Light" panose="020B0404020203020204" pitchFamily="34" charset="0"/>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963870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3" name="Slide Number Placeholder 2"/>
          <p:cNvSpPr>
            <a:spLocks noGrp="1"/>
          </p:cNvSpPr>
          <p:nvPr>
            <p:ph type="sldNum" sz="quarter" idx="14"/>
          </p:nvPr>
        </p:nvSpPr>
        <p:spPr>
          <a:xfrm>
            <a:off x="8790038" y="4816638"/>
            <a:ext cx="215914" cy="273844"/>
          </a:xfrm>
        </p:spPr>
        <p:txBody>
          <a:bodyPr/>
          <a:lstStyle>
            <a:lvl1pPr algn="ctr">
              <a:defRPr>
                <a:solidFill>
                  <a:schemeClr val="tx1"/>
                </a:solidFill>
              </a:defRPr>
            </a:lvl1p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a:t>
            </a:fld>
            <a:endParaRPr lang="en-US" dirty="0">
              <a:solidFill>
                <a:prstClr val="white"/>
              </a:solidFill>
            </a:endParaRPr>
          </a:p>
        </p:txBody>
      </p:sp>
    </p:spTree>
    <p:extLst>
      <p:ext uri="{BB962C8B-B14F-4D97-AF65-F5344CB8AC3E}">
        <p14:creationId xmlns:p14="http://schemas.microsoft.com/office/powerpoint/2010/main" val="3029299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Intel Confidential</a:t>
            </a:r>
          </a:p>
        </p:txBody>
      </p:sp>
    </p:spTree>
    <p:extLst>
      <p:ext uri="{BB962C8B-B14F-4D97-AF65-F5344CB8AC3E}">
        <p14:creationId xmlns:p14="http://schemas.microsoft.com/office/powerpoint/2010/main" val="457963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6" name="Picture 5"/>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457200" y="376684"/>
            <a:ext cx="911728" cy="829850"/>
          </a:xfrm>
          <a:prstGeom prst="rect">
            <a:avLst/>
          </a:prstGeom>
        </p:spPr>
      </p:pic>
    </p:spTree>
    <p:extLst>
      <p:ext uri="{BB962C8B-B14F-4D97-AF65-F5344CB8AC3E}">
        <p14:creationId xmlns:p14="http://schemas.microsoft.com/office/powerpoint/2010/main" val="180832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Intel Confidential</a:t>
            </a:r>
          </a:p>
        </p:txBody>
      </p:sp>
    </p:spTree>
    <p:extLst>
      <p:ext uri="{BB962C8B-B14F-4D97-AF65-F5344CB8AC3E}">
        <p14:creationId xmlns:p14="http://schemas.microsoft.com/office/powerpoint/2010/main" val="2971852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Intel Confidential</a:t>
            </a:r>
          </a:p>
        </p:txBody>
      </p:sp>
    </p:spTree>
    <p:extLst>
      <p:ext uri="{BB962C8B-B14F-4D97-AF65-F5344CB8AC3E}">
        <p14:creationId xmlns:p14="http://schemas.microsoft.com/office/powerpoint/2010/main" val="1405204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Intel Confidential</a:t>
            </a:r>
          </a:p>
        </p:txBody>
      </p:sp>
    </p:spTree>
    <p:extLst>
      <p:ext uri="{BB962C8B-B14F-4D97-AF65-F5344CB8AC3E}">
        <p14:creationId xmlns:p14="http://schemas.microsoft.com/office/powerpoint/2010/main" val="904055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Intel Confidential</a:t>
            </a:r>
          </a:p>
        </p:txBody>
      </p:sp>
    </p:spTree>
    <p:extLst>
      <p:ext uri="{BB962C8B-B14F-4D97-AF65-F5344CB8AC3E}">
        <p14:creationId xmlns:p14="http://schemas.microsoft.com/office/powerpoint/2010/main" val="84134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Intel Confidential</a:t>
            </a:r>
          </a:p>
        </p:txBody>
      </p:sp>
    </p:spTree>
    <p:extLst>
      <p:ext uri="{BB962C8B-B14F-4D97-AF65-F5344CB8AC3E}">
        <p14:creationId xmlns:p14="http://schemas.microsoft.com/office/powerpoint/2010/main" val="222932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Intel Confidential</a:t>
            </a:r>
          </a:p>
        </p:txBody>
      </p:sp>
    </p:spTree>
    <p:extLst>
      <p:ext uri="{BB962C8B-B14F-4D97-AF65-F5344CB8AC3E}">
        <p14:creationId xmlns:p14="http://schemas.microsoft.com/office/powerpoint/2010/main" val="3000285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Intel Confidential</a:t>
            </a:r>
          </a:p>
        </p:txBody>
      </p:sp>
    </p:spTree>
    <p:extLst>
      <p:ext uri="{BB962C8B-B14F-4D97-AF65-F5344CB8AC3E}">
        <p14:creationId xmlns:p14="http://schemas.microsoft.com/office/powerpoint/2010/main" val="2872262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Intel Confidential</a:t>
            </a:r>
          </a:p>
        </p:txBody>
      </p:sp>
    </p:spTree>
    <p:extLst>
      <p:ext uri="{BB962C8B-B14F-4D97-AF65-F5344CB8AC3E}">
        <p14:creationId xmlns:p14="http://schemas.microsoft.com/office/powerpoint/2010/main" val="1898414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429446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108519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1358511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828154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407108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492035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935954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976709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405690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716702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4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2289653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995847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790817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2598914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5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4266510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6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New product announcements embargoed until August 25, 8am Pacific time</a:t>
            </a:r>
          </a:p>
        </p:txBody>
      </p:sp>
    </p:spTree>
    <p:extLst>
      <p:ext uri="{BB962C8B-B14F-4D97-AF65-F5344CB8AC3E}">
        <p14:creationId xmlns:p14="http://schemas.microsoft.com/office/powerpoint/2010/main" val="2081732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panose="020B0604020203020204" pitchFamily="34" charset="0"/>
              </a:defRPr>
            </a:lvl1pPr>
          </a:lstStyle>
          <a:p>
            <a:r>
              <a:rPr lang="en-US" sz="1100" dirty="0">
                <a:latin typeface="Arial"/>
              </a:rPr>
              <a:t>Click icon to add picture</a:t>
            </a: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panose="020B0604020203020204" pitchFamily="34" charset="0"/>
              </a:defRPr>
            </a:lvl1pPr>
          </a:lstStyle>
          <a:p>
            <a:r>
              <a:rPr lang="en-US" sz="1100" dirty="0">
                <a:latin typeface="Arial"/>
              </a:rPr>
              <a:t>Click icon to add picture</a:t>
            </a: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1133432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3394736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707993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2890704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2820915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1235623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370508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4261628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5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3720079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1340933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29863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6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4116460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7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932417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7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902617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716751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7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369340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662715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7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001210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7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523507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6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831146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6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936607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6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2222624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693984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122307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201342"/>
            <a:ext cx="8228012" cy="3427808"/>
          </a:xfrm>
        </p:spPr>
        <p:txBody>
          <a:bodyPr/>
          <a:lstStyle>
            <a:lvl1pPr marL="0" marR="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a:lvl1pPr>
            <a:lvl2pPr>
              <a:defRPr lang="en-US" sz="1350" kern="1200" baseline="0" dirty="0" err="1" smtClean="0">
                <a:solidFill>
                  <a:schemeClr val="tx2"/>
                </a:solidFill>
                <a:latin typeface="+mn-lt"/>
                <a:ea typeface="+mn-ea"/>
                <a:cs typeface="Intel Clear" panose="020B0604020203020204" pitchFamily="34" charset="0"/>
              </a:defRPr>
            </a:lvl2pPr>
            <a:lvl3pPr marL="428625" indent="-171450">
              <a:defRPr lang="en-US" sz="1350" kern="1200" dirty="0" smtClean="0">
                <a:solidFill>
                  <a:schemeClr val="tx2"/>
                </a:solidFill>
                <a:latin typeface="+mn-lt"/>
                <a:ea typeface="+mn-ea"/>
                <a:cs typeface="Intel Clear" panose="020B0604020203020204" pitchFamily="34" charset="0"/>
              </a:defRPr>
            </a:lvl3pPr>
            <a:lvl4pPr>
              <a:defRPr/>
            </a:lvl4pPr>
            <a:lvl5pPr>
              <a:defRPr/>
            </a:lvl5pPr>
          </a:lstStyle>
          <a:p>
            <a:pPr marL="0" marR="0" lvl="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a:pPr>
            <a:r>
              <a:rPr lang="en-US" dirty="0" err="1"/>
              <a:t>22pt</a:t>
            </a:r>
            <a:r>
              <a:rPr lang="en-US" dirty="0"/>
              <a:t> Intel Clear body text</a:t>
            </a:r>
          </a:p>
          <a:p>
            <a:pPr lvl="1"/>
            <a:r>
              <a:rPr lang="en-US" dirty="0" err="1"/>
              <a:t>18pt</a:t>
            </a:r>
            <a:r>
              <a:rPr lang="en-US" dirty="0"/>
              <a:t> Intel Clear bullet one</a:t>
            </a:r>
          </a:p>
          <a:p>
            <a:pPr marL="428625" lvl="2" indent="-171450" algn="l" defTabSz="342900" rtl="0" eaLnBrk="1" latinLnBrk="0" hangingPunct="1">
              <a:spcBef>
                <a:spcPts val="600"/>
              </a:spcBef>
              <a:buFont typeface="Wingdings" charset="2"/>
              <a:buChar char="§"/>
            </a:pPr>
            <a:r>
              <a:rPr lang="en-US" dirty="0" err="1"/>
              <a:t>18pt</a:t>
            </a:r>
            <a:r>
              <a:rPr lang="en-US" dirty="0"/>
              <a:t> Intel Clear sub-bullet</a:t>
            </a:r>
          </a:p>
          <a:p>
            <a:pPr lvl="3"/>
            <a:r>
              <a:rPr lang="en-US" dirty="0" err="1"/>
              <a:t>16pt</a:t>
            </a:r>
            <a:r>
              <a:rPr lang="en-US" dirty="0"/>
              <a:t> Intel Clear fourth level</a:t>
            </a:r>
          </a:p>
          <a:p>
            <a:pPr lvl="4"/>
            <a:r>
              <a:rPr lang="en-US" dirty="0" err="1"/>
              <a:t>14pt</a:t>
            </a:r>
            <a:r>
              <a:rPr lang="en-US" dirty="0"/>
              <a:t> Intel Clear 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a:xfrm>
            <a:off x="3124200" y="4816638"/>
            <a:ext cx="2895600" cy="273844"/>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a:t>36pt</a:t>
            </a:r>
            <a:r>
              <a:rPr lang="en-US" dirty="0"/>
              <a:t> Intel Clear Light Headline</a:t>
            </a:r>
          </a:p>
        </p:txBody>
      </p:sp>
    </p:spTree>
    <p:extLst>
      <p:ext uri="{BB962C8B-B14F-4D97-AF65-F5344CB8AC3E}">
        <p14:creationId xmlns:p14="http://schemas.microsoft.com/office/powerpoint/2010/main" val="4228300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7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87446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8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solidFill>
                  <a:prstClr val="white"/>
                </a:solidFill>
              </a:rPr>
              <a:t>New product announcements embargoed until August 25, 8am Pacific time</a:t>
            </a:r>
          </a:p>
        </p:txBody>
      </p:sp>
    </p:spTree>
    <p:extLst>
      <p:ext uri="{BB962C8B-B14F-4D97-AF65-F5344CB8AC3E}">
        <p14:creationId xmlns:p14="http://schemas.microsoft.com/office/powerpoint/2010/main" val="337483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8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panose="020B0604020203020204" pitchFamily="34" charset="0"/>
              </a:defRPr>
            </a:lvl1pPr>
          </a:lstStyle>
          <a:p>
            <a:r>
              <a:rPr lang="en-US" sz="1100" dirty="0">
                <a:latin typeface="Arial"/>
              </a:rPr>
              <a:t>Click icon to add picture</a:t>
            </a: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panose="020B0604020203020204" pitchFamily="34" charset="0"/>
              </a:defRPr>
            </a:lvl1pPr>
          </a:lstStyle>
          <a:p>
            <a:r>
              <a:rPr lang="en-US" sz="1100" dirty="0">
                <a:latin typeface="Arial"/>
              </a:rPr>
              <a:t>Click icon to add picture</a:t>
            </a: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1729064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8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3988640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8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2270757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7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1324763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8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3487050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8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54866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7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2695393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7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2504695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7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3227148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152408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a:solidFill>
                  <a:prstClr val="white"/>
                </a:solidFill>
              </a:rPr>
              <a:t>New product announcements embargoed until August 25, 8am Pacific time</a:t>
            </a:r>
            <a:endParaRPr lang="en-US" dirty="0">
              <a:solidFill>
                <a:prstClr val="white"/>
              </a:solidFill>
            </a:endParaRPr>
          </a:p>
        </p:txBody>
      </p:sp>
    </p:spTree>
    <p:extLst>
      <p:ext uri="{BB962C8B-B14F-4D97-AF65-F5344CB8AC3E}">
        <p14:creationId xmlns:p14="http://schemas.microsoft.com/office/powerpoint/2010/main" val="1355073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smtClean="0">
              <a:solidFill>
                <a:schemeClr val="tx2"/>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8_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4073911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9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466615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9_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a:latin typeface="Arial"/>
              </a:rPr>
              <a:t>Click icon to add picture</a:t>
            </a:r>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710845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9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675048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384948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8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868856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9_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177200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9_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2878092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8_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1848866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8_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prstClr val="white"/>
              </a:solidFill>
            </a:endParaRPr>
          </a:p>
        </p:txBody>
      </p:sp>
    </p:spTree>
    <p:extLst>
      <p:ext uri="{BB962C8B-B14F-4D97-AF65-F5344CB8AC3E}">
        <p14:creationId xmlns:p14="http://schemas.microsoft.com/office/powerpoint/2010/main" val="3367145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38" Type="http://schemas.openxmlformats.org/officeDocument/2006/relationships/slideLayout" Target="../slideLayouts/slideLayout138.xml"/><Relationship Id="rId154" Type="http://schemas.openxmlformats.org/officeDocument/2006/relationships/slideLayout" Target="../slideLayouts/slideLayout154.xml"/><Relationship Id="rId159" Type="http://schemas.openxmlformats.org/officeDocument/2006/relationships/slideLayout" Target="../slideLayouts/slideLayout159.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28" Type="http://schemas.openxmlformats.org/officeDocument/2006/relationships/slideLayout" Target="../slideLayouts/slideLayout128.xml"/><Relationship Id="rId144" Type="http://schemas.openxmlformats.org/officeDocument/2006/relationships/slideLayout" Target="../slideLayouts/slideLayout144.xml"/><Relationship Id="rId149" Type="http://schemas.openxmlformats.org/officeDocument/2006/relationships/slideLayout" Target="../slideLayouts/slideLayout14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60" Type="http://schemas.openxmlformats.org/officeDocument/2006/relationships/slideLayout" Target="../slideLayouts/slideLayout16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134" Type="http://schemas.openxmlformats.org/officeDocument/2006/relationships/slideLayout" Target="../slideLayouts/slideLayout134.xml"/><Relationship Id="rId139" Type="http://schemas.openxmlformats.org/officeDocument/2006/relationships/slideLayout" Target="../slideLayouts/slideLayout13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55" Type="http://schemas.openxmlformats.org/officeDocument/2006/relationships/slideLayout" Target="../slideLayouts/slideLayout15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24" Type="http://schemas.openxmlformats.org/officeDocument/2006/relationships/slideLayout" Target="../slideLayouts/slideLayout124.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40" Type="http://schemas.openxmlformats.org/officeDocument/2006/relationships/slideLayout" Target="../slideLayouts/slideLayout140.xml"/><Relationship Id="rId145" Type="http://schemas.openxmlformats.org/officeDocument/2006/relationships/slideLayout" Target="../slideLayouts/slideLayout145.xml"/><Relationship Id="rId161" Type="http://schemas.openxmlformats.org/officeDocument/2006/relationships/slideLayout" Target="../slideLayouts/slideLayout16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30" Type="http://schemas.openxmlformats.org/officeDocument/2006/relationships/slideLayout" Target="../slideLayouts/slideLayout130.xml"/><Relationship Id="rId135" Type="http://schemas.openxmlformats.org/officeDocument/2006/relationships/slideLayout" Target="../slideLayouts/slideLayout135.xml"/><Relationship Id="rId143" Type="http://schemas.openxmlformats.org/officeDocument/2006/relationships/slideLayout" Target="../slideLayouts/slideLayout143.xml"/><Relationship Id="rId148" Type="http://schemas.openxmlformats.org/officeDocument/2006/relationships/slideLayout" Target="../slideLayouts/slideLayout148.xml"/><Relationship Id="rId151" Type="http://schemas.openxmlformats.org/officeDocument/2006/relationships/slideLayout" Target="../slideLayouts/slideLayout151.xml"/><Relationship Id="rId156" Type="http://schemas.openxmlformats.org/officeDocument/2006/relationships/slideLayout" Target="../slideLayouts/slideLayout156.xml"/><Relationship Id="rId16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141" Type="http://schemas.openxmlformats.org/officeDocument/2006/relationships/slideLayout" Target="../slideLayouts/slideLayout141.xml"/><Relationship Id="rId146" Type="http://schemas.openxmlformats.org/officeDocument/2006/relationships/slideLayout" Target="../slideLayouts/slideLayout14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162" Type="http://schemas.openxmlformats.org/officeDocument/2006/relationships/slideLayout" Target="../slideLayouts/slideLayout16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slideLayout" Target="../slideLayouts/slideLayout136.xml"/><Relationship Id="rId157" Type="http://schemas.openxmlformats.org/officeDocument/2006/relationships/slideLayout" Target="../slideLayouts/slideLayout15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52" Type="http://schemas.openxmlformats.org/officeDocument/2006/relationships/slideLayout" Target="../slideLayouts/slideLayout15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163" Type="http://schemas.openxmlformats.org/officeDocument/2006/relationships/theme" Target="../theme/theme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158" Type="http://schemas.openxmlformats.org/officeDocument/2006/relationships/slideLayout" Target="../slideLayouts/slideLayout15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2" descr="\\.psf\Home\Desktop\Intel.png"/>
          <p:cNvPicPr>
            <a:picLocks noChangeAspect="1" noChangeArrowheads="1"/>
          </p:cNvPicPr>
          <p:nvPr/>
        </p:nvPicPr>
        <p:blipFill>
          <a:blip r:embed="rId164">
            <a:extLst>
              <a:ext uri="{28A0092B-C50C-407E-A947-70E740481C1C}">
                <a14:useLocalDpi xmlns:a14="http://schemas.microsoft.com/office/drawing/2010/main" val="0"/>
              </a:ext>
            </a:extLst>
          </a:blip>
          <a:srcRect/>
          <a:stretch>
            <a:fillRect/>
          </a:stretch>
        </p:blipFill>
        <p:spPr bwMode="auto">
          <a:xfrm>
            <a:off x="8239915" y="4830589"/>
            <a:ext cx="364336" cy="24013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6" name="Slide Number Placeholder 5"/>
          <p:cNvSpPr>
            <a:spLocks noGrp="1"/>
          </p:cNvSpPr>
          <p:nvPr>
            <p:ph type="sldNum" sz="quarter" idx="4"/>
          </p:nvPr>
        </p:nvSpPr>
        <p:spPr>
          <a:xfrm>
            <a:off x="8720932" y="4816638"/>
            <a:ext cx="285020" cy="273844"/>
          </a:xfrm>
          <a:prstGeom prst="rect">
            <a:avLst/>
          </a:prstGeom>
        </p:spPr>
        <p:txBody>
          <a:bodyPr vert="horz" lIns="0" tIns="0" rIns="0" bIns="0" rtlCol="0" anchor="ctr"/>
          <a:lstStyle>
            <a:lvl1pPr algn="r">
              <a:defRPr sz="800">
                <a:solidFill>
                  <a:schemeClr val="bg1"/>
                </a:solidFill>
                <a:latin typeface="+mn-lt"/>
                <a:cs typeface="Intel Clear"/>
              </a:defRPr>
            </a:lvl1pPr>
          </a:lstStyle>
          <a:p>
            <a:fld id="{EE2556C5-CE8C-6547-B838-EA80C61A4AF7}" type="slidenum">
              <a:rPr lang="en-US" smtClean="0"/>
              <a:pPr/>
              <a:t>‹#›</a:t>
            </a:fld>
            <a:endParaRPr lang="en-US" dirty="0"/>
          </a:p>
        </p:txBody>
      </p:sp>
      <p:sp>
        <p:nvSpPr>
          <p:cNvPr id="8" name="Rectangle 7"/>
          <p:cNvSpPr/>
          <p:nvPr userDrawn="1"/>
        </p:nvSpPr>
        <p:spPr>
          <a:xfrm>
            <a:off x="454026" y="4936786"/>
            <a:ext cx="2438946" cy="184666"/>
          </a:xfrm>
          <a:prstGeom prst="rect">
            <a:avLst/>
          </a:prstGeom>
        </p:spPr>
        <p:txBody>
          <a:bodyPr wrap="square" lIns="0" tIns="0" rIns="0" bIns="0">
            <a:spAutoFit/>
          </a:bodyPr>
          <a:lstStyle/>
          <a:p>
            <a:pPr algn="l" fontAlgn="auto">
              <a:spcBef>
                <a:spcPts val="0"/>
              </a:spcBef>
              <a:spcAft>
                <a:spcPts val="0"/>
              </a:spcAft>
              <a:defRPr/>
            </a:pPr>
            <a:r>
              <a:rPr lang="en-US" sz="600" dirty="0" smtClean="0">
                <a:solidFill>
                  <a:schemeClr val="bg1">
                    <a:lumMod val="85000"/>
                  </a:schemeClr>
                </a:solidFill>
                <a:latin typeface="+mn-lt"/>
              </a:rPr>
              <a:t>Copyright</a:t>
            </a:r>
            <a:r>
              <a:rPr lang="en-US" sz="600" baseline="0" dirty="0" smtClean="0">
                <a:solidFill>
                  <a:schemeClr val="bg1">
                    <a:lumMod val="85000"/>
                  </a:schemeClr>
                </a:solidFill>
                <a:latin typeface="+mn-lt"/>
              </a:rPr>
              <a:t> </a:t>
            </a:r>
            <a:r>
              <a:rPr lang="en-US" sz="600" dirty="0" smtClean="0">
                <a:solidFill>
                  <a:schemeClr val="bg1">
                    <a:lumMod val="85000"/>
                  </a:schemeClr>
                </a:solidFill>
                <a:latin typeface="+mn-lt"/>
              </a:rPr>
              <a:t>©  2018, Intel Corporation. All rights reserved. </a:t>
            </a:r>
            <a:br>
              <a:rPr lang="en-US" sz="600" dirty="0" smtClean="0">
                <a:solidFill>
                  <a:schemeClr val="bg1">
                    <a:lumMod val="85000"/>
                  </a:schemeClr>
                </a:solidFill>
                <a:latin typeface="+mn-lt"/>
              </a:rPr>
            </a:br>
            <a:r>
              <a:rPr lang="en-US" sz="600" dirty="0" smtClean="0">
                <a:solidFill>
                  <a:schemeClr val="bg1">
                    <a:lumMod val="85000"/>
                  </a:schemeClr>
                </a:solidFill>
                <a:latin typeface="+mn-lt"/>
              </a:rPr>
              <a:t>*Other names and brands may be claimed as the property of others.</a:t>
            </a:r>
            <a:endParaRPr lang="en-US" sz="600" dirty="0">
              <a:solidFill>
                <a:schemeClr val="bg1">
                  <a:lumMod val="85000"/>
                </a:schemeClr>
              </a:solidFill>
              <a:latin typeface="+mn-lt"/>
            </a:endParaRPr>
          </a:p>
        </p:txBody>
      </p:sp>
      <p:sp>
        <p:nvSpPr>
          <p:cNvPr id="15" name="Footer Placeholder 4"/>
          <p:cNvSpPr>
            <a:spLocks noGrp="1"/>
          </p:cNvSpPr>
          <p:nvPr>
            <p:ph type="ftr" sz="quarter" idx="3"/>
          </p:nvPr>
        </p:nvSpPr>
        <p:spPr>
          <a:xfrm>
            <a:off x="3124200" y="4816638"/>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
        <p:nvSpPr>
          <p:cNvPr id="4" name="Action Button: Custom 3">
            <a:hlinkClick r:id="" action="ppaction://noaction" highlightClick="1"/>
          </p:cNvPr>
          <p:cNvSpPr/>
          <p:nvPr userDrawn="1"/>
        </p:nvSpPr>
        <p:spPr>
          <a:xfrm>
            <a:off x="454026" y="4816638"/>
            <a:ext cx="996155" cy="113635"/>
          </a:xfrm>
          <a:prstGeom prst="actionButtonBlank">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hlinkClick r:id="" action="ppaction://customshow?id=0&amp;return=true"/>
              </a:rPr>
              <a:t>Optimization Notice</a:t>
            </a:r>
            <a:endParaRPr lang="en-US" sz="800" b="0" dirty="0" smtClean="0">
              <a:solidFill>
                <a:schemeClr val="tx1"/>
              </a:solidFill>
            </a:endParaRPr>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74" r:id="rId3"/>
    <p:sldLayoutId id="2147483650" r:id="rId4"/>
    <p:sldLayoutId id="2147483684" r:id="rId5"/>
    <p:sldLayoutId id="2147483652" r:id="rId6"/>
    <p:sldLayoutId id="2147483660" r:id="rId7"/>
    <p:sldLayoutId id="2147483668" r:id="rId8"/>
    <p:sldLayoutId id="2147483669" r:id="rId9"/>
    <p:sldLayoutId id="2147483670" r:id="rId10"/>
    <p:sldLayoutId id="2147483672" r:id="rId11"/>
    <p:sldLayoutId id="2147483651" r:id="rId12"/>
    <p:sldLayoutId id="2147483677" r:id="rId13"/>
    <p:sldLayoutId id="2147483665" r:id="rId14"/>
    <p:sldLayoutId id="2147483654" r:id="rId15"/>
    <p:sldLayoutId id="2147483655" r:id="rId16"/>
    <p:sldLayoutId id="2147483681" r:id="rId17"/>
    <p:sldLayoutId id="2147483690" r:id="rId18"/>
    <p:sldLayoutId id="2147483691" r:id="rId19"/>
    <p:sldLayoutId id="2147483692" r:id="rId20"/>
    <p:sldLayoutId id="2147483693" r:id="rId21"/>
    <p:sldLayoutId id="2147483694" r:id="rId22"/>
    <p:sldLayoutId id="2147483695" r:id="rId23"/>
    <p:sldLayoutId id="2147483697" r:id="rId24"/>
    <p:sldLayoutId id="2147483698" r:id="rId25"/>
    <p:sldLayoutId id="2147483700" r:id="rId26"/>
    <p:sldLayoutId id="2147483701" r:id="rId27"/>
    <p:sldLayoutId id="2147483702" r:id="rId28"/>
    <p:sldLayoutId id="2147483703" r:id="rId29"/>
    <p:sldLayoutId id="2147483704" r:id="rId30"/>
    <p:sldLayoutId id="2147483705" r:id="rId31"/>
    <p:sldLayoutId id="2147483706" r:id="rId32"/>
    <p:sldLayoutId id="2147483707" r:id="rId33"/>
    <p:sldLayoutId id="2147483708" r:id="rId34"/>
    <p:sldLayoutId id="2147483709" r:id="rId35"/>
    <p:sldLayoutId id="2147483710" r:id="rId36"/>
    <p:sldLayoutId id="2147483711" r:id="rId37"/>
    <p:sldLayoutId id="2147483712" r:id="rId38"/>
    <p:sldLayoutId id="2147483713" r:id="rId39"/>
    <p:sldLayoutId id="2147483714" r:id="rId40"/>
    <p:sldLayoutId id="2147483715" r:id="rId41"/>
    <p:sldLayoutId id="2147483716" r:id="rId42"/>
    <p:sldLayoutId id="2147483717" r:id="rId43"/>
    <p:sldLayoutId id="2147483718" r:id="rId44"/>
    <p:sldLayoutId id="2147483719" r:id="rId45"/>
    <p:sldLayoutId id="2147483720" r:id="rId46"/>
    <p:sldLayoutId id="2147483721" r:id="rId47"/>
    <p:sldLayoutId id="2147483722" r:id="rId48"/>
    <p:sldLayoutId id="2147483723" r:id="rId49"/>
    <p:sldLayoutId id="2147483724" r:id="rId50"/>
    <p:sldLayoutId id="2147483725" r:id="rId51"/>
    <p:sldLayoutId id="2147483726" r:id="rId52"/>
    <p:sldLayoutId id="2147483727" r:id="rId53"/>
    <p:sldLayoutId id="2147483728" r:id="rId54"/>
    <p:sldLayoutId id="2147483729" r:id="rId55"/>
    <p:sldLayoutId id="2147483730" r:id="rId56"/>
    <p:sldLayoutId id="2147483731" r:id="rId57"/>
    <p:sldLayoutId id="2147483732" r:id="rId58"/>
    <p:sldLayoutId id="2147483733" r:id="rId59"/>
    <p:sldLayoutId id="2147483734" r:id="rId60"/>
    <p:sldLayoutId id="2147483735" r:id="rId61"/>
    <p:sldLayoutId id="2147483736" r:id="rId62"/>
    <p:sldLayoutId id="2147483737" r:id="rId63"/>
    <p:sldLayoutId id="2147483738" r:id="rId64"/>
    <p:sldLayoutId id="2147483739" r:id="rId65"/>
    <p:sldLayoutId id="2147483740" r:id="rId66"/>
    <p:sldLayoutId id="2147483741" r:id="rId67"/>
    <p:sldLayoutId id="2147483742" r:id="rId68"/>
    <p:sldLayoutId id="2147483743" r:id="rId69"/>
    <p:sldLayoutId id="2147483744" r:id="rId70"/>
    <p:sldLayoutId id="2147483745" r:id="rId71"/>
    <p:sldLayoutId id="2147483746" r:id="rId72"/>
    <p:sldLayoutId id="2147483747" r:id="rId73"/>
    <p:sldLayoutId id="2147483748" r:id="rId74"/>
    <p:sldLayoutId id="2147483749" r:id="rId75"/>
    <p:sldLayoutId id="2147483750" r:id="rId76"/>
    <p:sldLayoutId id="2147483751" r:id="rId77"/>
    <p:sldLayoutId id="2147483752" r:id="rId78"/>
    <p:sldLayoutId id="2147483753" r:id="rId79"/>
    <p:sldLayoutId id="2147483754" r:id="rId80"/>
    <p:sldLayoutId id="2147483755" r:id="rId81"/>
    <p:sldLayoutId id="2147483756" r:id="rId82"/>
    <p:sldLayoutId id="2147483757" r:id="rId83"/>
    <p:sldLayoutId id="2147483758" r:id="rId84"/>
    <p:sldLayoutId id="2147483759" r:id="rId85"/>
    <p:sldLayoutId id="2147483760" r:id="rId86"/>
    <p:sldLayoutId id="2147483761" r:id="rId87"/>
    <p:sldLayoutId id="2147483762" r:id="rId88"/>
    <p:sldLayoutId id="2147483763" r:id="rId89"/>
    <p:sldLayoutId id="2147483764" r:id="rId90"/>
    <p:sldLayoutId id="2147483765" r:id="rId91"/>
    <p:sldLayoutId id="2147483766" r:id="rId92"/>
    <p:sldLayoutId id="2147483767" r:id="rId93"/>
    <p:sldLayoutId id="2147483768" r:id="rId94"/>
    <p:sldLayoutId id="2147483769" r:id="rId95"/>
    <p:sldLayoutId id="2147483770" r:id="rId96"/>
    <p:sldLayoutId id="2147483771" r:id="rId97"/>
    <p:sldLayoutId id="2147483772" r:id="rId98"/>
    <p:sldLayoutId id="2147483773" r:id="rId99"/>
    <p:sldLayoutId id="2147483774" r:id="rId100"/>
    <p:sldLayoutId id="2147483775" r:id="rId101"/>
    <p:sldLayoutId id="2147483776" r:id="rId102"/>
    <p:sldLayoutId id="2147483777" r:id="rId103"/>
    <p:sldLayoutId id="2147483778" r:id="rId104"/>
    <p:sldLayoutId id="2147483779" r:id="rId105"/>
    <p:sldLayoutId id="2147483780" r:id="rId106"/>
    <p:sldLayoutId id="2147483781" r:id="rId107"/>
    <p:sldLayoutId id="2147483782" r:id="rId108"/>
    <p:sldLayoutId id="2147483783" r:id="rId109"/>
    <p:sldLayoutId id="2147483784" r:id="rId110"/>
    <p:sldLayoutId id="2147483785" r:id="rId111"/>
    <p:sldLayoutId id="2147483786" r:id="rId112"/>
    <p:sldLayoutId id="2147483787" r:id="rId113"/>
    <p:sldLayoutId id="2147483788" r:id="rId114"/>
    <p:sldLayoutId id="2147483789" r:id="rId115"/>
    <p:sldLayoutId id="2147483790" r:id="rId116"/>
    <p:sldLayoutId id="2147483791" r:id="rId117"/>
    <p:sldLayoutId id="2147483792" r:id="rId118"/>
    <p:sldLayoutId id="2147483793" r:id="rId119"/>
    <p:sldLayoutId id="2147483794" r:id="rId120"/>
    <p:sldLayoutId id="2147483795" r:id="rId121"/>
    <p:sldLayoutId id="2147483796" r:id="rId122"/>
    <p:sldLayoutId id="2147483797" r:id="rId123"/>
    <p:sldLayoutId id="2147483798" r:id="rId124"/>
    <p:sldLayoutId id="2147483799" r:id="rId125"/>
    <p:sldLayoutId id="2147483800" r:id="rId126"/>
    <p:sldLayoutId id="2147483801" r:id="rId127"/>
    <p:sldLayoutId id="2147483802" r:id="rId128"/>
    <p:sldLayoutId id="2147483803" r:id="rId129"/>
    <p:sldLayoutId id="2147483804" r:id="rId130"/>
    <p:sldLayoutId id="2147483805" r:id="rId131"/>
    <p:sldLayoutId id="2147483806" r:id="rId132"/>
    <p:sldLayoutId id="2147483807" r:id="rId133"/>
    <p:sldLayoutId id="2147483808" r:id="rId134"/>
    <p:sldLayoutId id="2147483809" r:id="rId135"/>
    <p:sldLayoutId id="2147483810" r:id="rId136"/>
    <p:sldLayoutId id="2147483811" r:id="rId137"/>
    <p:sldLayoutId id="2147483812" r:id="rId138"/>
    <p:sldLayoutId id="2147483813" r:id="rId139"/>
    <p:sldLayoutId id="2147483814" r:id="rId140"/>
    <p:sldLayoutId id="2147483815" r:id="rId141"/>
    <p:sldLayoutId id="2147483816" r:id="rId142"/>
    <p:sldLayoutId id="2147483817" r:id="rId143"/>
    <p:sldLayoutId id="2147483818" r:id="rId144"/>
    <p:sldLayoutId id="2147483819" r:id="rId145"/>
    <p:sldLayoutId id="2147483820" r:id="rId146"/>
    <p:sldLayoutId id="2147483821" r:id="rId147"/>
    <p:sldLayoutId id="2147483822" r:id="rId148"/>
    <p:sldLayoutId id="2147483823" r:id="rId149"/>
    <p:sldLayoutId id="2147483824" r:id="rId150"/>
    <p:sldLayoutId id="2147483825" r:id="rId151"/>
    <p:sldLayoutId id="2147483826" r:id="rId152"/>
    <p:sldLayoutId id="2147483827" r:id="rId153"/>
    <p:sldLayoutId id="2147483828" r:id="rId154"/>
    <p:sldLayoutId id="2147483829" r:id="rId155"/>
    <p:sldLayoutId id="2147483830" r:id="rId156"/>
    <p:sldLayoutId id="2147483831" r:id="rId157"/>
    <p:sldLayoutId id="2147483832" r:id="rId158"/>
    <p:sldLayoutId id="2147483833" r:id="rId159"/>
    <p:sldLayoutId id="2147483834" r:id="rId160"/>
    <p:sldLayoutId id="2147483835" r:id="rId161"/>
    <p:sldLayoutId id="2147483836" r:id="rId16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hyperlink" Target="http://www.open-std.org/jtc1/sc22/wg21/docs/papers/2018/p0561r4.html" TargetMode="External"/><Relationship Id="rId3" Type="http://schemas.openxmlformats.org/officeDocument/2006/relationships/hyperlink" Target="http://www.open-std.org/jtc1/sc22/wg21/docs/papers/2017/n4649.pdf" TargetMode="External"/><Relationship Id="rId7" Type="http://schemas.openxmlformats.org/officeDocument/2006/relationships/hyperlink" Target="http://www.open-std.org/JTC1/SC22/WG21/docs/papers/2018/p0214r9.pdf" TargetMode="External"/><Relationship Id="rId2" Type="http://schemas.openxmlformats.org/officeDocument/2006/relationships/hyperlink" Target="http://www.open-std.org/JTC1/SC22/WG21/docs/papers/2018/n4742.html" TargetMode="External"/><Relationship Id="rId1" Type="http://schemas.openxmlformats.org/officeDocument/2006/relationships/slideLayout" Target="../slideLayouts/slideLayout4.xml"/><Relationship Id="rId6" Type="http://schemas.openxmlformats.org/officeDocument/2006/relationships/hyperlink" Target="http://www.open-std.org/jtc1/sc22/wg21/docs/papers/2018/p0443r6.html" TargetMode="External"/><Relationship Id="rId5" Type="http://schemas.openxmlformats.org/officeDocument/2006/relationships/hyperlink" Target="http://www.open-std.org/jtc1/sc22/wg21/docs/papers/2018/n4741.pdf" TargetMode="External"/><Relationship Id="rId4" Type="http://schemas.openxmlformats.org/officeDocument/2006/relationships/hyperlink" Target="http://www.open-std.org/jtc1/sc22/wg21/prot/14882fdis/n4577.pdf" TargetMode="External"/><Relationship Id="rId9" Type="http://schemas.openxmlformats.org/officeDocument/2006/relationships/hyperlink" Target="http://www.open-std.org/jtc1/sc22/wg21/docs/papers/2017/p0233r6.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software.intel.com/en-us/articles/optimization-notice"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www.intel.com/benchmark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5613" y="160363"/>
            <a:ext cx="8229600" cy="868680"/>
          </a:xfrm>
        </p:spPr>
        <p:txBody>
          <a:bodyPr/>
          <a:lstStyle/>
          <a:p>
            <a:r>
              <a:rPr lang="en-US" altLang="en-US" sz="2000" smtClean="0"/>
              <a:t>DPD Presentation Cover Sheet - Include this slide at start of all presentations to DPD Staff including DPD Staff Meeting, SRD and BRCs</a:t>
            </a:r>
            <a:endParaRPr lang="en-US" sz="2000" dirty="0"/>
          </a:p>
        </p:txBody>
      </p:sp>
      <p:graphicFrame>
        <p:nvGraphicFramePr>
          <p:cNvPr id="7" name="Group 239"/>
          <p:cNvGraphicFramePr>
            <a:graphicFrameLocks noGrp="1"/>
          </p:cNvGraphicFramePr>
          <p:nvPr>
            <p:extLst>
              <p:ext uri="{D42A27DB-BD31-4B8C-83A1-F6EECF244321}">
                <p14:modId xmlns:p14="http://schemas.microsoft.com/office/powerpoint/2010/main" val="2325198913"/>
              </p:ext>
            </p:extLst>
          </p:nvPr>
        </p:nvGraphicFramePr>
        <p:xfrm>
          <a:off x="215900" y="3769333"/>
          <a:ext cx="8702675" cy="968085"/>
        </p:xfrm>
        <a:graphic>
          <a:graphicData uri="http://schemas.openxmlformats.org/drawingml/2006/table">
            <a:tbl>
              <a:tblPr/>
              <a:tblGrid>
                <a:gridCol w="4504914"/>
                <a:gridCol w="4197761"/>
              </a:tblGrid>
              <a:tr h="205933">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bg1"/>
                          </a:solidFill>
                          <a:effectLst/>
                          <a:latin typeface="+mn-lt"/>
                        </a:rPr>
                        <a:t>Communication Plan</a:t>
                      </a:r>
                    </a:p>
                  </a:txBody>
                  <a:tcPr marT="34309" marB="343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50000"/>
                        <a:lumOff val="50000"/>
                      </a:schemeClr>
                    </a:solidFill>
                  </a:tcPr>
                </a:tc>
                <a:tc hMerge="1">
                  <a:txBody>
                    <a:bodyPr/>
                    <a:lstStyle/>
                    <a:p>
                      <a:endParaRPr lang="en-US"/>
                    </a:p>
                  </a:txBody>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bg1"/>
                          </a:solidFill>
                          <a:effectLst/>
                          <a:latin typeface="+mn-lt"/>
                        </a:rPr>
                        <a:t>Who</a:t>
                      </a:r>
                      <a:r>
                        <a:rPr kumimoji="0" lang="en-US" sz="800" b="0" i="0" u="none" strike="noStrike" cap="none" normalizeH="0" baseline="0" dirty="0" smtClean="0">
                          <a:ln>
                            <a:noFill/>
                          </a:ln>
                          <a:solidFill>
                            <a:schemeClr val="bg1"/>
                          </a:solidFill>
                          <a:effectLst/>
                          <a:latin typeface="+mn-lt"/>
                        </a:rPr>
                        <a:t> owns communicating the decision?</a:t>
                      </a:r>
                      <a:endParaRPr kumimoji="0" lang="en-US" sz="800" b="1" i="0" u="none" strike="noStrike" cap="none" normalizeH="0" baseline="0" dirty="0" smtClean="0">
                        <a:ln>
                          <a:noFill/>
                        </a:ln>
                        <a:solidFill>
                          <a:schemeClr val="bg1"/>
                        </a:solidFill>
                        <a:effectLst/>
                        <a:latin typeface="+mn-lt"/>
                      </a:endParaRPr>
                    </a:p>
                  </a:txBody>
                  <a:tcPr marT="34309" marB="343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700" b="0" i="0" u="none" strike="noStrike" cap="none" normalizeH="0" baseline="0" dirty="0" smtClean="0">
                        <a:ln>
                          <a:noFill/>
                        </a:ln>
                        <a:solidFill>
                          <a:schemeClr val="tx1"/>
                        </a:solidFill>
                        <a:effectLst/>
                        <a:latin typeface="+mn-lt"/>
                      </a:endParaRPr>
                    </a:p>
                  </a:txBody>
                  <a:tcPr marT="34309" marB="343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bg1"/>
                          </a:solidFill>
                          <a:effectLst/>
                          <a:latin typeface="+mn-lt"/>
                        </a:rPr>
                        <a:t>Method</a:t>
                      </a:r>
                      <a:r>
                        <a:rPr kumimoji="0" lang="en-US" sz="800" b="0" i="0" u="none" strike="noStrike" cap="none" normalizeH="0" baseline="0" dirty="0" smtClean="0">
                          <a:ln>
                            <a:noFill/>
                          </a:ln>
                          <a:solidFill>
                            <a:schemeClr val="bg1"/>
                          </a:solidFill>
                          <a:effectLst/>
                          <a:latin typeface="+mn-lt"/>
                        </a:rPr>
                        <a:t> of communication (e.g. email, presentation, pass downs)</a:t>
                      </a:r>
                      <a:endParaRPr kumimoji="0" lang="en-US" sz="800" b="1" i="0" u="none" strike="noStrike" cap="none" normalizeH="0" baseline="0" dirty="0" smtClean="0">
                        <a:ln>
                          <a:noFill/>
                        </a:ln>
                        <a:solidFill>
                          <a:schemeClr val="bg1"/>
                        </a:solidFill>
                        <a:effectLst/>
                        <a:latin typeface="+mn-lt"/>
                      </a:endParaRPr>
                    </a:p>
                  </a:txBody>
                  <a:tcPr marT="34309" marB="343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700" b="0" i="0" u="none" strike="noStrike" cap="none" normalizeH="0" baseline="0" dirty="0" smtClean="0">
                        <a:ln>
                          <a:noFill/>
                        </a:ln>
                        <a:solidFill>
                          <a:schemeClr val="tx1"/>
                        </a:solidFill>
                        <a:effectLst/>
                        <a:latin typeface="+mn-lt"/>
                      </a:endParaRPr>
                    </a:p>
                  </a:txBody>
                  <a:tcPr marT="34309" marB="343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bg1"/>
                          </a:solidFill>
                          <a:effectLst/>
                          <a:latin typeface="+mn-lt"/>
                        </a:rPr>
                        <a:t>Date</a:t>
                      </a:r>
                      <a:r>
                        <a:rPr kumimoji="0" lang="en-US" sz="800" b="0" i="0" u="none" strike="noStrike" cap="none" normalizeH="0" baseline="0" dirty="0" smtClean="0">
                          <a:ln>
                            <a:noFill/>
                          </a:ln>
                          <a:solidFill>
                            <a:schemeClr val="bg1"/>
                          </a:solidFill>
                          <a:effectLst/>
                          <a:latin typeface="+mn-lt"/>
                        </a:rPr>
                        <a:t> by which communication will be complete</a:t>
                      </a:r>
                      <a:endParaRPr kumimoji="0" lang="en-US" sz="800" b="1" i="0" u="none" strike="noStrike" cap="none" normalizeH="0" baseline="0" dirty="0" smtClean="0">
                        <a:ln>
                          <a:noFill/>
                        </a:ln>
                        <a:solidFill>
                          <a:schemeClr val="bg1"/>
                        </a:solidFill>
                        <a:effectLst/>
                        <a:latin typeface="+mn-lt"/>
                      </a:endParaRPr>
                    </a:p>
                  </a:txBody>
                  <a:tcPr marT="34309" marB="343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700" b="0" i="0" u="none" strike="noStrike" cap="none" normalizeH="0" baseline="0" dirty="0" smtClean="0">
                        <a:ln>
                          <a:noFill/>
                        </a:ln>
                        <a:solidFill>
                          <a:schemeClr val="tx1"/>
                        </a:solidFill>
                        <a:effectLst/>
                        <a:latin typeface="+mn-lt"/>
                      </a:endParaRPr>
                    </a:p>
                  </a:txBody>
                  <a:tcPr marT="34309" marB="343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bg1"/>
                          </a:solidFill>
                          <a:effectLst/>
                          <a:latin typeface="+mn-lt"/>
                        </a:rPr>
                        <a:t>Audience</a:t>
                      </a:r>
                      <a:r>
                        <a:rPr kumimoji="0" lang="en-US" sz="800" b="0" i="0" u="none" strike="noStrike" cap="none" normalizeH="0" baseline="0" dirty="0" smtClean="0">
                          <a:ln>
                            <a:noFill/>
                          </a:ln>
                          <a:solidFill>
                            <a:schemeClr val="bg1"/>
                          </a:solidFill>
                          <a:effectLst/>
                          <a:latin typeface="+mn-lt"/>
                        </a:rPr>
                        <a:t> (e.g. forum, PDL, list of names)</a:t>
                      </a:r>
                      <a:endParaRPr kumimoji="0" lang="en-US" sz="800" b="1" i="0" u="none" strike="noStrike" cap="none" normalizeH="0" baseline="0" dirty="0" smtClean="0">
                        <a:ln>
                          <a:noFill/>
                        </a:ln>
                        <a:solidFill>
                          <a:schemeClr val="bg1"/>
                        </a:solidFill>
                        <a:effectLst/>
                        <a:latin typeface="+mn-lt"/>
                      </a:endParaRPr>
                    </a:p>
                  </a:txBody>
                  <a:tcPr marT="34309" marB="343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700" b="0" i="0" u="none" strike="noStrike" cap="none" normalizeH="0" baseline="0" dirty="0" smtClean="0">
                          <a:ln>
                            <a:noFill/>
                          </a:ln>
                          <a:solidFill>
                            <a:schemeClr val="tx1"/>
                          </a:solidFill>
                          <a:effectLst/>
                          <a:latin typeface="+mn-lt"/>
                        </a:rPr>
                        <a:t>Parallel Programming Models Working Group (PPMWG)</a:t>
                      </a:r>
                      <a:endParaRPr kumimoji="0" lang="en-US" sz="700" b="0" i="0" u="none" strike="noStrike" cap="none" normalizeH="0" baseline="0" dirty="0" smtClean="0">
                        <a:ln>
                          <a:noFill/>
                        </a:ln>
                        <a:solidFill>
                          <a:schemeClr val="tx1"/>
                        </a:solidFill>
                        <a:effectLst/>
                        <a:latin typeface="+mn-lt"/>
                      </a:endParaRPr>
                    </a:p>
                  </a:txBody>
                  <a:tcPr marT="34309" marB="343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 name="Group 249"/>
          <p:cNvGraphicFramePr>
            <a:graphicFrameLocks noGrp="1"/>
          </p:cNvGraphicFramePr>
          <p:nvPr>
            <p:extLst>
              <p:ext uri="{D42A27DB-BD31-4B8C-83A1-F6EECF244321}">
                <p14:modId xmlns:p14="http://schemas.microsoft.com/office/powerpoint/2010/main" val="3233770312"/>
              </p:ext>
            </p:extLst>
          </p:nvPr>
        </p:nvGraphicFramePr>
        <p:xfrm>
          <a:off x="215900" y="1997319"/>
          <a:ext cx="8702675" cy="1619081"/>
        </p:xfrm>
        <a:graphic>
          <a:graphicData uri="http://schemas.openxmlformats.org/drawingml/2006/table">
            <a:tbl>
              <a:tblPr/>
              <a:tblGrid>
                <a:gridCol w="1143000"/>
                <a:gridCol w="5029199"/>
                <a:gridCol w="2530476"/>
              </a:tblGrid>
              <a:tr h="205729">
                <a:tc gridSpan="3">
                  <a:txBody>
                    <a:bodyPr/>
                    <a:lstStyle/>
                    <a:p>
                      <a:pPr marL="0" marR="0" lvl="0" indent="0" algn="l" defTabSz="912813" rtl="0" eaLnBrk="1" fontAlgn="base" latinLnBrk="0" hangingPunct="1">
                        <a:lnSpc>
                          <a:spcPct val="100000"/>
                        </a:lnSpc>
                        <a:spcBef>
                          <a:spcPct val="20000"/>
                        </a:spcBef>
                        <a:spcAft>
                          <a:spcPct val="0"/>
                        </a:spcAft>
                        <a:buClrTx/>
                        <a:buSzTx/>
                        <a:buFontTx/>
                        <a:buNone/>
                        <a:tabLst/>
                      </a:pPr>
                      <a:r>
                        <a:rPr kumimoji="0" lang="en-US" altLang="zh-CN" sz="900" b="1" i="0" u="none" strike="noStrike" kern="1200" cap="none" normalizeH="0" baseline="0" dirty="0" smtClean="0">
                          <a:ln>
                            <a:noFill/>
                          </a:ln>
                          <a:solidFill>
                            <a:schemeClr val="bg1"/>
                          </a:solidFill>
                          <a:effectLst/>
                          <a:latin typeface="+mn-lt"/>
                          <a:ea typeface="SimSun" pitchFamily="2" charset="-122"/>
                          <a:cs typeface="+mn-cs"/>
                        </a:rPr>
                        <a:t>RAPID Decision-Making Template</a:t>
                      </a:r>
                    </a:p>
                  </a:txBody>
                  <a:tcPr marT="34272" marB="342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50000"/>
                        <a:lumOff val="50000"/>
                      </a:schemeClr>
                    </a:solidFill>
                  </a:tcPr>
                </a:tc>
                <a:tc hMerge="1">
                  <a:txBody>
                    <a:bodyPr/>
                    <a:lstStyle/>
                    <a:p>
                      <a:endParaRPr lang="en-US"/>
                    </a:p>
                  </a:txBody>
                  <a:tcPr/>
                </a:tc>
                <a:tc hMerge="1">
                  <a:txBody>
                    <a:bodyPr/>
                    <a:lstStyle/>
                    <a:p>
                      <a:endParaRPr lang="en-US"/>
                    </a:p>
                  </a:txBody>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bg1"/>
                          </a:solidFill>
                          <a:effectLst/>
                          <a:latin typeface="+mn-lt"/>
                        </a:rPr>
                        <a:t>Role</a:t>
                      </a:r>
                    </a:p>
                  </a:txBody>
                  <a:tcPr marT="34272" marB="342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bg1"/>
                          </a:solidFill>
                          <a:effectLst/>
                          <a:latin typeface="+mn-lt"/>
                        </a:rPr>
                        <a:t>Name of Person(s)  </a:t>
                      </a:r>
                      <a:r>
                        <a:rPr kumimoji="0" lang="en-US" sz="800" b="1" i="1" u="none" strike="noStrike" cap="none" normalizeH="0" baseline="0" dirty="0" smtClean="0">
                          <a:ln>
                            <a:noFill/>
                          </a:ln>
                          <a:solidFill>
                            <a:schemeClr val="bg1"/>
                          </a:solidFill>
                          <a:effectLst/>
                          <a:latin typeface="+mn-lt"/>
                        </a:rPr>
                        <a:t>(hint: remove the text below)</a:t>
                      </a:r>
                    </a:p>
                  </a:txBody>
                  <a:tcPr marT="34272" marB="342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bg1"/>
                          </a:solidFill>
                          <a:effectLst/>
                          <a:latin typeface="+mn-lt"/>
                        </a:rPr>
                        <a:t>Status/Notes</a:t>
                      </a:r>
                    </a:p>
                  </a:txBody>
                  <a:tcPr marT="34272" marB="342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sng" strike="noStrike" cap="none" normalizeH="0" baseline="0" dirty="0" smtClean="0">
                          <a:ln>
                            <a:noFill/>
                          </a:ln>
                          <a:solidFill>
                            <a:schemeClr val="bg1"/>
                          </a:solidFill>
                          <a:effectLst/>
                          <a:latin typeface="+mn-lt"/>
                        </a:rPr>
                        <a:t>R</a:t>
                      </a:r>
                      <a:r>
                        <a:rPr kumimoji="0" lang="en-US" sz="800" b="0" i="0" u="none" strike="noStrike" cap="none" normalizeH="0" baseline="0" dirty="0" smtClean="0">
                          <a:ln>
                            <a:noFill/>
                          </a:ln>
                          <a:solidFill>
                            <a:schemeClr val="bg1"/>
                          </a:solidFill>
                          <a:effectLst/>
                          <a:latin typeface="+mn-lt"/>
                        </a:rPr>
                        <a:t>ecommender</a:t>
                      </a:r>
                    </a:p>
                  </a:txBody>
                  <a:tcPr marT="34272" marB="342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700" b="0" i="1" u="none" strike="noStrike" cap="none" normalizeH="0" baseline="0" dirty="0" smtClean="0">
                          <a:ln>
                            <a:noFill/>
                          </a:ln>
                          <a:solidFill>
                            <a:schemeClr val="tx1"/>
                          </a:solidFill>
                          <a:effectLst/>
                          <a:latin typeface="+mn-lt"/>
                        </a:rPr>
                        <a:t>Individual who leads process to develop recommendation, doing majority of analysis and makes the proposal</a:t>
                      </a:r>
                    </a:p>
                  </a:txBody>
                  <a:tcPr marT="34272" marB="342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mn-lt"/>
                      </a:endParaRPr>
                    </a:p>
                  </a:txBody>
                  <a:tcPr marT="34272" marB="342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1394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sng" strike="noStrike" cap="none" normalizeH="0" baseline="0" dirty="0" smtClean="0">
                          <a:ln>
                            <a:noFill/>
                          </a:ln>
                          <a:solidFill>
                            <a:schemeClr val="bg1"/>
                          </a:solidFill>
                          <a:effectLst/>
                          <a:latin typeface="+mn-lt"/>
                        </a:rPr>
                        <a:t>A</a:t>
                      </a:r>
                      <a:r>
                        <a:rPr kumimoji="0" lang="en-US" sz="800" b="0" i="0" u="none" strike="noStrike" cap="none" normalizeH="0" baseline="0" dirty="0" smtClean="0">
                          <a:ln>
                            <a:noFill/>
                          </a:ln>
                          <a:solidFill>
                            <a:schemeClr val="bg1"/>
                          </a:solidFill>
                          <a:effectLst/>
                          <a:latin typeface="+mn-lt"/>
                        </a:rPr>
                        <a:t>greer</a:t>
                      </a:r>
                    </a:p>
                  </a:txBody>
                  <a:tcPr marT="34272" marB="342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700" b="0" i="1" u="none" strike="noStrike" cap="none" normalizeH="0" baseline="0" dirty="0" smtClean="0">
                          <a:ln>
                            <a:noFill/>
                          </a:ln>
                          <a:solidFill>
                            <a:schemeClr val="tx1"/>
                          </a:solidFill>
                          <a:effectLst/>
                          <a:latin typeface="+mn-lt"/>
                        </a:rPr>
                        <a:t>Typical answer is NA, used only in extraordinary circumstance. Strictly limited to regulatory bodies like finance and legal, or to P&amp;L owners materially impacted by a decision.</a:t>
                      </a:r>
                    </a:p>
                  </a:txBody>
                  <a:tcPr marT="34272" marB="342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mn-lt"/>
                      </a:endParaRPr>
                    </a:p>
                  </a:txBody>
                  <a:tcPr marT="34272" marB="342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1942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sng" strike="noStrike" cap="none" normalizeH="0" baseline="0" dirty="0" smtClean="0">
                          <a:ln>
                            <a:noFill/>
                          </a:ln>
                          <a:solidFill>
                            <a:schemeClr val="bg1"/>
                          </a:solidFill>
                          <a:effectLst/>
                          <a:latin typeface="+mn-lt"/>
                        </a:rPr>
                        <a:t>P</a:t>
                      </a:r>
                      <a:r>
                        <a:rPr kumimoji="0" lang="en-US" sz="800" b="0" i="0" u="none" strike="noStrike" cap="none" normalizeH="0" baseline="0" dirty="0" smtClean="0">
                          <a:ln>
                            <a:noFill/>
                          </a:ln>
                          <a:solidFill>
                            <a:schemeClr val="bg1"/>
                          </a:solidFill>
                          <a:effectLst/>
                          <a:latin typeface="+mn-lt"/>
                        </a:rPr>
                        <a:t>erformer</a:t>
                      </a:r>
                    </a:p>
                  </a:txBody>
                  <a:tcPr marT="34272" marB="342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700" b="0" i="1" u="none" strike="noStrike" cap="none" normalizeH="0" baseline="0" dirty="0" smtClean="0">
                          <a:ln>
                            <a:noFill/>
                          </a:ln>
                          <a:solidFill>
                            <a:schemeClr val="tx1"/>
                          </a:solidFill>
                          <a:effectLst/>
                          <a:latin typeface="+mn-lt"/>
                        </a:rPr>
                        <a:t>Individual accountable for implementing the decision, e.g. a project manager</a:t>
                      </a:r>
                    </a:p>
                  </a:txBody>
                  <a:tcPr marT="34272" marB="342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mn-lt"/>
                      </a:endParaRPr>
                    </a:p>
                  </a:txBody>
                  <a:tcPr marT="34272" marB="342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1025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sng" strike="noStrike" cap="none" normalizeH="0" baseline="0" dirty="0" smtClean="0">
                          <a:ln>
                            <a:noFill/>
                          </a:ln>
                          <a:solidFill>
                            <a:schemeClr val="bg1"/>
                          </a:solidFill>
                          <a:effectLst/>
                          <a:latin typeface="+mn-lt"/>
                        </a:rPr>
                        <a:t>I</a:t>
                      </a:r>
                      <a:r>
                        <a:rPr kumimoji="0" lang="en-US" sz="800" b="0" i="0" u="none" strike="noStrike" cap="none" normalizeH="0" baseline="0" dirty="0" smtClean="0">
                          <a:ln>
                            <a:noFill/>
                          </a:ln>
                          <a:solidFill>
                            <a:schemeClr val="bg1"/>
                          </a:solidFill>
                          <a:effectLst/>
                          <a:latin typeface="+mn-lt"/>
                        </a:rPr>
                        <a:t>nputer</a:t>
                      </a:r>
                    </a:p>
                  </a:txBody>
                  <a:tcPr marT="34272" marB="342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700" b="0" i="1" u="none" strike="noStrike" cap="none" normalizeH="0" baseline="0" dirty="0" smtClean="0">
                          <a:ln>
                            <a:noFill/>
                          </a:ln>
                          <a:solidFill>
                            <a:schemeClr val="tx1"/>
                          </a:solidFill>
                          <a:effectLst/>
                          <a:latin typeface="+mn-lt"/>
                        </a:rPr>
                        <a:t>Name of individual(s) or body who ask for decision, provide input to recommendation based on data about the issue and proposed solutions. People who need to be consulted before the decision is made</a:t>
                      </a:r>
                    </a:p>
                  </a:txBody>
                  <a:tcPr marT="34272" marB="342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mn-lt"/>
                      </a:endParaRPr>
                    </a:p>
                  </a:txBody>
                  <a:tcPr marT="34272" marB="342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2743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sng" strike="noStrike" cap="none" normalizeH="0" baseline="0" dirty="0" smtClean="0">
                          <a:ln>
                            <a:noFill/>
                          </a:ln>
                          <a:solidFill>
                            <a:schemeClr val="bg1"/>
                          </a:solidFill>
                          <a:effectLst/>
                          <a:latin typeface="+mn-lt"/>
                        </a:rPr>
                        <a:t>D</a:t>
                      </a:r>
                      <a:r>
                        <a:rPr kumimoji="0" lang="en-US" sz="800" b="0" i="0" u="none" strike="noStrike" cap="none" normalizeH="0" baseline="0" dirty="0" smtClean="0">
                          <a:ln>
                            <a:noFill/>
                          </a:ln>
                          <a:solidFill>
                            <a:schemeClr val="bg1"/>
                          </a:solidFill>
                          <a:effectLst/>
                          <a:latin typeface="+mn-lt"/>
                        </a:rPr>
                        <a:t>ecider</a:t>
                      </a:r>
                    </a:p>
                  </a:txBody>
                  <a:tcPr marT="34272" marB="342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700" b="0" i="1" u="none" strike="noStrike" cap="none" normalizeH="0" baseline="0" dirty="0" smtClean="0">
                          <a:ln>
                            <a:noFill/>
                          </a:ln>
                          <a:solidFill>
                            <a:schemeClr val="tx1"/>
                          </a:solidFill>
                          <a:effectLst/>
                          <a:latin typeface="+mn-lt"/>
                        </a:rPr>
                        <a:t>Name of individual who is empowered to make decision. Accountable for the decision once made</a:t>
                      </a:r>
                    </a:p>
                  </a:txBody>
                  <a:tcPr marT="34272" marB="342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mn-lt"/>
                      </a:endParaRPr>
                    </a:p>
                  </a:txBody>
                  <a:tcPr marT="34272" marB="342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graphicFrame>
        <p:nvGraphicFramePr>
          <p:cNvPr id="9" name="Group 35"/>
          <p:cNvGraphicFramePr>
            <a:graphicFrameLocks noGrp="1"/>
          </p:cNvGraphicFramePr>
          <p:nvPr>
            <p:extLst>
              <p:ext uri="{D42A27DB-BD31-4B8C-83A1-F6EECF244321}">
                <p14:modId xmlns:p14="http://schemas.microsoft.com/office/powerpoint/2010/main" val="4169332078"/>
              </p:ext>
            </p:extLst>
          </p:nvPr>
        </p:nvGraphicFramePr>
        <p:xfrm>
          <a:off x="215900" y="848943"/>
          <a:ext cx="8702675" cy="995443"/>
        </p:xfrm>
        <a:graphic>
          <a:graphicData uri="http://schemas.openxmlformats.org/drawingml/2006/table">
            <a:tbl>
              <a:tblPr/>
              <a:tblGrid>
                <a:gridCol w="1371600"/>
                <a:gridCol w="7331075"/>
              </a:tblGrid>
              <a:tr h="0">
                <a:tc gridSpan="2">
                  <a:txBody>
                    <a:bodyPr/>
                    <a:lstStyle/>
                    <a:p>
                      <a:pPr marL="0" marR="0" lvl="0" indent="0" algn="l" defTabSz="912813" rtl="0" eaLnBrk="1" fontAlgn="base" latinLnBrk="0" hangingPunct="1">
                        <a:lnSpc>
                          <a:spcPct val="100000"/>
                        </a:lnSpc>
                        <a:spcBef>
                          <a:spcPct val="20000"/>
                        </a:spcBef>
                        <a:spcAft>
                          <a:spcPct val="0"/>
                        </a:spcAft>
                        <a:buClrTx/>
                        <a:buSzTx/>
                        <a:buFontTx/>
                        <a:buNone/>
                        <a:tabLst/>
                      </a:pPr>
                      <a:r>
                        <a:rPr kumimoji="0" lang="en-US" altLang="zh-CN" sz="900" b="1" i="0" u="none" strike="noStrike" cap="none" normalizeH="0" baseline="0" dirty="0" smtClean="0">
                          <a:ln>
                            <a:noFill/>
                          </a:ln>
                          <a:solidFill>
                            <a:schemeClr val="bg1"/>
                          </a:solidFill>
                          <a:effectLst/>
                          <a:latin typeface="+mn-lt"/>
                          <a:ea typeface="SimSun" pitchFamily="2" charset="-122"/>
                        </a:rPr>
                        <a:t>Presentation Summary</a:t>
                      </a:r>
                    </a:p>
                  </a:txBody>
                  <a:tcPr marT="34261" marB="34261"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7F7F7F"/>
                    </a:solidFill>
                  </a:tcPr>
                </a:tc>
                <a:tc hMerge="1">
                  <a:txBody>
                    <a:bodyPr/>
                    <a:lstStyle/>
                    <a:p>
                      <a:endParaRPr lang="en-US"/>
                    </a:p>
                  </a:txBody>
                  <a:tcPr/>
                </a:tc>
              </a:tr>
              <a:tr h="0">
                <a:tc>
                  <a:txBody>
                    <a:bodyPr/>
                    <a:lstStyle/>
                    <a:p>
                      <a:pPr marL="0" marR="0" lvl="0" indent="0" algn="l" defTabSz="912813" rtl="0" eaLnBrk="1" fontAlgn="base" latinLnBrk="0" hangingPunct="1">
                        <a:lnSpc>
                          <a:spcPct val="100000"/>
                        </a:lnSpc>
                        <a:spcBef>
                          <a:spcPct val="20000"/>
                        </a:spcBef>
                        <a:spcAft>
                          <a:spcPct val="0"/>
                        </a:spcAft>
                        <a:buClrTx/>
                        <a:buSzTx/>
                        <a:buFontTx/>
                        <a:buNone/>
                        <a:tabLst/>
                      </a:pPr>
                      <a:r>
                        <a:rPr kumimoji="0" lang="en-US" altLang="zh-CN" sz="800" b="0" i="0" u="none" strike="noStrike" cap="none" normalizeH="0" baseline="0" dirty="0" smtClean="0">
                          <a:ln>
                            <a:noFill/>
                          </a:ln>
                          <a:solidFill>
                            <a:schemeClr val="bg1"/>
                          </a:solidFill>
                          <a:effectLst/>
                          <a:latin typeface="+mn-lt"/>
                          <a:ea typeface="SimSun" pitchFamily="2" charset="-122"/>
                        </a:rPr>
                        <a:t>Topic</a:t>
                      </a:r>
                    </a:p>
                  </a:txBody>
                  <a:tcPr marT="34261" marB="34261"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6487E"/>
                    </a:solidFill>
                  </a:tcPr>
                </a:tc>
                <a:tc>
                  <a:txBody>
                    <a:bodyPr/>
                    <a:lstStyle/>
                    <a:p>
                      <a:pPr marL="0" marR="0" lvl="0" indent="0" algn="l" defTabSz="912813" rtl="0" eaLnBrk="1" fontAlgn="base" latinLnBrk="0" hangingPunct="1">
                        <a:lnSpc>
                          <a:spcPct val="100000"/>
                        </a:lnSpc>
                        <a:spcBef>
                          <a:spcPct val="0"/>
                        </a:spcBef>
                        <a:spcAft>
                          <a:spcPct val="0"/>
                        </a:spcAft>
                        <a:buClr>
                          <a:schemeClr val="bg2"/>
                        </a:buClr>
                        <a:buSzPct val="110000"/>
                        <a:buFont typeface="Wingdings" pitchFamily="2" charset="2"/>
                        <a:buNone/>
                        <a:tabLst/>
                      </a:pPr>
                      <a:r>
                        <a:rPr kumimoji="0" lang="en-US" sz="800" b="0" i="0" u="none" strike="noStrike" cap="none" normalizeH="0" baseline="0" dirty="0" smtClean="0">
                          <a:ln>
                            <a:noFill/>
                          </a:ln>
                          <a:solidFill>
                            <a:schemeClr val="tx1"/>
                          </a:solidFill>
                          <a:effectLst/>
                          <a:latin typeface="+mn-lt"/>
                          <a:ea typeface="MS PGothic" pitchFamily="34" charset="-128"/>
                          <a:cs typeface="Arial" pitchFamily="34" charset="0"/>
                        </a:rPr>
                        <a:t>Update on the C++ Standards committee’s parallelism work</a:t>
                      </a:r>
                      <a:endParaRPr kumimoji="0" lang="en-US" sz="800" b="0" i="0" u="none" strike="noStrike" cap="none" normalizeH="0" baseline="0" dirty="0" smtClean="0">
                        <a:ln>
                          <a:noFill/>
                        </a:ln>
                        <a:solidFill>
                          <a:schemeClr val="tx1"/>
                        </a:solidFill>
                        <a:effectLst/>
                        <a:latin typeface="+mn-lt"/>
                        <a:ea typeface="MS PGothic" pitchFamily="34" charset="-128"/>
                        <a:cs typeface="Arial" pitchFamily="34" charset="0"/>
                      </a:endParaRPr>
                    </a:p>
                  </a:txBody>
                  <a:tcPr marT="34261" marB="34261"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alpha val="50195"/>
                      </a:srgbClr>
                    </a:solidFill>
                  </a:tcPr>
                </a:tc>
              </a:tr>
              <a:tr h="270470">
                <a:tc>
                  <a:txBody>
                    <a:bodyPr/>
                    <a:lstStyle/>
                    <a:p>
                      <a:pPr marL="0" marR="0" lvl="0" indent="0" algn="l" defTabSz="912813" rtl="0" eaLnBrk="1" fontAlgn="base" latinLnBrk="0" hangingPunct="1">
                        <a:lnSpc>
                          <a:spcPct val="100000"/>
                        </a:lnSpc>
                        <a:spcBef>
                          <a:spcPct val="20000"/>
                        </a:spcBef>
                        <a:spcAft>
                          <a:spcPct val="0"/>
                        </a:spcAft>
                        <a:buClrTx/>
                        <a:buSzTx/>
                        <a:buFontTx/>
                        <a:buNone/>
                        <a:tabLst/>
                      </a:pPr>
                      <a:r>
                        <a:rPr kumimoji="0" lang="en-US" altLang="zh-CN" sz="800" b="0" i="0" u="none" strike="noStrike" cap="none" normalizeH="0" baseline="0" dirty="0" smtClean="0">
                          <a:ln>
                            <a:noFill/>
                          </a:ln>
                          <a:solidFill>
                            <a:schemeClr val="bg1"/>
                          </a:solidFill>
                          <a:effectLst/>
                          <a:latin typeface="+mn-lt"/>
                          <a:ea typeface="SimSun" pitchFamily="2" charset="-122"/>
                        </a:rPr>
                        <a:t>Purpose</a:t>
                      </a:r>
                    </a:p>
                    <a:p>
                      <a:pPr marL="0" marR="0" lvl="0" indent="0" algn="l" defTabSz="912813" rtl="0" eaLnBrk="1" fontAlgn="base" latinLnBrk="0" hangingPunct="1">
                        <a:lnSpc>
                          <a:spcPct val="100000"/>
                        </a:lnSpc>
                        <a:spcBef>
                          <a:spcPct val="20000"/>
                        </a:spcBef>
                        <a:spcAft>
                          <a:spcPct val="0"/>
                        </a:spcAft>
                        <a:buClrTx/>
                        <a:buSzTx/>
                        <a:buFontTx/>
                        <a:buNone/>
                        <a:tabLst/>
                      </a:pPr>
                      <a:r>
                        <a:rPr kumimoji="0" lang="en-US" altLang="zh-CN" sz="800" b="0" i="0" u="none" strike="noStrike" cap="none" normalizeH="0" baseline="0" dirty="0" smtClean="0">
                          <a:ln>
                            <a:noFill/>
                          </a:ln>
                          <a:solidFill>
                            <a:schemeClr val="bg1"/>
                          </a:solidFill>
                          <a:effectLst/>
                          <a:latin typeface="+mn-lt"/>
                          <a:ea typeface="SimSun" pitchFamily="2" charset="-122"/>
                        </a:rPr>
                        <a:t>Desired Outcome</a:t>
                      </a:r>
                    </a:p>
                  </a:txBody>
                  <a:tcPr marT="34261" marB="34261"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6487E"/>
                    </a:solidFill>
                  </a:tcPr>
                </a:tc>
                <a:tc>
                  <a:txBody>
                    <a:bodyPr/>
                    <a:lstStyle/>
                    <a:p>
                      <a:pPr marL="0" marR="0" lvl="0" indent="0" algn="l" defTabSz="912813" rtl="0" eaLnBrk="1" fontAlgn="base" latinLnBrk="0" hangingPunct="1">
                        <a:lnSpc>
                          <a:spcPct val="150000"/>
                        </a:lnSpc>
                        <a:spcBef>
                          <a:spcPct val="0"/>
                        </a:spcBef>
                        <a:spcAft>
                          <a:spcPct val="0"/>
                        </a:spcAft>
                        <a:buClr>
                          <a:schemeClr val="bg2"/>
                        </a:buClr>
                        <a:buSzPct val="110000"/>
                        <a:buFont typeface="Wingdings" pitchFamily="2" charset="2"/>
                        <a:buNone/>
                        <a:tabLst/>
                      </a:pPr>
                      <a:r>
                        <a:rPr kumimoji="0" lang="en-US" sz="800" b="0" i="0" u="none" strike="noStrike" cap="none" normalizeH="0" baseline="0" dirty="0" smtClean="0">
                          <a:ln>
                            <a:noFill/>
                          </a:ln>
                          <a:solidFill>
                            <a:schemeClr val="tx1"/>
                          </a:solidFill>
                          <a:effectLst/>
                          <a:latin typeface="+mn-lt"/>
                          <a:ea typeface="MS PGothic" pitchFamily="34" charset="-128"/>
                          <a:cs typeface="Arial" pitchFamily="34" charset="0"/>
                        </a:rPr>
                        <a:t>This presentation is intended to update the Parallel Programming Models Working Group (PPMWG) on developments in the C++ Standards Committee’s efforts to standardize language and library approaches to expressing parallelism in C++ programs. This presentation is for information only; no decision is needed or expected.</a:t>
                      </a:r>
                      <a:endParaRPr kumimoji="0" lang="en-US" sz="800" b="0" i="0" u="none" strike="noStrike" cap="none" normalizeH="0" baseline="0" dirty="0" smtClean="0">
                        <a:ln>
                          <a:noFill/>
                        </a:ln>
                        <a:solidFill>
                          <a:schemeClr val="tx1"/>
                        </a:solidFill>
                        <a:effectLst/>
                        <a:latin typeface="+mn-lt"/>
                        <a:ea typeface="MS PGothic" pitchFamily="34" charset="-128"/>
                        <a:cs typeface="Arial" pitchFamily="34" charset="0"/>
                      </a:endParaRPr>
                    </a:p>
                  </a:txBody>
                  <a:tcPr marT="34261" marB="34261"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alpha val="50195"/>
                      </a:srgbClr>
                    </a:solidFill>
                  </a:tcPr>
                </a:tc>
              </a:tr>
            </a:tbl>
          </a:graphicData>
        </a:graphic>
      </p:graphicFrame>
      <p:sp>
        <p:nvSpPr>
          <p:cNvPr id="11" name="Slide Number Placeholder 5"/>
          <p:cNvSpPr txBox="1">
            <a:spLocks/>
          </p:cNvSpPr>
          <p:nvPr/>
        </p:nvSpPr>
        <p:spPr>
          <a:xfrm>
            <a:off x="6880167" y="4824387"/>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Light" panose="020B0404020203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pPr/>
              <a:t>1</a:t>
            </a:fld>
            <a:endParaRPr lang="en-US" dirty="0"/>
          </a:p>
        </p:txBody>
      </p:sp>
    </p:spTree>
    <p:extLst>
      <p:ext uri="{BB962C8B-B14F-4D97-AF65-F5344CB8AC3E}">
        <p14:creationId xmlns:p14="http://schemas.microsoft.com/office/powerpoint/2010/main" val="3853489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10</a:t>
            </a:fld>
            <a:endParaRPr lang="en-US" dirty="0"/>
          </a:p>
        </p:txBody>
      </p:sp>
      <p:sp>
        <p:nvSpPr>
          <p:cNvPr id="3" name="Title 2"/>
          <p:cNvSpPr>
            <a:spLocks noGrp="1"/>
          </p:cNvSpPr>
          <p:nvPr>
            <p:ph type="title"/>
          </p:nvPr>
        </p:nvSpPr>
        <p:spPr/>
        <p:txBody>
          <a:bodyPr/>
          <a:lstStyle/>
          <a:p>
            <a:r>
              <a:rPr lang="en-US" dirty="0" smtClean="0"/>
              <a:t>Task blocks</a:t>
            </a:r>
            <a:endParaRPr lang="en-US" dirty="0"/>
          </a:p>
        </p:txBody>
      </p:sp>
      <p:sp>
        <p:nvSpPr>
          <p:cNvPr id="4" name="Content Placeholder 3"/>
          <p:cNvSpPr>
            <a:spLocks noGrp="1"/>
          </p:cNvSpPr>
          <p:nvPr>
            <p:ph sz="quarter" idx="13"/>
          </p:nvPr>
        </p:nvSpPr>
        <p:spPr/>
        <p:txBody>
          <a:bodyPr/>
          <a:lstStyle/>
          <a:p>
            <a:pPr>
              <a:spcBef>
                <a:spcPts val="0"/>
              </a:spcBef>
            </a:pPr>
            <a:r>
              <a:rPr lang="en-US" dirty="0" smtClean="0">
                <a:latin typeface="Consolas" panose="020B0609020204030204" pitchFamily="49" charset="0"/>
              </a:rPr>
              <a:t>long fib(long x) {</a:t>
            </a:r>
            <a:r>
              <a:rPr lang="en-US" dirty="0">
                <a:latin typeface="Consolas" panose="020B0609020204030204" pitchFamily="49" charset="0"/>
              </a:rPr>
              <a:t/>
            </a:r>
            <a:br>
              <a:rPr lang="en-US" dirty="0">
                <a:latin typeface="Consolas" panose="020B0609020204030204" pitchFamily="49" charset="0"/>
              </a:rPr>
            </a:br>
            <a:r>
              <a:rPr lang="en-US" dirty="0" smtClean="0">
                <a:latin typeface="Consolas" panose="020B0609020204030204" pitchFamily="49" charset="0"/>
              </a:rPr>
              <a:t>  if (x &lt; 2) return x;</a:t>
            </a:r>
          </a:p>
          <a:p>
            <a:pPr>
              <a:spcBef>
                <a:spcPts val="0"/>
              </a:spcBef>
            </a:pPr>
            <a:endParaRPr lang="en-US" dirty="0" smtClean="0">
              <a:latin typeface="Consolas" panose="020B0609020204030204" pitchFamily="49" charset="0"/>
            </a:endParaRPr>
          </a:p>
          <a:p>
            <a:pPr>
              <a:spcBef>
                <a:spcPts val="0"/>
              </a:spcBef>
            </a:pPr>
            <a:r>
              <a:rPr lang="en-US" dirty="0">
                <a:latin typeface="Consolas" panose="020B0609020204030204" pitchFamily="49" charset="0"/>
              </a:rPr>
              <a:t> </a:t>
            </a:r>
            <a:r>
              <a:rPr lang="en-US" dirty="0" smtClean="0">
                <a:latin typeface="Consolas" panose="020B0609020204030204" pitchFamily="49" charset="0"/>
              </a:rPr>
              <a:t> long a, b;</a:t>
            </a:r>
          </a:p>
          <a:p>
            <a:pPr>
              <a:spcBef>
                <a:spcPts val="0"/>
              </a:spcBef>
            </a:pPr>
            <a:r>
              <a:rPr lang="en-US" dirty="0" smtClean="0">
                <a:latin typeface="Consolas" panose="020B0609020204030204" pitchFamily="49" charset="0"/>
              </a:rPr>
              <a:t>  </a:t>
            </a:r>
            <a:r>
              <a:rPr lang="en-US" dirty="0" err="1" smtClean="0">
                <a:latin typeface="Consolas" panose="020B0609020204030204" pitchFamily="49" charset="0"/>
              </a:rPr>
              <a:t>define_task_block</a:t>
            </a:r>
            <a:r>
              <a:rPr lang="en-US" dirty="0">
                <a:latin typeface="Consolas" panose="020B0609020204030204" pitchFamily="49" charset="0"/>
              </a:rPr>
              <a:t>([&amp;](auto&amp; </a:t>
            </a:r>
            <a:r>
              <a:rPr lang="en-US" dirty="0" err="1">
                <a:latin typeface="Consolas" panose="020B0609020204030204" pitchFamily="49" charset="0"/>
              </a:rPr>
              <a:t>tb</a:t>
            </a:r>
            <a:r>
              <a:rPr lang="en-US" dirty="0">
                <a:latin typeface="Consolas" panose="020B0609020204030204" pitchFamily="49" charset="0"/>
              </a:rPr>
              <a:t>) {</a:t>
            </a:r>
          </a:p>
          <a:p>
            <a:pPr>
              <a:spcBef>
                <a:spcPts val="0"/>
              </a:spcBef>
            </a:pPr>
            <a:r>
              <a:rPr lang="en-US" dirty="0" smtClean="0">
                <a:latin typeface="Consolas" panose="020B0609020204030204" pitchFamily="49" charset="0"/>
              </a:rPr>
              <a:t>    </a:t>
            </a:r>
            <a:r>
              <a:rPr lang="en-US" dirty="0" err="1">
                <a:latin typeface="Consolas" panose="020B0609020204030204" pitchFamily="49" charset="0"/>
              </a:rPr>
              <a:t>tb.run</a:t>
            </a:r>
            <a:r>
              <a:rPr lang="en-US" dirty="0" smtClean="0">
                <a:latin typeface="Consolas" panose="020B0609020204030204" pitchFamily="49" charset="0"/>
              </a:rPr>
              <a:t>([&amp;]{ a = fib(x – 1); });  // Fork</a:t>
            </a:r>
            <a:endParaRPr lang="en-US" dirty="0">
              <a:latin typeface="Consolas" panose="020B0609020204030204" pitchFamily="49" charset="0"/>
            </a:endParaRPr>
          </a:p>
          <a:p>
            <a:pPr>
              <a:spcBef>
                <a:spcPts val="0"/>
              </a:spcBef>
            </a:pPr>
            <a:r>
              <a:rPr lang="en-US" dirty="0" smtClean="0">
                <a:latin typeface="Consolas" panose="020B0609020204030204" pitchFamily="49" charset="0"/>
              </a:rPr>
              <a:t>    </a:t>
            </a:r>
            <a:r>
              <a:rPr lang="en-US" dirty="0" err="1">
                <a:latin typeface="Consolas" panose="020B0609020204030204" pitchFamily="49" charset="0"/>
              </a:rPr>
              <a:t>tb.run</a:t>
            </a:r>
            <a:r>
              <a:rPr lang="en-US" dirty="0">
                <a:latin typeface="Consolas" panose="020B0609020204030204" pitchFamily="49" charset="0"/>
              </a:rPr>
              <a:t>([&amp;]{ </a:t>
            </a:r>
            <a:r>
              <a:rPr lang="en-US" dirty="0" smtClean="0">
                <a:latin typeface="Consolas" panose="020B0609020204030204" pitchFamily="49" charset="0"/>
              </a:rPr>
              <a:t>b </a:t>
            </a:r>
            <a:r>
              <a:rPr lang="en-US" dirty="0">
                <a:latin typeface="Consolas" panose="020B0609020204030204" pitchFamily="49" charset="0"/>
              </a:rPr>
              <a:t>= fib(x – </a:t>
            </a:r>
            <a:r>
              <a:rPr lang="en-US" dirty="0" smtClean="0">
                <a:latin typeface="Consolas" panose="020B0609020204030204" pitchFamily="49" charset="0"/>
              </a:rPr>
              <a:t>2); });  // Fork</a:t>
            </a:r>
            <a:endParaRPr lang="en-US" dirty="0">
              <a:latin typeface="Consolas" panose="020B0609020204030204" pitchFamily="49" charset="0"/>
            </a:endParaRPr>
          </a:p>
          <a:p>
            <a:pPr>
              <a:spcBef>
                <a:spcPts val="0"/>
              </a:spcBef>
            </a:pPr>
            <a:r>
              <a:rPr lang="en-US" dirty="0">
                <a:latin typeface="Consolas" panose="020B0609020204030204" pitchFamily="49" charset="0"/>
              </a:rPr>
              <a:t>  </a:t>
            </a:r>
            <a:r>
              <a:rPr lang="en-US" dirty="0" smtClean="0">
                <a:latin typeface="Consolas" panose="020B0609020204030204" pitchFamily="49" charset="0"/>
              </a:rPr>
              <a:t>});  // Tasks join here</a:t>
            </a:r>
          </a:p>
          <a:p>
            <a:pPr>
              <a:spcBef>
                <a:spcPts val="0"/>
              </a:spcBef>
            </a:pPr>
            <a:endParaRPr lang="en-US" dirty="0">
              <a:latin typeface="Consolas" panose="020B0609020204030204" pitchFamily="49" charset="0"/>
            </a:endParaRPr>
          </a:p>
          <a:p>
            <a:pPr>
              <a:spcBef>
                <a:spcPts val="0"/>
              </a:spcBef>
            </a:pPr>
            <a:r>
              <a:rPr lang="en-US" dirty="0" smtClean="0">
                <a:latin typeface="Consolas" panose="020B0609020204030204" pitchFamily="49" charset="0"/>
              </a:rPr>
              <a:t>  return a + b;</a:t>
            </a:r>
          </a:p>
          <a:p>
            <a:pPr>
              <a:spcBef>
                <a:spcPts val="0"/>
              </a:spcBef>
            </a:pPr>
            <a:r>
              <a:rPr lang="en-US" dirty="0">
                <a:latin typeface="Consolas" panose="020B0609020204030204" pitchFamily="49" charset="0"/>
              </a:rPr>
              <a:t>}</a:t>
            </a:r>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1471564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11</a:t>
            </a:fld>
            <a:endParaRPr lang="en-US" dirty="0"/>
          </a:p>
        </p:txBody>
      </p:sp>
      <p:sp>
        <p:nvSpPr>
          <p:cNvPr id="3" name="Title 2"/>
          <p:cNvSpPr>
            <a:spLocks noGrp="1"/>
          </p:cNvSpPr>
          <p:nvPr>
            <p:ph type="title"/>
          </p:nvPr>
        </p:nvSpPr>
        <p:spPr/>
        <p:txBody>
          <a:bodyPr/>
          <a:lstStyle/>
          <a:p>
            <a:r>
              <a:rPr lang="en-US" dirty="0" smtClean="0"/>
              <a:t>New Execution Policies</a:t>
            </a:r>
            <a:endParaRPr lang="en-US" dirty="0"/>
          </a:p>
        </p:txBody>
      </p:sp>
      <p:sp>
        <p:nvSpPr>
          <p:cNvPr id="4" name="Content Placeholder 3"/>
          <p:cNvSpPr>
            <a:spLocks noGrp="1"/>
          </p:cNvSpPr>
          <p:nvPr>
            <p:ph sz="quarter" idx="13"/>
          </p:nvPr>
        </p:nvSpPr>
        <p:spPr/>
        <p:txBody>
          <a:bodyPr/>
          <a:lstStyle/>
          <a:p>
            <a:r>
              <a:rPr lang="en-US" dirty="0" smtClean="0"/>
              <a:t>execution::</a:t>
            </a:r>
            <a:r>
              <a:rPr lang="en-US" dirty="0" err="1" smtClean="0"/>
              <a:t>unsequenced_policy</a:t>
            </a:r>
            <a:r>
              <a:rPr lang="en-US" dirty="0" smtClean="0"/>
              <a:t> (</a:t>
            </a:r>
            <a:r>
              <a:rPr lang="en-US" dirty="0" err="1" smtClean="0"/>
              <a:t>unseq</a:t>
            </a:r>
            <a:r>
              <a:rPr lang="en-US" dirty="0" smtClean="0"/>
              <a:t>)</a:t>
            </a:r>
          </a:p>
          <a:p>
            <a:pPr lvl="1"/>
            <a:r>
              <a:rPr lang="en-US" dirty="0" smtClean="0"/>
              <a:t>Iterator accesses are unordered within a single thread. No inter-iteration dependencies are honored.</a:t>
            </a:r>
          </a:p>
          <a:p>
            <a:pPr lvl="1"/>
            <a:r>
              <a:rPr lang="en-US" dirty="0" smtClean="0"/>
              <a:t>Usually (but not always) implemented with SIMD.</a:t>
            </a:r>
          </a:p>
          <a:p>
            <a:pPr lvl="1"/>
            <a:r>
              <a:rPr lang="en-US" dirty="0" smtClean="0"/>
              <a:t>Has also been accepted into the C++ Working Draft</a:t>
            </a:r>
          </a:p>
          <a:p>
            <a:r>
              <a:rPr lang="en-US" dirty="0" smtClean="0"/>
              <a:t>execution::</a:t>
            </a:r>
            <a:r>
              <a:rPr lang="en-US" dirty="0" err="1" smtClean="0"/>
              <a:t>vector_policy</a:t>
            </a:r>
            <a:r>
              <a:rPr lang="en-US" dirty="0" smtClean="0"/>
              <a:t> (</a:t>
            </a:r>
            <a:r>
              <a:rPr lang="en-US" dirty="0" err="1" smtClean="0"/>
              <a:t>vec</a:t>
            </a:r>
            <a:r>
              <a:rPr lang="en-US" dirty="0" smtClean="0"/>
              <a:t>)</a:t>
            </a:r>
          </a:p>
          <a:p>
            <a:pPr lvl="1"/>
            <a:r>
              <a:rPr lang="en-US" dirty="0" smtClean="0"/>
              <a:t>Iterator accesses are unordered within a single thread except that “wavefront” ordering (i.e., vector </a:t>
            </a:r>
            <a:r>
              <a:rPr lang="en-US" dirty="0"/>
              <a:t>forward dependencies) </a:t>
            </a:r>
            <a:r>
              <a:rPr lang="en-US" dirty="0" smtClean="0"/>
              <a:t>is preserved.</a:t>
            </a:r>
          </a:p>
          <a:p>
            <a:pPr lvl="1"/>
            <a:r>
              <a:rPr lang="en-US" dirty="0" smtClean="0"/>
              <a:t>Almost always implemented with SIMD</a:t>
            </a:r>
            <a:endParaRPr lang="en-US" dirty="0"/>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789182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12</a:t>
            </a:fld>
            <a:endParaRPr lang="en-US" dirty="0"/>
          </a:p>
        </p:txBody>
      </p:sp>
      <p:sp>
        <p:nvSpPr>
          <p:cNvPr id="3" name="Title 2"/>
          <p:cNvSpPr>
            <a:spLocks noGrp="1"/>
          </p:cNvSpPr>
          <p:nvPr>
            <p:ph type="title"/>
          </p:nvPr>
        </p:nvSpPr>
        <p:spPr/>
        <p:txBody>
          <a:bodyPr/>
          <a:lstStyle/>
          <a:p>
            <a:r>
              <a:rPr lang="en-US" dirty="0"/>
              <a:t>Index-based parallel loops</a:t>
            </a:r>
          </a:p>
        </p:txBody>
      </p:sp>
      <p:sp>
        <p:nvSpPr>
          <p:cNvPr id="4" name="Content Placeholder 3"/>
          <p:cNvSpPr>
            <a:spLocks noGrp="1"/>
          </p:cNvSpPr>
          <p:nvPr>
            <p:ph sz="quarter" idx="13"/>
          </p:nvPr>
        </p:nvSpPr>
        <p:spPr/>
        <p:txBody>
          <a:bodyPr/>
          <a:lstStyle/>
          <a:p>
            <a:r>
              <a:rPr lang="en-US" dirty="0">
                <a:latin typeface="Consolas" panose="020B0609020204030204" pitchFamily="49" charset="0"/>
              </a:rPr>
              <a:t>void </a:t>
            </a:r>
            <a:r>
              <a:rPr lang="en-US" dirty="0" err="1">
                <a:latin typeface="Consolas" panose="020B0609020204030204" pitchFamily="49" charset="0"/>
              </a:rPr>
              <a:t>saxpy_ref</a:t>
            </a:r>
            <a:r>
              <a:rPr lang="en-US" dirty="0">
                <a:latin typeface="Consolas" panose="020B0609020204030204" pitchFamily="49" charset="0"/>
              </a:rPr>
              <a:t>(int n, float a, float x[], float y[]) {</a:t>
            </a:r>
            <a:br>
              <a:rPr lang="en-US" dirty="0">
                <a:latin typeface="Consolas" panose="020B0609020204030204" pitchFamily="49" charset="0"/>
              </a:rPr>
            </a:br>
            <a:r>
              <a:rPr lang="en-US" dirty="0" smtClean="0">
                <a:latin typeface="Consolas" panose="020B0609020204030204" pitchFamily="49" charset="0"/>
              </a:rPr>
              <a:t>  </a:t>
            </a:r>
            <a:r>
              <a:rPr lang="en-US" dirty="0" err="1" smtClean="0">
                <a:latin typeface="Consolas" panose="020B0609020204030204" pitchFamily="49" charset="0"/>
              </a:rPr>
              <a:t>std</a:t>
            </a:r>
            <a:r>
              <a:rPr lang="en-US" dirty="0" smtClean="0">
                <a:latin typeface="Consolas" panose="020B0609020204030204" pitchFamily="49" charset="0"/>
              </a:rPr>
              <a:t>::</a:t>
            </a:r>
            <a:r>
              <a:rPr lang="en-US" dirty="0" err="1" smtClean="0">
                <a:latin typeface="Consolas" panose="020B0609020204030204" pitchFamily="49" charset="0"/>
              </a:rPr>
              <a:t>for_loop</a:t>
            </a:r>
            <a:r>
              <a:rPr lang="en-US" dirty="0" smtClean="0">
                <a:latin typeface="Consolas" panose="020B0609020204030204" pitchFamily="49" charset="0"/>
              </a:rPr>
              <a:t>(</a:t>
            </a:r>
            <a:r>
              <a:rPr lang="en-US" dirty="0" err="1" smtClean="0">
                <a:latin typeface="Consolas" panose="020B0609020204030204" pitchFamily="49" charset="0"/>
              </a:rPr>
              <a:t>unseq</a:t>
            </a:r>
            <a:r>
              <a:rPr lang="en-US" dirty="0" smtClean="0">
                <a:latin typeface="Consolas" panose="020B0609020204030204" pitchFamily="49" charset="0"/>
              </a:rPr>
              <a:t>, </a:t>
            </a:r>
            <a:r>
              <a:rPr lang="en-US" dirty="0">
                <a:latin typeface="Consolas" panose="020B0609020204030204" pitchFamily="49" charset="0"/>
              </a:rPr>
              <a:t>0, n, [&amp;](int i) {</a:t>
            </a:r>
            <a:br>
              <a:rPr lang="en-US" dirty="0">
                <a:latin typeface="Consolas" panose="020B0609020204030204" pitchFamily="49" charset="0"/>
              </a:rPr>
            </a:br>
            <a:r>
              <a:rPr lang="en-US" dirty="0" smtClean="0">
                <a:latin typeface="Consolas" panose="020B0609020204030204" pitchFamily="49" charset="0"/>
              </a:rPr>
              <a:t>    y[i</a:t>
            </a:r>
            <a:r>
              <a:rPr lang="en-US" dirty="0">
                <a:latin typeface="Consolas" panose="020B0609020204030204" pitchFamily="49" charset="0"/>
              </a:rPr>
              <a:t>] += a*x[i];</a:t>
            </a:r>
            <a:br>
              <a:rPr lang="en-US" dirty="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a:t>
            </a:r>
            <a:r>
              <a:rPr lang="en-US" dirty="0">
                <a:latin typeface="Consolas" panose="020B0609020204030204" pitchFamily="49" charset="0"/>
              </a:rPr>
              <a:t> </a:t>
            </a:r>
            <a:br>
              <a:rPr lang="en-US" dirty="0">
                <a:latin typeface="Consolas" panose="020B0609020204030204" pitchFamily="49" charset="0"/>
              </a:rPr>
            </a:br>
            <a:endParaRPr lang="en-US" dirty="0">
              <a:latin typeface="Consolas" panose="020B0609020204030204" pitchFamily="49" charset="0"/>
            </a:endParaRPr>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1858284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13</a:t>
            </a:fld>
            <a:endParaRPr lang="en-US" dirty="0"/>
          </a:p>
        </p:txBody>
      </p:sp>
      <p:sp>
        <p:nvSpPr>
          <p:cNvPr id="3" name="Title 2"/>
          <p:cNvSpPr>
            <a:spLocks noGrp="1"/>
          </p:cNvSpPr>
          <p:nvPr>
            <p:ph type="title"/>
          </p:nvPr>
        </p:nvSpPr>
        <p:spPr/>
        <p:txBody>
          <a:bodyPr/>
          <a:lstStyle/>
          <a:p>
            <a:r>
              <a:rPr lang="en-US" dirty="0" smtClean="0"/>
              <a:t>Index-based loop with reduction</a:t>
            </a:r>
            <a:endParaRPr lang="en-US" dirty="0"/>
          </a:p>
        </p:txBody>
      </p:sp>
      <p:sp>
        <p:nvSpPr>
          <p:cNvPr id="4" name="Content Placeholder 3"/>
          <p:cNvSpPr>
            <a:spLocks noGrp="1"/>
          </p:cNvSpPr>
          <p:nvPr>
            <p:ph sz="quarter" idx="13"/>
          </p:nvPr>
        </p:nvSpPr>
        <p:spPr/>
        <p:txBody>
          <a:bodyPr/>
          <a:lstStyle/>
          <a:p>
            <a:pPr>
              <a:spcBef>
                <a:spcPts val="0"/>
              </a:spcBef>
            </a:pPr>
            <a:r>
              <a:rPr lang="en-US" dirty="0">
                <a:latin typeface="Consolas" panose="020B0609020204030204" pitchFamily="49" charset="0"/>
              </a:rPr>
              <a:t>float </a:t>
            </a:r>
            <a:r>
              <a:rPr lang="en-US" dirty="0" err="1" smtClean="0">
                <a:latin typeface="Consolas" panose="020B0609020204030204" pitchFamily="49" charset="0"/>
              </a:rPr>
              <a:t>dot_saxpy_sum</a:t>
            </a:r>
            <a:r>
              <a:rPr lang="en-US" dirty="0" smtClean="0">
                <a:latin typeface="Consolas" panose="020B0609020204030204" pitchFamily="49" charset="0"/>
              </a:rPr>
              <a:t>(int </a:t>
            </a:r>
            <a:r>
              <a:rPr lang="en-US" dirty="0">
                <a:latin typeface="Consolas" panose="020B0609020204030204" pitchFamily="49" charset="0"/>
              </a:rPr>
              <a:t>n, float a, float x[], float y[]) {</a:t>
            </a:r>
            <a:br>
              <a:rPr lang="en-US" dirty="0">
                <a:latin typeface="Consolas" panose="020B0609020204030204" pitchFamily="49" charset="0"/>
              </a:rPr>
            </a:br>
            <a:r>
              <a:rPr lang="en-US" dirty="0" smtClean="0">
                <a:latin typeface="Consolas" panose="020B0609020204030204" pitchFamily="49" charset="0"/>
              </a:rPr>
              <a:t>  float </a:t>
            </a:r>
            <a:r>
              <a:rPr lang="en-US" dirty="0">
                <a:latin typeface="Consolas" panose="020B0609020204030204" pitchFamily="49" charset="0"/>
              </a:rPr>
              <a:t>s = 0</a:t>
            </a:r>
            <a:r>
              <a:rPr lang="en-US" dirty="0" smtClean="0">
                <a:latin typeface="Consolas" panose="020B0609020204030204" pitchFamily="49" charset="0"/>
              </a:rPr>
              <a:t>;</a:t>
            </a:r>
          </a:p>
          <a:p>
            <a:pPr>
              <a:spcBef>
                <a:spcPts val="0"/>
              </a:spcBef>
            </a:pPr>
            <a:endParaRPr lang="en-US" dirty="0" smtClean="0">
              <a:latin typeface="Consolas" panose="020B0609020204030204" pitchFamily="49" charset="0"/>
            </a:endParaRPr>
          </a:p>
          <a:p>
            <a:pPr>
              <a:spcBef>
                <a:spcPts val="0"/>
              </a:spcBef>
            </a:pPr>
            <a:r>
              <a:rPr lang="en-US" dirty="0" smtClean="0">
                <a:latin typeface="Consolas" panose="020B0609020204030204" pitchFamily="49" charset="0"/>
              </a:rPr>
              <a:t>  </a:t>
            </a:r>
            <a:r>
              <a:rPr lang="en-US" dirty="0" err="1" smtClean="0">
                <a:latin typeface="Consolas" panose="020B0609020204030204" pitchFamily="49" charset="0"/>
              </a:rPr>
              <a:t>std</a:t>
            </a:r>
            <a:r>
              <a:rPr lang="en-US" dirty="0" smtClean="0">
                <a:latin typeface="Consolas" panose="020B0609020204030204" pitchFamily="49" charset="0"/>
              </a:rPr>
              <a:t>::</a:t>
            </a:r>
            <a:r>
              <a:rPr lang="en-US" dirty="0" err="1" smtClean="0">
                <a:latin typeface="Consolas" panose="020B0609020204030204" pitchFamily="49" charset="0"/>
              </a:rPr>
              <a:t>for_loop</a:t>
            </a:r>
            <a:r>
              <a:rPr lang="en-US" dirty="0" smtClean="0">
                <a:latin typeface="Consolas" panose="020B0609020204030204" pitchFamily="49" charset="0"/>
              </a:rPr>
              <a:t>(</a:t>
            </a:r>
            <a:r>
              <a:rPr lang="en-US" dirty="0" err="1" smtClean="0">
                <a:latin typeface="Consolas" panose="020B0609020204030204" pitchFamily="49" charset="0"/>
              </a:rPr>
              <a:t>par_unseq</a:t>
            </a:r>
            <a:r>
              <a:rPr lang="en-US" dirty="0" smtClean="0">
                <a:latin typeface="Consolas" panose="020B0609020204030204" pitchFamily="49" charset="0"/>
              </a:rPr>
              <a:t>, </a:t>
            </a:r>
            <a:r>
              <a:rPr lang="en-US" dirty="0">
                <a:latin typeface="Consolas" panose="020B0609020204030204" pitchFamily="49" charset="0"/>
              </a:rPr>
              <a:t>0, n</a:t>
            </a:r>
            <a:r>
              <a:rPr lang="en-US" dirty="0" smtClean="0">
                <a:latin typeface="Consolas" panose="020B0609020204030204" pitchFamily="49" charset="0"/>
              </a:rPr>
              <a:t>,</a:t>
            </a:r>
          </a:p>
          <a:p>
            <a:pPr>
              <a:spcBef>
                <a:spcPts val="0"/>
              </a:spcBef>
            </a:pPr>
            <a:r>
              <a:rPr lang="en-US" dirty="0" smtClean="0">
                <a:latin typeface="Consolas" panose="020B0609020204030204" pitchFamily="49" charset="0"/>
              </a:rPr>
              <a:t>    </a:t>
            </a:r>
            <a:r>
              <a:rPr lang="en-US" dirty="0" err="1" smtClean="0">
                <a:solidFill>
                  <a:srgbClr val="7030A0"/>
                </a:solidFill>
                <a:latin typeface="Consolas" panose="020B0609020204030204" pitchFamily="49" charset="0"/>
              </a:rPr>
              <a:t>std</a:t>
            </a:r>
            <a:r>
              <a:rPr lang="en-US" dirty="0" smtClean="0">
                <a:solidFill>
                  <a:srgbClr val="7030A0"/>
                </a:solidFill>
                <a:latin typeface="Consolas" panose="020B0609020204030204" pitchFamily="49" charset="0"/>
              </a:rPr>
              <a:t>::reduction(s, 0.0f, </a:t>
            </a:r>
            <a:r>
              <a:rPr lang="en-US" dirty="0" err="1" smtClean="0">
                <a:solidFill>
                  <a:srgbClr val="7030A0"/>
                </a:solidFill>
                <a:latin typeface="Consolas" panose="020B0609020204030204" pitchFamily="49" charset="0"/>
              </a:rPr>
              <a:t>std</a:t>
            </a:r>
            <a:r>
              <a:rPr lang="en-US" dirty="0" smtClean="0">
                <a:solidFill>
                  <a:srgbClr val="7030A0"/>
                </a:solidFill>
                <a:latin typeface="Consolas" panose="020B0609020204030204" pitchFamily="49" charset="0"/>
              </a:rPr>
              <a:t>::plus&lt;&gt;()</a:t>
            </a:r>
            <a:r>
              <a:rPr lang="en-US" dirty="0" smtClean="0">
                <a:latin typeface="Consolas" panose="020B0609020204030204" pitchFamily="49" charset="0"/>
              </a:rPr>
              <a:t>,</a:t>
            </a:r>
            <a:r>
              <a:rPr lang="en-US" dirty="0">
                <a:latin typeface="Consolas" panose="020B0609020204030204" pitchFamily="49" charset="0"/>
              </a:rPr>
              <a:t/>
            </a:r>
            <a:br>
              <a:rPr lang="en-US" dirty="0">
                <a:latin typeface="Consolas" panose="020B0609020204030204" pitchFamily="49" charset="0"/>
              </a:rPr>
            </a:br>
            <a:r>
              <a:rPr lang="en-US" dirty="0" smtClean="0">
                <a:latin typeface="Consolas" panose="020B0609020204030204" pitchFamily="49" charset="0"/>
              </a:rPr>
              <a:t>    [&amp;](</a:t>
            </a:r>
            <a:r>
              <a:rPr lang="en-US" dirty="0">
                <a:latin typeface="Consolas" panose="020B0609020204030204" pitchFamily="49" charset="0"/>
              </a:rPr>
              <a:t>int i, float&amp; s_) {</a:t>
            </a:r>
            <a:br>
              <a:rPr lang="en-US" dirty="0">
                <a:latin typeface="Consolas" panose="020B0609020204030204" pitchFamily="49" charset="0"/>
              </a:rPr>
            </a:br>
            <a:r>
              <a:rPr lang="en-US" dirty="0" smtClean="0">
                <a:latin typeface="Consolas" panose="020B0609020204030204" pitchFamily="49" charset="0"/>
              </a:rPr>
              <a:t>      y[i</a:t>
            </a:r>
            <a:r>
              <a:rPr lang="en-US" dirty="0">
                <a:latin typeface="Consolas" panose="020B0609020204030204" pitchFamily="49" charset="0"/>
              </a:rPr>
              <a:t>] += a*x[i];</a:t>
            </a:r>
            <a:br>
              <a:rPr lang="en-US" dirty="0">
                <a:latin typeface="Consolas" panose="020B0609020204030204" pitchFamily="49" charset="0"/>
              </a:rPr>
            </a:br>
            <a:r>
              <a:rPr lang="en-US" dirty="0" smtClean="0">
                <a:latin typeface="Consolas" panose="020B0609020204030204" pitchFamily="49" charset="0"/>
              </a:rPr>
              <a:t>      </a:t>
            </a:r>
            <a:r>
              <a:rPr lang="en-US" dirty="0" smtClean="0">
                <a:solidFill>
                  <a:srgbClr val="7030A0"/>
                </a:solidFill>
                <a:latin typeface="Consolas" panose="020B0609020204030204" pitchFamily="49" charset="0"/>
              </a:rPr>
              <a:t>s</a:t>
            </a:r>
            <a:r>
              <a:rPr lang="en-US" dirty="0">
                <a:solidFill>
                  <a:srgbClr val="7030A0"/>
                </a:solidFill>
                <a:latin typeface="Consolas" panose="020B0609020204030204" pitchFamily="49" charset="0"/>
              </a:rPr>
              <a:t>_ += y[i]*y[i];</a:t>
            </a:r>
            <a:r>
              <a:rPr lang="en-US" dirty="0">
                <a:latin typeface="Consolas" panose="020B0609020204030204" pitchFamily="49" charset="0"/>
              </a:rPr>
              <a:t/>
            </a:r>
            <a:br>
              <a:rPr lang="en-US" dirty="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
            </a:r>
            <a:br>
              <a:rPr lang="en-US" dirty="0">
                <a:latin typeface="Consolas" panose="020B0609020204030204" pitchFamily="49" charset="0"/>
              </a:rPr>
            </a:br>
            <a:endParaRPr lang="en-US" dirty="0" smtClean="0">
              <a:latin typeface="Consolas" panose="020B0609020204030204" pitchFamily="49" charset="0"/>
            </a:endParaRPr>
          </a:p>
          <a:p>
            <a:pPr>
              <a:spcBef>
                <a:spcPts val="0"/>
              </a:spcBef>
            </a:pPr>
            <a:r>
              <a:rPr lang="en-US" dirty="0" smtClean="0">
                <a:latin typeface="Consolas" panose="020B0609020204030204" pitchFamily="49" charset="0"/>
              </a:rPr>
              <a:t>  return </a:t>
            </a:r>
            <a:r>
              <a:rPr lang="en-US" dirty="0">
                <a:latin typeface="Consolas" panose="020B0609020204030204" pitchFamily="49" charset="0"/>
              </a:rPr>
              <a:t>s;</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endParaRPr lang="en-US" dirty="0">
              <a:latin typeface="Consolas" panose="020B0609020204030204" pitchFamily="49" charset="0"/>
            </a:endParaRPr>
          </a:p>
          <a:p>
            <a:endParaRPr lang="en-US" dirty="0"/>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793020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14</a:t>
            </a:fld>
            <a:endParaRPr lang="en-US" dirty="0"/>
          </a:p>
        </p:txBody>
      </p:sp>
      <p:sp>
        <p:nvSpPr>
          <p:cNvPr id="3" name="Title 2"/>
          <p:cNvSpPr>
            <a:spLocks noGrp="1"/>
          </p:cNvSpPr>
          <p:nvPr>
            <p:ph type="title"/>
          </p:nvPr>
        </p:nvSpPr>
        <p:spPr/>
        <p:txBody>
          <a:bodyPr/>
          <a:lstStyle/>
          <a:p>
            <a:r>
              <a:rPr lang="en-US" dirty="0" smtClean="0"/>
              <a:t>Data-Parallel Types</a:t>
            </a:r>
            <a:endParaRPr lang="en-US" dirty="0"/>
          </a:p>
        </p:txBody>
      </p:sp>
      <p:sp>
        <p:nvSpPr>
          <p:cNvPr id="4" name="Content Placeholder 3"/>
          <p:cNvSpPr>
            <a:spLocks noGrp="1"/>
          </p:cNvSpPr>
          <p:nvPr>
            <p:ph sz="quarter" idx="13"/>
          </p:nvPr>
        </p:nvSpPr>
        <p:spPr>
          <a:xfrm>
            <a:off x="455613" y="776515"/>
            <a:ext cx="8228012" cy="3852636"/>
          </a:xfrm>
        </p:spPr>
        <p:txBody>
          <a:bodyPr/>
          <a:lstStyle/>
          <a:p>
            <a:pPr>
              <a:spcBef>
                <a:spcPts val="0"/>
              </a:spcBef>
            </a:pPr>
            <a:r>
              <a:rPr lang="en-US" sz="1400" dirty="0">
                <a:latin typeface="Consolas" panose="020B0609020204030204" pitchFamily="49" charset="0"/>
              </a:rPr>
              <a:t>using </a:t>
            </a:r>
            <a:r>
              <a:rPr lang="en-US" sz="1400" dirty="0" err="1">
                <a:latin typeface="Consolas" panose="020B0609020204030204" pitchFamily="49" charset="0"/>
              </a:rPr>
              <a:t>floatv</a:t>
            </a:r>
            <a:r>
              <a:rPr lang="en-US" sz="1400" dirty="0">
                <a:latin typeface="Consolas" panose="020B0609020204030204" pitchFamily="49" charset="0"/>
              </a:rPr>
              <a:t> = </a:t>
            </a:r>
            <a:r>
              <a:rPr lang="en-US" sz="1400" dirty="0" err="1">
                <a:latin typeface="Consolas" panose="020B0609020204030204" pitchFamily="49" charset="0"/>
              </a:rPr>
              <a:t>native_simd</a:t>
            </a:r>
            <a:r>
              <a:rPr lang="en-US" sz="1400" dirty="0">
                <a:latin typeface="Consolas" panose="020B0609020204030204" pitchFamily="49" charset="0"/>
              </a:rPr>
              <a:t>&lt;float&gt;;</a:t>
            </a:r>
          </a:p>
          <a:p>
            <a:pPr>
              <a:spcBef>
                <a:spcPts val="0"/>
              </a:spcBef>
            </a:pPr>
            <a:r>
              <a:rPr lang="en-US" sz="1400" dirty="0" err="1">
                <a:latin typeface="Consolas" panose="020B0609020204030204" pitchFamily="49" charset="0"/>
              </a:rPr>
              <a:t>alignas</a:t>
            </a:r>
            <a:r>
              <a:rPr lang="en-US" sz="1400" dirty="0">
                <a:latin typeface="Consolas" panose="020B0609020204030204" pitchFamily="49" charset="0"/>
              </a:rPr>
              <a:t>(</a:t>
            </a:r>
            <a:r>
              <a:rPr lang="en-US" sz="1400" dirty="0" err="1">
                <a:latin typeface="Consolas" panose="020B0609020204030204" pitchFamily="49" charset="0"/>
              </a:rPr>
              <a:t>memory_alignment_v</a:t>
            </a:r>
            <a:r>
              <a:rPr lang="en-US" sz="1400" dirty="0">
                <a:latin typeface="Consolas" panose="020B0609020204030204" pitchFamily="49" charset="0"/>
              </a:rPr>
              <a:t>&lt;</a:t>
            </a:r>
            <a:r>
              <a:rPr lang="en-US" sz="1400" dirty="0" err="1">
                <a:latin typeface="Consolas" panose="020B0609020204030204" pitchFamily="49" charset="0"/>
              </a:rPr>
              <a:t>floatv</a:t>
            </a:r>
            <a:r>
              <a:rPr lang="en-US" sz="1400" dirty="0">
                <a:latin typeface="Consolas" panose="020B0609020204030204" pitchFamily="49" charset="0"/>
              </a:rPr>
              <a:t>&gt;) float data[N</a:t>
            </a:r>
            <a:r>
              <a:rPr lang="en-US" sz="1400" dirty="0" smtClean="0">
                <a:latin typeface="Consolas" panose="020B0609020204030204" pitchFamily="49" charset="0"/>
              </a:rPr>
              <a:t>];</a:t>
            </a:r>
          </a:p>
          <a:p>
            <a:pPr>
              <a:spcBef>
                <a:spcPts val="0"/>
              </a:spcBef>
            </a:pPr>
            <a:r>
              <a:rPr lang="en-US" sz="1400" dirty="0" smtClean="0">
                <a:latin typeface="Consolas" panose="020B0609020204030204" pitchFamily="49" charset="0"/>
              </a:rPr>
              <a:t>void </a:t>
            </a:r>
            <a:r>
              <a:rPr lang="en-US" sz="1400" dirty="0">
                <a:latin typeface="Consolas" panose="020B0609020204030204" pitchFamily="49" charset="0"/>
              </a:rPr>
              <a:t>f() </a:t>
            </a:r>
            <a:r>
              <a:rPr lang="en-US" sz="1400" dirty="0" smtClean="0">
                <a:latin typeface="Consolas" panose="020B0609020204030204" pitchFamily="49" charset="0"/>
              </a:rPr>
              <a:t>{</a:t>
            </a:r>
          </a:p>
          <a:p>
            <a:pPr>
              <a:spcBef>
                <a:spcPts val="0"/>
              </a:spcBef>
            </a:pPr>
            <a:r>
              <a:rPr lang="en-US" sz="1400" dirty="0" smtClean="0">
                <a:latin typeface="Consolas" panose="020B0609020204030204" pitchFamily="49" charset="0"/>
              </a:rPr>
              <a:t>  </a:t>
            </a:r>
            <a:r>
              <a:rPr lang="en-US" sz="1400" dirty="0" err="1" smtClean="0">
                <a:latin typeface="Consolas" panose="020B0609020204030204" pitchFamily="49" charset="0"/>
              </a:rPr>
              <a:t>fill_data</a:t>
            </a:r>
            <a:r>
              <a:rPr lang="en-US" sz="1400" dirty="0" smtClean="0">
                <a:latin typeface="Consolas" panose="020B0609020204030204" pitchFamily="49" charset="0"/>
              </a:rPr>
              <a:t>(data);</a:t>
            </a:r>
          </a:p>
          <a:p>
            <a:pPr>
              <a:spcBef>
                <a:spcPts val="0"/>
              </a:spcBef>
            </a:pPr>
            <a:r>
              <a:rPr lang="en-US" sz="1400" dirty="0" smtClean="0">
                <a:latin typeface="Consolas" panose="020B0609020204030204" pitchFamily="49" charset="0"/>
              </a:rPr>
              <a:t>  size_t </a:t>
            </a:r>
            <a:r>
              <a:rPr lang="en-US" sz="1400" dirty="0">
                <a:latin typeface="Consolas" panose="020B0609020204030204" pitchFamily="49" charset="0"/>
              </a:rPr>
              <a:t>i = 0;</a:t>
            </a:r>
          </a:p>
          <a:p>
            <a:pPr>
              <a:spcBef>
                <a:spcPts val="0"/>
              </a:spcBef>
            </a:pPr>
            <a:r>
              <a:rPr lang="en-US" sz="1400" dirty="0" smtClean="0">
                <a:latin typeface="Consolas" panose="020B0609020204030204" pitchFamily="49" charset="0"/>
              </a:rPr>
              <a:t>  for </a:t>
            </a:r>
            <a:r>
              <a:rPr lang="en-US" sz="1400" dirty="0">
                <a:latin typeface="Consolas" panose="020B0609020204030204" pitchFamily="49" charset="0"/>
              </a:rPr>
              <a:t>(; i + </a:t>
            </a:r>
            <a:r>
              <a:rPr lang="en-US" sz="1400" dirty="0" err="1">
                <a:latin typeface="Consolas" panose="020B0609020204030204" pitchFamily="49" charset="0"/>
              </a:rPr>
              <a:t>floatv</a:t>
            </a:r>
            <a:r>
              <a:rPr lang="en-US" sz="1400" dirty="0">
                <a:latin typeface="Consolas" panose="020B0609020204030204" pitchFamily="49" charset="0"/>
              </a:rPr>
              <a:t>::size() &lt;= N; i += </a:t>
            </a:r>
            <a:r>
              <a:rPr lang="en-US" sz="1400" dirty="0" err="1">
                <a:latin typeface="Consolas" panose="020B0609020204030204" pitchFamily="49" charset="0"/>
              </a:rPr>
              <a:t>floatv</a:t>
            </a:r>
            <a:r>
              <a:rPr lang="en-US" sz="1400" dirty="0">
                <a:latin typeface="Consolas" panose="020B0609020204030204" pitchFamily="49" charset="0"/>
              </a:rPr>
              <a:t>::size()) {</a:t>
            </a:r>
          </a:p>
          <a:p>
            <a:pPr>
              <a:spcBef>
                <a:spcPts val="0"/>
              </a:spcBef>
            </a:pPr>
            <a:r>
              <a:rPr lang="en-US" sz="1400" dirty="0" smtClean="0">
                <a:latin typeface="Consolas" panose="020B0609020204030204" pitchFamily="49" charset="0"/>
              </a:rPr>
              <a:t>    </a:t>
            </a:r>
            <a:r>
              <a:rPr lang="en-US" sz="1400" dirty="0" err="1" smtClean="0">
                <a:latin typeface="Consolas" panose="020B0609020204030204" pitchFamily="49" charset="0"/>
              </a:rPr>
              <a:t>floatv</a:t>
            </a:r>
            <a:r>
              <a:rPr lang="en-US" sz="1400" dirty="0" smtClean="0">
                <a:latin typeface="Consolas" panose="020B0609020204030204" pitchFamily="49" charset="0"/>
              </a:rPr>
              <a:t> </a:t>
            </a:r>
            <a:r>
              <a:rPr lang="en-US" sz="1400" dirty="0">
                <a:latin typeface="Consolas" panose="020B0609020204030204" pitchFamily="49" charset="0"/>
              </a:rPr>
              <a:t>v(&amp;data[i], </a:t>
            </a:r>
            <a:r>
              <a:rPr lang="en-US" sz="1400" dirty="0" err="1">
                <a:latin typeface="Consolas" panose="020B0609020204030204" pitchFamily="49" charset="0"/>
              </a:rPr>
              <a:t>vector_aligned</a:t>
            </a:r>
            <a:r>
              <a:rPr lang="en-US" sz="1400" dirty="0">
                <a:latin typeface="Consolas" panose="020B0609020204030204" pitchFamily="49" charset="0"/>
              </a:rPr>
              <a:t>);</a:t>
            </a:r>
          </a:p>
          <a:p>
            <a:pPr>
              <a:spcBef>
                <a:spcPts val="0"/>
              </a:spcBef>
            </a:pPr>
            <a:r>
              <a:rPr lang="en-US" sz="1400" dirty="0" smtClean="0">
                <a:latin typeface="Consolas" panose="020B0609020204030204" pitchFamily="49" charset="0"/>
              </a:rPr>
              <a:t>    where(v </a:t>
            </a:r>
            <a:r>
              <a:rPr lang="en-US" sz="1400" dirty="0">
                <a:latin typeface="Consolas" panose="020B0609020204030204" pitchFamily="49" charset="0"/>
              </a:rPr>
              <a:t>&gt; 100.f, v) = 100.f + (v - 100.f) * 0.1f;</a:t>
            </a:r>
          </a:p>
          <a:p>
            <a:pPr>
              <a:spcBef>
                <a:spcPts val="0"/>
              </a:spcBef>
            </a:pPr>
            <a:r>
              <a:rPr lang="en-US" sz="1400" dirty="0" smtClean="0">
                <a:latin typeface="Consolas" panose="020B0609020204030204" pitchFamily="49" charset="0"/>
              </a:rPr>
              <a:t>    </a:t>
            </a:r>
            <a:r>
              <a:rPr lang="en-US" sz="1400" dirty="0" err="1" smtClean="0">
                <a:latin typeface="Consolas" panose="020B0609020204030204" pitchFamily="49" charset="0"/>
              </a:rPr>
              <a:t>v.copy_to</a:t>
            </a:r>
            <a:r>
              <a:rPr lang="en-US" sz="1400" dirty="0">
                <a:latin typeface="Consolas" panose="020B0609020204030204" pitchFamily="49" charset="0"/>
              </a:rPr>
              <a:t>(&amp;data[i], </a:t>
            </a:r>
            <a:r>
              <a:rPr lang="en-US" sz="1400" dirty="0" err="1">
                <a:latin typeface="Consolas" panose="020B0609020204030204" pitchFamily="49" charset="0"/>
              </a:rPr>
              <a:t>vector_aligned</a:t>
            </a:r>
            <a:r>
              <a:rPr lang="en-US" sz="1400" dirty="0">
                <a:latin typeface="Consolas" panose="020B0609020204030204" pitchFamily="49" charset="0"/>
              </a:rPr>
              <a:t>);</a:t>
            </a:r>
          </a:p>
          <a:p>
            <a:pPr>
              <a:spcBef>
                <a:spcPts val="0"/>
              </a:spcBef>
            </a:pPr>
            <a:r>
              <a:rPr lang="en-US" sz="1400" dirty="0" smtClean="0">
                <a:latin typeface="Consolas" panose="020B0609020204030204" pitchFamily="49" charset="0"/>
              </a:rPr>
              <a:t>  }</a:t>
            </a:r>
            <a:endParaRPr lang="en-US" sz="1400" dirty="0">
              <a:latin typeface="Consolas" panose="020B0609020204030204" pitchFamily="49" charset="0"/>
            </a:endParaRPr>
          </a:p>
          <a:p>
            <a:pPr>
              <a:spcBef>
                <a:spcPts val="0"/>
              </a:spcBef>
            </a:pPr>
            <a:r>
              <a:rPr lang="en-US" sz="1400" dirty="0" smtClean="0">
                <a:latin typeface="Consolas" panose="020B0609020204030204" pitchFamily="49" charset="0"/>
              </a:rPr>
              <a:t>  for </a:t>
            </a:r>
            <a:r>
              <a:rPr lang="en-US" sz="1400" dirty="0">
                <a:latin typeface="Consolas" panose="020B0609020204030204" pitchFamily="49" charset="0"/>
              </a:rPr>
              <a:t>(; i &lt; N; ++i) {</a:t>
            </a:r>
          </a:p>
          <a:p>
            <a:pPr>
              <a:spcBef>
                <a:spcPts val="0"/>
              </a:spcBef>
            </a:pPr>
            <a:r>
              <a:rPr lang="en-US" sz="1400" dirty="0" smtClean="0">
                <a:latin typeface="Consolas" panose="020B0609020204030204" pitchFamily="49" charset="0"/>
              </a:rPr>
              <a:t>    float </a:t>
            </a:r>
            <a:r>
              <a:rPr lang="en-US" sz="1400" dirty="0">
                <a:latin typeface="Consolas" panose="020B0609020204030204" pitchFamily="49" charset="0"/>
              </a:rPr>
              <a:t>x = data[i];</a:t>
            </a:r>
          </a:p>
          <a:p>
            <a:pPr>
              <a:spcBef>
                <a:spcPts val="0"/>
              </a:spcBef>
            </a:pPr>
            <a:r>
              <a:rPr lang="en-US" sz="1400" dirty="0" smtClean="0">
                <a:latin typeface="Consolas" panose="020B0609020204030204" pitchFamily="49" charset="0"/>
              </a:rPr>
              <a:t>    if </a:t>
            </a:r>
            <a:r>
              <a:rPr lang="en-US" sz="1400" dirty="0">
                <a:latin typeface="Consolas" panose="020B0609020204030204" pitchFamily="49" charset="0"/>
              </a:rPr>
              <a:t>(x &gt; 100.f) {</a:t>
            </a:r>
          </a:p>
          <a:p>
            <a:pPr>
              <a:spcBef>
                <a:spcPts val="0"/>
              </a:spcBef>
            </a:pPr>
            <a:r>
              <a:rPr lang="en-US" sz="1400" dirty="0" smtClean="0">
                <a:latin typeface="Consolas" panose="020B0609020204030204" pitchFamily="49" charset="0"/>
              </a:rPr>
              <a:t>      x </a:t>
            </a:r>
            <a:r>
              <a:rPr lang="en-US" sz="1400" dirty="0">
                <a:latin typeface="Consolas" panose="020B0609020204030204" pitchFamily="49" charset="0"/>
              </a:rPr>
              <a:t>= 100.f + (x - 100.f) * 0.1f;</a:t>
            </a:r>
          </a:p>
          <a:p>
            <a:pPr>
              <a:spcBef>
                <a:spcPts val="0"/>
              </a:spcBef>
            </a:pPr>
            <a:r>
              <a:rPr lang="en-US" sz="1400" dirty="0" smtClean="0">
                <a:latin typeface="Consolas" panose="020B0609020204030204" pitchFamily="49" charset="0"/>
              </a:rPr>
              <a:t>    }</a:t>
            </a:r>
            <a:endParaRPr lang="en-US" sz="1400" dirty="0">
              <a:latin typeface="Consolas" panose="020B0609020204030204" pitchFamily="49" charset="0"/>
            </a:endParaRPr>
          </a:p>
          <a:p>
            <a:pPr>
              <a:spcBef>
                <a:spcPts val="0"/>
              </a:spcBef>
            </a:pPr>
            <a:r>
              <a:rPr lang="en-US" sz="1400" dirty="0" smtClean="0">
                <a:latin typeface="Consolas" panose="020B0609020204030204" pitchFamily="49" charset="0"/>
              </a:rPr>
              <a:t>    data[i</a:t>
            </a:r>
            <a:r>
              <a:rPr lang="en-US" sz="1400" dirty="0">
                <a:latin typeface="Consolas" panose="020B0609020204030204" pitchFamily="49" charset="0"/>
              </a:rPr>
              <a:t>] = x;</a:t>
            </a:r>
          </a:p>
          <a:p>
            <a:pPr>
              <a:spcBef>
                <a:spcPts val="0"/>
              </a:spcBef>
            </a:pPr>
            <a:r>
              <a:rPr lang="en-US" sz="1400" dirty="0" smtClean="0">
                <a:latin typeface="Consolas" panose="020B0609020204030204" pitchFamily="49" charset="0"/>
              </a:rPr>
              <a:t>  }</a:t>
            </a:r>
            <a:endParaRPr lang="en-US" sz="1400" dirty="0">
              <a:latin typeface="Consolas" panose="020B0609020204030204" pitchFamily="49" charset="0"/>
            </a:endParaRPr>
          </a:p>
          <a:p>
            <a:pPr>
              <a:spcBef>
                <a:spcPts val="0"/>
              </a:spcBef>
            </a:pPr>
            <a:r>
              <a:rPr lang="en-US" sz="1400" dirty="0" smtClean="0">
                <a:latin typeface="Consolas" panose="020B0609020204030204" pitchFamily="49" charset="0"/>
              </a:rPr>
              <a:t>}</a:t>
            </a:r>
            <a:endParaRPr lang="en-US" sz="1400" dirty="0">
              <a:latin typeface="Consolas" panose="020B0609020204030204" pitchFamily="49" charset="0"/>
            </a:endParaRPr>
          </a:p>
        </p:txBody>
      </p:sp>
      <p:sp>
        <p:nvSpPr>
          <p:cNvPr id="5" name="Footer Placeholder 4"/>
          <p:cNvSpPr>
            <a:spLocks noGrp="1"/>
          </p:cNvSpPr>
          <p:nvPr>
            <p:ph type="ftr" sz="quarter" idx="3"/>
          </p:nvPr>
        </p:nvSpPr>
        <p:spPr/>
        <p:txBody>
          <a:bodyPr/>
          <a:lstStyle/>
          <a:p>
            <a:endParaRPr lang="en-US" dirty="0"/>
          </a:p>
        </p:txBody>
      </p:sp>
      <p:sp>
        <p:nvSpPr>
          <p:cNvPr id="6" name="Rounded Rectangular Callout 5"/>
          <p:cNvSpPr/>
          <p:nvPr/>
        </p:nvSpPr>
        <p:spPr>
          <a:xfrm>
            <a:off x="3258458" y="2885266"/>
            <a:ext cx="1807028" cy="261257"/>
          </a:xfrm>
          <a:prstGeom prst="wedgeRoundRectCallout">
            <a:avLst>
              <a:gd name="adj1" fmla="val -81893"/>
              <a:gd name="adj2" fmla="val -7461"/>
              <a:gd name="adj3" fmla="val 1666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Remainder loop</a:t>
            </a:r>
            <a:endParaRPr lang="en-US" sz="1400" dirty="0"/>
          </a:p>
        </p:txBody>
      </p:sp>
      <p:sp>
        <p:nvSpPr>
          <p:cNvPr id="7" name="Rounded Rectangular Callout 6"/>
          <p:cNvSpPr/>
          <p:nvPr/>
        </p:nvSpPr>
        <p:spPr>
          <a:xfrm>
            <a:off x="6244770" y="1615366"/>
            <a:ext cx="2068285" cy="486228"/>
          </a:xfrm>
          <a:prstGeom prst="wedgeRoundRectCallout">
            <a:avLst>
              <a:gd name="adj1" fmla="val -60955"/>
              <a:gd name="adj2" fmla="val 16544"/>
              <a:gd name="adj3" fmla="val 1666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Manually vectorized loop</a:t>
            </a:r>
            <a:endParaRPr lang="en-US" sz="1400" dirty="0"/>
          </a:p>
        </p:txBody>
      </p:sp>
      <p:sp>
        <p:nvSpPr>
          <p:cNvPr id="8" name="Rounded Rectangular Callout 7"/>
          <p:cNvSpPr/>
          <p:nvPr/>
        </p:nvSpPr>
        <p:spPr>
          <a:xfrm>
            <a:off x="6244770" y="2645213"/>
            <a:ext cx="1807028" cy="480106"/>
          </a:xfrm>
          <a:prstGeom prst="wedgeRoundRectCallout">
            <a:avLst>
              <a:gd name="adj1" fmla="val -77074"/>
              <a:gd name="adj2" fmla="val -92630"/>
              <a:gd name="adj3" fmla="val 1666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Masked SIMD operation</a:t>
            </a:r>
            <a:endParaRPr lang="en-US" sz="1400" dirty="0"/>
          </a:p>
        </p:txBody>
      </p:sp>
      <p:sp>
        <p:nvSpPr>
          <p:cNvPr id="9" name="Rounded Rectangular Callout 8"/>
          <p:cNvSpPr/>
          <p:nvPr/>
        </p:nvSpPr>
        <p:spPr>
          <a:xfrm>
            <a:off x="4568371" y="612559"/>
            <a:ext cx="1807028" cy="261257"/>
          </a:xfrm>
          <a:prstGeom prst="wedgeRoundRectCallout">
            <a:avLst>
              <a:gd name="adj1" fmla="val -81893"/>
              <a:gd name="adj2" fmla="val 48094"/>
              <a:gd name="adj3" fmla="val 1666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SIMD type</a:t>
            </a:r>
            <a:endParaRPr lang="en-US" sz="1400" dirty="0"/>
          </a:p>
        </p:txBody>
      </p:sp>
    </p:spTree>
    <p:extLst>
      <p:ext uri="{BB962C8B-B14F-4D97-AF65-F5344CB8AC3E}">
        <p14:creationId xmlns:p14="http://schemas.microsoft.com/office/powerpoint/2010/main" val="2664439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15</a:t>
            </a:fld>
            <a:endParaRPr lang="en-US" dirty="0"/>
          </a:p>
        </p:txBody>
      </p:sp>
      <p:sp>
        <p:nvSpPr>
          <p:cNvPr id="3" name="Title 2"/>
          <p:cNvSpPr>
            <a:spLocks noGrp="1"/>
          </p:cNvSpPr>
          <p:nvPr>
            <p:ph type="title"/>
          </p:nvPr>
        </p:nvSpPr>
        <p:spPr/>
        <p:txBody>
          <a:bodyPr/>
          <a:lstStyle/>
          <a:p>
            <a:r>
              <a:rPr lang="en-US" dirty="0" err="1" smtClean="0"/>
              <a:t>Coroutines</a:t>
            </a:r>
            <a:r>
              <a:rPr lang="en-US" dirty="0" smtClean="0"/>
              <a:t> TS</a:t>
            </a:r>
            <a:endParaRPr lang="en-US" dirty="0"/>
          </a:p>
        </p:txBody>
      </p:sp>
      <p:sp>
        <p:nvSpPr>
          <p:cNvPr id="4" name="Content Placeholder 3"/>
          <p:cNvSpPr>
            <a:spLocks noGrp="1"/>
          </p:cNvSpPr>
          <p:nvPr>
            <p:ph sz="quarter" idx="13"/>
          </p:nvPr>
        </p:nvSpPr>
        <p:spPr/>
        <p:txBody>
          <a:bodyPr/>
          <a:lstStyle/>
          <a:p>
            <a:r>
              <a:rPr lang="en-US" dirty="0" smtClean="0"/>
              <a:t>Currently proposes language extensions for defining very lightweight </a:t>
            </a:r>
            <a:r>
              <a:rPr lang="en-US" dirty="0" err="1" smtClean="0"/>
              <a:t>stackless</a:t>
            </a:r>
            <a:r>
              <a:rPr lang="en-US" dirty="0" smtClean="0"/>
              <a:t> </a:t>
            </a:r>
            <a:r>
              <a:rPr lang="en-US" dirty="0" err="1" smtClean="0"/>
              <a:t>coroutines</a:t>
            </a:r>
            <a:r>
              <a:rPr lang="en-US" dirty="0" smtClean="0"/>
              <a:t>.  </a:t>
            </a:r>
            <a:r>
              <a:rPr lang="en-US" dirty="0" err="1" smtClean="0"/>
              <a:t>Stackful</a:t>
            </a:r>
            <a:r>
              <a:rPr lang="en-US" dirty="0" smtClean="0"/>
              <a:t> </a:t>
            </a:r>
            <a:r>
              <a:rPr lang="en-US" dirty="0" err="1" smtClean="0"/>
              <a:t>coroutines</a:t>
            </a:r>
            <a:r>
              <a:rPr lang="en-US" dirty="0" smtClean="0"/>
              <a:t> are also being considered.</a:t>
            </a:r>
          </a:p>
          <a:p>
            <a:pPr>
              <a:spcBef>
                <a:spcPts val="0"/>
              </a:spcBef>
            </a:pPr>
            <a:endParaRPr lang="en-US" sz="1600" dirty="0">
              <a:latin typeface="Consolas" panose="020B0609020204030204" pitchFamily="49" charset="0"/>
            </a:endParaRPr>
          </a:p>
          <a:p>
            <a:pPr>
              <a:spcBef>
                <a:spcPts val="0"/>
              </a:spcBef>
            </a:pPr>
            <a:r>
              <a:rPr lang="en-US" sz="1600" dirty="0" smtClean="0">
                <a:latin typeface="Consolas" panose="020B0609020204030204" pitchFamily="49" charset="0"/>
              </a:rPr>
              <a:t>auto </a:t>
            </a:r>
            <a:r>
              <a:rPr lang="en-US" sz="1600" dirty="0" err="1" smtClean="0">
                <a:latin typeface="Consolas" panose="020B0609020204030204" pitchFamily="49" charset="0"/>
              </a:rPr>
              <a:t>tcp_reader</a:t>
            </a:r>
            <a:r>
              <a:rPr lang="en-US" sz="1600" dirty="0" smtClean="0">
                <a:latin typeface="Consolas" panose="020B0609020204030204" pitchFamily="49" charset="0"/>
              </a:rPr>
              <a:t>(int total) -&gt; </a:t>
            </a:r>
            <a:r>
              <a:rPr lang="en-US" sz="1600" dirty="0" err="1" smtClean="0">
                <a:latin typeface="Consolas" panose="020B0609020204030204" pitchFamily="49" charset="0"/>
              </a:rPr>
              <a:t>std</a:t>
            </a:r>
            <a:r>
              <a:rPr lang="en-US" sz="1600" dirty="0" smtClean="0">
                <a:latin typeface="Consolas" panose="020B0609020204030204" pitchFamily="49" charset="0"/>
              </a:rPr>
              <a:t>::future&lt;int&gt;</a:t>
            </a:r>
          </a:p>
          <a:p>
            <a:pPr>
              <a:spcBef>
                <a:spcPts val="0"/>
              </a:spcBef>
            </a:pPr>
            <a:r>
              <a:rPr lang="en-US" sz="1600" dirty="0" smtClean="0">
                <a:latin typeface="Consolas" panose="020B0609020204030204" pitchFamily="49" charset="0"/>
              </a:rPr>
              <a:t>{</a:t>
            </a:r>
          </a:p>
          <a:p>
            <a:pPr>
              <a:spcBef>
                <a:spcPts val="0"/>
              </a:spcBef>
            </a:pPr>
            <a:r>
              <a:rPr lang="en-US" sz="1600" dirty="0">
                <a:latin typeface="Consolas" panose="020B0609020204030204" pitchFamily="49" charset="0"/>
              </a:rPr>
              <a:t> </a:t>
            </a:r>
            <a:r>
              <a:rPr lang="en-US" sz="1600" dirty="0" smtClean="0">
                <a:latin typeface="Consolas" panose="020B0609020204030204" pitchFamily="49" charset="0"/>
              </a:rPr>
              <a:t> char </a:t>
            </a:r>
            <a:r>
              <a:rPr lang="en-US" sz="1600" dirty="0" err="1" smtClean="0">
                <a:latin typeface="Consolas" panose="020B0609020204030204" pitchFamily="49" charset="0"/>
              </a:rPr>
              <a:t>buf</a:t>
            </a:r>
            <a:r>
              <a:rPr lang="en-US" sz="1600" dirty="0" smtClean="0">
                <a:latin typeface="Consolas" panose="020B0609020204030204" pitchFamily="49" charset="0"/>
              </a:rPr>
              <a:t>[4 * 1024];</a:t>
            </a:r>
          </a:p>
          <a:p>
            <a:pPr>
              <a:spcBef>
                <a:spcPts val="0"/>
              </a:spcBef>
            </a:pPr>
            <a:r>
              <a:rPr lang="en-US" sz="1600" dirty="0">
                <a:latin typeface="Consolas" panose="020B0609020204030204" pitchFamily="49" charset="0"/>
              </a:rPr>
              <a:t> </a:t>
            </a:r>
            <a:r>
              <a:rPr lang="en-US" sz="1600" dirty="0" smtClean="0">
                <a:latin typeface="Consolas" panose="020B0609020204030204" pitchFamily="49" charset="0"/>
              </a:rPr>
              <a:t> auto conn = </a:t>
            </a:r>
            <a:r>
              <a:rPr lang="en-US" sz="1600" dirty="0" err="1" smtClean="0">
                <a:solidFill>
                  <a:srgbClr val="7030A0"/>
                </a:solidFill>
                <a:latin typeface="Consolas" panose="020B0609020204030204" pitchFamily="49" charset="0"/>
              </a:rPr>
              <a:t>coawait</a:t>
            </a:r>
            <a:r>
              <a:rPr lang="en-US" sz="1600" dirty="0" smtClean="0">
                <a:solidFill>
                  <a:srgbClr val="7030A0"/>
                </a:solidFill>
                <a:latin typeface="Consolas" panose="020B0609020204030204" pitchFamily="49" charset="0"/>
              </a:rPr>
              <a:t> </a:t>
            </a:r>
            <a:r>
              <a:rPr lang="en-US" sz="1600" dirty="0" err="1" smtClean="0">
                <a:latin typeface="Consolas" panose="020B0609020204030204" pitchFamily="49" charset="0"/>
              </a:rPr>
              <a:t>Tcp</a:t>
            </a:r>
            <a:r>
              <a:rPr lang="en-US" sz="1600" dirty="0" smtClean="0">
                <a:latin typeface="Consolas" panose="020B0609020204030204" pitchFamily="49" charset="0"/>
              </a:rPr>
              <a:t>::Connect("127.0.0.1", 1337);</a:t>
            </a:r>
          </a:p>
          <a:p>
            <a:pPr>
              <a:spcBef>
                <a:spcPts val="0"/>
              </a:spcBef>
            </a:pPr>
            <a:r>
              <a:rPr lang="en-US" sz="1600" dirty="0" smtClean="0">
                <a:latin typeface="Consolas" panose="020B0609020204030204" pitchFamily="49" charset="0"/>
              </a:rPr>
              <a:t>  for (;;) {</a:t>
            </a:r>
          </a:p>
          <a:p>
            <a:pPr>
              <a:spcBef>
                <a:spcPts val="0"/>
              </a:spcBef>
            </a:pPr>
            <a:r>
              <a:rPr lang="en-US" sz="1600" dirty="0">
                <a:latin typeface="Consolas" panose="020B0609020204030204" pitchFamily="49" charset="0"/>
              </a:rPr>
              <a:t> </a:t>
            </a:r>
            <a:r>
              <a:rPr lang="en-US" sz="1600" dirty="0" smtClean="0">
                <a:latin typeface="Consolas" panose="020B0609020204030204" pitchFamily="49" charset="0"/>
              </a:rPr>
              <a:t>   auto </a:t>
            </a:r>
            <a:r>
              <a:rPr lang="en-US" sz="1600" dirty="0" err="1" smtClean="0">
                <a:latin typeface="Consolas" panose="020B0609020204030204" pitchFamily="49" charset="0"/>
              </a:rPr>
              <a:t>bytesRead</a:t>
            </a:r>
            <a:r>
              <a:rPr lang="en-US" sz="1600" dirty="0" smtClean="0">
                <a:latin typeface="Consolas" panose="020B0609020204030204" pitchFamily="49" charset="0"/>
              </a:rPr>
              <a:t> = </a:t>
            </a:r>
            <a:r>
              <a:rPr lang="en-US" sz="1600" dirty="0" err="1">
                <a:solidFill>
                  <a:srgbClr val="7030A0"/>
                </a:solidFill>
                <a:latin typeface="Consolas" panose="020B0609020204030204" pitchFamily="49" charset="0"/>
              </a:rPr>
              <a:t>coawait</a:t>
            </a:r>
            <a:r>
              <a:rPr lang="en-US" sz="1600" dirty="0">
                <a:latin typeface="Consolas" panose="020B0609020204030204" pitchFamily="49" charset="0"/>
              </a:rPr>
              <a:t> </a:t>
            </a:r>
            <a:r>
              <a:rPr lang="en-US" sz="1600" dirty="0" err="1">
                <a:latin typeface="Consolas" panose="020B0609020204030204" pitchFamily="49" charset="0"/>
              </a:rPr>
              <a:t>conn.Read</a:t>
            </a:r>
            <a:r>
              <a:rPr lang="en-US" sz="1600" dirty="0">
                <a:latin typeface="Consolas" panose="020B0609020204030204" pitchFamily="49" charset="0"/>
              </a:rPr>
              <a:t>(</a:t>
            </a:r>
            <a:r>
              <a:rPr lang="en-US" sz="1600" dirty="0" err="1">
                <a:latin typeface="Consolas" panose="020B0609020204030204" pitchFamily="49" charset="0"/>
              </a:rPr>
              <a:t>buf</a:t>
            </a:r>
            <a:r>
              <a:rPr lang="en-US" sz="1600" dirty="0">
                <a:latin typeface="Consolas" panose="020B0609020204030204" pitchFamily="49" charset="0"/>
              </a:rPr>
              <a:t>, sizeof(</a:t>
            </a:r>
            <a:r>
              <a:rPr lang="en-US" sz="1600" dirty="0" err="1">
                <a:latin typeface="Consolas" panose="020B0609020204030204" pitchFamily="49" charset="0"/>
              </a:rPr>
              <a:t>buf</a:t>
            </a:r>
            <a:r>
              <a:rPr lang="en-US" sz="1600" dirty="0">
                <a:latin typeface="Consolas" panose="020B0609020204030204" pitchFamily="49" charset="0"/>
              </a:rPr>
              <a:t>));</a:t>
            </a:r>
            <a:endParaRPr lang="en-US" sz="1600" dirty="0" smtClean="0">
              <a:latin typeface="Consolas" panose="020B0609020204030204" pitchFamily="49" charset="0"/>
            </a:endParaRPr>
          </a:p>
          <a:p>
            <a:pPr>
              <a:spcBef>
                <a:spcPts val="0"/>
              </a:spcBef>
            </a:pPr>
            <a:r>
              <a:rPr lang="en-US" sz="1600" dirty="0" smtClean="0">
                <a:latin typeface="Consolas" panose="020B0609020204030204" pitchFamily="49" charset="0"/>
              </a:rPr>
              <a:t>    total -= </a:t>
            </a:r>
            <a:r>
              <a:rPr lang="en-US" sz="1600" dirty="0" err="1" smtClean="0">
                <a:latin typeface="Consolas" panose="020B0609020204030204" pitchFamily="49" charset="0"/>
              </a:rPr>
              <a:t>bytesRead</a:t>
            </a:r>
            <a:r>
              <a:rPr lang="en-US" sz="1600" dirty="0" smtClean="0">
                <a:latin typeface="Consolas" panose="020B0609020204030204" pitchFamily="49" charset="0"/>
              </a:rPr>
              <a:t>;</a:t>
            </a:r>
          </a:p>
          <a:p>
            <a:pPr>
              <a:spcBef>
                <a:spcPts val="0"/>
              </a:spcBef>
            </a:pPr>
            <a:r>
              <a:rPr lang="en-US" sz="1600" dirty="0" smtClean="0">
                <a:latin typeface="Consolas" panose="020B0609020204030204" pitchFamily="49" charset="0"/>
              </a:rPr>
              <a:t>    if (total &lt;= 0 || </a:t>
            </a:r>
            <a:r>
              <a:rPr lang="en-US" sz="1600" dirty="0" err="1" smtClean="0">
                <a:latin typeface="Consolas" panose="020B0609020204030204" pitchFamily="49" charset="0"/>
              </a:rPr>
              <a:t>bytesRead</a:t>
            </a:r>
            <a:r>
              <a:rPr lang="en-US" sz="1600" dirty="0" smtClean="0">
                <a:latin typeface="Consolas" panose="020B0609020204030204" pitchFamily="49" charset="0"/>
              </a:rPr>
              <a:t> == 0)</a:t>
            </a:r>
          </a:p>
          <a:p>
            <a:pPr>
              <a:spcBef>
                <a:spcPts val="0"/>
              </a:spcBef>
            </a:pPr>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err="1" smtClean="0">
                <a:solidFill>
                  <a:srgbClr val="7030A0"/>
                </a:solidFill>
                <a:latin typeface="Consolas" panose="020B0609020204030204" pitchFamily="49" charset="0"/>
              </a:rPr>
              <a:t>coreturn</a:t>
            </a:r>
            <a:r>
              <a:rPr lang="en-US" sz="1600" dirty="0" smtClean="0">
                <a:latin typeface="Consolas" panose="020B0609020204030204" pitchFamily="49" charset="0"/>
              </a:rPr>
              <a:t> total;</a:t>
            </a:r>
          </a:p>
          <a:p>
            <a:pPr>
              <a:spcBef>
                <a:spcPts val="0"/>
              </a:spcBef>
            </a:pPr>
            <a:r>
              <a:rPr lang="en-US" sz="1600" dirty="0">
                <a:latin typeface="Consolas" panose="020B0609020204030204" pitchFamily="49" charset="0"/>
              </a:rPr>
              <a:t> </a:t>
            </a:r>
            <a:r>
              <a:rPr lang="en-US" sz="1600" dirty="0" smtClean="0">
                <a:latin typeface="Consolas" panose="020B0609020204030204" pitchFamily="49" charset="0"/>
              </a:rPr>
              <a:t> }</a:t>
            </a:r>
          </a:p>
          <a:p>
            <a:pPr>
              <a:spcBef>
                <a:spcPts val="0"/>
              </a:spcBef>
            </a:pPr>
            <a:r>
              <a:rPr lang="en-US" sz="1600" dirty="0" smtClean="0">
                <a:latin typeface="Consolas" panose="020B0609020204030204" pitchFamily="49" charset="0"/>
              </a:rPr>
              <a:t>}</a:t>
            </a:r>
            <a:endParaRPr lang="en-US" sz="1600" dirty="0">
              <a:latin typeface="Consolas" panose="020B0609020204030204" pitchFamily="49" charset="0"/>
            </a:endParaRPr>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1744739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16</a:t>
            </a:fld>
            <a:endParaRPr lang="en-US" dirty="0"/>
          </a:p>
        </p:txBody>
      </p:sp>
      <p:sp>
        <p:nvSpPr>
          <p:cNvPr id="3" name="Title 2"/>
          <p:cNvSpPr>
            <a:spLocks noGrp="1"/>
          </p:cNvSpPr>
          <p:nvPr>
            <p:ph type="title"/>
          </p:nvPr>
        </p:nvSpPr>
        <p:spPr/>
        <p:txBody>
          <a:bodyPr/>
          <a:lstStyle/>
          <a:p>
            <a:r>
              <a:rPr lang="en-US" dirty="0" smtClean="0"/>
              <a:t>Coming soon: Executors</a:t>
            </a:r>
            <a:endParaRPr lang="en-US" dirty="0"/>
          </a:p>
        </p:txBody>
      </p:sp>
      <p:sp>
        <p:nvSpPr>
          <p:cNvPr id="4" name="Content Placeholder 3"/>
          <p:cNvSpPr>
            <a:spLocks noGrp="1"/>
          </p:cNvSpPr>
          <p:nvPr>
            <p:ph sz="quarter" idx="13"/>
          </p:nvPr>
        </p:nvSpPr>
        <p:spPr/>
        <p:txBody>
          <a:bodyPr/>
          <a:lstStyle/>
          <a:p>
            <a:r>
              <a:rPr lang="en-US" dirty="0" smtClean="0"/>
              <a:t>Execution policies specify user constraints and implementation guarantees</a:t>
            </a:r>
          </a:p>
          <a:p>
            <a:r>
              <a:rPr lang="en-US" i="1" dirty="0" smtClean="0"/>
              <a:t>Executors</a:t>
            </a:r>
            <a:r>
              <a:rPr lang="en-US" dirty="0"/>
              <a:t> </a:t>
            </a:r>
            <a:r>
              <a:rPr lang="en-US" dirty="0" smtClean="0"/>
              <a:t>will specify the </a:t>
            </a:r>
            <a:r>
              <a:rPr lang="en-US" i="1" dirty="0" smtClean="0"/>
              <a:t>how</a:t>
            </a:r>
            <a:r>
              <a:rPr lang="en-US" dirty="0" smtClean="0"/>
              <a:t> and </a:t>
            </a:r>
            <a:r>
              <a:rPr lang="en-US" i="1" dirty="0" smtClean="0"/>
              <a:t>where</a:t>
            </a:r>
            <a:r>
              <a:rPr lang="en-US" dirty="0" smtClean="0"/>
              <a:t> of execution</a:t>
            </a:r>
          </a:p>
          <a:p>
            <a:pPr lvl="1"/>
            <a:r>
              <a:rPr lang="en-US" dirty="0" smtClean="0"/>
              <a:t>Example: A thread-pool executor (portable)</a:t>
            </a:r>
          </a:p>
          <a:p>
            <a:pPr lvl="1"/>
            <a:r>
              <a:rPr lang="en-US" dirty="0" smtClean="0"/>
              <a:t>Example: A GPU executor (might use OpenCL)</a:t>
            </a:r>
          </a:p>
          <a:p>
            <a:pPr lvl="1"/>
            <a:r>
              <a:rPr lang="en-US" dirty="0" smtClean="0"/>
              <a:t>Example: A CSA executor (proprietary to Intel)</a:t>
            </a:r>
          </a:p>
          <a:p>
            <a:r>
              <a:rPr lang="en-US" dirty="0" smtClean="0"/>
              <a:t>Executors are expected to be combined with execution policies as arguments to parallel algorithms:</a:t>
            </a:r>
          </a:p>
          <a:p>
            <a:pPr lvl="1"/>
            <a:r>
              <a:rPr lang="en-US" dirty="0" err="1" smtClean="0">
                <a:latin typeface="Consolas" panose="020B0609020204030204" pitchFamily="49" charset="0"/>
              </a:rPr>
              <a:t>std</a:t>
            </a:r>
            <a:r>
              <a:rPr lang="en-US" dirty="0" smtClean="0">
                <a:latin typeface="Consolas" panose="020B0609020204030204" pitchFamily="49" charset="0"/>
              </a:rPr>
              <a:t>::</a:t>
            </a:r>
            <a:r>
              <a:rPr lang="en-US" dirty="0" err="1" smtClean="0">
                <a:latin typeface="Consolas" panose="020B0609020204030204" pitchFamily="49" charset="0"/>
              </a:rPr>
              <a:t>for_each</a:t>
            </a:r>
            <a:r>
              <a:rPr lang="en-US" dirty="0" smtClean="0">
                <a:latin typeface="Consolas" panose="020B0609020204030204" pitchFamily="49" charset="0"/>
              </a:rPr>
              <a:t>(</a:t>
            </a:r>
            <a:r>
              <a:rPr lang="en-US" dirty="0" err="1" smtClean="0">
                <a:latin typeface="Consolas" panose="020B0609020204030204" pitchFamily="49" charset="0"/>
              </a:rPr>
              <a:t>std</a:t>
            </a:r>
            <a:r>
              <a:rPr lang="en-US" dirty="0" smtClean="0">
                <a:latin typeface="Consolas" panose="020B0609020204030204" pitchFamily="49" charset="0"/>
              </a:rPr>
              <a:t>::</a:t>
            </a:r>
            <a:r>
              <a:rPr lang="en-US" dirty="0" err="1" smtClean="0">
                <a:latin typeface="Consolas" panose="020B0609020204030204" pitchFamily="49" charset="0"/>
              </a:rPr>
              <a:t>par</a:t>
            </a:r>
            <a:r>
              <a:rPr lang="en-US" dirty="0" err="1" smtClean="0">
                <a:solidFill>
                  <a:srgbClr val="7030A0"/>
                </a:solidFill>
                <a:latin typeface="Consolas" panose="020B0609020204030204" pitchFamily="49" charset="0"/>
              </a:rPr>
              <a:t>.on</a:t>
            </a:r>
            <a:r>
              <a:rPr lang="en-US" dirty="0" smtClean="0">
                <a:solidFill>
                  <a:srgbClr val="7030A0"/>
                </a:solidFill>
                <a:latin typeface="Consolas" panose="020B0609020204030204" pitchFamily="49" charset="0"/>
              </a:rPr>
              <a:t>(</a:t>
            </a:r>
            <a:r>
              <a:rPr lang="en-US" dirty="0" err="1" smtClean="0">
                <a:solidFill>
                  <a:srgbClr val="7030A0"/>
                </a:solidFill>
                <a:latin typeface="Consolas" panose="020B0609020204030204" pitchFamily="49" charset="0"/>
              </a:rPr>
              <a:t>my_threadpool</a:t>
            </a:r>
            <a:r>
              <a:rPr lang="en-US" dirty="0" smtClean="0">
                <a:solidFill>
                  <a:srgbClr val="7030A0"/>
                </a:solidFill>
                <a:latin typeface="Consolas" panose="020B0609020204030204" pitchFamily="49" charset="0"/>
              </a:rPr>
              <a:t>)</a:t>
            </a:r>
            <a:r>
              <a:rPr lang="en-US" dirty="0" smtClean="0">
                <a:latin typeface="Consolas" panose="020B0609020204030204" pitchFamily="49" charset="0"/>
              </a:rPr>
              <a:t>, </a:t>
            </a:r>
            <a:r>
              <a:rPr lang="en-US" dirty="0" err="1" smtClean="0">
                <a:latin typeface="Consolas" panose="020B0609020204030204" pitchFamily="49" charset="0"/>
              </a:rPr>
              <a:t>x.begin</a:t>
            </a:r>
            <a:r>
              <a:rPr lang="en-US" dirty="0" smtClean="0">
                <a:latin typeface="Consolas" panose="020B0609020204030204" pitchFamily="49" charset="0"/>
              </a:rPr>
              <a:t>(), </a:t>
            </a:r>
            <a:r>
              <a:rPr lang="en-US" dirty="0" err="1" smtClean="0">
                <a:latin typeface="Consolas" panose="020B0609020204030204" pitchFamily="49" charset="0"/>
              </a:rPr>
              <a:t>x.end</a:t>
            </a:r>
            <a:r>
              <a:rPr lang="en-US" dirty="0" smtClean="0">
                <a:latin typeface="Consolas" panose="020B0609020204030204" pitchFamily="49" charset="0"/>
              </a:rPr>
              <a:t>(),…</a:t>
            </a:r>
            <a:endParaRPr lang="en-US" dirty="0">
              <a:latin typeface="Consolas" panose="020B0609020204030204" pitchFamily="49" charset="0"/>
            </a:endParaRPr>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695064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17</a:t>
            </a:fld>
            <a:endParaRPr lang="en-US" dirty="0"/>
          </a:p>
        </p:txBody>
      </p:sp>
      <p:sp>
        <p:nvSpPr>
          <p:cNvPr id="3" name="Title 2"/>
          <p:cNvSpPr>
            <a:spLocks noGrp="1"/>
          </p:cNvSpPr>
          <p:nvPr>
            <p:ph type="title"/>
          </p:nvPr>
        </p:nvSpPr>
        <p:spPr/>
        <p:txBody>
          <a:bodyPr/>
          <a:lstStyle/>
          <a:p>
            <a:r>
              <a:rPr lang="en-US" dirty="0" smtClean="0"/>
              <a:t>Executor interface</a:t>
            </a:r>
            <a:endParaRPr lang="en-US" dirty="0"/>
          </a:p>
        </p:txBody>
      </p:sp>
      <p:sp>
        <p:nvSpPr>
          <p:cNvPr id="4" name="Content Placeholder 3"/>
          <p:cNvSpPr>
            <a:spLocks noGrp="1"/>
          </p:cNvSpPr>
          <p:nvPr>
            <p:ph sz="quarter" idx="13"/>
          </p:nvPr>
        </p:nvSpPr>
        <p:spPr/>
        <p:txBody>
          <a:bodyPr/>
          <a:lstStyle/>
          <a:p>
            <a:r>
              <a:rPr lang="en-US" dirty="0" smtClean="0"/>
              <a:t>The basic executor concept allows for </a:t>
            </a:r>
            <a:r>
              <a:rPr lang="en-US" dirty="0" err="1" smtClean="0"/>
              <a:t>enqueuing</a:t>
            </a:r>
            <a:r>
              <a:rPr lang="en-US" dirty="0" smtClean="0"/>
              <a:t> single tasks or batches of tasks.</a:t>
            </a:r>
          </a:p>
          <a:p>
            <a:r>
              <a:rPr lang="en-US" dirty="0" smtClean="0"/>
              <a:t>There are a number of traits to indicate (at compile time), the capabilities of an executor.  E.g., one-way/two-way, bulk.</a:t>
            </a:r>
          </a:p>
          <a:p>
            <a:r>
              <a:rPr lang="en-US" dirty="0" smtClean="0"/>
              <a:t>Adaptors allow algorithms to request certain capabilities and fail to compile if the capabilities are not present.</a:t>
            </a:r>
            <a:endParaRPr lang="en-US" dirty="0"/>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1315306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18</a:t>
            </a:fld>
            <a:endParaRPr lang="en-US" dirty="0"/>
          </a:p>
        </p:txBody>
      </p:sp>
      <p:sp>
        <p:nvSpPr>
          <p:cNvPr id="3" name="Title 2"/>
          <p:cNvSpPr>
            <a:spLocks noGrp="1"/>
          </p:cNvSpPr>
          <p:nvPr>
            <p:ph type="title"/>
          </p:nvPr>
        </p:nvSpPr>
        <p:spPr/>
        <p:txBody>
          <a:bodyPr/>
          <a:lstStyle/>
          <a:p>
            <a:r>
              <a:rPr lang="en-US" dirty="0" smtClean="0"/>
              <a:t>Executors are important</a:t>
            </a:r>
            <a:endParaRPr lang="en-US" dirty="0"/>
          </a:p>
        </p:txBody>
      </p:sp>
      <p:sp>
        <p:nvSpPr>
          <p:cNvPr id="4" name="Content Placeholder 3"/>
          <p:cNvSpPr>
            <a:spLocks noGrp="1"/>
          </p:cNvSpPr>
          <p:nvPr>
            <p:ph sz="quarter" idx="13"/>
          </p:nvPr>
        </p:nvSpPr>
        <p:spPr/>
        <p:txBody>
          <a:bodyPr/>
          <a:lstStyle/>
          <a:p>
            <a:r>
              <a:rPr lang="en-US" dirty="0" smtClean="0"/>
              <a:t>They will likely be the primary mechanism in the standard for selecting an implementation strategy.</a:t>
            </a:r>
          </a:p>
          <a:p>
            <a:r>
              <a:rPr lang="en-US" dirty="0" smtClean="0"/>
              <a:t>The specification is still in flux, but is coalescing</a:t>
            </a:r>
          </a:p>
          <a:p>
            <a:r>
              <a:rPr lang="en-US" dirty="0" smtClean="0">
                <a:solidFill>
                  <a:srgbClr val="7030A0"/>
                </a:solidFill>
              </a:rPr>
              <a:t>Intel needs to implement parts of the executor proposal to verify that it works with our CPUs, GPUs, CSA, and SIMD (and possibly also FPGAs).</a:t>
            </a:r>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1252428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19</a:t>
            </a:fld>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
        <p:nvSpPr>
          <p:cNvPr id="4" name="Content Placeholder 3"/>
          <p:cNvSpPr>
            <a:spLocks noGrp="1"/>
          </p:cNvSpPr>
          <p:nvPr>
            <p:ph sz="quarter" idx="13"/>
          </p:nvPr>
        </p:nvSpPr>
        <p:spPr/>
        <p:txBody>
          <a:bodyPr/>
          <a:lstStyle/>
          <a:p>
            <a:r>
              <a:rPr lang="en-US" sz="1600" dirty="0" smtClean="0">
                <a:hlinkClick r:id="rId2"/>
              </a:rPr>
              <a:t>N4742</a:t>
            </a:r>
            <a:r>
              <a:rPr lang="en-US" sz="1600" dirty="0" smtClean="0"/>
              <a:t> </a:t>
            </a:r>
            <a:r>
              <a:rPr lang="en-US" sz="1600" dirty="0"/>
              <a:t>Technical Specification for C++ Extensions for Parallelism Version </a:t>
            </a:r>
            <a:r>
              <a:rPr lang="en-US" sz="1600" dirty="0" smtClean="0"/>
              <a:t>2</a:t>
            </a:r>
          </a:p>
          <a:p>
            <a:r>
              <a:rPr lang="en-US" sz="1600" dirty="0" smtClean="0">
                <a:hlinkClick r:id="rId3"/>
              </a:rPr>
              <a:t>N4649</a:t>
            </a:r>
            <a:r>
              <a:rPr lang="en-US" sz="1600" dirty="0" smtClean="0"/>
              <a:t> </a:t>
            </a:r>
            <a:r>
              <a:rPr lang="en-US" sz="1600" dirty="0"/>
              <a:t>Technical Specification on C++ Extensions for </a:t>
            </a:r>
            <a:r>
              <a:rPr lang="en-US" sz="1600" dirty="0" err="1" smtClean="0"/>
              <a:t>Coroutines</a:t>
            </a:r>
            <a:endParaRPr lang="en-US" sz="1600" dirty="0" smtClean="0"/>
          </a:p>
          <a:p>
            <a:r>
              <a:rPr lang="en-US" sz="1600" dirty="0" smtClean="0">
                <a:hlinkClick r:id="rId4"/>
              </a:rPr>
              <a:t>N4577</a:t>
            </a:r>
            <a:r>
              <a:rPr lang="en-US" sz="1600" dirty="0" smtClean="0"/>
              <a:t> </a:t>
            </a:r>
            <a:r>
              <a:rPr lang="en-US" sz="1600" dirty="0"/>
              <a:t>Technical Specification for C++ Extensions for </a:t>
            </a:r>
            <a:r>
              <a:rPr lang="en-US" sz="1600" dirty="0" smtClean="0"/>
              <a:t>Concurrency</a:t>
            </a:r>
            <a:endParaRPr lang="en-US" sz="1600" dirty="0"/>
          </a:p>
          <a:p>
            <a:r>
              <a:rPr lang="en-US" sz="1600" dirty="0">
                <a:hlinkClick r:id="rId5"/>
              </a:rPr>
              <a:t>N4741</a:t>
            </a:r>
            <a:r>
              <a:rPr lang="en-US" sz="1600" dirty="0"/>
              <a:t> Working Draft for C++20 Standard (April 2018)</a:t>
            </a:r>
          </a:p>
          <a:p>
            <a:r>
              <a:rPr lang="en-US" sz="1600" dirty="0" smtClean="0">
                <a:hlinkClick r:id="rId6"/>
              </a:rPr>
              <a:t>P0443</a:t>
            </a:r>
            <a:r>
              <a:rPr lang="en-US" sz="1600" dirty="0" smtClean="0"/>
              <a:t> Unified Executors proposal</a:t>
            </a:r>
          </a:p>
          <a:p>
            <a:r>
              <a:rPr lang="en-US" sz="1600" dirty="0" smtClean="0">
                <a:hlinkClick r:id="rId7"/>
              </a:rPr>
              <a:t>P0214</a:t>
            </a:r>
            <a:r>
              <a:rPr lang="en-US" sz="1600" dirty="0" smtClean="0"/>
              <a:t> Data-Parallel Vector Types</a:t>
            </a:r>
          </a:p>
          <a:p>
            <a:r>
              <a:rPr lang="en-US" sz="1600" dirty="0" smtClean="0">
                <a:hlinkClick r:id="rId8"/>
              </a:rPr>
              <a:t>P0561</a:t>
            </a:r>
            <a:r>
              <a:rPr lang="en-US" sz="1600" dirty="0" smtClean="0"/>
              <a:t> An </a:t>
            </a:r>
            <a:r>
              <a:rPr lang="en-US" sz="1600" dirty="0"/>
              <a:t>RAII Interface for Deferred Reclamation</a:t>
            </a:r>
            <a:endParaRPr lang="en-US" sz="1600" dirty="0" smtClean="0"/>
          </a:p>
          <a:p>
            <a:r>
              <a:rPr lang="en-US" sz="1600" dirty="0" smtClean="0">
                <a:hlinkClick r:id="rId9"/>
              </a:rPr>
              <a:t>P0233</a:t>
            </a:r>
            <a:r>
              <a:rPr lang="en-US" sz="1600" dirty="0" smtClean="0"/>
              <a:t> Hazard Pointers</a:t>
            </a:r>
          </a:p>
          <a:p>
            <a:r>
              <a:rPr lang="en-US" sz="1600" dirty="0" smtClean="0">
                <a:hlinkClick r:id="rId9"/>
              </a:rPr>
              <a:t>P0461</a:t>
            </a:r>
            <a:r>
              <a:rPr lang="en-US" sz="1600" dirty="0" smtClean="0"/>
              <a:t> RCU API</a:t>
            </a:r>
          </a:p>
          <a:p>
            <a:endParaRPr lang="en-US" sz="1600" dirty="0"/>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3141624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4687" y="2421694"/>
            <a:ext cx="8212886" cy="1102519"/>
          </a:xfrm>
        </p:spPr>
        <p:txBody>
          <a:bodyPr/>
          <a:lstStyle/>
          <a:p>
            <a:r>
              <a:rPr lang="en-US" dirty="0"/>
              <a:t>Update on the C++ Standards committee’s parallelism work</a:t>
            </a:r>
          </a:p>
        </p:txBody>
      </p:sp>
      <p:sp>
        <p:nvSpPr>
          <p:cNvPr id="3" name="Subtitle 2"/>
          <p:cNvSpPr>
            <a:spLocks noGrp="1"/>
          </p:cNvSpPr>
          <p:nvPr>
            <p:ph type="subTitle" idx="1"/>
          </p:nvPr>
        </p:nvSpPr>
        <p:spPr/>
        <p:txBody>
          <a:bodyPr/>
          <a:lstStyle/>
          <a:p>
            <a:r>
              <a:rPr lang="en-US" b="0" dirty="0" smtClean="0"/>
              <a:t>Pablo Halpern, 9 May 2018</a:t>
            </a:r>
            <a:endParaRPr lang="en-US" b="0" dirty="0"/>
          </a:p>
        </p:txBody>
      </p:sp>
    </p:spTree>
    <p:extLst>
      <p:ext uri="{BB962C8B-B14F-4D97-AF65-F5344CB8AC3E}">
        <p14:creationId xmlns:p14="http://schemas.microsoft.com/office/powerpoint/2010/main" val="2310096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Legal Disclaimer &amp; Optimization Notice </a:t>
            </a:r>
            <a:r>
              <a:rPr lang="en-US" altLang="en-US" sz="1600" dirty="0" smtClean="0">
                <a:solidFill>
                  <a:srgbClr val="FF0000"/>
                </a:solidFill>
              </a:rPr>
              <a:t>&lt;w/o benchmarks&gt;</a:t>
            </a:r>
          </a:p>
        </p:txBody>
      </p:sp>
      <p:graphicFrame>
        <p:nvGraphicFramePr>
          <p:cNvPr id="8" name="Table 7"/>
          <p:cNvGraphicFramePr>
            <a:graphicFrameLocks noGrp="1"/>
          </p:cNvGraphicFramePr>
          <p:nvPr>
            <p:extLst>
              <p:ext uri="{D42A27DB-BD31-4B8C-83A1-F6EECF244321}">
                <p14:modId xmlns:p14="http://schemas.microsoft.com/office/powerpoint/2010/main" val="3057581722"/>
              </p:ext>
            </p:extLst>
          </p:nvPr>
        </p:nvGraphicFramePr>
        <p:xfrm>
          <a:off x="457201" y="3271704"/>
          <a:ext cx="8251825" cy="1371600"/>
        </p:xfrm>
        <a:graphic>
          <a:graphicData uri="http://schemas.openxmlformats.org/drawingml/2006/table">
            <a:tbl>
              <a:tblPr/>
              <a:tblGrid>
                <a:gridCol w="8251825"/>
              </a:tblGrid>
              <a:tr h="2057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mn-lt"/>
                          <a:ea typeface="MS PGothic" pitchFamily="34" charset="-128"/>
                          <a:hlinkClick r:id="rId3"/>
                        </a:rPr>
                        <a:t>Optimization Notice</a:t>
                      </a:r>
                      <a:endParaRPr kumimoji="0" lang="en-US" sz="900" b="1" i="0" u="none" strike="noStrike" cap="none" normalizeH="0" baseline="0" dirty="0" smtClean="0">
                        <a:ln>
                          <a:noFill/>
                        </a:ln>
                        <a:solidFill>
                          <a:srgbClr val="FFFFFF"/>
                        </a:solidFill>
                        <a:effectLst/>
                        <a:latin typeface="+mn-lt"/>
                        <a:ea typeface="MS PGothic" pitchFamily="34" charset="-128"/>
                      </a:endParaRP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1658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n-lt"/>
                          <a:ea typeface="MS PGothic" pitchFamily="34" charset="-128"/>
                        </a:rPr>
                        <a:t>Intel</a:t>
                      </a:r>
                      <a:r>
                        <a:rPr kumimoji="0" lang="en-US" altLang="en-US" sz="1000" b="0" i="0" u="none" strike="noStrike" cap="none" normalizeH="0" baseline="0" dirty="0" smtClean="0">
                          <a:ln>
                            <a:noFill/>
                          </a:ln>
                          <a:solidFill>
                            <a:srgbClr val="000000"/>
                          </a:solidFill>
                          <a:effectLst/>
                          <a:latin typeface="+mn-lt"/>
                          <a:ea typeface="MS PGothic" pitchFamily="34" charset="-128"/>
                        </a:rPr>
                        <a:t>’</a:t>
                      </a:r>
                      <a:r>
                        <a:rPr kumimoji="0" lang="en-US" sz="1000" b="0" i="0" u="none" strike="noStrike" cap="none" normalizeH="0" baseline="0" dirty="0" smtClean="0">
                          <a:ln>
                            <a:noFill/>
                          </a:ln>
                          <a:solidFill>
                            <a:srgbClr val="000000"/>
                          </a:solidFill>
                          <a:effectLst/>
                          <a:latin typeface="+mn-lt"/>
                          <a:ea typeface="MS PGothic" pitchFamily="34" charset="-128"/>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n-lt"/>
                          <a:ea typeface="MS PGothic" pitchFamily="34" charset="-128"/>
                        </a:rPr>
                        <a:t>Notice revision #20110804</a:t>
                      </a: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18" name="Slide Number Placeholder 5"/>
          <p:cNvSpPr txBox="1">
            <a:spLocks/>
          </p:cNvSpPr>
          <p:nvPr/>
        </p:nvSpPr>
        <p:spPr>
          <a:xfrm>
            <a:off x="6873939" y="4825200"/>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Light" panose="020B0404020203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pPr/>
              <a:t>20</a:t>
            </a:fld>
            <a:endParaRPr lang="en-US" dirty="0"/>
          </a:p>
        </p:txBody>
      </p:sp>
      <p:sp>
        <p:nvSpPr>
          <p:cNvPr id="24579" name="Content Placeholder 3"/>
          <p:cNvSpPr>
            <a:spLocks noGrp="1"/>
          </p:cNvSpPr>
          <p:nvPr>
            <p:ph sz="quarter" idx="13"/>
          </p:nvPr>
        </p:nvSpPr>
        <p:spPr>
          <a:xfrm>
            <a:off x="455613" y="1003301"/>
            <a:ext cx="8228012" cy="2268406"/>
          </a:xfrm>
          <a:noFill/>
        </p:spPr>
        <p:txBody>
          <a:bodyPr>
            <a:noAutofit/>
          </a:bodyPr>
          <a:lstStyle/>
          <a:p>
            <a:r>
              <a:rPr lang="en-US" altLang="en-US" sz="1000" dirty="0" smtClean="0">
                <a:solidFill>
                  <a:schemeClr val="tx2"/>
                </a:solidFill>
              </a:rPr>
              <a:t>Software </a:t>
            </a:r>
            <a:r>
              <a:rPr lang="en-US" altLang="en-US" sz="1000" dirty="0">
                <a:solidFill>
                  <a:schemeClr val="tx2"/>
                </a:solidFill>
              </a:rPr>
              <a:t>and workloads used in performance tests may have been optimized for performance only on Intel microprocessors. </a:t>
            </a:r>
            <a:r>
              <a:rPr lang="en-US" altLang="en-US" sz="1000" dirty="0" smtClean="0">
                <a:solidFill>
                  <a:schemeClr val="tx2"/>
                </a:solidFill>
              </a:rPr>
              <a:t>Performance </a:t>
            </a:r>
            <a:r>
              <a:rPr lang="en-US" altLang="en-US" sz="1000" dirty="0">
                <a:solidFill>
                  <a:schemeClr val="tx2"/>
                </a:solidFill>
              </a:rPr>
              <a:t>tests, such as </a:t>
            </a:r>
            <a:r>
              <a:rPr lang="en-US" altLang="en-US" sz="1000" dirty="0" err="1">
                <a:solidFill>
                  <a:schemeClr val="tx2"/>
                </a:solidFill>
              </a:rPr>
              <a:t>SYSmark</a:t>
            </a:r>
            <a:r>
              <a:rPr lang="en-US" altLang="en-US" sz="1000" dirty="0">
                <a:solidFill>
                  <a:schemeClr val="tx2"/>
                </a:solidFill>
              </a:rPr>
              <a:t> and </a:t>
            </a:r>
            <a:r>
              <a:rPr lang="en-US" altLang="en-US" sz="1000" dirty="0" err="1">
                <a:solidFill>
                  <a:schemeClr val="tx2"/>
                </a:solidFill>
              </a:rPr>
              <a:t>MobileMark</a:t>
            </a:r>
            <a:r>
              <a:rPr lang="en-US" altLang="en-US" sz="1000" dirty="0">
                <a:solidFill>
                  <a:schemeClr val="tx2"/>
                </a:solidFill>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complete information </a:t>
            </a:r>
            <a:r>
              <a:rPr lang="en-US" altLang="en-US" sz="1000" dirty="0" smtClean="0">
                <a:solidFill>
                  <a:schemeClr val="tx2"/>
                </a:solidFill>
              </a:rPr>
              <a:t>visit </a:t>
            </a:r>
            <a:r>
              <a:rPr lang="en-US" altLang="en-US" sz="1000" dirty="0">
                <a:solidFill>
                  <a:schemeClr val="tx2"/>
                </a:solidFill>
                <a:hlinkClick r:id="rId4"/>
              </a:rPr>
              <a:t>www.intel.com/benchmarks</a:t>
            </a:r>
            <a:r>
              <a:rPr lang="en-US" altLang="en-US" sz="1000" dirty="0">
                <a:solidFill>
                  <a:schemeClr val="tx2"/>
                </a:solidFill>
              </a:rPr>
              <a:t>.  </a:t>
            </a:r>
            <a:endParaRPr lang="en-US" altLang="en-US" sz="1000" dirty="0" smtClean="0">
              <a:solidFill>
                <a:schemeClr val="tx2"/>
              </a:solidFill>
            </a:endParaRPr>
          </a:p>
          <a:p>
            <a:r>
              <a:rPr lang="en-US" altLang="en-US" sz="1100" dirty="0">
                <a:solidFill>
                  <a:schemeClr val="tx2"/>
                </a:solidFill>
              </a:rPr>
              <a:t>I</a:t>
            </a:r>
            <a:r>
              <a:rPr lang="en-US" altLang="en-US" sz="1000" dirty="0">
                <a:solidFill>
                  <a:schemeClr val="tx2"/>
                </a:solidFill>
              </a:rPr>
              <a:t>NFORMATION IN THIS DOCUMENT IS PROVIDED “AS IS”. NO LICENSE, EXPRESS OR IMPLIED, BY ESTOPPEL OR OTHERWISE, TO ANY INTELLECTUAL PROPERTY RIGHTS IS GRANTED BY THIS DOCUMENT. </a:t>
            </a:r>
            <a:r>
              <a:rPr lang="en-US" altLang="en-US" sz="1000">
                <a:solidFill>
                  <a:schemeClr val="tx2"/>
                </a:solidFill>
              </a:rPr>
              <a:t>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r>
              <a:rPr lang="en-US" altLang="en-US" sz="1000" smtClean="0">
                <a:solidFill>
                  <a:schemeClr val="tx2"/>
                </a:solidFill>
              </a:rPr>
              <a:t>.</a:t>
            </a:r>
            <a:endParaRPr lang="en-US" altLang="en-US" sz="1000" dirty="0">
              <a:solidFill>
                <a:schemeClr val="tx2"/>
              </a:solidFill>
            </a:endParaRPr>
          </a:p>
          <a:p>
            <a:r>
              <a:rPr lang="en-US" altLang="en-US" sz="1000" dirty="0" smtClean="0">
                <a:solidFill>
                  <a:schemeClr val="tx2"/>
                </a:solidFill>
              </a:rPr>
              <a:t>Copyright © 2018, Intel Corporation. All rights reserved. Intel, Pentium, Xeon, Xeon Phi, Core, VTune, Cilk, and the Intel logo are trademarks of Intel Corporation in the U.S. and other countries.</a:t>
            </a:r>
          </a:p>
        </p:txBody>
      </p:sp>
    </p:spTree>
    <p:extLst>
      <p:ext uri="{BB962C8B-B14F-4D97-AF65-F5344CB8AC3E}">
        <p14:creationId xmlns:p14="http://schemas.microsoft.com/office/powerpoint/2010/main" val="777127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solidFill>
                  <a:schemeClr val="bg1">
                    <a:alpha val="90000"/>
                  </a:schemeClr>
                </a:solidFill>
              </a:rPr>
              <a:t>backup</a:t>
            </a:r>
            <a:endParaRPr lang="en-US" dirty="0">
              <a:solidFill>
                <a:schemeClr val="bg1">
                  <a:alpha val="90000"/>
                </a:schemeClr>
              </a:solidFill>
            </a:endParaRPr>
          </a:p>
        </p:txBody>
      </p:sp>
    </p:spTree>
    <p:extLst>
      <p:ext uri="{BB962C8B-B14F-4D97-AF65-F5344CB8AC3E}">
        <p14:creationId xmlns:p14="http://schemas.microsoft.com/office/powerpoint/2010/main" val="11054165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14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a:t>
            </a:fld>
            <a:endParaRPr lang="en-US" dirty="0"/>
          </a:p>
        </p:txBody>
      </p:sp>
      <p:sp>
        <p:nvSpPr>
          <p:cNvPr id="3" name="Title 2"/>
          <p:cNvSpPr>
            <a:spLocks noGrp="1"/>
          </p:cNvSpPr>
          <p:nvPr>
            <p:ph type="title"/>
          </p:nvPr>
        </p:nvSpPr>
        <p:spPr/>
        <p:txBody>
          <a:bodyPr/>
          <a:lstStyle/>
          <a:p>
            <a:r>
              <a:rPr lang="en-US" dirty="0" smtClean="0"/>
              <a:t>Agenda</a:t>
            </a:r>
            <a:endParaRPr lang="en-US" dirty="0"/>
          </a:p>
        </p:txBody>
      </p:sp>
      <p:sp>
        <p:nvSpPr>
          <p:cNvPr id="4" name="Content Placeholder 3"/>
          <p:cNvSpPr>
            <a:spLocks noGrp="1"/>
          </p:cNvSpPr>
          <p:nvPr>
            <p:ph sz="quarter" idx="13"/>
          </p:nvPr>
        </p:nvSpPr>
        <p:spPr/>
        <p:txBody>
          <a:bodyPr/>
          <a:lstStyle/>
          <a:p>
            <a:r>
              <a:rPr lang="en-US" dirty="0" smtClean="0"/>
              <a:t>Overview of C++ Standards and Technical Specifications</a:t>
            </a:r>
          </a:p>
          <a:p>
            <a:r>
              <a:rPr lang="en-US" dirty="0" smtClean="0"/>
              <a:t>C++11 &amp; C++14: Concurrency features</a:t>
            </a:r>
          </a:p>
          <a:p>
            <a:r>
              <a:rPr lang="en-US" dirty="0" smtClean="0"/>
              <a:t>C++17: Parallel STL</a:t>
            </a:r>
          </a:p>
          <a:p>
            <a:r>
              <a:rPr lang="en-US" dirty="0" smtClean="0"/>
              <a:t>Parallelism TS v2</a:t>
            </a:r>
          </a:p>
          <a:p>
            <a:r>
              <a:rPr lang="en-US" dirty="0" err="1" smtClean="0"/>
              <a:t>Coroutines</a:t>
            </a:r>
            <a:r>
              <a:rPr lang="en-US" dirty="0" smtClean="0"/>
              <a:t> TS</a:t>
            </a:r>
          </a:p>
          <a:p>
            <a:r>
              <a:rPr lang="en-US" dirty="0" smtClean="0"/>
              <a:t>Coming soon: executors</a:t>
            </a:r>
            <a:endParaRPr lang="en-US" dirty="0"/>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3064545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a:t>
            </a:fld>
            <a:endParaRPr lang="en-US" dirty="0"/>
          </a:p>
        </p:txBody>
      </p:sp>
      <p:sp>
        <p:nvSpPr>
          <p:cNvPr id="3" name="Title 2"/>
          <p:cNvSpPr>
            <a:spLocks noGrp="1"/>
          </p:cNvSpPr>
          <p:nvPr>
            <p:ph type="title"/>
          </p:nvPr>
        </p:nvSpPr>
        <p:spPr/>
        <p:txBody>
          <a:bodyPr/>
          <a:lstStyle/>
          <a:p>
            <a:r>
              <a:rPr lang="en-US" dirty="0"/>
              <a:t>Overview of C++ Standards and Technical Specifications</a:t>
            </a:r>
          </a:p>
        </p:txBody>
      </p:sp>
      <p:sp>
        <p:nvSpPr>
          <p:cNvPr id="4" name="Content Placeholder 3"/>
          <p:cNvSpPr>
            <a:spLocks noGrp="1"/>
          </p:cNvSpPr>
          <p:nvPr>
            <p:ph sz="quarter" idx="13"/>
          </p:nvPr>
        </p:nvSpPr>
        <p:spPr/>
        <p:txBody>
          <a:bodyPr/>
          <a:lstStyle/>
          <a:p>
            <a:endParaRPr lang="en-US" dirty="0" smtClean="0"/>
          </a:p>
          <a:p>
            <a:r>
              <a:rPr lang="en-US" dirty="0" smtClean="0"/>
              <a:t>14882:2017 C++17 Standard (published 2017)</a:t>
            </a:r>
          </a:p>
          <a:p>
            <a:r>
              <a:rPr lang="en-US" dirty="0" smtClean="0"/>
              <a:t>N4744 </a:t>
            </a:r>
            <a:r>
              <a:rPr lang="en-US" dirty="0"/>
              <a:t>Technical Specification for C++ Extensions for Parallelism Version </a:t>
            </a:r>
            <a:r>
              <a:rPr lang="en-US" dirty="0" smtClean="0"/>
              <a:t>2 (PDTS 2018)</a:t>
            </a:r>
          </a:p>
          <a:p>
            <a:r>
              <a:rPr lang="en-US" dirty="0"/>
              <a:t>N4649 Technical Specification on C++ Extensions for </a:t>
            </a:r>
            <a:r>
              <a:rPr lang="en-US" dirty="0" err="1" smtClean="0"/>
              <a:t>Coroutines</a:t>
            </a:r>
            <a:r>
              <a:rPr lang="en-US" dirty="0" smtClean="0"/>
              <a:t> (WP 2017)</a:t>
            </a:r>
          </a:p>
          <a:p>
            <a:r>
              <a:rPr lang="en-US" dirty="0"/>
              <a:t>N4577 </a:t>
            </a:r>
            <a:r>
              <a:rPr lang="en-US" dirty="0" smtClean="0"/>
              <a:t>Technical </a:t>
            </a:r>
            <a:r>
              <a:rPr lang="en-US" dirty="0"/>
              <a:t>Specification for C++ Extensions for </a:t>
            </a:r>
            <a:r>
              <a:rPr lang="en-US" dirty="0" smtClean="0"/>
              <a:t>Concurrency (WP 2016)</a:t>
            </a:r>
          </a:p>
          <a:p>
            <a:r>
              <a:rPr lang="en-US" dirty="0" smtClean="0"/>
              <a:t>N4741 </a:t>
            </a:r>
            <a:r>
              <a:rPr lang="en-US" dirty="0"/>
              <a:t>Working Draft </a:t>
            </a:r>
            <a:r>
              <a:rPr lang="en-US" dirty="0" smtClean="0"/>
              <a:t>for C++20 Standard (April 2018)</a:t>
            </a:r>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1726701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5</a:t>
            </a:fld>
            <a:endParaRPr lang="en-US" dirty="0"/>
          </a:p>
        </p:txBody>
      </p:sp>
      <p:sp>
        <p:nvSpPr>
          <p:cNvPr id="3" name="Title 2"/>
          <p:cNvSpPr>
            <a:spLocks noGrp="1"/>
          </p:cNvSpPr>
          <p:nvPr>
            <p:ph type="title"/>
          </p:nvPr>
        </p:nvSpPr>
        <p:spPr/>
        <p:txBody>
          <a:bodyPr/>
          <a:lstStyle/>
          <a:p>
            <a:r>
              <a:rPr lang="en-US" dirty="0" smtClean="0"/>
              <a:t>Concurrency features added in C++11 and C++14</a:t>
            </a:r>
            <a:endParaRPr lang="en-US" dirty="0"/>
          </a:p>
        </p:txBody>
      </p:sp>
      <p:sp>
        <p:nvSpPr>
          <p:cNvPr id="4" name="Content Placeholder 3"/>
          <p:cNvSpPr>
            <a:spLocks noGrp="1"/>
          </p:cNvSpPr>
          <p:nvPr>
            <p:ph sz="quarter" idx="13"/>
          </p:nvPr>
        </p:nvSpPr>
        <p:spPr/>
        <p:txBody>
          <a:bodyPr/>
          <a:lstStyle/>
          <a:p>
            <a:r>
              <a:rPr lang="en-US" dirty="0" smtClean="0"/>
              <a:t>A detailed memory model defining terms such as “data race” and “happens before”</a:t>
            </a:r>
          </a:p>
          <a:p>
            <a:r>
              <a:rPr lang="en-US" dirty="0" smtClean="0"/>
              <a:t>Atomic operations and atomic types</a:t>
            </a:r>
          </a:p>
          <a:p>
            <a:r>
              <a:rPr lang="en-US" dirty="0" smtClean="0"/>
              <a:t>Threads</a:t>
            </a:r>
          </a:p>
          <a:p>
            <a:r>
              <a:rPr lang="en-US" dirty="0" smtClean="0"/>
              <a:t>Mutexes and condition variables</a:t>
            </a:r>
          </a:p>
          <a:p>
            <a:r>
              <a:rPr lang="en-US" dirty="0" smtClean="0"/>
              <a:t>Futures</a:t>
            </a:r>
          </a:p>
          <a:p>
            <a:r>
              <a:rPr lang="en-US" dirty="0" err="1" smtClean="0"/>
              <a:t>async</a:t>
            </a:r>
            <a:endParaRPr lang="en-US" dirty="0"/>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820620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6</a:t>
            </a:fld>
            <a:endParaRPr lang="en-US" dirty="0"/>
          </a:p>
        </p:txBody>
      </p:sp>
      <p:sp>
        <p:nvSpPr>
          <p:cNvPr id="3" name="Title 2"/>
          <p:cNvSpPr>
            <a:spLocks noGrp="1"/>
          </p:cNvSpPr>
          <p:nvPr>
            <p:ph type="title"/>
          </p:nvPr>
        </p:nvSpPr>
        <p:spPr/>
        <p:txBody>
          <a:bodyPr/>
          <a:lstStyle/>
          <a:p>
            <a:r>
              <a:rPr lang="en-US" dirty="0" smtClean="0"/>
              <a:t>Parallel STL added to C++17</a:t>
            </a:r>
            <a:endParaRPr lang="en-US" dirty="0"/>
          </a:p>
        </p:txBody>
      </p:sp>
      <p:sp>
        <p:nvSpPr>
          <p:cNvPr id="4" name="Content Placeholder 3"/>
          <p:cNvSpPr>
            <a:spLocks noGrp="1"/>
          </p:cNvSpPr>
          <p:nvPr>
            <p:ph sz="quarter" idx="13"/>
          </p:nvPr>
        </p:nvSpPr>
        <p:spPr/>
        <p:txBody>
          <a:bodyPr/>
          <a:lstStyle/>
          <a:p>
            <a:r>
              <a:rPr lang="en-US" dirty="0" smtClean="0"/>
              <a:t>Derived from </a:t>
            </a:r>
            <a:r>
              <a:rPr lang="en-US" dirty="0" err="1" smtClean="0"/>
              <a:t>Nvidia’s</a:t>
            </a:r>
            <a:r>
              <a:rPr lang="en-US" dirty="0" smtClean="0"/>
              <a:t> Thrust library and originally part of the Parallelism TS v1.</a:t>
            </a:r>
          </a:p>
          <a:p>
            <a:r>
              <a:rPr lang="en-US" dirty="0" smtClean="0"/>
              <a:t>Consists mostly of parallel overloads to sequential algorithms</a:t>
            </a:r>
          </a:p>
          <a:p>
            <a:r>
              <a:rPr lang="en-US" dirty="0" smtClean="0"/>
              <a:t>Each overload takes an additional 1</a:t>
            </a:r>
            <a:r>
              <a:rPr lang="en-US" baseline="30000" dirty="0" smtClean="0"/>
              <a:t>st</a:t>
            </a:r>
            <a:r>
              <a:rPr lang="en-US" dirty="0" smtClean="0"/>
              <a:t> argument of some </a:t>
            </a:r>
            <a:r>
              <a:rPr lang="en-US" i="1" dirty="0" smtClean="0"/>
              <a:t>execution policy</a:t>
            </a:r>
            <a:r>
              <a:rPr lang="en-US" dirty="0" smtClean="0"/>
              <a:t>:</a:t>
            </a:r>
          </a:p>
          <a:p>
            <a:pPr lvl="1"/>
            <a:r>
              <a:rPr lang="en-US" dirty="0" smtClean="0"/>
              <a:t>execution::</a:t>
            </a:r>
            <a:r>
              <a:rPr lang="en-US" dirty="0" err="1" smtClean="0"/>
              <a:t>sequenced_policy</a:t>
            </a:r>
            <a:r>
              <a:rPr lang="en-US" dirty="0" smtClean="0"/>
              <a:t> (</a:t>
            </a:r>
            <a:r>
              <a:rPr lang="en-US" dirty="0" err="1" smtClean="0"/>
              <a:t>seq</a:t>
            </a:r>
            <a:r>
              <a:rPr lang="en-US" dirty="0" smtClean="0"/>
              <a:t>)</a:t>
            </a:r>
          </a:p>
          <a:p>
            <a:pPr lvl="1"/>
            <a:r>
              <a:rPr lang="en-US" dirty="0" smtClean="0"/>
              <a:t>execution::</a:t>
            </a:r>
            <a:r>
              <a:rPr lang="en-US" dirty="0" err="1" smtClean="0"/>
              <a:t>parallel_policy</a:t>
            </a:r>
            <a:r>
              <a:rPr lang="en-US" dirty="0" smtClean="0"/>
              <a:t> (par)</a:t>
            </a:r>
          </a:p>
          <a:p>
            <a:pPr lvl="1"/>
            <a:r>
              <a:rPr lang="en-US" dirty="0" smtClean="0"/>
              <a:t>execution::</a:t>
            </a:r>
            <a:r>
              <a:rPr lang="en-US" dirty="0" err="1" smtClean="0"/>
              <a:t>parallel_unsequenced_policy</a:t>
            </a:r>
            <a:r>
              <a:rPr lang="en-US" dirty="0"/>
              <a:t> </a:t>
            </a:r>
            <a:r>
              <a:rPr lang="en-US" dirty="0" smtClean="0"/>
              <a:t>(</a:t>
            </a:r>
            <a:r>
              <a:rPr lang="en-US" dirty="0" err="1" smtClean="0"/>
              <a:t>par_unseq</a:t>
            </a:r>
            <a:r>
              <a:rPr lang="en-US" dirty="0" smtClean="0"/>
              <a:t>)</a:t>
            </a:r>
          </a:p>
          <a:p>
            <a:r>
              <a:rPr lang="en-US" dirty="0" smtClean="0"/>
              <a:t>Most parallel algorithms have a minimal iterator requirement of </a:t>
            </a:r>
            <a:r>
              <a:rPr lang="en-US" dirty="0" err="1" smtClean="0"/>
              <a:t>ForwardIterator</a:t>
            </a:r>
            <a:r>
              <a:rPr lang="en-US" dirty="0" smtClean="0"/>
              <a:t> but are more efficient with </a:t>
            </a:r>
            <a:r>
              <a:rPr lang="en-US" dirty="0" err="1" smtClean="0"/>
              <a:t>RandomIterator</a:t>
            </a:r>
            <a:r>
              <a:rPr lang="en-US" dirty="0" smtClean="0"/>
              <a:t>.</a:t>
            </a:r>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594579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7</a:t>
            </a:fld>
            <a:endParaRPr lang="en-US" dirty="0"/>
          </a:p>
        </p:txBody>
      </p:sp>
      <p:sp>
        <p:nvSpPr>
          <p:cNvPr id="3" name="Title 2"/>
          <p:cNvSpPr>
            <a:spLocks noGrp="1"/>
          </p:cNvSpPr>
          <p:nvPr>
            <p:ph type="title"/>
          </p:nvPr>
        </p:nvSpPr>
        <p:spPr/>
        <p:txBody>
          <a:bodyPr/>
          <a:lstStyle/>
          <a:p>
            <a:r>
              <a:rPr lang="en-US" dirty="0" smtClean="0"/>
              <a:t>Parallel STL example</a:t>
            </a:r>
            <a:endParaRPr lang="en-US" dirty="0"/>
          </a:p>
        </p:txBody>
      </p:sp>
      <p:sp>
        <p:nvSpPr>
          <p:cNvPr id="4" name="Content Placeholder 3"/>
          <p:cNvSpPr>
            <a:spLocks noGrp="1"/>
          </p:cNvSpPr>
          <p:nvPr>
            <p:ph sz="quarter" idx="13"/>
          </p:nvPr>
        </p:nvSpPr>
        <p:spPr/>
        <p:txBody>
          <a:bodyPr/>
          <a:lstStyle/>
          <a:p>
            <a:r>
              <a:rPr lang="en-US" dirty="0"/>
              <a:t>A s</a:t>
            </a:r>
            <a:r>
              <a:rPr lang="en-US" dirty="0" smtClean="0"/>
              <a:t>imple parallel loop:</a:t>
            </a:r>
          </a:p>
          <a:p>
            <a:pPr marL="346075" lvl="2" indent="0">
              <a:buNone/>
            </a:pPr>
            <a:r>
              <a:rPr lang="en-US" sz="1600" dirty="0" smtClean="0">
                <a:latin typeface="Consolas" panose="020B0609020204030204" pitchFamily="49" charset="0"/>
              </a:rPr>
              <a:t>extern </a:t>
            </a:r>
            <a:r>
              <a:rPr lang="en-US" sz="1600" dirty="0" err="1" smtClean="0">
                <a:latin typeface="Consolas" panose="020B0609020204030204" pitchFamily="49" charset="0"/>
              </a:rPr>
              <a:t>std</a:t>
            </a:r>
            <a:r>
              <a:rPr lang="en-US" sz="1600" dirty="0" smtClean="0">
                <a:latin typeface="Consolas" panose="020B0609020204030204" pitchFamily="49" charset="0"/>
              </a:rPr>
              <a:t>::vector&lt;double&gt; data;</a:t>
            </a:r>
            <a:br>
              <a:rPr lang="en-US" sz="1600" dirty="0" smtClean="0">
                <a:latin typeface="Consolas" panose="020B0609020204030204" pitchFamily="49" charset="0"/>
              </a:rPr>
            </a:br>
            <a:r>
              <a:rPr lang="en-US" sz="1600" dirty="0" err="1" smtClean="0">
                <a:latin typeface="Consolas" panose="020B0609020204030204" pitchFamily="49" charset="0"/>
              </a:rPr>
              <a:t>std</a:t>
            </a:r>
            <a:r>
              <a:rPr lang="en-US" sz="1600" dirty="0" smtClean="0">
                <a:latin typeface="Consolas" panose="020B0609020204030204" pitchFamily="49" charset="0"/>
              </a:rPr>
              <a:t>::</a:t>
            </a:r>
            <a:r>
              <a:rPr lang="en-US" sz="1600" dirty="0" err="1" smtClean="0">
                <a:latin typeface="Consolas" panose="020B0609020204030204" pitchFamily="49" charset="0"/>
              </a:rPr>
              <a:t>for_each</a:t>
            </a:r>
            <a:r>
              <a:rPr lang="en-US" sz="1600" dirty="0" smtClean="0">
                <a:latin typeface="Consolas" panose="020B0609020204030204" pitchFamily="49" charset="0"/>
              </a:rPr>
              <a:t>(</a:t>
            </a:r>
            <a:r>
              <a:rPr lang="en-US" sz="1600" dirty="0" err="1" smtClean="0">
                <a:latin typeface="Consolas" panose="020B0609020204030204" pitchFamily="49" charset="0"/>
              </a:rPr>
              <a:t>std</a:t>
            </a:r>
            <a:r>
              <a:rPr lang="en-US" sz="1600" dirty="0" smtClean="0">
                <a:latin typeface="Consolas" panose="020B0609020204030204" pitchFamily="49" charset="0"/>
              </a:rPr>
              <a:t>::execution::par, </a:t>
            </a:r>
            <a:r>
              <a:rPr lang="en-US" sz="1600" dirty="0" err="1" smtClean="0">
                <a:latin typeface="Consolas" panose="020B0609020204030204" pitchFamily="49" charset="0"/>
              </a:rPr>
              <a:t>data.begin</a:t>
            </a:r>
            <a:r>
              <a:rPr lang="en-US" sz="1600" dirty="0" smtClean="0">
                <a:latin typeface="Consolas" panose="020B0609020204030204" pitchFamily="49" charset="0"/>
              </a:rPr>
              <a:t>(), </a:t>
            </a:r>
            <a:r>
              <a:rPr lang="en-US" sz="1600" dirty="0" err="1" smtClean="0">
                <a:latin typeface="Consolas" panose="020B0609020204030204" pitchFamily="49" charset="0"/>
              </a:rPr>
              <a:t>data.end</a:t>
            </a:r>
            <a:r>
              <a:rPr lang="en-US" sz="1600" dirty="0" smtClean="0">
                <a:latin typeface="Consolas" panose="020B0609020204030204" pitchFamily="49" charset="0"/>
              </a:rPr>
              <a:t>(),</a:t>
            </a:r>
            <a:br>
              <a:rPr lang="en-US" sz="1600" dirty="0" smtClean="0">
                <a:latin typeface="Consolas" panose="020B0609020204030204" pitchFamily="49" charset="0"/>
              </a:rPr>
            </a:br>
            <a:r>
              <a:rPr lang="en-US" sz="1600" dirty="0" smtClean="0">
                <a:latin typeface="Consolas" panose="020B0609020204030204" pitchFamily="49" charset="0"/>
              </a:rPr>
              <a:t>              [&amp;](double </a:t>
            </a:r>
            <a:r>
              <a:rPr lang="en-US" sz="1600" dirty="0" err="1" smtClean="0">
                <a:latin typeface="Consolas" panose="020B0609020204030204" pitchFamily="49" charset="0"/>
              </a:rPr>
              <a:t>val</a:t>
            </a:r>
            <a:r>
              <a:rPr lang="en-US" sz="1600" dirty="0" smtClean="0">
                <a:latin typeface="Consolas" panose="020B0609020204030204" pitchFamily="49" charset="0"/>
              </a:rPr>
              <a:t>) {</a:t>
            </a:r>
            <a:br>
              <a:rPr lang="en-US" sz="1600" dirty="0" smtClean="0">
                <a:latin typeface="Consolas" panose="020B0609020204030204" pitchFamily="49" charset="0"/>
              </a:rPr>
            </a:br>
            <a:r>
              <a:rPr lang="en-US" sz="1600" dirty="0" smtClean="0">
                <a:latin typeface="Consolas" panose="020B0609020204030204" pitchFamily="49" charset="0"/>
              </a:rPr>
              <a:t>    // Computation using </a:t>
            </a:r>
            <a:r>
              <a:rPr lang="en-US" sz="1600" dirty="0" err="1" smtClean="0">
                <a:latin typeface="Consolas" panose="020B0609020204030204" pitchFamily="49" charset="0"/>
              </a:rPr>
              <a:t>val</a:t>
            </a:r>
            <a:r>
              <a:rPr lang="en-US" sz="1600" dirty="0" smtClean="0">
                <a:latin typeface="Consolas" panose="020B0609020204030204" pitchFamily="49" charset="0"/>
              </a:rPr>
              <a:t/>
            </a:r>
            <a:br>
              <a:rPr lang="en-US" sz="1600" dirty="0" smtClean="0">
                <a:latin typeface="Consolas" panose="020B0609020204030204" pitchFamily="49" charset="0"/>
              </a:rPr>
            </a:br>
            <a:r>
              <a:rPr lang="en-US" sz="1600" dirty="0" smtClean="0">
                <a:latin typeface="Consolas" panose="020B0609020204030204" pitchFamily="49" charset="0"/>
              </a:rPr>
              <a:t>});</a:t>
            </a:r>
          </a:p>
          <a:p>
            <a:pPr indent="-225425"/>
            <a:r>
              <a:rPr lang="en-US" dirty="0" smtClean="0"/>
              <a:t>Sorting a vector with a parallel sort algorithm</a:t>
            </a:r>
            <a:endParaRPr lang="en-US" dirty="0"/>
          </a:p>
          <a:p>
            <a:pPr marL="346075" lvl="2" indent="0">
              <a:buNone/>
            </a:pPr>
            <a:r>
              <a:rPr lang="en-US" sz="1600" dirty="0">
                <a:latin typeface="Consolas" panose="020B0609020204030204" pitchFamily="49" charset="0"/>
              </a:rPr>
              <a:t>extern </a:t>
            </a:r>
            <a:r>
              <a:rPr lang="en-US" sz="1600" dirty="0" err="1">
                <a:latin typeface="Consolas" panose="020B0609020204030204" pitchFamily="49" charset="0"/>
              </a:rPr>
              <a:t>std</a:t>
            </a:r>
            <a:r>
              <a:rPr lang="en-US" sz="1600" dirty="0">
                <a:latin typeface="Consolas" panose="020B0609020204030204" pitchFamily="49" charset="0"/>
              </a:rPr>
              <a:t>::vector&lt;double&gt; data;</a:t>
            </a:r>
            <a:br>
              <a:rPr lang="en-US" sz="1600" dirty="0">
                <a:latin typeface="Consolas" panose="020B0609020204030204" pitchFamily="49" charset="0"/>
              </a:rPr>
            </a:br>
            <a:r>
              <a:rPr lang="en-US" sz="1600" dirty="0" err="1">
                <a:latin typeface="Consolas" panose="020B0609020204030204" pitchFamily="49" charset="0"/>
              </a:rPr>
              <a:t>std</a:t>
            </a:r>
            <a:r>
              <a:rPr lang="en-US" sz="1600" dirty="0" smtClean="0">
                <a:latin typeface="Consolas" panose="020B0609020204030204" pitchFamily="49" charset="0"/>
              </a:rPr>
              <a:t>::sort(</a:t>
            </a:r>
            <a:r>
              <a:rPr lang="en-US" sz="1600" dirty="0" err="1" smtClean="0">
                <a:latin typeface="Consolas" panose="020B0609020204030204" pitchFamily="49" charset="0"/>
              </a:rPr>
              <a:t>std</a:t>
            </a:r>
            <a:r>
              <a:rPr lang="en-US" sz="1600" dirty="0">
                <a:latin typeface="Consolas" panose="020B0609020204030204" pitchFamily="49" charset="0"/>
              </a:rPr>
              <a:t>::execution::</a:t>
            </a:r>
            <a:r>
              <a:rPr lang="en-US" sz="1600" dirty="0" err="1" smtClean="0">
                <a:latin typeface="Consolas" panose="020B0609020204030204" pitchFamily="49" charset="0"/>
              </a:rPr>
              <a:t>par_unseq</a:t>
            </a:r>
            <a:r>
              <a:rPr lang="en-US" sz="1600" dirty="0" smtClean="0">
                <a:latin typeface="Consolas" panose="020B0609020204030204" pitchFamily="49" charset="0"/>
              </a:rPr>
              <a:t>, </a:t>
            </a:r>
            <a:r>
              <a:rPr lang="en-US" sz="1600" dirty="0" err="1">
                <a:latin typeface="Consolas" panose="020B0609020204030204" pitchFamily="49" charset="0"/>
              </a:rPr>
              <a:t>data.begin</a:t>
            </a:r>
            <a:r>
              <a:rPr lang="en-US" sz="1600" dirty="0">
                <a:latin typeface="Consolas" panose="020B0609020204030204" pitchFamily="49" charset="0"/>
              </a:rPr>
              <a:t>(), </a:t>
            </a:r>
            <a:r>
              <a:rPr lang="en-US" sz="1600" dirty="0" err="1">
                <a:latin typeface="Consolas" panose="020B0609020204030204" pitchFamily="49" charset="0"/>
              </a:rPr>
              <a:t>data.end</a:t>
            </a:r>
            <a:r>
              <a:rPr lang="en-US" sz="1600" dirty="0" smtClean="0">
                <a:latin typeface="Consolas" panose="020B0609020204030204" pitchFamily="49" charset="0"/>
              </a:rPr>
              <a:t>());</a:t>
            </a:r>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518181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8</a:t>
            </a:fld>
            <a:endParaRPr lang="en-US" dirty="0"/>
          </a:p>
        </p:txBody>
      </p:sp>
      <p:sp>
        <p:nvSpPr>
          <p:cNvPr id="3" name="Title 2"/>
          <p:cNvSpPr>
            <a:spLocks noGrp="1"/>
          </p:cNvSpPr>
          <p:nvPr>
            <p:ph type="title"/>
          </p:nvPr>
        </p:nvSpPr>
        <p:spPr/>
        <p:txBody>
          <a:bodyPr/>
          <a:lstStyle/>
          <a:p>
            <a:r>
              <a:rPr lang="en-US" dirty="0" smtClean="0"/>
              <a:t>Execution policies</a:t>
            </a:r>
            <a:endParaRPr lang="en-US" dirty="0"/>
          </a:p>
        </p:txBody>
      </p:sp>
      <p:sp>
        <p:nvSpPr>
          <p:cNvPr id="4" name="Content Placeholder 3"/>
          <p:cNvSpPr>
            <a:spLocks noGrp="1"/>
          </p:cNvSpPr>
          <p:nvPr>
            <p:ph sz="quarter" idx="13"/>
          </p:nvPr>
        </p:nvSpPr>
        <p:spPr>
          <a:xfrm>
            <a:off x="455613" y="1101727"/>
            <a:ext cx="8228012" cy="3425825"/>
          </a:xfrm>
        </p:spPr>
        <p:txBody>
          <a:bodyPr/>
          <a:lstStyle/>
          <a:p>
            <a:r>
              <a:rPr lang="en-US" dirty="0" smtClean="0"/>
              <a:t>C++17 execution policies are basic, empty classes, each with corresponding (short name) global constant variable:</a:t>
            </a:r>
          </a:p>
          <a:p>
            <a:pPr lvl="1"/>
            <a:r>
              <a:rPr lang="en-US" dirty="0" err="1"/>
              <a:t>sequenced_policy</a:t>
            </a:r>
            <a:r>
              <a:rPr lang="en-US" dirty="0"/>
              <a:t> (</a:t>
            </a:r>
            <a:r>
              <a:rPr lang="en-US" dirty="0" err="1"/>
              <a:t>seq</a:t>
            </a:r>
            <a:r>
              <a:rPr lang="en-US" dirty="0" smtClean="0"/>
              <a:t>): Iterators accessed one at a time.</a:t>
            </a:r>
          </a:p>
          <a:p>
            <a:pPr lvl="1"/>
            <a:r>
              <a:rPr lang="en-US" dirty="0" err="1"/>
              <a:t>parallel_policy</a:t>
            </a:r>
            <a:r>
              <a:rPr lang="en-US" dirty="0"/>
              <a:t> (par</a:t>
            </a:r>
            <a:r>
              <a:rPr lang="en-US" dirty="0" smtClean="0"/>
              <a:t>): Iterator accesses are indeterminately sequenced and can be concurrent. Synchronization primitives (e.g., mutexes) are permitted. Usually implemented with threads.</a:t>
            </a:r>
          </a:p>
          <a:p>
            <a:pPr lvl="1"/>
            <a:r>
              <a:rPr lang="en-US" dirty="0" err="1"/>
              <a:t>parallel_unsequenced_policy</a:t>
            </a:r>
            <a:r>
              <a:rPr lang="en-US" dirty="0"/>
              <a:t> (</a:t>
            </a:r>
            <a:r>
              <a:rPr lang="en-US" dirty="0" err="1"/>
              <a:t>par_unseq</a:t>
            </a:r>
            <a:r>
              <a:rPr lang="en-US" dirty="0" smtClean="0"/>
              <a:t>): Iterator accesses are unordered and can be interleaved. Synchronization across accesses is not permitted.  Usually implemented with threads and SIMD.</a:t>
            </a:r>
          </a:p>
          <a:p>
            <a:r>
              <a:rPr lang="en-US" dirty="0" smtClean="0"/>
              <a:t>An implementation is allowed to extend the parallel STL with its own execution policies.</a:t>
            </a:r>
            <a:endParaRPr lang="en-US" dirty="0"/>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1913961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9</a:t>
            </a:fld>
            <a:endParaRPr lang="en-US" dirty="0"/>
          </a:p>
        </p:txBody>
      </p:sp>
      <p:sp>
        <p:nvSpPr>
          <p:cNvPr id="3" name="Title 2"/>
          <p:cNvSpPr>
            <a:spLocks noGrp="1"/>
          </p:cNvSpPr>
          <p:nvPr>
            <p:ph type="title"/>
          </p:nvPr>
        </p:nvSpPr>
        <p:spPr/>
        <p:txBody>
          <a:bodyPr/>
          <a:lstStyle/>
          <a:p>
            <a:r>
              <a:rPr lang="en-US" dirty="0" smtClean="0"/>
              <a:t>Parallelism TS v2</a:t>
            </a:r>
            <a:endParaRPr lang="en-US" dirty="0"/>
          </a:p>
        </p:txBody>
      </p:sp>
      <p:sp>
        <p:nvSpPr>
          <p:cNvPr id="4" name="Content Placeholder 3"/>
          <p:cNvSpPr>
            <a:spLocks noGrp="1"/>
          </p:cNvSpPr>
          <p:nvPr>
            <p:ph sz="quarter" idx="13"/>
          </p:nvPr>
        </p:nvSpPr>
        <p:spPr/>
        <p:txBody>
          <a:bodyPr/>
          <a:lstStyle/>
          <a:p>
            <a:r>
              <a:rPr lang="en-US" dirty="0" smtClean="0"/>
              <a:t>Completed in March 2018 and sent to ISO for PDTS balloting</a:t>
            </a:r>
          </a:p>
          <a:p>
            <a:r>
              <a:rPr lang="en-US" dirty="0" smtClean="0"/>
              <a:t>New features:</a:t>
            </a:r>
          </a:p>
          <a:p>
            <a:pPr lvl="1"/>
            <a:r>
              <a:rPr lang="en-US" dirty="0"/>
              <a:t>Task-block for arbitrary fork-join </a:t>
            </a:r>
            <a:r>
              <a:rPr lang="en-US" dirty="0" smtClean="0"/>
              <a:t>parallelism (Intel)</a:t>
            </a:r>
            <a:endParaRPr lang="en-US" dirty="0"/>
          </a:p>
          <a:p>
            <a:pPr lvl="1"/>
            <a:r>
              <a:rPr lang="en-US" dirty="0" smtClean="0"/>
              <a:t>New execution policies to support SIMD (Intel)</a:t>
            </a:r>
          </a:p>
          <a:p>
            <a:pPr lvl="1"/>
            <a:r>
              <a:rPr lang="en-US" dirty="0" smtClean="0"/>
              <a:t>Index-based parallel loops (</a:t>
            </a:r>
            <a:r>
              <a:rPr lang="en-US" dirty="0" err="1" smtClean="0"/>
              <a:t>for_loop</a:t>
            </a:r>
            <a:r>
              <a:rPr lang="en-US" dirty="0" smtClean="0"/>
              <a:t>) (Intel)</a:t>
            </a:r>
          </a:p>
          <a:p>
            <a:pPr lvl="1"/>
            <a:r>
              <a:rPr lang="en-US" dirty="0" smtClean="0"/>
              <a:t>Data-parallel types</a:t>
            </a:r>
            <a:endParaRPr lang="en-US" dirty="0"/>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1363674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OrderID xmlns="4AEFBF36-FFE5-46EA-83A0-D837B081F387">0</OrderID>
    <DocumentCategory xmlns="4AEFBF36-FFE5-46EA-83A0-D837B081F387">Unspecified</Document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01A2B88F0DDE7489B6B6F619F3D52C3" ma:contentTypeVersion="6" ma:contentTypeDescription="Create a new document." ma:contentTypeScope="" ma:versionID="df85cc2b3494327a4f138ca03d56acff">
  <xsd:schema xmlns:xsd="http://www.w3.org/2001/XMLSchema" xmlns:xs="http://www.w3.org/2001/XMLSchema" xmlns:p="http://schemas.microsoft.com/office/2006/metadata/properties" xmlns:ns2="4AEFBF36-FFE5-46EA-83A0-D837B081F387" targetNamespace="http://schemas.microsoft.com/office/2006/metadata/properties" ma:root="true" ma:fieldsID="5e89a1b358aaa2cfdbea5d0fa8ffb74e" ns2:_="">
    <xsd:import namespace="4AEFBF36-FFE5-46EA-83A0-D837B081F387"/>
    <xsd:element name="properties">
      <xsd:complexType>
        <xsd:sequence>
          <xsd:element name="documentManagement">
            <xsd:complexType>
              <xsd:all>
                <xsd:element ref="ns2:OrderID" minOccurs="0"/>
                <xsd:element ref="ns2:DocumentCategory"/>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EFBF36-FFE5-46EA-83A0-D837B081F387" elementFormDefault="qualified">
    <xsd:import namespace="http://schemas.microsoft.com/office/2006/documentManagement/types"/>
    <xsd:import namespace="http://schemas.microsoft.com/office/infopath/2007/PartnerControls"/>
    <xsd:element name="OrderID" ma:index="8" nillable="true" ma:displayName="Order ID" ma:decimals="0" ma:default="0" ma:hidden="true" ma:internalName="OrderID">
      <xsd:simpleType>
        <xsd:restriction base="dms:Number"/>
      </xsd:simpleType>
    </xsd:element>
    <xsd:element name="DocumentCategory" ma:index="9" ma:displayName="Category" ma:default="Unspecified" ma:description="Add a Category to group similar content and enable additional sorting granularity." ma:format="Dropdown" ma:internalName="DocumentCategory">
      <xsd:simpleType>
        <xsd:union memberTypes="dms:Text">
          <xsd:simpleType>
            <xsd:restriction base="dms:Choice">
              <xsd:enumeration value="MBP/iMBO"/>
              <xsd:enumeration value="Miscellaneous Documents"/>
              <xsd:enumeration value="Presentations"/>
              <xsd:enumeration value="Status Reports"/>
              <xsd:enumeration value="Unspecified"/>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1E0837-660D-4F75-8E24-1764D4A95D6A}">
  <ds:schemaRefs>
    <ds:schemaRef ds:uri="http://schemas.microsoft.com/sharepoint/v3/contenttype/forms"/>
  </ds:schemaRefs>
</ds:datastoreItem>
</file>

<file path=customXml/itemProps2.xml><?xml version="1.0" encoding="utf-8"?>
<ds:datastoreItem xmlns:ds="http://schemas.openxmlformats.org/officeDocument/2006/customXml" ds:itemID="{0FC76127-8228-4275-B1B7-187889E3060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AEFBF36-FFE5-46EA-83A0-D837B081F387"/>
    <ds:schemaRef ds:uri="http://www.w3.org/XML/1998/namespace"/>
    <ds:schemaRef ds:uri="http://purl.org/dc/dcmitype/"/>
  </ds:schemaRefs>
</ds:datastoreItem>
</file>

<file path=customXml/itemProps3.xml><?xml version="1.0" encoding="utf-8"?>
<ds:datastoreItem xmlns:ds="http://schemas.openxmlformats.org/officeDocument/2006/customXml" ds:itemID="{90172107-F477-4887-9551-4B3BFD8BE8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EFBF36-FFE5-46EA-83A0-D837B081F3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1632</Words>
  <Application>Microsoft Office PowerPoint</Application>
  <PresentationFormat>On-screen Show (16:9)</PresentationFormat>
  <Paragraphs>195</Paragraphs>
  <Slides>22</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22</vt:i4>
      </vt:variant>
      <vt:variant>
        <vt:lpstr>Custom Shows</vt:lpstr>
      </vt:variant>
      <vt:variant>
        <vt:i4>1</vt:i4>
      </vt:variant>
    </vt:vector>
  </HeadingPairs>
  <TitlesOfParts>
    <vt:vector size="33" baseType="lpstr">
      <vt:lpstr>MS PGothic</vt:lpstr>
      <vt:lpstr>SimSun</vt:lpstr>
      <vt:lpstr>Arial</vt:lpstr>
      <vt:lpstr>Consolas</vt:lpstr>
      <vt:lpstr>Intel Clear</vt:lpstr>
      <vt:lpstr>Intel Clear Light</vt:lpstr>
      <vt:lpstr>Intel Clear Pro</vt:lpstr>
      <vt:lpstr>Neo Sans Intel</vt:lpstr>
      <vt:lpstr>Wingdings</vt:lpstr>
      <vt:lpstr>Int_PPT Template_ClearPro_16x9</vt:lpstr>
      <vt:lpstr>DPD Presentation Cover Sheet - Include this slide at start of all presentations to DPD Staff including DPD Staff Meeting, SRD and BRCs</vt:lpstr>
      <vt:lpstr>Update on the C++ Standards committee’s parallelism work</vt:lpstr>
      <vt:lpstr>Agenda</vt:lpstr>
      <vt:lpstr>Overview of C++ Standards and Technical Specifications</vt:lpstr>
      <vt:lpstr>Concurrency features added in C++11 and C++14</vt:lpstr>
      <vt:lpstr>Parallel STL added to C++17</vt:lpstr>
      <vt:lpstr>Parallel STL example</vt:lpstr>
      <vt:lpstr>Execution policies</vt:lpstr>
      <vt:lpstr>Parallelism TS v2</vt:lpstr>
      <vt:lpstr>Task blocks</vt:lpstr>
      <vt:lpstr>New Execution Policies</vt:lpstr>
      <vt:lpstr>Index-based parallel loops</vt:lpstr>
      <vt:lpstr>Index-based loop with reduction</vt:lpstr>
      <vt:lpstr>Data-Parallel Types</vt:lpstr>
      <vt:lpstr>Coroutines TS</vt:lpstr>
      <vt:lpstr>Coming soon: Executors</vt:lpstr>
      <vt:lpstr>Executor interface</vt:lpstr>
      <vt:lpstr>Executors are important</vt:lpstr>
      <vt:lpstr>References</vt:lpstr>
      <vt:lpstr>Legal Disclaimer &amp; Optimization Notice &lt;w/o benchmarks&gt;</vt:lpstr>
      <vt:lpstr>backup</vt:lpstr>
      <vt:lpstr>PowerPoint Presentation</vt:lpstr>
      <vt:lpstr>Opt Notice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CTPClassification=CTP_PUBLIC:VisualMarkings=, CTPClassification=CTP_NT</cp:keywords>
  <cp:lastModifiedBy/>
  <cp:revision>1</cp:revision>
  <dcterms:created xsi:type="dcterms:W3CDTF">2015-05-06T16:36:39Z</dcterms:created>
  <dcterms:modified xsi:type="dcterms:W3CDTF">2018-05-09T22:29:22Z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1ca9d6a4-d524-4b28-a0f0-a6a055d25e9b</vt:lpwstr>
  </property>
  <property fmtid="{D5CDD505-2E9C-101B-9397-08002B2CF9AE}" pid="3" name="CTP_TimeStamp">
    <vt:lpwstr>2018-05-09 22:29:22Z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ontentTypeId">
    <vt:lpwstr>0x010100C01A2B88F0DDE7489B6B6F619F3D52C3</vt:lpwstr>
  </property>
  <property fmtid="{D5CDD505-2E9C-101B-9397-08002B2CF9AE}" pid="8" name="CTPClassification">
    <vt:lpwstr>CTP_NT</vt:lpwstr>
  </property>
</Properties>
</file>