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27"/>
  </p:notesMasterIdLst>
  <p:handoutMasterIdLst>
    <p:handoutMasterId r:id="rId28"/>
  </p:handoutMasterIdLst>
  <p:sldIdLst>
    <p:sldId id="257" r:id="rId2"/>
    <p:sldId id="333" r:id="rId3"/>
    <p:sldId id="334" r:id="rId4"/>
    <p:sldId id="348" r:id="rId5"/>
    <p:sldId id="349" r:id="rId6"/>
    <p:sldId id="347" r:id="rId7"/>
    <p:sldId id="341" r:id="rId8"/>
    <p:sldId id="342" r:id="rId9"/>
    <p:sldId id="343" r:id="rId10"/>
    <p:sldId id="318" r:id="rId11"/>
    <p:sldId id="319" r:id="rId12"/>
    <p:sldId id="322" r:id="rId13"/>
    <p:sldId id="344" r:id="rId14"/>
    <p:sldId id="345" r:id="rId15"/>
    <p:sldId id="346" r:id="rId16"/>
    <p:sldId id="350" r:id="rId17"/>
    <p:sldId id="352" r:id="rId18"/>
    <p:sldId id="353" r:id="rId19"/>
    <p:sldId id="326" r:id="rId20"/>
    <p:sldId id="351" r:id="rId21"/>
    <p:sldId id="328" r:id="rId22"/>
    <p:sldId id="331" r:id="rId23"/>
    <p:sldId id="294" r:id="rId24"/>
    <p:sldId id="327" r:id="rId25"/>
    <p:sldId id="329" r:id="rId26"/>
  </p:sldIdLst>
  <p:sldSz cx="9144000" cy="5143500" type="screen16x9"/>
  <p:notesSz cx="6858000" cy="9144000"/>
  <p:custShowLst>
    <p:custShow name="Opt Notice" id="0">
      <p:sldLst>
        <p:sld r:id="rId24"/>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2">
          <p15:clr>
            <a:srgbClr val="A4A3A4"/>
          </p15:clr>
        </p15:guide>
        <p15:guide id="2" orient="horz" pos="3032">
          <p15:clr>
            <a:srgbClr val="A4A3A4"/>
          </p15:clr>
        </p15:guide>
        <p15:guide id="3" orient="horz" pos="118">
          <p15:clr>
            <a:srgbClr val="A4A3A4"/>
          </p15:clr>
        </p15:guide>
        <p15:guide id="4" orient="horz" pos="758">
          <p15:clr>
            <a:srgbClr val="A4A3A4"/>
          </p15:clr>
        </p15:guide>
        <p15:guide id="5" orient="horz" pos="2916">
          <p15:clr>
            <a:srgbClr val="A4A3A4"/>
          </p15:clr>
        </p15:guide>
        <p15:guide id="6" pos="5470">
          <p15:clr>
            <a:srgbClr val="A4A3A4"/>
          </p15:clr>
        </p15:guide>
        <p15:guide id="7" pos="287">
          <p15:clr>
            <a:srgbClr val="A4A3A4"/>
          </p15:clr>
        </p15:guide>
        <p15:guide id="8" pos="2879">
          <p15:clr>
            <a:srgbClr val="A4A3A4"/>
          </p15:clr>
        </p15:guide>
        <p15:guide id="9" pos="2811">
          <p15:clr>
            <a:srgbClr val="A4A3A4"/>
          </p15:clr>
        </p15:guide>
        <p15:guide id="10" pos="29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09" autoAdjust="0"/>
    <p:restoredTop sz="92686" autoAdjust="0"/>
  </p:normalViewPr>
  <p:slideViewPr>
    <p:cSldViewPr snapToGrid="0">
      <p:cViewPr varScale="1">
        <p:scale>
          <a:sx n="107" d="100"/>
          <a:sy n="107" d="100"/>
        </p:scale>
        <p:origin x="750" y="96"/>
      </p:cViewPr>
      <p:guideLst>
        <p:guide orient="horz" pos="1622"/>
        <p:guide orient="horz" pos="3032"/>
        <p:guide orient="horz" pos="118"/>
        <p:guide orient="horz" pos="758"/>
        <p:guide orient="horz" pos="2916"/>
        <p:guide pos="5470"/>
        <p:guide pos="287"/>
        <p:guide pos="2879"/>
        <p:guide pos="2811"/>
        <p:guide pos="2947"/>
      </p:guideLst>
    </p:cSldViewPr>
  </p:slideViewPr>
  <p:notesTextViewPr>
    <p:cViewPr>
      <p:scale>
        <a:sx n="100" d="100"/>
        <a:sy n="100" d="100"/>
      </p:scale>
      <p:origin x="0" y="0"/>
    </p:cViewPr>
  </p:notesTextViewPr>
  <p:sorterViewPr>
    <p:cViewPr>
      <p:scale>
        <a:sx n="163" d="100"/>
        <a:sy n="163" d="100"/>
      </p:scale>
      <p:origin x="0" y="-288"/>
    </p:cViewPr>
  </p:sorterViewPr>
  <p:notesViewPr>
    <p:cSldViewPr snapToGrid="0" showGuides="1">
      <p:cViewPr varScale="1">
        <p:scale>
          <a:sx n="74" d="100"/>
          <a:sy n="74" d="100"/>
        </p:scale>
        <p:origin x="-7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CFD7B2-88A6-E34E-8EF8-CB0C7BA47ADD}" type="datetimeFigureOut">
              <a:rPr lang="en-US" smtClean="0"/>
              <a:pPr/>
              <a:t>2/29/2016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6CFA4E-18EB-6D49-8DE2-7A74038C2C1C}" type="slidenum">
              <a:rPr lang="en-US" smtClean="0"/>
              <a:pPr/>
              <a:t>‹#›</a:t>
            </a:fld>
            <a:endParaRPr lang="en-US"/>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7FC5FE-6F0D-D34A-8EE6-C95B4F5F4DC8}" type="datetimeFigureOut">
              <a:rPr lang="en-US" smtClean="0"/>
              <a:pPr/>
              <a:t>2/29/2016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1C8689-8455-3546-ADF9-3B7273760F66}" type="slidenum">
              <a:rPr lang="en-US" smtClean="0"/>
              <a:pPr/>
              <a:t>‹#›</a:t>
            </a:fld>
            <a:endParaRPr lang="en-US"/>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10</a:t>
            </a:fld>
            <a:endParaRPr lang="en-US"/>
          </a:p>
        </p:txBody>
      </p:sp>
    </p:spTree>
    <p:extLst>
      <p:ext uri="{BB962C8B-B14F-4D97-AF65-F5344CB8AC3E}">
        <p14:creationId xmlns:p14="http://schemas.microsoft.com/office/powerpoint/2010/main" val="2594436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Without ‘vec’, middle loop would</a:t>
            </a:r>
            <a:r>
              <a:rPr lang="en-US" baseline="0" dirty="0" smtClean="0"/>
              <a:t> have to run as ‘seq’, and programmer could pray that auto-</a:t>
            </a:r>
            <a:r>
              <a:rPr lang="en-US" baseline="0" dirty="0" err="1" smtClean="0"/>
              <a:t>vectorizer</a:t>
            </a:r>
            <a:r>
              <a:rPr lang="en-US" baseline="0" dirty="0" smtClean="0"/>
              <a:t> kicks in.</a:t>
            </a:r>
          </a:p>
          <a:p>
            <a:r>
              <a:rPr lang="en-US" baseline="0" dirty="0" smtClean="0"/>
              <a:t>Or be </a:t>
            </a:r>
            <a:r>
              <a:rPr lang="en-US" baseline="0" dirty="0" err="1" smtClean="0"/>
              <a:t>fissioned</a:t>
            </a:r>
            <a:r>
              <a:rPr lang="en-US" baseline="0" dirty="0" smtClean="0"/>
              <a:t> into two loops and pay bandwidth overheads.</a:t>
            </a:r>
          </a:p>
        </p:txBody>
      </p:sp>
      <p:sp>
        <p:nvSpPr>
          <p:cNvPr id="4" name="Slide Number Placeholder 3"/>
          <p:cNvSpPr>
            <a:spLocks noGrp="1"/>
          </p:cNvSpPr>
          <p:nvPr>
            <p:ph type="sldNum" sz="quarter" idx="10"/>
          </p:nvPr>
        </p:nvSpPr>
        <p:spPr/>
        <p:txBody>
          <a:bodyPr/>
          <a:lstStyle/>
          <a:p>
            <a:fld id="{D61C8689-8455-3546-ADF9-3B7273760F66}" type="slidenum">
              <a:rPr lang="en-US" smtClean="0"/>
              <a:pPr/>
              <a:t>11</a:t>
            </a:fld>
            <a:endParaRPr lang="en-US"/>
          </a:p>
        </p:txBody>
      </p:sp>
    </p:spTree>
    <p:extLst>
      <p:ext uri="{BB962C8B-B14F-4D97-AF65-F5344CB8AC3E}">
        <p14:creationId xmlns:p14="http://schemas.microsoft.com/office/powerpoint/2010/main" val="2890462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22</a:t>
            </a:fld>
            <a:endParaRPr lang="en-US"/>
          </a:p>
        </p:txBody>
      </p:sp>
    </p:spTree>
    <p:extLst>
      <p:ext uri="{BB962C8B-B14F-4D97-AF65-F5344CB8AC3E}">
        <p14:creationId xmlns:p14="http://schemas.microsoft.com/office/powerpoint/2010/main" val="3875760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Neo Sans Intel" pitchFamily="34" charset="0"/>
                <a:cs typeface="Arial" pitchFamily="34" charset="0"/>
              </a:defRPr>
            </a:lvl1pPr>
            <a:lvl2pPr marL="742950" indent="-285750" eaLnBrk="0" hangingPunct="0">
              <a:defRPr>
                <a:solidFill>
                  <a:schemeClr val="tx1"/>
                </a:solidFill>
                <a:latin typeface="Neo Sans Intel" pitchFamily="34" charset="0"/>
                <a:cs typeface="Arial" pitchFamily="34" charset="0"/>
              </a:defRPr>
            </a:lvl2pPr>
            <a:lvl3pPr marL="1143000" indent="-228600" eaLnBrk="0" hangingPunct="0">
              <a:defRPr>
                <a:solidFill>
                  <a:schemeClr val="tx1"/>
                </a:solidFill>
                <a:latin typeface="Neo Sans Intel" pitchFamily="34" charset="0"/>
                <a:cs typeface="Arial" pitchFamily="34" charset="0"/>
              </a:defRPr>
            </a:lvl3pPr>
            <a:lvl4pPr marL="1600200" indent="-228600" eaLnBrk="0" hangingPunct="0">
              <a:defRPr>
                <a:solidFill>
                  <a:schemeClr val="tx1"/>
                </a:solidFill>
                <a:latin typeface="Neo Sans Intel" pitchFamily="34" charset="0"/>
                <a:cs typeface="Arial" pitchFamily="34" charset="0"/>
              </a:defRPr>
            </a:lvl4pPr>
            <a:lvl5pPr marL="2057400" indent="-228600" eaLnBrk="0" hangingPunct="0">
              <a:defRPr>
                <a:solidFill>
                  <a:schemeClr val="tx1"/>
                </a:solidFill>
                <a:latin typeface="Neo Sans Inte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Neo Sans Inte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Neo Sans Inte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Neo Sans Inte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Neo Sans Intel" pitchFamily="34" charset="0"/>
                <a:cs typeface="Arial" pitchFamily="34" charset="0"/>
              </a:defRPr>
            </a:lvl9pPr>
          </a:lstStyle>
          <a:p>
            <a:pPr eaLnBrk="1" hangingPunct="1"/>
            <a:fld id="{E76F5E48-C788-4B86-975B-8CA35980790A}" type="slidenum">
              <a:rPr lang="en-US" altLang="en-US">
                <a:latin typeface="Intel Clear" pitchFamily="34" charset="0"/>
              </a:rPr>
              <a:pPr eaLnBrk="1" hangingPunct="1"/>
              <a:t>23</a:t>
            </a:fld>
            <a:endParaRPr lang="en-US" altLang="en-US" dirty="0">
              <a:latin typeface="Intel Clear" pitchFamily="34" charset="0"/>
            </a:endParaRPr>
          </a:p>
        </p:txBody>
      </p:sp>
    </p:spTree>
    <p:extLst>
      <p:ext uri="{BB962C8B-B14F-4D97-AF65-F5344CB8AC3E}">
        <p14:creationId xmlns:p14="http://schemas.microsoft.com/office/powerpoint/2010/main" val="983432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9DE748-FCCC-4481-818E-7BD503A9C8FC}" type="datetimeFigureOut">
              <a:rPr lang="en-US" smtClean="0"/>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91AB4-2D43-4811-AC4D-30375DF54DE5}" type="slidenum">
              <a:rPr lang="en-US" smtClean="0"/>
              <a:t>‹#›</a:t>
            </a:fld>
            <a:endParaRPr lang="en-US"/>
          </a:p>
        </p:txBody>
      </p:sp>
      <p:pic>
        <p:nvPicPr>
          <p:cNvPr id="7" name="Picture 3" descr="W:\Clients\Intel\PRODUCTION\2012_13_Production\ASSETS_LOGOS_2012-13\Assets_Complete_2012-13\ PEEL AWAY\Intel_Peels\Intel_Peels_RGB\Peel_rgb_png\peel_rt_btm_drkBlue_rgb_216.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17535" y="4035643"/>
            <a:ext cx="1426464" cy="110286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psf\Home\Desktop\IntelLookInsideCLEAR_WHT.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36572" y="1431892"/>
            <a:ext cx="2049636" cy="576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819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Intel Confidential </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125205361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Intel Confidential </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49632413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Large Bullet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Intel Confidential </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a:lvl1pPr>
          </a:lstStyle>
          <a:p>
            <a:r>
              <a:rPr lang="en-US" dirty="0" err="1" smtClean="0"/>
              <a:t>28pt</a:t>
            </a:r>
            <a:r>
              <a:rPr lang="en-US" dirty="0" smtClean="0"/>
              <a:t> Intel Clear Light Headline</a:t>
            </a:r>
            <a:endParaRPr lang="en-US" dirty="0"/>
          </a:p>
        </p:txBody>
      </p:sp>
      <p:sp>
        <p:nvSpPr>
          <p:cNvPr id="9" name="Content Placeholder 8"/>
          <p:cNvSpPr>
            <a:spLocks noGrp="1"/>
          </p:cNvSpPr>
          <p:nvPr>
            <p:ph sz="quarter" idx="13" hasCustomPrompt="1"/>
          </p:nvPr>
        </p:nvSpPr>
        <p:spPr>
          <a:xfrm>
            <a:off x="455613" y="1203325"/>
            <a:ext cx="8228012" cy="3425825"/>
          </a:xfrm>
        </p:spPr>
        <p:txBody>
          <a:bodyPr/>
          <a:lstStyle>
            <a:lvl1pPr marL="0" indent="0">
              <a:buNone/>
              <a:defRPr/>
            </a:lvl1pPr>
            <a:lvl2pPr>
              <a:defRPr sz="1800"/>
            </a:lvl2pPr>
            <a:lvl3pPr>
              <a:defRPr sz="1800"/>
            </a:lvl3pPr>
            <a:lvl4pPr>
              <a:defRPr sz="1600"/>
            </a:lvl4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91111714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Intel Confidential </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p:txBody>
          <a:bodyPr/>
          <a:lstStyle>
            <a:lvl1pPr>
              <a:defRPr/>
            </a:lvl1pPr>
          </a:lstStyle>
          <a:p>
            <a:r>
              <a:rPr lang="en-US" dirty="0" err="1" smtClean="0"/>
              <a:t>28pt</a:t>
            </a:r>
            <a:r>
              <a:rPr lang="en-US" dirty="0" smtClean="0"/>
              <a:t> Intel Clear Light Headline</a:t>
            </a:r>
            <a:endParaRPr lang="en-US" dirty="0"/>
          </a:p>
        </p:txBody>
      </p:sp>
      <p:sp>
        <p:nvSpPr>
          <p:cNvPr id="8" name="Content Placeholder 7"/>
          <p:cNvSpPr>
            <a:spLocks noGrp="1"/>
          </p:cNvSpPr>
          <p:nvPr>
            <p:ph sz="quarter" idx="13" hasCustomPrompt="1"/>
          </p:nvPr>
        </p:nvSpPr>
        <p:spPr>
          <a:xfrm>
            <a:off x="455613" y="1203325"/>
            <a:ext cx="8228012" cy="3425825"/>
          </a:xfrm>
        </p:spPr>
        <p:txBody>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349404590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308848"/>
            <a:ext cx="8228012" cy="868680"/>
          </a:xfrm>
        </p:spPr>
        <p:txBody>
          <a:bodyPr/>
          <a:lstStyle>
            <a:lvl1pPr>
              <a:defRPr/>
            </a:lvl1pPr>
          </a:lstStyle>
          <a:p>
            <a:r>
              <a:rPr lang="en-US" dirty="0" err="1" smtClean="0"/>
              <a:t>28pt</a:t>
            </a:r>
            <a:r>
              <a:rPr lang="en-US" dirty="0" smtClean="0"/>
              <a:t> Intel Clear Light Headline</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Intel Confidential </a:t>
            </a:r>
            <a:endParaRPr lang="en-US"/>
          </a:p>
        </p:txBody>
      </p:sp>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marL="0" indent="0">
              <a:buNone/>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marL="0" indent="0">
              <a:buNone/>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Tree>
    <p:extLst>
      <p:ext uri="{BB962C8B-B14F-4D97-AF65-F5344CB8AC3E}">
        <p14:creationId xmlns:p14="http://schemas.microsoft.com/office/powerpoint/2010/main" val="406206368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Intel Confidential </a:t>
            </a:r>
            <a:endParaRPr lang="en-US"/>
          </a:p>
        </p:txBody>
      </p:sp>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a:p>
        </p:txBody>
      </p:sp>
    </p:spTree>
    <p:extLst>
      <p:ext uri="{BB962C8B-B14F-4D97-AF65-F5344CB8AC3E}">
        <p14:creationId xmlns:p14="http://schemas.microsoft.com/office/powerpoint/2010/main" val="332896167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Intel Confidential </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1313084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Intel Confidential </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128086423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lvl1pPr marL="0" indent="0">
              <a:buNone/>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lvl1pPr marL="0" indent="0">
              <a:buNone/>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Intel Confidential </a:t>
            </a:r>
            <a:endParaRPr lang="en-US"/>
          </a:p>
        </p:txBody>
      </p:sp>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a:p>
        </p:txBody>
      </p:sp>
    </p:spTree>
    <p:extLst>
      <p:ext uri="{BB962C8B-B14F-4D97-AF65-F5344CB8AC3E}">
        <p14:creationId xmlns:p14="http://schemas.microsoft.com/office/powerpoint/2010/main" val="1272739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smtClean="0"/>
              <a:t>Intel Confidential </a:t>
            </a:r>
            <a:endParaRPr lang="en-US" dirty="0"/>
          </a:p>
        </p:txBody>
      </p:sp>
      <p:sp>
        <p:nvSpPr>
          <p:cNvPr id="9" name="Slide Number Placeholder 8"/>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3297821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Intel Confidential </a:t>
            </a:r>
            <a:endParaRPr lang="en-US"/>
          </a:p>
        </p:txBody>
      </p:sp>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a:p>
        </p:txBody>
      </p:sp>
    </p:spTree>
    <p:extLst>
      <p:ext uri="{BB962C8B-B14F-4D97-AF65-F5344CB8AC3E}">
        <p14:creationId xmlns:p14="http://schemas.microsoft.com/office/powerpoint/2010/main" val="2910129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Intel Confidential </a:t>
            </a:r>
            <a:endParaRPr lang="en-US"/>
          </a:p>
        </p:txBody>
      </p:sp>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a:p>
        </p:txBody>
      </p:sp>
    </p:spTree>
    <p:extLst>
      <p:ext uri="{BB962C8B-B14F-4D97-AF65-F5344CB8AC3E}">
        <p14:creationId xmlns:p14="http://schemas.microsoft.com/office/powerpoint/2010/main" val="2331779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Intel Confidential </a:t>
            </a:r>
            <a:endParaRPr lang="en-US" dirty="0"/>
          </a:p>
        </p:txBody>
      </p:sp>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05832954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Intel Confidential </a:t>
            </a:r>
            <a:endParaRPr lang="en-US" dirty="0"/>
          </a:p>
        </p:txBody>
      </p:sp>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40379338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smtClean="0"/>
              <a:t>Intel Confidential </a:t>
            </a:r>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68163034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71" r:id="rId13"/>
    <p:sldLayoutId id="2147483652" r:id="rId14"/>
    <p:sldLayoutId id="2147483655" r:id="rId15"/>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Template Library for Vector Loops</a:t>
            </a:r>
            <a:r>
              <a:rPr lang="en-US" dirty="0"/>
              <a:t/>
            </a:r>
            <a:br>
              <a:rPr lang="en-US" dirty="0"/>
            </a:br>
            <a:r>
              <a:rPr lang="en-US" sz="1800" dirty="0" smtClean="0"/>
              <a:t>A presentation of </a:t>
            </a:r>
            <a:r>
              <a:rPr lang="en-US" sz="1800" dirty="0" smtClean="0"/>
              <a:t>P0076</a:t>
            </a:r>
            <a:endParaRPr lang="en-US" dirty="0"/>
          </a:p>
        </p:txBody>
      </p:sp>
      <p:sp>
        <p:nvSpPr>
          <p:cNvPr id="3" name="Subtitle 2"/>
          <p:cNvSpPr>
            <a:spLocks noGrp="1"/>
          </p:cNvSpPr>
          <p:nvPr>
            <p:ph type="subTitle" idx="1"/>
          </p:nvPr>
        </p:nvSpPr>
        <p:spPr/>
        <p:txBody>
          <a:bodyPr/>
          <a:lstStyle/>
          <a:p>
            <a:r>
              <a:rPr lang="en-US" dirty="0" smtClean="0"/>
              <a:t>Pablo Halpern, Intel Corp</a:t>
            </a:r>
          </a:p>
          <a:p>
            <a:r>
              <a:rPr lang="en-US" dirty="0" smtClean="0"/>
              <a:t>2016-02-29</a:t>
            </a:r>
            <a:endParaRPr lang="en-US" dirty="0"/>
          </a:p>
        </p:txBody>
      </p:sp>
    </p:spTree>
    <p:extLst>
      <p:ext uri="{BB962C8B-B14F-4D97-AF65-F5344CB8AC3E}">
        <p14:creationId xmlns:p14="http://schemas.microsoft.com/office/powerpoint/2010/main" val="16271928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 of vector execution policies (P0076)</a:t>
            </a:r>
            <a:endParaRPr lang="en-US" dirty="0"/>
          </a:p>
        </p:txBody>
      </p:sp>
      <p:sp>
        <p:nvSpPr>
          <p:cNvPr id="5" name="Content Placeholder 4"/>
          <p:cNvSpPr>
            <a:spLocks noGrp="1"/>
          </p:cNvSpPr>
          <p:nvPr>
            <p:ph idx="1"/>
          </p:nvPr>
        </p:nvSpPr>
        <p:spPr>
          <a:xfrm>
            <a:off x="455613" y="1466879"/>
            <a:ext cx="6079520" cy="3645512"/>
          </a:xfrm>
        </p:spPr>
        <p:txBody>
          <a:bodyPr/>
          <a:lstStyle/>
          <a:p>
            <a:r>
              <a:rPr lang="en-US" dirty="0" err="1" smtClean="0">
                <a:latin typeface="Consolas" panose="020B0609020204030204" pitchFamily="49" charset="0"/>
                <a:cs typeface="Consolas" panose="020B0609020204030204" pitchFamily="49" charset="0"/>
              </a:rPr>
              <a:t>unsequenced_execution_policy</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unseq</a:t>
            </a:r>
            <a:r>
              <a:rPr lang="en-US" dirty="0" smtClean="0">
                <a:latin typeface="Consolas" panose="020B0609020204030204" pitchFamily="49" charset="0"/>
                <a:cs typeface="Consolas" panose="020B0609020204030204" pitchFamily="49" charset="0"/>
              </a:rPr>
              <a:t>)</a:t>
            </a:r>
          </a:p>
          <a:p>
            <a:pPr lvl="1"/>
            <a:r>
              <a:rPr lang="en-US" dirty="0" smtClean="0"/>
              <a:t>relaxed sequencing</a:t>
            </a:r>
          </a:p>
          <a:p>
            <a:pPr lvl="1"/>
            <a:r>
              <a:rPr lang="en-US" dirty="0" smtClean="0"/>
              <a:t>applicable to STL algorithms</a:t>
            </a:r>
            <a:endParaRPr lang="en-US" dirty="0"/>
          </a:p>
          <a:p>
            <a:r>
              <a:rPr lang="en-US" dirty="0" err="1" smtClean="0">
                <a:latin typeface="Consolas" panose="020B0609020204030204" pitchFamily="49" charset="0"/>
                <a:cs typeface="Consolas" panose="020B0609020204030204" pitchFamily="49" charset="0"/>
              </a:rPr>
              <a:t>vector_execution_policy</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vec</a:t>
            </a:r>
            <a:r>
              <a:rPr lang="en-US" dirty="0" smtClean="0">
                <a:latin typeface="Consolas" panose="020B0609020204030204" pitchFamily="49" charset="0"/>
                <a:cs typeface="Consolas" panose="020B0609020204030204" pitchFamily="49" charset="0"/>
              </a:rPr>
              <a:t>)</a:t>
            </a:r>
          </a:p>
          <a:p>
            <a:pPr lvl="1"/>
            <a:r>
              <a:rPr lang="en-US" u="sng" dirty="0" smtClean="0"/>
              <a:t>necessary</a:t>
            </a:r>
            <a:r>
              <a:rPr lang="en-US" dirty="0" smtClean="0"/>
              <a:t> conditions for classic vector loop execution</a:t>
            </a:r>
          </a:p>
          <a:p>
            <a:pPr lvl="1"/>
            <a:r>
              <a:rPr lang="en-US" dirty="0" smtClean="0"/>
              <a:t>applicable to </a:t>
            </a:r>
            <a:r>
              <a:rPr lang="en-US" dirty="0" smtClean="0">
                <a:latin typeface="Consolas" panose="020B0609020204030204" pitchFamily="49" charset="0"/>
                <a:cs typeface="Consolas" panose="020B0609020204030204" pitchFamily="49" charset="0"/>
              </a:rPr>
              <a:t>for_loop</a:t>
            </a:r>
            <a:r>
              <a:rPr lang="en-US" dirty="0" smtClean="0"/>
              <a:t> and </a:t>
            </a:r>
            <a:r>
              <a:rPr lang="en-US" dirty="0" err="1" smtClean="0">
                <a:latin typeface="Consolas" panose="020B0609020204030204" pitchFamily="49" charset="0"/>
                <a:cs typeface="Consolas" panose="020B0609020204030204" pitchFamily="49" charset="0"/>
              </a:rPr>
              <a:t>for_loop_strided</a:t>
            </a:r>
            <a:endParaRPr lang="en-US" dirty="0" smtClean="0">
              <a:latin typeface="Consolas" panose="020B0609020204030204" pitchFamily="49" charset="0"/>
              <a:cs typeface="Consolas" panose="020B0609020204030204" pitchFamily="49" charset="0"/>
            </a:endParaRPr>
          </a:p>
          <a:p>
            <a:pPr lvl="1"/>
            <a:r>
              <a:rPr lang="en-US" dirty="0" smtClean="0">
                <a:cs typeface="Consolas" panose="020B0609020204030204" pitchFamily="49" charset="0"/>
              </a:rPr>
              <a:t>Allows vectorization of loops with certain dependence patterns</a:t>
            </a:r>
            <a:endParaRPr lang="en-US" dirty="0">
              <a:latin typeface="Consolas" panose="020B0609020204030204" pitchFamily="49" charset="0"/>
              <a:cs typeface="Consolas" panose="020B0609020204030204" pitchFamily="49" charset="0"/>
            </a:endParaRPr>
          </a:p>
          <a:p>
            <a:r>
              <a:rPr lang="en-US" dirty="0"/>
              <a:t>Both policies use a single OS thread</a:t>
            </a:r>
          </a:p>
          <a:p>
            <a:pPr lvl="1"/>
            <a:r>
              <a:rPr lang="en-US" dirty="0" smtClean="0"/>
              <a:t>Let </a:t>
            </a:r>
            <a:r>
              <a:rPr lang="en-US" dirty="0"/>
              <a:t>applications avoid disturbing existing </a:t>
            </a:r>
            <a:r>
              <a:rPr lang="en-US" dirty="0" smtClean="0"/>
              <a:t>threading</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10</a:t>
            </a:fld>
            <a:endParaRPr lang="en-US" dirty="0"/>
          </a:p>
        </p:txBody>
      </p:sp>
      <p:grpSp>
        <p:nvGrpSpPr>
          <p:cNvPr id="6" name="Canvas 1"/>
          <p:cNvGrpSpPr/>
          <p:nvPr/>
        </p:nvGrpSpPr>
        <p:grpSpPr>
          <a:xfrm>
            <a:off x="5279406" y="1061356"/>
            <a:ext cx="3308566" cy="3296873"/>
            <a:chOff x="0" y="0"/>
            <a:chExt cx="1924050" cy="1444625"/>
          </a:xfrm>
        </p:grpSpPr>
        <p:sp>
          <p:nvSpPr>
            <p:cNvPr id="7" name="Rectangle 6"/>
            <p:cNvSpPr/>
            <p:nvPr/>
          </p:nvSpPr>
          <p:spPr>
            <a:xfrm>
              <a:off x="0" y="0"/>
              <a:ext cx="1924050" cy="1444625"/>
            </a:xfrm>
            <a:prstGeom prst="rect">
              <a:avLst/>
            </a:prstGeom>
          </p:spPr>
        </p:sp>
        <p:sp>
          <p:nvSpPr>
            <p:cNvPr id="8" name="Text Box 2"/>
            <p:cNvSpPr txBox="1"/>
            <p:nvPr/>
          </p:nvSpPr>
          <p:spPr>
            <a:xfrm>
              <a:off x="895350" y="1208549"/>
              <a:ext cx="273050" cy="19685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600" dirty="0">
                  <a:effectLst/>
                  <a:ea typeface="Calibri" panose="020F0502020204030204" pitchFamily="34" charset="0"/>
                  <a:cs typeface="Times New Roman" panose="02020603050405020304" pitchFamily="18" charset="0"/>
                </a:rPr>
                <a:t>seq</a:t>
              </a:r>
            </a:p>
          </p:txBody>
        </p:sp>
        <p:sp>
          <p:nvSpPr>
            <p:cNvPr id="9" name="Text Box 3"/>
            <p:cNvSpPr txBox="1"/>
            <p:nvPr/>
          </p:nvSpPr>
          <p:spPr>
            <a:xfrm>
              <a:off x="450850" y="529099"/>
              <a:ext cx="279400" cy="151137"/>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600" dirty="0">
                  <a:effectLst/>
                  <a:ea typeface="Calibri" panose="020F0502020204030204" pitchFamily="34" charset="0"/>
                  <a:cs typeface="Times New Roman" panose="02020603050405020304" pitchFamily="18" charset="0"/>
                </a:rPr>
                <a:t>par</a:t>
              </a:r>
            </a:p>
          </p:txBody>
        </p:sp>
        <p:sp>
          <p:nvSpPr>
            <p:cNvPr id="10" name="Text Box 3"/>
            <p:cNvSpPr txBox="1"/>
            <p:nvPr/>
          </p:nvSpPr>
          <p:spPr>
            <a:xfrm>
              <a:off x="1136650" y="412744"/>
              <a:ext cx="584200" cy="151137"/>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6000"/>
                </a:lnSpc>
                <a:spcBef>
                  <a:spcPts val="0"/>
                </a:spcBef>
                <a:spcAft>
                  <a:spcPts val="800"/>
                </a:spcAft>
              </a:pPr>
              <a:r>
                <a:rPr lang="en-US" sz="1600" b="1" dirty="0">
                  <a:solidFill>
                    <a:schemeClr val="tx2"/>
                  </a:solidFill>
                  <a:effectLst/>
                  <a:ea typeface="Calibri" panose="020F0502020204030204" pitchFamily="34" charset="0"/>
                </a:rPr>
                <a:t>unseq</a:t>
              </a:r>
              <a:endParaRPr lang="en-US" sz="1600" dirty="0">
                <a:solidFill>
                  <a:schemeClr val="tx2"/>
                </a:solidFill>
                <a:effectLst/>
                <a:latin typeface="Times New Roman" panose="02020603050405020304" pitchFamily="18" charset="0"/>
                <a:ea typeface="Times New Roman" panose="02020603050405020304" pitchFamily="18" charset="0"/>
              </a:endParaRPr>
            </a:p>
          </p:txBody>
        </p:sp>
        <p:sp>
          <p:nvSpPr>
            <p:cNvPr id="11" name="Text Box 3"/>
            <p:cNvSpPr txBox="1"/>
            <p:nvPr/>
          </p:nvSpPr>
          <p:spPr>
            <a:xfrm>
              <a:off x="738800" y="98492"/>
              <a:ext cx="588010" cy="163566"/>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5000"/>
                </a:lnSpc>
                <a:spcBef>
                  <a:spcPts val="0"/>
                </a:spcBef>
                <a:spcAft>
                  <a:spcPts val="800"/>
                </a:spcAft>
              </a:pPr>
              <a:r>
                <a:rPr lang="en-US" sz="1600" dirty="0">
                  <a:effectLst/>
                  <a:ea typeface="Calibri" panose="020F0502020204030204" pitchFamily="34" charset="0"/>
                </a:rPr>
                <a:t>par_vec</a:t>
              </a:r>
              <a:endParaRPr lang="en-US" sz="1600" dirty="0">
                <a:effectLst/>
                <a:latin typeface="Times New Roman" panose="02020603050405020304" pitchFamily="18" charset="0"/>
                <a:ea typeface="Times New Roman" panose="02020603050405020304" pitchFamily="18" charset="0"/>
              </a:endParaRPr>
            </a:p>
          </p:txBody>
        </p:sp>
        <p:sp>
          <p:nvSpPr>
            <p:cNvPr id="12" name="Text Box 3"/>
            <p:cNvSpPr txBox="1"/>
            <p:nvPr/>
          </p:nvSpPr>
          <p:spPr>
            <a:xfrm>
              <a:off x="1016000" y="831850"/>
              <a:ext cx="838200" cy="160769"/>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5000"/>
                </a:lnSpc>
                <a:spcBef>
                  <a:spcPts val="0"/>
                </a:spcBef>
                <a:spcAft>
                  <a:spcPts val="800"/>
                </a:spcAft>
              </a:pPr>
              <a:r>
                <a:rPr lang="en-US" sz="1600" b="1" dirty="0">
                  <a:solidFill>
                    <a:schemeClr val="tx2"/>
                  </a:solidFill>
                  <a:effectLst/>
                  <a:ea typeface="Calibri" panose="020F0502020204030204" pitchFamily="34" charset="0"/>
                </a:rPr>
                <a:t>vec</a:t>
              </a:r>
              <a:endParaRPr lang="en-US" sz="1600" dirty="0">
                <a:solidFill>
                  <a:schemeClr val="tx2"/>
                </a:solidFill>
                <a:effectLst/>
                <a:latin typeface="Times New Roman" panose="02020603050405020304" pitchFamily="18" charset="0"/>
                <a:ea typeface="Times New Roman" panose="02020603050405020304" pitchFamily="18" charset="0"/>
              </a:endParaRPr>
            </a:p>
          </p:txBody>
        </p:sp>
        <p:cxnSp>
          <p:nvCxnSpPr>
            <p:cNvPr id="13" name="Straight Connector 12"/>
            <p:cNvCxnSpPr>
              <a:endCxn id="9" idx="0"/>
            </p:cNvCxnSpPr>
            <p:nvPr/>
          </p:nvCxnSpPr>
          <p:spPr>
            <a:xfrm flipH="1">
              <a:off x="590551" y="262399"/>
              <a:ext cx="425450" cy="266700"/>
            </a:xfrm>
            <a:prstGeom prst="line">
              <a:avLst/>
            </a:prstGeom>
            <a:ln>
              <a:solidFill>
                <a:schemeClr val="tx1"/>
              </a:solidFill>
              <a:tailEnd w="lg" len="lg"/>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2"/>
              <a:endCxn id="10" idx="0"/>
            </p:cNvCxnSpPr>
            <p:nvPr/>
          </p:nvCxnSpPr>
          <p:spPr>
            <a:xfrm>
              <a:off x="1032805" y="262058"/>
              <a:ext cx="395945" cy="150686"/>
            </a:xfrm>
            <a:prstGeom prst="line">
              <a:avLst/>
            </a:prstGeom>
            <a:ln>
              <a:solidFill>
                <a:schemeClr val="tx1"/>
              </a:solidFill>
              <a:tailEnd w="lg" len="lg"/>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0" idx="2"/>
              <a:endCxn id="12" idx="0"/>
            </p:cNvCxnSpPr>
            <p:nvPr/>
          </p:nvCxnSpPr>
          <p:spPr>
            <a:xfrm>
              <a:off x="1428750" y="563881"/>
              <a:ext cx="6350" cy="267969"/>
            </a:xfrm>
            <a:prstGeom prst="line">
              <a:avLst/>
            </a:prstGeom>
            <a:ln>
              <a:solidFill>
                <a:schemeClr val="tx1"/>
              </a:solidFill>
              <a:tailEnd w="lg" len="lg"/>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2"/>
              <a:endCxn id="8" idx="0"/>
            </p:cNvCxnSpPr>
            <p:nvPr/>
          </p:nvCxnSpPr>
          <p:spPr>
            <a:xfrm flipH="1">
              <a:off x="1031875" y="992619"/>
              <a:ext cx="403224" cy="215930"/>
            </a:xfrm>
            <a:prstGeom prst="line">
              <a:avLst/>
            </a:prstGeom>
            <a:ln>
              <a:solidFill>
                <a:schemeClr val="tx1"/>
              </a:solidFill>
              <a:tailEnd w="lg" len="lg"/>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2"/>
              <a:endCxn id="8" idx="0"/>
            </p:cNvCxnSpPr>
            <p:nvPr/>
          </p:nvCxnSpPr>
          <p:spPr>
            <a:xfrm>
              <a:off x="590551" y="680236"/>
              <a:ext cx="441325" cy="528313"/>
            </a:xfrm>
            <a:prstGeom prst="line">
              <a:avLst/>
            </a:prstGeom>
            <a:ln>
              <a:solidFill>
                <a:schemeClr val="tx1"/>
              </a:solidFill>
              <a:tailEnd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8131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3882" y="92505"/>
            <a:ext cx="6711927" cy="472191"/>
          </a:xfrm>
        </p:spPr>
        <p:txBody>
          <a:bodyPr>
            <a:normAutofit fontScale="90000"/>
          </a:bodyPr>
          <a:lstStyle/>
          <a:p>
            <a:r>
              <a:rPr lang="en-US" dirty="0" smtClean="0">
                <a:latin typeface="Consolas" panose="020B0609020204030204" pitchFamily="49" charset="0"/>
                <a:cs typeface="Consolas" panose="020B0609020204030204" pitchFamily="49" charset="0"/>
              </a:rPr>
              <a:t>vec</a:t>
            </a:r>
            <a:r>
              <a:rPr lang="en-US" dirty="0" smtClean="0"/>
              <a:t> Covers Gap Between </a:t>
            </a:r>
            <a:r>
              <a:rPr lang="en-US" dirty="0" smtClean="0">
                <a:latin typeface="Consolas" panose="020B0609020204030204" pitchFamily="49" charset="0"/>
                <a:cs typeface="Consolas" panose="020B0609020204030204" pitchFamily="49" charset="0"/>
              </a:rPr>
              <a:t>seq</a:t>
            </a:r>
            <a:r>
              <a:rPr lang="en-US" dirty="0" smtClean="0"/>
              <a:t> and </a:t>
            </a:r>
            <a:r>
              <a:rPr lang="en-US" dirty="0" smtClean="0">
                <a:latin typeface="Consolas" panose="020B0609020204030204" pitchFamily="49" charset="0"/>
                <a:cs typeface="Consolas" panose="020B0609020204030204" pitchFamily="49" charset="0"/>
              </a:rPr>
              <a:t>unseq</a:t>
            </a:r>
            <a:endParaRPr lang="en-US" dirty="0">
              <a:latin typeface="Consolas" panose="020B0609020204030204" pitchFamily="49" charset="0"/>
              <a:cs typeface="Consolas" panose="020B0609020204030204" pitchFamily="49" charset="0"/>
            </a:endParaRPr>
          </a:p>
        </p:txBody>
      </p:sp>
      <p:sp>
        <p:nvSpPr>
          <p:cNvPr id="2" name="Slide Number Placeholder 1"/>
          <p:cNvSpPr>
            <a:spLocks noGrp="1"/>
          </p:cNvSpPr>
          <p:nvPr>
            <p:ph type="sldNum" sz="quarter" idx="12"/>
          </p:nvPr>
        </p:nvSpPr>
        <p:spPr/>
        <p:txBody>
          <a:bodyPr/>
          <a:lstStyle/>
          <a:p>
            <a:fld id="{EE2556C5-CE8C-6547-B838-EA80C61A4AF7}" type="slidenum">
              <a:rPr lang="en-US" smtClean="0"/>
              <a:pPr/>
              <a:t>11</a:t>
            </a:fld>
            <a:endParaRPr lang="en-US" dirty="0"/>
          </a:p>
        </p:txBody>
      </p:sp>
      <p:sp>
        <p:nvSpPr>
          <p:cNvPr id="5" name="Rectangle 4"/>
          <p:cNvSpPr/>
          <p:nvPr/>
        </p:nvSpPr>
        <p:spPr>
          <a:xfrm>
            <a:off x="2246055" y="2328603"/>
            <a:ext cx="3783435" cy="954107"/>
          </a:xfrm>
          <a:prstGeom prst="rect">
            <a:avLst/>
          </a:prstGeom>
        </p:spPr>
        <p:txBody>
          <a:bodyPr wrap="square">
            <a:spAutoFit/>
          </a:bodyPr>
          <a:lstStyle/>
          <a:p>
            <a:pPr marR="0">
              <a:spcAft>
                <a:spcPts val="0"/>
              </a:spcAft>
            </a:pPr>
            <a:r>
              <a:rPr lang="en-US" sz="1400" dirty="0" smtClean="0">
                <a:latin typeface="Consolas" panose="020B0609020204030204" pitchFamily="49" charset="0"/>
                <a:ea typeface="Calibri" panose="020F0502020204030204" pitchFamily="34" charset="0"/>
                <a:cs typeface="Times New Roman" panose="02020603050405020304" pitchFamily="18" charset="0"/>
              </a:rPr>
              <a:t>for_loop(vec</a:t>
            </a:r>
            <a:r>
              <a:rPr lang="en-US" sz="1400" dirty="0">
                <a:latin typeface="Consolas" panose="020B0609020204030204" pitchFamily="49" charset="0"/>
                <a:ea typeface="Calibri" panose="020F0502020204030204" pitchFamily="34" charset="0"/>
                <a:cs typeface="Times New Roman" panose="02020603050405020304" pitchFamily="18" charset="0"/>
              </a:rPr>
              <a:t>, 1, </a:t>
            </a:r>
            <a:r>
              <a:rPr lang="en-US" sz="1400" dirty="0" smtClean="0">
                <a:latin typeface="Consolas" panose="020B0609020204030204" pitchFamily="49" charset="0"/>
                <a:ea typeface="Calibri" panose="020F0502020204030204" pitchFamily="34" charset="0"/>
                <a:cs typeface="Times New Roman" panose="02020603050405020304" pitchFamily="18" charset="0"/>
              </a:rPr>
              <a:t>N, </a:t>
            </a:r>
            <a:r>
              <a:rPr lang="en-US" sz="1400" dirty="0">
                <a:latin typeface="Consolas" panose="020B0609020204030204" pitchFamily="49" charset="0"/>
                <a:ea typeface="Calibri" panose="020F0502020204030204" pitchFamily="34" charset="0"/>
                <a:cs typeface="Times New Roman" panose="02020603050405020304" pitchFamily="18" charset="0"/>
              </a:rPr>
              <a:t>[&amp;](int i) {</a:t>
            </a:r>
          </a:p>
          <a:p>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smtClean="0">
                <a:latin typeface="Consolas" panose="020B0609020204030204" pitchFamily="49" charset="0"/>
                <a:ea typeface="Calibri" panose="020F0502020204030204" pitchFamily="34" charset="0"/>
                <a:cs typeface="Times New Roman" panose="02020603050405020304" pitchFamily="18" charset="0"/>
              </a:rPr>
              <a:t>V[i</a:t>
            </a:r>
            <a:r>
              <a:rPr lang="en-US" sz="1400" dirty="0">
                <a:latin typeface="Consolas" panose="020B0609020204030204" pitchFamily="49" charset="0"/>
                <a:ea typeface="Calibri" panose="020F0502020204030204" pitchFamily="34" charset="0"/>
                <a:cs typeface="Times New Roman" panose="02020603050405020304" pitchFamily="18" charset="0"/>
              </a:rPr>
              <a:t>] = U[i+1]*A;</a:t>
            </a:r>
          </a:p>
          <a:p>
            <a:r>
              <a:rPr lang="en-US" sz="1400" dirty="0">
                <a:latin typeface="Consolas" panose="020B0609020204030204" pitchFamily="49" charset="0"/>
                <a:ea typeface="Calibri" panose="020F0502020204030204" pitchFamily="34" charset="0"/>
                <a:cs typeface="Times New Roman" panose="02020603050405020304" pitchFamily="18" charset="0"/>
              </a:rPr>
              <a:t>    U[i] = V[i-1]+B</a:t>
            </a:r>
            <a:r>
              <a:rPr lang="en-US" sz="1400" dirty="0" smtClean="0">
                <a:latin typeface="Consolas" panose="020B0609020204030204" pitchFamily="49" charset="0"/>
                <a:ea typeface="Calibri" panose="020F0502020204030204" pitchFamily="34" charset="0"/>
                <a:cs typeface="Times New Roman" panose="02020603050405020304" pitchFamily="18" charset="0"/>
              </a:rPr>
              <a:t>;</a:t>
            </a:r>
          </a:p>
          <a:p>
            <a:r>
              <a:rPr lang="en-US" sz="1400" dirty="0" smtClean="0">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6" name="Rectangle 5"/>
          <p:cNvSpPr/>
          <p:nvPr/>
        </p:nvSpPr>
        <p:spPr>
          <a:xfrm>
            <a:off x="2300585" y="1030285"/>
            <a:ext cx="3728905" cy="954107"/>
          </a:xfrm>
          <a:prstGeom prst="rect">
            <a:avLst/>
          </a:prstGeom>
        </p:spPr>
        <p:txBody>
          <a:bodyPr wrap="square">
            <a:spAutoFit/>
          </a:bodyPr>
          <a:lstStyle/>
          <a:p>
            <a:pPr marR="0">
              <a:spcAft>
                <a:spcPts val="0"/>
              </a:spcAft>
            </a:pPr>
            <a:r>
              <a:rPr lang="en-US" sz="1400" dirty="0" smtClean="0">
                <a:latin typeface="Consolas" panose="020B0609020204030204" pitchFamily="49" charset="0"/>
                <a:ea typeface="Calibri" panose="020F0502020204030204" pitchFamily="34" charset="0"/>
                <a:cs typeface="Times New Roman" panose="02020603050405020304" pitchFamily="18" charset="0"/>
              </a:rPr>
              <a:t>for_loop(unseq, </a:t>
            </a:r>
            <a:r>
              <a:rPr lang="en-US" sz="1400" dirty="0">
                <a:latin typeface="Consolas" panose="020B0609020204030204" pitchFamily="49" charset="0"/>
                <a:ea typeface="Calibri" panose="020F0502020204030204" pitchFamily="34" charset="0"/>
                <a:cs typeface="Times New Roman" panose="02020603050405020304" pitchFamily="18" charset="0"/>
              </a:rPr>
              <a:t>1, </a:t>
            </a:r>
            <a:r>
              <a:rPr lang="en-US" sz="1400" dirty="0" smtClean="0">
                <a:latin typeface="Consolas" panose="020B0609020204030204" pitchFamily="49" charset="0"/>
                <a:ea typeface="Calibri" panose="020F0502020204030204" pitchFamily="34" charset="0"/>
                <a:cs typeface="Times New Roman" panose="02020603050405020304" pitchFamily="18" charset="0"/>
              </a:rPr>
              <a:t>N, </a:t>
            </a:r>
            <a:r>
              <a:rPr lang="en-US" sz="1400" dirty="0">
                <a:latin typeface="Consolas" panose="020B0609020204030204" pitchFamily="49" charset="0"/>
                <a:ea typeface="Calibri" panose="020F0502020204030204" pitchFamily="34" charset="0"/>
                <a:cs typeface="Times New Roman" panose="02020603050405020304" pitchFamily="18" charset="0"/>
              </a:rPr>
              <a:t>[&amp;](int i) {</a:t>
            </a:r>
          </a:p>
          <a:p>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smtClean="0">
                <a:latin typeface="Consolas" panose="020B0609020204030204" pitchFamily="49" charset="0"/>
                <a:ea typeface="Calibri" panose="020F0502020204030204" pitchFamily="34" charset="0"/>
                <a:cs typeface="Times New Roman" panose="02020603050405020304" pitchFamily="18" charset="0"/>
              </a:rPr>
              <a:t>   V[i</a:t>
            </a:r>
            <a:r>
              <a:rPr lang="en-US" sz="1400" dirty="0">
                <a:latin typeface="Consolas" panose="020B0609020204030204" pitchFamily="49" charset="0"/>
                <a:ea typeface="Calibri" panose="020F0502020204030204" pitchFamily="34" charset="0"/>
                <a:cs typeface="Times New Roman" panose="02020603050405020304" pitchFamily="18" charset="0"/>
              </a:rPr>
              <a:t>] = </a:t>
            </a:r>
            <a:r>
              <a:rPr lang="en-US" sz="1400" dirty="0" smtClean="0">
                <a:latin typeface="Consolas" panose="020B0609020204030204" pitchFamily="49" charset="0"/>
                <a:ea typeface="Calibri" panose="020F0502020204030204" pitchFamily="34" charset="0"/>
                <a:cs typeface="Times New Roman" panose="02020603050405020304" pitchFamily="18" charset="0"/>
              </a:rPr>
              <a:t>U[i]*</a:t>
            </a:r>
            <a:r>
              <a:rPr lang="en-US" sz="1400" dirty="0">
                <a:latin typeface="Consolas" panose="020B0609020204030204" pitchFamily="49" charset="0"/>
                <a:ea typeface="Calibri" panose="020F0502020204030204" pitchFamily="34" charset="0"/>
                <a:cs typeface="Times New Roman" panose="02020603050405020304" pitchFamily="18" charset="0"/>
              </a:rPr>
              <a:t>A;</a:t>
            </a:r>
          </a:p>
          <a:p>
            <a:r>
              <a:rPr lang="en-US" sz="1400" dirty="0">
                <a:latin typeface="Consolas" panose="020B0609020204030204" pitchFamily="49" charset="0"/>
                <a:ea typeface="Calibri" panose="020F0502020204030204" pitchFamily="34" charset="0"/>
                <a:cs typeface="Times New Roman" panose="02020603050405020304" pitchFamily="18" charset="0"/>
              </a:rPr>
              <a:t>    U[i] = </a:t>
            </a:r>
            <a:r>
              <a:rPr lang="en-US" sz="1400" dirty="0" smtClean="0">
                <a:latin typeface="Consolas" panose="020B0609020204030204" pitchFamily="49" charset="0"/>
                <a:ea typeface="Calibri" panose="020F0502020204030204" pitchFamily="34" charset="0"/>
                <a:cs typeface="Times New Roman" panose="02020603050405020304" pitchFamily="18" charset="0"/>
              </a:rPr>
              <a:t>V[i]+</a:t>
            </a:r>
            <a:r>
              <a:rPr lang="en-US" sz="1400" dirty="0">
                <a:latin typeface="Consolas" panose="020B0609020204030204" pitchFamily="49" charset="0"/>
                <a:ea typeface="Calibri" panose="020F0502020204030204" pitchFamily="34" charset="0"/>
                <a:cs typeface="Times New Roman" panose="02020603050405020304" pitchFamily="18" charset="0"/>
              </a:rPr>
              <a:t>B</a:t>
            </a:r>
            <a:r>
              <a:rPr lang="en-US" sz="1400" dirty="0" smtClean="0">
                <a:latin typeface="Consolas" panose="020B0609020204030204" pitchFamily="49" charset="0"/>
                <a:ea typeface="Calibri" panose="020F0502020204030204" pitchFamily="34" charset="0"/>
                <a:cs typeface="Times New Roman" panose="02020603050405020304" pitchFamily="18" charset="0"/>
              </a:rPr>
              <a:t>;</a:t>
            </a:r>
          </a:p>
          <a:p>
            <a:r>
              <a:rPr lang="en-US" sz="1400" dirty="0" smtClean="0">
                <a:latin typeface="Consolas" panose="020B0609020204030204" pitchFamily="49" charset="0"/>
                <a:ea typeface="Calibri" panose="020F0502020204030204" pitchFamily="34" charset="0"/>
                <a:cs typeface="Times New Roman" panose="02020603050405020304" pitchFamily="18" charset="0"/>
              </a:rPr>
              <a:t>});</a:t>
            </a:r>
            <a:endParaRPr lang="en-US" sz="14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7" name="Rectangle 6"/>
          <p:cNvSpPr/>
          <p:nvPr/>
        </p:nvSpPr>
        <p:spPr>
          <a:xfrm>
            <a:off x="2246055" y="3745927"/>
            <a:ext cx="3588487" cy="954107"/>
          </a:xfrm>
          <a:prstGeom prst="rect">
            <a:avLst/>
          </a:prstGeom>
        </p:spPr>
        <p:txBody>
          <a:bodyPr wrap="square">
            <a:spAutoFit/>
          </a:bodyPr>
          <a:lstStyle/>
          <a:p>
            <a:pPr marR="0">
              <a:spcBef>
                <a:spcPts val="0"/>
              </a:spcBef>
              <a:spcAft>
                <a:spcPts val="0"/>
              </a:spcAft>
            </a:pPr>
            <a:r>
              <a:rPr lang="en-US" sz="1400" dirty="0" smtClean="0">
                <a:latin typeface="Consolas" panose="020B0609020204030204" pitchFamily="49" charset="0"/>
                <a:ea typeface="Calibri" panose="020F0502020204030204" pitchFamily="34" charset="0"/>
                <a:cs typeface="Times New Roman" panose="02020603050405020304" pitchFamily="18" charset="0"/>
              </a:rPr>
              <a:t>for_loop(seq, </a:t>
            </a:r>
            <a:r>
              <a:rPr lang="en-US" sz="1400" dirty="0">
                <a:latin typeface="Consolas" panose="020B0609020204030204" pitchFamily="49" charset="0"/>
                <a:ea typeface="Calibri" panose="020F0502020204030204" pitchFamily="34" charset="0"/>
                <a:cs typeface="Times New Roman" panose="02020603050405020304" pitchFamily="18" charset="0"/>
              </a:rPr>
              <a:t>1, </a:t>
            </a:r>
            <a:r>
              <a:rPr lang="en-US" sz="1400" dirty="0" smtClean="0">
                <a:latin typeface="Consolas" panose="020B0609020204030204" pitchFamily="49" charset="0"/>
                <a:ea typeface="Calibri" panose="020F0502020204030204" pitchFamily="34" charset="0"/>
                <a:cs typeface="Times New Roman" panose="02020603050405020304" pitchFamily="18" charset="0"/>
              </a:rPr>
              <a:t>N, </a:t>
            </a:r>
            <a:r>
              <a:rPr lang="en-US" sz="1400" dirty="0">
                <a:latin typeface="Consolas" panose="020B0609020204030204" pitchFamily="49" charset="0"/>
                <a:ea typeface="Calibri" panose="020F0502020204030204" pitchFamily="34" charset="0"/>
                <a:cs typeface="Times New Roman" panose="02020603050405020304" pitchFamily="18" charset="0"/>
              </a:rPr>
              <a:t>[&amp;](int i) {</a:t>
            </a:r>
          </a:p>
          <a:p>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smtClean="0">
                <a:latin typeface="Consolas" panose="020B0609020204030204" pitchFamily="49" charset="0"/>
                <a:ea typeface="Calibri" panose="020F0502020204030204" pitchFamily="34" charset="0"/>
                <a:cs typeface="Times New Roman" panose="02020603050405020304" pitchFamily="18" charset="0"/>
              </a:rPr>
              <a:t>   V[i</a:t>
            </a:r>
            <a:r>
              <a:rPr lang="en-US" sz="1400" dirty="0">
                <a:latin typeface="Consolas" panose="020B0609020204030204" pitchFamily="49" charset="0"/>
                <a:ea typeface="Calibri" panose="020F0502020204030204" pitchFamily="34" charset="0"/>
                <a:cs typeface="Times New Roman" panose="02020603050405020304" pitchFamily="18" charset="0"/>
              </a:rPr>
              <a:t>] = </a:t>
            </a:r>
            <a:r>
              <a:rPr lang="en-US" sz="1400" dirty="0" smtClean="0">
                <a:latin typeface="Consolas" panose="020B0609020204030204" pitchFamily="49" charset="0"/>
                <a:ea typeface="Calibri" panose="020F0502020204030204" pitchFamily="34" charset="0"/>
                <a:cs typeface="Times New Roman" panose="02020603050405020304" pitchFamily="18" charset="0"/>
              </a:rPr>
              <a:t>U[i-1</a:t>
            </a:r>
            <a:r>
              <a:rPr lang="en-US" sz="1400" dirty="0">
                <a:latin typeface="Consolas" panose="020B0609020204030204" pitchFamily="49" charset="0"/>
                <a:ea typeface="Calibri" panose="020F0502020204030204" pitchFamily="34" charset="0"/>
                <a:cs typeface="Times New Roman" panose="02020603050405020304" pitchFamily="18" charset="0"/>
              </a:rPr>
              <a:t>]*A;</a:t>
            </a:r>
          </a:p>
          <a:p>
            <a:r>
              <a:rPr lang="en-US" sz="1400" dirty="0">
                <a:latin typeface="Consolas" panose="020B0609020204030204" pitchFamily="49" charset="0"/>
                <a:ea typeface="Calibri" panose="020F0502020204030204" pitchFamily="34" charset="0"/>
                <a:cs typeface="Times New Roman" panose="02020603050405020304" pitchFamily="18" charset="0"/>
              </a:rPr>
              <a:t>    U[i] = </a:t>
            </a:r>
            <a:r>
              <a:rPr lang="en-US" sz="1400" dirty="0" smtClean="0">
                <a:latin typeface="Consolas" panose="020B0609020204030204" pitchFamily="49" charset="0"/>
                <a:ea typeface="Calibri" panose="020F0502020204030204" pitchFamily="34" charset="0"/>
                <a:cs typeface="Times New Roman" panose="02020603050405020304" pitchFamily="18" charset="0"/>
              </a:rPr>
              <a:t>V[i+1</a:t>
            </a:r>
            <a:r>
              <a:rPr lang="en-US" sz="1400" dirty="0">
                <a:latin typeface="Consolas" panose="020B0609020204030204" pitchFamily="49" charset="0"/>
                <a:ea typeface="Calibri" panose="020F0502020204030204" pitchFamily="34" charset="0"/>
                <a:cs typeface="Times New Roman" panose="02020603050405020304" pitchFamily="18" charset="0"/>
              </a:rPr>
              <a:t>]+B</a:t>
            </a:r>
            <a:r>
              <a:rPr lang="en-US" sz="1400" dirty="0" smtClean="0">
                <a:latin typeface="Consolas" panose="020B0609020204030204" pitchFamily="49" charset="0"/>
                <a:ea typeface="Calibri" panose="020F0502020204030204" pitchFamily="34" charset="0"/>
                <a:cs typeface="Times New Roman" panose="02020603050405020304" pitchFamily="18" charset="0"/>
              </a:rPr>
              <a:t>;</a:t>
            </a:r>
          </a:p>
          <a:p>
            <a:r>
              <a:rPr lang="en-US" sz="1400" dirty="0" smtClean="0">
                <a:latin typeface="Consolas" panose="020B0609020204030204" pitchFamily="49" charset="0"/>
                <a:ea typeface="Calibri" panose="020F0502020204030204" pitchFamily="34" charset="0"/>
                <a:cs typeface="Times New Roman" panose="02020603050405020304" pitchFamily="18" charset="0"/>
              </a:rPr>
              <a:t>});</a:t>
            </a:r>
            <a:endParaRPr lang="en-US" sz="14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9" name="Rounded Rectangle 8"/>
          <p:cNvSpPr/>
          <p:nvPr/>
        </p:nvSpPr>
        <p:spPr>
          <a:xfrm>
            <a:off x="1400962" y="1030286"/>
            <a:ext cx="4689446" cy="1140902"/>
          </a:xfrm>
          <a:prstGeom prst="roundRect">
            <a:avLst>
              <a:gd name="adj" fmla="val 33579"/>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1048624" y="914400"/>
            <a:ext cx="5603847" cy="2676087"/>
          </a:xfrm>
          <a:prstGeom prst="roundRect">
            <a:avLst>
              <a:gd name="adj" fmla="val 17313"/>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637563" y="788565"/>
            <a:ext cx="6618914" cy="4136412"/>
          </a:xfrm>
          <a:prstGeom prst="roundRect">
            <a:avLst>
              <a:gd name="adj" fmla="val 17313"/>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2283438" y="3282711"/>
            <a:ext cx="4048055" cy="307777"/>
          </a:xfrm>
          <a:prstGeom prst="rect">
            <a:avLst/>
          </a:prstGeom>
          <a:noFill/>
        </p:spPr>
        <p:txBody>
          <a:bodyPr wrap="square" rtlCol="0">
            <a:spAutoFit/>
          </a:bodyPr>
          <a:lstStyle/>
          <a:p>
            <a:r>
              <a:rPr lang="en-US" sz="1400" b="1" dirty="0" smtClean="0">
                <a:solidFill>
                  <a:schemeClr val="tx2"/>
                </a:solidFill>
                <a:cs typeface="Neo Sans Intel"/>
              </a:rPr>
              <a:t>loops that work with vector semantics</a:t>
            </a:r>
          </a:p>
        </p:txBody>
      </p:sp>
      <p:sp>
        <p:nvSpPr>
          <p:cNvPr id="13" name="TextBox 12"/>
          <p:cNvSpPr txBox="1"/>
          <p:nvPr/>
        </p:nvSpPr>
        <p:spPr>
          <a:xfrm>
            <a:off x="2277051" y="4658617"/>
            <a:ext cx="4048055" cy="307777"/>
          </a:xfrm>
          <a:prstGeom prst="rect">
            <a:avLst/>
          </a:prstGeom>
          <a:noFill/>
        </p:spPr>
        <p:txBody>
          <a:bodyPr wrap="square" rtlCol="0">
            <a:spAutoFit/>
          </a:bodyPr>
          <a:lstStyle/>
          <a:p>
            <a:r>
              <a:rPr lang="en-US" sz="1400" b="1" dirty="0" smtClean="0">
                <a:solidFill>
                  <a:schemeClr val="tx2"/>
                </a:solidFill>
                <a:cs typeface="Neo Sans Intel"/>
              </a:rPr>
              <a:t>loops requiring sequential execution</a:t>
            </a:r>
          </a:p>
        </p:txBody>
      </p:sp>
      <p:sp>
        <p:nvSpPr>
          <p:cNvPr id="14" name="TextBox 13"/>
          <p:cNvSpPr txBox="1"/>
          <p:nvPr/>
        </p:nvSpPr>
        <p:spPr>
          <a:xfrm>
            <a:off x="1400962" y="1718662"/>
            <a:ext cx="921790" cy="369332"/>
          </a:xfrm>
          <a:prstGeom prst="rect">
            <a:avLst/>
          </a:prstGeom>
          <a:noFill/>
        </p:spPr>
        <p:txBody>
          <a:bodyPr wrap="square" rtlCol="0">
            <a:spAutoFit/>
          </a:bodyPr>
          <a:lstStyle/>
          <a:p>
            <a:r>
              <a:rPr lang="en-US" b="1" dirty="0" smtClean="0">
                <a:solidFill>
                  <a:schemeClr val="accent1"/>
                </a:solidFill>
                <a:cs typeface="Neo Sans Intel"/>
              </a:rPr>
              <a:t>unseq</a:t>
            </a:r>
            <a:endParaRPr lang="en-US" sz="1000" b="1" dirty="0" smtClean="0">
              <a:solidFill>
                <a:schemeClr val="accent1"/>
              </a:solidFill>
              <a:cs typeface="Neo Sans Intel"/>
            </a:endParaRPr>
          </a:p>
        </p:txBody>
      </p:sp>
      <p:sp>
        <p:nvSpPr>
          <p:cNvPr id="15" name="Rectangle 14"/>
          <p:cNvSpPr/>
          <p:nvPr/>
        </p:nvSpPr>
        <p:spPr>
          <a:xfrm>
            <a:off x="1085390" y="2970821"/>
            <a:ext cx="548548" cy="369332"/>
          </a:xfrm>
          <a:prstGeom prst="rect">
            <a:avLst/>
          </a:prstGeom>
        </p:spPr>
        <p:txBody>
          <a:bodyPr wrap="none">
            <a:spAutoFit/>
          </a:bodyPr>
          <a:lstStyle/>
          <a:p>
            <a:r>
              <a:rPr lang="en-US" b="1" dirty="0" smtClean="0">
                <a:solidFill>
                  <a:schemeClr val="accent1"/>
                </a:solidFill>
                <a:cs typeface="Neo Sans Intel"/>
              </a:rPr>
              <a:t>vec</a:t>
            </a:r>
            <a:endParaRPr lang="en-US" dirty="0"/>
          </a:p>
        </p:txBody>
      </p:sp>
      <p:sp>
        <p:nvSpPr>
          <p:cNvPr id="16" name="Rectangle 15"/>
          <p:cNvSpPr/>
          <p:nvPr/>
        </p:nvSpPr>
        <p:spPr>
          <a:xfrm>
            <a:off x="750582" y="4222980"/>
            <a:ext cx="567784" cy="369332"/>
          </a:xfrm>
          <a:prstGeom prst="rect">
            <a:avLst/>
          </a:prstGeom>
        </p:spPr>
        <p:txBody>
          <a:bodyPr wrap="none">
            <a:spAutoFit/>
          </a:bodyPr>
          <a:lstStyle/>
          <a:p>
            <a:r>
              <a:rPr lang="en-US" b="1" dirty="0" smtClean="0">
                <a:solidFill>
                  <a:schemeClr val="accent1"/>
                </a:solidFill>
                <a:cs typeface="Neo Sans Intel"/>
              </a:rPr>
              <a:t>seq</a:t>
            </a:r>
            <a:endParaRPr lang="en-US" dirty="0"/>
          </a:p>
        </p:txBody>
      </p:sp>
      <p:sp>
        <p:nvSpPr>
          <p:cNvPr id="17" name="TextBox 16"/>
          <p:cNvSpPr txBox="1"/>
          <p:nvPr/>
        </p:nvSpPr>
        <p:spPr>
          <a:xfrm>
            <a:off x="2300585" y="1894333"/>
            <a:ext cx="4048055" cy="307777"/>
          </a:xfrm>
          <a:prstGeom prst="rect">
            <a:avLst/>
          </a:prstGeom>
          <a:noFill/>
        </p:spPr>
        <p:txBody>
          <a:bodyPr wrap="square" rtlCol="0">
            <a:spAutoFit/>
          </a:bodyPr>
          <a:lstStyle/>
          <a:p>
            <a:r>
              <a:rPr lang="en-US" sz="1400" b="1" dirty="0" smtClean="0">
                <a:solidFill>
                  <a:schemeClr val="tx2"/>
                </a:solidFill>
                <a:cs typeface="Neo Sans Intel"/>
              </a:rPr>
              <a:t>loops that work with unseq semantics</a:t>
            </a:r>
          </a:p>
        </p:txBody>
      </p:sp>
    </p:spTree>
    <p:extLst>
      <p:ext uri="{BB962C8B-B14F-4D97-AF65-F5344CB8AC3E}">
        <p14:creationId xmlns:p14="http://schemas.microsoft.com/office/powerpoint/2010/main" val="37947850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Wavefront Application (Sequencing for </a:t>
            </a:r>
            <a:r>
              <a:rPr lang="en-US" dirty="0" smtClean="0">
                <a:latin typeface="Consolas" panose="020B0609020204030204" pitchFamily="49" charset="0"/>
                <a:cs typeface="Consolas" panose="020B0609020204030204" pitchFamily="49" charset="0"/>
              </a:rPr>
              <a:t>vec</a:t>
            </a:r>
            <a:r>
              <a:rPr lang="en-US" dirty="0" smtClean="0"/>
              <a:t>)</a:t>
            </a:r>
            <a:endParaRPr lang="en-US" dirty="0">
              <a:latin typeface="Consolas" panose="020B0609020204030204" pitchFamily="49" charset="0"/>
              <a:cs typeface="Consolas" panose="020B0609020204030204" pitchFamily="49" charset="0"/>
            </a:endParaRPr>
          </a:p>
        </p:txBody>
      </p:sp>
      <p:sp>
        <p:nvSpPr>
          <p:cNvPr id="4" name="Content Placeholder 3"/>
          <p:cNvSpPr>
            <a:spLocks noGrp="1"/>
          </p:cNvSpPr>
          <p:nvPr>
            <p:ph idx="1"/>
          </p:nvPr>
        </p:nvSpPr>
        <p:spPr/>
        <p:txBody>
          <a:bodyPr/>
          <a:lstStyle/>
          <a:p>
            <a:r>
              <a:rPr lang="en-US" dirty="0" err="1" smtClean="0">
                <a:latin typeface="Consolas" panose="020B0609020204030204" pitchFamily="49" charset="0"/>
                <a:cs typeface="Consolas" panose="020B0609020204030204" pitchFamily="49" charset="0"/>
              </a:rPr>
              <a:t>for_loop</a:t>
            </a:r>
            <a:r>
              <a:rPr lang="en-US" dirty="0" smtClean="0"/>
              <a:t> template applies a function to a sequence of arguments</a:t>
            </a:r>
          </a:p>
          <a:p>
            <a:r>
              <a:rPr lang="en-US" dirty="0">
                <a:cs typeface="Consolas" panose="020B0609020204030204" pitchFamily="49" charset="0"/>
              </a:rPr>
              <a:t>All of the preceding vector architectures execute instructions in a predictable </a:t>
            </a:r>
            <a:r>
              <a:rPr lang="en-US" i="1" dirty="0">
                <a:cs typeface="Consolas" panose="020B0609020204030204" pitchFamily="49" charset="0"/>
              </a:rPr>
              <a:t>wavefront</a:t>
            </a:r>
            <a:r>
              <a:rPr lang="en-US" dirty="0">
                <a:cs typeface="Consolas" panose="020B0609020204030204" pitchFamily="49" charset="0"/>
              </a:rPr>
              <a:t>.</a:t>
            </a:r>
          </a:p>
          <a:p>
            <a:r>
              <a:rPr lang="en-US" dirty="0" smtClean="0"/>
              <a:t>No earlier application may fall behind a later application</a:t>
            </a:r>
          </a:p>
          <a:p>
            <a:pPr lvl="1"/>
            <a:r>
              <a:rPr lang="en-US" dirty="0" smtClean="0"/>
              <a:t>Enables exploitation of “forward dependencies”</a:t>
            </a:r>
          </a:p>
          <a:p>
            <a:pPr lvl="1"/>
            <a:r>
              <a:rPr lang="en-US" dirty="0" smtClean="0"/>
              <a:t>Makes vector_execution_policy safe to use on any loop that can be auto-</a:t>
            </a:r>
            <a:r>
              <a:rPr lang="en-US" dirty="0" err="1" smtClean="0"/>
              <a:t>vectorized</a:t>
            </a:r>
            <a:r>
              <a:rPr lang="en-US" dirty="0" smtClean="0"/>
              <a:t>.</a:t>
            </a:r>
          </a:p>
          <a:p>
            <a:r>
              <a:rPr lang="en-US" dirty="0" smtClean="0"/>
              <a:t>Rules phrasing in P0076r0 are complete but complex.  </a:t>
            </a:r>
            <a:r>
              <a:rPr lang="en-US" dirty="0" smtClean="0"/>
              <a:t>W</a:t>
            </a:r>
            <a:r>
              <a:rPr lang="en-US" dirty="0" smtClean="0"/>
              <a:t>ording in R1 is much simpler.</a:t>
            </a:r>
            <a:endParaRPr lang="en-US" i="1" dirty="0"/>
          </a:p>
        </p:txBody>
      </p:sp>
    </p:spTree>
    <p:extLst>
      <p:ext uri="{BB962C8B-B14F-4D97-AF65-F5344CB8AC3E}">
        <p14:creationId xmlns:p14="http://schemas.microsoft.com/office/powerpoint/2010/main" val="3848686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flipV="1">
            <a:off x="1081548" y="884903"/>
            <a:ext cx="3972233" cy="1261574"/>
          </a:xfrm>
          <a:prstGeom prst="line">
            <a:avLst/>
          </a:prstGeom>
          <a:ln w="76200">
            <a:solidFill>
              <a:srgbClr val="7030A0"/>
            </a:solidFill>
          </a:ln>
          <a:effectLst/>
        </p:spPr>
        <p:style>
          <a:lnRef idx="2">
            <a:schemeClr val="accent1"/>
          </a:lnRef>
          <a:fillRef idx="0">
            <a:schemeClr val="accent1"/>
          </a:fillRef>
          <a:effectRef idx="1">
            <a:schemeClr val="accent1"/>
          </a:effectRef>
          <a:fontRef idx="minor">
            <a:schemeClr val="tx1"/>
          </a:fontRef>
        </p:style>
      </p:cxnSp>
      <p:sp>
        <p:nvSpPr>
          <p:cNvPr id="5" name="Title 4"/>
          <p:cNvSpPr>
            <a:spLocks noGrp="1"/>
          </p:cNvSpPr>
          <p:nvPr>
            <p:ph type="title"/>
          </p:nvPr>
        </p:nvSpPr>
        <p:spPr/>
        <p:txBody>
          <a:bodyPr/>
          <a:lstStyle/>
          <a:p>
            <a:r>
              <a:rPr lang="en-US" dirty="0" smtClean="0"/>
              <a:t>Wavefront for “Long vector” machines</a:t>
            </a:r>
            <a:endParaRPr lang="en-US" dirty="0"/>
          </a:p>
        </p:txBody>
      </p:sp>
      <p:sp>
        <p:nvSpPr>
          <p:cNvPr id="2" name="Slide Number Placeholder 1"/>
          <p:cNvSpPr>
            <a:spLocks noGrp="1"/>
          </p:cNvSpPr>
          <p:nvPr>
            <p:ph type="sldNum" sz="quarter" idx="12"/>
          </p:nvPr>
        </p:nvSpPr>
        <p:spPr/>
        <p:txBody>
          <a:bodyPr/>
          <a:lstStyle/>
          <a:p>
            <a:fld id="{EE2556C5-CE8C-6547-B838-EA80C61A4AF7}" type="slidenum">
              <a:rPr lang="en-US" smtClean="0"/>
              <a:pPr/>
              <a:t>13</a:t>
            </a:fld>
            <a:endParaRPr lang="en-US" dirty="0"/>
          </a:p>
        </p:txBody>
      </p:sp>
      <p:sp>
        <p:nvSpPr>
          <p:cNvPr id="6" name="Rounded Rectangle 5"/>
          <p:cNvSpPr/>
          <p:nvPr/>
        </p:nvSpPr>
        <p:spPr>
          <a:xfrm>
            <a:off x="2074608" y="143551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A(0)</a:t>
            </a:r>
            <a:endParaRPr lang="en-US" sz="1400" dirty="0"/>
          </a:p>
        </p:txBody>
      </p:sp>
      <p:sp>
        <p:nvSpPr>
          <p:cNvPr id="7" name="Rounded Rectangle 6"/>
          <p:cNvSpPr/>
          <p:nvPr/>
        </p:nvSpPr>
        <p:spPr>
          <a:xfrm>
            <a:off x="2074608" y="216918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r>
              <a:rPr lang="en-US" sz="1400" dirty="0" smtClean="0"/>
              <a:t>(0)</a:t>
            </a:r>
            <a:endParaRPr lang="en-US" sz="1400" dirty="0"/>
          </a:p>
        </p:txBody>
      </p:sp>
      <p:sp>
        <p:nvSpPr>
          <p:cNvPr id="8" name="Rounded Rectangle 7"/>
          <p:cNvSpPr/>
          <p:nvPr/>
        </p:nvSpPr>
        <p:spPr>
          <a:xfrm>
            <a:off x="2074608" y="290285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a:t>
            </a:r>
            <a:r>
              <a:rPr lang="en-US" sz="1400" dirty="0" smtClean="0"/>
              <a:t>(0)</a:t>
            </a:r>
            <a:endParaRPr lang="en-US" sz="1400" dirty="0"/>
          </a:p>
        </p:txBody>
      </p:sp>
      <p:sp>
        <p:nvSpPr>
          <p:cNvPr id="9" name="Rounded Rectangle 8"/>
          <p:cNvSpPr/>
          <p:nvPr/>
        </p:nvSpPr>
        <p:spPr>
          <a:xfrm>
            <a:off x="2074608" y="363652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D</a:t>
            </a:r>
            <a:r>
              <a:rPr lang="en-US" sz="1400" dirty="0" smtClean="0"/>
              <a:t>(0)</a:t>
            </a:r>
            <a:endParaRPr lang="en-US" sz="1400" dirty="0"/>
          </a:p>
        </p:txBody>
      </p:sp>
      <p:cxnSp>
        <p:nvCxnSpPr>
          <p:cNvPr id="11" name="Straight Arrow Connector 10"/>
          <p:cNvCxnSpPr/>
          <p:nvPr/>
        </p:nvCxnSpPr>
        <p:spPr>
          <a:xfrm>
            <a:off x="2374492" y="187796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374492" y="261163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2374492" y="334530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3207774" y="1634032"/>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A(1)</a:t>
            </a:r>
            <a:endParaRPr lang="en-US" sz="1400" dirty="0"/>
          </a:p>
        </p:txBody>
      </p:sp>
      <p:sp>
        <p:nvSpPr>
          <p:cNvPr id="19" name="Rounded Rectangle 18"/>
          <p:cNvSpPr/>
          <p:nvPr/>
        </p:nvSpPr>
        <p:spPr>
          <a:xfrm>
            <a:off x="3207774" y="2367702"/>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B(1)</a:t>
            </a:r>
            <a:endParaRPr lang="en-US" sz="1400" dirty="0"/>
          </a:p>
        </p:txBody>
      </p:sp>
      <p:sp>
        <p:nvSpPr>
          <p:cNvPr id="20" name="Rounded Rectangle 19"/>
          <p:cNvSpPr/>
          <p:nvPr/>
        </p:nvSpPr>
        <p:spPr>
          <a:xfrm>
            <a:off x="3207774" y="3101372"/>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C(1)</a:t>
            </a:r>
            <a:endParaRPr lang="en-US" sz="1400" dirty="0"/>
          </a:p>
        </p:txBody>
      </p:sp>
      <p:sp>
        <p:nvSpPr>
          <p:cNvPr id="21" name="Rounded Rectangle 20"/>
          <p:cNvSpPr/>
          <p:nvPr/>
        </p:nvSpPr>
        <p:spPr>
          <a:xfrm>
            <a:off x="3207774" y="3835042"/>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D(1)</a:t>
            </a:r>
            <a:endParaRPr lang="en-US" sz="1400" dirty="0"/>
          </a:p>
        </p:txBody>
      </p:sp>
      <p:cxnSp>
        <p:nvCxnSpPr>
          <p:cNvPr id="22" name="Straight Arrow Connector 21"/>
          <p:cNvCxnSpPr/>
          <p:nvPr/>
        </p:nvCxnSpPr>
        <p:spPr>
          <a:xfrm>
            <a:off x="3507658" y="2076483"/>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3507658" y="2810153"/>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3507658" y="3543823"/>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4345859" y="1799308"/>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A(2)</a:t>
            </a:r>
            <a:endParaRPr lang="en-US" sz="1400" dirty="0">
              <a:solidFill>
                <a:schemeClr val="tx1"/>
              </a:solidFill>
            </a:endParaRPr>
          </a:p>
        </p:txBody>
      </p:sp>
      <p:sp>
        <p:nvSpPr>
          <p:cNvPr id="26" name="Rounded Rectangle 25"/>
          <p:cNvSpPr/>
          <p:nvPr/>
        </p:nvSpPr>
        <p:spPr>
          <a:xfrm>
            <a:off x="4345859" y="2532978"/>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B(2)</a:t>
            </a:r>
            <a:endParaRPr lang="en-US" sz="1400" dirty="0">
              <a:solidFill>
                <a:schemeClr val="tx1"/>
              </a:solidFill>
            </a:endParaRPr>
          </a:p>
        </p:txBody>
      </p:sp>
      <p:sp>
        <p:nvSpPr>
          <p:cNvPr id="27" name="Rounded Rectangle 26"/>
          <p:cNvSpPr/>
          <p:nvPr/>
        </p:nvSpPr>
        <p:spPr>
          <a:xfrm>
            <a:off x="4345859" y="3266648"/>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28" name="Rounded Rectangle 27"/>
          <p:cNvSpPr/>
          <p:nvPr/>
        </p:nvSpPr>
        <p:spPr>
          <a:xfrm>
            <a:off x="4345859" y="4000318"/>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D(2)</a:t>
            </a:r>
            <a:endParaRPr lang="en-US" sz="1400" dirty="0">
              <a:solidFill>
                <a:schemeClr val="tx1"/>
              </a:solidFill>
            </a:endParaRPr>
          </a:p>
        </p:txBody>
      </p:sp>
      <p:cxnSp>
        <p:nvCxnSpPr>
          <p:cNvPr id="29" name="Straight Arrow Connector 28"/>
          <p:cNvCxnSpPr/>
          <p:nvPr/>
        </p:nvCxnSpPr>
        <p:spPr>
          <a:xfrm>
            <a:off x="4645743" y="2241759"/>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4645743" y="2975429"/>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4645743" y="3709099"/>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Rounded Rectangle 31"/>
          <p:cNvSpPr/>
          <p:nvPr/>
        </p:nvSpPr>
        <p:spPr>
          <a:xfrm>
            <a:off x="5479025" y="202053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A(3)</a:t>
            </a:r>
            <a:endParaRPr lang="en-US" sz="1400" dirty="0">
              <a:solidFill>
                <a:schemeClr val="tx1"/>
              </a:solidFill>
            </a:endParaRPr>
          </a:p>
        </p:txBody>
      </p:sp>
      <p:sp>
        <p:nvSpPr>
          <p:cNvPr id="33" name="Rounded Rectangle 32"/>
          <p:cNvSpPr/>
          <p:nvPr/>
        </p:nvSpPr>
        <p:spPr>
          <a:xfrm>
            <a:off x="5479025" y="275420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B(3)</a:t>
            </a:r>
            <a:endParaRPr lang="en-US" sz="1400" dirty="0">
              <a:solidFill>
                <a:schemeClr val="tx1"/>
              </a:solidFill>
            </a:endParaRPr>
          </a:p>
        </p:txBody>
      </p:sp>
      <p:sp>
        <p:nvSpPr>
          <p:cNvPr id="34" name="Rounded Rectangle 33"/>
          <p:cNvSpPr/>
          <p:nvPr/>
        </p:nvSpPr>
        <p:spPr>
          <a:xfrm>
            <a:off x="5479025" y="348787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C(3)</a:t>
            </a:r>
            <a:endParaRPr lang="en-US" sz="1400" dirty="0">
              <a:solidFill>
                <a:schemeClr val="tx1"/>
              </a:solidFill>
            </a:endParaRPr>
          </a:p>
        </p:txBody>
      </p:sp>
      <p:sp>
        <p:nvSpPr>
          <p:cNvPr id="35" name="Rounded Rectangle 34"/>
          <p:cNvSpPr/>
          <p:nvPr/>
        </p:nvSpPr>
        <p:spPr>
          <a:xfrm>
            <a:off x="5479025" y="422154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D(3)</a:t>
            </a:r>
            <a:endParaRPr lang="en-US" sz="1400" dirty="0">
              <a:solidFill>
                <a:schemeClr val="tx1"/>
              </a:solidFill>
            </a:endParaRPr>
          </a:p>
        </p:txBody>
      </p:sp>
      <p:cxnSp>
        <p:nvCxnSpPr>
          <p:cNvPr id="36" name="Straight Arrow Connector 35"/>
          <p:cNvCxnSpPr/>
          <p:nvPr/>
        </p:nvCxnSpPr>
        <p:spPr>
          <a:xfrm>
            <a:off x="5778909" y="246298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778909" y="319665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5778909" y="393032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6" idx="3"/>
            <a:endCxn id="18" idx="1"/>
          </p:cNvCxnSpPr>
          <p:nvPr/>
        </p:nvCxnSpPr>
        <p:spPr>
          <a:xfrm>
            <a:off x="2674376" y="1656739"/>
            <a:ext cx="533398" cy="198519"/>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7" idx="3"/>
            <a:endCxn id="19" idx="1"/>
          </p:cNvCxnSpPr>
          <p:nvPr/>
        </p:nvCxnSpPr>
        <p:spPr>
          <a:xfrm>
            <a:off x="2674376" y="2390409"/>
            <a:ext cx="533398" cy="198519"/>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8" idx="3"/>
            <a:endCxn id="20" idx="1"/>
          </p:cNvCxnSpPr>
          <p:nvPr/>
        </p:nvCxnSpPr>
        <p:spPr>
          <a:xfrm>
            <a:off x="2674376" y="3124079"/>
            <a:ext cx="533398" cy="198519"/>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9" idx="3"/>
            <a:endCxn id="21" idx="1"/>
          </p:cNvCxnSpPr>
          <p:nvPr/>
        </p:nvCxnSpPr>
        <p:spPr>
          <a:xfrm>
            <a:off x="2674376" y="3857749"/>
            <a:ext cx="533398" cy="198519"/>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8" idx="3"/>
            <a:endCxn id="25" idx="1"/>
          </p:cNvCxnSpPr>
          <p:nvPr/>
        </p:nvCxnSpPr>
        <p:spPr>
          <a:xfrm>
            <a:off x="3807542" y="1855258"/>
            <a:ext cx="538317" cy="165276"/>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19" idx="3"/>
            <a:endCxn id="26" idx="1"/>
          </p:cNvCxnSpPr>
          <p:nvPr/>
        </p:nvCxnSpPr>
        <p:spPr>
          <a:xfrm>
            <a:off x="3807542" y="2588928"/>
            <a:ext cx="538317" cy="165276"/>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20" idx="3"/>
            <a:endCxn id="27" idx="1"/>
          </p:cNvCxnSpPr>
          <p:nvPr/>
        </p:nvCxnSpPr>
        <p:spPr>
          <a:xfrm>
            <a:off x="3807542" y="3322598"/>
            <a:ext cx="538317" cy="165276"/>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21" idx="3"/>
            <a:endCxn id="28" idx="1"/>
          </p:cNvCxnSpPr>
          <p:nvPr/>
        </p:nvCxnSpPr>
        <p:spPr>
          <a:xfrm>
            <a:off x="3807542" y="4056268"/>
            <a:ext cx="538317" cy="165276"/>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25" idx="3"/>
            <a:endCxn id="32" idx="1"/>
          </p:cNvCxnSpPr>
          <p:nvPr/>
        </p:nvCxnSpPr>
        <p:spPr>
          <a:xfrm>
            <a:off x="4945627" y="2020534"/>
            <a:ext cx="533398" cy="221225"/>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26" idx="3"/>
            <a:endCxn id="33" idx="1"/>
          </p:cNvCxnSpPr>
          <p:nvPr/>
        </p:nvCxnSpPr>
        <p:spPr>
          <a:xfrm>
            <a:off x="4945627" y="2754204"/>
            <a:ext cx="533398" cy="221225"/>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27" idx="3"/>
            <a:endCxn id="34" idx="1"/>
          </p:cNvCxnSpPr>
          <p:nvPr/>
        </p:nvCxnSpPr>
        <p:spPr>
          <a:xfrm>
            <a:off x="4945627" y="3487874"/>
            <a:ext cx="533398" cy="221225"/>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stCxn id="28" idx="3"/>
            <a:endCxn id="35" idx="1"/>
          </p:cNvCxnSpPr>
          <p:nvPr/>
        </p:nvCxnSpPr>
        <p:spPr>
          <a:xfrm>
            <a:off x="4945627" y="4221544"/>
            <a:ext cx="533398" cy="221225"/>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6867236" y="1656738"/>
            <a:ext cx="0" cy="1464300"/>
          </a:xfrm>
          <a:prstGeom prst="straightConnector1">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6867236" y="1911189"/>
            <a:ext cx="1016000" cy="338554"/>
          </a:xfrm>
          <a:prstGeom prst="rect">
            <a:avLst/>
          </a:prstGeom>
          <a:noFill/>
        </p:spPr>
        <p:txBody>
          <a:bodyPr wrap="square" rtlCol="0">
            <a:spAutoFit/>
          </a:bodyPr>
          <a:lstStyle/>
          <a:p>
            <a:r>
              <a:rPr lang="en-US" sz="1600" b="1" dirty="0" smtClean="0">
                <a:solidFill>
                  <a:srgbClr val="7030A0"/>
                </a:solidFill>
                <a:cs typeface="Neo Sans Intel"/>
              </a:rPr>
              <a:t>Time</a:t>
            </a:r>
          </a:p>
        </p:txBody>
      </p:sp>
    </p:spTree>
    <p:extLst>
      <p:ext uri="{BB962C8B-B14F-4D97-AF65-F5344CB8AC3E}">
        <p14:creationId xmlns:p14="http://schemas.microsoft.com/office/powerpoint/2010/main" val="3846282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4.44444E-6 L 0.12621 0.42655 " pathEditMode="relative" rAng="0" ptsTypes="AA">
                                      <p:cBhvr>
                                        <p:cTn id="6" dur="5000" fill="hold"/>
                                        <p:tgtEl>
                                          <p:spTgt spid="4"/>
                                        </p:tgtEl>
                                        <p:attrNameLst>
                                          <p:attrName>ppt_x</p:attrName>
                                          <p:attrName>ppt_y</p:attrName>
                                        </p:attrNameLst>
                                      </p:cBhvr>
                                      <p:rCtr x="6302" y="213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p:cNvCxnSpPr/>
          <p:nvPr/>
        </p:nvCxnSpPr>
        <p:spPr>
          <a:xfrm flipV="1">
            <a:off x="1649506" y="1339273"/>
            <a:ext cx="3291949" cy="23362"/>
          </a:xfrm>
          <a:prstGeom prst="line">
            <a:avLst/>
          </a:prstGeom>
          <a:ln w="76200">
            <a:solidFill>
              <a:srgbClr val="7030A0"/>
            </a:solidFill>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6867236" y="1656738"/>
            <a:ext cx="0" cy="1464300"/>
          </a:xfrm>
          <a:prstGeom prst="straightConnector1">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6867236" y="1911189"/>
            <a:ext cx="1016000" cy="338554"/>
          </a:xfrm>
          <a:prstGeom prst="rect">
            <a:avLst/>
          </a:prstGeom>
          <a:noFill/>
        </p:spPr>
        <p:txBody>
          <a:bodyPr wrap="square" rtlCol="0">
            <a:spAutoFit/>
          </a:bodyPr>
          <a:lstStyle/>
          <a:p>
            <a:r>
              <a:rPr lang="en-US" sz="1600" b="1" dirty="0" smtClean="0">
                <a:solidFill>
                  <a:srgbClr val="7030A0"/>
                </a:solidFill>
                <a:cs typeface="Neo Sans Intel"/>
              </a:rPr>
              <a:t>Time</a:t>
            </a:r>
          </a:p>
        </p:txBody>
      </p:sp>
      <p:sp>
        <p:nvSpPr>
          <p:cNvPr id="5" name="Title 4"/>
          <p:cNvSpPr>
            <a:spLocks noGrp="1"/>
          </p:cNvSpPr>
          <p:nvPr>
            <p:ph type="title"/>
          </p:nvPr>
        </p:nvSpPr>
        <p:spPr/>
        <p:txBody>
          <a:bodyPr>
            <a:normAutofit fontScale="90000"/>
          </a:bodyPr>
          <a:lstStyle/>
          <a:p>
            <a:r>
              <a:rPr lang="en-US" dirty="0" smtClean="0"/>
              <a:t>Vector architectures: SIMD: x86 (AVX &amp; SSE), ARM (NEON), Power (</a:t>
            </a:r>
            <a:r>
              <a:rPr lang="en-US" dirty="0" err="1" smtClean="0"/>
              <a:t>AltiVec</a:t>
            </a:r>
            <a:r>
              <a:rPr lang="en-US" dirty="0"/>
              <a:t>)</a:t>
            </a:r>
          </a:p>
        </p:txBody>
      </p:sp>
      <p:sp>
        <p:nvSpPr>
          <p:cNvPr id="2" name="Slide Number Placeholder 1"/>
          <p:cNvSpPr>
            <a:spLocks noGrp="1"/>
          </p:cNvSpPr>
          <p:nvPr>
            <p:ph type="sldNum" sz="quarter" idx="12"/>
          </p:nvPr>
        </p:nvSpPr>
        <p:spPr/>
        <p:txBody>
          <a:bodyPr/>
          <a:lstStyle/>
          <a:p>
            <a:fld id="{EE2556C5-CE8C-6547-B838-EA80C61A4AF7}" type="slidenum">
              <a:rPr lang="en-US" smtClean="0"/>
              <a:pPr/>
              <a:t>14</a:t>
            </a:fld>
            <a:endParaRPr lang="en-US" dirty="0"/>
          </a:p>
        </p:txBody>
      </p:sp>
      <p:sp>
        <p:nvSpPr>
          <p:cNvPr id="6" name="Rounded Rectangle 5"/>
          <p:cNvSpPr/>
          <p:nvPr/>
        </p:nvSpPr>
        <p:spPr>
          <a:xfrm>
            <a:off x="2074608" y="143551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A(0)</a:t>
            </a:r>
            <a:endParaRPr lang="en-US" sz="1400" dirty="0"/>
          </a:p>
        </p:txBody>
      </p:sp>
      <p:sp>
        <p:nvSpPr>
          <p:cNvPr id="7" name="Rounded Rectangle 6"/>
          <p:cNvSpPr/>
          <p:nvPr/>
        </p:nvSpPr>
        <p:spPr>
          <a:xfrm>
            <a:off x="2074608" y="216918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r>
              <a:rPr lang="en-US" sz="1400" dirty="0" smtClean="0"/>
              <a:t>(0)</a:t>
            </a:r>
            <a:endParaRPr lang="en-US" sz="1400" dirty="0"/>
          </a:p>
        </p:txBody>
      </p:sp>
      <p:sp>
        <p:nvSpPr>
          <p:cNvPr id="8" name="Rounded Rectangle 7"/>
          <p:cNvSpPr/>
          <p:nvPr/>
        </p:nvSpPr>
        <p:spPr>
          <a:xfrm>
            <a:off x="2074608" y="290285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a:t>
            </a:r>
            <a:r>
              <a:rPr lang="en-US" sz="1400" dirty="0" smtClean="0"/>
              <a:t>(0)</a:t>
            </a:r>
            <a:endParaRPr lang="en-US" sz="1400" dirty="0"/>
          </a:p>
        </p:txBody>
      </p:sp>
      <p:sp>
        <p:nvSpPr>
          <p:cNvPr id="9" name="Rounded Rectangle 8"/>
          <p:cNvSpPr/>
          <p:nvPr/>
        </p:nvSpPr>
        <p:spPr>
          <a:xfrm>
            <a:off x="2074608" y="363652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D</a:t>
            </a:r>
            <a:r>
              <a:rPr lang="en-US" sz="1400" dirty="0" smtClean="0"/>
              <a:t>(0)</a:t>
            </a:r>
            <a:endParaRPr lang="en-US" sz="1400" dirty="0"/>
          </a:p>
        </p:txBody>
      </p:sp>
      <p:cxnSp>
        <p:nvCxnSpPr>
          <p:cNvPr id="11" name="Straight Arrow Connector 10"/>
          <p:cNvCxnSpPr/>
          <p:nvPr/>
        </p:nvCxnSpPr>
        <p:spPr>
          <a:xfrm>
            <a:off x="2374492" y="187796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374492" y="261163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2374492" y="334530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2674376" y="1435513"/>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A(1)</a:t>
            </a:r>
            <a:endParaRPr lang="en-US" sz="1400" dirty="0"/>
          </a:p>
        </p:txBody>
      </p:sp>
      <p:sp>
        <p:nvSpPr>
          <p:cNvPr id="19" name="Rounded Rectangle 18"/>
          <p:cNvSpPr/>
          <p:nvPr/>
        </p:nvSpPr>
        <p:spPr>
          <a:xfrm>
            <a:off x="2674376" y="2169183"/>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B(1)</a:t>
            </a:r>
            <a:endParaRPr lang="en-US" sz="1400" dirty="0"/>
          </a:p>
        </p:txBody>
      </p:sp>
      <p:sp>
        <p:nvSpPr>
          <p:cNvPr id="20" name="Rounded Rectangle 19"/>
          <p:cNvSpPr/>
          <p:nvPr/>
        </p:nvSpPr>
        <p:spPr>
          <a:xfrm>
            <a:off x="2674376" y="2902853"/>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C(1)</a:t>
            </a:r>
            <a:endParaRPr lang="en-US" sz="1400" dirty="0"/>
          </a:p>
        </p:txBody>
      </p:sp>
      <p:sp>
        <p:nvSpPr>
          <p:cNvPr id="21" name="Rounded Rectangle 20"/>
          <p:cNvSpPr/>
          <p:nvPr/>
        </p:nvSpPr>
        <p:spPr>
          <a:xfrm>
            <a:off x="2674376" y="3636523"/>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D(1)</a:t>
            </a:r>
            <a:endParaRPr lang="en-US" sz="1400" dirty="0"/>
          </a:p>
        </p:txBody>
      </p:sp>
      <p:cxnSp>
        <p:nvCxnSpPr>
          <p:cNvPr id="22" name="Straight Arrow Connector 21"/>
          <p:cNvCxnSpPr/>
          <p:nvPr/>
        </p:nvCxnSpPr>
        <p:spPr>
          <a:xfrm>
            <a:off x="2974260" y="187796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2974260" y="261163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2974260" y="334530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3283617" y="1435513"/>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A(2)</a:t>
            </a:r>
            <a:endParaRPr lang="en-US" sz="1400" dirty="0">
              <a:solidFill>
                <a:schemeClr val="tx1"/>
              </a:solidFill>
            </a:endParaRPr>
          </a:p>
        </p:txBody>
      </p:sp>
      <p:sp>
        <p:nvSpPr>
          <p:cNvPr id="26" name="Rounded Rectangle 25"/>
          <p:cNvSpPr/>
          <p:nvPr/>
        </p:nvSpPr>
        <p:spPr>
          <a:xfrm>
            <a:off x="3283617" y="2169183"/>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B(2)</a:t>
            </a:r>
            <a:endParaRPr lang="en-US" sz="1400" dirty="0">
              <a:solidFill>
                <a:schemeClr val="tx1"/>
              </a:solidFill>
            </a:endParaRPr>
          </a:p>
        </p:txBody>
      </p:sp>
      <p:sp>
        <p:nvSpPr>
          <p:cNvPr id="27" name="Rounded Rectangle 26"/>
          <p:cNvSpPr/>
          <p:nvPr/>
        </p:nvSpPr>
        <p:spPr>
          <a:xfrm>
            <a:off x="3283617" y="2902853"/>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28" name="Rounded Rectangle 27"/>
          <p:cNvSpPr/>
          <p:nvPr/>
        </p:nvSpPr>
        <p:spPr>
          <a:xfrm>
            <a:off x="3283617" y="3636523"/>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D(2)</a:t>
            </a:r>
            <a:endParaRPr lang="en-US" sz="1400" dirty="0">
              <a:solidFill>
                <a:schemeClr val="tx1"/>
              </a:solidFill>
            </a:endParaRPr>
          </a:p>
        </p:txBody>
      </p:sp>
      <p:cxnSp>
        <p:nvCxnSpPr>
          <p:cNvPr id="29" name="Straight Arrow Connector 28"/>
          <p:cNvCxnSpPr/>
          <p:nvPr/>
        </p:nvCxnSpPr>
        <p:spPr>
          <a:xfrm>
            <a:off x="3583501" y="187796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3583501" y="261163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3583501" y="334530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Rounded Rectangle 31"/>
          <p:cNvSpPr/>
          <p:nvPr/>
        </p:nvSpPr>
        <p:spPr>
          <a:xfrm>
            <a:off x="3883384" y="143551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A(3)</a:t>
            </a:r>
            <a:endParaRPr lang="en-US" sz="1400" dirty="0">
              <a:solidFill>
                <a:schemeClr val="tx1"/>
              </a:solidFill>
            </a:endParaRPr>
          </a:p>
        </p:txBody>
      </p:sp>
      <p:sp>
        <p:nvSpPr>
          <p:cNvPr id="33" name="Rounded Rectangle 32"/>
          <p:cNvSpPr/>
          <p:nvPr/>
        </p:nvSpPr>
        <p:spPr>
          <a:xfrm>
            <a:off x="3883384" y="216918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B(3)</a:t>
            </a:r>
            <a:endParaRPr lang="en-US" sz="1400" dirty="0">
              <a:solidFill>
                <a:schemeClr val="tx1"/>
              </a:solidFill>
            </a:endParaRPr>
          </a:p>
        </p:txBody>
      </p:sp>
      <p:sp>
        <p:nvSpPr>
          <p:cNvPr id="34" name="Rounded Rectangle 33"/>
          <p:cNvSpPr/>
          <p:nvPr/>
        </p:nvSpPr>
        <p:spPr>
          <a:xfrm>
            <a:off x="3883384" y="290285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C(3)</a:t>
            </a:r>
            <a:endParaRPr lang="en-US" sz="1400" dirty="0">
              <a:solidFill>
                <a:schemeClr val="tx1"/>
              </a:solidFill>
            </a:endParaRPr>
          </a:p>
        </p:txBody>
      </p:sp>
      <p:sp>
        <p:nvSpPr>
          <p:cNvPr id="35" name="Rounded Rectangle 34"/>
          <p:cNvSpPr/>
          <p:nvPr/>
        </p:nvSpPr>
        <p:spPr>
          <a:xfrm>
            <a:off x="3883384" y="363652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D(3)</a:t>
            </a:r>
            <a:endParaRPr lang="en-US" sz="1400" dirty="0">
              <a:solidFill>
                <a:schemeClr val="tx1"/>
              </a:solidFill>
            </a:endParaRPr>
          </a:p>
        </p:txBody>
      </p:sp>
      <p:cxnSp>
        <p:nvCxnSpPr>
          <p:cNvPr id="36" name="Straight Arrow Connector 35"/>
          <p:cNvCxnSpPr/>
          <p:nvPr/>
        </p:nvCxnSpPr>
        <p:spPr>
          <a:xfrm>
            <a:off x="4183268" y="187796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4183268" y="261163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4183268" y="334530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459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38889E-6 -1.60494E-6 L -0.00052 0.50463 " pathEditMode="relative" rAng="0" ptsTypes="AA">
                                      <p:cBhvr>
                                        <p:cTn id="6" dur="5000" fill="hold"/>
                                        <p:tgtEl>
                                          <p:spTgt spid="39"/>
                                        </p:tgtEl>
                                        <p:attrNameLst>
                                          <p:attrName>ppt_x</p:attrName>
                                          <p:attrName>ppt_y</p:attrName>
                                        </p:attrNameLst>
                                      </p:cBhvr>
                                      <p:rCtr x="-35" y="252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p:cNvCxnSpPr/>
          <p:nvPr/>
        </p:nvCxnSpPr>
        <p:spPr>
          <a:xfrm flipV="1">
            <a:off x="1182255" y="794327"/>
            <a:ext cx="2964872" cy="1455416"/>
          </a:xfrm>
          <a:prstGeom prst="line">
            <a:avLst/>
          </a:prstGeom>
          <a:ln w="76200">
            <a:solidFill>
              <a:srgbClr val="7030A0"/>
            </a:solidFill>
          </a:ln>
          <a:effectLst/>
        </p:spPr>
        <p:style>
          <a:lnRef idx="2">
            <a:schemeClr val="accent1"/>
          </a:lnRef>
          <a:fillRef idx="0">
            <a:schemeClr val="accent1"/>
          </a:fillRef>
          <a:effectRef idx="1">
            <a:schemeClr val="accent1"/>
          </a:effectRef>
          <a:fontRef idx="minor">
            <a:schemeClr val="tx1"/>
          </a:fontRef>
        </p:style>
      </p:cxnSp>
      <p:sp>
        <p:nvSpPr>
          <p:cNvPr id="5" name="Title 4"/>
          <p:cNvSpPr>
            <a:spLocks noGrp="1"/>
          </p:cNvSpPr>
          <p:nvPr>
            <p:ph type="title"/>
          </p:nvPr>
        </p:nvSpPr>
        <p:spPr/>
        <p:txBody>
          <a:bodyPr/>
          <a:lstStyle/>
          <a:p>
            <a:r>
              <a:rPr lang="en-US" dirty="0" smtClean="0"/>
              <a:t>Wavefront for Software pipelining</a:t>
            </a:r>
            <a:endParaRPr lang="en-US" dirty="0"/>
          </a:p>
        </p:txBody>
      </p:sp>
      <p:sp>
        <p:nvSpPr>
          <p:cNvPr id="2" name="Slide Number Placeholder 1"/>
          <p:cNvSpPr>
            <a:spLocks noGrp="1"/>
          </p:cNvSpPr>
          <p:nvPr>
            <p:ph type="sldNum" sz="quarter" idx="12"/>
          </p:nvPr>
        </p:nvSpPr>
        <p:spPr/>
        <p:txBody>
          <a:bodyPr/>
          <a:lstStyle/>
          <a:p>
            <a:fld id="{EE2556C5-CE8C-6547-B838-EA80C61A4AF7}" type="slidenum">
              <a:rPr lang="en-US" smtClean="0"/>
              <a:pPr/>
              <a:t>15</a:t>
            </a:fld>
            <a:endParaRPr lang="en-US" dirty="0"/>
          </a:p>
        </p:txBody>
      </p:sp>
      <p:sp>
        <p:nvSpPr>
          <p:cNvPr id="6" name="Rounded Rectangle 5"/>
          <p:cNvSpPr/>
          <p:nvPr/>
        </p:nvSpPr>
        <p:spPr>
          <a:xfrm>
            <a:off x="2074608" y="143551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A(0)</a:t>
            </a:r>
            <a:endParaRPr lang="en-US" sz="1400" dirty="0"/>
          </a:p>
        </p:txBody>
      </p:sp>
      <p:sp>
        <p:nvSpPr>
          <p:cNvPr id="7" name="Rounded Rectangle 6"/>
          <p:cNvSpPr/>
          <p:nvPr/>
        </p:nvSpPr>
        <p:spPr>
          <a:xfrm>
            <a:off x="2074608" y="216918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r>
              <a:rPr lang="en-US" sz="1400" dirty="0" smtClean="0"/>
              <a:t>(0)</a:t>
            </a:r>
            <a:endParaRPr lang="en-US" sz="1400" dirty="0"/>
          </a:p>
        </p:txBody>
      </p:sp>
      <p:sp>
        <p:nvSpPr>
          <p:cNvPr id="8" name="Rounded Rectangle 7"/>
          <p:cNvSpPr/>
          <p:nvPr/>
        </p:nvSpPr>
        <p:spPr>
          <a:xfrm>
            <a:off x="2074608" y="290285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a:t>
            </a:r>
            <a:r>
              <a:rPr lang="en-US" sz="1400" dirty="0" smtClean="0"/>
              <a:t>(0)</a:t>
            </a:r>
            <a:endParaRPr lang="en-US" sz="1400" dirty="0"/>
          </a:p>
        </p:txBody>
      </p:sp>
      <p:sp>
        <p:nvSpPr>
          <p:cNvPr id="9" name="Rounded Rectangle 8"/>
          <p:cNvSpPr/>
          <p:nvPr/>
        </p:nvSpPr>
        <p:spPr>
          <a:xfrm>
            <a:off x="2074608" y="363652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D</a:t>
            </a:r>
            <a:r>
              <a:rPr lang="en-US" sz="1400" dirty="0" smtClean="0"/>
              <a:t>(0)</a:t>
            </a:r>
            <a:endParaRPr lang="en-US" sz="1400" dirty="0"/>
          </a:p>
        </p:txBody>
      </p:sp>
      <p:cxnSp>
        <p:nvCxnSpPr>
          <p:cNvPr id="11" name="Straight Arrow Connector 10"/>
          <p:cNvCxnSpPr/>
          <p:nvPr/>
        </p:nvCxnSpPr>
        <p:spPr>
          <a:xfrm>
            <a:off x="2374492" y="187796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8" idx="3"/>
            <a:endCxn id="19" idx="1"/>
          </p:cNvCxnSpPr>
          <p:nvPr/>
        </p:nvCxnSpPr>
        <p:spPr>
          <a:xfrm flipV="1">
            <a:off x="2674376" y="2588928"/>
            <a:ext cx="533398" cy="53515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3207774" y="1634032"/>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A(1)</a:t>
            </a:r>
            <a:endParaRPr lang="en-US" sz="1400" dirty="0"/>
          </a:p>
        </p:txBody>
      </p:sp>
      <p:sp>
        <p:nvSpPr>
          <p:cNvPr id="19" name="Rounded Rectangle 18"/>
          <p:cNvSpPr/>
          <p:nvPr/>
        </p:nvSpPr>
        <p:spPr>
          <a:xfrm>
            <a:off x="3207774" y="2367702"/>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B(1)</a:t>
            </a:r>
            <a:endParaRPr lang="en-US" sz="1400" dirty="0"/>
          </a:p>
        </p:txBody>
      </p:sp>
      <p:sp>
        <p:nvSpPr>
          <p:cNvPr id="20" name="Rounded Rectangle 19"/>
          <p:cNvSpPr/>
          <p:nvPr/>
        </p:nvSpPr>
        <p:spPr>
          <a:xfrm>
            <a:off x="3207774" y="3101372"/>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C(1)</a:t>
            </a:r>
            <a:endParaRPr lang="en-US" sz="1400" dirty="0"/>
          </a:p>
        </p:txBody>
      </p:sp>
      <p:sp>
        <p:nvSpPr>
          <p:cNvPr id="21" name="Rounded Rectangle 20"/>
          <p:cNvSpPr/>
          <p:nvPr/>
        </p:nvSpPr>
        <p:spPr>
          <a:xfrm>
            <a:off x="3207774" y="3835042"/>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D(1)</a:t>
            </a:r>
            <a:endParaRPr lang="en-US" sz="1400" dirty="0"/>
          </a:p>
        </p:txBody>
      </p:sp>
      <p:cxnSp>
        <p:nvCxnSpPr>
          <p:cNvPr id="22" name="Straight Arrow Connector 21"/>
          <p:cNvCxnSpPr>
            <a:endCxn id="8" idx="0"/>
          </p:cNvCxnSpPr>
          <p:nvPr/>
        </p:nvCxnSpPr>
        <p:spPr>
          <a:xfrm flipH="1">
            <a:off x="2374492" y="2076483"/>
            <a:ext cx="1133166" cy="82637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9" idx="3"/>
            <a:endCxn id="25" idx="1"/>
          </p:cNvCxnSpPr>
          <p:nvPr/>
        </p:nvCxnSpPr>
        <p:spPr>
          <a:xfrm flipV="1">
            <a:off x="3807542" y="2020534"/>
            <a:ext cx="538317" cy="568394"/>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9" idx="3"/>
            <a:endCxn id="20" idx="1"/>
          </p:cNvCxnSpPr>
          <p:nvPr/>
        </p:nvCxnSpPr>
        <p:spPr>
          <a:xfrm flipV="1">
            <a:off x="2674376" y="3322598"/>
            <a:ext cx="533398" cy="53515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4345859" y="1799308"/>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A(2)</a:t>
            </a:r>
            <a:endParaRPr lang="en-US" sz="1400" dirty="0">
              <a:solidFill>
                <a:schemeClr val="tx1"/>
              </a:solidFill>
            </a:endParaRPr>
          </a:p>
        </p:txBody>
      </p:sp>
      <p:sp>
        <p:nvSpPr>
          <p:cNvPr id="26" name="Rounded Rectangle 25"/>
          <p:cNvSpPr/>
          <p:nvPr/>
        </p:nvSpPr>
        <p:spPr>
          <a:xfrm>
            <a:off x="4345859" y="2532978"/>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B(2)</a:t>
            </a:r>
            <a:endParaRPr lang="en-US" sz="1400" dirty="0">
              <a:solidFill>
                <a:schemeClr val="tx1"/>
              </a:solidFill>
            </a:endParaRPr>
          </a:p>
        </p:txBody>
      </p:sp>
      <p:sp>
        <p:nvSpPr>
          <p:cNvPr id="27" name="Rounded Rectangle 26"/>
          <p:cNvSpPr/>
          <p:nvPr/>
        </p:nvSpPr>
        <p:spPr>
          <a:xfrm>
            <a:off x="4345859" y="3266648"/>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28" name="Rounded Rectangle 27"/>
          <p:cNvSpPr/>
          <p:nvPr/>
        </p:nvSpPr>
        <p:spPr>
          <a:xfrm>
            <a:off x="4345859" y="4000318"/>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D(2)</a:t>
            </a:r>
            <a:endParaRPr lang="en-US" sz="1400" dirty="0">
              <a:solidFill>
                <a:schemeClr val="tx1"/>
              </a:solidFill>
            </a:endParaRPr>
          </a:p>
        </p:txBody>
      </p:sp>
      <p:cxnSp>
        <p:nvCxnSpPr>
          <p:cNvPr id="29" name="Straight Arrow Connector 28"/>
          <p:cNvCxnSpPr>
            <a:endCxn id="9" idx="0"/>
          </p:cNvCxnSpPr>
          <p:nvPr/>
        </p:nvCxnSpPr>
        <p:spPr>
          <a:xfrm flipH="1">
            <a:off x="2374492" y="2241759"/>
            <a:ext cx="2271251" cy="1394764"/>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0" idx="3"/>
            <a:endCxn id="26" idx="1"/>
          </p:cNvCxnSpPr>
          <p:nvPr/>
        </p:nvCxnSpPr>
        <p:spPr>
          <a:xfrm flipV="1">
            <a:off x="3807542" y="2754204"/>
            <a:ext cx="538317" cy="568394"/>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26" idx="3"/>
            <a:endCxn id="32" idx="1"/>
          </p:cNvCxnSpPr>
          <p:nvPr/>
        </p:nvCxnSpPr>
        <p:spPr>
          <a:xfrm flipV="1">
            <a:off x="4945627" y="2241759"/>
            <a:ext cx="533398" cy="512445"/>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Rounded Rectangle 31"/>
          <p:cNvSpPr/>
          <p:nvPr/>
        </p:nvSpPr>
        <p:spPr>
          <a:xfrm>
            <a:off x="5479025" y="202053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A(3)</a:t>
            </a:r>
            <a:endParaRPr lang="en-US" sz="1400" dirty="0">
              <a:solidFill>
                <a:schemeClr val="tx1"/>
              </a:solidFill>
            </a:endParaRPr>
          </a:p>
        </p:txBody>
      </p:sp>
      <p:sp>
        <p:nvSpPr>
          <p:cNvPr id="33" name="Rounded Rectangle 32"/>
          <p:cNvSpPr/>
          <p:nvPr/>
        </p:nvSpPr>
        <p:spPr>
          <a:xfrm>
            <a:off x="5479025" y="275420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B(3)</a:t>
            </a:r>
            <a:endParaRPr lang="en-US" sz="1400" dirty="0">
              <a:solidFill>
                <a:schemeClr val="tx1"/>
              </a:solidFill>
            </a:endParaRPr>
          </a:p>
        </p:txBody>
      </p:sp>
      <p:sp>
        <p:nvSpPr>
          <p:cNvPr id="34" name="Rounded Rectangle 33"/>
          <p:cNvSpPr/>
          <p:nvPr/>
        </p:nvSpPr>
        <p:spPr>
          <a:xfrm>
            <a:off x="5479025" y="348787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C(3)</a:t>
            </a:r>
            <a:endParaRPr lang="en-US" sz="1400" dirty="0">
              <a:solidFill>
                <a:schemeClr val="tx1"/>
              </a:solidFill>
            </a:endParaRPr>
          </a:p>
        </p:txBody>
      </p:sp>
      <p:sp>
        <p:nvSpPr>
          <p:cNvPr id="35" name="Rounded Rectangle 34"/>
          <p:cNvSpPr/>
          <p:nvPr/>
        </p:nvSpPr>
        <p:spPr>
          <a:xfrm>
            <a:off x="5479025" y="422154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D(3)</a:t>
            </a:r>
            <a:endParaRPr lang="en-US" sz="1400" dirty="0">
              <a:solidFill>
                <a:schemeClr val="tx1"/>
              </a:solidFill>
            </a:endParaRPr>
          </a:p>
        </p:txBody>
      </p:sp>
      <p:cxnSp>
        <p:nvCxnSpPr>
          <p:cNvPr id="36" name="Straight Arrow Connector 35"/>
          <p:cNvCxnSpPr>
            <a:endCxn id="21" idx="0"/>
          </p:cNvCxnSpPr>
          <p:nvPr/>
        </p:nvCxnSpPr>
        <p:spPr>
          <a:xfrm flipH="1">
            <a:off x="3507658" y="2462984"/>
            <a:ext cx="2271251" cy="1372058"/>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endCxn id="28" idx="0"/>
          </p:cNvCxnSpPr>
          <p:nvPr/>
        </p:nvCxnSpPr>
        <p:spPr>
          <a:xfrm flipH="1">
            <a:off x="4645743" y="3196654"/>
            <a:ext cx="1133166" cy="803664"/>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5778909" y="393032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 name="Straight Arrow Connector 3"/>
          <p:cNvCxnSpPr>
            <a:stCxn id="7" idx="3"/>
            <a:endCxn id="18" idx="1"/>
          </p:cNvCxnSpPr>
          <p:nvPr/>
        </p:nvCxnSpPr>
        <p:spPr>
          <a:xfrm flipV="1">
            <a:off x="2674376" y="1855258"/>
            <a:ext cx="533398" cy="53515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stCxn id="21" idx="3"/>
            <a:endCxn id="27" idx="1"/>
          </p:cNvCxnSpPr>
          <p:nvPr/>
        </p:nvCxnSpPr>
        <p:spPr>
          <a:xfrm flipV="1">
            <a:off x="3807542" y="3487874"/>
            <a:ext cx="538317" cy="568394"/>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stCxn id="27" idx="3"/>
            <a:endCxn id="33" idx="1"/>
          </p:cNvCxnSpPr>
          <p:nvPr/>
        </p:nvCxnSpPr>
        <p:spPr>
          <a:xfrm flipV="1">
            <a:off x="4945627" y="2975429"/>
            <a:ext cx="533398" cy="512445"/>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stCxn id="28" idx="3"/>
            <a:endCxn id="34" idx="1"/>
          </p:cNvCxnSpPr>
          <p:nvPr/>
        </p:nvCxnSpPr>
        <p:spPr>
          <a:xfrm flipV="1">
            <a:off x="4945627" y="3709099"/>
            <a:ext cx="533398" cy="512445"/>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6867236" y="1656738"/>
            <a:ext cx="0" cy="1464300"/>
          </a:xfrm>
          <a:prstGeom prst="straightConnector1">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6867236" y="1911189"/>
            <a:ext cx="1016000" cy="338554"/>
          </a:xfrm>
          <a:prstGeom prst="rect">
            <a:avLst/>
          </a:prstGeom>
          <a:noFill/>
        </p:spPr>
        <p:txBody>
          <a:bodyPr wrap="square" rtlCol="0">
            <a:spAutoFit/>
          </a:bodyPr>
          <a:lstStyle/>
          <a:p>
            <a:r>
              <a:rPr lang="en-US" sz="1600" b="1" dirty="0" smtClean="0">
                <a:solidFill>
                  <a:srgbClr val="7030A0"/>
                </a:solidFill>
                <a:cs typeface="Neo Sans Intel"/>
              </a:rPr>
              <a:t>Time</a:t>
            </a:r>
          </a:p>
        </p:txBody>
      </p:sp>
    </p:spTree>
    <p:extLst>
      <p:ext uri="{BB962C8B-B14F-4D97-AF65-F5344CB8AC3E}">
        <p14:creationId xmlns:p14="http://schemas.microsoft.com/office/powerpoint/2010/main" val="3050170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5.55556E-7 9.87654E-7 L 0.12621 0.42654 " pathEditMode="relative" rAng="0" ptsTypes="AA">
                                      <p:cBhvr>
                                        <p:cTn id="6" dur="5000" fill="hold"/>
                                        <p:tgtEl>
                                          <p:spTgt spid="39"/>
                                        </p:tgtEl>
                                        <p:attrNameLst>
                                          <p:attrName>ppt_x</p:attrName>
                                          <p:attrName>ppt_y</p:attrName>
                                        </p:attrNameLst>
                                      </p:cBhvr>
                                      <p:rCtr x="6302" y="213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New wording for Wavefront application: </a:t>
            </a:r>
            <a:r>
              <a:rPr lang="en-US" i="1" dirty="0" smtClean="0"/>
              <a:t>Horizontally matched</a:t>
            </a:r>
            <a:endParaRPr lang="en-US" i="1"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16</a:t>
            </a:fld>
            <a:endParaRPr lang="en-US"/>
          </a:p>
        </p:txBody>
      </p:sp>
      <p:sp>
        <p:nvSpPr>
          <p:cNvPr id="5" name="TextBox 4"/>
          <p:cNvSpPr txBox="1"/>
          <p:nvPr/>
        </p:nvSpPr>
        <p:spPr>
          <a:xfrm>
            <a:off x="717176" y="1779494"/>
            <a:ext cx="4105836" cy="1754326"/>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for_loop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vec</a:t>
            </a:r>
            <a:r>
              <a:rPr lang="en-US" dirty="0">
                <a:latin typeface="Consolas" panose="020B0609020204030204" pitchFamily="49" charset="0"/>
                <a:cs typeface="Consolas" panose="020B0609020204030204" pitchFamily="49" charset="0"/>
              </a:rPr>
              <a:t>, 0, 2, [&amp;](int i) {</a:t>
            </a:r>
          </a:p>
          <a:p>
            <a:r>
              <a:rPr lang="en-US" dirty="0">
                <a:latin typeface="Consolas" panose="020B0609020204030204" pitchFamily="49" charset="0"/>
                <a:cs typeface="Consolas" panose="020B0609020204030204" pitchFamily="49" charset="0"/>
              </a:rPr>
              <a:t>    for( int m=i; m&lt;2; ++m )</a:t>
            </a:r>
          </a:p>
          <a:p>
            <a:r>
              <a:rPr lang="en-US" dirty="0">
                <a:latin typeface="Consolas" panose="020B0609020204030204" pitchFamily="49" charset="0"/>
                <a:cs typeface="Consolas" panose="020B0609020204030204" pitchFamily="49" charset="0"/>
              </a:rPr>
              <a:t>        A[m][i] = 1;</a:t>
            </a:r>
          </a:p>
          <a:p>
            <a:r>
              <a:rPr lang="en-US" dirty="0">
                <a:latin typeface="Consolas" panose="020B0609020204030204" pitchFamily="49" charset="0"/>
                <a:cs typeface="Consolas" panose="020B0609020204030204" pitchFamily="49" charset="0"/>
              </a:rPr>
              <a:t>    B[i]++;</a:t>
            </a:r>
          </a:p>
          <a:p>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grpSp>
        <p:nvGrpSpPr>
          <p:cNvPr id="64" name="Group 63"/>
          <p:cNvGrpSpPr/>
          <p:nvPr/>
        </p:nvGrpSpPr>
        <p:grpSpPr>
          <a:xfrm>
            <a:off x="5530924" y="1221580"/>
            <a:ext cx="2508924" cy="3680588"/>
            <a:chOff x="1022350" y="-4897755"/>
            <a:chExt cx="1775459" cy="2604598"/>
          </a:xfrm>
        </p:grpSpPr>
        <p:cxnSp>
          <p:nvCxnSpPr>
            <p:cNvPr id="37" name="Straight Arrow Connector 36"/>
            <p:cNvCxnSpPr/>
            <p:nvPr/>
          </p:nvCxnSpPr>
          <p:spPr>
            <a:xfrm>
              <a:off x="1619250" y="-4797171"/>
              <a:ext cx="625475" cy="0"/>
            </a:xfrm>
            <a:prstGeom prst="straightConnector1">
              <a:avLst/>
            </a:prstGeom>
            <a:noFill/>
            <a:ln w="6350" cap="flat" cmpd="sng" algn="ctr">
              <a:solidFill>
                <a:sysClr val="windowText" lastClr="000000"/>
              </a:solidFill>
              <a:prstDash val="dash"/>
              <a:miter lim="800000"/>
              <a:tailEnd type="none"/>
            </a:ln>
            <a:effectLst/>
          </p:spPr>
        </p:cxnSp>
        <p:cxnSp>
          <p:nvCxnSpPr>
            <p:cNvPr id="38" name="Straight Arrow Connector 37"/>
            <p:cNvCxnSpPr/>
            <p:nvPr/>
          </p:nvCxnSpPr>
          <p:spPr>
            <a:xfrm>
              <a:off x="1549400" y="-4732665"/>
              <a:ext cx="581025" cy="361950"/>
            </a:xfrm>
            <a:prstGeom prst="straightConnector1">
              <a:avLst/>
            </a:prstGeom>
            <a:noFill/>
            <a:ln w="6350" cap="flat" cmpd="sng" algn="ctr">
              <a:solidFill>
                <a:srgbClr val="0080FF"/>
              </a:solidFill>
              <a:prstDash val="solid"/>
              <a:miter lim="800000"/>
              <a:tailEnd type="triangle"/>
            </a:ln>
            <a:effectLst/>
          </p:spPr>
        </p:cxnSp>
        <p:sp>
          <p:nvSpPr>
            <p:cNvPr id="39" name="Text Box 26"/>
            <p:cNvSpPr txBox="1"/>
            <p:nvPr/>
          </p:nvSpPr>
          <p:spPr>
            <a:xfrm>
              <a:off x="1130300" y="-4897755"/>
              <a:ext cx="527050" cy="201168"/>
            </a:xfrm>
            <a:prstGeom prst="rect">
              <a:avLst/>
            </a:prstGeom>
            <a:noFill/>
            <a:ln w="6350">
              <a:noFill/>
            </a:ln>
            <a:effectLst/>
          </p:spPr>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0"/>
                </a:spcAft>
              </a:pPr>
              <a:r>
                <a:rPr lang="en-US" sz="1600">
                  <a:effectLst/>
                  <a:latin typeface="Consolas" panose="020B0609020204030204" pitchFamily="49" charset="0"/>
                  <a:ea typeface="Calibri" panose="020F0502020204030204" pitchFamily="34" charset="0"/>
                  <a:cs typeface="Times New Roman" panose="02020603050405020304" pitchFamily="18" charset="0"/>
                </a:rPr>
                <a:t>m&lt;2</a:t>
              </a:r>
              <a:endParaRPr lang="en-US" sz="1600">
                <a:effectLst/>
                <a:latin typeface="Bookman Old Style" panose="02050604050505020204" pitchFamily="18" charset="0"/>
                <a:ea typeface="Calibri" panose="020F0502020204030204" pitchFamily="34" charset="0"/>
                <a:cs typeface="Times New Roman" panose="02020603050405020304" pitchFamily="18" charset="0"/>
              </a:endParaRPr>
            </a:p>
          </p:txBody>
        </p:sp>
        <p:cxnSp>
          <p:nvCxnSpPr>
            <p:cNvPr id="40" name="Straight Arrow Connector 39"/>
            <p:cNvCxnSpPr/>
            <p:nvPr/>
          </p:nvCxnSpPr>
          <p:spPr>
            <a:xfrm>
              <a:off x="1393825" y="-4712462"/>
              <a:ext cx="487" cy="294520"/>
            </a:xfrm>
            <a:prstGeom prst="straightConnector1">
              <a:avLst/>
            </a:prstGeom>
            <a:noFill/>
            <a:ln w="6350" cap="flat" cmpd="sng" algn="ctr">
              <a:solidFill>
                <a:sysClr val="windowText" lastClr="000000"/>
              </a:solidFill>
              <a:prstDash val="solid"/>
              <a:miter lim="800000"/>
              <a:tailEnd type="triangle"/>
            </a:ln>
            <a:effectLst/>
          </p:spPr>
        </p:cxnSp>
        <p:sp>
          <p:nvSpPr>
            <p:cNvPr id="41" name="Text Box 26"/>
            <p:cNvSpPr txBox="1"/>
            <p:nvPr/>
          </p:nvSpPr>
          <p:spPr>
            <a:xfrm>
              <a:off x="1025524" y="-4402067"/>
              <a:ext cx="737575" cy="229575"/>
            </a:xfrm>
            <a:prstGeom prst="rect">
              <a:avLst/>
            </a:prstGeom>
            <a:noFill/>
            <a:ln w="6350">
              <a:noFill/>
            </a:ln>
            <a:effectLst/>
          </p:spPr>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6000"/>
                </a:lnSpc>
                <a:spcBef>
                  <a:spcPts val="0"/>
                </a:spcBef>
                <a:spcAft>
                  <a:spcPts val="0"/>
                </a:spcAft>
              </a:pPr>
              <a:r>
                <a:rPr lang="en-US" sz="1600">
                  <a:effectLst/>
                  <a:latin typeface="Consolas" panose="020B0609020204030204" pitchFamily="49" charset="0"/>
                  <a:ea typeface="Calibri" panose="020F0502020204030204" pitchFamily="34" charset="0"/>
                </a:rPr>
                <a:t>A[m][i]</a:t>
              </a:r>
              <a:endParaRPr lang="en-US" sz="1600">
                <a:effectLst/>
                <a:latin typeface="Times New Roman" panose="02020603050405020304" pitchFamily="18" charset="0"/>
                <a:ea typeface="Times New Roman" panose="02020603050405020304" pitchFamily="18" charset="0"/>
              </a:endParaRPr>
            </a:p>
          </p:txBody>
        </p:sp>
        <p:cxnSp>
          <p:nvCxnSpPr>
            <p:cNvPr id="42" name="Straight Arrow Connector 41"/>
            <p:cNvCxnSpPr>
              <a:stCxn id="41" idx="2"/>
            </p:cNvCxnSpPr>
            <p:nvPr/>
          </p:nvCxnSpPr>
          <p:spPr>
            <a:xfrm>
              <a:off x="1394312" y="-4172492"/>
              <a:ext cx="488" cy="273051"/>
            </a:xfrm>
            <a:prstGeom prst="straightConnector1">
              <a:avLst/>
            </a:prstGeom>
            <a:noFill/>
            <a:ln w="6350" cap="flat" cmpd="sng" algn="ctr">
              <a:solidFill>
                <a:sysClr val="windowText" lastClr="000000"/>
              </a:solidFill>
              <a:prstDash val="solid"/>
              <a:miter lim="800000"/>
              <a:tailEnd type="triangle"/>
            </a:ln>
            <a:effectLst/>
          </p:spPr>
        </p:cxnSp>
        <p:sp>
          <p:nvSpPr>
            <p:cNvPr id="43" name="Text Box 26"/>
            <p:cNvSpPr txBox="1"/>
            <p:nvPr/>
          </p:nvSpPr>
          <p:spPr>
            <a:xfrm>
              <a:off x="1133476" y="-3913411"/>
              <a:ext cx="485774" cy="184046"/>
            </a:xfrm>
            <a:prstGeom prst="rect">
              <a:avLst/>
            </a:prstGeom>
            <a:noFill/>
            <a:ln w="6350">
              <a:noFill/>
            </a:ln>
            <a:effectLst/>
          </p:spPr>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6000"/>
                </a:lnSpc>
                <a:spcBef>
                  <a:spcPts val="0"/>
                </a:spcBef>
                <a:spcAft>
                  <a:spcPts val="0"/>
                </a:spcAft>
              </a:pPr>
              <a:r>
                <a:rPr lang="en-US" sz="1600">
                  <a:effectLst/>
                  <a:latin typeface="Consolas" panose="020B0609020204030204" pitchFamily="49" charset="0"/>
                  <a:ea typeface="Calibri" panose="020F0502020204030204" pitchFamily="34" charset="0"/>
                </a:rPr>
                <a:t>m&lt;2</a:t>
              </a:r>
              <a:endParaRPr lang="en-US" sz="1600">
                <a:effectLst/>
                <a:latin typeface="Times New Roman" panose="02020603050405020304" pitchFamily="18" charset="0"/>
                <a:ea typeface="Times New Roman" panose="02020603050405020304" pitchFamily="18" charset="0"/>
              </a:endParaRPr>
            </a:p>
          </p:txBody>
        </p:sp>
        <p:cxnSp>
          <p:nvCxnSpPr>
            <p:cNvPr id="44" name="Straight Arrow Connector 43"/>
            <p:cNvCxnSpPr/>
            <p:nvPr/>
          </p:nvCxnSpPr>
          <p:spPr>
            <a:xfrm flipH="1">
              <a:off x="1391285" y="-3731166"/>
              <a:ext cx="0" cy="294005"/>
            </a:xfrm>
            <a:prstGeom prst="straightConnector1">
              <a:avLst/>
            </a:prstGeom>
            <a:noFill/>
            <a:ln w="6350" cap="flat" cmpd="sng" algn="ctr">
              <a:solidFill>
                <a:sysClr val="windowText" lastClr="000000"/>
              </a:solidFill>
              <a:prstDash val="solid"/>
              <a:miter lim="800000"/>
              <a:tailEnd type="triangle"/>
            </a:ln>
            <a:effectLst/>
          </p:spPr>
        </p:cxnSp>
        <p:sp>
          <p:nvSpPr>
            <p:cNvPr id="45" name="Text Box 26"/>
            <p:cNvSpPr txBox="1"/>
            <p:nvPr/>
          </p:nvSpPr>
          <p:spPr>
            <a:xfrm>
              <a:off x="1022350" y="-3436526"/>
              <a:ext cx="737235" cy="229235"/>
            </a:xfrm>
            <a:prstGeom prst="rect">
              <a:avLst/>
            </a:prstGeom>
            <a:noFill/>
            <a:ln w="6350">
              <a:noFill/>
            </a:ln>
            <a:effectLst/>
          </p:spPr>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5000"/>
                </a:lnSpc>
                <a:spcBef>
                  <a:spcPts val="0"/>
                </a:spcBef>
                <a:spcAft>
                  <a:spcPts val="0"/>
                </a:spcAft>
              </a:pPr>
              <a:r>
                <a:rPr lang="en-US" sz="1600">
                  <a:effectLst/>
                  <a:latin typeface="Consolas" panose="020B0609020204030204" pitchFamily="49" charset="0"/>
                  <a:ea typeface="Calibri" panose="020F0502020204030204" pitchFamily="34" charset="0"/>
                </a:rPr>
                <a:t>A[m][i]</a:t>
              </a:r>
              <a:endParaRPr lang="en-US" sz="1600">
                <a:effectLst/>
                <a:latin typeface="Times New Roman" panose="02020603050405020304" pitchFamily="18" charset="0"/>
                <a:ea typeface="Times New Roman" panose="02020603050405020304" pitchFamily="18" charset="0"/>
              </a:endParaRPr>
            </a:p>
          </p:txBody>
        </p:sp>
        <p:cxnSp>
          <p:nvCxnSpPr>
            <p:cNvPr id="46" name="Straight Arrow Connector 45"/>
            <p:cNvCxnSpPr/>
            <p:nvPr/>
          </p:nvCxnSpPr>
          <p:spPr>
            <a:xfrm>
              <a:off x="1391285" y="-3251741"/>
              <a:ext cx="0" cy="273050"/>
            </a:xfrm>
            <a:prstGeom prst="straightConnector1">
              <a:avLst/>
            </a:prstGeom>
            <a:noFill/>
            <a:ln w="6350" cap="flat" cmpd="sng" algn="ctr">
              <a:solidFill>
                <a:sysClr val="windowText" lastClr="000000"/>
              </a:solidFill>
              <a:prstDash val="solid"/>
              <a:miter lim="800000"/>
              <a:tailEnd type="triangle"/>
            </a:ln>
            <a:effectLst/>
          </p:spPr>
        </p:cxnSp>
        <p:sp>
          <p:nvSpPr>
            <p:cNvPr id="47" name="Text Box 26"/>
            <p:cNvSpPr txBox="1"/>
            <p:nvPr/>
          </p:nvSpPr>
          <p:spPr>
            <a:xfrm>
              <a:off x="1038225" y="-2992366"/>
              <a:ext cx="628015" cy="199626"/>
            </a:xfrm>
            <a:prstGeom prst="rect">
              <a:avLst/>
            </a:prstGeom>
            <a:noFill/>
            <a:ln w="6350">
              <a:noFill/>
            </a:ln>
            <a:effectLst/>
          </p:spPr>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5000"/>
                </a:lnSpc>
                <a:spcBef>
                  <a:spcPts val="0"/>
                </a:spcBef>
                <a:spcAft>
                  <a:spcPts val="0"/>
                </a:spcAft>
              </a:pPr>
              <a:r>
                <a:rPr lang="en-US" sz="1600">
                  <a:effectLst/>
                  <a:latin typeface="Consolas" panose="020B0609020204030204" pitchFamily="49" charset="0"/>
                  <a:ea typeface="Calibri" panose="020F0502020204030204" pitchFamily="34" charset="0"/>
                </a:rPr>
                <a:t>m&lt;2</a:t>
              </a:r>
              <a:endParaRPr lang="en-US" sz="1600">
                <a:effectLst/>
                <a:latin typeface="Times New Roman" panose="02020603050405020304" pitchFamily="18" charset="0"/>
                <a:ea typeface="Times New Roman" panose="02020603050405020304" pitchFamily="18" charset="0"/>
              </a:endParaRPr>
            </a:p>
          </p:txBody>
        </p:sp>
        <p:sp>
          <p:nvSpPr>
            <p:cNvPr id="48" name="Text Box 2"/>
            <p:cNvSpPr txBox="1"/>
            <p:nvPr/>
          </p:nvSpPr>
          <p:spPr>
            <a:xfrm>
              <a:off x="2197100" y="-4897366"/>
              <a:ext cx="485776" cy="201159"/>
            </a:xfrm>
            <a:prstGeom prst="rect">
              <a:avLst/>
            </a:prstGeom>
            <a:noFill/>
            <a:ln w="6350">
              <a:noFill/>
            </a:ln>
            <a:effectLst/>
          </p:spPr>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6000"/>
                </a:lnSpc>
                <a:spcBef>
                  <a:spcPts val="0"/>
                </a:spcBef>
                <a:spcAft>
                  <a:spcPts val="0"/>
                </a:spcAft>
              </a:pPr>
              <a:r>
                <a:rPr lang="en-US" sz="1600">
                  <a:effectLst/>
                  <a:latin typeface="Consolas" panose="020B0609020204030204" pitchFamily="49" charset="0"/>
                  <a:ea typeface="Calibri" panose="020F0502020204030204" pitchFamily="34" charset="0"/>
                </a:rPr>
                <a:t>m&lt;2</a:t>
              </a:r>
              <a:endParaRPr lang="en-US" sz="1600">
                <a:effectLst/>
                <a:latin typeface="Times New Roman" panose="02020603050405020304" pitchFamily="18" charset="0"/>
                <a:ea typeface="Times New Roman" panose="02020603050405020304" pitchFamily="18" charset="0"/>
              </a:endParaRPr>
            </a:p>
          </p:txBody>
        </p:sp>
        <p:cxnSp>
          <p:nvCxnSpPr>
            <p:cNvPr id="49" name="Straight Arrow Connector 48"/>
            <p:cNvCxnSpPr/>
            <p:nvPr/>
          </p:nvCxnSpPr>
          <p:spPr>
            <a:xfrm flipH="1">
              <a:off x="2429191" y="-4705732"/>
              <a:ext cx="550" cy="294507"/>
            </a:xfrm>
            <a:prstGeom prst="straightConnector1">
              <a:avLst/>
            </a:prstGeom>
            <a:noFill/>
            <a:ln w="6350" cap="flat" cmpd="sng" algn="ctr">
              <a:solidFill>
                <a:sysClr val="windowText" lastClr="000000"/>
              </a:solidFill>
              <a:prstDash val="solid"/>
              <a:miter lim="800000"/>
              <a:tailEnd type="triangle"/>
            </a:ln>
            <a:effectLst/>
          </p:spPr>
        </p:cxnSp>
        <p:sp>
          <p:nvSpPr>
            <p:cNvPr id="50" name="Text Box 26"/>
            <p:cNvSpPr txBox="1"/>
            <p:nvPr/>
          </p:nvSpPr>
          <p:spPr>
            <a:xfrm>
              <a:off x="2060572" y="-4382650"/>
              <a:ext cx="737237" cy="229565"/>
            </a:xfrm>
            <a:prstGeom prst="rect">
              <a:avLst/>
            </a:prstGeom>
            <a:noFill/>
            <a:ln w="6350">
              <a:noFill/>
            </a:ln>
            <a:effectLst/>
          </p:spPr>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5000"/>
                </a:lnSpc>
                <a:spcBef>
                  <a:spcPts val="0"/>
                </a:spcBef>
                <a:spcAft>
                  <a:spcPts val="0"/>
                </a:spcAft>
              </a:pPr>
              <a:r>
                <a:rPr lang="en-US" sz="1600">
                  <a:effectLst/>
                  <a:latin typeface="Consolas" panose="020B0609020204030204" pitchFamily="49" charset="0"/>
                  <a:ea typeface="Calibri" panose="020F0502020204030204" pitchFamily="34" charset="0"/>
                </a:rPr>
                <a:t>A[m][i]</a:t>
              </a:r>
              <a:endParaRPr lang="en-US" sz="1600">
                <a:effectLst/>
                <a:latin typeface="Times New Roman" panose="02020603050405020304" pitchFamily="18" charset="0"/>
                <a:ea typeface="Times New Roman" panose="02020603050405020304" pitchFamily="18" charset="0"/>
              </a:endParaRPr>
            </a:p>
          </p:txBody>
        </p:sp>
        <p:cxnSp>
          <p:nvCxnSpPr>
            <p:cNvPr id="51" name="Straight Arrow Connector 50"/>
            <p:cNvCxnSpPr/>
            <p:nvPr/>
          </p:nvCxnSpPr>
          <p:spPr>
            <a:xfrm>
              <a:off x="2429191" y="-4153085"/>
              <a:ext cx="488" cy="273039"/>
            </a:xfrm>
            <a:prstGeom prst="straightConnector1">
              <a:avLst/>
            </a:prstGeom>
            <a:noFill/>
            <a:ln w="6350" cap="flat" cmpd="sng" algn="ctr">
              <a:solidFill>
                <a:sysClr val="windowText" lastClr="000000"/>
              </a:solidFill>
              <a:prstDash val="solid"/>
              <a:miter lim="800000"/>
              <a:tailEnd type="triangle"/>
            </a:ln>
            <a:effectLst/>
          </p:spPr>
        </p:cxnSp>
        <p:sp>
          <p:nvSpPr>
            <p:cNvPr id="52" name="Text Box 26"/>
            <p:cNvSpPr txBox="1"/>
            <p:nvPr/>
          </p:nvSpPr>
          <p:spPr>
            <a:xfrm>
              <a:off x="2168525" y="-3900365"/>
              <a:ext cx="488950" cy="199575"/>
            </a:xfrm>
            <a:prstGeom prst="rect">
              <a:avLst/>
            </a:prstGeom>
            <a:noFill/>
            <a:ln w="6350">
              <a:noFill/>
            </a:ln>
            <a:effectLst/>
          </p:spPr>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5000"/>
                </a:lnSpc>
                <a:spcBef>
                  <a:spcPts val="0"/>
                </a:spcBef>
                <a:spcAft>
                  <a:spcPts val="0"/>
                </a:spcAft>
              </a:pPr>
              <a:r>
                <a:rPr lang="en-US" sz="1600">
                  <a:effectLst/>
                  <a:latin typeface="Consolas" panose="020B0609020204030204" pitchFamily="49" charset="0"/>
                  <a:ea typeface="Calibri" panose="020F0502020204030204" pitchFamily="34" charset="0"/>
                </a:rPr>
                <a:t>m&lt;2</a:t>
              </a:r>
              <a:endParaRPr lang="en-US" sz="1600">
                <a:effectLst/>
                <a:latin typeface="Times New Roman" panose="02020603050405020304" pitchFamily="18" charset="0"/>
                <a:ea typeface="Times New Roman" panose="02020603050405020304" pitchFamily="18" charset="0"/>
              </a:endParaRPr>
            </a:p>
          </p:txBody>
        </p:sp>
        <p:cxnSp>
          <p:nvCxnSpPr>
            <p:cNvPr id="53" name="Straight Arrow Connector 52"/>
            <p:cNvCxnSpPr/>
            <p:nvPr/>
          </p:nvCxnSpPr>
          <p:spPr>
            <a:xfrm>
              <a:off x="2426165" y="-3711779"/>
              <a:ext cx="0" cy="1089041"/>
            </a:xfrm>
            <a:prstGeom prst="straightConnector1">
              <a:avLst/>
            </a:prstGeom>
            <a:noFill/>
            <a:ln w="6350" cap="flat" cmpd="sng" algn="ctr">
              <a:solidFill>
                <a:sysClr val="windowText" lastClr="000000"/>
              </a:solidFill>
              <a:prstDash val="solid"/>
              <a:miter lim="800000"/>
              <a:tailEnd type="triangle"/>
            </a:ln>
            <a:effectLst/>
          </p:spPr>
        </p:cxnSp>
        <p:cxnSp>
          <p:nvCxnSpPr>
            <p:cNvPr id="54" name="Straight Arrow Connector 53"/>
            <p:cNvCxnSpPr/>
            <p:nvPr/>
          </p:nvCxnSpPr>
          <p:spPr>
            <a:xfrm>
              <a:off x="1600200" y="-3811176"/>
              <a:ext cx="628650" cy="0"/>
            </a:xfrm>
            <a:prstGeom prst="straightConnector1">
              <a:avLst/>
            </a:prstGeom>
            <a:noFill/>
            <a:ln w="6350" cap="flat" cmpd="sng" algn="ctr">
              <a:solidFill>
                <a:sysClr val="windowText" lastClr="000000"/>
              </a:solidFill>
              <a:prstDash val="dash"/>
              <a:miter lim="800000"/>
              <a:tailEnd type="none"/>
            </a:ln>
            <a:effectLst/>
          </p:spPr>
        </p:cxnSp>
        <p:cxnSp>
          <p:nvCxnSpPr>
            <p:cNvPr id="55" name="Straight Arrow Connector 54"/>
            <p:cNvCxnSpPr/>
            <p:nvPr/>
          </p:nvCxnSpPr>
          <p:spPr>
            <a:xfrm>
              <a:off x="1708150" y="-4298561"/>
              <a:ext cx="444500" cy="0"/>
            </a:xfrm>
            <a:prstGeom prst="straightConnector1">
              <a:avLst/>
            </a:prstGeom>
            <a:noFill/>
            <a:ln w="6350" cap="flat" cmpd="sng" algn="ctr">
              <a:solidFill>
                <a:sysClr val="windowText" lastClr="000000"/>
              </a:solidFill>
              <a:prstDash val="dash"/>
              <a:miter lim="800000"/>
              <a:tailEnd type="none"/>
            </a:ln>
            <a:effectLst/>
          </p:spPr>
        </p:cxnSp>
        <p:cxnSp>
          <p:nvCxnSpPr>
            <p:cNvPr id="56" name="Straight Arrow Connector 55"/>
            <p:cNvCxnSpPr/>
            <p:nvPr/>
          </p:nvCxnSpPr>
          <p:spPr>
            <a:xfrm>
              <a:off x="1657350" y="-4211965"/>
              <a:ext cx="587375" cy="323850"/>
            </a:xfrm>
            <a:prstGeom prst="straightConnector1">
              <a:avLst/>
            </a:prstGeom>
            <a:noFill/>
            <a:ln w="6350" cap="flat" cmpd="sng" algn="ctr">
              <a:solidFill>
                <a:srgbClr val="0080FF"/>
              </a:solidFill>
              <a:prstDash val="solid"/>
              <a:miter lim="800000"/>
              <a:tailEnd type="triangle"/>
            </a:ln>
            <a:effectLst/>
          </p:spPr>
        </p:cxnSp>
        <p:cxnSp>
          <p:nvCxnSpPr>
            <p:cNvPr id="57" name="Straight Arrow Connector 56"/>
            <p:cNvCxnSpPr/>
            <p:nvPr/>
          </p:nvCxnSpPr>
          <p:spPr>
            <a:xfrm>
              <a:off x="1590675" y="-3710315"/>
              <a:ext cx="714375" cy="1104900"/>
            </a:xfrm>
            <a:prstGeom prst="straightConnector1">
              <a:avLst/>
            </a:prstGeom>
            <a:noFill/>
            <a:ln w="6350" cap="flat" cmpd="sng" algn="ctr">
              <a:solidFill>
                <a:srgbClr val="0080FF"/>
              </a:solidFill>
              <a:prstDash val="solid"/>
              <a:miter lim="800000"/>
              <a:tailEnd type="triangle"/>
            </a:ln>
            <a:effectLst/>
          </p:spPr>
        </p:cxnSp>
        <p:cxnSp>
          <p:nvCxnSpPr>
            <p:cNvPr id="58" name="Straight Arrow Connector 57"/>
            <p:cNvCxnSpPr/>
            <p:nvPr/>
          </p:nvCxnSpPr>
          <p:spPr>
            <a:xfrm>
              <a:off x="1631950" y="-3246765"/>
              <a:ext cx="552450" cy="669925"/>
            </a:xfrm>
            <a:prstGeom prst="straightConnector1">
              <a:avLst/>
            </a:prstGeom>
            <a:noFill/>
            <a:ln w="6350" cap="flat" cmpd="sng" algn="ctr">
              <a:solidFill>
                <a:srgbClr val="0080FF"/>
              </a:solidFill>
              <a:prstDash val="solid"/>
              <a:miter lim="800000"/>
              <a:tailEnd type="triangle"/>
            </a:ln>
            <a:effectLst/>
          </p:spPr>
        </p:cxnSp>
        <p:cxnSp>
          <p:nvCxnSpPr>
            <p:cNvPr id="59" name="Straight Arrow Connector 58"/>
            <p:cNvCxnSpPr/>
            <p:nvPr/>
          </p:nvCxnSpPr>
          <p:spPr>
            <a:xfrm>
              <a:off x="1384935" y="-2836082"/>
              <a:ext cx="0" cy="273050"/>
            </a:xfrm>
            <a:prstGeom prst="straightConnector1">
              <a:avLst/>
            </a:prstGeom>
            <a:noFill/>
            <a:ln w="6350" cap="flat" cmpd="sng" algn="ctr">
              <a:solidFill>
                <a:sysClr val="windowText" lastClr="000000"/>
              </a:solidFill>
              <a:prstDash val="solid"/>
              <a:miter lim="800000"/>
              <a:tailEnd type="triangle"/>
            </a:ln>
            <a:effectLst/>
          </p:spPr>
        </p:cxnSp>
        <p:sp>
          <p:nvSpPr>
            <p:cNvPr id="60" name="Text Box 26"/>
            <p:cNvSpPr txBox="1"/>
            <p:nvPr/>
          </p:nvSpPr>
          <p:spPr>
            <a:xfrm>
              <a:off x="1031875" y="-2570652"/>
              <a:ext cx="628015" cy="257810"/>
            </a:xfrm>
            <a:prstGeom prst="rect">
              <a:avLst/>
            </a:prstGeom>
            <a:noFill/>
            <a:ln w="6350">
              <a:noFill/>
            </a:ln>
            <a:effectLst/>
          </p:spPr>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5000"/>
                </a:lnSpc>
                <a:spcBef>
                  <a:spcPts val="0"/>
                </a:spcBef>
                <a:spcAft>
                  <a:spcPts val="0"/>
                </a:spcAft>
              </a:pPr>
              <a:r>
                <a:rPr lang="en-US" sz="1600">
                  <a:effectLst/>
                  <a:latin typeface="Consolas" panose="020B0609020204030204" pitchFamily="49" charset="0"/>
                  <a:ea typeface="Calibri" panose="020F0502020204030204" pitchFamily="34" charset="0"/>
                </a:rPr>
                <a:t>B[i]++</a:t>
              </a:r>
              <a:endParaRPr lang="en-US" sz="1600">
                <a:effectLst/>
                <a:latin typeface="Times New Roman" panose="02020603050405020304" pitchFamily="18" charset="0"/>
                <a:ea typeface="Times New Roman" panose="02020603050405020304" pitchFamily="18" charset="0"/>
              </a:endParaRPr>
            </a:p>
          </p:txBody>
        </p:sp>
        <p:sp>
          <p:nvSpPr>
            <p:cNvPr id="61" name="Text Box 26"/>
            <p:cNvSpPr txBox="1"/>
            <p:nvPr/>
          </p:nvSpPr>
          <p:spPr>
            <a:xfrm>
              <a:off x="2066290" y="-2550967"/>
              <a:ext cx="627380" cy="257810"/>
            </a:xfrm>
            <a:prstGeom prst="rect">
              <a:avLst/>
            </a:prstGeom>
            <a:noFill/>
            <a:ln w="6350">
              <a:noFill/>
            </a:ln>
            <a:effectLst/>
          </p:spPr>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5000"/>
                </a:lnSpc>
                <a:spcBef>
                  <a:spcPts val="0"/>
                </a:spcBef>
                <a:spcAft>
                  <a:spcPts val="0"/>
                </a:spcAft>
              </a:pPr>
              <a:r>
                <a:rPr lang="en-US" sz="1600">
                  <a:effectLst/>
                  <a:latin typeface="Consolas" panose="020B0609020204030204" pitchFamily="49" charset="0"/>
                  <a:ea typeface="Calibri" panose="020F0502020204030204" pitchFamily="34" charset="0"/>
                </a:rPr>
                <a:t>B[i]++</a:t>
              </a:r>
              <a:endParaRPr lang="en-US" sz="1600">
                <a:effectLst/>
                <a:latin typeface="Times New Roman" panose="02020603050405020304" pitchFamily="18" charset="0"/>
                <a:ea typeface="Times New Roman" panose="02020603050405020304" pitchFamily="18" charset="0"/>
              </a:endParaRPr>
            </a:p>
          </p:txBody>
        </p:sp>
        <p:cxnSp>
          <p:nvCxnSpPr>
            <p:cNvPr id="62" name="Straight Arrow Connector 61"/>
            <p:cNvCxnSpPr/>
            <p:nvPr/>
          </p:nvCxnSpPr>
          <p:spPr>
            <a:xfrm>
              <a:off x="1633855" y="-2483022"/>
              <a:ext cx="452120" cy="0"/>
            </a:xfrm>
            <a:prstGeom prst="straightConnector1">
              <a:avLst/>
            </a:prstGeom>
            <a:noFill/>
            <a:ln w="6350" cap="flat" cmpd="sng" algn="ctr">
              <a:solidFill>
                <a:sysClr val="windowText" lastClr="000000"/>
              </a:solidFill>
              <a:prstDash val="dash"/>
              <a:miter lim="800000"/>
              <a:tailEnd type="none"/>
            </a:ln>
            <a:effectLst/>
          </p:spPr>
        </p:cxnSp>
        <p:cxnSp>
          <p:nvCxnSpPr>
            <p:cNvPr id="63" name="Straight Arrow Connector 62"/>
            <p:cNvCxnSpPr/>
            <p:nvPr/>
          </p:nvCxnSpPr>
          <p:spPr>
            <a:xfrm>
              <a:off x="1514475" y="-2862590"/>
              <a:ext cx="581025" cy="311150"/>
            </a:xfrm>
            <a:prstGeom prst="straightConnector1">
              <a:avLst/>
            </a:prstGeom>
            <a:noFill/>
            <a:ln w="6350" cap="flat" cmpd="sng" algn="ctr">
              <a:solidFill>
                <a:srgbClr val="0080FF"/>
              </a:solidFill>
              <a:prstDash val="solid"/>
              <a:miter lim="800000"/>
              <a:tailEnd type="triangle"/>
            </a:ln>
            <a:effectLst/>
          </p:spPr>
        </p:cxnSp>
      </p:grpSp>
      <p:cxnSp>
        <p:nvCxnSpPr>
          <p:cNvPr id="65" name="Straight Arrow Connector 64"/>
          <p:cNvCxnSpPr/>
          <p:nvPr/>
        </p:nvCxnSpPr>
        <p:spPr>
          <a:xfrm>
            <a:off x="1360152" y="3880954"/>
            <a:ext cx="883867" cy="0"/>
          </a:xfrm>
          <a:prstGeom prst="straightConnector1">
            <a:avLst/>
          </a:prstGeom>
          <a:noFill/>
          <a:ln w="6350" cap="flat" cmpd="sng" algn="ctr">
            <a:solidFill>
              <a:sysClr val="windowText" lastClr="000000"/>
            </a:solidFill>
            <a:prstDash val="dash"/>
            <a:miter lim="800000"/>
            <a:tailEnd type="none"/>
          </a:ln>
          <a:effectLst/>
        </p:spPr>
      </p:cxnSp>
      <p:cxnSp>
        <p:nvCxnSpPr>
          <p:cNvPr id="66" name="Straight Arrow Connector 65"/>
          <p:cNvCxnSpPr/>
          <p:nvPr/>
        </p:nvCxnSpPr>
        <p:spPr>
          <a:xfrm>
            <a:off x="1334957" y="4384060"/>
            <a:ext cx="909062" cy="218702"/>
          </a:xfrm>
          <a:prstGeom prst="straightConnector1">
            <a:avLst/>
          </a:prstGeom>
          <a:noFill/>
          <a:ln w="6350" cap="flat" cmpd="sng" algn="ctr">
            <a:solidFill>
              <a:srgbClr val="0080FF"/>
            </a:solidFill>
            <a:prstDash val="solid"/>
            <a:miter lim="800000"/>
            <a:tailEnd type="triangle"/>
          </a:ln>
          <a:effectLst/>
        </p:spPr>
      </p:cxnSp>
      <p:sp>
        <p:nvSpPr>
          <p:cNvPr id="68" name="TextBox 67"/>
          <p:cNvSpPr txBox="1"/>
          <p:nvPr/>
        </p:nvSpPr>
        <p:spPr>
          <a:xfrm>
            <a:off x="2399553" y="3679432"/>
            <a:ext cx="2456329" cy="1077218"/>
          </a:xfrm>
          <a:prstGeom prst="rect">
            <a:avLst/>
          </a:prstGeom>
          <a:noFill/>
        </p:spPr>
        <p:txBody>
          <a:bodyPr wrap="square" rtlCol="0">
            <a:spAutoFit/>
          </a:bodyPr>
          <a:lstStyle/>
          <a:p>
            <a:r>
              <a:rPr lang="en-US" dirty="0" smtClean="0"/>
              <a:t>Horizontally matched</a:t>
            </a:r>
          </a:p>
          <a:p>
            <a:pPr>
              <a:spcBef>
                <a:spcPts val="600"/>
              </a:spcBef>
            </a:pPr>
            <a:r>
              <a:rPr lang="en-US" dirty="0" smtClean="0"/>
              <a:t>Vertical antecedent</a:t>
            </a:r>
          </a:p>
          <a:p>
            <a:pPr>
              <a:spcBef>
                <a:spcPts val="600"/>
              </a:spcBef>
            </a:pPr>
            <a:r>
              <a:rPr lang="en-US" dirty="0" smtClean="0"/>
              <a:t>Sequenced before</a:t>
            </a:r>
            <a:endParaRPr lang="en-US" dirty="0"/>
          </a:p>
        </p:txBody>
      </p:sp>
      <p:cxnSp>
        <p:nvCxnSpPr>
          <p:cNvPr id="69" name="Straight Arrow Connector 68"/>
          <p:cNvCxnSpPr/>
          <p:nvPr/>
        </p:nvCxnSpPr>
        <p:spPr>
          <a:xfrm>
            <a:off x="1825264" y="4073879"/>
            <a:ext cx="0" cy="260144"/>
          </a:xfrm>
          <a:prstGeom prst="straightConnector1">
            <a:avLst/>
          </a:prstGeom>
          <a:noFill/>
          <a:ln w="6350" cap="flat" cmpd="sng" algn="ctr">
            <a:solidFill>
              <a:sysClr val="windowText" lastClr="000000"/>
            </a:solidFill>
            <a:prstDash val="solid"/>
            <a:miter lim="800000"/>
            <a:tailEnd type="triangle"/>
          </a:ln>
          <a:effectLst/>
        </p:spPr>
      </p:cxnSp>
    </p:spTree>
    <p:extLst>
      <p:ext uri="{BB962C8B-B14F-4D97-AF65-F5344CB8AC3E}">
        <p14:creationId xmlns:p14="http://schemas.microsoft.com/office/powerpoint/2010/main" val="580205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Separable vote: Ordered scatters</a:t>
            </a:r>
            <a:endParaRPr lang="en-US" dirty="0"/>
          </a:p>
        </p:txBody>
      </p:sp>
      <p:sp>
        <p:nvSpPr>
          <p:cNvPr id="3" name="Content Placeholder 2"/>
          <p:cNvSpPr>
            <a:spLocks noGrp="1"/>
          </p:cNvSpPr>
          <p:nvPr>
            <p:ph idx="1"/>
          </p:nvPr>
        </p:nvSpPr>
        <p:spPr/>
        <p:txBody>
          <a:bodyPr/>
          <a:lstStyle/>
          <a:p>
            <a:r>
              <a:rPr lang="en-US" dirty="0" smtClean="0">
                <a:cs typeface="Consolas" panose="020B0609020204030204" pitchFamily="49" charset="0"/>
              </a:rPr>
              <a:t>Given:</a:t>
            </a:r>
          </a:p>
          <a:p>
            <a:pPr marL="342900" lvl="1" indent="0">
              <a:buNone/>
            </a:pPr>
            <a:r>
              <a:rPr lang="en-US" sz="1700" dirty="0" smtClean="0">
                <a:latin typeface="Consolas" panose="020B0609020204030204" pitchFamily="49" charset="0"/>
                <a:cs typeface="Consolas" panose="020B0609020204030204" pitchFamily="49" charset="0"/>
              </a:rPr>
              <a:t>void </a:t>
            </a:r>
            <a:r>
              <a:rPr lang="en-US" sz="1700" dirty="0">
                <a:latin typeface="Consolas" panose="020B0609020204030204" pitchFamily="49" charset="0"/>
                <a:cs typeface="Consolas" panose="020B0609020204030204" pitchFamily="49" charset="0"/>
              </a:rPr>
              <a:t>f() {</a:t>
            </a:r>
          </a:p>
          <a:p>
            <a:pPr marL="342900" lvl="1" indent="0">
              <a:buNone/>
            </a:pPr>
            <a:r>
              <a:rPr lang="en-US" sz="1700" dirty="0">
                <a:latin typeface="Consolas" panose="020B0609020204030204" pitchFamily="49" charset="0"/>
                <a:cs typeface="Consolas" panose="020B0609020204030204" pitchFamily="49" charset="0"/>
              </a:rPr>
              <a:t>    extern float A[], B[];</a:t>
            </a:r>
          </a:p>
          <a:p>
            <a:pPr marL="342900" lvl="1" indent="0">
              <a:buNone/>
            </a:pPr>
            <a:r>
              <a:rPr lang="en-US" sz="1700" dirty="0">
                <a:latin typeface="Consolas" panose="020B0609020204030204" pitchFamily="49" charset="0"/>
                <a:cs typeface="Consolas" panose="020B0609020204030204" pitchFamily="49" charset="0"/>
              </a:rPr>
              <a:t>    extern int P</a:t>
            </a:r>
            <a:r>
              <a:rPr lang="en-US" sz="1700" dirty="0" smtClean="0">
                <a:latin typeface="Consolas" panose="020B0609020204030204" pitchFamily="49" charset="0"/>
                <a:cs typeface="Consolas" panose="020B0609020204030204" pitchFamily="49" charset="0"/>
              </a:rPr>
              <a:t>[];</a:t>
            </a:r>
            <a:endParaRPr lang="en-US" sz="1700" dirty="0">
              <a:latin typeface="Consolas" panose="020B0609020204030204" pitchFamily="49" charset="0"/>
              <a:cs typeface="Consolas" panose="020B0609020204030204" pitchFamily="49" charset="0"/>
            </a:endParaRPr>
          </a:p>
          <a:p>
            <a:pPr marL="342900" lvl="1" indent="0">
              <a:buNone/>
            </a:pPr>
            <a:r>
              <a:rPr lang="en-US" sz="1700" dirty="0">
                <a:latin typeface="Consolas" panose="020B0609020204030204" pitchFamily="49" charset="0"/>
                <a:cs typeface="Consolas" panose="020B0609020204030204" pitchFamily="49" charset="0"/>
              </a:rPr>
              <a:t>    </a:t>
            </a:r>
            <a:r>
              <a:rPr lang="en-US" sz="1700" dirty="0" err="1">
                <a:latin typeface="Consolas" panose="020B0609020204030204" pitchFamily="49" charset="0"/>
                <a:cs typeface="Consolas" panose="020B0609020204030204" pitchFamily="49" charset="0"/>
              </a:rPr>
              <a:t>for_loop</a:t>
            </a:r>
            <a:r>
              <a:rPr lang="en-US" sz="1700" dirty="0">
                <a:latin typeface="Consolas" panose="020B0609020204030204" pitchFamily="49" charset="0"/>
                <a:cs typeface="Consolas" panose="020B0609020204030204" pitchFamily="49" charset="0"/>
              </a:rPr>
              <a:t>( </a:t>
            </a:r>
            <a:r>
              <a:rPr lang="en-US" sz="1700" dirty="0" err="1">
                <a:latin typeface="Consolas" panose="020B0609020204030204" pitchFamily="49" charset="0"/>
                <a:cs typeface="Consolas" panose="020B0609020204030204" pitchFamily="49" charset="0"/>
              </a:rPr>
              <a:t>vec</a:t>
            </a:r>
            <a:r>
              <a:rPr lang="en-US" sz="1700" dirty="0">
                <a:latin typeface="Consolas" panose="020B0609020204030204" pitchFamily="49" charset="0"/>
                <a:cs typeface="Consolas" panose="020B0609020204030204" pitchFamily="49" charset="0"/>
              </a:rPr>
              <a:t>, 0, 1000, [&amp;](int i) {</a:t>
            </a:r>
          </a:p>
          <a:p>
            <a:pPr marL="342900" lvl="1" indent="0">
              <a:buNone/>
            </a:pPr>
            <a:r>
              <a:rPr lang="en-US" sz="1700" dirty="0">
                <a:latin typeface="Consolas" panose="020B0609020204030204" pitchFamily="49" charset="0"/>
                <a:cs typeface="Consolas" panose="020B0609020204030204" pitchFamily="49" charset="0"/>
              </a:rPr>
              <a:t>        </a:t>
            </a:r>
            <a:r>
              <a:rPr lang="en-US" sz="1700" dirty="0">
                <a:solidFill>
                  <a:srgbClr val="C00000"/>
                </a:solidFill>
                <a:latin typeface="Consolas" panose="020B0609020204030204" pitchFamily="49" charset="0"/>
                <a:cs typeface="Consolas" panose="020B0609020204030204" pitchFamily="49" charset="0"/>
              </a:rPr>
              <a:t>A[P[i]] = </a:t>
            </a:r>
            <a:r>
              <a:rPr lang="en-US" sz="1700" dirty="0" smtClean="0">
                <a:solidFill>
                  <a:srgbClr val="C00000"/>
                </a:solidFill>
                <a:latin typeface="Consolas" panose="020B0609020204030204" pitchFamily="49" charset="0"/>
                <a:cs typeface="Consolas" panose="020B0609020204030204" pitchFamily="49" charset="0"/>
              </a:rPr>
              <a:t>expr(i);  // Scatter pattern</a:t>
            </a:r>
            <a:endParaRPr lang="en-US" sz="1700" dirty="0">
              <a:solidFill>
                <a:srgbClr val="C00000"/>
              </a:solidFill>
              <a:latin typeface="Consolas" panose="020B0609020204030204" pitchFamily="49" charset="0"/>
              <a:cs typeface="Consolas" panose="020B0609020204030204" pitchFamily="49" charset="0"/>
            </a:endParaRPr>
          </a:p>
          <a:p>
            <a:pPr marL="342900" lvl="1" indent="0">
              <a:buNone/>
            </a:pPr>
            <a:r>
              <a:rPr lang="en-US" sz="1700" dirty="0">
                <a:latin typeface="Consolas" panose="020B0609020204030204" pitchFamily="49" charset="0"/>
                <a:cs typeface="Consolas" panose="020B0609020204030204" pitchFamily="49" charset="0"/>
              </a:rPr>
              <a:t>    });</a:t>
            </a:r>
          </a:p>
          <a:p>
            <a:pPr marL="342900" lvl="1" indent="0">
              <a:buNone/>
            </a:pPr>
            <a:r>
              <a:rPr lang="en-US" sz="1700" dirty="0" smtClean="0">
                <a:latin typeface="Consolas" panose="020B0609020204030204" pitchFamily="49" charset="0"/>
                <a:cs typeface="Consolas" panose="020B0609020204030204" pitchFamily="49" charset="0"/>
              </a:rPr>
              <a:t>}</a:t>
            </a:r>
          </a:p>
          <a:p>
            <a:pPr indent="-171450"/>
            <a:r>
              <a:rPr lang="en-US" dirty="0" smtClean="0">
                <a:cs typeface="Consolas" panose="020B0609020204030204" pitchFamily="49" charset="0"/>
              </a:rPr>
              <a:t>If </a:t>
            </a:r>
            <a:r>
              <a:rPr lang="en-US" dirty="0" smtClean="0">
                <a:latin typeface="Consolas" panose="020B0609020204030204" pitchFamily="49" charset="0"/>
                <a:cs typeface="Consolas" panose="020B0609020204030204" pitchFamily="49" charset="0"/>
              </a:rPr>
              <a:t>P[i]</a:t>
            </a:r>
            <a:r>
              <a:rPr lang="en-US" dirty="0" smtClean="0">
                <a:cs typeface="Consolas" panose="020B0609020204030204" pitchFamily="49" charset="0"/>
              </a:rPr>
              <a:t> is contains duplicate indexes, should the results stored in A be well-defined?</a:t>
            </a:r>
            <a:endParaRPr lang="en-US" dirty="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17</a:t>
            </a:fld>
            <a:endParaRPr lang="en-US" dirty="0"/>
          </a:p>
        </p:txBody>
      </p:sp>
    </p:spTree>
    <p:extLst>
      <p:ext uri="{BB962C8B-B14F-4D97-AF65-F5344CB8AC3E}">
        <p14:creationId xmlns:p14="http://schemas.microsoft.com/office/powerpoint/2010/main" val="2244451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ordered scatters</a:t>
            </a:r>
            <a:endParaRPr lang="en-US" dirty="0"/>
          </a:p>
        </p:txBody>
      </p:sp>
      <p:sp>
        <p:nvSpPr>
          <p:cNvPr id="3" name="Content Placeholder 2"/>
          <p:cNvSpPr>
            <a:spLocks noGrp="1"/>
          </p:cNvSpPr>
          <p:nvPr>
            <p:ph idx="1"/>
          </p:nvPr>
        </p:nvSpPr>
        <p:spPr/>
        <p:txBody>
          <a:bodyPr/>
          <a:lstStyle/>
          <a:p>
            <a:r>
              <a:rPr lang="en-US" dirty="0" smtClean="0"/>
              <a:t>Pros for requiring that all scatters be ordered</a:t>
            </a:r>
          </a:p>
          <a:p>
            <a:pPr lvl="1"/>
            <a:r>
              <a:rPr lang="en-US" dirty="0" smtClean="0"/>
              <a:t>Safer – reduced opportunity to invoke undefined behavior</a:t>
            </a:r>
          </a:p>
          <a:p>
            <a:pPr lvl="1"/>
            <a:r>
              <a:rPr lang="en-US" dirty="0" smtClean="0"/>
              <a:t>Fewer annotations – closer to serial code.  No need to call </a:t>
            </a:r>
            <a:r>
              <a:rPr lang="en-US" dirty="0" err="1" smtClean="0">
                <a:solidFill>
                  <a:srgbClr val="002060"/>
                </a:solidFill>
                <a:latin typeface="Consolas" panose="020B0609020204030204" pitchFamily="49" charset="0"/>
                <a:cs typeface="Consolas" panose="020B0609020204030204" pitchFamily="49" charset="0"/>
              </a:rPr>
              <a:t>ordered_update</a:t>
            </a:r>
            <a:r>
              <a:rPr lang="en-US" dirty="0" smtClean="0"/>
              <a:t> for overlapping scatters.</a:t>
            </a:r>
          </a:p>
          <a:p>
            <a:r>
              <a:rPr lang="en-US" dirty="0" smtClean="0"/>
              <a:t>Cons</a:t>
            </a:r>
          </a:p>
          <a:p>
            <a:pPr lvl="1"/>
            <a:r>
              <a:rPr lang="en-US" dirty="0" smtClean="0"/>
              <a:t>Unnecessarily expensive for non-overlapping scatters on hardware that has an unordered scatter instruction. (Necessitates an </a:t>
            </a:r>
            <a:r>
              <a:rPr lang="en-US" dirty="0" err="1">
                <a:solidFill>
                  <a:srgbClr val="002060"/>
                </a:solidFill>
                <a:latin typeface="Consolas" panose="020B0609020204030204" pitchFamily="49" charset="0"/>
                <a:cs typeface="Consolas" panose="020B0609020204030204" pitchFamily="49" charset="0"/>
              </a:rPr>
              <a:t>unordered_update</a:t>
            </a:r>
            <a:r>
              <a:rPr lang="en-US" dirty="0" smtClean="0"/>
              <a:t> function to optimize for such hardware.)</a:t>
            </a:r>
          </a:p>
          <a:p>
            <a:pPr lvl="1"/>
            <a:r>
              <a:rPr lang="en-US" dirty="0" smtClean="0"/>
              <a:t>Possibly confused with histogram and other patterns that would still require an </a:t>
            </a:r>
            <a:r>
              <a:rPr lang="en-US" dirty="0" err="1">
                <a:solidFill>
                  <a:srgbClr val="002060"/>
                </a:solidFill>
                <a:latin typeface="Consolas" panose="020B0609020204030204" pitchFamily="49" charset="0"/>
                <a:cs typeface="Consolas" panose="020B0609020204030204" pitchFamily="49" charset="0"/>
              </a:rPr>
              <a:t>ordered_update</a:t>
            </a:r>
            <a:r>
              <a:rPr lang="en-US" dirty="0" smtClean="0"/>
              <a:t> call.</a:t>
            </a:r>
          </a:p>
          <a:p>
            <a:pPr lvl="1"/>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18</a:t>
            </a:fld>
            <a:endParaRPr lang="en-US" dirty="0"/>
          </a:p>
        </p:txBody>
      </p:sp>
    </p:spTree>
    <p:extLst>
      <p:ext uri="{BB962C8B-B14F-4D97-AF65-F5344CB8AC3E}">
        <p14:creationId xmlns:p14="http://schemas.microsoft.com/office/powerpoint/2010/main" val="564632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vec_off</a:t>
            </a:r>
            <a:endParaRPr lang="en-US" dirty="0"/>
          </a:p>
        </p:txBody>
      </p:sp>
      <p:sp>
        <p:nvSpPr>
          <p:cNvPr id="4" name="Content Placeholder 3"/>
          <p:cNvSpPr>
            <a:spLocks noGrp="1"/>
          </p:cNvSpPr>
          <p:nvPr>
            <p:ph idx="1"/>
          </p:nvPr>
        </p:nvSpPr>
        <p:spPr>
          <a:xfrm>
            <a:off x="455613" y="1203325"/>
            <a:ext cx="8228012" cy="727075"/>
          </a:xfrm>
        </p:spPr>
        <p:txBody>
          <a:bodyPr/>
          <a:lstStyle/>
          <a:p>
            <a:r>
              <a:rPr lang="en-US" dirty="0" smtClean="0"/>
              <a:t>Invokes its argument, but sequenced as if entire invocation is one big instruction.</a:t>
            </a:r>
            <a:endParaRPr lang="en-US" dirty="0"/>
          </a:p>
        </p:txBody>
      </p:sp>
      <p:sp>
        <p:nvSpPr>
          <p:cNvPr id="2" name="Slide Number Placeholder 1"/>
          <p:cNvSpPr>
            <a:spLocks noGrp="1"/>
          </p:cNvSpPr>
          <p:nvPr>
            <p:ph type="sldNum" sz="quarter" idx="12"/>
          </p:nvPr>
        </p:nvSpPr>
        <p:spPr/>
        <p:txBody>
          <a:bodyPr/>
          <a:lstStyle/>
          <a:p>
            <a:fld id="{EE2556C5-CE8C-6547-B838-EA80C61A4AF7}" type="slidenum">
              <a:rPr lang="en-US" smtClean="0"/>
              <a:pPr/>
              <a:t>19</a:t>
            </a:fld>
            <a:endParaRPr lang="en-US" dirty="0"/>
          </a:p>
        </p:txBody>
      </p:sp>
      <p:sp>
        <p:nvSpPr>
          <p:cNvPr id="5" name="TextBox 4"/>
          <p:cNvSpPr txBox="1"/>
          <p:nvPr/>
        </p:nvSpPr>
        <p:spPr>
          <a:xfrm>
            <a:off x="1130300" y="2006600"/>
            <a:ext cx="4724400" cy="2308324"/>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extern int* p;</a:t>
            </a:r>
          </a:p>
          <a:p>
            <a:r>
              <a:rPr lang="en-US" sz="1600" dirty="0">
                <a:latin typeface="Consolas" panose="020B0609020204030204" pitchFamily="49" charset="0"/>
                <a:cs typeface="Consolas" panose="020B0609020204030204" pitchFamily="49" charset="0"/>
              </a:rPr>
              <a:t>for_loop( </a:t>
            </a:r>
            <a:r>
              <a:rPr lang="en-US" sz="1600" b="1" dirty="0">
                <a:latin typeface="Consolas" panose="020B0609020204030204" pitchFamily="49" charset="0"/>
                <a:cs typeface="Consolas" panose="020B0609020204030204" pitchFamily="49" charset="0"/>
              </a:rPr>
              <a:t>vec</a:t>
            </a:r>
            <a:r>
              <a:rPr lang="en-US" sz="1600" dirty="0">
                <a:latin typeface="Consolas" panose="020B0609020204030204" pitchFamily="49" charset="0"/>
                <a:cs typeface="Consolas" panose="020B0609020204030204" pitchFamily="49" charset="0"/>
              </a:rPr>
              <a:t>, 0, n, [&amp;](int i) {</a:t>
            </a:r>
          </a:p>
          <a:p>
            <a:r>
              <a:rPr lang="en-US" sz="1600" dirty="0">
                <a:latin typeface="Consolas" panose="020B0609020204030204" pitchFamily="49" charset="0"/>
                <a:cs typeface="Consolas" panose="020B0609020204030204" pitchFamily="49" charset="0"/>
              </a:rPr>
              <a:t>    y[i] += y[i+1];</a:t>
            </a:r>
          </a:p>
          <a:p>
            <a:r>
              <a:rPr lang="en-US" sz="1600" dirty="0">
                <a:latin typeface="Consolas" panose="020B0609020204030204" pitchFamily="49" charset="0"/>
                <a:cs typeface="Consolas" panose="020B0609020204030204" pitchFamily="49" charset="0"/>
              </a:rPr>
              <a:t>    if(y[i]&lt;0) {</a:t>
            </a:r>
          </a:p>
          <a:p>
            <a:r>
              <a:rPr lang="en-US" sz="1600" dirty="0">
                <a:latin typeface="Consolas" panose="020B0609020204030204" pitchFamily="49" charset="0"/>
                <a:cs typeface="Consolas" panose="020B0609020204030204" pitchFamily="49" charset="0"/>
              </a:rPr>
              <a:t>        </a:t>
            </a:r>
            <a:r>
              <a:rPr lang="en-US" sz="1600" dirty="0" err="1">
                <a:solidFill>
                  <a:srgbClr val="0070C0"/>
                </a:solidFill>
                <a:latin typeface="Consolas" panose="020B0609020204030204" pitchFamily="49" charset="0"/>
                <a:cs typeface="Consolas" panose="020B0609020204030204" pitchFamily="49" charset="0"/>
              </a:rPr>
              <a:t>vec_off</a:t>
            </a:r>
            <a:r>
              <a:rPr lang="en-US" sz="1600" dirty="0" smtClean="0">
                <a:latin typeface="Consolas" panose="020B0609020204030204" pitchFamily="49" charset="0"/>
                <a:cs typeface="Consolas" panose="020B0609020204030204" pitchFamily="49" charset="0"/>
              </a:rPr>
              <a:t>([&amp;]{</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*p++ = i;</a:t>
            </a:r>
          </a:p>
          <a:p>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70205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a:t>
            </a:fld>
            <a:endParaRPr lang="en-US" dirty="0"/>
          </a:p>
        </p:txBody>
      </p:sp>
      <p:sp>
        <p:nvSpPr>
          <p:cNvPr id="3" name="Title 2"/>
          <p:cNvSpPr>
            <a:spLocks noGrp="1"/>
          </p:cNvSpPr>
          <p:nvPr>
            <p:ph type="title"/>
          </p:nvPr>
        </p:nvSpPr>
        <p:spPr/>
        <p:txBody>
          <a:bodyPr/>
          <a:lstStyle/>
          <a:p>
            <a:r>
              <a:rPr lang="en-US" dirty="0" smtClean="0"/>
              <a:t>Overview</a:t>
            </a:r>
            <a:endParaRPr lang="en-US" dirty="0"/>
          </a:p>
        </p:txBody>
      </p:sp>
      <p:sp>
        <p:nvSpPr>
          <p:cNvPr id="4" name="Content Placeholder 3"/>
          <p:cNvSpPr>
            <a:spLocks noGrp="1"/>
          </p:cNvSpPr>
          <p:nvPr>
            <p:ph sz="quarter" idx="13"/>
          </p:nvPr>
        </p:nvSpPr>
        <p:spPr/>
        <p:txBody>
          <a:bodyPr>
            <a:normAutofit lnSpcReduction="10000"/>
          </a:bodyPr>
          <a:lstStyle/>
          <a:p>
            <a:pPr marL="342900" indent="-342900">
              <a:buFont typeface="Arial" panose="020B0604020202020204" pitchFamily="34" charset="0"/>
              <a:buChar char="•"/>
            </a:pPr>
            <a:r>
              <a:rPr lang="en-US" sz="2300" dirty="0" smtClean="0"/>
              <a:t>What are the goals of parallel and vector extensions?</a:t>
            </a:r>
          </a:p>
          <a:p>
            <a:pPr marL="342900" indent="-342900">
              <a:buFont typeface="Arial" panose="020B0604020202020204" pitchFamily="34" charset="0"/>
              <a:buChar char="•"/>
            </a:pPr>
            <a:r>
              <a:rPr lang="en-US" sz="2300" dirty="0" smtClean="0"/>
              <a:t>History: Kona, since Kona, Changes from P0076r0</a:t>
            </a:r>
          </a:p>
          <a:p>
            <a:pPr marL="342900" indent="-342900">
              <a:buFont typeface="Arial" panose="020B0604020202020204" pitchFamily="34" charset="0"/>
              <a:buChar char="•"/>
            </a:pPr>
            <a:r>
              <a:rPr lang="en-US" sz="2300" dirty="0" smtClean="0"/>
              <a:t>Range </a:t>
            </a:r>
            <a:r>
              <a:rPr lang="en-US" sz="2300" dirty="0" smtClean="0"/>
              <a:t>of vector architectures supported</a:t>
            </a:r>
          </a:p>
          <a:p>
            <a:pPr marL="342900" indent="-342900">
              <a:buFont typeface="Arial" panose="020B0604020202020204" pitchFamily="34" charset="0"/>
              <a:buChar char="•"/>
            </a:pPr>
            <a:r>
              <a:rPr lang="en-US" sz="2300" dirty="0" smtClean="0"/>
              <a:t>Overview </a:t>
            </a:r>
            <a:r>
              <a:rPr lang="en-US" sz="2300" dirty="0"/>
              <a:t>of execution policies</a:t>
            </a:r>
          </a:p>
          <a:p>
            <a:pPr marL="342900" indent="-342900">
              <a:buFont typeface="Arial" panose="020B0604020202020204" pitchFamily="34" charset="0"/>
              <a:buChar char="•"/>
            </a:pPr>
            <a:r>
              <a:rPr lang="en-US" sz="2300" dirty="0" smtClean="0"/>
              <a:t>Wavefront </a:t>
            </a:r>
            <a:r>
              <a:rPr lang="en-US" sz="2300" dirty="0" smtClean="0"/>
              <a:t>execution: how vector execution differs from thread parallelism</a:t>
            </a:r>
          </a:p>
          <a:p>
            <a:pPr marL="342900" indent="-342900">
              <a:buFont typeface="Arial" panose="020B0604020202020204" pitchFamily="34" charset="0"/>
              <a:buChar char="•"/>
            </a:pPr>
            <a:r>
              <a:rPr lang="en-US" sz="2300" dirty="0" smtClean="0"/>
              <a:t>Optional feature: Ordered scatters</a:t>
            </a:r>
          </a:p>
          <a:p>
            <a:pPr marL="342900" indent="-342900">
              <a:buFont typeface="Arial" panose="020B0604020202020204" pitchFamily="34" charset="0"/>
              <a:buChar char="•"/>
            </a:pPr>
            <a:r>
              <a:rPr lang="en-US" sz="2300" dirty="0" err="1" smtClean="0">
                <a:latin typeface="Consolas" panose="020B0609020204030204" pitchFamily="49" charset="0"/>
                <a:cs typeface="Consolas" panose="020B0609020204030204" pitchFamily="49" charset="0"/>
              </a:rPr>
              <a:t>vec_off</a:t>
            </a:r>
            <a:endParaRPr lang="en-US" sz="2300" dirty="0" smtClean="0">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300" dirty="0" err="1" smtClean="0">
                <a:latin typeface="Consolas" panose="020B0609020204030204" pitchFamily="49" charset="0"/>
                <a:cs typeface="Consolas" panose="020B0609020204030204" pitchFamily="49" charset="0"/>
              </a:rPr>
              <a:t>ordered_update</a:t>
            </a:r>
            <a:endParaRPr lang="en-US" sz="2300"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836817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ordered_update</a:t>
            </a:r>
            <a:endParaRPr lang="en-US" dirty="0"/>
          </a:p>
        </p:txBody>
      </p:sp>
      <p:sp>
        <p:nvSpPr>
          <p:cNvPr id="3" name="Content Placeholder 2"/>
          <p:cNvSpPr>
            <a:spLocks noGrp="1"/>
          </p:cNvSpPr>
          <p:nvPr>
            <p:ph idx="1"/>
          </p:nvPr>
        </p:nvSpPr>
        <p:spPr/>
        <p:txBody>
          <a:bodyPr>
            <a:normAutofit/>
          </a:bodyPr>
          <a:lstStyle/>
          <a:p>
            <a:r>
              <a:rPr lang="en-US" sz="2000" dirty="0" err="1">
                <a:latin typeface="Consolas" panose="020B0609020204030204" pitchFamily="49" charset="0"/>
                <a:cs typeface="Consolas" panose="020B0609020204030204" pitchFamily="49" charset="0"/>
              </a:rPr>
              <a:t>ordered_update</a:t>
            </a:r>
            <a:r>
              <a:rPr lang="en-US" sz="2000" dirty="0">
                <a:latin typeface="Consolas" panose="020B0609020204030204" pitchFamily="49" charset="0"/>
                <a:cs typeface="Consolas" panose="020B0609020204030204" pitchFamily="49" charset="0"/>
              </a:rPr>
              <a:t>(A[B[i]]) = f(i);         </a:t>
            </a:r>
            <a:r>
              <a:rPr lang="en-US" sz="2000" i="1" dirty="0">
                <a:latin typeface="Consolas" panose="020B0609020204030204" pitchFamily="49" charset="0"/>
                <a:cs typeface="Consolas" panose="020B0609020204030204" pitchFamily="49" charset="0"/>
              </a:rPr>
              <a:t>// Scatter</a:t>
            </a:r>
            <a:endParaRPr lang="en-US" sz="2000" dirty="0">
              <a:latin typeface="Consolas" panose="020B0609020204030204" pitchFamily="49" charset="0"/>
              <a:cs typeface="Consolas" panose="020B0609020204030204" pitchFamily="49" charset="0"/>
            </a:endParaRPr>
          </a:p>
          <a:p>
            <a:r>
              <a:rPr lang="en-US" sz="2000" dirty="0" err="1">
                <a:latin typeface="Consolas" panose="020B0609020204030204" pitchFamily="49" charset="0"/>
                <a:cs typeface="Consolas" panose="020B0609020204030204" pitchFamily="49" charset="0"/>
              </a:rPr>
              <a:t>ordered_update</a:t>
            </a:r>
            <a:r>
              <a:rPr lang="en-US" sz="2000" dirty="0">
                <a:latin typeface="Consolas" panose="020B0609020204030204" pitchFamily="49" charset="0"/>
                <a:cs typeface="Consolas" panose="020B0609020204030204" pitchFamily="49" charset="0"/>
              </a:rPr>
              <a:t>(A[B[i]]) += f(i);        </a:t>
            </a:r>
            <a:r>
              <a:rPr lang="en-US" sz="2000" i="1" dirty="0">
                <a:latin typeface="Consolas" panose="020B0609020204030204" pitchFamily="49" charset="0"/>
                <a:cs typeface="Consolas" panose="020B0609020204030204" pitchFamily="49" charset="0"/>
              </a:rPr>
              <a:t>// Histogram</a:t>
            </a:r>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ordered_update</a:t>
            </a:r>
            <a:r>
              <a:rPr lang="en-US" sz="2000" dirty="0">
                <a:latin typeface="Consolas" panose="020B0609020204030204" pitchFamily="49" charset="0"/>
                <a:cs typeface="Consolas" panose="020B0609020204030204" pitchFamily="49" charset="0"/>
              </a:rPr>
              <a:t>(A[B[i]]);              </a:t>
            </a:r>
            <a:r>
              <a:rPr lang="en-US" sz="2000" i="1" dirty="0">
                <a:latin typeface="Consolas" panose="020B0609020204030204" pitchFamily="49" charset="0"/>
                <a:cs typeface="Consolas" panose="020B0609020204030204" pitchFamily="49" charset="0"/>
              </a:rPr>
              <a:t>// Histogram</a:t>
            </a:r>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A[i] = (</a:t>
            </a:r>
            <a:r>
              <a:rPr lang="en-US" sz="2000" dirty="0" err="1">
                <a:latin typeface="Consolas" panose="020B0609020204030204" pitchFamily="49" charset="0"/>
                <a:cs typeface="Consolas" panose="020B0609020204030204" pitchFamily="49" charset="0"/>
              </a:rPr>
              <a:t>ordered_update</a:t>
            </a:r>
            <a:r>
              <a:rPr lang="en-US" sz="2000" dirty="0">
                <a:latin typeface="Consolas" panose="020B0609020204030204" pitchFamily="49" charset="0"/>
                <a:cs typeface="Consolas" panose="020B0609020204030204" pitchFamily="49" charset="0"/>
              </a:rPr>
              <a:t>(x) += f(i));     </a:t>
            </a:r>
            <a:r>
              <a:rPr lang="en-US" sz="2000" i="1" dirty="0">
                <a:latin typeface="Consolas" panose="020B0609020204030204" pitchFamily="49" charset="0"/>
                <a:cs typeface="Consolas" panose="020B0609020204030204" pitchFamily="49" charset="0"/>
              </a:rPr>
              <a:t>// Prefix scan</a:t>
            </a:r>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if(p(i)) A[</a:t>
            </a:r>
            <a:r>
              <a:rPr lang="en-US" sz="2000" dirty="0" err="1">
                <a:latin typeface="Consolas" panose="020B0609020204030204" pitchFamily="49" charset="0"/>
                <a:cs typeface="Consolas" panose="020B0609020204030204" pitchFamily="49" charset="0"/>
              </a:rPr>
              <a:t>ordered_update</a:t>
            </a:r>
            <a:r>
              <a:rPr lang="en-US" sz="2000" dirty="0">
                <a:latin typeface="Consolas" panose="020B0609020204030204" pitchFamily="49" charset="0"/>
                <a:cs typeface="Consolas" panose="020B0609020204030204" pitchFamily="49" charset="0"/>
              </a:rPr>
              <a:t>(j)++] = f(i); </a:t>
            </a:r>
            <a:r>
              <a:rPr lang="en-US" sz="2000" i="1" dirty="0">
                <a:latin typeface="Consolas" panose="020B0609020204030204" pitchFamily="49" charset="0"/>
                <a:cs typeface="Consolas" panose="020B0609020204030204" pitchFamily="49" charset="0"/>
              </a:rPr>
              <a:t>// Compress</a:t>
            </a:r>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if(p(i)) v = A[</a:t>
            </a:r>
            <a:r>
              <a:rPr lang="en-US" sz="2000" dirty="0" err="1">
                <a:latin typeface="Consolas" panose="020B0609020204030204" pitchFamily="49" charset="0"/>
                <a:cs typeface="Consolas" panose="020B0609020204030204" pitchFamily="49" charset="0"/>
              </a:rPr>
              <a:t>ordered_update</a:t>
            </a:r>
            <a:r>
              <a:rPr lang="en-US" sz="2000" dirty="0">
                <a:latin typeface="Consolas" panose="020B0609020204030204" pitchFamily="49" charset="0"/>
                <a:cs typeface="Consolas" panose="020B0609020204030204" pitchFamily="49" charset="0"/>
              </a:rPr>
              <a:t>(j)++];    </a:t>
            </a:r>
            <a:r>
              <a:rPr lang="en-US" sz="2000" i="1" dirty="0">
                <a:latin typeface="Consolas" panose="020B0609020204030204" pitchFamily="49" charset="0"/>
                <a:cs typeface="Consolas" panose="020B0609020204030204" pitchFamily="49" charset="0"/>
              </a:rPr>
              <a:t>// </a:t>
            </a:r>
            <a:r>
              <a:rPr lang="en-US" sz="2000" i="1" dirty="0" smtClean="0">
                <a:latin typeface="Consolas" panose="020B0609020204030204" pitchFamily="49" charset="0"/>
                <a:cs typeface="Consolas" panose="020B0609020204030204" pitchFamily="49" charset="0"/>
              </a:rPr>
              <a:t>Expand</a:t>
            </a:r>
            <a:endParaRPr lang="en-US" sz="20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20</a:t>
            </a:fld>
            <a:endParaRPr lang="en-US" dirty="0"/>
          </a:p>
        </p:txBody>
      </p:sp>
    </p:spTree>
    <p:extLst>
      <p:ext uri="{BB962C8B-B14F-4D97-AF65-F5344CB8AC3E}">
        <p14:creationId xmlns:p14="http://schemas.microsoft.com/office/powerpoint/2010/main" val="1930275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Why vec Only For </a:t>
            </a:r>
            <a:r>
              <a:rPr lang="en-US" dirty="0" smtClean="0">
                <a:latin typeface="Consolas" panose="020B0609020204030204" pitchFamily="49" charset="0"/>
                <a:cs typeface="Consolas" panose="020B0609020204030204" pitchFamily="49" charset="0"/>
              </a:rPr>
              <a:t>for_loop</a:t>
            </a:r>
            <a:r>
              <a:rPr lang="en-US" dirty="0" smtClean="0"/>
              <a:t>?</a:t>
            </a:r>
            <a:endParaRPr lang="en-US" dirty="0"/>
          </a:p>
        </p:txBody>
      </p:sp>
      <p:sp>
        <p:nvSpPr>
          <p:cNvPr id="4" name="Content Placeholder 3"/>
          <p:cNvSpPr>
            <a:spLocks noGrp="1"/>
          </p:cNvSpPr>
          <p:nvPr>
            <p:ph idx="1"/>
          </p:nvPr>
        </p:nvSpPr>
        <p:spPr/>
        <p:txBody>
          <a:bodyPr/>
          <a:lstStyle/>
          <a:p>
            <a:pPr marL="285750" indent="-285750">
              <a:buFont typeface="Arial" panose="020B0604020202020204" pitchFamily="34" charset="0"/>
              <a:buChar char="•"/>
            </a:pPr>
            <a:r>
              <a:rPr lang="en-US" dirty="0" smtClean="0"/>
              <a:t>The semantics of the </a:t>
            </a:r>
            <a:r>
              <a:rPr lang="en-US" dirty="0" err="1" smtClean="0">
                <a:latin typeface="Consolas" panose="020B0609020204030204" pitchFamily="49" charset="0"/>
                <a:cs typeface="Consolas" panose="020B0609020204030204" pitchFamily="49" charset="0"/>
              </a:rPr>
              <a:t>vec</a:t>
            </a:r>
            <a:r>
              <a:rPr lang="en-US" dirty="0" smtClean="0"/>
              <a:t> execution are only well-defined for loops</a:t>
            </a:r>
          </a:p>
          <a:p>
            <a:pPr marL="511175" lvl="1" indent="-285750">
              <a:buFont typeface="Arial" panose="020B0604020202020204" pitchFamily="34" charset="0"/>
              <a:buChar char="•"/>
            </a:pPr>
            <a:r>
              <a:rPr lang="en-US" dirty="0" smtClean="0"/>
              <a:t>We are not yet sure how to specify them for algorithms</a:t>
            </a:r>
          </a:p>
          <a:p>
            <a:pPr marL="511175" lvl="1" indent="-285750">
              <a:buFont typeface="Arial" panose="020B0604020202020204" pitchFamily="34" charset="0"/>
              <a:buChar char="•"/>
            </a:pPr>
            <a:r>
              <a:rPr lang="en-US" dirty="0" smtClean="0"/>
              <a:t>Possible area for future work</a:t>
            </a:r>
          </a:p>
          <a:p>
            <a:pPr marL="285750" indent="-285750">
              <a:buFont typeface="Arial" panose="020B0604020202020204" pitchFamily="34" charset="0"/>
              <a:buChar char="•"/>
            </a:pPr>
            <a:r>
              <a:rPr lang="en-US" dirty="0" smtClean="0"/>
              <a:t>Not clear that </a:t>
            </a:r>
            <a:r>
              <a:rPr lang="en-US" dirty="0">
                <a:latin typeface="Consolas" panose="020B0609020204030204" pitchFamily="49" charset="0"/>
                <a:cs typeface="Consolas" panose="020B0609020204030204" pitchFamily="49" charset="0"/>
              </a:rPr>
              <a:t>vec</a:t>
            </a:r>
            <a:r>
              <a:rPr lang="en-US" dirty="0"/>
              <a:t> </a:t>
            </a:r>
            <a:r>
              <a:rPr lang="en-US" dirty="0" smtClean="0"/>
              <a:t>has useful meaning for STL algorithms</a:t>
            </a:r>
          </a:p>
          <a:p>
            <a:pPr marL="285750" indent="-285750">
              <a:buFont typeface="Arial" panose="020B0604020202020204" pitchFamily="34" charset="0"/>
              <a:buChar char="•"/>
            </a:pPr>
            <a:r>
              <a:rPr lang="en-US" dirty="0" smtClean="0"/>
              <a:t>Nonetheless it is extremely valuable for </a:t>
            </a:r>
            <a:r>
              <a:rPr lang="en-US" dirty="0" smtClean="0">
                <a:latin typeface="Consolas" panose="020B0609020204030204" pitchFamily="49" charset="0"/>
                <a:cs typeface="Consolas" panose="020B0609020204030204" pitchFamily="49" charset="0"/>
              </a:rPr>
              <a:t>for_loop</a:t>
            </a:r>
            <a:r>
              <a:rPr lang="en-US" dirty="0" smtClean="0"/>
              <a:t> and </a:t>
            </a:r>
            <a:r>
              <a:rPr lang="en-US" dirty="0" err="1" smtClean="0">
                <a:latin typeface="Consolas" panose="020B0609020204030204" pitchFamily="49" charset="0"/>
                <a:cs typeface="Consolas" panose="020B0609020204030204" pitchFamily="49" charset="0"/>
              </a:rPr>
              <a:t>for_loop_strided</a:t>
            </a:r>
            <a:r>
              <a:rPr lang="en-US" dirty="0" smtClean="0"/>
              <a:t>.</a:t>
            </a:r>
          </a:p>
          <a:p>
            <a:pPr marL="285750" indent="-285750">
              <a:buFont typeface="Arial" panose="020B0604020202020204" pitchFamily="34" charset="0"/>
              <a:buChar char="•"/>
            </a:pPr>
            <a:endParaRPr lang="en-US" dirty="0"/>
          </a:p>
        </p:txBody>
      </p:sp>
      <p:sp>
        <p:nvSpPr>
          <p:cNvPr id="2" name="Slide Number Placeholder 1"/>
          <p:cNvSpPr>
            <a:spLocks noGrp="1"/>
          </p:cNvSpPr>
          <p:nvPr>
            <p:ph type="sldNum" sz="quarter" idx="12"/>
          </p:nvPr>
        </p:nvSpPr>
        <p:spPr/>
        <p:txBody>
          <a:bodyPr/>
          <a:lstStyle/>
          <a:p>
            <a:fld id="{EE2556C5-CE8C-6547-B838-EA80C61A4AF7}" type="slidenum">
              <a:rPr lang="en-US" smtClean="0"/>
              <a:pPr/>
              <a:t>21</a:t>
            </a:fld>
            <a:endParaRPr lang="en-US" dirty="0"/>
          </a:p>
        </p:txBody>
      </p:sp>
    </p:spTree>
    <p:extLst>
      <p:ext uri="{BB962C8B-B14F-4D97-AF65-F5344CB8AC3E}">
        <p14:creationId xmlns:p14="http://schemas.microsoft.com/office/powerpoint/2010/main" val="350608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a:t>
            </a:r>
            <a:endParaRPr lang="en-US" dirty="0"/>
          </a:p>
        </p:txBody>
      </p:sp>
      <p:sp>
        <p:nvSpPr>
          <p:cNvPr id="5" name="Content Placeholder 4"/>
          <p:cNvSpPr>
            <a:spLocks noGrp="1"/>
          </p:cNvSpPr>
          <p:nvPr>
            <p:ph idx="1"/>
          </p:nvPr>
        </p:nvSpPr>
        <p:spPr>
          <a:xfrm>
            <a:off x="455613" y="1339879"/>
            <a:ext cx="5880501" cy="3645512"/>
          </a:xfrm>
        </p:spPr>
        <p:txBody>
          <a:bodyPr/>
          <a:lstStyle/>
          <a:p>
            <a:r>
              <a:rPr lang="en-US" dirty="0" err="1" smtClean="0">
                <a:latin typeface="Consolas" panose="020B0609020204030204" pitchFamily="49" charset="0"/>
                <a:cs typeface="Consolas" panose="020B0609020204030204" pitchFamily="49" charset="0"/>
              </a:rPr>
              <a:t>unseq_execution_policy</a:t>
            </a:r>
            <a:endParaRPr lang="en-US" dirty="0" smtClean="0">
              <a:latin typeface="Consolas" panose="020B0609020204030204" pitchFamily="49" charset="0"/>
              <a:cs typeface="Consolas" panose="020B0609020204030204" pitchFamily="49" charset="0"/>
            </a:endParaRPr>
          </a:p>
          <a:p>
            <a:pPr lvl="1"/>
            <a:r>
              <a:rPr lang="en-US" dirty="0" smtClean="0"/>
              <a:t>relaxed sequencing</a:t>
            </a:r>
          </a:p>
          <a:p>
            <a:pPr lvl="1"/>
            <a:r>
              <a:rPr lang="en-US" dirty="0" smtClean="0"/>
              <a:t>applicable to STL algorithms</a:t>
            </a:r>
            <a:endParaRPr lang="en-US" dirty="0"/>
          </a:p>
          <a:p>
            <a:r>
              <a:rPr lang="en-US" dirty="0" err="1" smtClean="0">
                <a:latin typeface="Consolas" panose="020B0609020204030204" pitchFamily="49" charset="0"/>
                <a:cs typeface="Consolas" panose="020B0609020204030204" pitchFamily="49" charset="0"/>
              </a:rPr>
              <a:t>vec_execution_policy</a:t>
            </a:r>
            <a:endParaRPr lang="en-US" dirty="0" smtClean="0">
              <a:latin typeface="Consolas" panose="020B0609020204030204" pitchFamily="49" charset="0"/>
              <a:cs typeface="Consolas" panose="020B0609020204030204" pitchFamily="49" charset="0"/>
            </a:endParaRPr>
          </a:p>
          <a:p>
            <a:pPr lvl="1"/>
            <a:r>
              <a:rPr lang="en-US" u="sng" dirty="0" smtClean="0"/>
              <a:t>necessary</a:t>
            </a:r>
            <a:r>
              <a:rPr lang="en-US" dirty="0" smtClean="0"/>
              <a:t> conditions for classic vector loop execution</a:t>
            </a:r>
          </a:p>
          <a:p>
            <a:pPr lvl="1"/>
            <a:r>
              <a:rPr lang="en-US" dirty="0" smtClean="0"/>
              <a:t>applicable to </a:t>
            </a:r>
            <a:r>
              <a:rPr lang="en-US" dirty="0" smtClean="0">
                <a:latin typeface="Consolas" panose="020B0609020204030204" pitchFamily="49" charset="0"/>
                <a:cs typeface="Consolas" panose="020B0609020204030204" pitchFamily="49" charset="0"/>
              </a:rPr>
              <a:t>for_loop</a:t>
            </a:r>
            <a:r>
              <a:rPr lang="en-US" dirty="0" smtClean="0"/>
              <a:t> and </a:t>
            </a:r>
            <a:r>
              <a:rPr lang="en-US" dirty="0" err="1" smtClean="0">
                <a:latin typeface="Consolas" panose="020B0609020204030204" pitchFamily="49" charset="0"/>
                <a:cs typeface="Consolas" panose="020B0609020204030204" pitchFamily="49" charset="0"/>
              </a:rPr>
              <a:t>for_loop_strided</a:t>
            </a:r>
            <a:endParaRPr lang="en-US" dirty="0">
              <a:latin typeface="Consolas" panose="020B0609020204030204" pitchFamily="49" charset="0"/>
              <a:cs typeface="Consolas" panose="020B0609020204030204" pitchFamily="49" charset="0"/>
            </a:endParaRPr>
          </a:p>
          <a:p>
            <a:r>
              <a:rPr lang="en-US" dirty="0"/>
              <a:t>Both policies use a single OS thread</a:t>
            </a:r>
          </a:p>
          <a:p>
            <a:pPr lvl="1"/>
            <a:r>
              <a:rPr lang="en-US" dirty="0" smtClean="0"/>
              <a:t>Let </a:t>
            </a:r>
            <a:r>
              <a:rPr lang="en-US" dirty="0"/>
              <a:t>applications avoid disturbing existing </a:t>
            </a:r>
            <a:r>
              <a:rPr lang="en-US" dirty="0" smtClean="0"/>
              <a:t>threading</a:t>
            </a:r>
          </a:p>
          <a:p>
            <a:r>
              <a:rPr lang="en-US" dirty="0" err="1" smtClean="0">
                <a:solidFill>
                  <a:srgbClr val="002060"/>
                </a:solidFill>
                <a:latin typeface="Consolas" panose="020B0609020204030204" pitchFamily="49" charset="0"/>
                <a:cs typeface="Consolas" panose="020B0609020204030204" pitchFamily="49" charset="0"/>
              </a:rPr>
              <a:t>vec_off</a:t>
            </a:r>
            <a:r>
              <a:rPr lang="en-US" dirty="0" smtClean="0"/>
              <a:t> and </a:t>
            </a:r>
            <a:r>
              <a:rPr lang="en-US" dirty="0" err="1">
                <a:solidFill>
                  <a:srgbClr val="002060"/>
                </a:solidFill>
                <a:latin typeface="Consolas" panose="020B0609020204030204" pitchFamily="49" charset="0"/>
                <a:cs typeface="Consolas" panose="020B0609020204030204" pitchFamily="49" charset="0"/>
              </a:rPr>
              <a:t>unordered_update</a:t>
            </a:r>
            <a:r>
              <a:rPr lang="en-US" dirty="0" smtClean="0"/>
              <a:t> provide localized strengthening of sequencing guarantees.</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22</a:t>
            </a:fld>
            <a:endParaRPr lang="en-US" dirty="0"/>
          </a:p>
        </p:txBody>
      </p:sp>
      <p:grpSp>
        <p:nvGrpSpPr>
          <p:cNvPr id="6" name="Canvas 1"/>
          <p:cNvGrpSpPr/>
          <p:nvPr/>
        </p:nvGrpSpPr>
        <p:grpSpPr>
          <a:xfrm>
            <a:off x="5279406" y="934356"/>
            <a:ext cx="3308566" cy="3296873"/>
            <a:chOff x="0" y="0"/>
            <a:chExt cx="1924050" cy="1444625"/>
          </a:xfrm>
        </p:grpSpPr>
        <p:sp>
          <p:nvSpPr>
            <p:cNvPr id="7" name="Rectangle 6"/>
            <p:cNvSpPr/>
            <p:nvPr/>
          </p:nvSpPr>
          <p:spPr>
            <a:xfrm>
              <a:off x="0" y="0"/>
              <a:ext cx="1924050" cy="1444625"/>
            </a:xfrm>
            <a:prstGeom prst="rect">
              <a:avLst/>
            </a:prstGeom>
          </p:spPr>
        </p:sp>
        <p:sp>
          <p:nvSpPr>
            <p:cNvPr id="8" name="Text Box 2"/>
            <p:cNvSpPr txBox="1"/>
            <p:nvPr/>
          </p:nvSpPr>
          <p:spPr>
            <a:xfrm>
              <a:off x="895350" y="1208549"/>
              <a:ext cx="273050" cy="19685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600" dirty="0">
                  <a:effectLst/>
                  <a:ea typeface="Calibri" panose="020F0502020204030204" pitchFamily="34" charset="0"/>
                  <a:cs typeface="Times New Roman" panose="02020603050405020304" pitchFamily="18" charset="0"/>
                </a:rPr>
                <a:t>seq</a:t>
              </a:r>
            </a:p>
          </p:txBody>
        </p:sp>
        <p:sp>
          <p:nvSpPr>
            <p:cNvPr id="9" name="Text Box 3"/>
            <p:cNvSpPr txBox="1"/>
            <p:nvPr/>
          </p:nvSpPr>
          <p:spPr>
            <a:xfrm>
              <a:off x="450850" y="529099"/>
              <a:ext cx="279400" cy="151137"/>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600" dirty="0">
                  <a:effectLst/>
                  <a:ea typeface="Calibri" panose="020F0502020204030204" pitchFamily="34" charset="0"/>
                  <a:cs typeface="Times New Roman" panose="02020603050405020304" pitchFamily="18" charset="0"/>
                </a:rPr>
                <a:t>par</a:t>
              </a:r>
            </a:p>
          </p:txBody>
        </p:sp>
        <p:sp>
          <p:nvSpPr>
            <p:cNvPr id="10" name="Text Box 3"/>
            <p:cNvSpPr txBox="1"/>
            <p:nvPr/>
          </p:nvSpPr>
          <p:spPr>
            <a:xfrm>
              <a:off x="1136650" y="412744"/>
              <a:ext cx="584200" cy="151137"/>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6000"/>
                </a:lnSpc>
                <a:spcBef>
                  <a:spcPts val="0"/>
                </a:spcBef>
                <a:spcAft>
                  <a:spcPts val="800"/>
                </a:spcAft>
              </a:pPr>
              <a:r>
                <a:rPr lang="en-US" sz="1600" b="1" dirty="0">
                  <a:solidFill>
                    <a:schemeClr val="tx2"/>
                  </a:solidFill>
                  <a:effectLst/>
                  <a:ea typeface="Calibri" panose="020F0502020204030204" pitchFamily="34" charset="0"/>
                </a:rPr>
                <a:t>unseq</a:t>
              </a:r>
              <a:endParaRPr lang="en-US" sz="1600" dirty="0">
                <a:solidFill>
                  <a:schemeClr val="tx2"/>
                </a:solidFill>
                <a:effectLst/>
                <a:latin typeface="Times New Roman" panose="02020603050405020304" pitchFamily="18" charset="0"/>
                <a:ea typeface="Times New Roman" panose="02020603050405020304" pitchFamily="18" charset="0"/>
              </a:endParaRPr>
            </a:p>
          </p:txBody>
        </p:sp>
        <p:sp>
          <p:nvSpPr>
            <p:cNvPr id="11" name="Text Box 3"/>
            <p:cNvSpPr txBox="1"/>
            <p:nvPr/>
          </p:nvSpPr>
          <p:spPr>
            <a:xfrm>
              <a:off x="738800" y="98492"/>
              <a:ext cx="588010" cy="163566"/>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5000"/>
                </a:lnSpc>
                <a:spcBef>
                  <a:spcPts val="0"/>
                </a:spcBef>
                <a:spcAft>
                  <a:spcPts val="800"/>
                </a:spcAft>
              </a:pPr>
              <a:r>
                <a:rPr lang="en-US" sz="1600" dirty="0">
                  <a:effectLst/>
                  <a:ea typeface="Calibri" panose="020F0502020204030204" pitchFamily="34" charset="0"/>
                </a:rPr>
                <a:t>par_vec</a:t>
              </a:r>
              <a:endParaRPr lang="en-US" sz="1600" dirty="0">
                <a:effectLst/>
                <a:latin typeface="Times New Roman" panose="02020603050405020304" pitchFamily="18" charset="0"/>
                <a:ea typeface="Times New Roman" panose="02020603050405020304" pitchFamily="18" charset="0"/>
              </a:endParaRPr>
            </a:p>
          </p:txBody>
        </p:sp>
        <p:sp>
          <p:nvSpPr>
            <p:cNvPr id="12" name="Text Box 3"/>
            <p:cNvSpPr txBox="1"/>
            <p:nvPr/>
          </p:nvSpPr>
          <p:spPr>
            <a:xfrm>
              <a:off x="1016000" y="831850"/>
              <a:ext cx="838200" cy="160769"/>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5000"/>
                </a:lnSpc>
                <a:spcBef>
                  <a:spcPts val="0"/>
                </a:spcBef>
                <a:spcAft>
                  <a:spcPts val="800"/>
                </a:spcAft>
              </a:pPr>
              <a:r>
                <a:rPr lang="en-US" sz="1600" b="1" dirty="0">
                  <a:solidFill>
                    <a:schemeClr val="tx2"/>
                  </a:solidFill>
                  <a:effectLst/>
                  <a:ea typeface="Calibri" panose="020F0502020204030204" pitchFamily="34" charset="0"/>
                </a:rPr>
                <a:t>vec</a:t>
              </a:r>
              <a:endParaRPr lang="en-US" sz="1600" dirty="0">
                <a:solidFill>
                  <a:schemeClr val="tx2"/>
                </a:solidFill>
                <a:effectLst/>
                <a:latin typeface="Times New Roman" panose="02020603050405020304" pitchFamily="18" charset="0"/>
                <a:ea typeface="Times New Roman" panose="02020603050405020304" pitchFamily="18" charset="0"/>
              </a:endParaRPr>
            </a:p>
          </p:txBody>
        </p:sp>
        <p:cxnSp>
          <p:nvCxnSpPr>
            <p:cNvPr id="13" name="Straight Connector 12"/>
            <p:cNvCxnSpPr>
              <a:endCxn id="9" idx="0"/>
            </p:cNvCxnSpPr>
            <p:nvPr/>
          </p:nvCxnSpPr>
          <p:spPr>
            <a:xfrm flipH="1">
              <a:off x="590551" y="262399"/>
              <a:ext cx="425450" cy="266700"/>
            </a:xfrm>
            <a:prstGeom prst="line">
              <a:avLst/>
            </a:prstGeom>
            <a:ln>
              <a:solidFill>
                <a:schemeClr val="tx1"/>
              </a:solidFill>
              <a:tailEnd w="lg" len="lg"/>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2"/>
              <a:endCxn id="10" idx="0"/>
            </p:cNvCxnSpPr>
            <p:nvPr/>
          </p:nvCxnSpPr>
          <p:spPr>
            <a:xfrm>
              <a:off x="1032805" y="262058"/>
              <a:ext cx="395945" cy="150686"/>
            </a:xfrm>
            <a:prstGeom prst="line">
              <a:avLst/>
            </a:prstGeom>
            <a:ln>
              <a:solidFill>
                <a:schemeClr val="tx1"/>
              </a:solidFill>
              <a:tailEnd w="lg" len="lg"/>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0" idx="2"/>
              <a:endCxn id="12" idx="0"/>
            </p:cNvCxnSpPr>
            <p:nvPr/>
          </p:nvCxnSpPr>
          <p:spPr>
            <a:xfrm>
              <a:off x="1428750" y="563881"/>
              <a:ext cx="6350" cy="267969"/>
            </a:xfrm>
            <a:prstGeom prst="line">
              <a:avLst/>
            </a:prstGeom>
            <a:ln>
              <a:solidFill>
                <a:schemeClr val="tx1"/>
              </a:solidFill>
              <a:tailEnd w="lg" len="lg"/>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2"/>
              <a:endCxn id="8" idx="0"/>
            </p:cNvCxnSpPr>
            <p:nvPr/>
          </p:nvCxnSpPr>
          <p:spPr>
            <a:xfrm flipH="1">
              <a:off x="1031875" y="992619"/>
              <a:ext cx="403224" cy="215930"/>
            </a:xfrm>
            <a:prstGeom prst="line">
              <a:avLst/>
            </a:prstGeom>
            <a:ln>
              <a:solidFill>
                <a:schemeClr val="tx1"/>
              </a:solidFill>
              <a:tailEnd w="lg" len="lg"/>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2"/>
              <a:endCxn id="8" idx="0"/>
            </p:cNvCxnSpPr>
            <p:nvPr/>
          </p:nvCxnSpPr>
          <p:spPr>
            <a:xfrm>
              <a:off x="590551" y="680236"/>
              <a:ext cx="441325" cy="528313"/>
            </a:xfrm>
            <a:prstGeom prst="line">
              <a:avLst/>
            </a:prstGeom>
            <a:ln>
              <a:solidFill>
                <a:schemeClr val="tx1"/>
              </a:solidFill>
              <a:tailEnd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885513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171450"/>
            <a:ext cx="8229600" cy="741760"/>
          </a:xfrm>
        </p:spPr>
        <p:txBody>
          <a:bodyPr/>
          <a:lstStyle/>
          <a:p>
            <a:r>
              <a:rPr lang="en-US" altLang="en-US" smtClean="0">
                <a:latin typeface="+mn-lt"/>
              </a:rPr>
              <a:t>Legal Disclaimer &amp; Optimization Notice</a:t>
            </a:r>
          </a:p>
        </p:txBody>
      </p:sp>
      <p:sp>
        <p:nvSpPr>
          <p:cNvPr id="24579" name="Content Placeholder 3"/>
          <p:cNvSpPr>
            <a:spLocks noGrp="1"/>
          </p:cNvSpPr>
          <p:nvPr>
            <p:ph idx="1"/>
          </p:nvPr>
        </p:nvSpPr>
        <p:spPr>
          <a:xfrm>
            <a:off x="455614" y="905521"/>
            <a:ext cx="8167687" cy="3764111"/>
          </a:xfrm>
          <a:prstGeom prst="rect">
            <a:avLst/>
          </a:prstGeom>
        </p:spPr>
        <p:txBody>
          <a:bodyPr/>
          <a:lstStyle/>
          <a:p>
            <a:r>
              <a:rPr lang="en-US" altLang="en-US" sz="1100" dirty="0" smtClean="0">
                <a:latin typeface="+mn-lt"/>
              </a:rPr>
              <a:t>INFORMATION IN THIS DOCUMENT IS PROVIDED “AS IS”. NO LICENSE, EXPRESS OR IMPLIED, BY ESTOPPEL OR OTHERWISE, TO ANY INTELLECTUAL PROPERTY RIGHTS IS GRANTED BY THIS DOCUMENT. INTEL ASSUMES NO LIABILITY WHATSOEVER AND INTEL DISCLAIMS ANY EXPRESS OR IMPLIED WARRANTY, RELATING TO THIS INFORMATION INCLUDING LIABILITY OR WARRANTIES RELATING TO FITNESS FOR A PARTICULAR PURPOSE, MERCHANTABILITY, OR INFRINGEMENT OF ANY PATENT, COPYRIGHT OR OTHER INTELLECTUAL PROPERTY RIGHT.</a:t>
            </a:r>
          </a:p>
          <a:p>
            <a:r>
              <a:rPr lang="en-US" altLang="en-US" sz="1100" dirty="0" smtClean="0">
                <a:latin typeface="+mn-lt"/>
              </a:rPr>
              <a:t>Software and workloads used in performance tests may have been optimized for performance only on Intel microprocessors.  Performance tests, such as </a:t>
            </a:r>
            <a:r>
              <a:rPr lang="en-US" altLang="en-US" sz="1100" dirty="0" err="1" smtClean="0">
                <a:latin typeface="+mn-lt"/>
              </a:rPr>
              <a:t>SYSmark</a:t>
            </a:r>
            <a:r>
              <a:rPr lang="en-US" altLang="en-US" sz="1100" dirty="0" smtClean="0">
                <a:latin typeface="+mn-lt"/>
              </a:rPr>
              <a:t> and </a:t>
            </a:r>
            <a:r>
              <a:rPr lang="en-US" altLang="en-US" sz="1100" dirty="0" err="1" smtClean="0">
                <a:latin typeface="+mn-lt"/>
              </a:rPr>
              <a:t>MobileMark</a:t>
            </a:r>
            <a:r>
              <a:rPr lang="en-US" altLang="en-US" sz="1100" dirty="0" smtClean="0">
                <a:latin typeface="+mn-lt"/>
              </a:rPr>
              <a:t>,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a:t>
            </a:r>
          </a:p>
          <a:p>
            <a:r>
              <a:rPr lang="en-US" altLang="en-US" sz="1100" dirty="0" smtClean="0">
                <a:latin typeface="+mn-lt"/>
              </a:rPr>
              <a:t>Copyright </a:t>
            </a:r>
            <a:r>
              <a:rPr lang="en-US" altLang="en-US" sz="1100" smtClean="0">
                <a:latin typeface="+mn-lt"/>
              </a:rPr>
              <a:t>© 2015, </a:t>
            </a:r>
            <a:r>
              <a:rPr lang="en-US" altLang="en-US" sz="1100" dirty="0" smtClean="0">
                <a:latin typeface="+mn-lt"/>
              </a:rPr>
              <a:t>Intel Corporation. All rights reserved. Intel, Pentium, Xeon, Xeon Phi, Core, </a:t>
            </a:r>
            <a:r>
              <a:rPr lang="en-US" altLang="en-US" sz="1100" dirty="0" err="1" smtClean="0">
                <a:latin typeface="+mn-lt"/>
              </a:rPr>
              <a:t>VTune</a:t>
            </a:r>
            <a:r>
              <a:rPr lang="en-US" altLang="en-US" sz="1100" dirty="0" smtClean="0">
                <a:latin typeface="+mn-lt"/>
              </a:rPr>
              <a:t>, </a:t>
            </a:r>
            <a:r>
              <a:rPr lang="en-US" altLang="en-US" sz="1100" dirty="0" err="1" smtClean="0">
                <a:latin typeface="+mn-lt"/>
              </a:rPr>
              <a:t>Cilk</a:t>
            </a:r>
            <a:r>
              <a:rPr lang="en-US" altLang="en-US" sz="1100" dirty="0" smtClean="0">
                <a:latin typeface="+mn-lt"/>
              </a:rPr>
              <a:t>, and the Intel logo are trademarks of Intel Corporation in the U.S. and other countries.</a:t>
            </a:r>
          </a:p>
        </p:txBody>
      </p:sp>
      <p:sp>
        <p:nvSpPr>
          <p:cNvPr id="2" name="Slide Number Placeholder 1"/>
          <p:cNvSpPr>
            <a:spLocks noGrp="1"/>
          </p:cNvSpPr>
          <p:nvPr>
            <p:ph type="sldNum" sz="quarter" idx="12"/>
          </p:nvPr>
        </p:nvSpPr>
        <p:spPr/>
        <p:txBody>
          <a:bodyPr/>
          <a:lstStyle/>
          <a:p>
            <a:pPr>
              <a:defRPr/>
            </a:pPr>
            <a:fld id="{E2E972C9-3D20-468C-BBF1-A1AAD9D360EF}" type="slidenum">
              <a:rPr lang="en-US" altLang="en-US" smtClean="0"/>
              <a:pPr>
                <a:defRPr/>
              </a:pPr>
              <a:t>23</a:t>
            </a:fld>
            <a:endParaRPr lang="en-US" altLang="en-US" dirty="0"/>
          </a:p>
        </p:txBody>
      </p:sp>
      <p:graphicFrame>
        <p:nvGraphicFramePr>
          <p:cNvPr id="8" name="Table 7"/>
          <p:cNvGraphicFramePr>
            <a:graphicFrameLocks noGrp="1"/>
          </p:cNvGraphicFramePr>
          <p:nvPr>
            <p:extLst>
              <p:ext uri="{D42A27DB-BD31-4B8C-83A1-F6EECF244321}">
                <p14:modId xmlns:p14="http://schemas.microsoft.com/office/powerpoint/2010/main" val="2214329470"/>
              </p:ext>
            </p:extLst>
          </p:nvPr>
        </p:nvGraphicFramePr>
        <p:xfrm>
          <a:off x="457201" y="3363983"/>
          <a:ext cx="8251825" cy="1371600"/>
        </p:xfrm>
        <a:graphic>
          <a:graphicData uri="http://schemas.openxmlformats.org/drawingml/2006/table">
            <a:tbl>
              <a:tblPr/>
              <a:tblGrid>
                <a:gridCol w="8251825"/>
              </a:tblGrid>
              <a:tr h="2057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FFFFFF"/>
                          </a:solidFill>
                          <a:effectLst/>
                          <a:latin typeface="+mn-lt"/>
                          <a:ea typeface="MS PGothic" pitchFamily="34" charset="-128"/>
                        </a:rPr>
                        <a:t>Optimization Notice</a:t>
                      </a:r>
                    </a:p>
                  </a:txBody>
                  <a:tcPr marL="91425" marR="91425"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11658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mn-lt"/>
                          <a:ea typeface="MS PGothic" pitchFamily="34" charset="-128"/>
                        </a:rPr>
                        <a:t>Intel</a:t>
                      </a:r>
                      <a:r>
                        <a:rPr kumimoji="0" lang="en-US" altLang="en-US" sz="1000" b="0" i="0" u="none" strike="noStrike" cap="none" normalizeH="0" baseline="0" dirty="0" smtClean="0">
                          <a:ln>
                            <a:noFill/>
                          </a:ln>
                          <a:solidFill>
                            <a:srgbClr val="000000"/>
                          </a:solidFill>
                          <a:effectLst/>
                          <a:latin typeface="+mn-lt"/>
                          <a:ea typeface="MS PGothic" pitchFamily="34" charset="-128"/>
                        </a:rPr>
                        <a:t>’</a:t>
                      </a:r>
                      <a:r>
                        <a:rPr kumimoji="0" lang="en-US" sz="1000" b="0" i="0" u="none" strike="noStrike" cap="none" normalizeH="0" baseline="0" dirty="0" smtClean="0">
                          <a:ln>
                            <a:noFill/>
                          </a:ln>
                          <a:solidFill>
                            <a:srgbClr val="000000"/>
                          </a:solidFill>
                          <a:effectLst/>
                          <a:latin typeface="+mn-lt"/>
                          <a:ea typeface="MS PGothic" pitchFamily="34" charset="-128"/>
                        </a:rPr>
                        <a:t>s compilers may or may not optimize to the same degree for non-Intel microprocessors for optimizations that are not unique to Intel microprocessors. These optimizations include SSE2, SSE3, and SSSE3 instruction sets and other optimizations. Intel does not guarantee the availability, functionality, or effectiveness of any optimization on microprocessors not manufactured by Intel. 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mn-lt"/>
                          <a:ea typeface="MS PGothic" pitchFamily="34" charset="-128"/>
                        </a:rPr>
                        <a:t>Notice revision #20110804</a:t>
                      </a:r>
                    </a:p>
                  </a:txBody>
                  <a:tcPr marL="91425" marR="91425"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bl>
          </a:graphicData>
        </a:graphic>
      </p:graphicFrame>
    </p:spTree>
    <p:extLst>
      <p:ext uri="{BB962C8B-B14F-4D97-AF65-F5344CB8AC3E}">
        <p14:creationId xmlns:p14="http://schemas.microsoft.com/office/powerpoint/2010/main" val="3458427110"/>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Alternatives (from N4238)</a:t>
            </a:r>
            <a:endParaRPr lang="en-US" dirty="0"/>
          </a:p>
        </p:txBody>
      </p:sp>
      <p:sp>
        <p:nvSpPr>
          <p:cNvPr id="4" name="Content Placeholder 3"/>
          <p:cNvSpPr>
            <a:spLocks noGrp="1"/>
          </p:cNvSpPr>
          <p:nvPr>
            <p:ph idx="1"/>
          </p:nvPr>
        </p:nvSpPr>
        <p:spPr/>
        <p:txBody>
          <a:bodyPr/>
          <a:lstStyle/>
          <a:p>
            <a:r>
              <a:rPr lang="en-US" dirty="0" smtClean="0"/>
              <a:t>Lock-step model</a:t>
            </a:r>
          </a:p>
          <a:p>
            <a:pPr lvl="1"/>
            <a:r>
              <a:rPr lang="en-US" dirty="0" smtClean="0"/>
              <a:t>Not consistent with seq fallback</a:t>
            </a:r>
          </a:p>
          <a:p>
            <a:r>
              <a:rPr lang="en-US" dirty="0" smtClean="0"/>
              <a:t>Explicit ordering point model</a:t>
            </a:r>
          </a:p>
          <a:p>
            <a:pPr lvl="1"/>
            <a:r>
              <a:rPr lang="en-US" dirty="0" smtClean="0"/>
              <a:t>Warts grew </a:t>
            </a:r>
          </a:p>
          <a:p>
            <a:pPr lvl="2"/>
            <a:r>
              <a:rPr lang="en-US" dirty="0" smtClean="0"/>
              <a:t>Explicit temporaries and helper functions proliferated</a:t>
            </a:r>
          </a:p>
          <a:p>
            <a:pPr lvl="1"/>
            <a:r>
              <a:rPr lang="en-US" dirty="0" smtClean="0"/>
              <a:t>Seemed to increase the difficulty of vector programming</a:t>
            </a:r>
          </a:p>
          <a:p>
            <a:pPr lvl="2"/>
            <a:r>
              <a:rPr lang="en-US" dirty="0" smtClean="0"/>
              <a:t>Why mess with decades of success?</a:t>
            </a:r>
            <a:endParaRPr lang="en-US" dirty="0"/>
          </a:p>
        </p:txBody>
      </p:sp>
      <p:sp>
        <p:nvSpPr>
          <p:cNvPr id="2" name="Slide Number Placeholder 1"/>
          <p:cNvSpPr>
            <a:spLocks noGrp="1"/>
          </p:cNvSpPr>
          <p:nvPr>
            <p:ph type="sldNum" sz="quarter" idx="12"/>
          </p:nvPr>
        </p:nvSpPr>
        <p:spPr/>
        <p:txBody>
          <a:bodyPr/>
          <a:lstStyle/>
          <a:p>
            <a:fld id="{EE2556C5-CE8C-6547-B838-EA80C61A4AF7}" type="slidenum">
              <a:rPr lang="en-US" smtClean="0"/>
              <a:pPr/>
              <a:t>24</a:t>
            </a:fld>
            <a:endParaRPr lang="en-US" dirty="0"/>
          </a:p>
        </p:txBody>
      </p:sp>
    </p:spTree>
    <p:extLst>
      <p:ext uri="{BB962C8B-B14F-4D97-AF65-F5344CB8AC3E}">
        <p14:creationId xmlns:p14="http://schemas.microsoft.com/office/powerpoint/2010/main" val="31760633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Examples of the Complications</a:t>
            </a:r>
            <a:endParaRPr lang="en-US" dirty="0"/>
          </a:p>
        </p:txBody>
      </p:sp>
      <p:sp>
        <p:nvSpPr>
          <p:cNvPr id="2" name="Slide Number Placeholder 1"/>
          <p:cNvSpPr>
            <a:spLocks noGrp="1"/>
          </p:cNvSpPr>
          <p:nvPr>
            <p:ph type="sldNum" sz="quarter" idx="12"/>
          </p:nvPr>
        </p:nvSpPr>
        <p:spPr/>
        <p:txBody>
          <a:bodyPr/>
          <a:lstStyle/>
          <a:p>
            <a:fld id="{EE2556C5-CE8C-6547-B838-EA80C61A4AF7}" type="slidenum">
              <a:rPr lang="en-US" smtClean="0"/>
              <a:pPr/>
              <a:t>25</a:t>
            </a:fld>
            <a:endParaRPr lang="en-US" dirty="0"/>
          </a:p>
        </p:txBody>
      </p:sp>
      <p:sp>
        <p:nvSpPr>
          <p:cNvPr id="5" name="TextBox 4"/>
          <p:cNvSpPr txBox="1"/>
          <p:nvPr/>
        </p:nvSpPr>
        <p:spPr>
          <a:xfrm>
            <a:off x="835025" y="1900686"/>
            <a:ext cx="1993900" cy="523220"/>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A[i] = </a:t>
            </a:r>
            <a:r>
              <a:rPr lang="en-US" sz="1400" dirty="0" smtClean="0">
                <a:latin typeface="Consolas" panose="020B0609020204030204" pitchFamily="49" charset="0"/>
                <a:cs typeface="Consolas" panose="020B0609020204030204" pitchFamily="49" charset="0"/>
              </a:rPr>
              <a:t>2*A[i+1</a:t>
            </a:r>
            <a:r>
              <a:rPr lang="en-US" sz="1400" dirty="0">
                <a:latin typeface="Consolas" panose="020B0609020204030204" pitchFamily="49" charset="0"/>
                <a:cs typeface="Consolas" panose="020B0609020204030204" pitchFamily="49" charset="0"/>
              </a:rPr>
              <a:t>];</a:t>
            </a:r>
          </a:p>
          <a:p>
            <a:endParaRPr lang="en-US" sz="1400" dirty="0" smtClean="0">
              <a:solidFill>
                <a:schemeClr val="tx2"/>
              </a:solidFill>
              <a:latin typeface="Consolas" panose="020B0609020204030204" pitchFamily="49" charset="0"/>
              <a:cs typeface="Consolas" panose="020B0609020204030204" pitchFamily="49" charset="0"/>
            </a:endParaRPr>
          </a:p>
        </p:txBody>
      </p:sp>
      <p:sp>
        <p:nvSpPr>
          <p:cNvPr id="6" name="TextBox 5"/>
          <p:cNvSpPr txBox="1"/>
          <p:nvPr/>
        </p:nvSpPr>
        <p:spPr>
          <a:xfrm>
            <a:off x="3673474" y="1065516"/>
            <a:ext cx="3981450" cy="954107"/>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auto </a:t>
            </a:r>
            <a:r>
              <a:rPr lang="en-US" sz="1400" dirty="0" err="1">
                <a:latin typeface="Consolas" panose="020B0609020204030204" pitchFamily="49" charset="0"/>
                <a:cs typeface="Consolas" panose="020B0609020204030204" pitchFamily="49" charset="0"/>
              </a:rPr>
              <a:t>tmp</a:t>
            </a:r>
            <a:r>
              <a:rPr lang="en-US" sz="1400" dirty="0">
                <a:latin typeface="Consolas" panose="020B0609020204030204" pitchFamily="49" charset="0"/>
                <a:cs typeface="Consolas" panose="020B0609020204030204" pitchFamily="49" charset="0"/>
              </a:rPr>
              <a:t> = A[i + 1];</a:t>
            </a:r>
          </a:p>
          <a:p>
            <a:r>
              <a:rPr lang="en-US" sz="1400" dirty="0">
                <a:latin typeface="Consolas" panose="020B0609020204030204" pitchFamily="49" charset="0"/>
                <a:cs typeface="Consolas" panose="020B0609020204030204" pitchFamily="49" charset="0"/>
              </a:rPr>
              <a:t>parallel::</a:t>
            </a:r>
            <a:r>
              <a:rPr lang="en-US" sz="1400" dirty="0" err="1">
                <a:latin typeface="Consolas" panose="020B0609020204030204" pitchFamily="49" charset="0"/>
                <a:cs typeface="Consolas" panose="020B0609020204030204" pitchFamily="49" charset="0"/>
              </a:rPr>
              <a:t>wavefront_ordering_pt</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A[i] = 2*</a:t>
            </a:r>
            <a:r>
              <a:rPr lang="en-US" sz="1400" dirty="0" err="1">
                <a:latin typeface="Consolas" panose="020B0609020204030204" pitchFamily="49" charset="0"/>
                <a:cs typeface="Consolas" panose="020B0609020204030204" pitchFamily="49" charset="0"/>
              </a:rPr>
              <a:t>tmp</a:t>
            </a:r>
            <a:r>
              <a:rPr lang="en-US" sz="1400" dirty="0" smtClean="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p:txBody>
      </p:sp>
      <p:sp>
        <p:nvSpPr>
          <p:cNvPr id="7" name="TextBox 6"/>
          <p:cNvSpPr txBox="1"/>
          <p:nvPr/>
        </p:nvSpPr>
        <p:spPr>
          <a:xfrm>
            <a:off x="3673474" y="2242911"/>
            <a:ext cx="4946650" cy="523220"/>
          </a:xfrm>
          <a:prstGeom prst="rect">
            <a:avLst/>
          </a:prstGeom>
          <a:noFill/>
        </p:spPr>
        <p:txBody>
          <a:bodyPr wrap="square" rtlCol="0">
            <a:spAutoFit/>
          </a:bodyPr>
          <a:lstStyle/>
          <a:p>
            <a:r>
              <a:rPr lang="en-US" sz="1400" dirty="0" smtClean="0">
                <a:latin typeface="Consolas" panose="020B0609020204030204" pitchFamily="49" charset="0"/>
                <a:cs typeface="Consolas" panose="020B0609020204030204" pitchFamily="49" charset="0"/>
              </a:rPr>
              <a:t>A[i</a:t>
            </a:r>
            <a:r>
              <a:rPr lang="en-US" sz="1400" dirty="0">
                <a:latin typeface="Consolas" panose="020B0609020204030204" pitchFamily="49" charset="0"/>
                <a:cs typeface="Consolas" panose="020B0609020204030204" pitchFamily="49" charset="0"/>
              </a:rPr>
              <a:t>] = 2*parallel::</a:t>
            </a:r>
            <a:r>
              <a:rPr lang="en-US" sz="1400" dirty="0" err="1">
                <a:latin typeface="Consolas" panose="020B0609020204030204" pitchFamily="49" charset="0"/>
                <a:cs typeface="Consolas" panose="020B0609020204030204" pitchFamily="49" charset="0"/>
              </a:rPr>
              <a:t>wavefront_rvalue</a:t>
            </a:r>
            <a:r>
              <a:rPr lang="en-US" sz="1400" dirty="0">
                <a:latin typeface="Consolas" panose="020B0609020204030204" pitchFamily="49" charset="0"/>
                <a:cs typeface="Consolas" panose="020B0609020204030204" pitchFamily="49" charset="0"/>
              </a:rPr>
              <a:t>(A[i + 1]);</a:t>
            </a:r>
          </a:p>
          <a:p>
            <a:endParaRPr lang="en-US" sz="1400" dirty="0">
              <a:latin typeface="Consolas" panose="020B0609020204030204" pitchFamily="49" charset="0"/>
              <a:cs typeface="Consolas" panose="020B0609020204030204" pitchFamily="49" charset="0"/>
            </a:endParaRPr>
          </a:p>
        </p:txBody>
      </p:sp>
      <p:sp>
        <p:nvSpPr>
          <p:cNvPr id="8" name="TextBox 7"/>
          <p:cNvSpPr txBox="1"/>
          <p:nvPr/>
        </p:nvSpPr>
        <p:spPr>
          <a:xfrm>
            <a:off x="835025" y="3682949"/>
            <a:ext cx="1809750" cy="307777"/>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A[B[i]] = </a:t>
            </a:r>
            <a:r>
              <a:rPr lang="en-US" sz="1400" i="1" dirty="0">
                <a:latin typeface="Consolas" panose="020B0609020204030204" pitchFamily="49" charset="0"/>
                <a:cs typeface="Consolas" panose="020B0609020204030204" pitchFamily="49" charset="0"/>
              </a:rPr>
              <a:t>expr</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p:txBody>
      </p:sp>
      <p:sp>
        <p:nvSpPr>
          <p:cNvPr id="9" name="TextBox 8"/>
          <p:cNvSpPr txBox="1"/>
          <p:nvPr/>
        </p:nvSpPr>
        <p:spPr>
          <a:xfrm>
            <a:off x="3673474" y="2853582"/>
            <a:ext cx="4533900"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auto </a:t>
            </a:r>
            <a:r>
              <a:rPr lang="en-US" sz="1400" dirty="0" err="1">
                <a:latin typeface="Consolas" panose="020B0609020204030204" pitchFamily="49" charset="0"/>
                <a:cs typeface="Consolas" panose="020B0609020204030204" pitchFamily="49" charset="0"/>
              </a:rPr>
              <a:t>tmp</a:t>
            </a:r>
            <a:r>
              <a:rPr lang="en-US" sz="1400" dirty="0">
                <a:latin typeface="Consolas" panose="020B0609020204030204" pitchFamily="49" charset="0"/>
                <a:cs typeface="Consolas" panose="020B0609020204030204" pitchFamily="49" charset="0"/>
              </a:rPr>
              <a:t> = </a:t>
            </a:r>
            <a:r>
              <a:rPr lang="en-US" sz="1400" i="1" dirty="0">
                <a:latin typeface="Consolas" panose="020B0609020204030204" pitchFamily="49" charset="0"/>
                <a:cs typeface="Consolas" panose="020B0609020204030204" pitchFamily="49" charset="0"/>
              </a:rPr>
              <a:t>expr</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auto&amp; ref = A[B[i]];</a:t>
            </a:r>
          </a:p>
          <a:p>
            <a:r>
              <a:rPr lang="en-US" sz="1400" dirty="0">
                <a:latin typeface="Consolas" panose="020B0609020204030204" pitchFamily="49" charset="0"/>
                <a:cs typeface="Consolas" panose="020B0609020204030204" pitchFamily="49" charset="0"/>
              </a:rPr>
              <a:t>parallel::wavefront_off([&amp;]{ ref = </a:t>
            </a:r>
            <a:r>
              <a:rPr lang="en-US" sz="1400" dirty="0" err="1">
                <a:latin typeface="Consolas" panose="020B0609020204030204" pitchFamily="49" charset="0"/>
                <a:cs typeface="Consolas" panose="020B0609020204030204" pitchFamily="49" charset="0"/>
              </a:rPr>
              <a:t>tmp</a:t>
            </a:r>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p:txBody>
      </p:sp>
      <p:sp>
        <p:nvSpPr>
          <p:cNvPr id="10" name="TextBox 9"/>
          <p:cNvSpPr txBox="1"/>
          <p:nvPr/>
        </p:nvSpPr>
        <p:spPr>
          <a:xfrm>
            <a:off x="3673474" y="4010422"/>
            <a:ext cx="4740275" cy="307777"/>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parallel::</a:t>
            </a:r>
            <a:r>
              <a:rPr lang="en-US" sz="1400" dirty="0" err="1">
                <a:latin typeface="Consolas" panose="020B0609020204030204" pitchFamily="49" charset="0"/>
                <a:cs typeface="Consolas" panose="020B0609020204030204" pitchFamily="49" charset="0"/>
              </a:rPr>
              <a:t>wavefront_assign</a:t>
            </a:r>
            <a:r>
              <a:rPr lang="en-US" sz="1400" dirty="0">
                <a:latin typeface="Consolas" panose="020B0609020204030204" pitchFamily="49" charset="0"/>
                <a:cs typeface="Consolas" panose="020B0609020204030204" pitchFamily="49" charset="0"/>
              </a:rPr>
              <a:t>(A[B[i]]) = </a:t>
            </a:r>
            <a:r>
              <a:rPr lang="en-US" sz="1400" i="1" dirty="0">
                <a:latin typeface="Consolas" panose="020B0609020204030204" pitchFamily="49" charset="0"/>
                <a:cs typeface="Consolas" panose="020B0609020204030204" pitchFamily="49" charset="0"/>
              </a:rPr>
              <a:t>expr</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p:txBody>
      </p:sp>
      <p:sp>
        <p:nvSpPr>
          <p:cNvPr id="11" name="Right Arrow 10"/>
          <p:cNvSpPr/>
          <p:nvPr/>
        </p:nvSpPr>
        <p:spPr>
          <a:xfrm>
            <a:off x="2613026" y="1915814"/>
            <a:ext cx="920750" cy="304875"/>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4895850" y="1868197"/>
            <a:ext cx="1397000" cy="400110"/>
          </a:xfrm>
          <a:prstGeom prst="rect">
            <a:avLst/>
          </a:prstGeom>
          <a:noFill/>
        </p:spPr>
        <p:txBody>
          <a:bodyPr wrap="square" rtlCol="0">
            <a:spAutoFit/>
          </a:bodyPr>
          <a:lstStyle/>
          <a:p>
            <a:r>
              <a:rPr lang="en-US" sz="2000" b="1" dirty="0" smtClean="0">
                <a:solidFill>
                  <a:schemeClr val="tx2"/>
                </a:solidFill>
                <a:cs typeface="Neo Sans Intel"/>
              </a:rPr>
              <a:t>OR</a:t>
            </a:r>
          </a:p>
        </p:txBody>
      </p:sp>
      <p:sp>
        <p:nvSpPr>
          <p:cNvPr id="13" name="Right Arrow 12"/>
          <p:cNvSpPr/>
          <p:nvPr/>
        </p:nvSpPr>
        <p:spPr>
          <a:xfrm>
            <a:off x="2613026" y="3685851"/>
            <a:ext cx="920750" cy="304875"/>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4895850" y="3638234"/>
            <a:ext cx="1397000" cy="400110"/>
          </a:xfrm>
          <a:prstGeom prst="rect">
            <a:avLst/>
          </a:prstGeom>
          <a:noFill/>
        </p:spPr>
        <p:txBody>
          <a:bodyPr wrap="square" rtlCol="0">
            <a:spAutoFit/>
          </a:bodyPr>
          <a:lstStyle/>
          <a:p>
            <a:r>
              <a:rPr lang="en-US" sz="2000" b="1" dirty="0" smtClean="0">
                <a:solidFill>
                  <a:schemeClr val="tx2"/>
                </a:solidFill>
                <a:cs typeface="Neo Sans Intel"/>
              </a:rPr>
              <a:t>OR</a:t>
            </a:r>
          </a:p>
        </p:txBody>
      </p:sp>
      <p:cxnSp>
        <p:nvCxnSpPr>
          <p:cNvPr id="16" name="Straight Connector 15"/>
          <p:cNvCxnSpPr/>
          <p:nvPr/>
        </p:nvCxnSpPr>
        <p:spPr>
          <a:xfrm>
            <a:off x="44450" y="2746434"/>
            <a:ext cx="9099550" cy="0"/>
          </a:xfrm>
          <a:prstGeom prst="line">
            <a:avLst/>
          </a:prstGeom>
          <a:ln w="6350">
            <a:solidFill>
              <a:schemeClr val="tx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52195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3</a:t>
            </a:fld>
            <a:endParaRPr lang="en-US" dirty="0"/>
          </a:p>
        </p:txBody>
      </p:sp>
      <p:sp>
        <p:nvSpPr>
          <p:cNvPr id="3" name="Title 2"/>
          <p:cNvSpPr>
            <a:spLocks noGrp="1"/>
          </p:cNvSpPr>
          <p:nvPr>
            <p:ph type="title"/>
          </p:nvPr>
        </p:nvSpPr>
        <p:spPr/>
        <p:txBody>
          <a:bodyPr>
            <a:normAutofit fontScale="90000"/>
          </a:bodyPr>
          <a:lstStyle/>
          <a:p>
            <a:r>
              <a:rPr lang="en-US" dirty="0"/>
              <a:t>What are the goals of vector </a:t>
            </a:r>
            <a:r>
              <a:rPr lang="en-US" dirty="0" smtClean="0"/>
              <a:t>and parallel extensions</a:t>
            </a:r>
            <a:r>
              <a:rPr lang="en-US" dirty="0"/>
              <a:t>?</a:t>
            </a:r>
            <a:br>
              <a:rPr lang="en-US" dirty="0"/>
            </a:br>
            <a:endParaRPr lang="en-US" dirty="0"/>
          </a:p>
        </p:txBody>
      </p:sp>
      <p:sp>
        <p:nvSpPr>
          <p:cNvPr id="4" name="Content Placeholder 3"/>
          <p:cNvSpPr>
            <a:spLocks noGrp="1"/>
          </p:cNvSpPr>
          <p:nvPr>
            <p:ph sz="quarter" idx="13"/>
          </p:nvPr>
        </p:nvSpPr>
        <p:spPr/>
        <p:txBody>
          <a:bodyPr>
            <a:normAutofit/>
          </a:bodyPr>
          <a:lstStyle/>
          <a:p>
            <a:r>
              <a:rPr lang="en-US" sz="2400" dirty="0" smtClean="0"/>
              <a:t>Efficient exploitation of modern parallel hardware</a:t>
            </a:r>
          </a:p>
          <a:p>
            <a:pPr lvl="1"/>
            <a:r>
              <a:rPr lang="en-US" sz="2000" dirty="0" smtClean="0"/>
              <a:t>Multicore processors</a:t>
            </a:r>
          </a:p>
          <a:p>
            <a:pPr lvl="1"/>
            <a:r>
              <a:rPr lang="en-US" sz="2000" dirty="0" smtClean="0"/>
              <a:t>Vector (SIMD) units</a:t>
            </a:r>
          </a:p>
          <a:p>
            <a:pPr lvl="1"/>
            <a:r>
              <a:rPr lang="en-US" sz="2000" dirty="0" smtClean="0"/>
              <a:t>GPUs and other coprocessors</a:t>
            </a:r>
          </a:p>
          <a:p>
            <a:r>
              <a:rPr lang="en-US" sz="2400" dirty="0" smtClean="0"/>
              <a:t>Conformance to the style and tradition of modern C++</a:t>
            </a:r>
          </a:p>
          <a:p>
            <a:r>
              <a:rPr lang="en-US" sz="2400" dirty="0" smtClean="0"/>
              <a:t>Friendly to programmers already familiar with other </a:t>
            </a:r>
            <a:r>
              <a:rPr lang="en-US" sz="2400" dirty="0" smtClean="0"/>
              <a:t>parallel-programming and vector-programming systems (prior art)</a:t>
            </a:r>
            <a:endParaRPr lang="en-US" sz="2400" dirty="0" smtClean="0"/>
          </a:p>
          <a:p>
            <a:pPr lvl="1"/>
            <a:r>
              <a:rPr lang="en-US" sz="2000" dirty="0" smtClean="0"/>
              <a:t>Reasonable conformance to thread and vector progress assumptions.</a:t>
            </a:r>
          </a:p>
        </p:txBody>
      </p:sp>
    </p:spTree>
    <p:extLst>
      <p:ext uri="{BB962C8B-B14F-4D97-AF65-F5344CB8AC3E}">
        <p14:creationId xmlns:p14="http://schemas.microsoft.com/office/powerpoint/2010/main" val="4284036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history – what happened in Kona</a:t>
            </a:r>
            <a:endParaRPr lang="en-US" dirty="0"/>
          </a:p>
        </p:txBody>
      </p:sp>
      <p:sp>
        <p:nvSpPr>
          <p:cNvPr id="3" name="Content Placeholder 2"/>
          <p:cNvSpPr>
            <a:spLocks noGrp="1"/>
          </p:cNvSpPr>
          <p:nvPr>
            <p:ph idx="1"/>
          </p:nvPr>
        </p:nvSpPr>
        <p:spPr/>
        <p:txBody>
          <a:bodyPr/>
          <a:lstStyle/>
          <a:p>
            <a:r>
              <a:rPr lang="en-US" dirty="0" smtClean="0"/>
              <a:t>2015-10 (Kona): P0076r0 proposed the </a:t>
            </a:r>
            <a:r>
              <a:rPr lang="en-US" dirty="0" err="1" smtClean="0">
                <a:solidFill>
                  <a:srgbClr val="002060"/>
                </a:solidFill>
                <a:latin typeface="Consolas" panose="020B0609020204030204" pitchFamily="49" charset="0"/>
                <a:cs typeface="Consolas" panose="020B0609020204030204" pitchFamily="49" charset="0"/>
              </a:rPr>
              <a:t>unseq</a:t>
            </a:r>
            <a:r>
              <a:rPr lang="en-US" dirty="0" smtClean="0">
                <a:solidFill>
                  <a:srgbClr val="002060"/>
                </a:solidFill>
              </a:rPr>
              <a:t> </a:t>
            </a:r>
            <a:r>
              <a:rPr lang="en-US" dirty="0" smtClean="0"/>
              <a:t>and </a:t>
            </a:r>
            <a:r>
              <a:rPr lang="en-US" dirty="0" err="1">
                <a:solidFill>
                  <a:srgbClr val="002060"/>
                </a:solidFill>
                <a:latin typeface="Consolas" panose="020B0609020204030204" pitchFamily="49" charset="0"/>
                <a:cs typeface="Consolas" panose="020B0609020204030204" pitchFamily="49" charset="0"/>
              </a:rPr>
              <a:t>vec</a:t>
            </a:r>
            <a:r>
              <a:rPr lang="en-US" dirty="0" smtClean="0"/>
              <a:t> execution policies.</a:t>
            </a:r>
          </a:p>
          <a:p>
            <a:r>
              <a:rPr lang="en-US" dirty="0" smtClean="0"/>
              <a:t>Two main controversies regarding the </a:t>
            </a:r>
            <a:r>
              <a:rPr lang="en-US" dirty="0" err="1">
                <a:solidFill>
                  <a:srgbClr val="002060"/>
                </a:solidFill>
                <a:latin typeface="Consolas" panose="020B0609020204030204" pitchFamily="49" charset="0"/>
                <a:cs typeface="Consolas" panose="020B0609020204030204" pitchFamily="49" charset="0"/>
              </a:rPr>
              <a:t>vec</a:t>
            </a:r>
            <a:r>
              <a:rPr lang="en-US" dirty="0" smtClean="0"/>
              <a:t> policy:</a:t>
            </a:r>
          </a:p>
          <a:p>
            <a:pPr lvl="1"/>
            <a:r>
              <a:rPr lang="en-US" dirty="0" smtClean="0"/>
              <a:t>Some people objected to the wavefront ordering rules without explicit ordering points, citing negative impact on optimization phases.</a:t>
            </a:r>
          </a:p>
          <a:p>
            <a:pPr lvl="1"/>
            <a:r>
              <a:rPr lang="en-US" dirty="0" smtClean="0"/>
              <a:t>Some people objected to required ordering of scatter operations because scatter instructions are not ordered in all </a:t>
            </a:r>
            <a:r>
              <a:rPr lang="en-US" dirty="0" err="1" smtClean="0"/>
              <a:t>achitectures</a:t>
            </a:r>
            <a:r>
              <a:rPr lang="en-US" dirty="0" smtClean="0"/>
              <a:t>.</a:t>
            </a:r>
          </a:p>
          <a:p>
            <a:r>
              <a:rPr lang="en-US" dirty="0" smtClean="0"/>
              <a:t>We were asked to collaborate with those people who objected, to see if a reasonable proposal could include explicit ordering points and explicit sequencing of scatter operations.</a:t>
            </a:r>
            <a:endParaRPr lang="en-US" dirty="0"/>
          </a:p>
        </p:txBody>
      </p:sp>
      <p:sp>
        <p:nvSpPr>
          <p:cNvPr id="4" name="Date Placeholder 3"/>
          <p:cNvSpPr>
            <a:spLocks noGrp="1"/>
          </p:cNvSpPr>
          <p:nvPr>
            <p:ph type="dt" sz="half" idx="10"/>
          </p:nvPr>
        </p:nvSpPr>
        <p:spPr/>
        <p:txBody>
          <a:bodyPr/>
          <a:lstStyle/>
          <a:p>
            <a:fld id="{5D6F9C68-60C5-4059-89BC-24D256EE4BA9}" type="datetime3">
              <a:rPr lang="en-US" smtClean="0"/>
              <a:t>29 February 2016</a:t>
            </a:fld>
            <a:endParaRPr lang="en-US"/>
          </a:p>
        </p:txBody>
      </p:sp>
      <p:sp>
        <p:nvSpPr>
          <p:cNvPr id="5" name="Slide Number Placeholder 4"/>
          <p:cNvSpPr>
            <a:spLocks noGrp="1"/>
          </p:cNvSpPr>
          <p:nvPr>
            <p:ph type="sldNum" sz="quarter" idx="12"/>
          </p:nvPr>
        </p:nvSpPr>
        <p:spPr/>
        <p:txBody>
          <a:bodyPr/>
          <a:lstStyle/>
          <a:p>
            <a:fld id="{9F868AF6-4A52-44FB-8E76-512E45F83E3F}" type="slidenum">
              <a:rPr lang="en-US" smtClean="0"/>
              <a:t>4</a:t>
            </a:fld>
            <a:endParaRPr lang="en-US"/>
          </a:p>
        </p:txBody>
      </p:sp>
    </p:spTree>
    <p:extLst>
      <p:ext uri="{BB962C8B-B14F-4D97-AF65-F5344CB8AC3E}">
        <p14:creationId xmlns:p14="http://schemas.microsoft.com/office/powerpoint/2010/main" val="12836997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happened since Kona</a:t>
            </a:r>
            <a:endParaRPr lang="en-US" dirty="0"/>
          </a:p>
        </p:txBody>
      </p:sp>
      <p:sp>
        <p:nvSpPr>
          <p:cNvPr id="3" name="Content Placeholder 2"/>
          <p:cNvSpPr>
            <a:spLocks noGrp="1"/>
          </p:cNvSpPr>
          <p:nvPr>
            <p:ph idx="1"/>
          </p:nvPr>
        </p:nvSpPr>
        <p:spPr>
          <a:xfrm>
            <a:off x="628650" y="1369218"/>
            <a:ext cx="7886700" cy="3602832"/>
          </a:xfrm>
        </p:spPr>
        <p:txBody>
          <a:bodyPr>
            <a:normAutofit/>
          </a:bodyPr>
          <a:lstStyle/>
          <a:p>
            <a:r>
              <a:rPr lang="en-US" dirty="0" smtClean="0"/>
              <a:t>There were several face to face meetings including Robert Geva (Intel), Olivier Giroux (NVIDIA), JF Bastian and Hans Boehm (Google).</a:t>
            </a:r>
          </a:p>
          <a:p>
            <a:r>
              <a:rPr lang="en-US" dirty="0" smtClean="0"/>
              <a:t>It was decided not to invent explicit ordering points for vectorization</a:t>
            </a:r>
          </a:p>
          <a:p>
            <a:pPr lvl="1"/>
            <a:r>
              <a:rPr lang="en-US" dirty="0" smtClean="0"/>
              <a:t>There is a long history of vectorization that does not require the use of explicit ordering points.</a:t>
            </a:r>
          </a:p>
          <a:p>
            <a:pPr lvl="1"/>
            <a:r>
              <a:rPr lang="en-US" dirty="0" smtClean="0"/>
              <a:t>Although it is easy to imagine a simple syntax for simple cases, it is less clear how to write ordering points in the presence of conditionals and loops.</a:t>
            </a:r>
          </a:p>
          <a:p>
            <a:r>
              <a:rPr lang="en-US" dirty="0" smtClean="0"/>
              <a:t>It was discovered that ordered scatter operations, though nice to have, are not intrinsic to vector ordering.</a:t>
            </a:r>
          </a:p>
          <a:p>
            <a:pPr lvl="1"/>
            <a:r>
              <a:rPr lang="en-US" dirty="0" smtClean="0"/>
              <a:t>Thus, ordered scatters were separated out within the proposal and can be voted on separately from the rest of the proposal.</a:t>
            </a:r>
            <a:endParaRPr lang="en-US" dirty="0"/>
          </a:p>
        </p:txBody>
      </p:sp>
      <p:sp>
        <p:nvSpPr>
          <p:cNvPr id="4" name="Date Placeholder 3"/>
          <p:cNvSpPr>
            <a:spLocks noGrp="1"/>
          </p:cNvSpPr>
          <p:nvPr>
            <p:ph type="dt" sz="half" idx="10"/>
          </p:nvPr>
        </p:nvSpPr>
        <p:spPr/>
        <p:txBody>
          <a:bodyPr/>
          <a:lstStyle/>
          <a:p>
            <a:fld id="{9C6EDDC5-5F74-42A0-9266-46ADA719D9F1}" type="datetime3">
              <a:rPr lang="en-US" smtClean="0"/>
              <a:t>29 February 2016</a:t>
            </a:fld>
            <a:endParaRPr lang="en-US"/>
          </a:p>
        </p:txBody>
      </p:sp>
      <p:sp>
        <p:nvSpPr>
          <p:cNvPr id="5" name="Slide Number Placeholder 4"/>
          <p:cNvSpPr>
            <a:spLocks noGrp="1"/>
          </p:cNvSpPr>
          <p:nvPr>
            <p:ph type="sldNum" sz="quarter" idx="12"/>
          </p:nvPr>
        </p:nvSpPr>
        <p:spPr/>
        <p:txBody>
          <a:bodyPr/>
          <a:lstStyle/>
          <a:p>
            <a:fld id="{9F868AF6-4A52-44FB-8E76-512E45F83E3F}" type="slidenum">
              <a:rPr lang="en-US" smtClean="0"/>
              <a:t>5</a:t>
            </a:fld>
            <a:endParaRPr lang="en-US"/>
          </a:p>
        </p:txBody>
      </p:sp>
    </p:spTree>
    <p:extLst>
      <p:ext uri="{BB962C8B-B14F-4D97-AF65-F5344CB8AC3E}">
        <p14:creationId xmlns:p14="http://schemas.microsoft.com/office/powerpoint/2010/main" val="20153593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6</a:t>
            </a:fld>
            <a:endParaRPr lang="en-US" dirty="0"/>
          </a:p>
        </p:txBody>
      </p:sp>
      <p:sp>
        <p:nvSpPr>
          <p:cNvPr id="3" name="Title 2"/>
          <p:cNvSpPr>
            <a:spLocks noGrp="1"/>
          </p:cNvSpPr>
          <p:nvPr>
            <p:ph type="title"/>
          </p:nvPr>
        </p:nvSpPr>
        <p:spPr/>
        <p:txBody>
          <a:bodyPr/>
          <a:lstStyle/>
          <a:p>
            <a:r>
              <a:rPr lang="en-US" dirty="0" smtClean="0"/>
              <a:t>Changes from P0076r0</a:t>
            </a:r>
            <a:endParaRPr lang="en-US" dirty="0"/>
          </a:p>
        </p:txBody>
      </p:sp>
      <p:sp>
        <p:nvSpPr>
          <p:cNvPr id="4" name="Content Placeholder 3"/>
          <p:cNvSpPr>
            <a:spLocks noGrp="1"/>
          </p:cNvSpPr>
          <p:nvPr>
            <p:ph sz="quarter" idx="13"/>
          </p:nvPr>
        </p:nvSpPr>
        <p:spPr/>
        <p:txBody>
          <a:bodyPr/>
          <a:lstStyle/>
          <a:p>
            <a:pPr lvl="0"/>
            <a:r>
              <a:rPr lang="en-US" dirty="0"/>
              <a:t>Changed formal specification of wavefront ordering to use a much simpler </a:t>
            </a:r>
            <a:r>
              <a:rPr lang="en-US" i="1" dirty="0"/>
              <a:t>horizontal match</a:t>
            </a:r>
            <a:r>
              <a:rPr lang="en-US" dirty="0"/>
              <a:t> formulation instead of labeling each evaluation with a LIFO context.</a:t>
            </a:r>
          </a:p>
          <a:p>
            <a:pPr lvl="0"/>
            <a:r>
              <a:rPr lang="en-US" dirty="0"/>
              <a:t>Added </a:t>
            </a:r>
            <a:r>
              <a:rPr lang="en-US" dirty="0" err="1">
                <a:solidFill>
                  <a:srgbClr val="002060"/>
                </a:solidFill>
                <a:latin typeface="Consolas" panose="020B0609020204030204" pitchFamily="49" charset="0"/>
                <a:cs typeface="Consolas" panose="020B0609020204030204" pitchFamily="49" charset="0"/>
              </a:rPr>
              <a:t>ordered_update</a:t>
            </a:r>
            <a:r>
              <a:rPr lang="en-US" dirty="0"/>
              <a:t> and its helper class </a:t>
            </a:r>
            <a:r>
              <a:rPr lang="en-US" dirty="0" err="1">
                <a:solidFill>
                  <a:srgbClr val="002060"/>
                </a:solidFill>
                <a:latin typeface="Consolas" panose="020B0609020204030204" pitchFamily="49" charset="0"/>
                <a:cs typeface="Consolas" panose="020B0609020204030204" pitchFamily="49" charset="0"/>
              </a:rPr>
              <a:t>ordered_update_t</a:t>
            </a:r>
            <a:r>
              <a:rPr lang="en-US" dirty="0"/>
              <a:t>.</a:t>
            </a:r>
          </a:p>
          <a:p>
            <a:pPr lvl="0"/>
            <a:r>
              <a:rPr lang="en-US" dirty="0"/>
              <a:t>Changed </a:t>
            </a:r>
            <a:r>
              <a:rPr lang="en-US" dirty="0" err="1">
                <a:solidFill>
                  <a:srgbClr val="002060"/>
                </a:solidFill>
                <a:latin typeface="Consolas" panose="020B0609020204030204" pitchFamily="49" charset="0"/>
                <a:cs typeface="Consolas" panose="020B0609020204030204" pitchFamily="49" charset="0"/>
              </a:rPr>
              <a:t>vec_off</a:t>
            </a:r>
            <a:r>
              <a:rPr lang="en-US" dirty="0">
                <a:solidFill>
                  <a:srgbClr val="002060"/>
                </a:solidFill>
                <a:latin typeface="Consolas" panose="020B0609020204030204" pitchFamily="49" charset="0"/>
                <a:cs typeface="Consolas" panose="020B0609020204030204" pitchFamily="49" charset="0"/>
              </a:rPr>
              <a:t>(f)</a:t>
            </a:r>
            <a:r>
              <a:rPr lang="en-US" dirty="0"/>
              <a:t> to return result of </a:t>
            </a:r>
            <a:r>
              <a:rPr lang="en-US" dirty="0">
                <a:solidFill>
                  <a:srgbClr val="002060"/>
                </a:solidFill>
                <a:latin typeface="Consolas" panose="020B0609020204030204" pitchFamily="49" charset="0"/>
                <a:cs typeface="Consolas" panose="020B0609020204030204" pitchFamily="49" charset="0"/>
              </a:rPr>
              <a:t>f() </a:t>
            </a:r>
            <a:r>
              <a:rPr lang="en-US" dirty="0"/>
              <a:t>instead of discarding it.</a:t>
            </a:r>
          </a:p>
          <a:p>
            <a:pPr lvl="0"/>
            <a:r>
              <a:rPr lang="en-US" dirty="0"/>
              <a:t>Separated the controversial “ordered scatters” rule from the rest of the proposal, so that it can be voted on separately.</a:t>
            </a:r>
          </a:p>
          <a:p>
            <a:endParaRPr lang="en-US" dirty="0"/>
          </a:p>
        </p:txBody>
      </p:sp>
    </p:spTree>
    <p:extLst>
      <p:ext uri="{BB962C8B-B14F-4D97-AF65-F5344CB8AC3E}">
        <p14:creationId xmlns:p14="http://schemas.microsoft.com/office/powerpoint/2010/main" val="820104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Vector architectures: “Long vector” machines: Cray (CM1 &amp; CM2), CDC (Star-100)</a:t>
            </a:r>
            <a:endParaRPr lang="en-US" dirty="0"/>
          </a:p>
        </p:txBody>
      </p:sp>
      <p:sp>
        <p:nvSpPr>
          <p:cNvPr id="2" name="Slide Number Placeholder 1"/>
          <p:cNvSpPr>
            <a:spLocks noGrp="1"/>
          </p:cNvSpPr>
          <p:nvPr>
            <p:ph type="sldNum" sz="quarter" idx="12"/>
          </p:nvPr>
        </p:nvSpPr>
        <p:spPr/>
        <p:txBody>
          <a:bodyPr/>
          <a:lstStyle/>
          <a:p>
            <a:fld id="{EE2556C5-CE8C-6547-B838-EA80C61A4AF7}" type="slidenum">
              <a:rPr lang="en-US" smtClean="0"/>
              <a:pPr/>
              <a:t>7</a:t>
            </a:fld>
            <a:endParaRPr lang="en-US" dirty="0"/>
          </a:p>
        </p:txBody>
      </p:sp>
      <p:sp>
        <p:nvSpPr>
          <p:cNvPr id="6" name="Rounded Rectangle 5"/>
          <p:cNvSpPr/>
          <p:nvPr/>
        </p:nvSpPr>
        <p:spPr>
          <a:xfrm>
            <a:off x="2074608" y="143551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A(0)</a:t>
            </a:r>
            <a:endParaRPr lang="en-US" sz="1400" dirty="0"/>
          </a:p>
        </p:txBody>
      </p:sp>
      <p:sp>
        <p:nvSpPr>
          <p:cNvPr id="7" name="Rounded Rectangle 6"/>
          <p:cNvSpPr/>
          <p:nvPr/>
        </p:nvSpPr>
        <p:spPr>
          <a:xfrm>
            <a:off x="2074608" y="216918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r>
              <a:rPr lang="en-US" sz="1400" dirty="0" smtClean="0"/>
              <a:t>(0)</a:t>
            </a:r>
            <a:endParaRPr lang="en-US" sz="1400" dirty="0"/>
          </a:p>
        </p:txBody>
      </p:sp>
      <p:sp>
        <p:nvSpPr>
          <p:cNvPr id="8" name="Rounded Rectangle 7"/>
          <p:cNvSpPr/>
          <p:nvPr/>
        </p:nvSpPr>
        <p:spPr>
          <a:xfrm>
            <a:off x="2074608" y="290285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a:t>
            </a:r>
            <a:r>
              <a:rPr lang="en-US" sz="1400" dirty="0" smtClean="0"/>
              <a:t>(0)</a:t>
            </a:r>
            <a:endParaRPr lang="en-US" sz="1400" dirty="0"/>
          </a:p>
        </p:txBody>
      </p:sp>
      <p:sp>
        <p:nvSpPr>
          <p:cNvPr id="9" name="Rounded Rectangle 8"/>
          <p:cNvSpPr/>
          <p:nvPr/>
        </p:nvSpPr>
        <p:spPr>
          <a:xfrm>
            <a:off x="2074608" y="363652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D</a:t>
            </a:r>
            <a:r>
              <a:rPr lang="en-US" sz="1400" dirty="0" smtClean="0"/>
              <a:t>(0)</a:t>
            </a:r>
            <a:endParaRPr lang="en-US" sz="1400" dirty="0"/>
          </a:p>
        </p:txBody>
      </p:sp>
      <p:cxnSp>
        <p:nvCxnSpPr>
          <p:cNvPr id="11" name="Straight Arrow Connector 10"/>
          <p:cNvCxnSpPr/>
          <p:nvPr/>
        </p:nvCxnSpPr>
        <p:spPr>
          <a:xfrm>
            <a:off x="2374492" y="187796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374492" y="261163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2374492" y="334530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3207774" y="1634032"/>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A(1)</a:t>
            </a:r>
            <a:endParaRPr lang="en-US" sz="1400" dirty="0"/>
          </a:p>
        </p:txBody>
      </p:sp>
      <p:sp>
        <p:nvSpPr>
          <p:cNvPr id="19" name="Rounded Rectangle 18"/>
          <p:cNvSpPr/>
          <p:nvPr/>
        </p:nvSpPr>
        <p:spPr>
          <a:xfrm>
            <a:off x="3207774" y="2367702"/>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B(1)</a:t>
            </a:r>
            <a:endParaRPr lang="en-US" sz="1400" dirty="0"/>
          </a:p>
        </p:txBody>
      </p:sp>
      <p:sp>
        <p:nvSpPr>
          <p:cNvPr id="20" name="Rounded Rectangle 19"/>
          <p:cNvSpPr/>
          <p:nvPr/>
        </p:nvSpPr>
        <p:spPr>
          <a:xfrm>
            <a:off x="3207774" y="3101372"/>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C(1)</a:t>
            </a:r>
            <a:endParaRPr lang="en-US" sz="1400" dirty="0"/>
          </a:p>
        </p:txBody>
      </p:sp>
      <p:sp>
        <p:nvSpPr>
          <p:cNvPr id="21" name="Rounded Rectangle 20"/>
          <p:cNvSpPr/>
          <p:nvPr/>
        </p:nvSpPr>
        <p:spPr>
          <a:xfrm>
            <a:off x="3207774" y="3835042"/>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D(1)</a:t>
            </a:r>
            <a:endParaRPr lang="en-US" sz="1400" dirty="0"/>
          </a:p>
        </p:txBody>
      </p:sp>
      <p:cxnSp>
        <p:nvCxnSpPr>
          <p:cNvPr id="22" name="Straight Arrow Connector 21"/>
          <p:cNvCxnSpPr/>
          <p:nvPr/>
        </p:nvCxnSpPr>
        <p:spPr>
          <a:xfrm>
            <a:off x="3507658" y="2076483"/>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3507658" y="2810153"/>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3507658" y="3543823"/>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4345859" y="1799308"/>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A(2)</a:t>
            </a:r>
            <a:endParaRPr lang="en-US" sz="1400" dirty="0">
              <a:solidFill>
                <a:schemeClr val="tx1"/>
              </a:solidFill>
            </a:endParaRPr>
          </a:p>
        </p:txBody>
      </p:sp>
      <p:sp>
        <p:nvSpPr>
          <p:cNvPr id="26" name="Rounded Rectangle 25"/>
          <p:cNvSpPr/>
          <p:nvPr/>
        </p:nvSpPr>
        <p:spPr>
          <a:xfrm>
            <a:off x="4345859" y="2532978"/>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B(2)</a:t>
            </a:r>
            <a:endParaRPr lang="en-US" sz="1400" dirty="0">
              <a:solidFill>
                <a:schemeClr val="tx1"/>
              </a:solidFill>
            </a:endParaRPr>
          </a:p>
        </p:txBody>
      </p:sp>
      <p:sp>
        <p:nvSpPr>
          <p:cNvPr id="27" name="Rounded Rectangle 26"/>
          <p:cNvSpPr/>
          <p:nvPr/>
        </p:nvSpPr>
        <p:spPr>
          <a:xfrm>
            <a:off x="4345859" y="3266648"/>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28" name="Rounded Rectangle 27"/>
          <p:cNvSpPr/>
          <p:nvPr/>
        </p:nvSpPr>
        <p:spPr>
          <a:xfrm>
            <a:off x="4345859" y="4000318"/>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D(2)</a:t>
            </a:r>
            <a:endParaRPr lang="en-US" sz="1400" dirty="0">
              <a:solidFill>
                <a:schemeClr val="tx1"/>
              </a:solidFill>
            </a:endParaRPr>
          </a:p>
        </p:txBody>
      </p:sp>
      <p:cxnSp>
        <p:nvCxnSpPr>
          <p:cNvPr id="29" name="Straight Arrow Connector 28"/>
          <p:cNvCxnSpPr/>
          <p:nvPr/>
        </p:nvCxnSpPr>
        <p:spPr>
          <a:xfrm>
            <a:off x="4645743" y="2241759"/>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4645743" y="2975429"/>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4645743" y="3709099"/>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Rounded Rectangle 31"/>
          <p:cNvSpPr/>
          <p:nvPr/>
        </p:nvSpPr>
        <p:spPr>
          <a:xfrm>
            <a:off x="5479025" y="202053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A(3)</a:t>
            </a:r>
            <a:endParaRPr lang="en-US" sz="1400" dirty="0">
              <a:solidFill>
                <a:schemeClr val="tx1"/>
              </a:solidFill>
            </a:endParaRPr>
          </a:p>
        </p:txBody>
      </p:sp>
      <p:sp>
        <p:nvSpPr>
          <p:cNvPr id="33" name="Rounded Rectangle 32"/>
          <p:cNvSpPr/>
          <p:nvPr/>
        </p:nvSpPr>
        <p:spPr>
          <a:xfrm>
            <a:off x="5479025" y="275420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B(3)</a:t>
            </a:r>
            <a:endParaRPr lang="en-US" sz="1400" dirty="0">
              <a:solidFill>
                <a:schemeClr val="tx1"/>
              </a:solidFill>
            </a:endParaRPr>
          </a:p>
        </p:txBody>
      </p:sp>
      <p:sp>
        <p:nvSpPr>
          <p:cNvPr id="34" name="Rounded Rectangle 33"/>
          <p:cNvSpPr/>
          <p:nvPr/>
        </p:nvSpPr>
        <p:spPr>
          <a:xfrm>
            <a:off x="5479025" y="348787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C(3)</a:t>
            </a:r>
            <a:endParaRPr lang="en-US" sz="1400" dirty="0">
              <a:solidFill>
                <a:schemeClr val="tx1"/>
              </a:solidFill>
            </a:endParaRPr>
          </a:p>
        </p:txBody>
      </p:sp>
      <p:sp>
        <p:nvSpPr>
          <p:cNvPr id="35" name="Rounded Rectangle 34"/>
          <p:cNvSpPr/>
          <p:nvPr/>
        </p:nvSpPr>
        <p:spPr>
          <a:xfrm>
            <a:off x="5479025" y="422154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D(3)</a:t>
            </a:r>
            <a:endParaRPr lang="en-US" sz="1400" dirty="0">
              <a:solidFill>
                <a:schemeClr val="tx1"/>
              </a:solidFill>
            </a:endParaRPr>
          </a:p>
        </p:txBody>
      </p:sp>
      <p:cxnSp>
        <p:nvCxnSpPr>
          <p:cNvPr id="36" name="Straight Arrow Connector 35"/>
          <p:cNvCxnSpPr/>
          <p:nvPr/>
        </p:nvCxnSpPr>
        <p:spPr>
          <a:xfrm>
            <a:off x="5778909" y="246298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778909" y="319665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5778909" y="393032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6" idx="3"/>
            <a:endCxn id="18" idx="1"/>
          </p:cNvCxnSpPr>
          <p:nvPr/>
        </p:nvCxnSpPr>
        <p:spPr>
          <a:xfrm>
            <a:off x="2674376" y="1656739"/>
            <a:ext cx="533398" cy="198519"/>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7" idx="3"/>
            <a:endCxn id="19" idx="1"/>
          </p:cNvCxnSpPr>
          <p:nvPr/>
        </p:nvCxnSpPr>
        <p:spPr>
          <a:xfrm>
            <a:off x="2674376" y="2390409"/>
            <a:ext cx="533398" cy="198519"/>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8" idx="3"/>
            <a:endCxn id="20" idx="1"/>
          </p:cNvCxnSpPr>
          <p:nvPr/>
        </p:nvCxnSpPr>
        <p:spPr>
          <a:xfrm>
            <a:off x="2674376" y="3124079"/>
            <a:ext cx="533398" cy="198519"/>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9" idx="3"/>
            <a:endCxn id="21" idx="1"/>
          </p:cNvCxnSpPr>
          <p:nvPr/>
        </p:nvCxnSpPr>
        <p:spPr>
          <a:xfrm>
            <a:off x="2674376" y="3857749"/>
            <a:ext cx="533398" cy="198519"/>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8" idx="3"/>
            <a:endCxn id="25" idx="1"/>
          </p:cNvCxnSpPr>
          <p:nvPr/>
        </p:nvCxnSpPr>
        <p:spPr>
          <a:xfrm>
            <a:off x="3807542" y="1855258"/>
            <a:ext cx="538317" cy="165276"/>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19" idx="3"/>
            <a:endCxn id="26" idx="1"/>
          </p:cNvCxnSpPr>
          <p:nvPr/>
        </p:nvCxnSpPr>
        <p:spPr>
          <a:xfrm>
            <a:off x="3807542" y="2588928"/>
            <a:ext cx="538317" cy="165276"/>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20" idx="3"/>
            <a:endCxn id="27" idx="1"/>
          </p:cNvCxnSpPr>
          <p:nvPr/>
        </p:nvCxnSpPr>
        <p:spPr>
          <a:xfrm>
            <a:off x="3807542" y="3322598"/>
            <a:ext cx="538317" cy="165276"/>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21" idx="3"/>
            <a:endCxn id="28" idx="1"/>
          </p:cNvCxnSpPr>
          <p:nvPr/>
        </p:nvCxnSpPr>
        <p:spPr>
          <a:xfrm>
            <a:off x="3807542" y="4056268"/>
            <a:ext cx="538317" cy="165276"/>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25" idx="3"/>
            <a:endCxn id="32" idx="1"/>
          </p:cNvCxnSpPr>
          <p:nvPr/>
        </p:nvCxnSpPr>
        <p:spPr>
          <a:xfrm>
            <a:off x="4945627" y="2020534"/>
            <a:ext cx="533398" cy="221225"/>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26" idx="3"/>
            <a:endCxn id="33" idx="1"/>
          </p:cNvCxnSpPr>
          <p:nvPr/>
        </p:nvCxnSpPr>
        <p:spPr>
          <a:xfrm>
            <a:off x="4945627" y="2754204"/>
            <a:ext cx="533398" cy="221225"/>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27" idx="3"/>
            <a:endCxn id="34" idx="1"/>
          </p:cNvCxnSpPr>
          <p:nvPr/>
        </p:nvCxnSpPr>
        <p:spPr>
          <a:xfrm>
            <a:off x="4945627" y="3487874"/>
            <a:ext cx="533398" cy="221225"/>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stCxn id="28" idx="3"/>
            <a:endCxn id="35" idx="1"/>
          </p:cNvCxnSpPr>
          <p:nvPr/>
        </p:nvCxnSpPr>
        <p:spPr>
          <a:xfrm>
            <a:off x="4945627" y="4221544"/>
            <a:ext cx="533398" cy="221225"/>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4" name="Rounded Rectangular Callout 63"/>
          <p:cNvSpPr/>
          <p:nvPr/>
        </p:nvSpPr>
        <p:spPr>
          <a:xfrm>
            <a:off x="5778908" y="1091380"/>
            <a:ext cx="2991465" cy="786583"/>
          </a:xfrm>
          <a:prstGeom prst="wedgeRoundRectCallout">
            <a:avLst>
              <a:gd name="adj1" fmla="val -73814"/>
              <a:gd name="adj2" fmla="val 71510"/>
              <a:gd name="adj3" fmla="val 16667"/>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Step A(i+1) can begin at or before end of step A(i)</a:t>
            </a:r>
            <a:endParaRPr lang="en-US" dirty="0"/>
          </a:p>
        </p:txBody>
      </p:sp>
    </p:spTree>
    <p:extLst>
      <p:ext uri="{BB962C8B-B14F-4D97-AF65-F5344CB8AC3E}">
        <p14:creationId xmlns:p14="http://schemas.microsoft.com/office/powerpoint/2010/main" val="11557415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Vector architectures: SIMD: x86 (AVX &amp; SSE), ARM (NEON), Power (</a:t>
            </a:r>
            <a:r>
              <a:rPr lang="en-US" dirty="0" err="1" smtClean="0"/>
              <a:t>AltiVec</a:t>
            </a:r>
            <a:r>
              <a:rPr lang="en-US" dirty="0"/>
              <a:t>)</a:t>
            </a:r>
          </a:p>
        </p:txBody>
      </p:sp>
      <p:sp>
        <p:nvSpPr>
          <p:cNvPr id="2" name="Slide Number Placeholder 1"/>
          <p:cNvSpPr>
            <a:spLocks noGrp="1"/>
          </p:cNvSpPr>
          <p:nvPr>
            <p:ph type="sldNum" sz="quarter" idx="12"/>
          </p:nvPr>
        </p:nvSpPr>
        <p:spPr/>
        <p:txBody>
          <a:bodyPr/>
          <a:lstStyle/>
          <a:p>
            <a:fld id="{EE2556C5-CE8C-6547-B838-EA80C61A4AF7}" type="slidenum">
              <a:rPr lang="en-US" smtClean="0"/>
              <a:pPr/>
              <a:t>8</a:t>
            </a:fld>
            <a:endParaRPr lang="en-US" dirty="0"/>
          </a:p>
        </p:txBody>
      </p:sp>
      <p:sp>
        <p:nvSpPr>
          <p:cNvPr id="6" name="Rounded Rectangle 5"/>
          <p:cNvSpPr/>
          <p:nvPr/>
        </p:nvSpPr>
        <p:spPr>
          <a:xfrm>
            <a:off x="2074608" y="143551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A(0)</a:t>
            </a:r>
            <a:endParaRPr lang="en-US" sz="1400" dirty="0"/>
          </a:p>
        </p:txBody>
      </p:sp>
      <p:sp>
        <p:nvSpPr>
          <p:cNvPr id="7" name="Rounded Rectangle 6"/>
          <p:cNvSpPr/>
          <p:nvPr/>
        </p:nvSpPr>
        <p:spPr>
          <a:xfrm>
            <a:off x="2074608" y="216918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r>
              <a:rPr lang="en-US" sz="1400" dirty="0" smtClean="0"/>
              <a:t>(0)</a:t>
            </a:r>
            <a:endParaRPr lang="en-US" sz="1400" dirty="0"/>
          </a:p>
        </p:txBody>
      </p:sp>
      <p:sp>
        <p:nvSpPr>
          <p:cNvPr id="8" name="Rounded Rectangle 7"/>
          <p:cNvSpPr/>
          <p:nvPr/>
        </p:nvSpPr>
        <p:spPr>
          <a:xfrm>
            <a:off x="2074608" y="290285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a:t>
            </a:r>
            <a:r>
              <a:rPr lang="en-US" sz="1400" dirty="0" smtClean="0"/>
              <a:t>(0)</a:t>
            </a:r>
            <a:endParaRPr lang="en-US" sz="1400" dirty="0"/>
          </a:p>
        </p:txBody>
      </p:sp>
      <p:sp>
        <p:nvSpPr>
          <p:cNvPr id="9" name="Rounded Rectangle 8"/>
          <p:cNvSpPr/>
          <p:nvPr/>
        </p:nvSpPr>
        <p:spPr>
          <a:xfrm>
            <a:off x="2074608" y="363652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D</a:t>
            </a:r>
            <a:r>
              <a:rPr lang="en-US" sz="1400" dirty="0" smtClean="0"/>
              <a:t>(0)</a:t>
            </a:r>
            <a:endParaRPr lang="en-US" sz="1400" dirty="0"/>
          </a:p>
        </p:txBody>
      </p:sp>
      <p:cxnSp>
        <p:nvCxnSpPr>
          <p:cNvPr id="11" name="Straight Arrow Connector 10"/>
          <p:cNvCxnSpPr/>
          <p:nvPr/>
        </p:nvCxnSpPr>
        <p:spPr>
          <a:xfrm>
            <a:off x="2374492" y="187796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374492" y="261163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2374492" y="334530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2674376" y="1435513"/>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A(1)</a:t>
            </a:r>
            <a:endParaRPr lang="en-US" sz="1400" dirty="0"/>
          </a:p>
        </p:txBody>
      </p:sp>
      <p:sp>
        <p:nvSpPr>
          <p:cNvPr id="19" name="Rounded Rectangle 18"/>
          <p:cNvSpPr/>
          <p:nvPr/>
        </p:nvSpPr>
        <p:spPr>
          <a:xfrm>
            <a:off x="2674376" y="2169183"/>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B(1)</a:t>
            </a:r>
            <a:endParaRPr lang="en-US" sz="1400" dirty="0"/>
          </a:p>
        </p:txBody>
      </p:sp>
      <p:sp>
        <p:nvSpPr>
          <p:cNvPr id="20" name="Rounded Rectangle 19"/>
          <p:cNvSpPr/>
          <p:nvPr/>
        </p:nvSpPr>
        <p:spPr>
          <a:xfrm>
            <a:off x="2674376" y="2902853"/>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C(1)</a:t>
            </a:r>
            <a:endParaRPr lang="en-US" sz="1400" dirty="0"/>
          </a:p>
        </p:txBody>
      </p:sp>
      <p:sp>
        <p:nvSpPr>
          <p:cNvPr id="21" name="Rounded Rectangle 20"/>
          <p:cNvSpPr/>
          <p:nvPr/>
        </p:nvSpPr>
        <p:spPr>
          <a:xfrm>
            <a:off x="2674376" y="3636523"/>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D(1)</a:t>
            </a:r>
            <a:endParaRPr lang="en-US" sz="1400" dirty="0"/>
          </a:p>
        </p:txBody>
      </p:sp>
      <p:cxnSp>
        <p:nvCxnSpPr>
          <p:cNvPr id="22" name="Straight Arrow Connector 21"/>
          <p:cNvCxnSpPr/>
          <p:nvPr/>
        </p:nvCxnSpPr>
        <p:spPr>
          <a:xfrm>
            <a:off x="2974260" y="187796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2974260" y="261163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2974260" y="334530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3283617" y="1435513"/>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A(2)</a:t>
            </a:r>
            <a:endParaRPr lang="en-US" sz="1400" dirty="0">
              <a:solidFill>
                <a:schemeClr val="tx1"/>
              </a:solidFill>
            </a:endParaRPr>
          </a:p>
        </p:txBody>
      </p:sp>
      <p:sp>
        <p:nvSpPr>
          <p:cNvPr id="26" name="Rounded Rectangle 25"/>
          <p:cNvSpPr/>
          <p:nvPr/>
        </p:nvSpPr>
        <p:spPr>
          <a:xfrm>
            <a:off x="3283617" y="2169183"/>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B(2)</a:t>
            </a:r>
            <a:endParaRPr lang="en-US" sz="1400" dirty="0">
              <a:solidFill>
                <a:schemeClr val="tx1"/>
              </a:solidFill>
            </a:endParaRPr>
          </a:p>
        </p:txBody>
      </p:sp>
      <p:sp>
        <p:nvSpPr>
          <p:cNvPr id="27" name="Rounded Rectangle 26"/>
          <p:cNvSpPr/>
          <p:nvPr/>
        </p:nvSpPr>
        <p:spPr>
          <a:xfrm>
            <a:off x="3283617" y="2902853"/>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28" name="Rounded Rectangle 27"/>
          <p:cNvSpPr/>
          <p:nvPr/>
        </p:nvSpPr>
        <p:spPr>
          <a:xfrm>
            <a:off x="3283617" y="3636523"/>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D(2)</a:t>
            </a:r>
            <a:endParaRPr lang="en-US" sz="1400" dirty="0">
              <a:solidFill>
                <a:schemeClr val="tx1"/>
              </a:solidFill>
            </a:endParaRPr>
          </a:p>
        </p:txBody>
      </p:sp>
      <p:cxnSp>
        <p:nvCxnSpPr>
          <p:cNvPr id="29" name="Straight Arrow Connector 28"/>
          <p:cNvCxnSpPr/>
          <p:nvPr/>
        </p:nvCxnSpPr>
        <p:spPr>
          <a:xfrm>
            <a:off x="3583501" y="187796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3583501" y="261163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3583501" y="334530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Rounded Rectangle 31"/>
          <p:cNvSpPr/>
          <p:nvPr/>
        </p:nvSpPr>
        <p:spPr>
          <a:xfrm>
            <a:off x="3883384" y="143551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A(3)</a:t>
            </a:r>
            <a:endParaRPr lang="en-US" sz="1400" dirty="0">
              <a:solidFill>
                <a:schemeClr val="tx1"/>
              </a:solidFill>
            </a:endParaRPr>
          </a:p>
        </p:txBody>
      </p:sp>
      <p:sp>
        <p:nvSpPr>
          <p:cNvPr id="33" name="Rounded Rectangle 32"/>
          <p:cNvSpPr/>
          <p:nvPr/>
        </p:nvSpPr>
        <p:spPr>
          <a:xfrm>
            <a:off x="3883384" y="216918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B(3)</a:t>
            </a:r>
            <a:endParaRPr lang="en-US" sz="1400" dirty="0">
              <a:solidFill>
                <a:schemeClr val="tx1"/>
              </a:solidFill>
            </a:endParaRPr>
          </a:p>
        </p:txBody>
      </p:sp>
      <p:sp>
        <p:nvSpPr>
          <p:cNvPr id="34" name="Rounded Rectangle 33"/>
          <p:cNvSpPr/>
          <p:nvPr/>
        </p:nvSpPr>
        <p:spPr>
          <a:xfrm>
            <a:off x="3883384" y="290285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C(3)</a:t>
            </a:r>
            <a:endParaRPr lang="en-US" sz="1400" dirty="0">
              <a:solidFill>
                <a:schemeClr val="tx1"/>
              </a:solidFill>
            </a:endParaRPr>
          </a:p>
        </p:txBody>
      </p:sp>
      <p:sp>
        <p:nvSpPr>
          <p:cNvPr id="35" name="Rounded Rectangle 34"/>
          <p:cNvSpPr/>
          <p:nvPr/>
        </p:nvSpPr>
        <p:spPr>
          <a:xfrm>
            <a:off x="3883384" y="363652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D(3)</a:t>
            </a:r>
            <a:endParaRPr lang="en-US" sz="1400" dirty="0">
              <a:solidFill>
                <a:schemeClr val="tx1"/>
              </a:solidFill>
            </a:endParaRPr>
          </a:p>
        </p:txBody>
      </p:sp>
      <p:cxnSp>
        <p:nvCxnSpPr>
          <p:cNvPr id="36" name="Straight Arrow Connector 35"/>
          <p:cNvCxnSpPr/>
          <p:nvPr/>
        </p:nvCxnSpPr>
        <p:spPr>
          <a:xfrm>
            <a:off x="4183268" y="187796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4183268" y="261163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4183268" y="334530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64" name="Rounded Rectangular Callout 63"/>
          <p:cNvSpPr/>
          <p:nvPr/>
        </p:nvSpPr>
        <p:spPr>
          <a:xfrm>
            <a:off x="5328366" y="1253607"/>
            <a:ext cx="2991465" cy="988148"/>
          </a:xfrm>
          <a:prstGeom prst="wedgeRoundRectCallout">
            <a:avLst>
              <a:gd name="adj1" fmla="val -75786"/>
              <a:gd name="adj2" fmla="val 6510"/>
              <a:gd name="adj3" fmla="val 16667"/>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Steps A(i) and A(i+1) execute concurrently in fixed-width registers</a:t>
            </a:r>
            <a:endParaRPr lang="en-US" dirty="0"/>
          </a:p>
        </p:txBody>
      </p:sp>
    </p:spTree>
    <p:extLst>
      <p:ext uri="{BB962C8B-B14F-4D97-AF65-F5344CB8AC3E}">
        <p14:creationId xmlns:p14="http://schemas.microsoft.com/office/powerpoint/2010/main" val="35919728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Vector architectures: Software pipelining</a:t>
            </a:r>
            <a:endParaRPr lang="en-US" dirty="0"/>
          </a:p>
        </p:txBody>
      </p:sp>
      <p:sp>
        <p:nvSpPr>
          <p:cNvPr id="2" name="Slide Number Placeholder 1"/>
          <p:cNvSpPr>
            <a:spLocks noGrp="1"/>
          </p:cNvSpPr>
          <p:nvPr>
            <p:ph type="sldNum" sz="quarter" idx="12"/>
          </p:nvPr>
        </p:nvSpPr>
        <p:spPr/>
        <p:txBody>
          <a:bodyPr/>
          <a:lstStyle/>
          <a:p>
            <a:fld id="{EE2556C5-CE8C-6547-B838-EA80C61A4AF7}" type="slidenum">
              <a:rPr lang="en-US" smtClean="0"/>
              <a:pPr/>
              <a:t>9</a:t>
            </a:fld>
            <a:endParaRPr lang="en-US" dirty="0"/>
          </a:p>
        </p:txBody>
      </p:sp>
      <p:sp>
        <p:nvSpPr>
          <p:cNvPr id="6" name="Rounded Rectangle 5"/>
          <p:cNvSpPr/>
          <p:nvPr/>
        </p:nvSpPr>
        <p:spPr>
          <a:xfrm>
            <a:off x="2074608" y="143551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A(0)</a:t>
            </a:r>
            <a:endParaRPr lang="en-US" sz="1400" dirty="0"/>
          </a:p>
        </p:txBody>
      </p:sp>
      <p:sp>
        <p:nvSpPr>
          <p:cNvPr id="7" name="Rounded Rectangle 6"/>
          <p:cNvSpPr/>
          <p:nvPr/>
        </p:nvSpPr>
        <p:spPr>
          <a:xfrm>
            <a:off x="2074608" y="216918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r>
              <a:rPr lang="en-US" sz="1400" dirty="0" smtClean="0"/>
              <a:t>(0)</a:t>
            </a:r>
            <a:endParaRPr lang="en-US" sz="1400" dirty="0"/>
          </a:p>
        </p:txBody>
      </p:sp>
      <p:sp>
        <p:nvSpPr>
          <p:cNvPr id="8" name="Rounded Rectangle 7"/>
          <p:cNvSpPr/>
          <p:nvPr/>
        </p:nvSpPr>
        <p:spPr>
          <a:xfrm>
            <a:off x="2074608" y="290285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a:t>
            </a:r>
            <a:r>
              <a:rPr lang="en-US" sz="1400" dirty="0" smtClean="0"/>
              <a:t>(0)</a:t>
            </a:r>
            <a:endParaRPr lang="en-US" sz="1400" dirty="0"/>
          </a:p>
        </p:txBody>
      </p:sp>
      <p:sp>
        <p:nvSpPr>
          <p:cNvPr id="9" name="Rounded Rectangle 8"/>
          <p:cNvSpPr/>
          <p:nvPr/>
        </p:nvSpPr>
        <p:spPr>
          <a:xfrm>
            <a:off x="2074608" y="363652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D</a:t>
            </a:r>
            <a:r>
              <a:rPr lang="en-US" sz="1400" dirty="0" smtClean="0"/>
              <a:t>(0)</a:t>
            </a:r>
            <a:endParaRPr lang="en-US" sz="1400" dirty="0"/>
          </a:p>
        </p:txBody>
      </p:sp>
      <p:cxnSp>
        <p:nvCxnSpPr>
          <p:cNvPr id="11" name="Straight Arrow Connector 10"/>
          <p:cNvCxnSpPr/>
          <p:nvPr/>
        </p:nvCxnSpPr>
        <p:spPr>
          <a:xfrm>
            <a:off x="2374492" y="187796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8" idx="3"/>
            <a:endCxn id="19" idx="1"/>
          </p:cNvCxnSpPr>
          <p:nvPr/>
        </p:nvCxnSpPr>
        <p:spPr>
          <a:xfrm flipV="1">
            <a:off x="2674376" y="2588928"/>
            <a:ext cx="533398" cy="53515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3207774" y="1634032"/>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A(1)</a:t>
            </a:r>
            <a:endParaRPr lang="en-US" sz="1400" dirty="0"/>
          </a:p>
        </p:txBody>
      </p:sp>
      <p:sp>
        <p:nvSpPr>
          <p:cNvPr id="19" name="Rounded Rectangle 18"/>
          <p:cNvSpPr/>
          <p:nvPr/>
        </p:nvSpPr>
        <p:spPr>
          <a:xfrm>
            <a:off x="3207774" y="2367702"/>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B(1)</a:t>
            </a:r>
            <a:endParaRPr lang="en-US" sz="1400" dirty="0"/>
          </a:p>
        </p:txBody>
      </p:sp>
      <p:sp>
        <p:nvSpPr>
          <p:cNvPr id="20" name="Rounded Rectangle 19"/>
          <p:cNvSpPr/>
          <p:nvPr/>
        </p:nvSpPr>
        <p:spPr>
          <a:xfrm>
            <a:off x="3207774" y="3101372"/>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C(1)</a:t>
            </a:r>
            <a:endParaRPr lang="en-US" sz="1400" dirty="0"/>
          </a:p>
        </p:txBody>
      </p:sp>
      <p:sp>
        <p:nvSpPr>
          <p:cNvPr id="21" name="Rounded Rectangle 20"/>
          <p:cNvSpPr/>
          <p:nvPr/>
        </p:nvSpPr>
        <p:spPr>
          <a:xfrm>
            <a:off x="3207774" y="3835042"/>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D(1)</a:t>
            </a:r>
            <a:endParaRPr lang="en-US" sz="1400" dirty="0"/>
          </a:p>
        </p:txBody>
      </p:sp>
      <p:cxnSp>
        <p:nvCxnSpPr>
          <p:cNvPr id="22" name="Straight Arrow Connector 21"/>
          <p:cNvCxnSpPr>
            <a:endCxn id="8" idx="0"/>
          </p:cNvCxnSpPr>
          <p:nvPr/>
        </p:nvCxnSpPr>
        <p:spPr>
          <a:xfrm flipH="1">
            <a:off x="2374492" y="2076483"/>
            <a:ext cx="1133166" cy="82637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9" idx="3"/>
            <a:endCxn id="25" idx="1"/>
          </p:cNvCxnSpPr>
          <p:nvPr/>
        </p:nvCxnSpPr>
        <p:spPr>
          <a:xfrm flipV="1">
            <a:off x="3807542" y="2020534"/>
            <a:ext cx="538317" cy="568394"/>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9" idx="3"/>
            <a:endCxn id="20" idx="1"/>
          </p:cNvCxnSpPr>
          <p:nvPr/>
        </p:nvCxnSpPr>
        <p:spPr>
          <a:xfrm flipV="1">
            <a:off x="2674376" y="3322598"/>
            <a:ext cx="533398" cy="53515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4345859" y="1799308"/>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A(2)</a:t>
            </a:r>
            <a:endParaRPr lang="en-US" sz="1400" dirty="0">
              <a:solidFill>
                <a:schemeClr val="tx1"/>
              </a:solidFill>
            </a:endParaRPr>
          </a:p>
        </p:txBody>
      </p:sp>
      <p:sp>
        <p:nvSpPr>
          <p:cNvPr id="26" name="Rounded Rectangle 25"/>
          <p:cNvSpPr/>
          <p:nvPr/>
        </p:nvSpPr>
        <p:spPr>
          <a:xfrm>
            <a:off x="4345859" y="2532978"/>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B(2)</a:t>
            </a:r>
            <a:endParaRPr lang="en-US" sz="1400" dirty="0">
              <a:solidFill>
                <a:schemeClr val="tx1"/>
              </a:solidFill>
            </a:endParaRPr>
          </a:p>
        </p:txBody>
      </p:sp>
      <p:sp>
        <p:nvSpPr>
          <p:cNvPr id="27" name="Rounded Rectangle 26"/>
          <p:cNvSpPr/>
          <p:nvPr/>
        </p:nvSpPr>
        <p:spPr>
          <a:xfrm>
            <a:off x="4345859" y="3266648"/>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28" name="Rounded Rectangle 27"/>
          <p:cNvSpPr/>
          <p:nvPr/>
        </p:nvSpPr>
        <p:spPr>
          <a:xfrm>
            <a:off x="4345859" y="4000318"/>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D(2)</a:t>
            </a:r>
            <a:endParaRPr lang="en-US" sz="1400" dirty="0">
              <a:solidFill>
                <a:schemeClr val="tx1"/>
              </a:solidFill>
            </a:endParaRPr>
          </a:p>
        </p:txBody>
      </p:sp>
      <p:cxnSp>
        <p:nvCxnSpPr>
          <p:cNvPr id="29" name="Straight Arrow Connector 28"/>
          <p:cNvCxnSpPr>
            <a:endCxn id="9" idx="0"/>
          </p:cNvCxnSpPr>
          <p:nvPr/>
        </p:nvCxnSpPr>
        <p:spPr>
          <a:xfrm flipH="1">
            <a:off x="2374492" y="2241759"/>
            <a:ext cx="2271251" cy="1394764"/>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0" idx="3"/>
            <a:endCxn id="26" idx="1"/>
          </p:cNvCxnSpPr>
          <p:nvPr/>
        </p:nvCxnSpPr>
        <p:spPr>
          <a:xfrm flipV="1">
            <a:off x="3807542" y="2754204"/>
            <a:ext cx="538317" cy="568394"/>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26" idx="3"/>
            <a:endCxn id="32" idx="1"/>
          </p:cNvCxnSpPr>
          <p:nvPr/>
        </p:nvCxnSpPr>
        <p:spPr>
          <a:xfrm flipV="1">
            <a:off x="4945627" y="2241759"/>
            <a:ext cx="533398" cy="512445"/>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Rounded Rectangle 31"/>
          <p:cNvSpPr/>
          <p:nvPr/>
        </p:nvSpPr>
        <p:spPr>
          <a:xfrm>
            <a:off x="5479025" y="202053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A(3)</a:t>
            </a:r>
            <a:endParaRPr lang="en-US" sz="1400" dirty="0">
              <a:solidFill>
                <a:schemeClr val="tx1"/>
              </a:solidFill>
            </a:endParaRPr>
          </a:p>
        </p:txBody>
      </p:sp>
      <p:sp>
        <p:nvSpPr>
          <p:cNvPr id="33" name="Rounded Rectangle 32"/>
          <p:cNvSpPr/>
          <p:nvPr/>
        </p:nvSpPr>
        <p:spPr>
          <a:xfrm>
            <a:off x="5479025" y="275420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B(3)</a:t>
            </a:r>
            <a:endParaRPr lang="en-US" sz="1400" dirty="0">
              <a:solidFill>
                <a:schemeClr val="tx1"/>
              </a:solidFill>
            </a:endParaRPr>
          </a:p>
        </p:txBody>
      </p:sp>
      <p:sp>
        <p:nvSpPr>
          <p:cNvPr id="34" name="Rounded Rectangle 33"/>
          <p:cNvSpPr/>
          <p:nvPr/>
        </p:nvSpPr>
        <p:spPr>
          <a:xfrm>
            <a:off x="5479025" y="348787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C(3)</a:t>
            </a:r>
            <a:endParaRPr lang="en-US" sz="1400" dirty="0">
              <a:solidFill>
                <a:schemeClr val="tx1"/>
              </a:solidFill>
            </a:endParaRPr>
          </a:p>
        </p:txBody>
      </p:sp>
      <p:sp>
        <p:nvSpPr>
          <p:cNvPr id="35" name="Rounded Rectangle 34"/>
          <p:cNvSpPr/>
          <p:nvPr/>
        </p:nvSpPr>
        <p:spPr>
          <a:xfrm>
            <a:off x="5479025" y="422154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D(3)</a:t>
            </a:r>
            <a:endParaRPr lang="en-US" sz="1400" dirty="0">
              <a:solidFill>
                <a:schemeClr val="tx1"/>
              </a:solidFill>
            </a:endParaRPr>
          </a:p>
        </p:txBody>
      </p:sp>
      <p:cxnSp>
        <p:nvCxnSpPr>
          <p:cNvPr id="36" name="Straight Arrow Connector 35"/>
          <p:cNvCxnSpPr>
            <a:endCxn id="21" idx="0"/>
          </p:cNvCxnSpPr>
          <p:nvPr/>
        </p:nvCxnSpPr>
        <p:spPr>
          <a:xfrm flipH="1">
            <a:off x="3507658" y="2462984"/>
            <a:ext cx="2271251" cy="1372058"/>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endCxn id="28" idx="0"/>
          </p:cNvCxnSpPr>
          <p:nvPr/>
        </p:nvCxnSpPr>
        <p:spPr>
          <a:xfrm flipH="1">
            <a:off x="4645743" y="3196654"/>
            <a:ext cx="1133166" cy="803664"/>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5778909" y="393032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64" name="Rounded Rectangular Callout 63"/>
          <p:cNvSpPr/>
          <p:nvPr/>
        </p:nvSpPr>
        <p:spPr>
          <a:xfrm>
            <a:off x="6510385" y="2411943"/>
            <a:ext cx="2163097" cy="1474139"/>
          </a:xfrm>
          <a:prstGeom prst="wedgeRoundRectCallout">
            <a:avLst>
              <a:gd name="adj1" fmla="val -82450"/>
              <a:gd name="adj2" fmla="val 10148"/>
              <a:gd name="adj3" fmla="val 16667"/>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Compiler orders instructions to maximize use of CPU pipeline and minimize latency.</a:t>
            </a:r>
            <a:endParaRPr lang="en-US" dirty="0"/>
          </a:p>
        </p:txBody>
      </p:sp>
      <p:cxnSp>
        <p:nvCxnSpPr>
          <p:cNvPr id="4" name="Straight Arrow Connector 3"/>
          <p:cNvCxnSpPr>
            <a:stCxn id="7" idx="3"/>
            <a:endCxn id="18" idx="1"/>
          </p:cNvCxnSpPr>
          <p:nvPr/>
        </p:nvCxnSpPr>
        <p:spPr>
          <a:xfrm flipV="1">
            <a:off x="2674376" y="1855258"/>
            <a:ext cx="533398" cy="53515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stCxn id="21" idx="3"/>
            <a:endCxn id="27" idx="1"/>
          </p:cNvCxnSpPr>
          <p:nvPr/>
        </p:nvCxnSpPr>
        <p:spPr>
          <a:xfrm flipV="1">
            <a:off x="3807542" y="3487874"/>
            <a:ext cx="538317" cy="568394"/>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stCxn id="27" idx="3"/>
            <a:endCxn id="33" idx="1"/>
          </p:cNvCxnSpPr>
          <p:nvPr/>
        </p:nvCxnSpPr>
        <p:spPr>
          <a:xfrm flipV="1">
            <a:off x="4945627" y="2975429"/>
            <a:ext cx="533398" cy="512445"/>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stCxn id="28" idx="3"/>
            <a:endCxn id="34" idx="1"/>
          </p:cNvCxnSpPr>
          <p:nvPr/>
        </p:nvCxnSpPr>
        <p:spPr>
          <a:xfrm flipV="1">
            <a:off x="4945627" y="3709099"/>
            <a:ext cx="533398" cy="512445"/>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186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9701</TotalTime>
  <Words>1853</Words>
  <Application>Microsoft Office PowerPoint</Application>
  <PresentationFormat>On-screen Show (16:9)</PresentationFormat>
  <Paragraphs>321</Paragraphs>
  <Slides>25</Slides>
  <Notes>4</Notes>
  <HiddenSlides>0</HiddenSlides>
  <MMClips>0</MMClips>
  <ScaleCrop>false</ScaleCrop>
  <HeadingPairs>
    <vt:vector size="8" baseType="variant">
      <vt:variant>
        <vt:lpstr>Fonts Used</vt:lpstr>
      </vt:variant>
      <vt:variant>
        <vt:i4>9</vt:i4>
      </vt:variant>
      <vt:variant>
        <vt:lpstr>Theme</vt:lpstr>
      </vt:variant>
      <vt:variant>
        <vt:i4>1</vt:i4>
      </vt:variant>
      <vt:variant>
        <vt:lpstr>Slide Titles</vt:lpstr>
      </vt:variant>
      <vt:variant>
        <vt:i4>25</vt:i4>
      </vt:variant>
      <vt:variant>
        <vt:lpstr>Custom Shows</vt:lpstr>
      </vt:variant>
      <vt:variant>
        <vt:i4>1</vt:i4>
      </vt:variant>
    </vt:vector>
  </HeadingPairs>
  <TitlesOfParts>
    <vt:vector size="36" baseType="lpstr">
      <vt:lpstr>MS PGothic</vt:lpstr>
      <vt:lpstr>Arial</vt:lpstr>
      <vt:lpstr>Bookman Old Style</vt:lpstr>
      <vt:lpstr>Calibri</vt:lpstr>
      <vt:lpstr>Calibri Light</vt:lpstr>
      <vt:lpstr>Consolas</vt:lpstr>
      <vt:lpstr>Intel Clear</vt:lpstr>
      <vt:lpstr>Neo Sans Intel</vt:lpstr>
      <vt:lpstr>Times New Roman</vt:lpstr>
      <vt:lpstr>Office Theme</vt:lpstr>
      <vt:lpstr>Template Library for Vector Loops A presentation of P0076</vt:lpstr>
      <vt:lpstr>Overview</vt:lpstr>
      <vt:lpstr>What are the goals of vector and parallel extensions? </vt:lpstr>
      <vt:lpstr>Some history – what happened in Kona</vt:lpstr>
      <vt:lpstr>What happened since Kona</vt:lpstr>
      <vt:lpstr>Changes from P0076r0</vt:lpstr>
      <vt:lpstr>Vector architectures: “Long vector” machines: Cray (CM1 &amp; CM2), CDC (Star-100)</vt:lpstr>
      <vt:lpstr>Vector architectures: SIMD: x86 (AVX &amp; SSE), ARM (NEON), Power (AltiVec)</vt:lpstr>
      <vt:lpstr>Vector architectures: Software pipelining</vt:lpstr>
      <vt:lpstr>Overview of vector execution policies (P0076)</vt:lpstr>
      <vt:lpstr>vec Covers Gap Between seq and unseq</vt:lpstr>
      <vt:lpstr>Wavefront Application (Sequencing for vec)</vt:lpstr>
      <vt:lpstr>Wavefront for “Long vector” machines</vt:lpstr>
      <vt:lpstr>Vector architectures: SIMD: x86 (AVX &amp; SSE), ARM (NEON), Power (AltiVec)</vt:lpstr>
      <vt:lpstr>Wavefront for Software pipelining</vt:lpstr>
      <vt:lpstr>New wording for Wavefront application: Horizontally matched</vt:lpstr>
      <vt:lpstr>Separable vote: Ordered scatters</vt:lpstr>
      <vt:lpstr>Pros and Cons of ordered scatters</vt:lpstr>
      <vt:lpstr>vec_off</vt:lpstr>
      <vt:lpstr>ordered_update</vt:lpstr>
      <vt:lpstr>Why vec Only For for_loop?</vt:lpstr>
      <vt:lpstr>Summary</vt:lpstr>
      <vt:lpstr>Legal Disclaimer &amp; Optimization Notice</vt:lpstr>
      <vt:lpstr>Alternatives (from N4238)</vt:lpstr>
      <vt:lpstr>Examples of the Complications</vt:lpstr>
      <vt:lpstr>Opt Notice</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IMPORTANT: The “optimization notice” slide MUST be included in ANY presentation which discusses in any form the following:</dc:title>
  <dc:creator>pablo.g.halpern@intel.com</dc:creator>
  <cp:keywords>CTPClassification=CTP_PUBLIC:VisualMarkings=</cp:keywords>
  <cp:lastModifiedBy>Halpern, Pablo G</cp:lastModifiedBy>
  <cp:revision>295</cp:revision>
  <dcterms:created xsi:type="dcterms:W3CDTF">2015-01-13T20:13:38Z</dcterms:created>
  <dcterms:modified xsi:type="dcterms:W3CDTF">2016-03-01T15:59:40Z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f02af45c-40f7-4108-a383-53d5f58e8188</vt:lpwstr>
  </property>
  <property fmtid="{D5CDD505-2E9C-101B-9397-08002B2CF9AE}" pid="3" name="CTP_TimeStamp">
    <vt:lpwstr>2016-03-01 15:59:39Z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CTP_PUBLIC</vt:lpwstr>
  </property>
</Properties>
</file>