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333" r:id="rId3"/>
    <p:sldId id="342" r:id="rId4"/>
    <p:sldId id="341" r:id="rId5"/>
    <p:sldId id="336" r:id="rId6"/>
    <p:sldId id="337" r:id="rId7"/>
    <p:sldId id="338" r:id="rId8"/>
    <p:sldId id="339" r:id="rId9"/>
    <p:sldId id="340" r:id="rId10"/>
  </p:sldIdLst>
  <p:sldSz cx="9144000" cy="5143500" type="screen16x9"/>
  <p:notesSz cx="6858000" cy="9144000"/>
  <p:custShowLst>
    <p:custShow name="Opt Notice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9" autoAdjust="0"/>
    <p:restoredTop sz="92686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-288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E748-FCCC-4481-818E-7BD503A9C8F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1AB4-2D43-4811-AC4D-30375DF54D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" y="1431892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5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16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70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0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8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12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39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352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166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1" r:id="rId13"/>
    <p:sldLayoutId id="2147483652" r:id="rId14"/>
    <p:sldLayoutId id="2147483655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P0076r1 Template </a:t>
            </a:r>
            <a:r>
              <a:rPr lang="en-US" dirty="0" smtClean="0"/>
              <a:t>Library for Vector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 Halpern, Intel Corp</a:t>
            </a:r>
          </a:p>
          <a:p>
            <a:r>
              <a:rPr lang="en-US" dirty="0" smtClean="0"/>
              <a:t>2016-02-29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Changes since P0075r0</a:t>
            </a:r>
          </a:p>
          <a:p>
            <a:r>
              <a:rPr lang="en-US" sz="2800" dirty="0" smtClean="0"/>
              <a:t>Why an index-based loop?</a:t>
            </a:r>
          </a:p>
          <a:p>
            <a:r>
              <a:rPr lang="en-US" sz="2800" dirty="0" smtClean="0"/>
              <a:t>Library </a:t>
            </a:r>
            <a:r>
              <a:rPr lang="en-US" sz="2800" dirty="0" smtClean="0"/>
              <a:t>syntax for vector and parallel loops based on indexes, not iterators</a:t>
            </a:r>
          </a:p>
          <a:p>
            <a:r>
              <a:rPr lang="en-US" sz="2800" dirty="0" smtClean="0"/>
              <a:t>Support for arbitrary reductions and </a:t>
            </a:r>
            <a:r>
              <a:rPr lang="en-US" sz="2800" dirty="0" smtClean="0"/>
              <a:t>inductions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36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P0076r0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Added </a:t>
            </a:r>
            <a:r>
              <a:rPr lang="en-US" sz="2400" dirty="0" err="1"/>
              <a:t>for_loop_n</a:t>
            </a:r>
            <a:r>
              <a:rPr lang="en-US" sz="2400" dirty="0"/>
              <a:t> and </a:t>
            </a:r>
            <a:r>
              <a:rPr lang="en-US" sz="2400" dirty="0" err="1"/>
              <a:t>for_loop_n_strided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Added serial versions of all new algorithms, since none of them currently have serial equivalents.</a:t>
            </a:r>
          </a:p>
          <a:p>
            <a:pPr lvl="0"/>
            <a:r>
              <a:rPr lang="en-US" sz="2400" dirty="0"/>
              <a:t>Added more rationale for reduction and inductions to store final values as side effects.</a:t>
            </a:r>
          </a:p>
          <a:p>
            <a:pPr lvl="0"/>
            <a:r>
              <a:rPr lang="en-US" sz="2400" dirty="0"/>
              <a:t>Added precision and improved the formatting of the formal wording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</a:t>
            </a:r>
            <a:r>
              <a:rPr lang="en-US" dirty="0"/>
              <a:t>i</a:t>
            </a:r>
            <a:r>
              <a:rPr lang="en-US" dirty="0" smtClean="0"/>
              <a:t>ndex-based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/>
              <a:t>The iterator-based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000" dirty="0" smtClean="0"/>
              <a:t> is not well suited for the following use cases:</a:t>
            </a:r>
          </a:p>
          <a:p>
            <a:pPr lvl="0"/>
            <a:r>
              <a:rPr lang="en-US" sz="2000" dirty="0" smtClean="0"/>
              <a:t>Traversing </a:t>
            </a:r>
            <a:r>
              <a:rPr lang="en-US" sz="2000" dirty="0"/>
              <a:t>multiple sequences in the same loop, e.g</a:t>
            </a:r>
            <a:r>
              <a:rPr lang="en-US" sz="2000" dirty="0" smtClean="0"/>
              <a:t>.,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B[i]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Referring to elements before or after the current element, e.g.,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000" dirty="0">
                <a:cs typeface="Consolas" panose="020B0609020204030204" pitchFamily="49" charset="0"/>
              </a:rPr>
              <a:t>.</a:t>
            </a:r>
          </a:p>
          <a:p>
            <a:pPr lvl="0"/>
            <a:r>
              <a:rPr lang="en-US" sz="2000" dirty="0"/>
              <a:t>Performing computations based on the position in the loop, e.g.,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+= i % 2 ?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 -1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above  patterns are critically important for taking advantage of vectorization (see P0076).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Index-based </a:t>
            </a:r>
            <a:r>
              <a:rPr lang="en-US" dirty="0"/>
              <a:t>loops (P0075</a:t>
            </a:r>
            <a:r>
              <a:rPr lang="en-US" dirty="0" smtClean="0"/>
              <a:t>)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P0075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0, 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[&amp;](int i){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f(B[i], C[2*i]);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OpenMP Equivalent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for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i=0; i&lt;n; ++i) {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f(B[i], C[2*i]);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Strided</a:t>
            </a:r>
            <a:r>
              <a:rPr lang="en-US" dirty="0" smtClean="0"/>
              <a:t> loops and flow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P0075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_strided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n,0,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[&amp;](int i){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(B[i] &lt; 0)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from lambda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f(B[i], C[2*i]);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OpenMP Equivalent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for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i=n; i&gt;0;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-= 2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(B[i] &lt; 0)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f(B[i], C[2*i]);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P0075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0;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0, n, 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induction(j, 2),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[&amp;](int i,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jv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f(B[i], C[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jv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assert(j == 2*n);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OpenMP Equivalent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0;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for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i=0; i&lt;n; ++i,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j+=2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f(B[i],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C[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assert(j == 2*n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900516" y="3392129"/>
            <a:ext cx="1561948" cy="609600"/>
          </a:xfrm>
          <a:prstGeom prst="wedgeRoundRectCallout">
            <a:avLst>
              <a:gd name="adj1" fmla="val 12679"/>
              <a:gd name="adj2" fmla="val -12616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could reuse  name “j”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P0075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sum = 0.0;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0, n,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reduction_plus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[&amp;](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sum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f(B[i], C[2*i]);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OpenMP Equivalent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sum = 0.0;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for \</a:t>
            </a:r>
            <a:b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(+:sum)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i=0; i&lt;n; ++i) 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f(B[i], C[2*i]);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647077" y="3549445"/>
            <a:ext cx="1630774" cy="609600"/>
          </a:xfrm>
          <a:prstGeom prst="wedgeRoundRectCallout">
            <a:avLst>
              <a:gd name="adj1" fmla="val -26674"/>
              <a:gd name="adj2" fmla="val -16136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 name “sum”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092966" y="3854245"/>
            <a:ext cx="1955033" cy="609600"/>
          </a:xfrm>
          <a:prstGeom prst="wedgeRoundRectCallout">
            <a:avLst>
              <a:gd name="adj1" fmla="val -45501"/>
              <a:gd name="adj2" fmla="val -11957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(race-free) partial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Reductions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P0075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{…};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op(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0, n,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reduction(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// </a:t>
            </a:r>
            <a:r>
              <a:rPr 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value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op),   //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[&amp;](int i,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auto&amp;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op(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f(B[i])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OpenMP Equivalent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{…};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declare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reduction(</a:t>
            </a:r>
            <a:b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rop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omp_out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=op(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omp_out,omp_in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omp_priv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\</a:t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reduction(</a:t>
            </a:r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rop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i=0; i&lt;n; ++i) {</a:t>
            </a:r>
            <a:b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f(B[i])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</TotalTime>
  <Words>246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Theme</vt:lpstr>
      <vt:lpstr>P0076r1 Template Library for Vector Loops</vt:lpstr>
      <vt:lpstr>Overview</vt:lpstr>
      <vt:lpstr>Changes from P0076r0</vt:lpstr>
      <vt:lpstr>Why an index-based loop?</vt:lpstr>
      <vt:lpstr>Index-based loops (P0075) Overview</vt:lpstr>
      <vt:lpstr>Strided loops and flow control</vt:lpstr>
      <vt:lpstr>Induction variables</vt:lpstr>
      <vt:lpstr>Reductions</vt:lpstr>
      <vt:lpstr>User-defined Reductions</vt:lpstr>
      <vt:lpstr>Opt Notice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IMPORTANT: The “optimization notice” slide MUST be included in ANY presentation which discusses in any form the following:</dc:title>
  <dc:creator>pablo.g.halpern@intel.com</dc:creator>
  <cp:keywords>CTPClassification=CTP_PUBLIC:VisualMarkings=</cp:keywords>
  <cp:lastModifiedBy>Halpern, Pablo G</cp:lastModifiedBy>
  <cp:revision>265</cp:revision>
  <dcterms:created xsi:type="dcterms:W3CDTF">2015-01-13T20:13:38Z</dcterms:created>
  <dcterms:modified xsi:type="dcterms:W3CDTF">2016-02-29T14:39:15Z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f02af45c-40f7-4108-a383-53d5f58e8188</vt:lpwstr>
  </property>
  <property fmtid="{D5CDD505-2E9C-101B-9397-08002B2CF9AE}" pid="3" name="CTP_TimeStamp">
    <vt:lpwstr>2016-02-29 14:39:14Z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