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7"/>
  </p:notesMasterIdLst>
  <p:handoutMasterIdLst>
    <p:handoutMasterId r:id="rId28"/>
  </p:handoutMasterIdLst>
  <p:sldIdLst>
    <p:sldId id="257" r:id="rId2"/>
    <p:sldId id="333" r:id="rId3"/>
    <p:sldId id="334" r:id="rId4"/>
    <p:sldId id="348" r:id="rId5"/>
    <p:sldId id="349" r:id="rId6"/>
    <p:sldId id="347" r:id="rId7"/>
    <p:sldId id="341" r:id="rId8"/>
    <p:sldId id="342" r:id="rId9"/>
    <p:sldId id="343" r:id="rId10"/>
    <p:sldId id="318" r:id="rId11"/>
    <p:sldId id="319" r:id="rId12"/>
    <p:sldId id="322" r:id="rId13"/>
    <p:sldId id="344" r:id="rId14"/>
    <p:sldId id="345" r:id="rId15"/>
    <p:sldId id="346" r:id="rId16"/>
    <p:sldId id="350" r:id="rId17"/>
    <p:sldId id="352" r:id="rId18"/>
    <p:sldId id="353" r:id="rId19"/>
    <p:sldId id="326" r:id="rId20"/>
    <p:sldId id="351" r:id="rId21"/>
    <p:sldId id="328" r:id="rId22"/>
    <p:sldId id="331" r:id="rId23"/>
    <p:sldId id="294" r:id="rId24"/>
    <p:sldId id="327" r:id="rId25"/>
    <p:sldId id="329" r:id="rId26"/>
  </p:sldIdLst>
  <p:sldSz cx="9144000" cy="5143500" type="screen16x9"/>
  <p:notesSz cx="6858000" cy="9144000"/>
  <p:custShowLst>
    <p:custShow name="Opt Notice" id="0">
      <p:sldLst>
        <p:sld r:id="rId2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2">
          <p15:clr>
            <a:srgbClr val="A4A3A4"/>
          </p15:clr>
        </p15:guide>
        <p15:guide id="2" orient="horz" pos="3032">
          <p15:clr>
            <a:srgbClr val="A4A3A4"/>
          </p15:clr>
        </p15:guide>
        <p15:guide id="3" orient="horz" pos="118">
          <p15:clr>
            <a:srgbClr val="A4A3A4"/>
          </p15:clr>
        </p15:guide>
        <p15:guide id="4" orient="horz" pos="758">
          <p15:clr>
            <a:srgbClr val="A4A3A4"/>
          </p15:clr>
        </p15:guide>
        <p15:guide id="5" orient="horz" pos="2916">
          <p15:clr>
            <a:srgbClr val="A4A3A4"/>
          </p15:clr>
        </p15:guide>
        <p15:guide id="6" pos="5470">
          <p15:clr>
            <a:srgbClr val="A4A3A4"/>
          </p15:clr>
        </p15:guide>
        <p15:guide id="7" pos="287">
          <p15:clr>
            <a:srgbClr val="A4A3A4"/>
          </p15:clr>
        </p15:guide>
        <p15:guide id="8" pos="2879">
          <p15:clr>
            <a:srgbClr val="A4A3A4"/>
          </p15:clr>
        </p15:guide>
        <p15:guide id="9" pos="2811">
          <p15:clr>
            <a:srgbClr val="A4A3A4"/>
          </p15:clr>
        </p15:guide>
        <p15:guide id="10" pos="29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9" autoAdjust="0"/>
    <p:restoredTop sz="92686" autoAdjust="0"/>
  </p:normalViewPr>
  <p:slideViewPr>
    <p:cSldViewPr snapToGrid="0">
      <p:cViewPr varScale="1">
        <p:scale>
          <a:sx n="102" d="100"/>
          <a:sy n="102" d="100"/>
        </p:scale>
        <p:origin x="108" y="138"/>
      </p:cViewPr>
      <p:guideLst>
        <p:guide orient="horz" pos="1622"/>
        <p:guide orient="horz" pos="3032"/>
        <p:guide orient="horz" pos="118"/>
        <p:guide orient="horz" pos="758"/>
        <p:guide orient="horz" pos="2916"/>
        <p:guide pos="5470"/>
        <p:guide pos="287"/>
        <p:guide pos="2879"/>
        <p:guide pos="2811"/>
        <p:guide pos="2947"/>
      </p:guideLst>
    </p:cSldViewPr>
  </p:slideViewPr>
  <p:notesTextViewPr>
    <p:cViewPr>
      <p:scale>
        <a:sx n="100" d="100"/>
        <a:sy n="100" d="100"/>
      </p:scale>
      <p:origin x="0" y="0"/>
    </p:cViewPr>
  </p:notesTextViewPr>
  <p:sorterViewPr>
    <p:cViewPr>
      <p:scale>
        <a:sx n="163" d="100"/>
        <a:sy n="163" d="100"/>
      </p:scale>
      <p:origin x="0" y="-288"/>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8/17/2016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8/17/2016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a:p>
        </p:txBody>
      </p:sp>
    </p:spTree>
    <p:extLst>
      <p:ext uri="{BB962C8B-B14F-4D97-AF65-F5344CB8AC3E}">
        <p14:creationId xmlns:p14="http://schemas.microsoft.com/office/powerpoint/2010/main" val="259443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‘vec’, middle loop would</a:t>
            </a:r>
            <a:r>
              <a:rPr lang="en-US" baseline="0" dirty="0" smtClean="0"/>
              <a:t> have to run as ‘seq’, and programmer could pray that auto-</a:t>
            </a:r>
            <a:r>
              <a:rPr lang="en-US" baseline="0" dirty="0" err="1" smtClean="0"/>
              <a:t>vectorizer</a:t>
            </a:r>
            <a:r>
              <a:rPr lang="en-US" baseline="0" dirty="0" smtClean="0"/>
              <a:t> kicks in.</a:t>
            </a:r>
          </a:p>
          <a:p>
            <a:r>
              <a:rPr lang="en-US" baseline="0" dirty="0" smtClean="0"/>
              <a:t>Or be </a:t>
            </a:r>
            <a:r>
              <a:rPr lang="en-US" baseline="0" dirty="0" err="1" smtClean="0"/>
              <a:t>fissioned</a:t>
            </a:r>
            <a:r>
              <a:rPr lang="en-US" baseline="0" dirty="0" smtClean="0"/>
              <a:t> into two loops and pay bandwidth overheads.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a:p>
        </p:txBody>
      </p:sp>
    </p:spTree>
    <p:extLst>
      <p:ext uri="{BB962C8B-B14F-4D97-AF65-F5344CB8AC3E}">
        <p14:creationId xmlns:p14="http://schemas.microsoft.com/office/powerpoint/2010/main" val="289046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a:p>
        </p:txBody>
      </p:sp>
    </p:spTree>
    <p:extLst>
      <p:ext uri="{BB962C8B-B14F-4D97-AF65-F5344CB8AC3E}">
        <p14:creationId xmlns:p14="http://schemas.microsoft.com/office/powerpoint/2010/main" val="387576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23</a:t>
            </a:fld>
            <a:endParaRPr lang="en-US" altLang="en-US" dirty="0">
              <a:latin typeface="Intel Clear" pitchFamily="34" charset="0"/>
            </a:endParaRPr>
          </a:p>
        </p:txBody>
      </p:sp>
    </p:spTree>
    <p:extLst>
      <p:ext uri="{BB962C8B-B14F-4D97-AF65-F5344CB8AC3E}">
        <p14:creationId xmlns:p14="http://schemas.microsoft.com/office/powerpoint/2010/main" val="983432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9DE748-FCCC-4481-818E-7BD503A9C8FC}"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91AB4-2D43-4811-AC4D-30375DF54DE5}" type="slidenum">
              <a:rPr lang="en-US" smtClean="0"/>
              <a:t>‹#›</a:t>
            </a:fld>
            <a:endParaRPr lang="en-US"/>
          </a:p>
        </p:txBody>
      </p:sp>
      <p:pic>
        <p:nvPicPr>
          <p:cNvPr id="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sf\Home\Desktop\IntelLookInsideCLEAR_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6572" y="1431892"/>
            <a:ext cx="2049636" cy="57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81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520536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96324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marL="0" indent="0">
              <a:buNone/>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9111171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Intel Confidential </a:t>
            </a:r>
            <a:endParaRPr lang="en-US"/>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marL="0" indent="0">
              <a:buNone/>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marL="0" indent="0">
              <a:buNone/>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Intel Confidential </a:t>
            </a:r>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31308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Intel Confidential </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808642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lvl1pPr marL="0" indent="0">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marL="0" indent="0">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Intel Confidential </a:t>
            </a:r>
            <a:endParaRPr lang="en-US"/>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27273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Intel Confidential </a:t>
            </a:r>
            <a:endParaRPr lang="en-US" dirty="0"/>
          </a:p>
        </p:txBody>
      </p:sp>
      <p:sp>
        <p:nvSpPr>
          <p:cNvPr id="9" name="Slide Number Placeholder 8"/>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97821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Intel Confidential </a:t>
            </a:r>
            <a:endParaRPr lang="en-US"/>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291012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Intel Confidential </a:t>
            </a:r>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233177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Intel Confidential </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0583295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Intel Confidential </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40379338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Intel Confidential </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6816303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71" r:id="rId13"/>
    <p:sldLayoutId id="2147483652" r:id="rId14"/>
    <p:sldLayoutId id="2147483655"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Execution Policy for Vector Loops</a:t>
            </a:r>
            <a:r>
              <a:rPr lang="en-US" dirty="0"/>
              <a:t/>
            </a:r>
            <a:br>
              <a:rPr lang="en-US" dirty="0"/>
            </a:br>
            <a:r>
              <a:rPr lang="en-US" sz="1800" dirty="0" smtClean="0"/>
              <a:t>A presentation of P0076</a:t>
            </a:r>
            <a:endParaRPr lang="en-US" dirty="0"/>
          </a:p>
        </p:txBody>
      </p:sp>
      <p:sp>
        <p:nvSpPr>
          <p:cNvPr id="3" name="Subtitle 2"/>
          <p:cNvSpPr>
            <a:spLocks noGrp="1"/>
          </p:cNvSpPr>
          <p:nvPr>
            <p:ph type="subTitle" idx="1"/>
          </p:nvPr>
        </p:nvSpPr>
        <p:spPr/>
        <p:txBody>
          <a:bodyPr/>
          <a:lstStyle/>
          <a:p>
            <a:r>
              <a:rPr lang="en-US" dirty="0" smtClean="0"/>
              <a:t>Pablo Halpern, Intel Corp</a:t>
            </a:r>
          </a:p>
          <a:p>
            <a:r>
              <a:rPr lang="en-US" dirty="0" smtClean="0"/>
              <a:t>2016-02-29</a:t>
            </a:r>
            <a:endParaRPr lang="en-US" dirty="0"/>
          </a:p>
        </p:txBody>
      </p:sp>
    </p:spTree>
    <p:extLst>
      <p:ext uri="{BB962C8B-B14F-4D97-AF65-F5344CB8AC3E}">
        <p14:creationId xmlns:p14="http://schemas.microsoft.com/office/powerpoint/2010/main" val="1627192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vector execution policies (P0076)</a:t>
            </a:r>
            <a:endParaRPr lang="en-US" dirty="0"/>
          </a:p>
        </p:txBody>
      </p:sp>
      <p:sp>
        <p:nvSpPr>
          <p:cNvPr id="5" name="Content Placeholder 4"/>
          <p:cNvSpPr>
            <a:spLocks noGrp="1"/>
          </p:cNvSpPr>
          <p:nvPr>
            <p:ph idx="1"/>
          </p:nvPr>
        </p:nvSpPr>
        <p:spPr>
          <a:xfrm>
            <a:off x="455613" y="1466879"/>
            <a:ext cx="6079520" cy="3645512"/>
          </a:xfrm>
        </p:spPr>
        <p:txBody>
          <a:bodyPr/>
          <a:lstStyle/>
          <a:p>
            <a:r>
              <a:rPr lang="en-US" dirty="0" err="1" smtClean="0">
                <a:latin typeface="Consolas" panose="020B0609020204030204" pitchFamily="49" charset="0"/>
                <a:cs typeface="Consolas" panose="020B0609020204030204" pitchFamily="49" charset="0"/>
              </a:rPr>
              <a:t>unsequenced_execution_policy</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unseq</a:t>
            </a:r>
            <a:r>
              <a:rPr lang="en-US" dirty="0" smtClean="0">
                <a:latin typeface="Consolas" panose="020B0609020204030204" pitchFamily="49" charset="0"/>
                <a:cs typeface="Consolas" panose="020B0609020204030204" pitchFamily="49" charset="0"/>
              </a:rPr>
              <a:t>)</a:t>
            </a:r>
          </a:p>
          <a:p>
            <a:pPr lvl="1"/>
            <a:r>
              <a:rPr lang="en-US" dirty="0" smtClean="0"/>
              <a:t>relaxed sequencing</a:t>
            </a:r>
          </a:p>
          <a:p>
            <a:pPr lvl="1"/>
            <a:r>
              <a:rPr lang="en-US" dirty="0" smtClean="0"/>
              <a:t>applicable to STL algorithms</a:t>
            </a:r>
            <a:endParaRPr lang="en-US" dirty="0"/>
          </a:p>
          <a:p>
            <a:r>
              <a:rPr lang="en-US" dirty="0" err="1" smtClean="0">
                <a:latin typeface="Consolas" panose="020B0609020204030204" pitchFamily="49" charset="0"/>
                <a:cs typeface="Consolas" panose="020B0609020204030204" pitchFamily="49" charset="0"/>
              </a:rPr>
              <a:t>vector_execution_policy</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vec</a:t>
            </a:r>
            <a:r>
              <a:rPr lang="en-US" dirty="0" smtClean="0">
                <a:latin typeface="Consolas" panose="020B0609020204030204" pitchFamily="49" charset="0"/>
                <a:cs typeface="Consolas" panose="020B0609020204030204" pitchFamily="49" charset="0"/>
              </a:rPr>
              <a:t>)</a:t>
            </a:r>
          </a:p>
          <a:p>
            <a:pPr lvl="1"/>
            <a:r>
              <a:rPr lang="en-US" u="sng" dirty="0" smtClean="0"/>
              <a:t>necessary</a:t>
            </a:r>
            <a:r>
              <a:rPr lang="en-US" dirty="0" smtClean="0"/>
              <a:t> conditions for classic vector loop execution</a:t>
            </a:r>
          </a:p>
          <a:p>
            <a:pPr lvl="1"/>
            <a:r>
              <a:rPr lang="en-US" dirty="0" smtClean="0"/>
              <a:t>applicable to </a:t>
            </a:r>
            <a:r>
              <a:rPr lang="en-US" dirty="0" smtClean="0">
                <a:latin typeface="Consolas" panose="020B0609020204030204" pitchFamily="49" charset="0"/>
                <a:cs typeface="Consolas" panose="020B0609020204030204" pitchFamily="49" charset="0"/>
              </a:rPr>
              <a:t>for_loop</a:t>
            </a:r>
            <a:r>
              <a:rPr lang="en-US" dirty="0" smtClean="0"/>
              <a:t> and </a:t>
            </a:r>
            <a:r>
              <a:rPr lang="en-US" dirty="0" err="1" smtClean="0">
                <a:latin typeface="Consolas" panose="020B0609020204030204" pitchFamily="49" charset="0"/>
                <a:cs typeface="Consolas" panose="020B0609020204030204" pitchFamily="49" charset="0"/>
              </a:rPr>
              <a:t>for_loop_strided</a:t>
            </a:r>
            <a:endParaRPr lang="en-US" dirty="0" smtClean="0">
              <a:latin typeface="Consolas" panose="020B0609020204030204" pitchFamily="49" charset="0"/>
              <a:cs typeface="Consolas" panose="020B0609020204030204" pitchFamily="49" charset="0"/>
            </a:endParaRPr>
          </a:p>
          <a:p>
            <a:pPr lvl="1"/>
            <a:r>
              <a:rPr lang="en-US" dirty="0" smtClean="0">
                <a:cs typeface="Consolas" panose="020B0609020204030204" pitchFamily="49" charset="0"/>
              </a:rPr>
              <a:t>Allows vectorization of loops with certain dependence patterns</a:t>
            </a:r>
            <a:endParaRPr lang="en-US" dirty="0">
              <a:latin typeface="Consolas" panose="020B0609020204030204" pitchFamily="49" charset="0"/>
              <a:cs typeface="Consolas" panose="020B0609020204030204" pitchFamily="49" charset="0"/>
            </a:endParaRPr>
          </a:p>
          <a:p>
            <a:r>
              <a:rPr lang="en-US" dirty="0"/>
              <a:t>Both policies use a single OS thread</a:t>
            </a:r>
          </a:p>
          <a:p>
            <a:pPr lvl="1"/>
            <a:r>
              <a:rPr lang="en-US" dirty="0" smtClean="0"/>
              <a:t>Let </a:t>
            </a:r>
            <a:r>
              <a:rPr lang="en-US" dirty="0"/>
              <a:t>applications avoid disturbing existing </a:t>
            </a:r>
            <a:r>
              <a:rPr lang="en-US" dirty="0" smtClean="0"/>
              <a:t>threading</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10</a:t>
            </a:fld>
            <a:endParaRPr lang="en-US" dirty="0"/>
          </a:p>
        </p:txBody>
      </p:sp>
      <p:grpSp>
        <p:nvGrpSpPr>
          <p:cNvPr id="6" name="Canvas 1"/>
          <p:cNvGrpSpPr/>
          <p:nvPr/>
        </p:nvGrpSpPr>
        <p:grpSpPr>
          <a:xfrm>
            <a:off x="5279406" y="1061356"/>
            <a:ext cx="3308566" cy="3296873"/>
            <a:chOff x="0" y="0"/>
            <a:chExt cx="1924050" cy="1444625"/>
          </a:xfrm>
        </p:grpSpPr>
        <p:sp>
          <p:nvSpPr>
            <p:cNvPr id="7" name="Rectangle 6"/>
            <p:cNvSpPr/>
            <p:nvPr/>
          </p:nvSpPr>
          <p:spPr>
            <a:xfrm>
              <a:off x="0" y="0"/>
              <a:ext cx="1924050" cy="1444625"/>
            </a:xfrm>
            <a:prstGeom prst="rect">
              <a:avLst/>
            </a:prstGeom>
          </p:spPr>
        </p:sp>
        <p:sp>
          <p:nvSpPr>
            <p:cNvPr id="8" name="Text Box 2"/>
            <p:cNvSpPr txBox="1"/>
            <p:nvPr/>
          </p:nvSpPr>
          <p:spPr>
            <a:xfrm>
              <a:off x="895350" y="1208549"/>
              <a:ext cx="273050" cy="1968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seq</a:t>
              </a:r>
            </a:p>
          </p:txBody>
        </p:sp>
        <p:sp>
          <p:nvSpPr>
            <p:cNvPr id="9" name="Text Box 3"/>
            <p:cNvSpPr txBox="1"/>
            <p:nvPr/>
          </p:nvSpPr>
          <p:spPr>
            <a:xfrm>
              <a:off x="450850" y="529099"/>
              <a:ext cx="279400" cy="1511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par</a:t>
              </a:r>
            </a:p>
          </p:txBody>
        </p:sp>
        <p:sp>
          <p:nvSpPr>
            <p:cNvPr id="10" name="Text Box 3"/>
            <p:cNvSpPr txBox="1"/>
            <p:nvPr/>
          </p:nvSpPr>
          <p:spPr>
            <a:xfrm>
              <a:off x="1136650" y="412744"/>
              <a:ext cx="584200" cy="1511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600" b="1" dirty="0">
                  <a:solidFill>
                    <a:schemeClr val="tx2"/>
                  </a:solidFill>
                  <a:effectLst/>
                  <a:ea typeface="Calibri" panose="020F0502020204030204" pitchFamily="34" charset="0"/>
                </a:rPr>
                <a:t>unseq</a:t>
              </a:r>
              <a:endParaRPr lang="en-US" sz="1600" dirty="0">
                <a:solidFill>
                  <a:schemeClr val="tx2"/>
                </a:solidFill>
                <a:effectLst/>
                <a:latin typeface="Times New Roman" panose="02020603050405020304" pitchFamily="18" charset="0"/>
                <a:ea typeface="Times New Roman" panose="02020603050405020304" pitchFamily="18" charset="0"/>
              </a:endParaRPr>
            </a:p>
          </p:txBody>
        </p:sp>
        <p:sp>
          <p:nvSpPr>
            <p:cNvPr id="11" name="Text Box 3"/>
            <p:cNvSpPr txBox="1"/>
            <p:nvPr/>
          </p:nvSpPr>
          <p:spPr>
            <a:xfrm>
              <a:off x="738800" y="98492"/>
              <a:ext cx="588010" cy="16356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n-US" sz="1600" dirty="0">
                  <a:effectLst/>
                  <a:ea typeface="Calibri" panose="020F0502020204030204" pitchFamily="34" charset="0"/>
                </a:rPr>
                <a:t>par_vec</a:t>
              </a:r>
              <a:endParaRPr lang="en-US" sz="1600" dirty="0">
                <a:effectLst/>
                <a:latin typeface="Times New Roman" panose="02020603050405020304" pitchFamily="18" charset="0"/>
                <a:ea typeface="Times New Roman" panose="02020603050405020304" pitchFamily="18" charset="0"/>
              </a:endParaRPr>
            </a:p>
          </p:txBody>
        </p:sp>
        <p:sp>
          <p:nvSpPr>
            <p:cNvPr id="12" name="Text Box 3"/>
            <p:cNvSpPr txBox="1"/>
            <p:nvPr/>
          </p:nvSpPr>
          <p:spPr>
            <a:xfrm>
              <a:off x="1016000" y="831850"/>
              <a:ext cx="838200" cy="16076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n-US" sz="1600" b="1" dirty="0">
                  <a:solidFill>
                    <a:schemeClr val="tx2"/>
                  </a:solidFill>
                  <a:effectLst/>
                  <a:ea typeface="Calibri" panose="020F0502020204030204" pitchFamily="34" charset="0"/>
                </a:rPr>
                <a:t>vec</a:t>
              </a:r>
              <a:endParaRPr lang="en-US" sz="1600" dirty="0">
                <a:solidFill>
                  <a:schemeClr val="tx2"/>
                </a:solidFill>
                <a:effectLst/>
                <a:latin typeface="Times New Roman" panose="02020603050405020304" pitchFamily="18" charset="0"/>
                <a:ea typeface="Times New Roman" panose="02020603050405020304" pitchFamily="18" charset="0"/>
              </a:endParaRPr>
            </a:p>
          </p:txBody>
        </p:sp>
        <p:cxnSp>
          <p:nvCxnSpPr>
            <p:cNvPr id="13" name="Straight Connector 12"/>
            <p:cNvCxnSpPr>
              <a:endCxn id="9" idx="0"/>
            </p:cNvCxnSpPr>
            <p:nvPr/>
          </p:nvCxnSpPr>
          <p:spPr>
            <a:xfrm flipH="1">
              <a:off x="590551" y="262399"/>
              <a:ext cx="425450" cy="266700"/>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a:endCxn id="10" idx="0"/>
            </p:cNvCxnSpPr>
            <p:nvPr/>
          </p:nvCxnSpPr>
          <p:spPr>
            <a:xfrm>
              <a:off x="1032805" y="262058"/>
              <a:ext cx="395945" cy="150686"/>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a:endCxn id="12" idx="0"/>
            </p:cNvCxnSpPr>
            <p:nvPr/>
          </p:nvCxnSpPr>
          <p:spPr>
            <a:xfrm>
              <a:off x="1428750" y="563881"/>
              <a:ext cx="6350" cy="267969"/>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8" idx="0"/>
            </p:cNvCxnSpPr>
            <p:nvPr/>
          </p:nvCxnSpPr>
          <p:spPr>
            <a:xfrm flipH="1">
              <a:off x="1031875" y="992619"/>
              <a:ext cx="403224" cy="215930"/>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2"/>
              <a:endCxn id="8" idx="0"/>
            </p:cNvCxnSpPr>
            <p:nvPr/>
          </p:nvCxnSpPr>
          <p:spPr>
            <a:xfrm>
              <a:off x="590551" y="680236"/>
              <a:ext cx="441325" cy="528313"/>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13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3882" y="92505"/>
            <a:ext cx="6711927" cy="472191"/>
          </a:xfrm>
        </p:spPr>
        <p:txBody>
          <a:bodyPr>
            <a:normAutofit fontScale="90000"/>
          </a:bodyPr>
          <a:lstStyle/>
          <a:p>
            <a:r>
              <a:rPr lang="en-US" dirty="0" smtClean="0">
                <a:latin typeface="Consolas" panose="020B0609020204030204" pitchFamily="49" charset="0"/>
                <a:cs typeface="Consolas" panose="020B0609020204030204" pitchFamily="49" charset="0"/>
              </a:rPr>
              <a:t>vec</a:t>
            </a:r>
            <a:r>
              <a:rPr lang="en-US" dirty="0" smtClean="0"/>
              <a:t> Covers Gap Between </a:t>
            </a:r>
            <a:r>
              <a:rPr lang="en-US" dirty="0" smtClean="0">
                <a:latin typeface="Consolas" panose="020B0609020204030204" pitchFamily="49" charset="0"/>
                <a:cs typeface="Consolas" panose="020B0609020204030204" pitchFamily="49" charset="0"/>
              </a:rPr>
              <a:t>seq</a:t>
            </a:r>
            <a:r>
              <a:rPr lang="en-US" dirty="0" smtClean="0"/>
              <a:t> and </a:t>
            </a:r>
            <a:r>
              <a:rPr lang="en-US" dirty="0" smtClean="0">
                <a:latin typeface="Consolas" panose="020B0609020204030204" pitchFamily="49" charset="0"/>
                <a:cs typeface="Consolas" panose="020B0609020204030204" pitchFamily="49" charset="0"/>
              </a:rPr>
              <a:t>unseq</a:t>
            </a:r>
            <a:endParaRPr lang="en-US" dirty="0">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5" name="Rectangle 4"/>
          <p:cNvSpPr/>
          <p:nvPr/>
        </p:nvSpPr>
        <p:spPr>
          <a:xfrm>
            <a:off x="2246055" y="2328603"/>
            <a:ext cx="3783435" cy="954107"/>
          </a:xfrm>
          <a:prstGeom prst="rect">
            <a:avLst/>
          </a:prstGeom>
        </p:spPr>
        <p:txBody>
          <a:bodyPr wrap="square">
            <a:spAutoFit/>
          </a:bodyPr>
          <a:lstStyle/>
          <a:p>
            <a:pPr marR="0">
              <a:spcAft>
                <a:spcPts val="0"/>
              </a:spcAft>
            </a:pPr>
            <a:r>
              <a:rPr lang="en-US" sz="1400" dirty="0" smtClean="0">
                <a:latin typeface="Consolas" panose="020B0609020204030204" pitchFamily="49" charset="0"/>
                <a:ea typeface="Calibri" panose="020F0502020204030204" pitchFamily="34" charset="0"/>
                <a:cs typeface="Times New Roman" panose="02020603050405020304" pitchFamily="18" charset="0"/>
              </a:rPr>
              <a:t>for_loop(vec</a:t>
            </a:r>
            <a:r>
              <a:rPr lang="en-US" sz="1400" dirty="0">
                <a:latin typeface="Consolas" panose="020B0609020204030204" pitchFamily="49" charset="0"/>
                <a:ea typeface="Calibri" panose="020F0502020204030204" pitchFamily="34" charset="0"/>
                <a:cs typeface="Times New Roman" panose="02020603050405020304" pitchFamily="18" charset="0"/>
              </a:rPr>
              <a:t>, 1, </a:t>
            </a:r>
            <a:r>
              <a:rPr lang="en-US" sz="1400" dirty="0" smtClean="0">
                <a:latin typeface="Consolas" panose="020B0609020204030204" pitchFamily="49" charset="0"/>
                <a:ea typeface="Calibri" panose="020F0502020204030204" pitchFamily="34" charset="0"/>
                <a:cs typeface="Times New Roman" panose="02020603050405020304" pitchFamily="18" charset="0"/>
              </a:rPr>
              <a:t>N, </a:t>
            </a:r>
            <a:r>
              <a:rPr lang="en-US" sz="1400" dirty="0">
                <a:latin typeface="Consolas" panose="020B0609020204030204" pitchFamily="49" charset="0"/>
                <a:ea typeface="Calibri" panose="020F0502020204030204" pitchFamily="34" charset="0"/>
                <a:cs typeface="Times New Roman" panose="02020603050405020304" pitchFamily="18" charset="0"/>
              </a:rPr>
              <a:t>[&amp;](int i) {</a:t>
            </a:r>
          </a:p>
          <a:p>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smtClean="0">
                <a:latin typeface="Consolas" panose="020B0609020204030204" pitchFamily="49" charset="0"/>
                <a:ea typeface="Calibri" panose="020F0502020204030204" pitchFamily="34" charset="0"/>
                <a:cs typeface="Times New Roman" panose="02020603050405020304" pitchFamily="18" charset="0"/>
              </a:rPr>
              <a:t>V[i</a:t>
            </a:r>
            <a:r>
              <a:rPr lang="en-US" sz="1400" dirty="0">
                <a:latin typeface="Consolas" panose="020B0609020204030204" pitchFamily="49" charset="0"/>
                <a:ea typeface="Calibri" panose="020F0502020204030204" pitchFamily="34" charset="0"/>
                <a:cs typeface="Times New Roman" panose="02020603050405020304" pitchFamily="18" charset="0"/>
              </a:rPr>
              <a:t>] = U[i+1]*A;</a:t>
            </a:r>
          </a:p>
          <a:p>
            <a:r>
              <a:rPr lang="en-US" sz="1400" dirty="0">
                <a:latin typeface="Consolas" panose="020B0609020204030204" pitchFamily="49" charset="0"/>
                <a:ea typeface="Calibri" panose="020F0502020204030204" pitchFamily="34" charset="0"/>
                <a:cs typeface="Times New Roman" panose="02020603050405020304" pitchFamily="18" charset="0"/>
              </a:rPr>
              <a:t>    U[i] = V[i-1]+B</a:t>
            </a:r>
            <a:r>
              <a:rPr lang="en-US" sz="1400" dirty="0" smtClean="0">
                <a:latin typeface="Consolas" panose="020B0609020204030204" pitchFamily="49" charset="0"/>
                <a:ea typeface="Calibri" panose="020F0502020204030204" pitchFamily="34" charset="0"/>
                <a:cs typeface="Times New Roman" panose="02020603050405020304" pitchFamily="18" charset="0"/>
              </a:rPr>
              <a:t>;</a:t>
            </a:r>
          </a:p>
          <a:p>
            <a:r>
              <a:rPr lang="en-US" sz="1400" dirty="0" smtClean="0">
                <a:latin typeface="Consolas" panose="020B0609020204030204" pitchFamily="49" charset="0"/>
                <a:ea typeface="Calibri" panose="020F0502020204030204" pitchFamily="34" charset="0"/>
                <a:cs typeface="Times New Roman" panose="02020603050405020304" pitchFamily="18" charset="0"/>
              </a:rPr>
              <a:t>});</a:t>
            </a:r>
            <a:endParaRPr lang="en-US"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angle 5"/>
          <p:cNvSpPr/>
          <p:nvPr/>
        </p:nvSpPr>
        <p:spPr>
          <a:xfrm>
            <a:off x="2300585" y="1030285"/>
            <a:ext cx="3728905" cy="954107"/>
          </a:xfrm>
          <a:prstGeom prst="rect">
            <a:avLst/>
          </a:prstGeom>
        </p:spPr>
        <p:txBody>
          <a:bodyPr wrap="square">
            <a:spAutoFit/>
          </a:bodyPr>
          <a:lstStyle/>
          <a:p>
            <a:pPr marR="0">
              <a:spcAft>
                <a:spcPts val="0"/>
              </a:spcAft>
            </a:pPr>
            <a:r>
              <a:rPr lang="en-US" sz="1400" dirty="0" smtClean="0">
                <a:latin typeface="Consolas" panose="020B0609020204030204" pitchFamily="49" charset="0"/>
                <a:ea typeface="Calibri" panose="020F0502020204030204" pitchFamily="34" charset="0"/>
                <a:cs typeface="Times New Roman" panose="02020603050405020304" pitchFamily="18" charset="0"/>
              </a:rPr>
              <a:t>for_loop(unseq, </a:t>
            </a:r>
            <a:r>
              <a:rPr lang="en-US" sz="1400" dirty="0">
                <a:latin typeface="Consolas" panose="020B0609020204030204" pitchFamily="49" charset="0"/>
                <a:ea typeface="Calibri" panose="020F0502020204030204" pitchFamily="34" charset="0"/>
                <a:cs typeface="Times New Roman" panose="02020603050405020304" pitchFamily="18" charset="0"/>
              </a:rPr>
              <a:t>1, </a:t>
            </a:r>
            <a:r>
              <a:rPr lang="en-US" sz="1400" dirty="0" smtClean="0">
                <a:latin typeface="Consolas" panose="020B0609020204030204" pitchFamily="49" charset="0"/>
                <a:ea typeface="Calibri" panose="020F0502020204030204" pitchFamily="34" charset="0"/>
                <a:cs typeface="Times New Roman" panose="02020603050405020304" pitchFamily="18" charset="0"/>
              </a:rPr>
              <a:t>N, </a:t>
            </a:r>
            <a:r>
              <a:rPr lang="en-US" sz="1400" dirty="0">
                <a:latin typeface="Consolas" panose="020B0609020204030204" pitchFamily="49" charset="0"/>
                <a:ea typeface="Calibri" panose="020F0502020204030204" pitchFamily="34" charset="0"/>
                <a:cs typeface="Times New Roman" panose="02020603050405020304" pitchFamily="18" charset="0"/>
              </a:rPr>
              <a:t>[&amp;](int i) {</a:t>
            </a:r>
          </a:p>
          <a:p>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smtClean="0">
                <a:latin typeface="Consolas" panose="020B0609020204030204" pitchFamily="49" charset="0"/>
                <a:ea typeface="Calibri" panose="020F0502020204030204" pitchFamily="34" charset="0"/>
                <a:cs typeface="Times New Roman" panose="02020603050405020304" pitchFamily="18" charset="0"/>
              </a:rPr>
              <a:t>   V[i</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smtClean="0">
                <a:latin typeface="Consolas" panose="020B0609020204030204" pitchFamily="49" charset="0"/>
                <a:ea typeface="Calibri" panose="020F0502020204030204" pitchFamily="34" charset="0"/>
                <a:cs typeface="Times New Roman" panose="02020603050405020304" pitchFamily="18" charset="0"/>
              </a:rPr>
              <a:t>U[i]*</a:t>
            </a:r>
            <a:r>
              <a:rPr lang="en-US" sz="1400" dirty="0">
                <a:latin typeface="Consolas" panose="020B0609020204030204" pitchFamily="49" charset="0"/>
                <a:ea typeface="Calibri" panose="020F0502020204030204" pitchFamily="34" charset="0"/>
                <a:cs typeface="Times New Roman" panose="02020603050405020304" pitchFamily="18" charset="0"/>
              </a:rPr>
              <a:t>A;</a:t>
            </a:r>
          </a:p>
          <a:p>
            <a:r>
              <a:rPr lang="en-US" sz="1400" dirty="0">
                <a:latin typeface="Consolas" panose="020B0609020204030204" pitchFamily="49" charset="0"/>
                <a:ea typeface="Calibri" panose="020F0502020204030204" pitchFamily="34" charset="0"/>
                <a:cs typeface="Times New Roman" panose="02020603050405020304" pitchFamily="18" charset="0"/>
              </a:rPr>
              <a:t>    U[i] = </a:t>
            </a:r>
            <a:r>
              <a:rPr lang="en-US" sz="1400" dirty="0" smtClean="0">
                <a:latin typeface="Consolas" panose="020B0609020204030204" pitchFamily="49" charset="0"/>
                <a:ea typeface="Calibri" panose="020F0502020204030204" pitchFamily="34" charset="0"/>
                <a:cs typeface="Times New Roman" panose="02020603050405020304" pitchFamily="18" charset="0"/>
              </a:rPr>
              <a:t>V[i]+</a:t>
            </a:r>
            <a:r>
              <a:rPr lang="en-US" sz="1400" dirty="0">
                <a:latin typeface="Consolas" panose="020B0609020204030204" pitchFamily="49" charset="0"/>
                <a:ea typeface="Calibri" panose="020F0502020204030204" pitchFamily="34" charset="0"/>
                <a:cs typeface="Times New Roman" panose="02020603050405020304" pitchFamily="18" charset="0"/>
              </a:rPr>
              <a:t>B</a:t>
            </a:r>
            <a:r>
              <a:rPr lang="en-US" sz="1400" dirty="0" smtClean="0">
                <a:latin typeface="Consolas" panose="020B0609020204030204" pitchFamily="49" charset="0"/>
                <a:ea typeface="Calibri" panose="020F0502020204030204" pitchFamily="34" charset="0"/>
                <a:cs typeface="Times New Roman" panose="02020603050405020304" pitchFamily="18" charset="0"/>
              </a:rPr>
              <a:t>;</a:t>
            </a:r>
          </a:p>
          <a:p>
            <a:r>
              <a:rPr lang="en-US" sz="1400" dirty="0" smtClean="0">
                <a:latin typeface="Consolas" panose="020B0609020204030204" pitchFamily="49" charset="0"/>
                <a:ea typeface="Calibri" panose="020F0502020204030204" pitchFamily="34" charset="0"/>
                <a:cs typeface="Times New Roman" panose="02020603050405020304" pitchFamily="18" charset="0"/>
              </a:rPr>
              <a:t>});</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7" name="Rectangle 6"/>
          <p:cNvSpPr/>
          <p:nvPr/>
        </p:nvSpPr>
        <p:spPr>
          <a:xfrm>
            <a:off x="2246055" y="3745927"/>
            <a:ext cx="3588487" cy="954107"/>
          </a:xfrm>
          <a:prstGeom prst="rect">
            <a:avLst/>
          </a:prstGeom>
        </p:spPr>
        <p:txBody>
          <a:bodyPr wrap="square">
            <a:spAutoFit/>
          </a:bodyPr>
          <a:lstStyle/>
          <a:p>
            <a:pPr marR="0">
              <a:spcBef>
                <a:spcPts val="0"/>
              </a:spcBef>
              <a:spcAft>
                <a:spcPts val="0"/>
              </a:spcAft>
            </a:pPr>
            <a:r>
              <a:rPr lang="en-US" sz="1400" dirty="0" smtClean="0">
                <a:latin typeface="Consolas" panose="020B0609020204030204" pitchFamily="49" charset="0"/>
                <a:ea typeface="Calibri" panose="020F0502020204030204" pitchFamily="34" charset="0"/>
                <a:cs typeface="Times New Roman" panose="02020603050405020304" pitchFamily="18" charset="0"/>
              </a:rPr>
              <a:t>for_loop(seq, </a:t>
            </a:r>
            <a:r>
              <a:rPr lang="en-US" sz="1400" dirty="0">
                <a:latin typeface="Consolas" panose="020B0609020204030204" pitchFamily="49" charset="0"/>
                <a:ea typeface="Calibri" panose="020F0502020204030204" pitchFamily="34" charset="0"/>
                <a:cs typeface="Times New Roman" panose="02020603050405020304" pitchFamily="18" charset="0"/>
              </a:rPr>
              <a:t>1, </a:t>
            </a:r>
            <a:r>
              <a:rPr lang="en-US" sz="1400" dirty="0" smtClean="0">
                <a:latin typeface="Consolas" panose="020B0609020204030204" pitchFamily="49" charset="0"/>
                <a:ea typeface="Calibri" panose="020F0502020204030204" pitchFamily="34" charset="0"/>
                <a:cs typeface="Times New Roman" panose="02020603050405020304" pitchFamily="18" charset="0"/>
              </a:rPr>
              <a:t>N, </a:t>
            </a:r>
            <a:r>
              <a:rPr lang="en-US" sz="1400" dirty="0">
                <a:latin typeface="Consolas" panose="020B0609020204030204" pitchFamily="49" charset="0"/>
                <a:ea typeface="Calibri" panose="020F0502020204030204" pitchFamily="34" charset="0"/>
                <a:cs typeface="Times New Roman" panose="02020603050405020304" pitchFamily="18" charset="0"/>
              </a:rPr>
              <a:t>[&amp;](int i) {</a:t>
            </a:r>
          </a:p>
          <a:p>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smtClean="0">
                <a:latin typeface="Consolas" panose="020B0609020204030204" pitchFamily="49" charset="0"/>
                <a:ea typeface="Calibri" panose="020F0502020204030204" pitchFamily="34" charset="0"/>
                <a:cs typeface="Times New Roman" panose="02020603050405020304" pitchFamily="18" charset="0"/>
              </a:rPr>
              <a:t>   V[i</a:t>
            </a:r>
            <a:r>
              <a:rPr lang="en-US" sz="1400" dirty="0">
                <a:latin typeface="Consolas" panose="020B0609020204030204" pitchFamily="49" charset="0"/>
                <a:ea typeface="Calibri" panose="020F0502020204030204" pitchFamily="34" charset="0"/>
                <a:cs typeface="Times New Roman" panose="02020603050405020304" pitchFamily="18" charset="0"/>
              </a:rPr>
              <a:t>] = </a:t>
            </a:r>
            <a:r>
              <a:rPr lang="en-US" sz="1400" dirty="0" smtClean="0">
                <a:latin typeface="Consolas" panose="020B0609020204030204" pitchFamily="49" charset="0"/>
                <a:ea typeface="Calibri" panose="020F0502020204030204" pitchFamily="34" charset="0"/>
                <a:cs typeface="Times New Roman" panose="02020603050405020304" pitchFamily="18" charset="0"/>
              </a:rPr>
              <a:t>U[i-1</a:t>
            </a:r>
            <a:r>
              <a:rPr lang="en-US" sz="1400" dirty="0">
                <a:latin typeface="Consolas" panose="020B0609020204030204" pitchFamily="49" charset="0"/>
                <a:ea typeface="Calibri" panose="020F0502020204030204" pitchFamily="34" charset="0"/>
                <a:cs typeface="Times New Roman" panose="02020603050405020304" pitchFamily="18" charset="0"/>
              </a:rPr>
              <a:t>]*A;</a:t>
            </a:r>
          </a:p>
          <a:p>
            <a:r>
              <a:rPr lang="en-US" sz="1400" dirty="0">
                <a:latin typeface="Consolas" panose="020B0609020204030204" pitchFamily="49" charset="0"/>
                <a:ea typeface="Calibri" panose="020F0502020204030204" pitchFamily="34" charset="0"/>
                <a:cs typeface="Times New Roman" panose="02020603050405020304" pitchFamily="18" charset="0"/>
              </a:rPr>
              <a:t>    U[i] = </a:t>
            </a:r>
            <a:r>
              <a:rPr lang="en-US" sz="1400" dirty="0" smtClean="0">
                <a:latin typeface="Consolas" panose="020B0609020204030204" pitchFamily="49" charset="0"/>
                <a:ea typeface="Calibri" panose="020F0502020204030204" pitchFamily="34" charset="0"/>
                <a:cs typeface="Times New Roman" panose="02020603050405020304" pitchFamily="18" charset="0"/>
              </a:rPr>
              <a:t>V[i+1</a:t>
            </a:r>
            <a:r>
              <a:rPr lang="en-US" sz="1400" dirty="0">
                <a:latin typeface="Consolas" panose="020B0609020204030204" pitchFamily="49" charset="0"/>
                <a:ea typeface="Calibri" panose="020F0502020204030204" pitchFamily="34" charset="0"/>
                <a:cs typeface="Times New Roman" panose="02020603050405020304" pitchFamily="18" charset="0"/>
              </a:rPr>
              <a:t>]+B</a:t>
            </a:r>
            <a:r>
              <a:rPr lang="en-US" sz="1400" dirty="0" smtClean="0">
                <a:latin typeface="Consolas" panose="020B0609020204030204" pitchFamily="49" charset="0"/>
                <a:ea typeface="Calibri" panose="020F0502020204030204" pitchFamily="34" charset="0"/>
                <a:cs typeface="Times New Roman" panose="02020603050405020304" pitchFamily="18" charset="0"/>
              </a:rPr>
              <a:t>;</a:t>
            </a:r>
          </a:p>
          <a:p>
            <a:r>
              <a:rPr lang="en-US" sz="1400" dirty="0" smtClean="0">
                <a:latin typeface="Consolas" panose="020B0609020204030204" pitchFamily="49" charset="0"/>
                <a:ea typeface="Calibri" panose="020F0502020204030204" pitchFamily="34" charset="0"/>
                <a:cs typeface="Times New Roman" panose="02020603050405020304" pitchFamily="18" charset="0"/>
              </a:rPr>
              <a:t>});</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9" name="Rounded Rectangle 8"/>
          <p:cNvSpPr/>
          <p:nvPr/>
        </p:nvSpPr>
        <p:spPr>
          <a:xfrm>
            <a:off x="1400962" y="1030286"/>
            <a:ext cx="4689446" cy="1140902"/>
          </a:xfrm>
          <a:prstGeom prst="roundRect">
            <a:avLst>
              <a:gd name="adj" fmla="val 33579"/>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1048624" y="914400"/>
            <a:ext cx="5603847" cy="2676087"/>
          </a:xfrm>
          <a:prstGeom prst="roundRect">
            <a:avLst>
              <a:gd name="adj" fmla="val 17313"/>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637563" y="788565"/>
            <a:ext cx="6618914" cy="4136412"/>
          </a:xfrm>
          <a:prstGeom prst="roundRect">
            <a:avLst>
              <a:gd name="adj" fmla="val 17313"/>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283438" y="3282711"/>
            <a:ext cx="4048055" cy="307777"/>
          </a:xfrm>
          <a:prstGeom prst="rect">
            <a:avLst/>
          </a:prstGeom>
          <a:noFill/>
        </p:spPr>
        <p:txBody>
          <a:bodyPr wrap="square" rtlCol="0">
            <a:spAutoFit/>
          </a:bodyPr>
          <a:lstStyle/>
          <a:p>
            <a:r>
              <a:rPr lang="en-US" sz="1400" b="1" dirty="0" smtClean="0">
                <a:solidFill>
                  <a:schemeClr val="tx2"/>
                </a:solidFill>
                <a:cs typeface="Neo Sans Intel"/>
              </a:rPr>
              <a:t>loops that work with vector semantics</a:t>
            </a:r>
          </a:p>
        </p:txBody>
      </p:sp>
      <p:sp>
        <p:nvSpPr>
          <p:cNvPr id="13" name="TextBox 12"/>
          <p:cNvSpPr txBox="1"/>
          <p:nvPr/>
        </p:nvSpPr>
        <p:spPr>
          <a:xfrm>
            <a:off x="2277051" y="4658617"/>
            <a:ext cx="4048055" cy="307777"/>
          </a:xfrm>
          <a:prstGeom prst="rect">
            <a:avLst/>
          </a:prstGeom>
          <a:noFill/>
        </p:spPr>
        <p:txBody>
          <a:bodyPr wrap="square" rtlCol="0">
            <a:spAutoFit/>
          </a:bodyPr>
          <a:lstStyle/>
          <a:p>
            <a:r>
              <a:rPr lang="en-US" sz="1400" b="1" dirty="0" smtClean="0">
                <a:solidFill>
                  <a:schemeClr val="tx2"/>
                </a:solidFill>
                <a:cs typeface="Neo Sans Intel"/>
              </a:rPr>
              <a:t>loops requiring sequential execution</a:t>
            </a:r>
          </a:p>
        </p:txBody>
      </p:sp>
      <p:sp>
        <p:nvSpPr>
          <p:cNvPr id="14" name="TextBox 13"/>
          <p:cNvSpPr txBox="1"/>
          <p:nvPr/>
        </p:nvSpPr>
        <p:spPr>
          <a:xfrm>
            <a:off x="1400962" y="1718662"/>
            <a:ext cx="921790" cy="369332"/>
          </a:xfrm>
          <a:prstGeom prst="rect">
            <a:avLst/>
          </a:prstGeom>
          <a:noFill/>
        </p:spPr>
        <p:txBody>
          <a:bodyPr wrap="square" rtlCol="0">
            <a:spAutoFit/>
          </a:bodyPr>
          <a:lstStyle/>
          <a:p>
            <a:r>
              <a:rPr lang="en-US" b="1" dirty="0" smtClean="0">
                <a:solidFill>
                  <a:schemeClr val="accent1"/>
                </a:solidFill>
                <a:cs typeface="Neo Sans Intel"/>
              </a:rPr>
              <a:t>unseq</a:t>
            </a:r>
            <a:endParaRPr lang="en-US" sz="1000" b="1" dirty="0" smtClean="0">
              <a:solidFill>
                <a:schemeClr val="accent1"/>
              </a:solidFill>
              <a:cs typeface="Neo Sans Intel"/>
            </a:endParaRPr>
          </a:p>
        </p:txBody>
      </p:sp>
      <p:sp>
        <p:nvSpPr>
          <p:cNvPr id="15" name="Rectangle 14"/>
          <p:cNvSpPr/>
          <p:nvPr/>
        </p:nvSpPr>
        <p:spPr>
          <a:xfrm>
            <a:off x="1085390" y="2970821"/>
            <a:ext cx="548548" cy="369332"/>
          </a:xfrm>
          <a:prstGeom prst="rect">
            <a:avLst/>
          </a:prstGeom>
        </p:spPr>
        <p:txBody>
          <a:bodyPr wrap="none">
            <a:spAutoFit/>
          </a:bodyPr>
          <a:lstStyle/>
          <a:p>
            <a:r>
              <a:rPr lang="en-US" b="1" dirty="0" smtClean="0">
                <a:solidFill>
                  <a:schemeClr val="accent1"/>
                </a:solidFill>
                <a:cs typeface="Neo Sans Intel"/>
              </a:rPr>
              <a:t>vec</a:t>
            </a:r>
            <a:endParaRPr lang="en-US" dirty="0"/>
          </a:p>
        </p:txBody>
      </p:sp>
      <p:sp>
        <p:nvSpPr>
          <p:cNvPr id="16" name="Rectangle 15"/>
          <p:cNvSpPr/>
          <p:nvPr/>
        </p:nvSpPr>
        <p:spPr>
          <a:xfrm>
            <a:off x="750582" y="4222980"/>
            <a:ext cx="567784" cy="369332"/>
          </a:xfrm>
          <a:prstGeom prst="rect">
            <a:avLst/>
          </a:prstGeom>
        </p:spPr>
        <p:txBody>
          <a:bodyPr wrap="none">
            <a:spAutoFit/>
          </a:bodyPr>
          <a:lstStyle/>
          <a:p>
            <a:r>
              <a:rPr lang="en-US" b="1" dirty="0" smtClean="0">
                <a:solidFill>
                  <a:schemeClr val="accent1"/>
                </a:solidFill>
                <a:cs typeface="Neo Sans Intel"/>
              </a:rPr>
              <a:t>seq</a:t>
            </a:r>
            <a:endParaRPr lang="en-US" dirty="0"/>
          </a:p>
        </p:txBody>
      </p:sp>
      <p:sp>
        <p:nvSpPr>
          <p:cNvPr id="17" name="TextBox 16"/>
          <p:cNvSpPr txBox="1"/>
          <p:nvPr/>
        </p:nvSpPr>
        <p:spPr>
          <a:xfrm>
            <a:off x="2300585" y="1894333"/>
            <a:ext cx="4048055" cy="307777"/>
          </a:xfrm>
          <a:prstGeom prst="rect">
            <a:avLst/>
          </a:prstGeom>
          <a:noFill/>
        </p:spPr>
        <p:txBody>
          <a:bodyPr wrap="square" rtlCol="0">
            <a:spAutoFit/>
          </a:bodyPr>
          <a:lstStyle/>
          <a:p>
            <a:r>
              <a:rPr lang="en-US" sz="1400" b="1" dirty="0" smtClean="0">
                <a:solidFill>
                  <a:schemeClr val="tx2"/>
                </a:solidFill>
                <a:cs typeface="Neo Sans Intel"/>
              </a:rPr>
              <a:t>loops that work with unseq semantics</a:t>
            </a:r>
          </a:p>
        </p:txBody>
      </p:sp>
    </p:spTree>
    <p:extLst>
      <p:ext uri="{BB962C8B-B14F-4D97-AF65-F5344CB8AC3E}">
        <p14:creationId xmlns:p14="http://schemas.microsoft.com/office/powerpoint/2010/main" val="3794785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Wavefront Application (Sequencing for </a:t>
            </a:r>
            <a:r>
              <a:rPr lang="en-US" dirty="0" smtClean="0">
                <a:latin typeface="Consolas" panose="020B0609020204030204" pitchFamily="49" charset="0"/>
                <a:cs typeface="Consolas" panose="020B0609020204030204" pitchFamily="49" charset="0"/>
              </a:rPr>
              <a:t>vec</a:t>
            </a:r>
            <a:r>
              <a:rPr lang="en-US" dirty="0" smtClean="0"/>
              <a:t>)</a:t>
            </a:r>
            <a:endParaRPr lang="en-US" dirty="0">
              <a:latin typeface="Consolas" panose="020B0609020204030204" pitchFamily="49" charset="0"/>
              <a:cs typeface="Consolas" panose="020B0609020204030204" pitchFamily="49" charset="0"/>
            </a:endParaRPr>
          </a:p>
        </p:txBody>
      </p:sp>
      <p:sp>
        <p:nvSpPr>
          <p:cNvPr id="4" name="Content Placeholder 3"/>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for_loop</a:t>
            </a:r>
            <a:r>
              <a:rPr lang="en-US" dirty="0" smtClean="0"/>
              <a:t> template applies a function to a sequence of arguments</a:t>
            </a:r>
          </a:p>
          <a:p>
            <a:r>
              <a:rPr lang="en-US" dirty="0">
                <a:cs typeface="Consolas" panose="020B0609020204030204" pitchFamily="49" charset="0"/>
              </a:rPr>
              <a:t>All of the preceding vector architectures execute instructions in a predictable </a:t>
            </a:r>
            <a:r>
              <a:rPr lang="en-US" i="1" dirty="0">
                <a:cs typeface="Consolas" panose="020B0609020204030204" pitchFamily="49" charset="0"/>
              </a:rPr>
              <a:t>wavefront</a:t>
            </a:r>
            <a:r>
              <a:rPr lang="en-US" dirty="0">
                <a:cs typeface="Consolas" panose="020B0609020204030204" pitchFamily="49" charset="0"/>
              </a:rPr>
              <a:t>.</a:t>
            </a:r>
          </a:p>
          <a:p>
            <a:r>
              <a:rPr lang="en-US" dirty="0" smtClean="0"/>
              <a:t>No earlier application may fall behind a later application</a:t>
            </a:r>
          </a:p>
          <a:p>
            <a:pPr lvl="1"/>
            <a:r>
              <a:rPr lang="en-US" dirty="0" smtClean="0"/>
              <a:t>Enables exploitation of “forward dependencies”</a:t>
            </a:r>
          </a:p>
          <a:p>
            <a:pPr lvl="1"/>
            <a:r>
              <a:rPr lang="en-US" dirty="0" smtClean="0"/>
              <a:t>Makes vector_execution_policy safe to use on any loop that can be auto-</a:t>
            </a:r>
            <a:r>
              <a:rPr lang="en-US" dirty="0" err="1" smtClean="0"/>
              <a:t>vectorized</a:t>
            </a:r>
            <a:r>
              <a:rPr lang="en-US" dirty="0" smtClean="0"/>
              <a:t>.</a:t>
            </a:r>
          </a:p>
          <a:p>
            <a:r>
              <a:rPr lang="en-US" dirty="0" smtClean="0"/>
              <a:t>Rules phrasing in P0076r0 are complete but complex.  Wording in R1 is much simpler.</a:t>
            </a:r>
            <a:endParaRPr lang="en-US" i="1" dirty="0"/>
          </a:p>
        </p:txBody>
      </p:sp>
    </p:spTree>
    <p:extLst>
      <p:ext uri="{BB962C8B-B14F-4D97-AF65-F5344CB8AC3E}">
        <p14:creationId xmlns:p14="http://schemas.microsoft.com/office/powerpoint/2010/main" val="384868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1081548" y="884903"/>
            <a:ext cx="3972233" cy="1261574"/>
          </a:xfrm>
          <a:prstGeom prst="line">
            <a:avLst/>
          </a:prstGeom>
          <a:ln w="76200">
            <a:solidFill>
              <a:srgbClr val="7030A0"/>
            </a:solidFill>
          </a:ln>
          <a:effectLst/>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lstStyle/>
          <a:p>
            <a:r>
              <a:rPr lang="en-US" dirty="0" smtClean="0"/>
              <a:t>Wavefront for “Long vector” machines</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374492"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374492"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207774" y="163403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3207774" y="236770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3207774" y="310137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3207774" y="383504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p:nvPr/>
        </p:nvCxnSpPr>
        <p:spPr>
          <a:xfrm>
            <a:off x="3507658" y="207648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507658" y="281015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507658" y="354382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345859" y="179930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4345859" y="253297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4345859" y="326664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4345859" y="400031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p:nvPr/>
        </p:nvCxnSpPr>
        <p:spPr>
          <a:xfrm>
            <a:off x="4645743" y="224175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645743" y="297542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645743" y="370909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5479025" y="202053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5479025" y="275420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5479025" y="348787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5479025" y="422154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p:nvPr/>
        </p:nvCxnSpPr>
        <p:spPr>
          <a:xfrm>
            <a:off x="5778909" y="246298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778909" y="319665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778909" y="393032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6" idx="3"/>
            <a:endCxn id="18" idx="1"/>
          </p:cNvCxnSpPr>
          <p:nvPr/>
        </p:nvCxnSpPr>
        <p:spPr>
          <a:xfrm>
            <a:off x="2674376" y="165673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7" idx="3"/>
            <a:endCxn id="19" idx="1"/>
          </p:cNvCxnSpPr>
          <p:nvPr/>
        </p:nvCxnSpPr>
        <p:spPr>
          <a:xfrm>
            <a:off x="2674376" y="239040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8" idx="3"/>
            <a:endCxn id="20" idx="1"/>
          </p:cNvCxnSpPr>
          <p:nvPr/>
        </p:nvCxnSpPr>
        <p:spPr>
          <a:xfrm>
            <a:off x="2674376" y="312407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9" idx="3"/>
            <a:endCxn id="21" idx="1"/>
          </p:cNvCxnSpPr>
          <p:nvPr/>
        </p:nvCxnSpPr>
        <p:spPr>
          <a:xfrm>
            <a:off x="2674376" y="385774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8" idx="3"/>
            <a:endCxn id="25" idx="1"/>
          </p:cNvCxnSpPr>
          <p:nvPr/>
        </p:nvCxnSpPr>
        <p:spPr>
          <a:xfrm>
            <a:off x="3807542" y="185525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9" idx="3"/>
            <a:endCxn id="26" idx="1"/>
          </p:cNvCxnSpPr>
          <p:nvPr/>
        </p:nvCxnSpPr>
        <p:spPr>
          <a:xfrm>
            <a:off x="3807542" y="258892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0" idx="3"/>
            <a:endCxn id="27" idx="1"/>
          </p:cNvCxnSpPr>
          <p:nvPr/>
        </p:nvCxnSpPr>
        <p:spPr>
          <a:xfrm>
            <a:off x="3807542" y="332259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1" idx="3"/>
            <a:endCxn id="28" idx="1"/>
          </p:cNvCxnSpPr>
          <p:nvPr/>
        </p:nvCxnSpPr>
        <p:spPr>
          <a:xfrm>
            <a:off x="3807542" y="405626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5" idx="3"/>
            <a:endCxn id="32" idx="1"/>
          </p:cNvCxnSpPr>
          <p:nvPr/>
        </p:nvCxnSpPr>
        <p:spPr>
          <a:xfrm>
            <a:off x="4945627" y="202053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26" idx="3"/>
            <a:endCxn id="33" idx="1"/>
          </p:cNvCxnSpPr>
          <p:nvPr/>
        </p:nvCxnSpPr>
        <p:spPr>
          <a:xfrm>
            <a:off x="4945627" y="275420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7" idx="3"/>
            <a:endCxn id="34" idx="1"/>
          </p:cNvCxnSpPr>
          <p:nvPr/>
        </p:nvCxnSpPr>
        <p:spPr>
          <a:xfrm>
            <a:off x="4945627" y="348787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8" idx="3"/>
            <a:endCxn id="35" idx="1"/>
          </p:cNvCxnSpPr>
          <p:nvPr/>
        </p:nvCxnSpPr>
        <p:spPr>
          <a:xfrm>
            <a:off x="4945627" y="422154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867236" y="1656738"/>
            <a:ext cx="0" cy="1464300"/>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867236" y="1911189"/>
            <a:ext cx="1016000" cy="338554"/>
          </a:xfrm>
          <a:prstGeom prst="rect">
            <a:avLst/>
          </a:prstGeom>
          <a:noFill/>
        </p:spPr>
        <p:txBody>
          <a:bodyPr wrap="square" rtlCol="0">
            <a:spAutoFit/>
          </a:bodyPr>
          <a:lstStyle/>
          <a:p>
            <a:r>
              <a:rPr lang="en-US" sz="1600" b="1" dirty="0" smtClean="0">
                <a:solidFill>
                  <a:srgbClr val="7030A0"/>
                </a:solidFill>
                <a:cs typeface="Neo Sans Intel"/>
              </a:rPr>
              <a:t>Time</a:t>
            </a:r>
          </a:p>
        </p:txBody>
      </p:sp>
    </p:spTree>
    <p:extLst>
      <p:ext uri="{BB962C8B-B14F-4D97-AF65-F5344CB8AC3E}">
        <p14:creationId xmlns:p14="http://schemas.microsoft.com/office/powerpoint/2010/main" val="384628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44444E-6 L 0.12621 0.42655 " pathEditMode="relative" rAng="0" ptsTypes="AA">
                                      <p:cBhvr>
                                        <p:cTn id="6" dur="5000" fill="hold"/>
                                        <p:tgtEl>
                                          <p:spTgt spid="4"/>
                                        </p:tgtEl>
                                        <p:attrNameLst>
                                          <p:attrName>ppt_x</p:attrName>
                                          <p:attrName>ppt_y</p:attrName>
                                        </p:attrNameLst>
                                      </p:cBhvr>
                                      <p:rCtr x="6302" y="213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flipV="1">
            <a:off x="1649506" y="1339273"/>
            <a:ext cx="3291949" cy="23362"/>
          </a:xfrm>
          <a:prstGeom prst="line">
            <a:avLst/>
          </a:prstGeom>
          <a:ln w="76200">
            <a:solidFill>
              <a:srgbClr val="7030A0"/>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6867236" y="1656738"/>
            <a:ext cx="0" cy="1464300"/>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867236" y="1911189"/>
            <a:ext cx="1016000" cy="338554"/>
          </a:xfrm>
          <a:prstGeom prst="rect">
            <a:avLst/>
          </a:prstGeom>
          <a:noFill/>
        </p:spPr>
        <p:txBody>
          <a:bodyPr wrap="square" rtlCol="0">
            <a:spAutoFit/>
          </a:bodyPr>
          <a:lstStyle/>
          <a:p>
            <a:r>
              <a:rPr lang="en-US" sz="1600" b="1" dirty="0" smtClean="0">
                <a:solidFill>
                  <a:srgbClr val="7030A0"/>
                </a:solidFill>
                <a:cs typeface="Neo Sans Intel"/>
              </a:rPr>
              <a:t>Time</a:t>
            </a:r>
          </a:p>
        </p:txBody>
      </p:sp>
      <p:sp>
        <p:nvSpPr>
          <p:cNvPr id="5" name="Title 4"/>
          <p:cNvSpPr>
            <a:spLocks noGrp="1"/>
          </p:cNvSpPr>
          <p:nvPr>
            <p:ph type="title"/>
          </p:nvPr>
        </p:nvSpPr>
        <p:spPr/>
        <p:txBody>
          <a:bodyPr>
            <a:normAutofit fontScale="90000"/>
          </a:bodyPr>
          <a:lstStyle/>
          <a:p>
            <a:r>
              <a:rPr lang="en-US" dirty="0" smtClean="0"/>
              <a:t>Vector architectures: SIMD: x86 (AVX &amp; SSE), ARM (NEON), Power (</a:t>
            </a:r>
            <a:r>
              <a:rPr lang="en-US" dirty="0" err="1" smtClean="0"/>
              <a:t>AltiVec</a:t>
            </a:r>
            <a:r>
              <a:rPr lang="en-US" dirty="0"/>
              <a:t>)</a:t>
            </a:r>
          </a:p>
        </p:txBody>
      </p:sp>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374492"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374492"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2674376" y="143551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2674376" y="216918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2674376" y="290285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2674376" y="363652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p:nvPr/>
        </p:nvCxnSpPr>
        <p:spPr>
          <a:xfrm>
            <a:off x="2974260"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974260"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974260"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3283617" y="143551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3283617" y="216918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3283617" y="290285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3283617" y="363652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p:nvPr/>
        </p:nvCxnSpPr>
        <p:spPr>
          <a:xfrm>
            <a:off x="3583501"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583501"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583501"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3883384" y="143551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3883384" y="216918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3883384" y="290285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3883384" y="363652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p:nvPr/>
        </p:nvCxnSpPr>
        <p:spPr>
          <a:xfrm>
            <a:off x="4183268"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183268"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183268"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59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1.60494E-6 L -0.00052 0.50463 " pathEditMode="relative" rAng="0" ptsTypes="AA">
                                      <p:cBhvr>
                                        <p:cTn id="6" dur="5000" fill="hold"/>
                                        <p:tgtEl>
                                          <p:spTgt spid="39"/>
                                        </p:tgtEl>
                                        <p:attrNameLst>
                                          <p:attrName>ppt_x</p:attrName>
                                          <p:attrName>ppt_y</p:attrName>
                                        </p:attrNameLst>
                                      </p:cBhvr>
                                      <p:rCtr x="-35" y="25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flipV="1">
            <a:off x="1182255" y="794327"/>
            <a:ext cx="2964872" cy="1455416"/>
          </a:xfrm>
          <a:prstGeom prst="line">
            <a:avLst/>
          </a:prstGeom>
          <a:ln w="76200">
            <a:solidFill>
              <a:srgbClr val="7030A0"/>
            </a:solidFill>
          </a:ln>
          <a:effectLst/>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lstStyle/>
          <a:p>
            <a:r>
              <a:rPr lang="en-US" dirty="0" smtClean="0"/>
              <a:t>Wavefront for Software pipelining</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19" idx="1"/>
          </p:cNvCxnSpPr>
          <p:nvPr/>
        </p:nvCxnSpPr>
        <p:spPr>
          <a:xfrm flipV="1">
            <a:off x="2674376" y="258892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207774" y="163403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3207774" y="236770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3207774" y="310137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3207774" y="383504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a:endCxn id="8" idx="0"/>
          </p:cNvCxnSpPr>
          <p:nvPr/>
        </p:nvCxnSpPr>
        <p:spPr>
          <a:xfrm flipH="1">
            <a:off x="2374492" y="2076483"/>
            <a:ext cx="1133166" cy="82637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3"/>
            <a:endCxn id="25" idx="1"/>
          </p:cNvCxnSpPr>
          <p:nvPr/>
        </p:nvCxnSpPr>
        <p:spPr>
          <a:xfrm flipV="1">
            <a:off x="3807542" y="202053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9" idx="3"/>
            <a:endCxn id="20" idx="1"/>
          </p:cNvCxnSpPr>
          <p:nvPr/>
        </p:nvCxnSpPr>
        <p:spPr>
          <a:xfrm flipV="1">
            <a:off x="2674376" y="332259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345859" y="179930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4345859" y="253297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4345859" y="326664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4345859" y="400031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a:endCxn id="9" idx="0"/>
          </p:cNvCxnSpPr>
          <p:nvPr/>
        </p:nvCxnSpPr>
        <p:spPr>
          <a:xfrm flipH="1">
            <a:off x="2374492" y="2241759"/>
            <a:ext cx="2271251" cy="139476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3"/>
            <a:endCxn id="26" idx="1"/>
          </p:cNvCxnSpPr>
          <p:nvPr/>
        </p:nvCxnSpPr>
        <p:spPr>
          <a:xfrm flipV="1">
            <a:off x="3807542" y="275420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3"/>
            <a:endCxn id="32" idx="1"/>
          </p:cNvCxnSpPr>
          <p:nvPr/>
        </p:nvCxnSpPr>
        <p:spPr>
          <a:xfrm flipV="1">
            <a:off x="4945627" y="224175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5479025" y="202053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5479025" y="275420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5479025" y="348787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5479025" y="422154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a:endCxn id="21" idx="0"/>
          </p:cNvCxnSpPr>
          <p:nvPr/>
        </p:nvCxnSpPr>
        <p:spPr>
          <a:xfrm flipH="1">
            <a:off x="3507658" y="2462984"/>
            <a:ext cx="2271251" cy="137205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8" idx="0"/>
          </p:cNvCxnSpPr>
          <p:nvPr/>
        </p:nvCxnSpPr>
        <p:spPr>
          <a:xfrm flipH="1">
            <a:off x="4645743" y="3196654"/>
            <a:ext cx="1133166" cy="80366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778909" y="393032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a:stCxn id="7" idx="3"/>
            <a:endCxn id="18" idx="1"/>
          </p:cNvCxnSpPr>
          <p:nvPr/>
        </p:nvCxnSpPr>
        <p:spPr>
          <a:xfrm flipV="1">
            <a:off x="2674376" y="185525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21" idx="3"/>
            <a:endCxn id="27" idx="1"/>
          </p:cNvCxnSpPr>
          <p:nvPr/>
        </p:nvCxnSpPr>
        <p:spPr>
          <a:xfrm flipV="1">
            <a:off x="3807542" y="348787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7" idx="3"/>
            <a:endCxn id="33" idx="1"/>
          </p:cNvCxnSpPr>
          <p:nvPr/>
        </p:nvCxnSpPr>
        <p:spPr>
          <a:xfrm flipV="1">
            <a:off x="4945627" y="297542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28" idx="3"/>
            <a:endCxn id="34" idx="1"/>
          </p:cNvCxnSpPr>
          <p:nvPr/>
        </p:nvCxnSpPr>
        <p:spPr>
          <a:xfrm flipV="1">
            <a:off x="4945627" y="370909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6867236" y="1656738"/>
            <a:ext cx="0" cy="1464300"/>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867236" y="1911189"/>
            <a:ext cx="1016000" cy="338554"/>
          </a:xfrm>
          <a:prstGeom prst="rect">
            <a:avLst/>
          </a:prstGeom>
          <a:noFill/>
        </p:spPr>
        <p:txBody>
          <a:bodyPr wrap="square" rtlCol="0">
            <a:spAutoFit/>
          </a:bodyPr>
          <a:lstStyle/>
          <a:p>
            <a:r>
              <a:rPr lang="en-US" sz="1600" b="1" dirty="0" smtClean="0">
                <a:solidFill>
                  <a:srgbClr val="7030A0"/>
                </a:solidFill>
                <a:cs typeface="Neo Sans Intel"/>
              </a:rPr>
              <a:t>Time</a:t>
            </a:r>
          </a:p>
        </p:txBody>
      </p:sp>
    </p:spTree>
    <p:extLst>
      <p:ext uri="{BB962C8B-B14F-4D97-AF65-F5344CB8AC3E}">
        <p14:creationId xmlns:p14="http://schemas.microsoft.com/office/powerpoint/2010/main" val="305017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9.87654E-7 L 0.12621 0.42654 " pathEditMode="relative" rAng="0" ptsTypes="AA">
                                      <p:cBhvr>
                                        <p:cTn id="6" dur="5000" fill="hold"/>
                                        <p:tgtEl>
                                          <p:spTgt spid="39"/>
                                        </p:tgtEl>
                                        <p:attrNameLst>
                                          <p:attrName>ppt_x</p:attrName>
                                          <p:attrName>ppt_y</p:attrName>
                                        </p:attrNameLst>
                                      </p:cBhvr>
                                      <p:rCtr x="6302" y="213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wording for Wavefront application: </a:t>
            </a:r>
            <a:r>
              <a:rPr lang="en-US" i="1" dirty="0" smtClean="0"/>
              <a:t>Horizontally matched</a:t>
            </a:r>
            <a:endParaRPr lang="en-US" i="1"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16</a:t>
            </a:fld>
            <a:endParaRPr lang="en-US"/>
          </a:p>
        </p:txBody>
      </p:sp>
      <p:sp>
        <p:nvSpPr>
          <p:cNvPr id="5" name="TextBox 4"/>
          <p:cNvSpPr txBox="1"/>
          <p:nvPr/>
        </p:nvSpPr>
        <p:spPr>
          <a:xfrm>
            <a:off x="717176" y="1779494"/>
            <a:ext cx="4105836" cy="1754326"/>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for_loop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 0, 2, [&amp;](int i) {</a:t>
            </a:r>
          </a:p>
          <a:p>
            <a:r>
              <a:rPr lang="en-US" dirty="0">
                <a:latin typeface="Consolas" panose="020B0609020204030204" pitchFamily="49" charset="0"/>
                <a:cs typeface="Consolas" panose="020B0609020204030204" pitchFamily="49" charset="0"/>
              </a:rPr>
              <a:t>    for( int m=i; m&lt;2; ++m )</a:t>
            </a:r>
          </a:p>
          <a:p>
            <a:r>
              <a:rPr lang="en-US" dirty="0">
                <a:latin typeface="Consolas" panose="020B0609020204030204" pitchFamily="49" charset="0"/>
                <a:cs typeface="Consolas" panose="020B0609020204030204" pitchFamily="49" charset="0"/>
              </a:rPr>
              <a:t>        A[m][i] = 1;</a:t>
            </a:r>
          </a:p>
          <a:p>
            <a:r>
              <a:rPr lang="en-US" dirty="0">
                <a:latin typeface="Consolas" panose="020B0609020204030204" pitchFamily="49" charset="0"/>
                <a:cs typeface="Consolas" panose="020B0609020204030204" pitchFamily="49" charset="0"/>
              </a:rPr>
              <a:t>    B[i]++;</a:t>
            </a:r>
          </a:p>
          <a:p>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grpSp>
        <p:nvGrpSpPr>
          <p:cNvPr id="64" name="Group 63"/>
          <p:cNvGrpSpPr/>
          <p:nvPr/>
        </p:nvGrpSpPr>
        <p:grpSpPr>
          <a:xfrm>
            <a:off x="5530924" y="1221580"/>
            <a:ext cx="2508924" cy="3680588"/>
            <a:chOff x="1022350" y="-4897755"/>
            <a:chExt cx="1775459" cy="2604598"/>
          </a:xfrm>
        </p:grpSpPr>
        <p:cxnSp>
          <p:nvCxnSpPr>
            <p:cNvPr id="37" name="Straight Arrow Connector 36"/>
            <p:cNvCxnSpPr/>
            <p:nvPr/>
          </p:nvCxnSpPr>
          <p:spPr>
            <a:xfrm>
              <a:off x="1619250" y="-4797171"/>
              <a:ext cx="625475" cy="0"/>
            </a:xfrm>
            <a:prstGeom prst="straightConnector1">
              <a:avLst/>
            </a:prstGeom>
            <a:noFill/>
            <a:ln w="6350" cap="flat" cmpd="sng" algn="ctr">
              <a:solidFill>
                <a:sysClr val="windowText" lastClr="000000"/>
              </a:solidFill>
              <a:prstDash val="dash"/>
              <a:miter lim="800000"/>
              <a:tailEnd type="none"/>
            </a:ln>
            <a:effectLst/>
          </p:spPr>
        </p:cxnSp>
        <p:cxnSp>
          <p:nvCxnSpPr>
            <p:cNvPr id="38" name="Straight Arrow Connector 37"/>
            <p:cNvCxnSpPr/>
            <p:nvPr/>
          </p:nvCxnSpPr>
          <p:spPr>
            <a:xfrm>
              <a:off x="1549400" y="-4732665"/>
              <a:ext cx="581025" cy="361950"/>
            </a:xfrm>
            <a:prstGeom prst="straightConnector1">
              <a:avLst/>
            </a:prstGeom>
            <a:noFill/>
            <a:ln w="6350" cap="flat" cmpd="sng" algn="ctr">
              <a:solidFill>
                <a:srgbClr val="0080FF"/>
              </a:solidFill>
              <a:prstDash val="solid"/>
              <a:miter lim="800000"/>
              <a:tailEnd type="triangle"/>
            </a:ln>
            <a:effectLst/>
          </p:spPr>
        </p:cxnSp>
        <p:sp>
          <p:nvSpPr>
            <p:cNvPr id="39" name="Text Box 26"/>
            <p:cNvSpPr txBox="1"/>
            <p:nvPr/>
          </p:nvSpPr>
          <p:spPr>
            <a:xfrm>
              <a:off x="1130300" y="-4897755"/>
              <a:ext cx="527050" cy="201168"/>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600">
                  <a:effectLst/>
                  <a:latin typeface="Consolas" panose="020B0609020204030204" pitchFamily="49" charset="0"/>
                  <a:ea typeface="Calibri" panose="020F0502020204030204" pitchFamily="34" charset="0"/>
                  <a:cs typeface="Times New Roman" panose="02020603050405020304" pitchFamily="18" charset="0"/>
                </a:rPr>
                <a:t>m&lt;2</a:t>
              </a:r>
              <a:endParaRPr lang="en-US" sz="1600">
                <a:effectLst/>
                <a:latin typeface="Bookman Old Style" panose="02050604050505020204" pitchFamily="18" charset="0"/>
                <a:ea typeface="Calibri" panose="020F0502020204030204" pitchFamily="34" charset="0"/>
                <a:cs typeface="Times New Roman" panose="02020603050405020304" pitchFamily="18" charset="0"/>
              </a:endParaRPr>
            </a:p>
          </p:txBody>
        </p:sp>
        <p:cxnSp>
          <p:nvCxnSpPr>
            <p:cNvPr id="40" name="Straight Arrow Connector 39"/>
            <p:cNvCxnSpPr/>
            <p:nvPr/>
          </p:nvCxnSpPr>
          <p:spPr>
            <a:xfrm>
              <a:off x="1393825" y="-4712462"/>
              <a:ext cx="487" cy="294520"/>
            </a:xfrm>
            <a:prstGeom prst="straightConnector1">
              <a:avLst/>
            </a:prstGeom>
            <a:noFill/>
            <a:ln w="6350" cap="flat" cmpd="sng" algn="ctr">
              <a:solidFill>
                <a:sysClr val="windowText" lastClr="000000"/>
              </a:solidFill>
              <a:prstDash val="solid"/>
              <a:miter lim="800000"/>
              <a:tailEnd type="triangle"/>
            </a:ln>
            <a:effectLst/>
          </p:spPr>
        </p:cxnSp>
        <p:sp>
          <p:nvSpPr>
            <p:cNvPr id="41" name="Text Box 26"/>
            <p:cNvSpPr txBox="1"/>
            <p:nvPr/>
          </p:nvSpPr>
          <p:spPr>
            <a:xfrm>
              <a:off x="1025524" y="-4402067"/>
              <a:ext cx="737575" cy="229575"/>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600">
                  <a:effectLst/>
                  <a:latin typeface="Consolas" panose="020B0609020204030204" pitchFamily="49" charset="0"/>
                  <a:ea typeface="Calibri" panose="020F0502020204030204" pitchFamily="34" charset="0"/>
                </a:rPr>
                <a:t>A[m][i]</a:t>
              </a:r>
              <a:endParaRPr lang="en-US" sz="1600">
                <a:effectLst/>
                <a:latin typeface="Times New Roman" panose="02020603050405020304" pitchFamily="18" charset="0"/>
                <a:ea typeface="Times New Roman" panose="02020603050405020304" pitchFamily="18" charset="0"/>
              </a:endParaRPr>
            </a:p>
          </p:txBody>
        </p:sp>
        <p:cxnSp>
          <p:nvCxnSpPr>
            <p:cNvPr id="42" name="Straight Arrow Connector 41"/>
            <p:cNvCxnSpPr>
              <a:stCxn id="41" idx="2"/>
            </p:cNvCxnSpPr>
            <p:nvPr/>
          </p:nvCxnSpPr>
          <p:spPr>
            <a:xfrm>
              <a:off x="1394312" y="-4172492"/>
              <a:ext cx="488" cy="273051"/>
            </a:xfrm>
            <a:prstGeom prst="straightConnector1">
              <a:avLst/>
            </a:prstGeom>
            <a:noFill/>
            <a:ln w="6350" cap="flat" cmpd="sng" algn="ctr">
              <a:solidFill>
                <a:sysClr val="windowText" lastClr="000000"/>
              </a:solidFill>
              <a:prstDash val="solid"/>
              <a:miter lim="800000"/>
              <a:tailEnd type="triangle"/>
            </a:ln>
            <a:effectLst/>
          </p:spPr>
        </p:cxnSp>
        <p:sp>
          <p:nvSpPr>
            <p:cNvPr id="43" name="Text Box 26"/>
            <p:cNvSpPr txBox="1"/>
            <p:nvPr/>
          </p:nvSpPr>
          <p:spPr>
            <a:xfrm>
              <a:off x="1133476" y="-3913411"/>
              <a:ext cx="485774" cy="184046"/>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600">
                  <a:effectLst/>
                  <a:latin typeface="Consolas" panose="020B0609020204030204" pitchFamily="49" charset="0"/>
                  <a:ea typeface="Calibri" panose="020F0502020204030204" pitchFamily="34" charset="0"/>
                </a:rPr>
                <a:t>m&lt;2</a:t>
              </a:r>
              <a:endParaRPr lang="en-US" sz="1600">
                <a:effectLst/>
                <a:latin typeface="Times New Roman" panose="02020603050405020304" pitchFamily="18" charset="0"/>
                <a:ea typeface="Times New Roman" panose="02020603050405020304" pitchFamily="18" charset="0"/>
              </a:endParaRPr>
            </a:p>
          </p:txBody>
        </p:sp>
        <p:cxnSp>
          <p:nvCxnSpPr>
            <p:cNvPr id="44" name="Straight Arrow Connector 43"/>
            <p:cNvCxnSpPr/>
            <p:nvPr/>
          </p:nvCxnSpPr>
          <p:spPr>
            <a:xfrm flipH="1">
              <a:off x="1391285" y="-3731166"/>
              <a:ext cx="0" cy="294005"/>
            </a:xfrm>
            <a:prstGeom prst="straightConnector1">
              <a:avLst/>
            </a:prstGeom>
            <a:noFill/>
            <a:ln w="6350" cap="flat" cmpd="sng" algn="ctr">
              <a:solidFill>
                <a:sysClr val="windowText" lastClr="000000"/>
              </a:solidFill>
              <a:prstDash val="solid"/>
              <a:miter lim="800000"/>
              <a:tailEnd type="triangle"/>
            </a:ln>
            <a:effectLst/>
          </p:spPr>
        </p:cxnSp>
        <p:sp>
          <p:nvSpPr>
            <p:cNvPr id="45" name="Text Box 26"/>
            <p:cNvSpPr txBox="1"/>
            <p:nvPr/>
          </p:nvSpPr>
          <p:spPr>
            <a:xfrm>
              <a:off x="1022350" y="-3436526"/>
              <a:ext cx="737235" cy="229235"/>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A[m][i]</a:t>
              </a:r>
              <a:endParaRPr lang="en-US" sz="1600">
                <a:effectLst/>
                <a:latin typeface="Times New Roman" panose="02020603050405020304" pitchFamily="18" charset="0"/>
                <a:ea typeface="Times New Roman" panose="02020603050405020304" pitchFamily="18" charset="0"/>
              </a:endParaRPr>
            </a:p>
          </p:txBody>
        </p:sp>
        <p:cxnSp>
          <p:nvCxnSpPr>
            <p:cNvPr id="46" name="Straight Arrow Connector 45"/>
            <p:cNvCxnSpPr/>
            <p:nvPr/>
          </p:nvCxnSpPr>
          <p:spPr>
            <a:xfrm>
              <a:off x="1391285" y="-3251741"/>
              <a:ext cx="0" cy="273050"/>
            </a:xfrm>
            <a:prstGeom prst="straightConnector1">
              <a:avLst/>
            </a:prstGeom>
            <a:noFill/>
            <a:ln w="6350" cap="flat" cmpd="sng" algn="ctr">
              <a:solidFill>
                <a:sysClr val="windowText" lastClr="000000"/>
              </a:solidFill>
              <a:prstDash val="solid"/>
              <a:miter lim="800000"/>
              <a:tailEnd type="triangle"/>
            </a:ln>
            <a:effectLst/>
          </p:spPr>
        </p:cxnSp>
        <p:sp>
          <p:nvSpPr>
            <p:cNvPr id="47" name="Text Box 26"/>
            <p:cNvSpPr txBox="1"/>
            <p:nvPr/>
          </p:nvSpPr>
          <p:spPr>
            <a:xfrm>
              <a:off x="1038225" y="-2992366"/>
              <a:ext cx="628015" cy="199626"/>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m&lt;2</a:t>
              </a:r>
              <a:endParaRPr lang="en-US" sz="1600">
                <a:effectLst/>
                <a:latin typeface="Times New Roman" panose="02020603050405020304" pitchFamily="18" charset="0"/>
                <a:ea typeface="Times New Roman" panose="02020603050405020304" pitchFamily="18" charset="0"/>
              </a:endParaRPr>
            </a:p>
          </p:txBody>
        </p:sp>
        <p:sp>
          <p:nvSpPr>
            <p:cNvPr id="48" name="Text Box 2"/>
            <p:cNvSpPr txBox="1"/>
            <p:nvPr/>
          </p:nvSpPr>
          <p:spPr>
            <a:xfrm>
              <a:off x="2197100" y="-4897366"/>
              <a:ext cx="485776" cy="201159"/>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600">
                  <a:effectLst/>
                  <a:latin typeface="Consolas" panose="020B0609020204030204" pitchFamily="49" charset="0"/>
                  <a:ea typeface="Calibri" panose="020F0502020204030204" pitchFamily="34" charset="0"/>
                </a:rPr>
                <a:t>m&lt;2</a:t>
              </a:r>
              <a:endParaRPr lang="en-US" sz="1600">
                <a:effectLst/>
                <a:latin typeface="Times New Roman" panose="02020603050405020304" pitchFamily="18" charset="0"/>
                <a:ea typeface="Times New Roman" panose="02020603050405020304" pitchFamily="18" charset="0"/>
              </a:endParaRPr>
            </a:p>
          </p:txBody>
        </p:sp>
        <p:cxnSp>
          <p:nvCxnSpPr>
            <p:cNvPr id="49" name="Straight Arrow Connector 48"/>
            <p:cNvCxnSpPr/>
            <p:nvPr/>
          </p:nvCxnSpPr>
          <p:spPr>
            <a:xfrm flipH="1">
              <a:off x="2429191" y="-4705732"/>
              <a:ext cx="550" cy="294507"/>
            </a:xfrm>
            <a:prstGeom prst="straightConnector1">
              <a:avLst/>
            </a:prstGeom>
            <a:noFill/>
            <a:ln w="6350" cap="flat" cmpd="sng" algn="ctr">
              <a:solidFill>
                <a:sysClr val="windowText" lastClr="000000"/>
              </a:solidFill>
              <a:prstDash val="solid"/>
              <a:miter lim="800000"/>
              <a:tailEnd type="triangle"/>
            </a:ln>
            <a:effectLst/>
          </p:spPr>
        </p:cxnSp>
        <p:sp>
          <p:nvSpPr>
            <p:cNvPr id="50" name="Text Box 26"/>
            <p:cNvSpPr txBox="1"/>
            <p:nvPr/>
          </p:nvSpPr>
          <p:spPr>
            <a:xfrm>
              <a:off x="2060572" y="-4382650"/>
              <a:ext cx="737237" cy="229565"/>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A[m][i]</a:t>
              </a:r>
              <a:endParaRPr lang="en-US" sz="1600">
                <a:effectLst/>
                <a:latin typeface="Times New Roman" panose="02020603050405020304" pitchFamily="18" charset="0"/>
                <a:ea typeface="Times New Roman" panose="02020603050405020304" pitchFamily="18" charset="0"/>
              </a:endParaRPr>
            </a:p>
          </p:txBody>
        </p:sp>
        <p:cxnSp>
          <p:nvCxnSpPr>
            <p:cNvPr id="51" name="Straight Arrow Connector 50"/>
            <p:cNvCxnSpPr/>
            <p:nvPr/>
          </p:nvCxnSpPr>
          <p:spPr>
            <a:xfrm>
              <a:off x="2429191" y="-4153085"/>
              <a:ext cx="488" cy="273039"/>
            </a:xfrm>
            <a:prstGeom prst="straightConnector1">
              <a:avLst/>
            </a:prstGeom>
            <a:noFill/>
            <a:ln w="6350" cap="flat" cmpd="sng" algn="ctr">
              <a:solidFill>
                <a:sysClr val="windowText" lastClr="000000"/>
              </a:solidFill>
              <a:prstDash val="solid"/>
              <a:miter lim="800000"/>
              <a:tailEnd type="triangle"/>
            </a:ln>
            <a:effectLst/>
          </p:spPr>
        </p:cxnSp>
        <p:sp>
          <p:nvSpPr>
            <p:cNvPr id="52" name="Text Box 26"/>
            <p:cNvSpPr txBox="1"/>
            <p:nvPr/>
          </p:nvSpPr>
          <p:spPr>
            <a:xfrm>
              <a:off x="2168525" y="-3900365"/>
              <a:ext cx="488950" cy="199575"/>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m&lt;2</a:t>
              </a:r>
              <a:endParaRPr lang="en-US" sz="1600">
                <a:effectLst/>
                <a:latin typeface="Times New Roman" panose="02020603050405020304" pitchFamily="18" charset="0"/>
                <a:ea typeface="Times New Roman" panose="02020603050405020304" pitchFamily="18" charset="0"/>
              </a:endParaRPr>
            </a:p>
          </p:txBody>
        </p:sp>
        <p:cxnSp>
          <p:nvCxnSpPr>
            <p:cNvPr id="53" name="Straight Arrow Connector 52"/>
            <p:cNvCxnSpPr/>
            <p:nvPr/>
          </p:nvCxnSpPr>
          <p:spPr>
            <a:xfrm>
              <a:off x="2426165" y="-3711779"/>
              <a:ext cx="0" cy="1089041"/>
            </a:xfrm>
            <a:prstGeom prst="straightConnector1">
              <a:avLst/>
            </a:prstGeom>
            <a:noFill/>
            <a:ln w="6350" cap="flat" cmpd="sng" algn="ctr">
              <a:solidFill>
                <a:sysClr val="windowText" lastClr="000000"/>
              </a:solidFill>
              <a:prstDash val="solid"/>
              <a:miter lim="800000"/>
              <a:tailEnd type="triangle"/>
            </a:ln>
            <a:effectLst/>
          </p:spPr>
        </p:cxnSp>
        <p:cxnSp>
          <p:nvCxnSpPr>
            <p:cNvPr id="54" name="Straight Arrow Connector 53"/>
            <p:cNvCxnSpPr/>
            <p:nvPr/>
          </p:nvCxnSpPr>
          <p:spPr>
            <a:xfrm>
              <a:off x="1600200" y="-3811176"/>
              <a:ext cx="628650" cy="0"/>
            </a:xfrm>
            <a:prstGeom prst="straightConnector1">
              <a:avLst/>
            </a:prstGeom>
            <a:noFill/>
            <a:ln w="6350" cap="flat" cmpd="sng" algn="ctr">
              <a:solidFill>
                <a:sysClr val="windowText" lastClr="000000"/>
              </a:solidFill>
              <a:prstDash val="dash"/>
              <a:miter lim="800000"/>
              <a:tailEnd type="none"/>
            </a:ln>
            <a:effectLst/>
          </p:spPr>
        </p:cxnSp>
        <p:cxnSp>
          <p:nvCxnSpPr>
            <p:cNvPr id="55" name="Straight Arrow Connector 54"/>
            <p:cNvCxnSpPr/>
            <p:nvPr/>
          </p:nvCxnSpPr>
          <p:spPr>
            <a:xfrm>
              <a:off x="1708150" y="-4298561"/>
              <a:ext cx="444500" cy="0"/>
            </a:xfrm>
            <a:prstGeom prst="straightConnector1">
              <a:avLst/>
            </a:prstGeom>
            <a:noFill/>
            <a:ln w="6350" cap="flat" cmpd="sng" algn="ctr">
              <a:solidFill>
                <a:sysClr val="windowText" lastClr="000000"/>
              </a:solidFill>
              <a:prstDash val="dash"/>
              <a:miter lim="800000"/>
              <a:tailEnd type="none"/>
            </a:ln>
            <a:effectLst/>
          </p:spPr>
        </p:cxnSp>
        <p:cxnSp>
          <p:nvCxnSpPr>
            <p:cNvPr id="56" name="Straight Arrow Connector 55"/>
            <p:cNvCxnSpPr/>
            <p:nvPr/>
          </p:nvCxnSpPr>
          <p:spPr>
            <a:xfrm>
              <a:off x="1657350" y="-4211965"/>
              <a:ext cx="587375" cy="323850"/>
            </a:xfrm>
            <a:prstGeom prst="straightConnector1">
              <a:avLst/>
            </a:prstGeom>
            <a:noFill/>
            <a:ln w="6350" cap="flat" cmpd="sng" algn="ctr">
              <a:solidFill>
                <a:srgbClr val="0080FF"/>
              </a:solidFill>
              <a:prstDash val="solid"/>
              <a:miter lim="800000"/>
              <a:tailEnd type="triangle"/>
            </a:ln>
            <a:effectLst/>
          </p:spPr>
        </p:cxnSp>
        <p:cxnSp>
          <p:nvCxnSpPr>
            <p:cNvPr id="57" name="Straight Arrow Connector 56"/>
            <p:cNvCxnSpPr/>
            <p:nvPr/>
          </p:nvCxnSpPr>
          <p:spPr>
            <a:xfrm>
              <a:off x="1590675" y="-3710315"/>
              <a:ext cx="714375" cy="1104900"/>
            </a:xfrm>
            <a:prstGeom prst="straightConnector1">
              <a:avLst/>
            </a:prstGeom>
            <a:noFill/>
            <a:ln w="6350" cap="flat" cmpd="sng" algn="ctr">
              <a:solidFill>
                <a:srgbClr val="0080FF"/>
              </a:solidFill>
              <a:prstDash val="solid"/>
              <a:miter lim="800000"/>
              <a:tailEnd type="triangle"/>
            </a:ln>
            <a:effectLst/>
          </p:spPr>
        </p:cxnSp>
        <p:cxnSp>
          <p:nvCxnSpPr>
            <p:cNvPr id="58" name="Straight Arrow Connector 57"/>
            <p:cNvCxnSpPr/>
            <p:nvPr/>
          </p:nvCxnSpPr>
          <p:spPr>
            <a:xfrm>
              <a:off x="1631950" y="-3246765"/>
              <a:ext cx="552450" cy="669925"/>
            </a:xfrm>
            <a:prstGeom prst="straightConnector1">
              <a:avLst/>
            </a:prstGeom>
            <a:noFill/>
            <a:ln w="6350" cap="flat" cmpd="sng" algn="ctr">
              <a:solidFill>
                <a:srgbClr val="0080FF"/>
              </a:solidFill>
              <a:prstDash val="solid"/>
              <a:miter lim="800000"/>
              <a:tailEnd type="triangle"/>
            </a:ln>
            <a:effectLst/>
          </p:spPr>
        </p:cxnSp>
        <p:cxnSp>
          <p:nvCxnSpPr>
            <p:cNvPr id="59" name="Straight Arrow Connector 58"/>
            <p:cNvCxnSpPr/>
            <p:nvPr/>
          </p:nvCxnSpPr>
          <p:spPr>
            <a:xfrm>
              <a:off x="1384935" y="-2836082"/>
              <a:ext cx="0" cy="273050"/>
            </a:xfrm>
            <a:prstGeom prst="straightConnector1">
              <a:avLst/>
            </a:prstGeom>
            <a:noFill/>
            <a:ln w="6350" cap="flat" cmpd="sng" algn="ctr">
              <a:solidFill>
                <a:sysClr val="windowText" lastClr="000000"/>
              </a:solidFill>
              <a:prstDash val="solid"/>
              <a:miter lim="800000"/>
              <a:tailEnd type="triangle"/>
            </a:ln>
            <a:effectLst/>
          </p:spPr>
        </p:cxnSp>
        <p:sp>
          <p:nvSpPr>
            <p:cNvPr id="60" name="Text Box 26"/>
            <p:cNvSpPr txBox="1"/>
            <p:nvPr/>
          </p:nvSpPr>
          <p:spPr>
            <a:xfrm>
              <a:off x="1031875" y="-2570652"/>
              <a:ext cx="628015" cy="257810"/>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B[i]++</a:t>
              </a:r>
              <a:endParaRPr lang="en-US" sz="1600">
                <a:effectLst/>
                <a:latin typeface="Times New Roman" panose="02020603050405020304" pitchFamily="18" charset="0"/>
                <a:ea typeface="Times New Roman" panose="02020603050405020304" pitchFamily="18" charset="0"/>
              </a:endParaRPr>
            </a:p>
          </p:txBody>
        </p:sp>
        <p:sp>
          <p:nvSpPr>
            <p:cNvPr id="61" name="Text Box 26"/>
            <p:cNvSpPr txBox="1"/>
            <p:nvPr/>
          </p:nvSpPr>
          <p:spPr>
            <a:xfrm>
              <a:off x="2066290" y="-2550967"/>
              <a:ext cx="627380" cy="257810"/>
            </a:xfrm>
            <a:prstGeom prst="rect">
              <a:avLst/>
            </a:prstGeom>
            <a:noFill/>
            <a:ln w="6350">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0"/>
                </a:spcAft>
              </a:pPr>
              <a:r>
                <a:rPr lang="en-US" sz="1600">
                  <a:effectLst/>
                  <a:latin typeface="Consolas" panose="020B0609020204030204" pitchFamily="49" charset="0"/>
                  <a:ea typeface="Calibri" panose="020F0502020204030204" pitchFamily="34" charset="0"/>
                </a:rPr>
                <a:t>B[i]++</a:t>
              </a:r>
              <a:endParaRPr lang="en-US" sz="1600">
                <a:effectLst/>
                <a:latin typeface="Times New Roman" panose="02020603050405020304" pitchFamily="18" charset="0"/>
                <a:ea typeface="Times New Roman" panose="02020603050405020304" pitchFamily="18" charset="0"/>
              </a:endParaRPr>
            </a:p>
          </p:txBody>
        </p:sp>
        <p:cxnSp>
          <p:nvCxnSpPr>
            <p:cNvPr id="62" name="Straight Arrow Connector 61"/>
            <p:cNvCxnSpPr/>
            <p:nvPr/>
          </p:nvCxnSpPr>
          <p:spPr>
            <a:xfrm>
              <a:off x="1633855" y="-2483022"/>
              <a:ext cx="452120" cy="0"/>
            </a:xfrm>
            <a:prstGeom prst="straightConnector1">
              <a:avLst/>
            </a:prstGeom>
            <a:noFill/>
            <a:ln w="6350" cap="flat" cmpd="sng" algn="ctr">
              <a:solidFill>
                <a:sysClr val="windowText" lastClr="000000"/>
              </a:solidFill>
              <a:prstDash val="dash"/>
              <a:miter lim="800000"/>
              <a:tailEnd type="none"/>
            </a:ln>
            <a:effectLst/>
          </p:spPr>
        </p:cxnSp>
        <p:cxnSp>
          <p:nvCxnSpPr>
            <p:cNvPr id="63" name="Straight Arrow Connector 62"/>
            <p:cNvCxnSpPr/>
            <p:nvPr/>
          </p:nvCxnSpPr>
          <p:spPr>
            <a:xfrm>
              <a:off x="1514475" y="-2862590"/>
              <a:ext cx="581025" cy="311150"/>
            </a:xfrm>
            <a:prstGeom prst="straightConnector1">
              <a:avLst/>
            </a:prstGeom>
            <a:noFill/>
            <a:ln w="6350" cap="flat" cmpd="sng" algn="ctr">
              <a:solidFill>
                <a:srgbClr val="0080FF"/>
              </a:solidFill>
              <a:prstDash val="solid"/>
              <a:miter lim="800000"/>
              <a:tailEnd type="triangle"/>
            </a:ln>
            <a:effectLst/>
          </p:spPr>
        </p:cxnSp>
      </p:grpSp>
      <p:cxnSp>
        <p:nvCxnSpPr>
          <p:cNvPr id="65" name="Straight Arrow Connector 64"/>
          <p:cNvCxnSpPr/>
          <p:nvPr/>
        </p:nvCxnSpPr>
        <p:spPr>
          <a:xfrm>
            <a:off x="1360152" y="3880954"/>
            <a:ext cx="883867" cy="0"/>
          </a:xfrm>
          <a:prstGeom prst="straightConnector1">
            <a:avLst/>
          </a:prstGeom>
          <a:noFill/>
          <a:ln w="6350" cap="flat" cmpd="sng" algn="ctr">
            <a:solidFill>
              <a:sysClr val="windowText" lastClr="000000"/>
            </a:solidFill>
            <a:prstDash val="dash"/>
            <a:miter lim="800000"/>
            <a:tailEnd type="none"/>
          </a:ln>
          <a:effectLst/>
        </p:spPr>
      </p:cxnSp>
      <p:cxnSp>
        <p:nvCxnSpPr>
          <p:cNvPr id="66" name="Straight Arrow Connector 65"/>
          <p:cNvCxnSpPr/>
          <p:nvPr/>
        </p:nvCxnSpPr>
        <p:spPr>
          <a:xfrm>
            <a:off x="1334957" y="4384060"/>
            <a:ext cx="909062" cy="218702"/>
          </a:xfrm>
          <a:prstGeom prst="straightConnector1">
            <a:avLst/>
          </a:prstGeom>
          <a:noFill/>
          <a:ln w="6350" cap="flat" cmpd="sng" algn="ctr">
            <a:solidFill>
              <a:srgbClr val="0080FF"/>
            </a:solidFill>
            <a:prstDash val="solid"/>
            <a:miter lim="800000"/>
            <a:tailEnd type="triangle"/>
          </a:ln>
          <a:effectLst/>
        </p:spPr>
      </p:cxnSp>
      <p:sp>
        <p:nvSpPr>
          <p:cNvPr id="68" name="TextBox 67"/>
          <p:cNvSpPr txBox="1"/>
          <p:nvPr/>
        </p:nvSpPr>
        <p:spPr>
          <a:xfrm>
            <a:off x="2399553" y="3679432"/>
            <a:ext cx="2456329" cy="1077218"/>
          </a:xfrm>
          <a:prstGeom prst="rect">
            <a:avLst/>
          </a:prstGeom>
          <a:noFill/>
        </p:spPr>
        <p:txBody>
          <a:bodyPr wrap="square" rtlCol="0">
            <a:spAutoFit/>
          </a:bodyPr>
          <a:lstStyle/>
          <a:p>
            <a:r>
              <a:rPr lang="en-US" dirty="0" smtClean="0"/>
              <a:t>Horizontally matched</a:t>
            </a:r>
          </a:p>
          <a:p>
            <a:pPr>
              <a:spcBef>
                <a:spcPts val="600"/>
              </a:spcBef>
            </a:pPr>
            <a:r>
              <a:rPr lang="en-US" dirty="0" smtClean="0"/>
              <a:t>Vertical antecedent</a:t>
            </a:r>
          </a:p>
          <a:p>
            <a:pPr>
              <a:spcBef>
                <a:spcPts val="600"/>
              </a:spcBef>
            </a:pPr>
            <a:r>
              <a:rPr lang="en-US" dirty="0" smtClean="0"/>
              <a:t>Sequenced before</a:t>
            </a:r>
            <a:endParaRPr lang="en-US" dirty="0"/>
          </a:p>
        </p:txBody>
      </p:sp>
      <p:cxnSp>
        <p:nvCxnSpPr>
          <p:cNvPr id="69" name="Straight Arrow Connector 68"/>
          <p:cNvCxnSpPr/>
          <p:nvPr/>
        </p:nvCxnSpPr>
        <p:spPr>
          <a:xfrm>
            <a:off x="1825264" y="4073879"/>
            <a:ext cx="0" cy="260144"/>
          </a:xfrm>
          <a:prstGeom prst="straightConnector1">
            <a:avLst/>
          </a:prstGeom>
          <a:noFill/>
          <a:ln w="6350" cap="flat" cmpd="sng" algn="ctr">
            <a:solidFill>
              <a:sysClr val="windowText" lastClr="000000"/>
            </a:solidFill>
            <a:prstDash val="solid"/>
            <a:miter lim="800000"/>
            <a:tailEnd type="triangle"/>
          </a:ln>
          <a:effectLst/>
        </p:spPr>
      </p:cxnSp>
    </p:spTree>
    <p:extLst>
      <p:ext uri="{BB962C8B-B14F-4D97-AF65-F5344CB8AC3E}">
        <p14:creationId xmlns:p14="http://schemas.microsoft.com/office/powerpoint/2010/main" val="580205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Separable vote: Ordered scatters</a:t>
            </a:r>
            <a:endParaRPr lang="en-US" dirty="0"/>
          </a:p>
        </p:txBody>
      </p:sp>
      <p:sp>
        <p:nvSpPr>
          <p:cNvPr id="3" name="Content Placeholder 2"/>
          <p:cNvSpPr>
            <a:spLocks noGrp="1"/>
          </p:cNvSpPr>
          <p:nvPr>
            <p:ph idx="1"/>
          </p:nvPr>
        </p:nvSpPr>
        <p:spPr/>
        <p:txBody>
          <a:bodyPr/>
          <a:lstStyle/>
          <a:p>
            <a:r>
              <a:rPr lang="en-US" dirty="0" smtClean="0">
                <a:cs typeface="Consolas" panose="020B0609020204030204" pitchFamily="49" charset="0"/>
              </a:rPr>
              <a:t>Given:</a:t>
            </a:r>
          </a:p>
          <a:p>
            <a:pPr marL="342900" lvl="1" indent="0">
              <a:buNone/>
            </a:pPr>
            <a:r>
              <a:rPr lang="en-US" sz="1700" dirty="0" smtClean="0">
                <a:latin typeface="Consolas" panose="020B0609020204030204" pitchFamily="49" charset="0"/>
                <a:cs typeface="Consolas" panose="020B0609020204030204" pitchFamily="49" charset="0"/>
              </a:rPr>
              <a:t>void </a:t>
            </a:r>
            <a:r>
              <a:rPr lang="en-US" sz="1700" dirty="0">
                <a:latin typeface="Consolas" panose="020B0609020204030204" pitchFamily="49" charset="0"/>
                <a:cs typeface="Consolas" panose="020B0609020204030204" pitchFamily="49" charset="0"/>
              </a:rPr>
              <a:t>f() {</a:t>
            </a:r>
          </a:p>
          <a:p>
            <a:pPr marL="342900" lvl="1" indent="0">
              <a:buNone/>
            </a:pPr>
            <a:r>
              <a:rPr lang="en-US" sz="1700" dirty="0">
                <a:latin typeface="Consolas" panose="020B0609020204030204" pitchFamily="49" charset="0"/>
                <a:cs typeface="Consolas" panose="020B0609020204030204" pitchFamily="49" charset="0"/>
              </a:rPr>
              <a:t>    extern float A[], B[];</a:t>
            </a:r>
          </a:p>
          <a:p>
            <a:pPr marL="342900" lvl="1" indent="0">
              <a:buNone/>
            </a:pPr>
            <a:r>
              <a:rPr lang="en-US" sz="1700" dirty="0">
                <a:latin typeface="Consolas" panose="020B0609020204030204" pitchFamily="49" charset="0"/>
                <a:cs typeface="Consolas" panose="020B0609020204030204" pitchFamily="49" charset="0"/>
              </a:rPr>
              <a:t>    extern int P</a:t>
            </a:r>
            <a:r>
              <a:rPr lang="en-US" sz="1700" dirty="0" smtClean="0">
                <a:latin typeface="Consolas" panose="020B0609020204030204" pitchFamily="49" charset="0"/>
                <a:cs typeface="Consolas" panose="020B0609020204030204" pitchFamily="49" charset="0"/>
              </a:rPr>
              <a:t>[];</a:t>
            </a:r>
            <a:endParaRPr lang="en-US" sz="1700" dirty="0">
              <a:latin typeface="Consolas" panose="020B0609020204030204" pitchFamily="49" charset="0"/>
              <a:cs typeface="Consolas" panose="020B0609020204030204" pitchFamily="49" charset="0"/>
            </a:endParaRPr>
          </a:p>
          <a:p>
            <a:pPr marL="342900" lvl="1" indent="0">
              <a:buNone/>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for_loop</a:t>
            </a: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vec</a:t>
            </a:r>
            <a:r>
              <a:rPr lang="en-US" sz="1700" dirty="0">
                <a:latin typeface="Consolas" panose="020B0609020204030204" pitchFamily="49" charset="0"/>
                <a:cs typeface="Consolas" panose="020B0609020204030204" pitchFamily="49" charset="0"/>
              </a:rPr>
              <a:t>, 0, 1000, [&amp;](int i) {</a:t>
            </a:r>
          </a:p>
          <a:p>
            <a:pPr marL="342900" lvl="1" indent="0">
              <a:buNone/>
            </a:pPr>
            <a:r>
              <a:rPr lang="en-US" sz="1700" dirty="0">
                <a:latin typeface="Consolas" panose="020B0609020204030204" pitchFamily="49" charset="0"/>
                <a:cs typeface="Consolas" panose="020B0609020204030204" pitchFamily="49" charset="0"/>
              </a:rPr>
              <a:t>        </a:t>
            </a:r>
            <a:r>
              <a:rPr lang="en-US" sz="1700" dirty="0">
                <a:solidFill>
                  <a:srgbClr val="C00000"/>
                </a:solidFill>
                <a:latin typeface="Consolas" panose="020B0609020204030204" pitchFamily="49" charset="0"/>
                <a:cs typeface="Consolas" panose="020B0609020204030204" pitchFamily="49" charset="0"/>
              </a:rPr>
              <a:t>A[P[i]] = </a:t>
            </a:r>
            <a:r>
              <a:rPr lang="en-US" sz="1700" dirty="0" smtClean="0">
                <a:solidFill>
                  <a:srgbClr val="C00000"/>
                </a:solidFill>
                <a:latin typeface="Consolas" panose="020B0609020204030204" pitchFamily="49" charset="0"/>
                <a:cs typeface="Consolas" panose="020B0609020204030204" pitchFamily="49" charset="0"/>
              </a:rPr>
              <a:t>expr(i);  // Scatter pattern</a:t>
            </a:r>
            <a:endParaRPr lang="en-US" sz="1700" dirty="0">
              <a:solidFill>
                <a:srgbClr val="C00000"/>
              </a:solidFill>
              <a:latin typeface="Consolas" panose="020B0609020204030204" pitchFamily="49" charset="0"/>
              <a:cs typeface="Consolas" panose="020B0609020204030204" pitchFamily="49" charset="0"/>
            </a:endParaRPr>
          </a:p>
          <a:p>
            <a:pPr marL="342900" lvl="1" indent="0">
              <a:buNone/>
            </a:pPr>
            <a:r>
              <a:rPr lang="en-US" sz="1700" dirty="0">
                <a:latin typeface="Consolas" panose="020B0609020204030204" pitchFamily="49" charset="0"/>
                <a:cs typeface="Consolas" panose="020B0609020204030204" pitchFamily="49" charset="0"/>
              </a:rPr>
              <a:t>    });</a:t>
            </a:r>
          </a:p>
          <a:p>
            <a:pPr marL="342900" lvl="1" indent="0">
              <a:buNone/>
            </a:pPr>
            <a:r>
              <a:rPr lang="en-US" sz="1700" dirty="0" smtClean="0">
                <a:latin typeface="Consolas" panose="020B0609020204030204" pitchFamily="49" charset="0"/>
                <a:cs typeface="Consolas" panose="020B0609020204030204" pitchFamily="49" charset="0"/>
              </a:rPr>
              <a:t>}</a:t>
            </a:r>
          </a:p>
          <a:p>
            <a:pPr indent="-171450"/>
            <a:r>
              <a:rPr lang="en-US" dirty="0" smtClean="0">
                <a:cs typeface="Consolas" panose="020B0609020204030204" pitchFamily="49" charset="0"/>
              </a:rPr>
              <a:t>If </a:t>
            </a:r>
            <a:r>
              <a:rPr lang="en-US" dirty="0" smtClean="0">
                <a:latin typeface="Consolas" panose="020B0609020204030204" pitchFamily="49" charset="0"/>
                <a:cs typeface="Consolas" panose="020B0609020204030204" pitchFamily="49" charset="0"/>
              </a:rPr>
              <a:t>P[i]</a:t>
            </a:r>
            <a:r>
              <a:rPr lang="en-US" dirty="0" smtClean="0">
                <a:cs typeface="Consolas" panose="020B0609020204030204" pitchFamily="49" charset="0"/>
              </a:rPr>
              <a:t> is contains duplicate indexes, should the results stored in A be well-defined?</a:t>
            </a:r>
            <a:endParaRPr lang="en-US" dirty="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Tree>
    <p:extLst>
      <p:ext uri="{BB962C8B-B14F-4D97-AF65-F5344CB8AC3E}">
        <p14:creationId xmlns:p14="http://schemas.microsoft.com/office/powerpoint/2010/main" val="224445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ordered scatters</a:t>
            </a:r>
            <a:endParaRPr lang="en-US" dirty="0"/>
          </a:p>
        </p:txBody>
      </p:sp>
      <p:sp>
        <p:nvSpPr>
          <p:cNvPr id="3" name="Content Placeholder 2"/>
          <p:cNvSpPr>
            <a:spLocks noGrp="1"/>
          </p:cNvSpPr>
          <p:nvPr>
            <p:ph idx="1"/>
          </p:nvPr>
        </p:nvSpPr>
        <p:spPr/>
        <p:txBody>
          <a:bodyPr/>
          <a:lstStyle/>
          <a:p>
            <a:r>
              <a:rPr lang="en-US" dirty="0" smtClean="0"/>
              <a:t>Pros for requiring that all scatters be ordered</a:t>
            </a:r>
          </a:p>
          <a:p>
            <a:pPr lvl="1"/>
            <a:r>
              <a:rPr lang="en-US" dirty="0" smtClean="0"/>
              <a:t>Safer – reduced opportunity to invoke undefined behavior</a:t>
            </a:r>
          </a:p>
          <a:p>
            <a:pPr lvl="1"/>
            <a:r>
              <a:rPr lang="en-US" dirty="0" smtClean="0"/>
              <a:t>Fewer annotations – closer to serial code.  No need to call </a:t>
            </a:r>
            <a:r>
              <a:rPr lang="en-US" dirty="0" err="1" smtClean="0">
                <a:solidFill>
                  <a:srgbClr val="002060"/>
                </a:solidFill>
                <a:latin typeface="Consolas" panose="020B0609020204030204" pitchFamily="49" charset="0"/>
                <a:cs typeface="Consolas" panose="020B0609020204030204" pitchFamily="49" charset="0"/>
              </a:rPr>
              <a:t>ordered_update</a:t>
            </a:r>
            <a:r>
              <a:rPr lang="en-US" dirty="0" smtClean="0"/>
              <a:t> for overlapping scatters.</a:t>
            </a:r>
          </a:p>
          <a:p>
            <a:r>
              <a:rPr lang="en-US" dirty="0" smtClean="0"/>
              <a:t>Cons</a:t>
            </a:r>
          </a:p>
          <a:p>
            <a:pPr lvl="1"/>
            <a:r>
              <a:rPr lang="en-US" dirty="0" smtClean="0"/>
              <a:t>Unnecessarily expensive for non-overlapping scatters on hardware that has an unordered scatter instruction. (Necessitates an </a:t>
            </a:r>
            <a:r>
              <a:rPr lang="en-US" dirty="0" err="1">
                <a:solidFill>
                  <a:srgbClr val="002060"/>
                </a:solidFill>
                <a:latin typeface="Consolas" panose="020B0609020204030204" pitchFamily="49" charset="0"/>
                <a:cs typeface="Consolas" panose="020B0609020204030204" pitchFamily="49" charset="0"/>
              </a:rPr>
              <a:t>unordered_update</a:t>
            </a:r>
            <a:r>
              <a:rPr lang="en-US" dirty="0" smtClean="0"/>
              <a:t> function to optimize for such hardware.)</a:t>
            </a:r>
          </a:p>
          <a:p>
            <a:pPr lvl="1"/>
            <a:r>
              <a:rPr lang="en-US" dirty="0" smtClean="0"/>
              <a:t>Possibly confused with histogram and other patterns that would still require an </a:t>
            </a:r>
            <a:r>
              <a:rPr lang="en-US" dirty="0" err="1">
                <a:solidFill>
                  <a:srgbClr val="002060"/>
                </a:solidFill>
                <a:latin typeface="Consolas" panose="020B0609020204030204" pitchFamily="49" charset="0"/>
                <a:cs typeface="Consolas" panose="020B0609020204030204" pitchFamily="49" charset="0"/>
              </a:rPr>
              <a:t>ordered_update</a:t>
            </a:r>
            <a:r>
              <a:rPr lang="en-US" dirty="0" smtClean="0"/>
              <a:t> call.</a:t>
            </a:r>
          </a:p>
          <a:p>
            <a:pPr lvl="1"/>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Tree>
    <p:extLst>
      <p:ext uri="{BB962C8B-B14F-4D97-AF65-F5344CB8AC3E}">
        <p14:creationId xmlns:p14="http://schemas.microsoft.com/office/powerpoint/2010/main" val="564632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vec_off</a:t>
            </a:r>
            <a:endParaRPr lang="en-US" dirty="0"/>
          </a:p>
        </p:txBody>
      </p:sp>
      <p:sp>
        <p:nvSpPr>
          <p:cNvPr id="4" name="Content Placeholder 3"/>
          <p:cNvSpPr>
            <a:spLocks noGrp="1"/>
          </p:cNvSpPr>
          <p:nvPr>
            <p:ph idx="1"/>
          </p:nvPr>
        </p:nvSpPr>
        <p:spPr>
          <a:xfrm>
            <a:off x="455613" y="1203325"/>
            <a:ext cx="8228012" cy="727075"/>
          </a:xfrm>
        </p:spPr>
        <p:txBody>
          <a:bodyPr/>
          <a:lstStyle/>
          <a:p>
            <a:r>
              <a:rPr lang="en-US" dirty="0" smtClean="0"/>
              <a:t>Invokes its argument, but sequenced as if entire invocation is one big instruction.</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5" name="TextBox 4"/>
          <p:cNvSpPr txBox="1"/>
          <p:nvPr/>
        </p:nvSpPr>
        <p:spPr>
          <a:xfrm>
            <a:off x="1130300" y="2006600"/>
            <a:ext cx="4724400" cy="230832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extern int* p;</a:t>
            </a:r>
          </a:p>
          <a:p>
            <a:r>
              <a:rPr lang="en-US" sz="1600" dirty="0">
                <a:latin typeface="Consolas" panose="020B0609020204030204" pitchFamily="49" charset="0"/>
                <a:cs typeface="Consolas" panose="020B0609020204030204" pitchFamily="49" charset="0"/>
              </a:rPr>
              <a:t>for_loop( </a:t>
            </a:r>
            <a:r>
              <a:rPr lang="en-US" sz="1600" b="1" dirty="0">
                <a:latin typeface="Consolas" panose="020B0609020204030204" pitchFamily="49" charset="0"/>
                <a:cs typeface="Consolas" panose="020B0609020204030204" pitchFamily="49" charset="0"/>
              </a:rPr>
              <a:t>vec</a:t>
            </a:r>
            <a:r>
              <a:rPr lang="en-US" sz="1600" dirty="0">
                <a:latin typeface="Consolas" panose="020B0609020204030204" pitchFamily="49" charset="0"/>
                <a:cs typeface="Consolas" panose="020B0609020204030204" pitchFamily="49" charset="0"/>
              </a:rPr>
              <a:t>, 0, n, [&amp;](int i) {</a:t>
            </a:r>
          </a:p>
          <a:p>
            <a:r>
              <a:rPr lang="en-US" sz="1600" dirty="0">
                <a:latin typeface="Consolas" panose="020B0609020204030204" pitchFamily="49" charset="0"/>
                <a:cs typeface="Consolas" panose="020B0609020204030204" pitchFamily="49" charset="0"/>
              </a:rPr>
              <a:t>    y[i] += y[i+1];</a:t>
            </a:r>
          </a:p>
          <a:p>
            <a:r>
              <a:rPr lang="en-US" sz="1600" dirty="0">
                <a:latin typeface="Consolas" panose="020B0609020204030204" pitchFamily="49" charset="0"/>
                <a:cs typeface="Consolas" panose="020B0609020204030204" pitchFamily="49" charset="0"/>
              </a:rPr>
              <a:t>    if(y[i]&lt;0) {</a:t>
            </a:r>
          </a:p>
          <a:p>
            <a:r>
              <a:rPr lang="en-US" sz="1600" dirty="0">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vec_off</a:t>
            </a:r>
            <a:r>
              <a:rPr lang="en-US" sz="1600" dirty="0" smtClean="0">
                <a:latin typeface="Consolas" panose="020B0609020204030204" pitchFamily="49" charset="0"/>
                <a:cs typeface="Consolas" panose="020B0609020204030204" pitchFamily="49" charset="0"/>
              </a:rPr>
              <a:t>([&amp;]{</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*p++ = i;</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70205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Content Placeholder 3"/>
          <p:cNvSpPr>
            <a:spLocks noGrp="1"/>
          </p:cNvSpPr>
          <p:nvPr>
            <p:ph sz="quarter" idx="13"/>
          </p:nvPr>
        </p:nvSpPr>
        <p:spPr/>
        <p:txBody>
          <a:bodyPr>
            <a:normAutofit lnSpcReduction="10000"/>
          </a:bodyPr>
          <a:lstStyle/>
          <a:p>
            <a:pPr marL="342900" indent="-342900">
              <a:buFont typeface="Arial" panose="020B0604020202020204" pitchFamily="34" charset="0"/>
              <a:buChar char="•"/>
            </a:pPr>
            <a:r>
              <a:rPr lang="en-US" sz="2300" dirty="0" smtClean="0"/>
              <a:t>What are the goals of parallel and vector extensions?</a:t>
            </a:r>
          </a:p>
          <a:p>
            <a:pPr marL="342900" indent="-342900">
              <a:buFont typeface="Arial" panose="020B0604020202020204" pitchFamily="34" charset="0"/>
              <a:buChar char="•"/>
            </a:pPr>
            <a:r>
              <a:rPr lang="en-US" sz="2300" dirty="0" smtClean="0"/>
              <a:t>History: Kona, since Kona, Changes from P0076r0</a:t>
            </a:r>
          </a:p>
          <a:p>
            <a:pPr marL="342900" indent="-342900">
              <a:buFont typeface="Arial" panose="020B0604020202020204" pitchFamily="34" charset="0"/>
              <a:buChar char="•"/>
            </a:pPr>
            <a:r>
              <a:rPr lang="en-US" sz="2300" dirty="0" smtClean="0"/>
              <a:t>Range of vector architectures supported</a:t>
            </a:r>
          </a:p>
          <a:p>
            <a:pPr marL="342900" indent="-342900">
              <a:buFont typeface="Arial" panose="020B0604020202020204" pitchFamily="34" charset="0"/>
              <a:buChar char="•"/>
            </a:pPr>
            <a:r>
              <a:rPr lang="en-US" sz="2300" dirty="0" smtClean="0"/>
              <a:t>Overview </a:t>
            </a:r>
            <a:r>
              <a:rPr lang="en-US" sz="2300" dirty="0"/>
              <a:t>of execution policies</a:t>
            </a:r>
          </a:p>
          <a:p>
            <a:pPr marL="342900" indent="-342900">
              <a:buFont typeface="Arial" panose="020B0604020202020204" pitchFamily="34" charset="0"/>
              <a:buChar char="•"/>
            </a:pPr>
            <a:r>
              <a:rPr lang="en-US" sz="2300" dirty="0" smtClean="0"/>
              <a:t>Wavefront execution: how vector execution differs from thread parallelism</a:t>
            </a:r>
          </a:p>
          <a:p>
            <a:pPr marL="342900" indent="-342900">
              <a:buFont typeface="Arial" panose="020B0604020202020204" pitchFamily="34" charset="0"/>
              <a:buChar char="•"/>
            </a:pPr>
            <a:r>
              <a:rPr lang="en-US" sz="2300" dirty="0" smtClean="0"/>
              <a:t>Optional feature: Ordered scatters</a:t>
            </a:r>
          </a:p>
          <a:p>
            <a:pPr marL="342900" indent="-342900">
              <a:buFont typeface="Arial" panose="020B0604020202020204" pitchFamily="34" charset="0"/>
              <a:buChar char="•"/>
            </a:pPr>
            <a:r>
              <a:rPr lang="en-US" sz="2300" dirty="0" err="1" smtClean="0">
                <a:latin typeface="Consolas" panose="020B0609020204030204" pitchFamily="49" charset="0"/>
                <a:cs typeface="Consolas" panose="020B0609020204030204" pitchFamily="49" charset="0"/>
              </a:rPr>
              <a:t>vec_off</a:t>
            </a:r>
            <a:endParaRPr lang="en-US" sz="2300" dirty="0" smtClean="0">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300" dirty="0" err="1" smtClean="0">
                <a:latin typeface="Consolas" panose="020B0609020204030204" pitchFamily="49" charset="0"/>
                <a:cs typeface="Consolas" panose="020B0609020204030204" pitchFamily="49" charset="0"/>
              </a:rPr>
              <a:t>ordered_update</a:t>
            </a:r>
            <a:endParaRPr lang="en-US" sz="23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83681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ordered_update</a:t>
            </a:r>
            <a:endParaRPr lang="en-US" dirty="0"/>
          </a:p>
        </p:txBody>
      </p:sp>
      <p:sp>
        <p:nvSpPr>
          <p:cNvPr id="3" name="Content Placeholder 2"/>
          <p:cNvSpPr>
            <a:spLocks noGrp="1"/>
          </p:cNvSpPr>
          <p:nvPr>
            <p:ph idx="1"/>
          </p:nvPr>
        </p:nvSpPr>
        <p:spPr/>
        <p:txBody>
          <a:bodyPr>
            <a:normAutofit/>
          </a:bodyPr>
          <a:lstStyle/>
          <a:p>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(A[B[i]]) = f(i);         </a:t>
            </a:r>
            <a:r>
              <a:rPr lang="en-US" sz="2000" i="1" dirty="0">
                <a:latin typeface="Consolas" panose="020B0609020204030204" pitchFamily="49" charset="0"/>
                <a:cs typeface="Consolas" panose="020B0609020204030204" pitchFamily="49" charset="0"/>
              </a:rPr>
              <a:t>// Scatter</a:t>
            </a:r>
            <a:endParaRPr lang="en-US" sz="2000" dirty="0">
              <a:latin typeface="Consolas" panose="020B0609020204030204" pitchFamily="49" charset="0"/>
              <a:cs typeface="Consolas" panose="020B0609020204030204" pitchFamily="49" charset="0"/>
            </a:endParaRPr>
          </a:p>
          <a:p>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(A[B[i]]) += f(i);        </a:t>
            </a:r>
            <a:r>
              <a:rPr lang="en-US" sz="2000" i="1" dirty="0">
                <a:latin typeface="Consolas" panose="020B0609020204030204" pitchFamily="49" charset="0"/>
                <a:cs typeface="Consolas" panose="020B0609020204030204" pitchFamily="49" charset="0"/>
              </a:rPr>
              <a:t>// Histogram</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(A[B[i]]);              </a:t>
            </a:r>
            <a:r>
              <a:rPr lang="en-US" sz="2000" i="1" dirty="0">
                <a:latin typeface="Consolas" panose="020B0609020204030204" pitchFamily="49" charset="0"/>
                <a:cs typeface="Consolas" panose="020B0609020204030204" pitchFamily="49" charset="0"/>
              </a:rPr>
              <a:t>// Histogram</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A[i] = (</a:t>
            </a:r>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(x) += f(i));     </a:t>
            </a:r>
            <a:r>
              <a:rPr lang="en-US" sz="2000" i="1" dirty="0">
                <a:latin typeface="Consolas" panose="020B0609020204030204" pitchFamily="49" charset="0"/>
                <a:cs typeface="Consolas" panose="020B0609020204030204" pitchFamily="49" charset="0"/>
              </a:rPr>
              <a:t>// Prefix scan</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if(p(i)) A[</a:t>
            </a:r>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(j)++] = f(i); </a:t>
            </a:r>
            <a:r>
              <a:rPr lang="en-US" sz="2000" i="1" dirty="0">
                <a:latin typeface="Consolas" panose="020B0609020204030204" pitchFamily="49" charset="0"/>
                <a:cs typeface="Consolas" panose="020B0609020204030204" pitchFamily="49" charset="0"/>
              </a:rPr>
              <a:t>// Compress</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if(p(i)) v = A[</a:t>
            </a:r>
            <a:r>
              <a:rPr lang="en-US" sz="2000" dirty="0" err="1">
                <a:latin typeface="Consolas" panose="020B0609020204030204" pitchFamily="49" charset="0"/>
                <a:cs typeface="Consolas" panose="020B0609020204030204" pitchFamily="49" charset="0"/>
              </a:rPr>
              <a:t>ordered_update</a:t>
            </a:r>
            <a:r>
              <a:rPr lang="en-US" sz="2000" dirty="0">
                <a:latin typeface="Consolas" panose="020B0609020204030204" pitchFamily="49" charset="0"/>
                <a:cs typeface="Consolas" panose="020B0609020204030204" pitchFamily="49" charset="0"/>
              </a:rPr>
              <a:t>(j)++];    </a:t>
            </a:r>
            <a:r>
              <a:rPr lang="en-US" sz="2000" i="1" dirty="0">
                <a:latin typeface="Consolas" panose="020B0609020204030204" pitchFamily="49" charset="0"/>
                <a:cs typeface="Consolas" panose="020B0609020204030204" pitchFamily="49" charset="0"/>
              </a:rPr>
              <a:t>// </a:t>
            </a:r>
            <a:r>
              <a:rPr lang="en-US" sz="2000" i="1" dirty="0" smtClean="0">
                <a:latin typeface="Consolas" panose="020B0609020204030204" pitchFamily="49" charset="0"/>
                <a:cs typeface="Consolas" panose="020B0609020204030204" pitchFamily="49" charset="0"/>
              </a:rPr>
              <a:t>Expand</a:t>
            </a:r>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Tree>
    <p:extLst>
      <p:ext uri="{BB962C8B-B14F-4D97-AF65-F5344CB8AC3E}">
        <p14:creationId xmlns:p14="http://schemas.microsoft.com/office/powerpoint/2010/main" val="1930275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vec Only For </a:t>
            </a:r>
            <a:r>
              <a:rPr lang="en-US" dirty="0" smtClean="0">
                <a:latin typeface="Consolas" panose="020B0609020204030204" pitchFamily="49" charset="0"/>
                <a:cs typeface="Consolas" panose="020B0609020204030204" pitchFamily="49" charset="0"/>
              </a:rPr>
              <a:t>for_loop</a:t>
            </a:r>
            <a:r>
              <a:rPr lang="en-US" dirty="0" smtClean="0"/>
              <a:t>?</a:t>
            </a:r>
            <a:endParaRPr lang="en-US" dirty="0"/>
          </a:p>
        </p:txBody>
      </p:sp>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smtClean="0"/>
              <a:t>The semantics of the </a:t>
            </a:r>
            <a:r>
              <a:rPr lang="en-US" dirty="0" err="1" smtClean="0">
                <a:latin typeface="Consolas" panose="020B0609020204030204" pitchFamily="49" charset="0"/>
                <a:cs typeface="Consolas" panose="020B0609020204030204" pitchFamily="49" charset="0"/>
              </a:rPr>
              <a:t>vec</a:t>
            </a:r>
            <a:r>
              <a:rPr lang="en-US" dirty="0" smtClean="0"/>
              <a:t> execution are only well-defined for loops</a:t>
            </a:r>
          </a:p>
          <a:p>
            <a:pPr marL="511175" lvl="1" indent="-285750">
              <a:buFont typeface="Arial" panose="020B0604020202020204" pitchFamily="34" charset="0"/>
              <a:buChar char="•"/>
            </a:pPr>
            <a:r>
              <a:rPr lang="en-US" dirty="0" smtClean="0"/>
              <a:t>We are not yet sure how to specify them for algorithms</a:t>
            </a:r>
          </a:p>
          <a:p>
            <a:pPr marL="511175" lvl="1" indent="-285750">
              <a:buFont typeface="Arial" panose="020B0604020202020204" pitchFamily="34" charset="0"/>
              <a:buChar char="•"/>
            </a:pPr>
            <a:r>
              <a:rPr lang="en-US" dirty="0" smtClean="0"/>
              <a:t>Possible area for future work</a:t>
            </a:r>
          </a:p>
          <a:p>
            <a:pPr marL="285750" indent="-285750">
              <a:buFont typeface="Arial" panose="020B0604020202020204" pitchFamily="34" charset="0"/>
              <a:buChar char="•"/>
            </a:pPr>
            <a:r>
              <a:rPr lang="en-US" dirty="0" smtClean="0"/>
              <a:t>Not clear that </a:t>
            </a:r>
            <a:r>
              <a:rPr lang="en-US" dirty="0">
                <a:latin typeface="Consolas" panose="020B0609020204030204" pitchFamily="49" charset="0"/>
                <a:cs typeface="Consolas" panose="020B0609020204030204" pitchFamily="49" charset="0"/>
              </a:rPr>
              <a:t>vec</a:t>
            </a:r>
            <a:r>
              <a:rPr lang="en-US" dirty="0"/>
              <a:t> </a:t>
            </a:r>
            <a:r>
              <a:rPr lang="en-US" dirty="0" smtClean="0"/>
              <a:t>has useful meaning for STL algorithms</a:t>
            </a:r>
          </a:p>
          <a:p>
            <a:pPr marL="285750" indent="-285750">
              <a:buFont typeface="Arial" panose="020B0604020202020204" pitchFamily="34" charset="0"/>
              <a:buChar char="•"/>
            </a:pPr>
            <a:r>
              <a:rPr lang="en-US" dirty="0" smtClean="0"/>
              <a:t>Nonetheless it is extremely valuable for </a:t>
            </a:r>
            <a:r>
              <a:rPr lang="en-US" dirty="0" smtClean="0">
                <a:latin typeface="Consolas" panose="020B0609020204030204" pitchFamily="49" charset="0"/>
                <a:cs typeface="Consolas" panose="020B0609020204030204" pitchFamily="49" charset="0"/>
              </a:rPr>
              <a:t>for_loop</a:t>
            </a:r>
            <a:r>
              <a:rPr lang="en-US" dirty="0" smtClean="0"/>
              <a:t> and </a:t>
            </a:r>
            <a:r>
              <a:rPr lang="en-US" dirty="0" err="1" smtClean="0">
                <a:latin typeface="Consolas" panose="020B0609020204030204" pitchFamily="49" charset="0"/>
                <a:cs typeface="Consolas" panose="020B0609020204030204" pitchFamily="49" charset="0"/>
              </a:rPr>
              <a:t>for_loop_strided</a:t>
            </a:r>
            <a:r>
              <a:rPr lang="en-US" dirty="0" smtClean="0"/>
              <a:t>.</a:t>
            </a:r>
          </a:p>
          <a:p>
            <a:pPr marL="285750" indent="-285750">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21</a:t>
            </a:fld>
            <a:endParaRPr lang="en-US" dirty="0"/>
          </a:p>
        </p:txBody>
      </p:sp>
    </p:spTree>
    <p:extLst>
      <p:ext uri="{BB962C8B-B14F-4D97-AF65-F5344CB8AC3E}">
        <p14:creationId xmlns:p14="http://schemas.microsoft.com/office/powerpoint/2010/main" val="35060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a:xfrm>
            <a:off x="455613" y="1339879"/>
            <a:ext cx="5880501" cy="3645512"/>
          </a:xfrm>
        </p:spPr>
        <p:txBody>
          <a:bodyPr/>
          <a:lstStyle/>
          <a:p>
            <a:r>
              <a:rPr lang="en-US" dirty="0" err="1" smtClean="0">
                <a:latin typeface="Consolas" panose="020B0609020204030204" pitchFamily="49" charset="0"/>
                <a:cs typeface="Consolas" panose="020B0609020204030204" pitchFamily="49" charset="0"/>
              </a:rPr>
              <a:t>unseq_execution_policy</a:t>
            </a:r>
            <a:endParaRPr lang="en-US" dirty="0" smtClean="0">
              <a:latin typeface="Consolas" panose="020B0609020204030204" pitchFamily="49" charset="0"/>
              <a:cs typeface="Consolas" panose="020B0609020204030204" pitchFamily="49" charset="0"/>
            </a:endParaRPr>
          </a:p>
          <a:p>
            <a:pPr lvl="1"/>
            <a:r>
              <a:rPr lang="en-US" dirty="0" smtClean="0"/>
              <a:t>relaxed sequencing</a:t>
            </a:r>
          </a:p>
          <a:p>
            <a:pPr lvl="1"/>
            <a:r>
              <a:rPr lang="en-US" dirty="0" smtClean="0"/>
              <a:t>applicable to STL algorithms</a:t>
            </a:r>
            <a:endParaRPr lang="en-US" dirty="0"/>
          </a:p>
          <a:p>
            <a:r>
              <a:rPr lang="en-US" dirty="0" err="1" smtClean="0">
                <a:latin typeface="Consolas" panose="020B0609020204030204" pitchFamily="49" charset="0"/>
                <a:cs typeface="Consolas" panose="020B0609020204030204" pitchFamily="49" charset="0"/>
              </a:rPr>
              <a:t>vec_execution_policy</a:t>
            </a:r>
            <a:endParaRPr lang="en-US" dirty="0" smtClean="0">
              <a:latin typeface="Consolas" panose="020B0609020204030204" pitchFamily="49" charset="0"/>
              <a:cs typeface="Consolas" panose="020B0609020204030204" pitchFamily="49" charset="0"/>
            </a:endParaRPr>
          </a:p>
          <a:p>
            <a:pPr lvl="1"/>
            <a:r>
              <a:rPr lang="en-US" u="sng" dirty="0" smtClean="0"/>
              <a:t>necessary</a:t>
            </a:r>
            <a:r>
              <a:rPr lang="en-US" dirty="0" smtClean="0"/>
              <a:t> conditions for classic vector loop execution</a:t>
            </a:r>
          </a:p>
          <a:p>
            <a:pPr lvl="1"/>
            <a:r>
              <a:rPr lang="en-US" dirty="0" smtClean="0"/>
              <a:t>applicable to </a:t>
            </a:r>
            <a:r>
              <a:rPr lang="en-US" dirty="0" smtClean="0">
                <a:latin typeface="Consolas" panose="020B0609020204030204" pitchFamily="49" charset="0"/>
                <a:cs typeface="Consolas" panose="020B0609020204030204" pitchFamily="49" charset="0"/>
              </a:rPr>
              <a:t>for_loop</a:t>
            </a:r>
            <a:r>
              <a:rPr lang="en-US" dirty="0" smtClean="0"/>
              <a:t> and </a:t>
            </a:r>
            <a:r>
              <a:rPr lang="en-US" dirty="0" err="1" smtClean="0">
                <a:latin typeface="Consolas" panose="020B0609020204030204" pitchFamily="49" charset="0"/>
                <a:cs typeface="Consolas" panose="020B0609020204030204" pitchFamily="49" charset="0"/>
              </a:rPr>
              <a:t>for_loop_strided</a:t>
            </a:r>
            <a:endParaRPr lang="en-US" dirty="0">
              <a:latin typeface="Consolas" panose="020B0609020204030204" pitchFamily="49" charset="0"/>
              <a:cs typeface="Consolas" panose="020B0609020204030204" pitchFamily="49" charset="0"/>
            </a:endParaRPr>
          </a:p>
          <a:p>
            <a:r>
              <a:rPr lang="en-US" dirty="0"/>
              <a:t>Both policies use a single OS thread</a:t>
            </a:r>
          </a:p>
          <a:p>
            <a:pPr lvl="1"/>
            <a:r>
              <a:rPr lang="en-US" dirty="0" smtClean="0"/>
              <a:t>Let </a:t>
            </a:r>
            <a:r>
              <a:rPr lang="en-US" dirty="0"/>
              <a:t>applications avoid disturbing existing </a:t>
            </a:r>
            <a:r>
              <a:rPr lang="en-US" dirty="0" smtClean="0"/>
              <a:t>threading</a:t>
            </a:r>
          </a:p>
          <a:p>
            <a:r>
              <a:rPr lang="en-US" dirty="0" err="1" smtClean="0">
                <a:solidFill>
                  <a:srgbClr val="002060"/>
                </a:solidFill>
                <a:latin typeface="Consolas" panose="020B0609020204030204" pitchFamily="49" charset="0"/>
                <a:cs typeface="Consolas" panose="020B0609020204030204" pitchFamily="49" charset="0"/>
              </a:rPr>
              <a:t>vec_off</a:t>
            </a:r>
            <a:r>
              <a:rPr lang="en-US" dirty="0" smtClean="0"/>
              <a:t> and </a:t>
            </a:r>
            <a:r>
              <a:rPr lang="en-US" dirty="0" err="1">
                <a:solidFill>
                  <a:srgbClr val="002060"/>
                </a:solidFill>
                <a:latin typeface="Consolas" panose="020B0609020204030204" pitchFamily="49" charset="0"/>
                <a:cs typeface="Consolas" panose="020B0609020204030204" pitchFamily="49" charset="0"/>
              </a:rPr>
              <a:t>unordered_update</a:t>
            </a:r>
            <a:r>
              <a:rPr lang="en-US" dirty="0" smtClean="0"/>
              <a:t> provide localized strengthening of sequencing guarantees.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22</a:t>
            </a:fld>
            <a:endParaRPr lang="en-US" dirty="0"/>
          </a:p>
        </p:txBody>
      </p:sp>
      <p:grpSp>
        <p:nvGrpSpPr>
          <p:cNvPr id="6" name="Canvas 1"/>
          <p:cNvGrpSpPr/>
          <p:nvPr/>
        </p:nvGrpSpPr>
        <p:grpSpPr>
          <a:xfrm>
            <a:off x="5279406" y="934356"/>
            <a:ext cx="3308566" cy="3296873"/>
            <a:chOff x="0" y="0"/>
            <a:chExt cx="1924050" cy="1444625"/>
          </a:xfrm>
        </p:grpSpPr>
        <p:sp>
          <p:nvSpPr>
            <p:cNvPr id="7" name="Rectangle 6"/>
            <p:cNvSpPr/>
            <p:nvPr/>
          </p:nvSpPr>
          <p:spPr>
            <a:xfrm>
              <a:off x="0" y="0"/>
              <a:ext cx="1924050" cy="1444625"/>
            </a:xfrm>
            <a:prstGeom prst="rect">
              <a:avLst/>
            </a:prstGeom>
          </p:spPr>
        </p:sp>
        <p:sp>
          <p:nvSpPr>
            <p:cNvPr id="8" name="Text Box 2"/>
            <p:cNvSpPr txBox="1"/>
            <p:nvPr/>
          </p:nvSpPr>
          <p:spPr>
            <a:xfrm>
              <a:off x="895350" y="1208549"/>
              <a:ext cx="273050" cy="1968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seq</a:t>
              </a:r>
            </a:p>
          </p:txBody>
        </p:sp>
        <p:sp>
          <p:nvSpPr>
            <p:cNvPr id="9" name="Text Box 3"/>
            <p:cNvSpPr txBox="1"/>
            <p:nvPr/>
          </p:nvSpPr>
          <p:spPr>
            <a:xfrm>
              <a:off x="450850" y="529099"/>
              <a:ext cx="279400" cy="1511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par</a:t>
              </a:r>
            </a:p>
          </p:txBody>
        </p:sp>
        <p:sp>
          <p:nvSpPr>
            <p:cNvPr id="10" name="Text Box 3"/>
            <p:cNvSpPr txBox="1"/>
            <p:nvPr/>
          </p:nvSpPr>
          <p:spPr>
            <a:xfrm>
              <a:off x="1136650" y="412744"/>
              <a:ext cx="584200" cy="15113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600" b="1" dirty="0">
                  <a:solidFill>
                    <a:schemeClr val="tx2"/>
                  </a:solidFill>
                  <a:effectLst/>
                  <a:ea typeface="Calibri" panose="020F0502020204030204" pitchFamily="34" charset="0"/>
                </a:rPr>
                <a:t>unseq</a:t>
              </a:r>
              <a:endParaRPr lang="en-US" sz="1600" dirty="0">
                <a:solidFill>
                  <a:schemeClr val="tx2"/>
                </a:solidFill>
                <a:effectLst/>
                <a:latin typeface="Times New Roman" panose="02020603050405020304" pitchFamily="18" charset="0"/>
                <a:ea typeface="Times New Roman" panose="02020603050405020304" pitchFamily="18" charset="0"/>
              </a:endParaRPr>
            </a:p>
          </p:txBody>
        </p:sp>
        <p:sp>
          <p:nvSpPr>
            <p:cNvPr id="11" name="Text Box 3"/>
            <p:cNvSpPr txBox="1"/>
            <p:nvPr/>
          </p:nvSpPr>
          <p:spPr>
            <a:xfrm>
              <a:off x="738800" y="98492"/>
              <a:ext cx="588010" cy="16356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n-US" sz="1600" dirty="0">
                  <a:effectLst/>
                  <a:ea typeface="Calibri" panose="020F0502020204030204" pitchFamily="34" charset="0"/>
                </a:rPr>
                <a:t>par_vec</a:t>
              </a:r>
              <a:endParaRPr lang="en-US" sz="1600" dirty="0">
                <a:effectLst/>
                <a:latin typeface="Times New Roman" panose="02020603050405020304" pitchFamily="18" charset="0"/>
                <a:ea typeface="Times New Roman" panose="02020603050405020304" pitchFamily="18" charset="0"/>
              </a:endParaRPr>
            </a:p>
          </p:txBody>
        </p:sp>
        <p:sp>
          <p:nvSpPr>
            <p:cNvPr id="12" name="Text Box 3"/>
            <p:cNvSpPr txBox="1"/>
            <p:nvPr/>
          </p:nvSpPr>
          <p:spPr>
            <a:xfrm>
              <a:off x="1016000" y="831850"/>
              <a:ext cx="838200" cy="16076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n-US" sz="1600" b="1" dirty="0">
                  <a:solidFill>
                    <a:schemeClr val="tx2"/>
                  </a:solidFill>
                  <a:effectLst/>
                  <a:ea typeface="Calibri" panose="020F0502020204030204" pitchFamily="34" charset="0"/>
                </a:rPr>
                <a:t>vec</a:t>
              </a:r>
              <a:endParaRPr lang="en-US" sz="1600" dirty="0">
                <a:solidFill>
                  <a:schemeClr val="tx2"/>
                </a:solidFill>
                <a:effectLst/>
                <a:latin typeface="Times New Roman" panose="02020603050405020304" pitchFamily="18" charset="0"/>
                <a:ea typeface="Times New Roman" panose="02020603050405020304" pitchFamily="18" charset="0"/>
              </a:endParaRPr>
            </a:p>
          </p:txBody>
        </p:sp>
        <p:cxnSp>
          <p:nvCxnSpPr>
            <p:cNvPr id="13" name="Straight Connector 12"/>
            <p:cNvCxnSpPr>
              <a:endCxn id="9" idx="0"/>
            </p:cNvCxnSpPr>
            <p:nvPr/>
          </p:nvCxnSpPr>
          <p:spPr>
            <a:xfrm flipH="1">
              <a:off x="590551" y="262399"/>
              <a:ext cx="425450" cy="266700"/>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2"/>
              <a:endCxn id="10" idx="0"/>
            </p:cNvCxnSpPr>
            <p:nvPr/>
          </p:nvCxnSpPr>
          <p:spPr>
            <a:xfrm>
              <a:off x="1032805" y="262058"/>
              <a:ext cx="395945" cy="150686"/>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a:endCxn id="12" idx="0"/>
            </p:cNvCxnSpPr>
            <p:nvPr/>
          </p:nvCxnSpPr>
          <p:spPr>
            <a:xfrm>
              <a:off x="1428750" y="563881"/>
              <a:ext cx="6350" cy="267969"/>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8" idx="0"/>
            </p:cNvCxnSpPr>
            <p:nvPr/>
          </p:nvCxnSpPr>
          <p:spPr>
            <a:xfrm flipH="1">
              <a:off x="1031875" y="992619"/>
              <a:ext cx="403224" cy="215930"/>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2"/>
              <a:endCxn id="8" idx="0"/>
            </p:cNvCxnSpPr>
            <p:nvPr/>
          </p:nvCxnSpPr>
          <p:spPr>
            <a:xfrm>
              <a:off x="590551" y="680236"/>
              <a:ext cx="441325" cy="528313"/>
            </a:xfrm>
            <a:prstGeom prst="line">
              <a:avLst/>
            </a:prstGeom>
            <a:ln>
              <a:solidFill>
                <a:schemeClr val="tx1"/>
              </a:solidFill>
              <a:tailEnd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551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71450"/>
            <a:ext cx="8229600" cy="741760"/>
          </a:xfrm>
        </p:spPr>
        <p:txBody>
          <a:bodyPr/>
          <a:lstStyle/>
          <a:p>
            <a:r>
              <a:rPr lang="en-US" altLang="en-US" smtClean="0">
                <a:latin typeface="+mn-lt"/>
              </a:rPr>
              <a:t>Legal Disclaimer &amp; Optimization Notice</a:t>
            </a:r>
          </a:p>
        </p:txBody>
      </p:sp>
      <p:sp>
        <p:nvSpPr>
          <p:cNvPr id="24579" name="Content Placeholder 3"/>
          <p:cNvSpPr>
            <a:spLocks noGrp="1"/>
          </p:cNvSpPr>
          <p:nvPr>
            <p:ph idx="1"/>
          </p:nvPr>
        </p:nvSpPr>
        <p:spPr>
          <a:xfrm>
            <a:off x="455614" y="905521"/>
            <a:ext cx="8167687" cy="3764111"/>
          </a:xfrm>
          <a:prstGeom prst="rect">
            <a:avLst/>
          </a:prstGeom>
        </p:spPr>
        <p:txBody>
          <a:bodyPr/>
          <a:lstStyle/>
          <a:p>
            <a:r>
              <a:rPr lang="en-US" altLang="en-US" sz="1100" dirty="0" smtClean="0">
                <a:latin typeface="+mn-lt"/>
              </a:rPr>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100" dirty="0" smtClean="0">
                <a:latin typeface="+mn-lt"/>
              </a:rPr>
              <a:t>Software and workloads used in performance tests may have been optimized for performance only on Intel microprocessors.  Performance tests, such as </a:t>
            </a:r>
            <a:r>
              <a:rPr lang="en-US" altLang="en-US" sz="1100" dirty="0" err="1" smtClean="0">
                <a:latin typeface="+mn-lt"/>
              </a:rPr>
              <a:t>SYSmark</a:t>
            </a:r>
            <a:r>
              <a:rPr lang="en-US" altLang="en-US" sz="1100" dirty="0" smtClean="0">
                <a:latin typeface="+mn-lt"/>
              </a:rPr>
              <a:t> and </a:t>
            </a:r>
            <a:r>
              <a:rPr lang="en-US" altLang="en-US" sz="1100" dirty="0" err="1" smtClean="0">
                <a:latin typeface="+mn-lt"/>
              </a:rPr>
              <a:t>MobileMark</a:t>
            </a:r>
            <a:r>
              <a:rPr lang="en-US" altLang="en-US" sz="1100" dirty="0" smtClean="0">
                <a:latin typeface="+mn-lt"/>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r>
              <a:rPr lang="en-US" altLang="en-US" sz="1100" dirty="0" smtClean="0">
                <a:latin typeface="+mn-lt"/>
              </a:rPr>
              <a:t>Copyright </a:t>
            </a:r>
            <a:r>
              <a:rPr lang="en-US" altLang="en-US" sz="1100" smtClean="0">
                <a:latin typeface="+mn-lt"/>
              </a:rPr>
              <a:t>© 2015, </a:t>
            </a:r>
            <a:r>
              <a:rPr lang="en-US" altLang="en-US" sz="1100" dirty="0" smtClean="0">
                <a:latin typeface="+mn-lt"/>
              </a:rPr>
              <a:t>Intel Corporation. All rights reserved. Intel, Pentium, Xeon, Xeon Phi, Core, </a:t>
            </a:r>
            <a:r>
              <a:rPr lang="en-US" altLang="en-US" sz="1100" dirty="0" err="1" smtClean="0">
                <a:latin typeface="+mn-lt"/>
              </a:rPr>
              <a:t>VTune</a:t>
            </a:r>
            <a:r>
              <a:rPr lang="en-US" altLang="en-US" sz="1100" dirty="0" smtClean="0">
                <a:latin typeface="+mn-lt"/>
              </a:rPr>
              <a:t>, </a:t>
            </a:r>
            <a:r>
              <a:rPr lang="en-US" altLang="en-US" sz="1100" dirty="0" err="1" smtClean="0">
                <a:latin typeface="+mn-lt"/>
              </a:rPr>
              <a:t>Cilk</a:t>
            </a:r>
            <a:r>
              <a:rPr lang="en-US" altLang="en-US" sz="1100" dirty="0" smtClean="0">
                <a:latin typeface="+mn-lt"/>
              </a:rPr>
              <a:t>, and the Intel logo are trademarks of Intel Corporation in the U.S. and other countries.</a:t>
            </a:r>
          </a:p>
        </p:txBody>
      </p:sp>
      <p:sp>
        <p:nvSpPr>
          <p:cNvPr id="2" name="Slide Number Placeholder 1"/>
          <p:cNvSpPr>
            <a:spLocks noGrp="1"/>
          </p:cNvSpPr>
          <p:nvPr>
            <p:ph type="sldNum" sz="quarter" idx="12"/>
          </p:nvPr>
        </p:nvSpPr>
        <p:spPr/>
        <p:txBody>
          <a:bodyPr/>
          <a:lstStyle/>
          <a:p>
            <a:pPr>
              <a:defRPr/>
            </a:pPr>
            <a:fld id="{E2E972C9-3D20-468C-BBF1-A1AAD9D360EF}" type="slidenum">
              <a:rPr lang="en-US" altLang="en-US" smtClean="0"/>
              <a:pPr>
                <a:defRPr/>
              </a:pPr>
              <a:t>23</a:t>
            </a:fld>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2214329470"/>
              </p:ext>
            </p:extLst>
          </p:nvPr>
        </p:nvGraphicFramePr>
        <p:xfrm>
          <a:off x="457201" y="3363983"/>
          <a:ext cx="8251825" cy="1371600"/>
        </p:xfrm>
        <a:graphic>
          <a:graphicData uri="http://schemas.openxmlformats.org/drawingml/2006/table">
            <a:tbl>
              <a:tblPr/>
              <a:tblGrid>
                <a:gridCol w="8251825"/>
              </a:tblGrid>
              <a:tr h="205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mn-lt"/>
                          <a:ea typeface="MS PGothic" pitchFamily="34" charset="-128"/>
                        </a:rPr>
                        <a:t>Optimization Notice</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658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Intel</a:t>
                      </a:r>
                      <a:r>
                        <a:rPr kumimoji="0" lang="en-US" altLang="en-US" sz="1000" b="0" i="0" u="none" strike="noStrike" cap="none" normalizeH="0" baseline="0" dirty="0" smtClean="0">
                          <a:ln>
                            <a:noFill/>
                          </a:ln>
                          <a:solidFill>
                            <a:srgbClr val="000000"/>
                          </a:solidFill>
                          <a:effectLst/>
                          <a:latin typeface="+mn-lt"/>
                          <a:ea typeface="MS PGothic" pitchFamily="34" charset="-128"/>
                        </a:rPr>
                        <a:t>’</a:t>
                      </a:r>
                      <a:r>
                        <a:rPr kumimoji="0" lang="en-US" sz="10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extLst>
      <p:ext uri="{BB962C8B-B14F-4D97-AF65-F5344CB8AC3E}">
        <p14:creationId xmlns:p14="http://schemas.microsoft.com/office/powerpoint/2010/main" val="3458427110"/>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Alternatives (from N4238)</a:t>
            </a:r>
            <a:endParaRPr lang="en-US" dirty="0"/>
          </a:p>
        </p:txBody>
      </p:sp>
      <p:sp>
        <p:nvSpPr>
          <p:cNvPr id="4" name="Content Placeholder 3"/>
          <p:cNvSpPr>
            <a:spLocks noGrp="1"/>
          </p:cNvSpPr>
          <p:nvPr>
            <p:ph idx="1"/>
          </p:nvPr>
        </p:nvSpPr>
        <p:spPr/>
        <p:txBody>
          <a:bodyPr/>
          <a:lstStyle/>
          <a:p>
            <a:r>
              <a:rPr lang="en-US" dirty="0" smtClean="0"/>
              <a:t>Lock-step model</a:t>
            </a:r>
          </a:p>
          <a:p>
            <a:pPr lvl="1"/>
            <a:r>
              <a:rPr lang="en-US" dirty="0" smtClean="0"/>
              <a:t>Not consistent with seq fallback</a:t>
            </a:r>
          </a:p>
          <a:p>
            <a:r>
              <a:rPr lang="en-US" dirty="0" smtClean="0"/>
              <a:t>Explicit ordering point model</a:t>
            </a:r>
          </a:p>
          <a:p>
            <a:pPr lvl="1"/>
            <a:r>
              <a:rPr lang="en-US" dirty="0" smtClean="0"/>
              <a:t>Warts grew </a:t>
            </a:r>
          </a:p>
          <a:p>
            <a:pPr lvl="2"/>
            <a:r>
              <a:rPr lang="en-US" dirty="0" smtClean="0"/>
              <a:t>Explicit temporaries and helper functions proliferated</a:t>
            </a:r>
          </a:p>
          <a:p>
            <a:pPr lvl="1"/>
            <a:r>
              <a:rPr lang="en-US" dirty="0" smtClean="0"/>
              <a:t>Seemed to increase the difficulty of vector programming</a:t>
            </a:r>
          </a:p>
          <a:p>
            <a:pPr lvl="2"/>
            <a:r>
              <a:rPr lang="en-US" dirty="0" smtClean="0"/>
              <a:t>Why mess with decades of success?</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24</a:t>
            </a:fld>
            <a:endParaRPr lang="en-US" dirty="0"/>
          </a:p>
        </p:txBody>
      </p:sp>
    </p:spTree>
    <p:extLst>
      <p:ext uri="{BB962C8B-B14F-4D97-AF65-F5344CB8AC3E}">
        <p14:creationId xmlns:p14="http://schemas.microsoft.com/office/powerpoint/2010/main" val="3176063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Examples of the Complications</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25</a:t>
            </a:fld>
            <a:endParaRPr lang="en-US" dirty="0"/>
          </a:p>
        </p:txBody>
      </p:sp>
      <p:sp>
        <p:nvSpPr>
          <p:cNvPr id="5" name="TextBox 4"/>
          <p:cNvSpPr txBox="1"/>
          <p:nvPr/>
        </p:nvSpPr>
        <p:spPr>
          <a:xfrm>
            <a:off x="835025" y="1900686"/>
            <a:ext cx="1993900" cy="523220"/>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A[i] = </a:t>
            </a:r>
            <a:r>
              <a:rPr lang="en-US" sz="1400" dirty="0" smtClean="0">
                <a:latin typeface="Consolas" panose="020B0609020204030204" pitchFamily="49" charset="0"/>
                <a:cs typeface="Consolas" panose="020B0609020204030204" pitchFamily="49" charset="0"/>
              </a:rPr>
              <a:t>2*A[i+1</a:t>
            </a:r>
            <a:r>
              <a:rPr lang="en-US" sz="1400" dirty="0">
                <a:latin typeface="Consolas" panose="020B0609020204030204" pitchFamily="49" charset="0"/>
                <a:cs typeface="Consolas" panose="020B0609020204030204" pitchFamily="49" charset="0"/>
              </a:rPr>
              <a:t>];</a:t>
            </a:r>
          </a:p>
          <a:p>
            <a:endParaRPr lang="en-US" sz="1400" dirty="0" smtClean="0">
              <a:solidFill>
                <a:schemeClr val="tx2"/>
              </a:solidFill>
              <a:latin typeface="Consolas" panose="020B0609020204030204" pitchFamily="49" charset="0"/>
              <a:cs typeface="Consolas" panose="020B0609020204030204" pitchFamily="49" charset="0"/>
            </a:endParaRPr>
          </a:p>
        </p:txBody>
      </p:sp>
      <p:sp>
        <p:nvSpPr>
          <p:cNvPr id="6" name="TextBox 5"/>
          <p:cNvSpPr txBox="1"/>
          <p:nvPr/>
        </p:nvSpPr>
        <p:spPr>
          <a:xfrm>
            <a:off x="3673474" y="1065516"/>
            <a:ext cx="3981450" cy="95410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auto </a:t>
            </a:r>
            <a:r>
              <a:rPr lang="en-US" sz="1400" dirty="0" err="1">
                <a:latin typeface="Consolas" panose="020B0609020204030204" pitchFamily="49" charset="0"/>
                <a:cs typeface="Consolas" panose="020B0609020204030204" pitchFamily="49" charset="0"/>
              </a:rPr>
              <a:t>tmp</a:t>
            </a:r>
            <a:r>
              <a:rPr lang="en-US" sz="1400" dirty="0">
                <a:latin typeface="Consolas" panose="020B0609020204030204" pitchFamily="49" charset="0"/>
                <a:cs typeface="Consolas" panose="020B0609020204030204" pitchFamily="49" charset="0"/>
              </a:rPr>
              <a:t> = A[i + 1];</a:t>
            </a:r>
          </a:p>
          <a:p>
            <a:r>
              <a:rPr lang="en-US" sz="1400" dirty="0">
                <a:latin typeface="Consolas" panose="020B0609020204030204" pitchFamily="49" charset="0"/>
                <a:cs typeface="Consolas" panose="020B0609020204030204" pitchFamily="49" charset="0"/>
              </a:rPr>
              <a:t>parallel::</a:t>
            </a:r>
            <a:r>
              <a:rPr lang="en-US" sz="1400" dirty="0" err="1">
                <a:latin typeface="Consolas" panose="020B0609020204030204" pitchFamily="49" charset="0"/>
                <a:cs typeface="Consolas" panose="020B0609020204030204" pitchFamily="49" charset="0"/>
              </a:rPr>
              <a:t>wavefront_ordering_pt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A[i] = 2*</a:t>
            </a:r>
            <a:r>
              <a:rPr lang="en-US" sz="1400" dirty="0" err="1">
                <a:latin typeface="Consolas" panose="020B0609020204030204" pitchFamily="49" charset="0"/>
                <a:cs typeface="Consolas" panose="020B0609020204030204" pitchFamily="49" charset="0"/>
              </a:rPr>
              <a:t>tmp</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p:txBody>
      </p:sp>
      <p:sp>
        <p:nvSpPr>
          <p:cNvPr id="7" name="TextBox 6"/>
          <p:cNvSpPr txBox="1"/>
          <p:nvPr/>
        </p:nvSpPr>
        <p:spPr>
          <a:xfrm>
            <a:off x="3673474" y="2242911"/>
            <a:ext cx="4946650" cy="523220"/>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A[i</a:t>
            </a:r>
            <a:r>
              <a:rPr lang="en-US" sz="1400" dirty="0">
                <a:latin typeface="Consolas" panose="020B0609020204030204" pitchFamily="49" charset="0"/>
                <a:cs typeface="Consolas" panose="020B0609020204030204" pitchFamily="49" charset="0"/>
              </a:rPr>
              <a:t>] = 2*parallel::</a:t>
            </a:r>
            <a:r>
              <a:rPr lang="en-US" sz="1400" dirty="0" err="1">
                <a:latin typeface="Consolas" panose="020B0609020204030204" pitchFamily="49" charset="0"/>
                <a:cs typeface="Consolas" panose="020B0609020204030204" pitchFamily="49" charset="0"/>
              </a:rPr>
              <a:t>wavefront_rvalue</a:t>
            </a:r>
            <a:r>
              <a:rPr lang="en-US" sz="1400" dirty="0">
                <a:latin typeface="Consolas" panose="020B0609020204030204" pitchFamily="49" charset="0"/>
                <a:cs typeface="Consolas" panose="020B0609020204030204" pitchFamily="49" charset="0"/>
              </a:rPr>
              <a:t>(A[i + 1]);</a:t>
            </a:r>
          </a:p>
          <a:p>
            <a:endParaRPr lang="en-US" sz="1400" dirty="0">
              <a:latin typeface="Consolas" panose="020B0609020204030204" pitchFamily="49" charset="0"/>
              <a:cs typeface="Consolas" panose="020B0609020204030204" pitchFamily="49" charset="0"/>
            </a:endParaRPr>
          </a:p>
        </p:txBody>
      </p:sp>
      <p:sp>
        <p:nvSpPr>
          <p:cNvPr id="8" name="TextBox 7"/>
          <p:cNvSpPr txBox="1"/>
          <p:nvPr/>
        </p:nvSpPr>
        <p:spPr>
          <a:xfrm>
            <a:off x="835025" y="3682949"/>
            <a:ext cx="1809750" cy="30777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A[B[i]] = </a:t>
            </a:r>
            <a:r>
              <a:rPr lang="en-US" sz="1400" i="1" dirty="0">
                <a:latin typeface="Consolas" panose="020B0609020204030204" pitchFamily="49" charset="0"/>
                <a:cs typeface="Consolas" panose="020B0609020204030204" pitchFamily="49" charset="0"/>
              </a:rPr>
              <a:t>expr</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9" name="TextBox 8"/>
          <p:cNvSpPr txBox="1"/>
          <p:nvPr/>
        </p:nvSpPr>
        <p:spPr>
          <a:xfrm>
            <a:off x="3673474" y="2853582"/>
            <a:ext cx="4533900"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auto </a:t>
            </a:r>
            <a:r>
              <a:rPr lang="en-US" sz="1400" dirty="0" err="1">
                <a:latin typeface="Consolas" panose="020B0609020204030204" pitchFamily="49" charset="0"/>
                <a:cs typeface="Consolas" panose="020B0609020204030204" pitchFamily="49" charset="0"/>
              </a:rPr>
              <a:t>tmp</a:t>
            </a:r>
            <a:r>
              <a:rPr lang="en-US" sz="1400" dirty="0">
                <a:latin typeface="Consolas" panose="020B0609020204030204" pitchFamily="49" charset="0"/>
                <a:cs typeface="Consolas" panose="020B0609020204030204" pitchFamily="49" charset="0"/>
              </a:rPr>
              <a:t> = </a:t>
            </a:r>
            <a:r>
              <a:rPr lang="en-US" sz="1400" i="1" dirty="0">
                <a:latin typeface="Consolas" panose="020B0609020204030204" pitchFamily="49" charset="0"/>
                <a:cs typeface="Consolas" panose="020B0609020204030204" pitchFamily="49" charset="0"/>
              </a:rPr>
              <a:t>expr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auto&amp; ref = A[B[i]];</a:t>
            </a:r>
          </a:p>
          <a:p>
            <a:r>
              <a:rPr lang="en-US" sz="1400" dirty="0">
                <a:latin typeface="Consolas" panose="020B0609020204030204" pitchFamily="49" charset="0"/>
                <a:cs typeface="Consolas" panose="020B0609020204030204" pitchFamily="49" charset="0"/>
              </a:rPr>
              <a:t>parallel::wavefront_off([&amp;]{ ref = </a:t>
            </a:r>
            <a:r>
              <a:rPr lang="en-US" sz="1400" dirty="0" err="1">
                <a:latin typeface="Consolas" panose="020B0609020204030204" pitchFamily="49" charset="0"/>
                <a:cs typeface="Consolas" panose="020B0609020204030204" pitchFamily="49" charset="0"/>
              </a:rPr>
              <a:t>tmp</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10" name="TextBox 9"/>
          <p:cNvSpPr txBox="1"/>
          <p:nvPr/>
        </p:nvSpPr>
        <p:spPr>
          <a:xfrm>
            <a:off x="3673474" y="4010422"/>
            <a:ext cx="4740275" cy="30777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parallel::</a:t>
            </a:r>
            <a:r>
              <a:rPr lang="en-US" sz="1400" dirty="0" err="1">
                <a:latin typeface="Consolas" panose="020B0609020204030204" pitchFamily="49" charset="0"/>
                <a:cs typeface="Consolas" panose="020B0609020204030204" pitchFamily="49" charset="0"/>
              </a:rPr>
              <a:t>wavefront_assign</a:t>
            </a:r>
            <a:r>
              <a:rPr lang="en-US" sz="1400" dirty="0">
                <a:latin typeface="Consolas" panose="020B0609020204030204" pitchFamily="49" charset="0"/>
                <a:cs typeface="Consolas" panose="020B0609020204030204" pitchFamily="49" charset="0"/>
              </a:rPr>
              <a:t>(A[B[i]]) = </a:t>
            </a:r>
            <a:r>
              <a:rPr lang="en-US" sz="1400" i="1" dirty="0">
                <a:latin typeface="Consolas" panose="020B0609020204030204" pitchFamily="49" charset="0"/>
                <a:cs typeface="Consolas" panose="020B0609020204030204" pitchFamily="49" charset="0"/>
              </a:rPr>
              <a:t>expr</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11" name="Right Arrow 10"/>
          <p:cNvSpPr/>
          <p:nvPr/>
        </p:nvSpPr>
        <p:spPr>
          <a:xfrm>
            <a:off x="2613026" y="1915814"/>
            <a:ext cx="920750" cy="30487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895850" y="1868197"/>
            <a:ext cx="1397000" cy="400110"/>
          </a:xfrm>
          <a:prstGeom prst="rect">
            <a:avLst/>
          </a:prstGeom>
          <a:noFill/>
        </p:spPr>
        <p:txBody>
          <a:bodyPr wrap="square" rtlCol="0">
            <a:spAutoFit/>
          </a:bodyPr>
          <a:lstStyle/>
          <a:p>
            <a:r>
              <a:rPr lang="en-US" sz="2000" b="1" dirty="0" smtClean="0">
                <a:solidFill>
                  <a:schemeClr val="tx2"/>
                </a:solidFill>
                <a:cs typeface="Neo Sans Intel"/>
              </a:rPr>
              <a:t>OR</a:t>
            </a:r>
          </a:p>
        </p:txBody>
      </p:sp>
      <p:sp>
        <p:nvSpPr>
          <p:cNvPr id="13" name="Right Arrow 12"/>
          <p:cNvSpPr/>
          <p:nvPr/>
        </p:nvSpPr>
        <p:spPr>
          <a:xfrm>
            <a:off x="2613026" y="3685851"/>
            <a:ext cx="920750" cy="30487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895850" y="3638234"/>
            <a:ext cx="1397000" cy="400110"/>
          </a:xfrm>
          <a:prstGeom prst="rect">
            <a:avLst/>
          </a:prstGeom>
          <a:noFill/>
        </p:spPr>
        <p:txBody>
          <a:bodyPr wrap="square" rtlCol="0">
            <a:spAutoFit/>
          </a:bodyPr>
          <a:lstStyle/>
          <a:p>
            <a:r>
              <a:rPr lang="en-US" sz="2000" b="1" dirty="0" smtClean="0">
                <a:solidFill>
                  <a:schemeClr val="tx2"/>
                </a:solidFill>
                <a:cs typeface="Neo Sans Intel"/>
              </a:rPr>
              <a:t>OR</a:t>
            </a:r>
          </a:p>
        </p:txBody>
      </p:sp>
      <p:cxnSp>
        <p:nvCxnSpPr>
          <p:cNvPr id="16" name="Straight Connector 15"/>
          <p:cNvCxnSpPr/>
          <p:nvPr/>
        </p:nvCxnSpPr>
        <p:spPr>
          <a:xfrm>
            <a:off x="44450" y="2746434"/>
            <a:ext cx="9099550" cy="0"/>
          </a:xfrm>
          <a:prstGeom prst="line">
            <a:avLst/>
          </a:prstGeom>
          <a:ln w="6350">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5219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
        <p:nvSpPr>
          <p:cNvPr id="3" name="Title 2"/>
          <p:cNvSpPr>
            <a:spLocks noGrp="1"/>
          </p:cNvSpPr>
          <p:nvPr>
            <p:ph type="title"/>
          </p:nvPr>
        </p:nvSpPr>
        <p:spPr/>
        <p:txBody>
          <a:bodyPr>
            <a:normAutofit fontScale="90000"/>
          </a:bodyPr>
          <a:lstStyle/>
          <a:p>
            <a:r>
              <a:rPr lang="en-US" dirty="0"/>
              <a:t>What are the goals of vector </a:t>
            </a:r>
            <a:r>
              <a:rPr lang="en-US" dirty="0" smtClean="0"/>
              <a:t>and parallel extensions</a:t>
            </a:r>
            <a:r>
              <a:rPr lang="en-US" dirty="0"/>
              <a:t>?</a:t>
            </a:r>
            <a:br>
              <a:rPr lang="en-US" dirty="0"/>
            </a:br>
            <a:endParaRPr lang="en-US" dirty="0"/>
          </a:p>
        </p:txBody>
      </p:sp>
      <p:sp>
        <p:nvSpPr>
          <p:cNvPr id="4" name="Content Placeholder 3"/>
          <p:cNvSpPr>
            <a:spLocks noGrp="1"/>
          </p:cNvSpPr>
          <p:nvPr>
            <p:ph sz="quarter" idx="13"/>
          </p:nvPr>
        </p:nvSpPr>
        <p:spPr/>
        <p:txBody>
          <a:bodyPr>
            <a:normAutofit/>
          </a:bodyPr>
          <a:lstStyle/>
          <a:p>
            <a:r>
              <a:rPr lang="en-US" sz="2400" dirty="0" smtClean="0"/>
              <a:t>Efficient exploitation of modern parallel hardware</a:t>
            </a:r>
          </a:p>
          <a:p>
            <a:pPr lvl="1"/>
            <a:r>
              <a:rPr lang="en-US" sz="2000" dirty="0" smtClean="0"/>
              <a:t>Multicore processors</a:t>
            </a:r>
          </a:p>
          <a:p>
            <a:pPr lvl="1"/>
            <a:r>
              <a:rPr lang="en-US" sz="2000" dirty="0" smtClean="0"/>
              <a:t>Vector (SIMD) units</a:t>
            </a:r>
          </a:p>
          <a:p>
            <a:pPr lvl="1"/>
            <a:r>
              <a:rPr lang="en-US" sz="2000" dirty="0" smtClean="0"/>
              <a:t>GPUs and other coprocessors</a:t>
            </a:r>
          </a:p>
          <a:p>
            <a:r>
              <a:rPr lang="en-US" sz="2400" dirty="0" smtClean="0"/>
              <a:t>Conformance to the style and tradition of modern C++</a:t>
            </a:r>
          </a:p>
          <a:p>
            <a:r>
              <a:rPr lang="en-US" sz="2400" dirty="0" smtClean="0"/>
              <a:t>Friendly to programmers already familiar with other parallel-programming and vector-programming systems (prior art)</a:t>
            </a:r>
          </a:p>
          <a:p>
            <a:pPr lvl="1"/>
            <a:r>
              <a:rPr lang="en-US" sz="2000" dirty="0" smtClean="0"/>
              <a:t>Reasonable conformance to thread and vector progress assumptions.</a:t>
            </a:r>
          </a:p>
        </p:txBody>
      </p:sp>
    </p:spTree>
    <p:extLst>
      <p:ext uri="{BB962C8B-B14F-4D97-AF65-F5344CB8AC3E}">
        <p14:creationId xmlns:p14="http://schemas.microsoft.com/office/powerpoint/2010/main" val="4284036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history – what happened in Kona</a:t>
            </a:r>
            <a:endParaRPr lang="en-US" dirty="0"/>
          </a:p>
        </p:txBody>
      </p:sp>
      <p:sp>
        <p:nvSpPr>
          <p:cNvPr id="3" name="Content Placeholder 2"/>
          <p:cNvSpPr>
            <a:spLocks noGrp="1"/>
          </p:cNvSpPr>
          <p:nvPr>
            <p:ph idx="1"/>
          </p:nvPr>
        </p:nvSpPr>
        <p:spPr/>
        <p:txBody>
          <a:bodyPr/>
          <a:lstStyle/>
          <a:p>
            <a:r>
              <a:rPr lang="en-US" dirty="0" smtClean="0"/>
              <a:t>2015-10 (Kona): P0076r0 proposed the </a:t>
            </a:r>
            <a:r>
              <a:rPr lang="en-US" dirty="0" err="1" smtClean="0">
                <a:solidFill>
                  <a:srgbClr val="002060"/>
                </a:solidFill>
                <a:latin typeface="Consolas" panose="020B0609020204030204" pitchFamily="49" charset="0"/>
                <a:cs typeface="Consolas" panose="020B0609020204030204" pitchFamily="49" charset="0"/>
              </a:rPr>
              <a:t>unseq</a:t>
            </a:r>
            <a:r>
              <a:rPr lang="en-US" dirty="0" smtClean="0">
                <a:solidFill>
                  <a:srgbClr val="002060"/>
                </a:solidFill>
              </a:rPr>
              <a:t> </a:t>
            </a:r>
            <a:r>
              <a:rPr lang="en-US" dirty="0" smtClean="0"/>
              <a:t>and </a:t>
            </a:r>
            <a:r>
              <a:rPr lang="en-US" dirty="0" err="1">
                <a:solidFill>
                  <a:srgbClr val="002060"/>
                </a:solidFill>
                <a:latin typeface="Consolas" panose="020B0609020204030204" pitchFamily="49" charset="0"/>
                <a:cs typeface="Consolas" panose="020B0609020204030204" pitchFamily="49" charset="0"/>
              </a:rPr>
              <a:t>vec</a:t>
            </a:r>
            <a:r>
              <a:rPr lang="en-US" dirty="0" smtClean="0"/>
              <a:t> execution policies.</a:t>
            </a:r>
          </a:p>
          <a:p>
            <a:r>
              <a:rPr lang="en-US" dirty="0" smtClean="0"/>
              <a:t>Two main controversies regarding the </a:t>
            </a:r>
            <a:r>
              <a:rPr lang="en-US" dirty="0" err="1">
                <a:solidFill>
                  <a:srgbClr val="002060"/>
                </a:solidFill>
                <a:latin typeface="Consolas" panose="020B0609020204030204" pitchFamily="49" charset="0"/>
                <a:cs typeface="Consolas" panose="020B0609020204030204" pitchFamily="49" charset="0"/>
              </a:rPr>
              <a:t>vec</a:t>
            </a:r>
            <a:r>
              <a:rPr lang="en-US" dirty="0" smtClean="0"/>
              <a:t> policy:</a:t>
            </a:r>
          </a:p>
          <a:p>
            <a:pPr lvl="1"/>
            <a:r>
              <a:rPr lang="en-US" dirty="0" smtClean="0"/>
              <a:t>Some people objected to the wavefront ordering rules without explicit ordering points, citing negative impact on optimization phases.</a:t>
            </a:r>
          </a:p>
          <a:p>
            <a:pPr lvl="1"/>
            <a:r>
              <a:rPr lang="en-US" dirty="0" smtClean="0"/>
              <a:t>Some people objected to required ordering of scatter operations because scatter instructions are not ordered in all </a:t>
            </a:r>
            <a:r>
              <a:rPr lang="en-US" dirty="0" err="1" smtClean="0"/>
              <a:t>achitectures</a:t>
            </a:r>
            <a:r>
              <a:rPr lang="en-US" dirty="0" smtClean="0"/>
              <a:t>.</a:t>
            </a:r>
          </a:p>
          <a:p>
            <a:r>
              <a:rPr lang="en-US" dirty="0" smtClean="0"/>
              <a:t>We were asked to collaborate with those people who objected, to see if a reasonable proposal could include explicit ordering points and explicit sequencing of scatter operations.</a:t>
            </a:r>
            <a:endParaRPr lang="en-US" dirty="0"/>
          </a:p>
        </p:txBody>
      </p:sp>
      <p:sp>
        <p:nvSpPr>
          <p:cNvPr id="4" name="Date Placeholder 3"/>
          <p:cNvSpPr>
            <a:spLocks noGrp="1"/>
          </p:cNvSpPr>
          <p:nvPr>
            <p:ph type="dt" sz="half" idx="10"/>
          </p:nvPr>
        </p:nvSpPr>
        <p:spPr/>
        <p:txBody>
          <a:bodyPr/>
          <a:lstStyle/>
          <a:p>
            <a:fld id="{5D6F9C68-60C5-4059-89BC-24D256EE4BA9}" type="datetime3">
              <a:rPr lang="en-US" smtClean="0"/>
              <a:t>17 August 2016</a:t>
            </a:fld>
            <a:endParaRPr lang="en-US"/>
          </a:p>
        </p:txBody>
      </p:sp>
      <p:sp>
        <p:nvSpPr>
          <p:cNvPr id="5" name="Slide Number Placeholder 4"/>
          <p:cNvSpPr>
            <a:spLocks noGrp="1"/>
          </p:cNvSpPr>
          <p:nvPr>
            <p:ph type="sldNum" sz="quarter" idx="12"/>
          </p:nvPr>
        </p:nvSpPr>
        <p:spPr/>
        <p:txBody>
          <a:bodyPr/>
          <a:lstStyle/>
          <a:p>
            <a:fld id="{9F868AF6-4A52-44FB-8E76-512E45F83E3F}" type="slidenum">
              <a:rPr lang="en-US" smtClean="0"/>
              <a:t>4</a:t>
            </a:fld>
            <a:endParaRPr lang="en-US"/>
          </a:p>
        </p:txBody>
      </p:sp>
    </p:spTree>
    <p:extLst>
      <p:ext uri="{BB962C8B-B14F-4D97-AF65-F5344CB8AC3E}">
        <p14:creationId xmlns:p14="http://schemas.microsoft.com/office/powerpoint/2010/main" val="1283699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since Kona</a:t>
            </a:r>
            <a:endParaRPr lang="en-US" dirty="0"/>
          </a:p>
        </p:txBody>
      </p:sp>
      <p:sp>
        <p:nvSpPr>
          <p:cNvPr id="3" name="Content Placeholder 2"/>
          <p:cNvSpPr>
            <a:spLocks noGrp="1"/>
          </p:cNvSpPr>
          <p:nvPr>
            <p:ph idx="1"/>
          </p:nvPr>
        </p:nvSpPr>
        <p:spPr>
          <a:xfrm>
            <a:off x="628650" y="1369218"/>
            <a:ext cx="7886700" cy="3602832"/>
          </a:xfrm>
        </p:spPr>
        <p:txBody>
          <a:bodyPr>
            <a:normAutofit/>
          </a:bodyPr>
          <a:lstStyle/>
          <a:p>
            <a:r>
              <a:rPr lang="en-US" dirty="0" smtClean="0"/>
              <a:t>There were several face to face meetings including Robert Geva (Intel), Olivier Giroux (NVIDIA), JF Bastian and Hans Boehm (Google).</a:t>
            </a:r>
          </a:p>
          <a:p>
            <a:r>
              <a:rPr lang="en-US" dirty="0" smtClean="0"/>
              <a:t>It was decided not to invent explicit ordering points for vectorization</a:t>
            </a:r>
          </a:p>
          <a:p>
            <a:pPr lvl="1"/>
            <a:r>
              <a:rPr lang="en-US" dirty="0" smtClean="0"/>
              <a:t>There is a long history of vectorization that does not require the use of explicit ordering points.</a:t>
            </a:r>
          </a:p>
          <a:p>
            <a:pPr lvl="1"/>
            <a:r>
              <a:rPr lang="en-US" dirty="0" smtClean="0"/>
              <a:t>Although it is easy to imagine a simple syntax for simple cases, it is less clear how to write ordering points in the presence of conditionals and loops.</a:t>
            </a:r>
          </a:p>
          <a:p>
            <a:r>
              <a:rPr lang="en-US" dirty="0" smtClean="0"/>
              <a:t>It was discovered that ordered scatter operations, though nice to have, are not intrinsic to vector ordering.</a:t>
            </a:r>
          </a:p>
          <a:p>
            <a:pPr lvl="1"/>
            <a:r>
              <a:rPr lang="en-US" dirty="0" smtClean="0"/>
              <a:t>Thus, ordered scatters were separated out within the proposal and can be voted on separately from the rest of the proposal.</a:t>
            </a:r>
            <a:endParaRPr lang="en-US" dirty="0"/>
          </a:p>
        </p:txBody>
      </p:sp>
      <p:sp>
        <p:nvSpPr>
          <p:cNvPr id="4" name="Date Placeholder 3"/>
          <p:cNvSpPr>
            <a:spLocks noGrp="1"/>
          </p:cNvSpPr>
          <p:nvPr>
            <p:ph type="dt" sz="half" idx="10"/>
          </p:nvPr>
        </p:nvSpPr>
        <p:spPr/>
        <p:txBody>
          <a:bodyPr/>
          <a:lstStyle/>
          <a:p>
            <a:fld id="{9C6EDDC5-5F74-42A0-9266-46ADA719D9F1}" type="datetime3">
              <a:rPr lang="en-US" smtClean="0"/>
              <a:t>17 August 2016</a:t>
            </a:fld>
            <a:endParaRPr lang="en-US"/>
          </a:p>
        </p:txBody>
      </p:sp>
      <p:sp>
        <p:nvSpPr>
          <p:cNvPr id="5" name="Slide Number Placeholder 4"/>
          <p:cNvSpPr>
            <a:spLocks noGrp="1"/>
          </p:cNvSpPr>
          <p:nvPr>
            <p:ph type="sldNum" sz="quarter" idx="12"/>
          </p:nvPr>
        </p:nvSpPr>
        <p:spPr/>
        <p:txBody>
          <a:bodyPr/>
          <a:lstStyle/>
          <a:p>
            <a:fld id="{9F868AF6-4A52-44FB-8E76-512E45F83E3F}" type="slidenum">
              <a:rPr lang="en-US" smtClean="0"/>
              <a:t>5</a:t>
            </a:fld>
            <a:endParaRPr lang="en-US"/>
          </a:p>
        </p:txBody>
      </p:sp>
    </p:spTree>
    <p:extLst>
      <p:ext uri="{BB962C8B-B14F-4D97-AF65-F5344CB8AC3E}">
        <p14:creationId xmlns:p14="http://schemas.microsoft.com/office/powerpoint/2010/main" val="2015359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p:cNvSpPr>
            <a:spLocks noGrp="1"/>
          </p:cNvSpPr>
          <p:nvPr>
            <p:ph type="title"/>
          </p:nvPr>
        </p:nvSpPr>
        <p:spPr/>
        <p:txBody>
          <a:bodyPr/>
          <a:lstStyle/>
          <a:p>
            <a:r>
              <a:rPr lang="en-US" dirty="0" smtClean="0"/>
              <a:t>Changes from P0076r0</a:t>
            </a:r>
            <a:endParaRPr lang="en-US" dirty="0"/>
          </a:p>
        </p:txBody>
      </p:sp>
      <p:sp>
        <p:nvSpPr>
          <p:cNvPr id="4" name="Content Placeholder 3"/>
          <p:cNvSpPr>
            <a:spLocks noGrp="1"/>
          </p:cNvSpPr>
          <p:nvPr>
            <p:ph sz="quarter" idx="13"/>
          </p:nvPr>
        </p:nvSpPr>
        <p:spPr/>
        <p:txBody>
          <a:bodyPr/>
          <a:lstStyle/>
          <a:p>
            <a:pPr lvl="0"/>
            <a:r>
              <a:rPr lang="en-US" dirty="0"/>
              <a:t>Changed formal specification of wavefront ordering to use a much simpler </a:t>
            </a:r>
            <a:r>
              <a:rPr lang="en-US" i="1" dirty="0"/>
              <a:t>horizontal match</a:t>
            </a:r>
            <a:r>
              <a:rPr lang="en-US" dirty="0"/>
              <a:t> formulation instead of labeling each evaluation with a LIFO context.</a:t>
            </a:r>
          </a:p>
          <a:p>
            <a:pPr lvl="0"/>
            <a:r>
              <a:rPr lang="en-US" dirty="0"/>
              <a:t>Added </a:t>
            </a:r>
            <a:r>
              <a:rPr lang="en-US" dirty="0" err="1">
                <a:solidFill>
                  <a:srgbClr val="002060"/>
                </a:solidFill>
                <a:latin typeface="Consolas" panose="020B0609020204030204" pitchFamily="49" charset="0"/>
                <a:cs typeface="Consolas" panose="020B0609020204030204" pitchFamily="49" charset="0"/>
              </a:rPr>
              <a:t>ordered_update</a:t>
            </a:r>
            <a:r>
              <a:rPr lang="en-US" dirty="0"/>
              <a:t> and its helper class </a:t>
            </a:r>
            <a:r>
              <a:rPr lang="en-US" dirty="0" err="1">
                <a:solidFill>
                  <a:srgbClr val="002060"/>
                </a:solidFill>
                <a:latin typeface="Consolas" panose="020B0609020204030204" pitchFamily="49" charset="0"/>
                <a:cs typeface="Consolas" panose="020B0609020204030204" pitchFamily="49" charset="0"/>
              </a:rPr>
              <a:t>ordered_update_t</a:t>
            </a:r>
            <a:r>
              <a:rPr lang="en-US" dirty="0"/>
              <a:t>.</a:t>
            </a:r>
          </a:p>
          <a:p>
            <a:pPr lvl="0"/>
            <a:r>
              <a:rPr lang="en-US" dirty="0"/>
              <a:t>Changed </a:t>
            </a:r>
            <a:r>
              <a:rPr lang="en-US" dirty="0" err="1">
                <a:solidFill>
                  <a:srgbClr val="002060"/>
                </a:solidFill>
                <a:latin typeface="Consolas" panose="020B0609020204030204" pitchFamily="49" charset="0"/>
                <a:cs typeface="Consolas" panose="020B0609020204030204" pitchFamily="49" charset="0"/>
              </a:rPr>
              <a:t>vec_off</a:t>
            </a:r>
            <a:r>
              <a:rPr lang="en-US" dirty="0">
                <a:solidFill>
                  <a:srgbClr val="002060"/>
                </a:solidFill>
                <a:latin typeface="Consolas" panose="020B0609020204030204" pitchFamily="49" charset="0"/>
                <a:cs typeface="Consolas" panose="020B0609020204030204" pitchFamily="49" charset="0"/>
              </a:rPr>
              <a:t>(f)</a:t>
            </a:r>
            <a:r>
              <a:rPr lang="en-US" dirty="0"/>
              <a:t> to return result of </a:t>
            </a:r>
            <a:r>
              <a:rPr lang="en-US" dirty="0">
                <a:solidFill>
                  <a:srgbClr val="002060"/>
                </a:solidFill>
                <a:latin typeface="Consolas" panose="020B0609020204030204" pitchFamily="49" charset="0"/>
                <a:cs typeface="Consolas" panose="020B0609020204030204" pitchFamily="49" charset="0"/>
              </a:rPr>
              <a:t>f() </a:t>
            </a:r>
            <a:r>
              <a:rPr lang="en-US" dirty="0"/>
              <a:t>instead of discarding it.</a:t>
            </a:r>
          </a:p>
          <a:p>
            <a:pPr lvl="0"/>
            <a:r>
              <a:rPr lang="en-US" dirty="0"/>
              <a:t>Separated the controversial “ordered scatters” rule from the rest of the proposal, so that it can be voted on separately.</a:t>
            </a:r>
          </a:p>
          <a:p>
            <a:endParaRPr lang="en-US" dirty="0"/>
          </a:p>
        </p:txBody>
      </p:sp>
    </p:spTree>
    <p:extLst>
      <p:ext uri="{BB962C8B-B14F-4D97-AF65-F5344CB8AC3E}">
        <p14:creationId xmlns:p14="http://schemas.microsoft.com/office/powerpoint/2010/main" val="82010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Vector architectures: “Long vector” machines: Cray (CM1 &amp; CM2), CDC (Star-100)</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374492"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374492"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207774" y="163403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3207774" y="236770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3207774" y="310137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3207774" y="383504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p:nvPr/>
        </p:nvCxnSpPr>
        <p:spPr>
          <a:xfrm>
            <a:off x="3507658" y="207648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507658" y="281015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507658" y="3543823"/>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345859" y="179930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4345859" y="253297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4345859" y="326664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4345859" y="400031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p:nvPr/>
        </p:nvCxnSpPr>
        <p:spPr>
          <a:xfrm>
            <a:off x="4645743" y="224175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645743" y="297542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645743" y="3709099"/>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5479025" y="202053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5479025" y="275420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5479025" y="348787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5479025" y="422154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p:nvPr/>
        </p:nvCxnSpPr>
        <p:spPr>
          <a:xfrm>
            <a:off x="5778909" y="246298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778909" y="319665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778909" y="393032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6" idx="3"/>
            <a:endCxn id="18" idx="1"/>
          </p:cNvCxnSpPr>
          <p:nvPr/>
        </p:nvCxnSpPr>
        <p:spPr>
          <a:xfrm>
            <a:off x="2674376" y="165673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7" idx="3"/>
            <a:endCxn id="19" idx="1"/>
          </p:cNvCxnSpPr>
          <p:nvPr/>
        </p:nvCxnSpPr>
        <p:spPr>
          <a:xfrm>
            <a:off x="2674376" y="239040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8" idx="3"/>
            <a:endCxn id="20" idx="1"/>
          </p:cNvCxnSpPr>
          <p:nvPr/>
        </p:nvCxnSpPr>
        <p:spPr>
          <a:xfrm>
            <a:off x="2674376" y="312407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9" idx="3"/>
            <a:endCxn id="21" idx="1"/>
          </p:cNvCxnSpPr>
          <p:nvPr/>
        </p:nvCxnSpPr>
        <p:spPr>
          <a:xfrm>
            <a:off x="2674376" y="3857749"/>
            <a:ext cx="533398" cy="198519"/>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8" idx="3"/>
            <a:endCxn id="25" idx="1"/>
          </p:cNvCxnSpPr>
          <p:nvPr/>
        </p:nvCxnSpPr>
        <p:spPr>
          <a:xfrm>
            <a:off x="3807542" y="185525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9" idx="3"/>
            <a:endCxn id="26" idx="1"/>
          </p:cNvCxnSpPr>
          <p:nvPr/>
        </p:nvCxnSpPr>
        <p:spPr>
          <a:xfrm>
            <a:off x="3807542" y="258892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0" idx="3"/>
            <a:endCxn id="27" idx="1"/>
          </p:cNvCxnSpPr>
          <p:nvPr/>
        </p:nvCxnSpPr>
        <p:spPr>
          <a:xfrm>
            <a:off x="3807542" y="332259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1" idx="3"/>
            <a:endCxn id="28" idx="1"/>
          </p:cNvCxnSpPr>
          <p:nvPr/>
        </p:nvCxnSpPr>
        <p:spPr>
          <a:xfrm>
            <a:off x="3807542" y="4056268"/>
            <a:ext cx="538317" cy="165276"/>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5" idx="3"/>
            <a:endCxn id="32" idx="1"/>
          </p:cNvCxnSpPr>
          <p:nvPr/>
        </p:nvCxnSpPr>
        <p:spPr>
          <a:xfrm>
            <a:off x="4945627" y="202053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26" idx="3"/>
            <a:endCxn id="33" idx="1"/>
          </p:cNvCxnSpPr>
          <p:nvPr/>
        </p:nvCxnSpPr>
        <p:spPr>
          <a:xfrm>
            <a:off x="4945627" y="275420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7" idx="3"/>
            <a:endCxn id="34" idx="1"/>
          </p:cNvCxnSpPr>
          <p:nvPr/>
        </p:nvCxnSpPr>
        <p:spPr>
          <a:xfrm>
            <a:off x="4945627" y="348787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8" idx="3"/>
            <a:endCxn id="35" idx="1"/>
          </p:cNvCxnSpPr>
          <p:nvPr/>
        </p:nvCxnSpPr>
        <p:spPr>
          <a:xfrm>
            <a:off x="4945627" y="4221544"/>
            <a:ext cx="533398" cy="221225"/>
          </a:xfrm>
          <a:prstGeom prst="straightConnector1">
            <a:avLst/>
          </a:prstGeom>
          <a:ln>
            <a:solidFill>
              <a:schemeClr val="tx2"/>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4" name="Rounded Rectangular Callout 63"/>
          <p:cNvSpPr/>
          <p:nvPr/>
        </p:nvSpPr>
        <p:spPr>
          <a:xfrm>
            <a:off x="5778908" y="1091380"/>
            <a:ext cx="2991465" cy="786583"/>
          </a:xfrm>
          <a:prstGeom prst="wedgeRoundRectCallout">
            <a:avLst>
              <a:gd name="adj1" fmla="val -73814"/>
              <a:gd name="adj2" fmla="val 71510"/>
              <a:gd name="adj3" fmla="val 16667"/>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Step A(i+1) can begin at or before end of step A(i)</a:t>
            </a:r>
            <a:endParaRPr lang="en-US" dirty="0"/>
          </a:p>
        </p:txBody>
      </p:sp>
    </p:spTree>
    <p:extLst>
      <p:ext uri="{BB962C8B-B14F-4D97-AF65-F5344CB8AC3E}">
        <p14:creationId xmlns:p14="http://schemas.microsoft.com/office/powerpoint/2010/main" val="115574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Vector architectures: SIMD: x86 (AVX &amp; SSE), ARM (NEON), Power (</a:t>
            </a:r>
            <a:r>
              <a:rPr lang="en-US" dirty="0" err="1" smtClean="0"/>
              <a:t>AltiVec</a:t>
            </a:r>
            <a:r>
              <a:rPr lang="en-US" dirty="0"/>
              <a:t>)</a:t>
            </a:r>
          </a:p>
        </p:txBody>
      </p:sp>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374492"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374492"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2674376" y="143551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2674376" y="216918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2674376" y="290285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2674376" y="3636523"/>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p:nvPr/>
        </p:nvCxnSpPr>
        <p:spPr>
          <a:xfrm>
            <a:off x="2974260"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974260"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974260"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3283617" y="143551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3283617" y="216918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3283617" y="290285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3283617" y="3636523"/>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p:nvPr/>
        </p:nvCxnSpPr>
        <p:spPr>
          <a:xfrm>
            <a:off x="3583501"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583501"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583501"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3883384" y="143551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3883384" y="216918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3883384" y="290285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3883384" y="363652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p:nvPr/>
        </p:nvCxnSpPr>
        <p:spPr>
          <a:xfrm>
            <a:off x="4183268"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183268" y="261163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183268" y="334530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Rounded Rectangular Callout 63"/>
          <p:cNvSpPr/>
          <p:nvPr/>
        </p:nvSpPr>
        <p:spPr>
          <a:xfrm>
            <a:off x="5328366" y="1253607"/>
            <a:ext cx="2991465" cy="988148"/>
          </a:xfrm>
          <a:prstGeom prst="wedgeRoundRectCallout">
            <a:avLst>
              <a:gd name="adj1" fmla="val -75786"/>
              <a:gd name="adj2" fmla="val 6510"/>
              <a:gd name="adj3" fmla="val 16667"/>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Steps A(i) and A(i+1) execute concurrently in fixed-width registers</a:t>
            </a:r>
            <a:endParaRPr lang="en-US" dirty="0"/>
          </a:p>
        </p:txBody>
      </p:sp>
    </p:spTree>
    <p:extLst>
      <p:ext uri="{BB962C8B-B14F-4D97-AF65-F5344CB8AC3E}">
        <p14:creationId xmlns:p14="http://schemas.microsoft.com/office/powerpoint/2010/main" val="3591972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Vector architectures: Software pipelining</a:t>
            </a:r>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6" name="Rounded Rectangle 5"/>
          <p:cNvSpPr/>
          <p:nvPr/>
        </p:nvSpPr>
        <p:spPr>
          <a:xfrm>
            <a:off x="2074608" y="143551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A(0)</a:t>
            </a:r>
            <a:endParaRPr lang="en-US" sz="1400" dirty="0"/>
          </a:p>
        </p:txBody>
      </p:sp>
      <p:sp>
        <p:nvSpPr>
          <p:cNvPr id="7" name="Rounded Rectangle 6"/>
          <p:cNvSpPr/>
          <p:nvPr/>
        </p:nvSpPr>
        <p:spPr>
          <a:xfrm>
            <a:off x="2074608" y="216918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r>
              <a:rPr lang="en-US" sz="1400" dirty="0" smtClean="0"/>
              <a:t>(0)</a:t>
            </a:r>
            <a:endParaRPr lang="en-US" sz="1400" dirty="0"/>
          </a:p>
        </p:txBody>
      </p:sp>
      <p:sp>
        <p:nvSpPr>
          <p:cNvPr id="8" name="Rounded Rectangle 7"/>
          <p:cNvSpPr/>
          <p:nvPr/>
        </p:nvSpPr>
        <p:spPr>
          <a:xfrm>
            <a:off x="2074608" y="290285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r>
              <a:rPr lang="en-US" sz="1400" dirty="0" smtClean="0"/>
              <a:t>(0)</a:t>
            </a:r>
            <a:endParaRPr lang="en-US" sz="1400" dirty="0"/>
          </a:p>
        </p:txBody>
      </p:sp>
      <p:sp>
        <p:nvSpPr>
          <p:cNvPr id="9" name="Rounded Rectangle 8"/>
          <p:cNvSpPr/>
          <p:nvPr/>
        </p:nvSpPr>
        <p:spPr>
          <a:xfrm>
            <a:off x="2074608" y="3636523"/>
            <a:ext cx="599768" cy="4424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
            </a:r>
            <a:r>
              <a:rPr lang="en-US" sz="1400" dirty="0" smtClean="0"/>
              <a:t>(0)</a:t>
            </a:r>
            <a:endParaRPr lang="en-US" sz="1400" dirty="0"/>
          </a:p>
        </p:txBody>
      </p:sp>
      <p:cxnSp>
        <p:nvCxnSpPr>
          <p:cNvPr id="11" name="Straight Arrow Connector 10"/>
          <p:cNvCxnSpPr/>
          <p:nvPr/>
        </p:nvCxnSpPr>
        <p:spPr>
          <a:xfrm>
            <a:off x="2374492" y="187796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19" idx="1"/>
          </p:cNvCxnSpPr>
          <p:nvPr/>
        </p:nvCxnSpPr>
        <p:spPr>
          <a:xfrm flipV="1">
            <a:off x="2674376" y="258892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3207774" y="163403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A(1)</a:t>
            </a:r>
            <a:endParaRPr lang="en-US" sz="1400" dirty="0"/>
          </a:p>
        </p:txBody>
      </p:sp>
      <p:sp>
        <p:nvSpPr>
          <p:cNvPr id="19" name="Rounded Rectangle 18"/>
          <p:cNvSpPr/>
          <p:nvPr/>
        </p:nvSpPr>
        <p:spPr>
          <a:xfrm>
            <a:off x="3207774" y="236770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B(1)</a:t>
            </a:r>
            <a:endParaRPr lang="en-US" sz="1400" dirty="0"/>
          </a:p>
        </p:txBody>
      </p:sp>
      <p:sp>
        <p:nvSpPr>
          <p:cNvPr id="20" name="Rounded Rectangle 19"/>
          <p:cNvSpPr/>
          <p:nvPr/>
        </p:nvSpPr>
        <p:spPr>
          <a:xfrm>
            <a:off x="3207774" y="310137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C(1)</a:t>
            </a:r>
            <a:endParaRPr lang="en-US" sz="1400" dirty="0"/>
          </a:p>
        </p:txBody>
      </p:sp>
      <p:sp>
        <p:nvSpPr>
          <p:cNvPr id="21" name="Rounded Rectangle 20"/>
          <p:cNvSpPr/>
          <p:nvPr/>
        </p:nvSpPr>
        <p:spPr>
          <a:xfrm>
            <a:off x="3207774" y="3835042"/>
            <a:ext cx="599768" cy="442451"/>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D(1)</a:t>
            </a:r>
            <a:endParaRPr lang="en-US" sz="1400" dirty="0"/>
          </a:p>
        </p:txBody>
      </p:sp>
      <p:cxnSp>
        <p:nvCxnSpPr>
          <p:cNvPr id="22" name="Straight Arrow Connector 21"/>
          <p:cNvCxnSpPr>
            <a:endCxn id="8" idx="0"/>
          </p:cNvCxnSpPr>
          <p:nvPr/>
        </p:nvCxnSpPr>
        <p:spPr>
          <a:xfrm flipH="1">
            <a:off x="2374492" y="2076483"/>
            <a:ext cx="1133166" cy="82637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3"/>
            <a:endCxn id="25" idx="1"/>
          </p:cNvCxnSpPr>
          <p:nvPr/>
        </p:nvCxnSpPr>
        <p:spPr>
          <a:xfrm flipV="1">
            <a:off x="3807542" y="202053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9" idx="3"/>
            <a:endCxn id="20" idx="1"/>
          </p:cNvCxnSpPr>
          <p:nvPr/>
        </p:nvCxnSpPr>
        <p:spPr>
          <a:xfrm flipV="1">
            <a:off x="2674376" y="332259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345859" y="179930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6" name="Rounded Rectangle 25"/>
          <p:cNvSpPr/>
          <p:nvPr/>
        </p:nvSpPr>
        <p:spPr>
          <a:xfrm>
            <a:off x="4345859" y="253297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B(2)</a:t>
            </a:r>
            <a:endParaRPr lang="en-US" sz="1400" dirty="0">
              <a:solidFill>
                <a:schemeClr val="tx1"/>
              </a:solidFill>
            </a:endParaRPr>
          </a:p>
        </p:txBody>
      </p:sp>
      <p:sp>
        <p:nvSpPr>
          <p:cNvPr id="27" name="Rounded Rectangle 26"/>
          <p:cNvSpPr/>
          <p:nvPr/>
        </p:nvSpPr>
        <p:spPr>
          <a:xfrm>
            <a:off x="4345859" y="326664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8" name="Rounded Rectangle 27"/>
          <p:cNvSpPr/>
          <p:nvPr/>
        </p:nvSpPr>
        <p:spPr>
          <a:xfrm>
            <a:off x="4345859" y="4000318"/>
            <a:ext cx="599768" cy="44245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D(2)</a:t>
            </a:r>
            <a:endParaRPr lang="en-US" sz="1400" dirty="0">
              <a:solidFill>
                <a:schemeClr val="tx1"/>
              </a:solidFill>
            </a:endParaRPr>
          </a:p>
        </p:txBody>
      </p:sp>
      <p:cxnSp>
        <p:nvCxnSpPr>
          <p:cNvPr id="29" name="Straight Arrow Connector 28"/>
          <p:cNvCxnSpPr>
            <a:endCxn id="9" idx="0"/>
          </p:cNvCxnSpPr>
          <p:nvPr/>
        </p:nvCxnSpPr>
        <p:spPr>
          <a:xfrm flipH="1">
            <a:off x="2374492" y="2241759"/>
            <a:ext cx="2271251" cy="139476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3"/>
            <a:endCxn id="26" idx="1"/>
          </p:cNvCxnSpPr>
          <p:nvPr/>
        </p:nvCxnSpPr>
        <p:spPr>
          <a:xfrm flipV="1">
            <a:off x="3807542" y="275420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3"/>
            <a:endCxn id="32" idx="1"/>
          </p:cNvCxnSpPr>
          <p:nvPr/>
        </p:nvCxnSpPr>
        <p:spPr>
          <a:xfrm flipV="1">
            <a:off x="4945627" y="224175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5479025" y="202053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A(3)</a:t>
            </a:r>
            <a:endParaRPr lang="en-US" sz="1400" dirty="0">
              <a:solidFill>
                <a:schemeClr val="tx1"/>
              </a:solidFill>
            </a:endParaRPr>
          </a:p>
        </p:txBody>
      </p:sp>
      <p:sp>
        <p:nvSpPr>
          <p:cNvPr id="33" name="Rounded Rectangle 32"/>
          <p:cNvSpPr/>
          <p:nvPr/>
        </p:nvSpPr>
        <p:spPr>
          <a:xfrm>
            <a:off x="5479025" y="275420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B(3)</a:t>
            </a:r>
            <a:endParaRPr lang="en-US" sz="1400" dirty="0">
              <a:solidFill>
                <a:schemeClr val="tx1"/>
              </a:solidFill>
            </a:endParaRPr>
          </a:p>
        </p:txBody>
      </p:sp>
      <p:sp>
        <p:nvSpPr>
          <p:cNvPr id="34" name="Rounded Rectangle 33"/>
          <p:cNvSpPr/>
          <p:nvPr/>
        </p:nvSpPr>
        <p:spPr>
          <a:xfrm>
            <a:off x="5479025" y="348787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C(3)</a:t>
            </a:r>
            <a:endParaRPr lang="en-US" sz="1400" dirty="0">
              <a:solidFill>
                <a:schemeClr val="tx1"/>
              </a:solidFill>
            </a:endParaRPr>
          </a:p>
        </p:txBody>
      </p:sp>
      <p:sp>
        <p:nvSpPr>
          <p:cNvPr id="35" name="Rounded Rectangle 34"/>
          <p:cNvSpPr/>
          <p:nvPr/>
        </p:nvSpPr>
        <p:spPr>
          <a:xfrm>
            <a:off x="5479025" y="4221543"/>
            <a:ext cx="599768" cy="442451"/>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D(3)</a:t>
            </a:r>
            <a:endParaRPr lang="en-US" sz="1400" dirty="0">
              <a:solidFill>
                <a:schemeClr val="tx1"/>
              </a:solidFill>
            </a:endParaRPr>
          </a:p>
        </p:txBody>
      </p:sp>
      <p:cxnSp>
        <p:nvCxnSpPr>
          <p:cNvPr id="36" name="Straight Arrow Connector 35"/>
          <p:cNvCxnSpPr>
            <a:endCxn id="21" idx="0"/>
          </p:cNvCxnSpPr>
          <p:nvPr/>
        </p:nvCxnSpPr>
        <p:spPr>
          <a:xfrm flipH="1">
            <a:off x="3507658" y="2462984"/>
            <a:ext cx="2271251" cy="137205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8" idx="0"/>
          </p:cNvCxnSpPr>
          <p:nvPr/>
        </p:nvCxnSpPr>
        <p:spPr>
          <a:xfrm flipH="1">
            <a:off x="4645743" y="3196654"/>
            <a:ext cx="1133166" cy="80366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778909" y="3930324"/>
            <a:ext cx="0" cy="29121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Rounded Rectangular Callout 63"/>
          <p:cNvSpPr/>
          <p:nvPr/>
        </p:nvSpPr>
        <p:spPr>
          <a:xfrm>
            <a:off x="6510385" y="2411943"/>
            <a:ext cx="2163097" cy="1474139"/>
          </a:xfrm>
          <a:prstGeom prst="wedgeRoundRectCallout">
            <a:avLst>
              <a:gd name="adj1" fmla="val -82450"/>
              <a:gd name="adj2" fmla="val 10148"/>
              <a:gd name="adj3" fmla="val 16667"/>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Compiler orders instructions to maximize use of CPU pipeline and minimize latency.</a:t>
            </a:r>
            <a:endParaRPr lang="en-US" dirty="0"/>
          </a:p>
        </p:txBody>
      </p:sp>
      <p:cxnSp>
        <p:nvCxnSpPr>
          <p:cNvPr id="4" name="Straight Arrow Connector 3"/>
          <p:cNvCxnSpPr>
            <a:stCxn id="7" idx="3"/>
            <a:endCxn id="18" idx="1"/>
          </p:cNvCxnSpPr>
          <p:nvPr/>
        </p:nvCxnSpPr>
        <p:spPr>
          <a:xfrm flipV="1">
            <a:off x="2674376" y="1855258"/>
            <a:ext cx="533398" cy="5351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21" idx="3"/>
            <a:endCxn id="27" idx="1"/>
          </p:cNvCxnSpPr>
          <p:nvPr/>
        </p:nvCxnSpPr>
        <p:spPr>
          <a:xfrm flipV="1">
            <a:off x="3807542" y="3487874"/>
            <a:ext cx="538317" cy="56839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7" idx="3"/>
            <a:endCxn id="33" idx="1"/>
          </p:cNvCxnSpPr>
          <p:nvPr/>
        </p:nvCxnSpPr>
        <p:spPr>
          <a:xfrm flipV="1">
            <a:off x="4945627" y="297542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28" idx="3"/>
            <a:endCxn id="34" idx="1"/>
          </p:cNvCxnSpPr>
          <p:nvPr/>
        </p:nvCxnSpPr>
        <p:spPr>
          <a:xfrm flipV="1">
            <a:off x="4945627" y="3709099"/>
            <a:ext cx="533398" cy="5124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18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9701</TotalTime>
  <Words>1853</Words>
  <Application>Microsoft Office PowerPoint</Application>
  <PresentationFormat>On-screen Show (16:9)</PresentationFormat>
  <Paragraphs>321</Paragraphs>
  <Slides>25</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25</vt:i4>
      </vt:variant>
      <vt:variant>
        <vt:lpstr>Custom Shows</vt:lpstr>
      </vt:variant>
      <vt:variant>
        <vt:i4>1</vt:i4>
      </vt:variant>
    </vt:vector>
  </HeadingPairs>
  <TitlesOfParts>
    <vt:vector size="36" baseType="lpstr">
      <vt:lpstr>MS PGothic</vt:lpstr>
      <vt:lpstr>Arial</vt:lpstr>
      <vt:lpstr>Bookman Old Style</vt:lpstr>
      <vt:lpstr>Calibri</vt:lpstr>
      <vt:lpstr>Calibri Light</vt:lpstr>
      <vt:lpstr>Consolas</vt:lpstr>
      <vt:lpstr>Intel Clear</vt:lpstr>
      <vt:lpstr>Neo Sans Intel</vt:lpstr>
      <vt:lpstr>Times New Roman</vt:lpstr>
      <vt:lpstr>Office Theme</vt:lpstr>
      <vt:lpstr>Execution Policy for Vector Loops A presentation of P0076</vt:lpstr>
      <vt:lpstr>Overview</vt:lpstr>
      <vt:lpstr>What are the goals of vector and parallel extensions? </vt:lpstr>
      <vt:lpstr>Some history – what happened in Kona</vt:lpstr>
      <vt:lpstr>What happened since Kona</vt:lpstr>
      <vt:lpstr>Changes from P0076r0</vt:lpstr>
      <vt:lpstr>Vector architectures: “Long vector” machines: Cray (CM1 &amp; CM2), CDC (Star-100)</vt:lpstr>
      <vt:lpstr>Vector architectures: SIMD: x86 (AVX &amp; SSE), ARM (NEON), Power (AltiVec)</vt:lpstr>
      <vt:lpstr>Vector architectures: Software pipelining</vt:lpstr>
      <vt:lpstr>Overview of vector execution policies (P0076)</vt:lpstr>
      <vt:lpstr>vec Covers Gap Between seq and unseq</vt:lpstr>
      <vt:lpstr>Wavefront Application (Sequencing for vec)</vt:lpstr>
      <vt:lpstr>Wavefront for “Long vector” machines</vt:lpstr>
      <vt:lpstr>Vector architectures: SIMD: x86 (AVX &amp; SSE), ARM (NEON), Power (AltiVec)</vt:lpstr>
      <vt:lpstr>Wavefront for Software pipelining</vt:lpstr>
      <vt:lpstr>New wording for Wavefront application: Horizontally matched</vt:lpstr>
      <vt:lpstr>Separable vote: Ordered scatters</vt:lpstr>
      <vt:lpstr>Pros and Cons of ordered scatters</vt:lpstr>
      <vt:lpstr>vec_off</vt:lpstr>
      <vt:lpstr>ordered_update</vt:lpstr>
      <vt:lpstr>Why vec Only For for_loop?</vt:lpstr>
      <vt:lpstr>Summary</vt:lpstr>
      <vt:lpstr>Legal Disclaimer &amp; Optimization Notice</vt:lpstr>
      <vt:lpstr>Alternatives (from N4238)</vt:lpstr>
      <vt:lpstr>Examples of the Complications</vt:lpstr>
      <vt:lpstr>Opt Notice</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The “optimization notice” slide MUST be included in ANY presentation which discusses in any form the following:</dc:title>
  <dc:creator>pablo.g.halpern@intel.com</dc:creator>
  <cp:keywords>CTPClassification=CTP_PUBLIC:VisualMarkings=</cp:keywords>
  <cp:lastModifiedBy>Halpern, Pablo G</cp:lastModifiedBy>
  <cp:revision>296</cp:revision>
  <dcterms:created xsi:type="dcterms:W3CDTF">2015-01-13T20:13:38Z</dcterms:created>
  <dcterms:modified xsi:type="dcterms:W3CDTF">2016-08-17T21:08:22Z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f02af45c-40f7-4108-a383-53d5f58e8188</vt:lpwstr>
  </property>
  <property fmtid="{D5CDD505-2E9C-101B-9397-08002B2CF9AE}" pid="3" name="CTP_TimeStamp">
    <vt:lpwstr>2016-08-17 21:08:22Z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