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Century Schoolbook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QeyoO7zWAGTpSsRczB9W1+iKa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73DC07-6243-4191-B54B-D6FB1E7CF146}">
  <a:tblStyle styleId="{3373DC07-6243-4191-B54B-D6FB1E7CF14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enturySchoolbook-regular.fntdata"/><Relationship Id="rId21" Type="http://schemas.openxmlformats.org/officeDocument/2006/relationships/slide" Target="slides/slide15.xml"/><Relationship Id="rId24" Type="http://schemas.openxmlformats.org/officeDocument/2006/relationships/font" Target="fonts/CenturySchoolbook-italic.fntdata"/><Relationship Id="rId23" Type="http://schemas.openxmlformats.org/officeDocument/2006/relationships/font" Target="fonts/CenturySchoolbook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CenturySchoolbook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659e6b385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659e6b385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b659e6b385_1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659e6b385_1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659e6b385_1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b659e6b385_1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659e6b385_1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659e6b385_1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b659e6b385_1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6596cd7e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b6596cd7e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b6596cd7e6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6596cd7e6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b6596cd7e6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b6596cd7e6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77d3a175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77d3a175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b77d3a175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Motivado principalmente pelas mudanças climáticas, o sistema elétrico está passando por uma transição energética que busca fontes com menos emissão de gases poluentes e que sejam renováveis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Além disso, devido aos avanços tecnológicos, a utilização de componentes mais modernos está 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há divergências entre os autores sobre as definições, os elementos e as características que uma microrrede deve apresentar. Porém, mesmo apresentando algumas discrepâncias, as definições compartilham de algumas linhas gerais, que foram utilizadas para definição da microrrede a ser estuda no presente trabalho, tais pontos são : </a:t>
            </a: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transformando as redes elétricas tradicionais nas chamadas redes inteligentes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Tais redes inteligentes apresentam como características o fato de serem mais flexíveis, acessíveis, confiáveis e econômica.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Nesse contexto um novo elemento, as microrredes, está se mostrando capaz de facilitar a transição energética, mesmo para os casos em que há uma maior integração de fontes renováveis com geração variável, devido a: </a:t>
            </a: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LER OS Topicos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659e6b38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b659e6b38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Motivado principalmente pelas mudanças climáticas, o sistema elétrico está passando por uma transição energética que busca fontes com menos emissão de gases poluentes e que sejam renováveis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Além disso, devido aos avanços tecnológicos, a utilização de componentes mais modernos está transformando as redes elétricas tradicionais nas chamadas redes inteligentes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Tais redes inteligentes apresentam como características o fato de serem mais flexíveis, acessíveis, confiáveis e econômica.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Nesse contexto um novo elemento, as microrredes, está se mostrando capaz de facilitar a transição energética, mesmo para os casos em que há uma maior integração de fontes renováveis com geração variável, devido a: </a:t>
            </a: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LER OS Topicos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há divergências entre os autores sobre as definições, os elementos e as características que uma microrrede deve apresentar. Porém, mesmo apresentando algumas discrepâncias, as definições compartilham de algumas linhas gerais, que foram utilizadas para definição da microrrede a ser estuda no presente trabalho, tais pontos são : </a:t>
            </a: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b659e6b385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782a72445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b782a72445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2" name="Google Shape;202;gb782a72445_0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pt-B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659e6b385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b659e6b385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b659e6b385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659e6b38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659e6b38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b659e6b385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659e6b385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659e6b385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b659e6b385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659e6b385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659e6b385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b659e6b385_1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782a72445_0_12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b782a72445_0_12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gb782a72445_0_1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b782a72445_0_1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b782a72445_0_1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782a72445_0_1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b782a72445_0_1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b782a72445_0_1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b782a72445_0_1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b782a72445_0_1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782a72445_0_132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b782a72445_0_132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b782a72445_0_1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b782a72445_0_1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b782a72445_0_1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782a72445_0_1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b782a72445_0_138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b782a72445_0_138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b782a72445_0_13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b782a72445_0_1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b782a72445_0_1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782a72445_0_145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b782a72445_0_145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gb782a72445_0_145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b782a72445_0_145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b782a72445_0_145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b782a72445_0_14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b782a72445_0_1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b782a72445_0_1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782a72445_0_1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b782a72445_0_1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b782a72445_0_1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b782a72445_0_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782a72445_0_15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b782a72445_0_1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b782a72445_0_1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782a72445_0_16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b782a72445_0_163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gb782a72445_0_163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gb782a72445_0_16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b782a72445_0_16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b782a72445_0_1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782a72445_0_17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b782a72445_0_17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b782a72445_0_17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gb782a72445_0_17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b782a72445_0_17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b782a72445_0_17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782a72445_0_17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b782a72445_0_177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b782a72445_0_17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b782a72445_0_17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b782a72445_0_17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782a72445_0_183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b782a72445_0_183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b782a72445_0_18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b782a72445_0_18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b782a72445_0_1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782a72445_0_1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gb782a72445_0_1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b782a72445_0_1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b782a72445_0_1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b782a72445_0_1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lab.research.google.com/drive/10PElsn03rE1716VEWCYuMWJHwf4Utrk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/>
          <p:nvPr/>
        </p:nvSpPr>
        <p:spPr>
          <a:xfrm>
            <a:off x="0" y="-27510"/>
            <a:ext cx="12192000" cy="1728318"/>
          </a:xfrm>
          <a:prstGeom prst="rect">
            <a:avLst/>
          </a:prstGeom>
          <a:gradFill>
            <a:gsLst>
              <a:gs pos="0">
                <a:srgbClr val="919191"/>
              </a:gs>
              <a:gs pos="93000">
                <a:srgbClr val="E8E8E8">
                  <a:alpha val="38823"/>
                </a:srgbClr>
              </a:gs>
              <a:gs pos="100000">
                <a:srgbClr val="FEFEFE">
                  <a:alpha val="3372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 txBox="1"/>
          <p:nvPr>
            <p:ph type="ctrTitle"/>
          </p:nvPr>
        </p:nvSpPr>
        <p:spPr>
          <a:xfrm>
            <a:off x="1682858" y="1958975"/>
            <a:ext cx="918114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entury Schoolbook"/>
              <a:buNone/>
            </a:pPr>
            <a:r>
              <a:rPr b="1" lang="pt-BR" sz="2800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Migração do ACR para ACL: Estudo de Caso da UFJF</a:t>
            </a:r>
            <a:endParaRPr/>
          </a:p>
        </p:txBody>
      </p:sp>
      <p:sp>
        <p:nvSpPr>
          <p:cNvPr id="166" name="Google Shape;166;p1"/>
          <p:cNvSpPr txBox="1"/>
          <p:nvPr>
            <p:ph idx="1" type="subTitle"/>
          </p:nvPr>
        </p:nvSpPr>
        <p:spPr>
          <a:xfrm>
            <a:off x="1800498" y="4627386"/>
            <a:ext cx="8591004" cy="838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>
                <a:latin typeface="Century Schoolbook"/>
                <a:ea typeface="Century Schoolbook"/>
                <a:cs typeface="Century Schoolbook"/>
                <a:sym typeface="Century Schoolbook"/>
              </a:rPr>
              <a:t>Professor:  Dr. Luiz Carlos Pereira da Silva </a:t>
            </a:r>
            <a:endParaRPr sz="18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>
                <a:latin typeface="Century Schoolbook"/>
                <a:ea typeface="Century Schoolbook"/>
                <a:cs typeface="Century Schoolbook"/>
                <a:sym typeface="Century Schoolbook"/>
              </a:rPr>
              <a:t>Alunos:  Guilherme Devens, Leonardo Lima, Lourival, Rodrigo, Wilbens </a:t>
            </a:r>
            <a:endParaRPr/>
          </a:p>
        </p:txBody>
      </p:sp>
      <p:sp>
        <p:nvSpPr>
          <p:cNvPr id="167" name="Google Shape;167;p1"/>
          <p:cNvSpPr txBox="1"/>
          <p:nvPr/>
        </p:nvSpPr>
        <p:spPr>
          <a:xfrm>
            <a:off x="2395689" y="120621"/>
            <a:ext cx="707710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UNIVERSIDADE ESTADUAL DE CAMPINAS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Faculdade de Engenharia Elétrica e de Computação</a:t>
            </a:r>
            <a:endParaRPr b="1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logo_unicamp.gif" id="168" name="Google Shape;1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114" y="285204"/>
            <a:ext cx="1185384" cy="100522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"/>
          <p:cNvSpPr txBox="1"/>
          <p:nvPr/>
        </p:nvSpPr>
        <p:spPr>
          <a:xfrm>
            <a:off x="4177682" y="5975085"/>
            <a:ext cx="41915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Campinas, 1</a:t>
            </a:r>
            <a:r>
              <a:rPr lang="pt-BR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r>
            <a:r>
              <a:rPr b="0" i="0" lang="pt-BR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de Janeiro de 2021</a:t>
            </a:r>
            <a:endParaRPr/>
          </a:p>
        </p:txBody>
      </p:sp>
      <p:pic>
        <p:nvPicPr>
          <p:cNvPr descr="Resultado de imagem para FEEC unicamp" id="170" name="Google Shape;17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78601" y="449787"/>
            <a:ext cx="1689886" cy="676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659e6b385_1_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Qual a economia estimada?</a:t>
            </a:r>
            <a:endParaRPr b="1"/>
          </a:p>
        </p:txBody>
      </p:sp>
      <p:sp>
        <p:nvSpPr>
          <p:cNvPr id="255" name="Google Shape;255;gb659e6b385_1_37"/>
          <p:cNvSpPr txBox="1"/>
          <p:nvPr>
            <p:ph idx="1" type="body"/>
          </p:nvPr>
        </p:nvSpPr>
        <p:spPr>
          <a:xfrm>
            <a:off x="838200" y="1825625"/>
            <a:ext cx="2970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Economia (R$) (ACR-ACL) em 2024</a:t>
            </a:r>
            <a:endParaRPr b="1"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R$196.152,49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R$178.879,82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R$218.050,60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R$219.220,87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R$225.684,09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R$229.359,15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R$232.056,94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R$265.484,06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R$282.100,13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R$271.758,92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R$261.842,95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R$212.428,17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       Total: R$2.830.295,96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gb659e6b385_1_3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125" y="2036250"/>
            <a:ext cx="6359199" cy="393209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b659e6b385_1_37"/>
          <p:cNvSpPr txBox="1"/>
          <p:nvPr/>
        </p:nvSpPr>
        <p:spPr>
          <a:xfrm>
            <a:off x="3325350" y="6176825"/>
            <a:ext cx="49752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Total no triênio: 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R$ 6.934.716,17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659e6b385_1_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Qual é o preço da energia a partir de quando compensa a migração?</a:t>
            </a:r>
            <a:endParaRPr b="1"/>
          </a:p>
        </p:txBody>
      </p:sp>
      <p:graphicFrame>
        <p:nvGraphicFramePr>
          <p:cNvPr id="264" name="Google Shape;264;gb659e6b385_1_50"/>
          <p:cNvGraphicFramePr/>
          <p:nvPr/>
        </p:nvGraphicFramePr>
        <p:xfrm>
          <a:off x="3802550" y="209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{3373DC07-6243-4191-B54B-D6FB1E7CF146}</a:tableStyleId>
              </a:tblPr>
              <a:tblGrid>
                <a:gridCol w="2293450"/>
                <a:gridCol w="2293450"/>
              </a:tblGrid>
              <a:tr h="11911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Ponto de inflexão das tarifas de energia</a:t>
                      </a:r>
                      <a:endParaRPr b="1" sz="2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84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ANO</a:t>
                      </a:r>
                      <a:endParaRPr b="1" sz="2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R$/kWh</a:t>
                      </a:r>
                      <a:endParaRPr b="1" sz="3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02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  <a:endParaRPr sz="2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0,4328</a:t>
                      </a:r>
                      <a:endParaRPr sz="2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</a:t>
                      </a:r>
                      <a:endParaRPr sz="2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0,4475</a:t>
                      </a:r>
                      <a:endParaRPr sz="2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</a:t>
                      </a:r>
                      <a:endParaRPr sz="2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0,4825</a:t>
                      </a:r>
                      <a:endParaRPr sz="2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659e6b385_1_6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600"/>
              <a:t>Qual a recomendação para uma contratação? (Características de contrato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como volume, flexibilidade, modulação, sazonalização)</a:t>
            </a:r>
            <a:endParaRPr b="1" sz="4300"/>
          </a:p>
        </p:txBody>
      </p:sp>
      <p:sp>
        <p:nvSpPr>
          <p:cNvPr id="271" name="Google Shape;271;gb659e6b385_1_61"/>
          <p:cNvSpPr txBox="1"/>
          <p:nvPr>
            <p:ph idx="1" type="body"/>
          </p:nvPr>
        </p:nvSpPr>
        <p:spPr>
          <a:xfrm>
            <a:off x="838200" y="1825625"/>
            <a:ext cx="10515600" cy="232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Contratação para o triênio de 2022, 2023 e 2024;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8.154,4 MWh para 2022;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8.403,3 MWh para 2023;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8.652,3 MWh para 2024.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Flexibilidade e sazonalidade com variação de 15%;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Modulação conforme a curva de carga.</a:t>
            </a:r>
            <a:endParaRPr/>
          </a:p>
        </p:txBody>
      </p:sp>
      <p:pic>
        <p:nvPicPr>
          <p:cNvPr id="272" name="Google Shape;272;gb659e6b385_1_61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375" y="4289325"/>
            <a:ext cx="3879258" cy="23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6596cd7e6_1_0"/>
          <p:cNvSpPr/>
          <p:nvPr/>
        </p:nvSpPr>
        <p:spPr>
          <a:xfrm>
            <a:off x="5899" y="0"/>
            <a:ext cx="2963400" cy="6858000"/>
          </a:xfrm>
          <a:prstGeom prst="rect">
            <a:avLst/>
          </a:prstGeom>
          <a:solidFill>
            <a:srgbClr val="0054A8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b6596cd7e6_1_0"/>
          <p:cNvSpPr txBox="1"/>
          <p:nvPr>
            <p:ph type="title"/>
          </p:nvPr>
        </p:nvSpPr>
        <p:spPr>
          <a:xfrm>
            <a:off x="-115740" y="2811167"/>
            <a:ext cx="32067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</a:pPr>
            <a:r>
              <a:rPr lang="pt-BR" sz="2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Conclusões</a:t>
            </a:r>
            <a:endParaRPr sz="2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0" name="Google Shape;280;gb6596cd7e6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1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81" name="Google Shape;281;gb6596cd7e6_1_0"/>
          <p:cNvCxnSpPr/>
          <p:nvPr/>
        </p:nvCxnSpPr>
        <p:spPr>
          <a:xfrm rot="10800000">
            <a:off x="353599" y="3649375"/>
            <a:ext cx="2268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2" name="Google Shape;282;gb6596cd7e6_1_0"/>
          <p:cNvSpPr txBox="1"/>
          <p:nvPr/>
        </p:nvSpPr>
        <p:spPr>
          <a:xfrm>
            <a:off x="3246250" y="286600"/>
            <a:ext cx="8738100" cy="6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entury Schoolbook"/>
              <a:buChar char="⮚"/>
            </a:pPr>
            <a:r>
              <a:rPr lang="pt-BR" sz="2000">
                <a:latin typeface="Century Schoolbook"/>
                <a:ea typeface="Century Schoolbook"/>
                <a:cs typeface="Century Schoolbook"/>
                <a:sym typeface="Century Schoolbook"/>
              </a:rPr>
              <a:t>O aprendizado de máquina foi uma ferramenta importante para a predição dos dados. Os dados de teste tiveram boa aderência.</a:t>
            </a:r>
            <a:endParaRPr sz="2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98450" lvl="1" marL="742950" marR="0" rtl="0" algn="l">
              <a:spcBef>
                <a:spcPts val="0"/>
              </a:spcBef>
              <a:spcAft>
                <a:spcPts val="0"/>
              </a:spcAft>
              <a:buSzPts val="2000"/>
              <a:buFont typeface="Century Schoolbook"/>
              <a:buChar char="⮚"/>
            </a:pPr>
            <a:r>
              <a:rPr lang="pt-BR" sz="2000">
                <a:latin typeface="Century Schoolbook"/>
                <a:ea typeface="Century Schoolbook"/>
                <a:cs typeface="Century Schoolbook"/>
                <a:sym typeface="Century Schoolbook"/>
              </a:rPr>
              <a:t>A revisão da demanda contratada é uma ação que pode contribuir para a redução do valor da fatura de energia.</a:t>
            </a:r>
            <a:endParaRPr sz="2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98450" lvl="1" marL="742950" marR="0" rtl="0" algn="l">
              <a:spcBef>
                <a:spcPts val="0"/>
              </a:spcBef>
              <a:spcAft>
                <a:spcPts val="0"/>
              </a:spcAft>
              <a:buSzPts val="2000"/>
              <a:buFont typeface="Century Schoolbook"/>
              <a:buChar char="⮚"/>
            </a:pPr>
            <a:r>
              <a:t/>
            </a:r>
            <a:endParaRPr sz="2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98450" lvl="1" marL="742950" marR="0" rtl="0" algn="l">
              <a:spcBef>
                <a:spcPts val="0"/>
              </a:spcBef>
              <a:spcAft>
                <a:spcPts val="0"/>
              </a:spcAft>
              <a:buSzPts val="2000"/>
              <a:buFont typeface="Century Schoolbook"/>
              <a:buChar char="⮚"/>
            </a:pPr>
            <a:r>
              <a:rPr lang="pt-BR" sz="2000">
                <a:latin typeface="Century Schoolbook"/>
                <a:ea typeface="Century Schoolbook"/>
                <a:cs typeface="Century Schoolbook"/>
                <a:sym typeface="Century Schoolbook"/>
              </a:rPr>
              <a:t>A aquisição dos dados de energia é um insumo importante para a otimização da fatura de energia.</a:t>
            </a:r>
            <a:endParaRPr sz="2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55600" lvl="2" marL="1371600" marR="0" rtl="0" algn="l">
              <a:spcBef>
                <a:spcPts val="0"/>
              </a:spcBef>
              <a:spcAft>
                <a:spcPts val="0"/>
              </a:spcAft>
              <a:buSzPts val="2000"/>
              <a:buFont typeface="Century Schoolbook"/>
              <a:buChar char="■"/>
            </a:pPr>
            <a:r>
              <a:rPr lang="pt-BR" sz="2000">
                <a:latin typeface="Century Schoolbook"/>
                <a:ea typeface="Century Schoolbook"/>
                <a:cs typeface="Century Schoolbook"/>
                <a:sym typeface="Century Schoolbook"/>
              </a:rPr>
              <a:t>PLD horário</a:t>
            </a:r>
            <a:endParaRPr sz="2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55600" lvl="2" marL="1371600" marR="0" rtl="0" algn="l">
              <a:spcBef>
                <a:spcPts val="0"/>
              </a:spcBef>
              <a:spcAft>
                <a:spcPts val="0"/>
              </a:spcAft>
              <a:buSzPts val="2000"/>
              <a:buFont typeface="Century Schoolbook"/>
              <a:buChar char="■"/>
            </a:pPr>
            <a:r>
              <a:rPr lang="pt-BR" sz="2000">
                <a:latin typeface="Century Schoolbook"/>
                <a:ea typeface="Century Schoolbook"/>
                <a:cs typeface="Century Schoolbook"/>
                <a:sym typeface="Century Schoolbook"/>
              </a:rPr>
              <a:t>histograma horário de cargas</a:t>
            </a:r>
            <a:endParaRPr sz="2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98450" lvl="1" marL="742950" marR="0" rtl="0" algn="l">
              <a:spcBef>
                <a:spcPts val="0"/>
              </a:spcBef>
              <a:spcAft>
                <a:spcPts val="0"/>
              </a:spcAft>
              <a:buSzPts val="2000"/>
              <a:buFont typeface="Century Schoolbook"/>
              <a:buChar char="⮚"/>
            </a:pPr>
            <a:r>
              <a:rPr lang="pt-BR" sz="2000">
                <a:latin typeface="Century Schoolbook"/>
                <a:ea typeface="Century Schoolbook"/>
                <a:cs typeface="Century Schoolbook"/>
                <a:sym typeface="Century Schoolbook"/>
              </a:rPr>
              <a:t>A migração para o ACL requer investimento e conhecimento da legislação.</a:t>
            </a:r>
            <a:endParaRPr sz="2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55600" lvl="2" marL="1371600" marR="0" rtl="0" algn="l">
              <a:spcBef>
                <a:spcPts val="0"/>
              </a:spcBef>
              <a:spcAft>
                <a:spcPts val="0"/>
              </a:spcAft>
              <a:buSzPts val="2000"/>
              <a:buFont typeface="Century Schoolbook"/>
              <a:buChar char="■"/>
            </a:pPr>
            <a:r>
              <a:rPr lang="pt-BR" sz="2000">
                <a:latin typeface="Century Schoolbook"/>
                <a:ea typeface="Century Schoolbook"/>
                <a:cs typeface="Century Schoolbook"/>
                <a:sym typeface="Century Schoolbook"/>
              </a:rPr>
              <a:t>SMF</a:t>
            </a:r>
            <a:endParaRPr sz="2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55600" lvl="2" marL="1371600" marR="0" rtl="0" algn="l">
              <a:spcBef>
                <a:spcPts val="0"/>
              </a:spcBef>
              <a:spcAft>
                <a:spcPts val="0"/>
              </a:spcAft>
              <a:buSzPts val="2000"/>
              <a:buFont typeface="Century Schoolbook"/>
              <a:buChar char="■"/>
            </a:pPr>
            <a:r>
              <a:rPr lang="pt-BR" sz="2000">
                <a:latin typeface="Century Schoolbook"/>
                <a:ea typeface="Century Schoolbook"/>
                <a:cs typeface="Century Schoolbook"/>
                <a:sym typeface="Century Schoolbook"/>
              </a:rPr>
              <a:t>Conta bancária para as liquidações financeiras</a:t>
            </a:r>
            <a:endParaRPr sz="2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55600" lvl="2" marL="1371600" marR="0" rtl="0" algn="l">
              <a:spcBef>
                <a:spcPts val="0"/>
              </a:spcBef>
              <a:spcAft>
                <a:spcPts val="0"/>
              </a:spcAft>
              <a:buSzPts val="2000"/>
              <a:buFont typeface="Century Schoolbook"/>
              <a:buChar char="■"/>
            </a:pPr>
            <a:r>
              <a:rPr lang="pt-BR" sz="2000">
                <a:latin typeface="Century Schoolbook"/>
                <a:ea typeface="Century Schoolbook"/>
                <a:cs typeface="Century Schoolbook"/>
                <a:sym typeface="Century Schoolbook"/>
              </a:rPr>
              <a:t>Gestão do contrato</a:t>
            </a:r>
            <a:endParaRPr sz="2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98450" lvl="1" marL="742950" marR="0" rtl="0" algn="l">
              <a:spcBef>
                <a:spcPts val="0"/>
              </a:spcBef>
              <a:spcAft>
                <a:spcPts val="0"/>
              </a:spcAft>
              <a:buSzPts val="2000"/>
              <a:buFont typeface="Century Schoolbook"/>
              <a:buChar char="⮚"/>
            </a:pPr>
            <a:r>
              <a:rPr lang="pt-BR" sz="2000">
                <a:latin typeface="Century Schoolbook"/>
                <a:ea typeface="Century Schoolbook"/>
                <a:cs typeface="Century Schoolbook"/>
                <a:sym typeface="Century Schoolbook"/>
              </a:rPr>
              <a:t>O ACL tem riscos</a:t>
            </a:r>
            <a:endParaRPr sz="2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55600" lvl="2" marL="1371600" marR="0" rtl="0" algn="l">
              <a:spcBef>
                <a:spcPts val="0"/>
              </a:spcBef>
              <a:spcAft>
                <a:spcPts val="0"/>
              </a:spcAft>
              <a:buSzPts val="2000"/>
              <a:buFont typeface="Century Schoolbook"/>
              <a:buChar char="■"/>
            </a:pPr>
            <a:r>
              <a:rPr lang="pt-BR" sz="2000">
                <a:latin typeface="Century Schoolbook"/>
                <a:ea typeface="Century Schoolbook"/>
                <a:cs typeface="Century Schoolbook"/>
                <a:sym typeface="Century Schoolbook"/>
              </a:rPr>
              <a:t>Exposição ao PLD</a:t>
            </a:r>
            <a:endParaRPr sz="2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55600" lvl="2" marL="1371600" marR="0" rtl="0" algn="l">
              <a:spcBef>
                <a:spcPts val="0"/>
              </a:spcBef>
              <a:spcAft>
                <a:spcPts val="0"/>
              </a:spcAft>
              <a:buSzPts val="2000"/>
              <a:buFont typeface="Century Schoolbook"/>
              <a:buChar char="■"/>
            </a:pPr>
            <a:r>
              <a:rPr lang="pt-BR" sz="2000">
                <a:latin typeface="Century Schoolbook"/>
                <a:ea typeface="Century Schoolbook"/>
                <a:cs typeface="Century Schoolbook"/>
                <a:sym typeface="Century Schoolbook"/>
              </a:rPr>
              <a:t>Contratos futuros de energia</a:t>
            </a:r>
            <a:endParaRPr sz="2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6596cd7e6_1_9"/>
          <p:cNvSpPr/>
          <p:nvPr/>
        </p:nvSpPr>
        <p:spPr>
          <a:xfrm>
            <a:off x="5899" y="0"/>
            <a:ext cx="2963400" cy="6858000"/>
          </a:xfrm>
          <a:prstGeom prst="rect">
            <a:avLst/>
          </a:prstGeom>
          <a:solidFill>
            <a:srgbClr val="0054A8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b6596cd7e6_1_9"/>
          <p:cNvSpPr txBox="1"/>
          <p:nvPr>
            <p:ph type="title"/>
          </p:nvPr>
        </p:nvSpPr>
        <p:spPr>
          <a:xfrm>
            <a:off x="-115740" y="2811167"/>
            <a:ext cx="32067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</a:pPr>
            <a:r>
              <a:rPr lang="pt-BR" sz="2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Conclusões</a:t>
            </a:r>
            <a:endParaRPr sz="2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0" name="Google Shape;290;gb6596cd7e6_1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1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91" name="Google Shape;291;gb6596cd7e6_1_9"/>
          <p:cNvCxnSpPr/>
          <p:nvPr/>
        </p:nvCxnSpPr>
        <p:spPr>
          <a:xfrm rot="10800000">
            <a:off x="353599" y="3649375"/>
            <a:ext cx="2268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2" name="Google Shape;292;gb6596cd7e6_1_9"/>
          <p:cNvSpPr txBox="1"/>
          <p:nvPr/>
        </p:nvSpPr>
        <p:spPr>
          <a:xfrm>
            <a:off x="3246250" y="286600"/>
            <a:ext cx="8738100" cy="6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entury Schoolbook"/>
              <a:buChar char="⮚"/>
            </a:pPr>
            <a:r>
              <a:rPr lang="pt-BR" sz="2000">
                <a:latin typeface="Century Schoolbook"/>
                <a:ea typeface="Century Schoolbook"/>
                <a:cs typeface="Century Schoolbook"/>
                <a:sym typeface="Century Schoolbook"/>
              </a:rPr>
              <a:t>A sazonalização e a flexibilidade são ferramentas importantes para a otimização da fatura de energia.</a:t>
            </a:r>
            <a:endParaRPr sz="2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38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entury Schoolbook"/>
              <a:buChar char="⮚"/>
            </a:pPr>
            <a:r>
              <a:rPr lang="pt-BR" sz="2000">
                <a:latin typeface="Century Schoolbook"/>
                <a:ea typeface="Century Schoolbook"/>
                <a:cs typeface="Century Schoolbook"/>
                <a:sym typeface="Century Schoolbook"/>
              </a:rPr>
              <a:t>A economia prevista para o triênio 22-23-24 é muito grande e certamente compensa o investimento para a migração para o ACL.</a:t>
            </a:r>
            <a:endParaRPr sz="2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77d3a1758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Referência</a:t>
            </a:r>
            <a:endParaRPr b="1" sz="4300"/>
          </a:p>
        </p:txBody>
      </p:sp>
      <p:sp>
        <p:nvSpPr>
          <p:cNvPr id="299" name="Google Shape;299;gb77d3a1758_0_0"/>
          <p:cNvSpPr txBox="1"/>
          <p:nvPr>
            <p:ph idx="1" type="body"/>
          </p:nvPr>
        </p:nvSpPr>
        <p:spPr>
          <a:xfrm>
            <a:off x="838200" y="1825625"/>
            <a:ext cx="10515600" cy="232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Esfera Energia (comercializadora). Disponível em: https://esferaenergia.com.br/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/>
          <p:nvPr/>
        </p:nvSpPr>
        <p:spPr>
          <a:xfrm>
            <a:off x="0" y="0"/>
            <a:ext cx="12192000" cy="1728318"/>
          </a:xfrm>
          <a:prstGeom prst="rect">
            <a:avLst/>
          </a:prstGeom>
          <a:gradFill>
            <a:gsLst>
              <a:gs pos="0">
                <a:srgbClr val="919191"/>
              </a:gs>
              <a:gs pos="93000">
                <a:srgbClr val="E8E8E8">
                  <a:alpha val="38823"/>
                </a:srgbClr>
              </a:gs>
              <a:gs pos="100000">
                <a:srgbClr val="FEFEFE">
                  <a:alpha val="3372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/>
          <p:cNvSpPr txBox="1"/>
          <p:nvPr>
            <p:ph type="title"/>
          </p:nvPr>
        </p:nvSpPr>
        <p:spPr>
          <a:xfrm>
            <a:off x="495300" y="1738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</a:pPr>
            <a:r>
              <a:rPr b="1" lang="pt-BR" sz="3200">
                <a:latin typeface="Century Schoolbook"/>
                <a:ea typeface="Century Schoolbook"/>
                <a:cs typeface="Century Schoolbook"/>
                <a:sym typeface="Century Schoolbook"/>
              </a:rPr>
              <a:t>Conteúdo Abordado</a:t>
            </a:r>
            <a:r>
              <a:rPr lang="pt-BR" sz="3200"/>
              <a:t>:</a:t>
            </a:r>
            <a:endParaRPr/>
          </a:p>
        </p:txBody>
      </p:sp>
      <p:sp>
        <p:nvSpPr>
          <p:cNvPr id="178" name="Google Shape;17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80"/>
              <a:buFont typeface="Noto Sans Symbols"/>
              <a:buChar char="✔"/>
            </a:pPr>
            <a:r>
              <a:rPr lang="pt-BR" sz="238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Apresentação do Cliente;</a:t>
            </a:r>
            <a:endParaRPr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380"/>
              <a:buNone/>
            </a:pPr>
            <a:r>
              <a:t/>
            </a:r>
            <a:endParaRPr sz="238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380"/>
              <a:buFont typeface="Noto Sans Symbols"/>
              <a:buChar char="✔"/>
            </a:pPr>
            <a:r>
              <a:rPr lang="pt-BR" sz="238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Metodologia;</a:t>
            </a:r>
            <a:endParaRPr/>
          </a:p>
          <a:p>
            <a:pPr indent="-134620" lvl="0" marL="2857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380"/>
              <a:buFont typeface="Noto Sans Symbols"/>
              <a:buNone/>
            </a:pPr>
            <a:r>
              <a:t/>
            </a:r>
            <a:endParaRPr sz="238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380"/>
              <a:buFont typeface="Noto Sans Symbols"/>
              <a:buChar char="✔"/>
            </a:pPr>
            <a:r>
              <a:rPr lang="pt-BR" sz="238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Aplicação Python;</a:t>
            </a:r>
            <a:endParaRPr/>
          </a:p>
          <a:p>
            <a:pPr indent="-134620" lvl="0" marL="2857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380"/>
              <a:buFont typeface="Noto Sans Symbols"/>
              <a:buNone/>
            </a:pPr>
            <a:r>
              <a:t/>
            </a:r>
            <a:endParaRPr sz="238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380"/>
              <a:buFont typeface="Noto Sans Symbols"/>
              <a:buChar char="✔"/>
            </a:pPr>
            <a:r>
              <a:rPr lang="pt-BR" sz="238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Aplicação Excel;</a:t>
            </a:r>
            <a:endParaRPr/>
          </a:p>
          <a:p>
            <a:pPr indent="-134620" lvl="0" marL="2857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380"/>
              <a:buFont typeface="Noto Sans Symbols"/>
              <a:buNone/>
            </a:pPr>
            <a:r>
              <a:t/>
            </a:r>
            <a:endParaRPr sz="238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380"/>
              <a:buFont typeface="Noto Sans Symbols"/>
              <a:buChar char="✔"/>
            </a:pPr>
            <a:r>
              <a:rPr lang="pt-BR" sz="238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Resultados;</a:t>
            </a:r>
            <a:endParaRPr/>
          </a:p>
          <a:p>
            <a:pPr indent="-134620" lvl="0" marL="2857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380"/>
              <a:buFont typeface="Noto Sans Symbols"/>
              <a:buNone/>
            </a:pPr>
            <a:r>
              <a:t/>
            </a:r>
            <a:endParaRPr sz="238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380"/>
              <a:buFont typeface="Noto Sans Symbols"/>
              <a:buChar char="✔"/>
            </a:pPr>
            <a:r>
              <a:rPr lang="pt-BR" sz="238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Conclusão.</a:t>
            </a:r>
            <a:endParaRPr/>
          </a:p>
          <a:p>
            <a:pPr indent="-134620" lvl="0" marL="2857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380"/>
              <a:buFont typeface="Noto Sans Symbols"/>
              <a:buNone/>
            </a:pPr>
            <a:r>
              <a:t/>
            </a:r>
            <a:endParaRPr sz="238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/>
          <p:nvPr/>
        </p:nvSpPr>
        <p:spPr>
          <a:xfrm>
            <a:off x="5899" y="0"/>
            <a:ext cx="2963400" cy="6858000"/>
          </a:xfrm>
          <a:prstGeom prst="rect">
            <a:avLst/>
          </a:prstGeom>
          <a:solidFill>
            <a:srgbClr val="0054A8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 txBox="1"/>
          <p:nvPr>
            <p:ph type="title"/>
          </p:nvPr>
        </p:nvSpPr>
        <p:spPr>
          <a:xfrm>
            <a:off x="466410" y="2811242"/>
            <a:ext cx="32067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</a:pPr>
            <a:r>
              <a:rPr lang="pt-BR" sz="2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/>
          </a:p>
        </p:txBody>
      </p:sp>
      <p:sp>
        <p:nvSpPr>
          <p:cNvPr id="186" name="Google Shape;186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1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87" name="Google Shape;187;p3"/>
          <p:cNvCxnSpPr/>
          <p:nvPr/>
        </p:nvCxnSpPr>
        <p:spPr>
          <a:xfrm rot="10800000">
            <a:off x="353599" y="3649375"/>
            <a:ext cx="2268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3"/>
          <p:cNvSpPr txBox="1"/>
          <p:nvPr/>
        </p:nvSpPr>
        <p:spPr>
          <a:xfrm>
            <a:off x="3246250" y="286600"/>
            <a:ext cx="8738100" cy="60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Char char="✔"/>
            </a:pPr>
            <a:r>
              <a:t/>
            </a:r>
            <a:endParaRPr/>
          </a:p>
          <a:p>
            <a:pPr indent="-34290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700"/>
              <a:buFont typeface="Century Schoolbook"/>
              <a:buChar char="⮚"/>
            </a:pPr>
            <a:r>
              <a:rPr lang="pt-BR" sz="2300">
                <a:latin typeface="Century Schoolbook"/>
                <a:ea typeface="Century Schoolbook"/>
                <a:cs typeface="Century Schoolbook"/>
                <a:sym typeface="Century Schoolbook"/>
              </a:rPr>
              <a:t>Nesses </a:t>
            </a:r>
            <a:r>
              <a:rPr lang="pt-BR" sz="2300">
                <a:latin typeface="Century Schoolbook"/>
                <a:ea typeface="Century Schoolbook"/>
                <a:cs typeface="Century Schoolbook"/>
                <a:sym typeface="Century Schoolbook"/>
              </a:rPr>
              <a:t>últimos</a:t>
            </a:r>
            <a:r>
              <a:rPr lang="pt-BR" sz="2300">
                <a:latin typeface="Century Schoolbook"/>
                <a:ea typeface="Century Schoolbook"/>
                <a:cs typeface="Century Schoolbook"/>
                <a:sym typeface="Century Schoolbook"/>
              </a:rPr>
              <a:t> anos, na </a:t>
            </a:r>
            <a:r>
              <a:rPr lang="pt-BR" sz="2300">
                <a:latin typeface="Century Schoolbook"/>
                <a:ea typeface="Century Schoolbook"/>
                <a:cs typeface="Century Schoolbook"/>
                <a:sym typeface="Century Schoolbook"/>
              </a:rPr>
              <a:t>política</a:t>
            </a:r>
            <a:r>
              <a:rPr lang="pt-BR" sz="2300">
                <a:latin typeface="Century Schoolbook"/>
                <a:ea typeface="Century Schoolbook"/>
                <a:cs typeface="Century Schoolbook"/>
                <a:sym typeface="Century Schoolbook"/>
              </a:rPr>
              <a:t> de preservação do meio ambiente,a demanda sobre a energia </a:t>
            </a:r>
            <a:r>
              <a:rPr lang="pt-BR" sz="2300">
                <a:latin typeface="Century Schoolbook"/>
                <a:ea typeface="Century Schoolbook"/>
                <a:cs typeface="Century Schoolbook"/>
                <a:sym typeface="Century Schoolbook"/>
              </a:rPr>
              <a:t>elétrica</a:t>
            </a:r>
            <a:r>
              <a:rPr lang="pt-BR" sz="2300"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pt-BR" sz="2300">
                <a:latin typeface="Century Schoolbook"/>
                <a:ea typeface="Century Schoolbook"/>
                <a:cs typeface="Century Schoolbook"/>
                <a:sym typeface="Century Schoolbook"/>
              </a:rPr>
              <a:t>crescer</a:t>
            </a:r>
            <a:r>
              <a:rPr lang="pt-BR" sz="2300">
                <a:latin typeface="Century Schoolbook"/>
                <a:ea typeface="Century Schoolbook"/>
                <a:cs typeface="Century Schoolbook"/>
                <a:sym typeface="Century Schoolbook"/>
              </a:rPr>
              <a:t> de maneira exponencial. com essa situação, tem um aumento </a:t>
            </a:r>
            <a:r>
              <a:rPr lang="pt-BR" sz="2300">
                <a:latin typeface="Century Schoolbook"/>
                <a:ea typeface="Century Schoolbook"/>
                <a:cs typeface="Century Schoolbook"/>
                <a:sym typeface="Century Schoolbook"/>
              </a:rPr>
              <a:t>considerável</a:t>
            </a:r>
            <a:r>
              <a:rPr lang="pt-BR" sz="2300">
                <a:latin typeface="Century Schoolbook"/>
                <a:ea typeface="Century Schoolbook"/>
                <a:cs typeface="Century Schoolbook"/>
                <a:sym typeface="Century Schoolbook"/>
              </a:rPr>
              <a:t> nos </a:t>
            </a:r>
            <a:r>
              <a:rPr lang="pt-BR" sz="2300">
                <a:latin typeface="Century Schoolbook"/>
                <a:ea typeface="Century Schoolbook"/>
                <a:cs typeface="Century Schoolbook"/>
                <a:sym typeface="Century Schoolbook"/>
              </a:rPr>
              <a:t>preços para consumidores. Para melhorar o custo, a qualidade e a flexibilidade na contratação de energia para grande consumidores, o mercado livre é uma grande alternativa. Segundo CCEE, o volume de migração de ACR para ACL está acelerando significamente. Porém, existem muitos fatores a analisar para ver a viabilidade. </a:t>
            </a:r>
            <a:endParaRPr sz="23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700"/>
              <a:buFont typeface="Century Schoolbook"/>
              <a:buChar char="⮚"/>
            </a:pPr>
            <a:r>
              <a:rPr lang="pt-BR" sz="2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Nessa ótica, este presente trabalho tem por finalidade de analisar os dados consumo, faturas e da UFJF usando a aprendizagem de máquinas e outras metodologias para verificar a se vale a pena de migrar para ACR.</a:t>
            </a:r>
            <a:endParaRPr sz="2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659e6b385_0_1"/>
          <p:cNvSpPr/>
          <p:nvPr/>
        </p:nvSpPr>
        <p:spPr>
          <a:xfrm>
            <a:off x="5899" y="0"/>
            <a:ext cx="2963400" cy="6858000"/>
          </a:xfrm>
          <a:prstGeom prst="rect">
            <a:avLst/>
          </a:prstGeom>
          <a:solidFill>
            <a:srgbClr val="0054A8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b659e6b385_0_1"/>
          <p:cNvSpPr txBox="1"/>
          <p:nvPr>
            <p:ph type="title"/>
          </p:nvPr>
        </p:nvSpPr>
        <p:spPr>
          <a:xfrm>
            <a:off x="-66990" y="2811242"/>
            <a:ext cx="32067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</a:pPr>
            <a:r>
              <a:rPr lang="pt-BR" sz="2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Desenvolvimento</a:t>
            </a:r>
            <a:endParaRPr/>
          </a:p>
        </p:txBody>
      </p:sp>
      <p:sp>
        <p:nvSpPr>
          <p:cNvPr id="196" name="Google Shape;196;gb659e6b385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1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97" name="Google Shape;197;gb659e6b385_0_1"/>
          <p:cNvCxnSpPr/>
          <p:nvPr/>
        </p:nvCxnSpPr>
        <p:spPr>
          <a:xfrm rot="10800000">
            <a:off x="353599" y="3649375"/>
            <a:ext cx="2268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gb659e6b385_0_1"/>
          <p:cNvSpPr txBox="1"/>
          <p:nvPr/>
        </p:nvSpPr>
        <p:spPr>
          <a:xfrm>
            <a:off x="3246260" y="286612"/>
            <a:ext cx="87381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700"/>
              <a:buFont typeface="Century Schoolbook"/>
              <a:buChar char="✔"/>
            </a:pPr>
            <a:r>
              <a:rPr lang="pt-BR" sz="2300">
                <a:latin typeface="Century Schoolbook"/>
                <a:ea typeface="Century Schoolbook"/>
                <a:cs typeface="Century Schoolbook"/>
                <a:sym typeface="Century Schoolbook"/>
              </a:rPr>
              <a:t>Google Colab</a:t>
            </a:r>
            <a:endParaRPr sz="23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984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⮚"/>
            </a:pPr>
            <a:r>
              <a:rPr lang="pt-BR" sz="1600" u="sng">
                <a:solidFill>
                  <a:schemeClr val="hlink"/>
                </a:solidFill>
                <a:hlinkClick r:id="rId3"/>
              </a:rPr>
              <a:t>https://colab.research.google.com/drive/10PElsn03rE1716VEWCYuMWJHwf4UtrkK</a:t>
            </a:r>
            <a:endParaRPr sz="1600"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782a72445_0_99"/>
          <p:cNvSpPr/>
          <p:nvPr/>
        </p:nvSpPr>
        <p:spPr>
          <a:xfrm>
            <a:off x="5899" y="0"/>
            <a:ext cx="2963400" cy="6858000"/>
          </a:xfrm>
          <a:prstGeom prst="rect">
            <a:avLst/>
          </a:prstGeom>
          <a:solidFill>
            <a:srgbClr val="0054A8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b782a72445_0_99"/>
          <p:cNvSpPr txBox="1"/>
          <p:nvPr>
            <p:ph type="title"/>
          </p:nvPr>
        </p:nvSpPr>
        <p:spPr>
          <a:xfrm>
            <a:off x="-115740" y="2811167"/>
            <a:ext cx="32067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</a:pPr>
            <a:r>
              <a:rPr lang="pt-BR" sz="2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Migração para o ACL</a:t>
            </a:r>
            <a:endParaRPr sz="2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6" name="Google Shape;206;gb782a72445_0_9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fld id="{00000000-1234-1234-1234-123412341234}" type="slidenum">
              <a:rPr b="1" lang="pt-BR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1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07" name="Google Shape;207;gb782a72445_0_99"/>
          <p:cNvCxnSpPr/>
          <p:nvPr/>
        </p:nvCxnSpPr>
        <p:spPr>
          <a:xfrm rot="10800000">
            <a:off x="353599" y="3649375"/>
            <a:ext cx="2268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" name="Google Shape;208;gb782a72445_0_99"/>
          <p:cNvSpPr txBox="1"/>
          <p:nvPr/>
        </p:nvSpPr>
        <p:spPr>
          <a:xfrm>
            <a:off x="3246260" y="286612"/>
            <a:ext cx="87381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700"/>
              <a:buFont typeface="Century Schoolbook"/>
              <a:buChar char="⮚"/>
            </a:pPr>
            <a:r>
              <a:rPr b="0" i="0" lang="pt-BR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Considerações para a migração para ACL: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Schoolbook"/>
              <a:buChar char="■"/>
            </a:pPr>
            <a:r>
              <a:rPr b="0" i="0" lang="pt-BR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Previsão dos dados necessários para simulação no Python;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Schoolbook"/>
              <a:buChar char="■"/>
            </a:pPr>
            <a:r>
              <a:rPr b="0" i="0" lang="pt-BR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da tarifa obtido por cotação;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Schoolbook"/>
              <a:buChar char="■"/>
            </a:pPr>
            <a:r>
              <a:rPr b="0" i="0" lang="pt-BR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 do consumo total anual e média horária;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Schoolbook"/>
              <a:buChar char="■"/>
            </a:pPr>
            <a:r>
              <a:rPr b="0" i="0" lang="pt-BR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Sazonalidade Flat e Sazonalidade Definida;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Schoolbook"/>
              <a:buChar char="■"/>
            </a:pPr>
            <a:r>
              <a:rPr b="0" i="0" lang="pt-BR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 dos Encargos, CAPEX e OPEX;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Schoolbook"/>
              <a:buChar char="■"/>
            </a:pPr>
            <a:r>
              <a:rPr b="0" i="0" lang="pt-BR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Consideração das bandeiras tarifárias como média dos últimos 4 anos;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09" name="Google Shape;209;gb782a72445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5319" y="4077941"/>
            <a:ext cx="1781175" cy="2603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b782a72445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7577" y="4873155"/>
            <a:ext cx="32575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b782a72445_0_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0450" y="4809692"/>
            <a:ext cx="3377908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b782a72445_0_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29711" y="4132024"/>
            <a:ext cx="3610028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b782a72445_0_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23404" y="4117736"/>
            <a:ext cx="3606366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b782a72445_0_9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681856" y="4132023"/>
            <a:ext cx="9144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659e6b385_0_28"/>
          <p:cNvSpPr/>
          <p:nvPr/>
        </p:nvSpPr>
        <p:spPr>
          <a:xfrm>
            <a:off x="5899" y="0"/>
            <a:ext cx="2963400" cy="6858000"/>
          </a:xfrm>
          <a:prstGeom prst="rect">
            <a:avLst/>
          </a:prstGeom>
          <a:solidFill>
            <a:srgbClr val="0054A8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b659e6b385_0_28"/>
          <p:cNvSpPr txBox="1"/>
          <p:nvPr>
            <p:ph type="title"/>
          </p:nvPr>
        </p:nvSpPr>
        <p:spPr>
          <a:xfrm>
            <a:off x="-115740" y="2811167"/>
            <a:ext cx="32067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</a:pPr>
            <a:r>
              <a:rPr lang="pt-BR" sz="2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Migração para o ACL</a:t>
            </a:r>
            <a:endParaRPr sz="2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2" name="Google Shape;222;gb659e6b385_0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1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23" name="Google Shape;223;gb659e6b385_0_28"/>
          <p:cNvCxnSpPr/>
          <p:nvPr/>
        </p:nvCxnSpPr>
        <p:spPr>
          <a:xfrm rot="10800000">
            <a:off x="353599" y="3649375"/>
            <a:ext cx="2268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gb659e6b385_0_28"/>
          <p:cNvSpPr txBox="1"/>
          <p:nvPr/>
        </p:nvSpPr>
        <p:spPr>
          <a:xfrm>
            <a:off x="3246260" y="286612"/>
            <a:ext cx="87381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⮚</a:t>
            </a:r>
            <a:r>
              <a:rPr lang="pt-BR" sz="2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Simulação para três anos: 2022, 2023 e 2024;</a:t>
            </a:r>
            <a:endParaRPr sz="2700">
              <a:solidFill>
                <a:srgbClr val="0000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⮚</a:t>
            </a:r>
            <a:r>
              <a:rPr lang="pt-BR" sz="2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Comparação entre ACL e ACR;</a:t>
            </a:r>
            <a:endParaRPr sz="2700">
              <a:solidFill>
                <a:srgbClr val="0000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⮚</a:t>
            </a:r>
            <a:r>
              <a:rPr lang="pt-BR" sz="2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Cálculo do valor da tarifa do mercado livre que faz os custo ser igual ao ACR (“ponto de inflexão”);</a:t>
            </a:r>
            <a:endParaRPr sz="2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25" name="Google Shape;225;gb659e6b385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900" y="2560975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659e6b385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Vale a pena mudar para o Mercado Livre? Como consumidor livre ou especial?</a:t>
            </a:r>
            <a:endParaRPr b="1"/>
          </a:p>
        </p:txBody>
      </p:sp>
      <p:sp>
        <p:nvSpPr>
          <p:cNvPr id="232" name="Google Shape;232;gb659e6b385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vantajoso a migração, pois a economia foi:</a:t>
            </a:r>
            <a:endParaRPr/>
          </a:p>
          <a:p>
            <a:pPr indent="-3429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R$ 1.808.061,23 em 2022;</a:t>
            </a:r>
            <a:endParaRPr/>
          </a:p>
          <a:p>
            <a:pPr indent="-3429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R$ 2.296.358,98 em 2023;</a:t>
            </a:r>
            <a:endParaRPr/>
          </a:p>
          <a:p>
            <a:pPr indent="-3429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R$ 2.830.295,96 em 2024;</a:t>
            </a:r>
            <a:endParaRPr/>
          </a:p>
          <a:p>
            <a:pPr indent="-3429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R$ 6.934.716,17 no triênio.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estimado que o </a:t>
            </a:r>
            <a:r>
              <a:rPr i="1" lang="pt-BR"/>
              <a:t>campus</a:t>
            </a:r>
            <a:r>
              <a:rPr lang="pt-BR"/>
              <a:t> da UFJF terá uma demanda média de 2094 kW para o triênio. Logo, se encaixa como consumidor livre.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2800"/>
              <a:t>Segundo a norma vigente em 2021 para o Mercado Livre, consumidores com demanda 500&lt;D&lt;1500 kW deve ser especial e 1500 kW≤ D deve ser livre.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659e6b385_1_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Qual a economia estimada?</a:t>
            </a:r>
            <a:endParaRPr b="1"/>
          </a:p>
        </p:txBody>
      </p:sp>
      <p:sp>
        <p:nvSpPr>
          <p:cNvPr id="239" name="Google Shape;239;gb659e6b385_1_14"/>
          <p:cNvSpPr txBox="1"/>
          <p:nvPr>
            <p:ph idx="1" type="body"/>
          </p:nvPr>
        </p:nvSpPr>
        <p:spPr>
          <a:xfrm>
            <a:off x="838200" y="1825625"/>
            <a:ext cx="2970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Economia (R$) (ACR-ACL) em 2022</a:t>
            </a:r>
            <a:endParaRPr b="1"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R$146.227,41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R$134.613,68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R$173.207,30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R$142.980,84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R$146.623,80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R$122.725,33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R$117.657,35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R$122.416,58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R$129.070,26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R$156.163,75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R$149.967,84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R$114.673,36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   Total: R$1.808.061,23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gb659e6b385_1_14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549" y="1843225"/>
            <a:ext cx="6868924" cy="424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659e6b385_1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Qual a economia estimada?</a:t>
            </a:r>
            <a:endParaRPr b="1"/>
          </a:p>
        </p:txBody>
      </p:sp>
      <p:sp>
        <p:nvSpPr>
          <p:cNvPr id="247" name="Google Shape;247;gb659e6b385_1_30"/>
          <p:cNvSpPr txBox="1"/>
          <p:nvPr>
            <p:ph idx="1" type="body"/>
          </p:nvPr>
        </p:nvSpPr>
        <p:spPr>
          <a:xfrm>
            <a:off x="838200" y="1825625"/>
            <a:ext cx="2970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Economia (R$) (ACR-ACL) em 2023</a:t>
            </a:r>
            <a:endParaRPr b="1"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R$148.884,92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R$135.023,50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R$166.148,19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R$162.991,16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R$165.334,45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R$212.383,00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R$208.150,03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R$227.764,59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R$242.518,64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R$247.505,24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R$206.146,15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R$173.509,11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        Total R$2.296.358,98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gb659e6b385_1_3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113" y="2080325"/>
            <a:ext cx="6492549" cy="40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2021-01-16T12:36:02Z</dcterms:created>
  <dc:creator>Guilherme Lira Devens</dc:creator>
</cp:coreProperties>
</file>