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DC2"/>
    <a:srgbClr val="98F2FE"/>
    <a:srgbClr val="0C769C"/>
    <a:srgbClr val="0292A6"/>
    <a:srgbClr val="248479"/>
    <a:srgbClr val="2F4279"/>
    <a:srgbClr val="3DE6FD"/>
    <a:srgbClr val="5DA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3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Prese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fusion.eu/wpf-diagram.html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68569"/>
            <a:ext cx="10091917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 tool for diagram creation</a:t>
            </a:r>
          </a:p>
          <a:p>
            <a:pPr marL="228600" indent="-228600" algn="l"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							Chris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							Larisa				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817010"/>
            <a:ext cx="9144000" cy="2387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Diagram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60245" y="5884897"/>
            <a:ext cx="2292359" cy="36933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JAC, ipd-12, April 2018</a:t>
            </a:r>
          </a:p>
        </p:txBody>
      </p:sp>
    </p:spTree>
    <p:extLst>
      <p:ext uri="{BB962C8B-B14F-4D97-AF65-F5344CB8AC3E}">
        <p14:creationId xmlns:p14="http://schemas.microsoft.com/office/powerpoint/2010/main" val="408028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: “Learning” a library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CDC147-8EAF-466E-AEB8-04775CEB1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7" y="4588935"/>
            <a:ext cx="10304487" cy="201958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CDE64C-AA65-4AB4-B76A-121857E9EEF0}"/>
              </a:ext>
            </a:extLst>
          </p:cNvPr>
          <p:cNvSpPr/>
          <p:nvPr/>
        </p:nvSpPr>
        <p:spPr>
          <a:xfrm>
            <a:off x="661737" y="1840831"/>
            <a:ext cx="6472989" cy="242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2400" dirty="0"/>
              <a:t>Toughest challenge by far: </a:t>
            </a:r>
          </a:p>
          <a:p>
            <a:r>
              <a:rPr lang="en-CA" sz="2400" dirty="0"/>
              <a:t>Using a huge library with little to no help even from the mighty google.</a:t>
            </a:r>
          </a:p>
          <a:p>
            <a:r>
              <a:rPr lang="en-CA" sz="2400" dirty="0"/>
              <a:t>This was done through reading very generic documentation and forum posts that could be decades old.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0717E-04E2-47FA-AFFF-52BD7A88E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44" y="1840831"/>
            <a:ext cx="4610743" cy="24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94F12E4-EEBD-436B-AF80-A2A5477E4F61}"/>
              </a:ext>
            </a:extLst>
          </p:cNvPr>
          <p:cNvSpPr/>
          <p:nvPr/>
        </p:nvSpPr>
        <p:spPr>
          <a:xfrm>
            <a:off x="2501900" y="1523999"/>
            <a:ext cx="8982529" cy="5219701"/>
          </a:xfrm>
          <a:prstGeom prst="cloudCallout">
            <a:avLst>
              <a:gd name="adj1" fmla="val -61310"/>
              <a:gd name="adj2" fmla="val -41525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1FBAC4-A440-4A55-BA71-4D354D5E9DCA}"/>
              </a:ext>
            </a:extLst>
          </p:cNvPr>
          <p:cNvSpPr/>
          <p:nvPr/>
        </p:nvSpPr>
        <p:spPr>
          <a:xfrm>
            <a:off x="760051" y="1917700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0C379C20-E35F-40E6-A9CB-A1CACF5E4C10}"/>
              </a:ext>
            </a:extLst>
          </p:cNvPr>
          <p:cNvSpPr/>
          <p:nvPr/>
        </p:nvSpPr>
        <p:spPr>
          <a:xfrm>
            <a:off x="573439" y="2407557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AC7F47B9-F9DF-4F52-B63A-5DF553756E8D}"/>
              </a:ext>
            </a:extLst>
          </p:cNvPr>
          <p:cNvSpPr/>
          <p:nvPr/>
        </p:nvSpPr>
        <p:spPr>
          <a:xfrm>
            <a:off x="442810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F9285303-30D1-4413-B6A2-E39098C1AC90}"/>
              </a:ext>
            </a:extLst>
          </p:cNvPr>
          <p:cNvSpPr/>
          <p:nvPr/>
        </p:nvSpPr>
        <p:spPr>
          <a:xfrm>
            <a:off x="1361289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3A6EF0-98A0-4687-A3C9-A05B8FDF9495}"/>
              </a:ext>
            </a:extLst>
          </p:cNvPr>
          <p:cNvSpPr/>
          <p:nvPr/>
        </p:nvSpPr>
        <p:spPr>
          <a:xfrm>
            <a:off x="708146" y="2696803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28ED3AF0-0E4B-4C87-81BB-F291E3F3B0F8}"/>
              </a:ext>
            </a:extLst>
          </p:cNvPr>
          <p:cNvSpPr/>
          <p:nvPr/>
        </p:nvSpPr>
        <p:spPr>
          <a:xfrm>
            <a:off x="708146" y="3557860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88B88662-76CA-4163-A04A-32963699CA59}"/>
              </a:ext>
            </a:extLst>
          </p:cNvPr>
          <p:cNvSpPr/>
          <p:nvPr/>
        </p:nvSpPr>
        <p:spPr>
          <a:xfrm>
            <a:off x="1063292" y="3557860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853" y="2777622"/>
            <a:ext cx="7424904" cy="321553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use and understand (more or less) official documentation for libraries.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Trial and error, as well as debugging skills. Less reliance on specific examples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more knowledge of events and event handlers.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8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2B05ABC-1F8F-441D-A323-E1E58D8192C2}"/>
              </a:ext>
            </a:extLst>
          </p:cNvPr>
          <p:cNvSpPr/>
          <p:nvPr/>
        </p:nvSpPr>
        <p:spPr>
          <a:xfrm>
            <a:off x="2501900" y="1523999"/>
            <a:ext cx="8982529" cy="5219701"/>
          </a:xfrm>
          <a:prstGeom prst="cloudCallout">
            <a:avLst>
              <a:gd name="adj1" fmla="val -61310"/>
              <a:gd name="adj2" fmla="val -41525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99458-A652-4AB7-9F13-43395D3CF99A}"/>
              </a:ext>
            </a:extLst>
          </p:cNvPr>
          <p:cNvSpPr/>
          <p:nvPr/>
        </p:nvSpPr>
        <p:spPr>
          <a:xfrm>
            <a:off x="760051" y="1917700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11">
            <a:extLst>
              <a:ext uri="{FF2B5EF4-FFF2-40B4-BE49-F238E27FC236}">
                <a16:creationId xmlns:a16="http://schemas.microsoft.com/office/drawing/2014/main" id="{48D323EA-D0DD-408C-A789-1B867A389CC7}"/>
              </a:ext>
            </a:extLst>
          </p:cNvPr>
          <p:cNvSpPr/>
          <p:nvPr/>
        </p:nvSpPr>
        <p:spPr>
          <a:xfrm>
            <a:off x="573439" y="2407557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7BB30B03-C2FF-423A-AAA6-0601E1B649C2}"/>
              </a:ext>
            </a:extLst>
          </p:cNvPr>
          <p:cNvSpPr/>
          <p:nvPr/>
        </p:nvSpPr>
        <p:spPr>
          <a:xfrm>
            <a:off x="442810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23502A23-CF18-4B4A-ABCA-F4B04D37C48D}"/>
              </a:ext>
            </a:extLst>
          </p:cNvPr>
          <p:cNvSpPr/>
          <p:nvPr/>
        </p:nvSpPr>
        <p:spPr>
          <a:xfrm>
            <a:off x="1361289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EB3D0-E098-40C3-9553-4F506A044D8B}"/>
              </a:ext>
            </a:extLst>
          </p:cNvPr>
          <p:cNvSpPr/>
          <p:nvPr/>
        </p:nvSpPr>
        <p:spPr>
          <a:xfrm>
            <a:off x="708146" y="2696803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7AED529F-30AA-40FC-8901-FD9F0111F745}"/>
              </a:ext>
            </a:extLst>
          </p:cNvPr>
          <p:cNvSpPr/>
          <p:nvPr/>
        </p:nvSpPr>
        <p:spPr>
          <a:xfrm>
            <a:off x="708146" y="3557860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F5E41142-D563-40BF-A5AA-E3CD95A722D2}"/>
              </a:ext>
            </a:extLst>
          </p:cNvPr>
          <p:cNvSpPr/>
          <p:nvPr/>
        </p:nvSpPr>
        <p:spPr>
          <a:xfrm>
            <a:off x="1063292" y="3557860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2696803"/>
            <a:ext cx="7137400" cy="26574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work on one Window in a team( structure of files, connections of files, incorporating separate XAML file on one Window)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connect all the components(styles, commands, format, nodes)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7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3999" y="219849"/>
            <a:ext cx="7321497" cy="93306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F28B8C-75F2-424A-A35F-1439342980B1}"/>
              </a:ext>
            </a:extLst>
          </p:cNvPr>
          <p:cNvSpPr/>
          <p:nvPr/>
        </p:nvSpPr>
        <p:spPr>
          <a:xfrm>
            <a:off x="4852657" y="3160257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11">
            <a:extLst>
              <a:ext uri="{FF2B5EF4-FFF2-40B4-BE49-F238E27FC236}">
                <a16:creationId xmlns:a16="http://schemas.microsoft.com/office/drawing/2014/main" id="{E4F4F688-208F-4795-9BC8-B9E52833C3E1}"/>
              </a:ext>
            </a:extLst>
          </p:cNvPr>
          <p:cNvSpPr/>
          <p:nvPr/>
        </p:nvSpPr>
        <p:spPr>
          <a:xfrm>
            <a:off x="4666045" y="3650114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425CF939-C37A-4A3C-80CB-CA9ACCA610B1}"/>
              </a:ext>
            </a:extLst>
          </p:cNvPr>
          <p:cNvSpPr/>
          <p:nvPr/>
        </p:nvSpPr>
        <p:spPr>
          <a:xfrm>
            <a:off x="4535416" y="365011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5E46B367-6202-41EE-AC2C-A2FC76917843}"/>
              </a:ext>
            </a:extLst>
          </p:cNvPr>
          <p:cNvSpPr/>
          <p:nvPr/>
        </p:nvSpPr>
        <p:spPr>
          <a:xfrm>
            <a:off x="5453895" y="365011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49498D-FC30-4609-B0D8-364A825A798E}"/>
              </a:ext>
            </a:extLst>
          </p:cNvPr>
          <p:cNvSpPr/>
          <p:nvPr/>
        </p:nvSpPr>
        <p:spPr>
          <a:xfrm>
            <a:off x="4800752" y="3939360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093FF3FF-083C-41BA-B9F2-BBA94C9A1C25}"/>
              </a:ext>
            </a:extLst>
          </p:cNvPr>
          <p:cNvSpPr/>
          <p:nvPr/>
        </p:nvSpPr>
        <p:spPr>
          <a:xfrm>
            <a:off x="4800752" y="4800417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C97FA6F4-34FA-4AC2-A820-1FF07168ED5D}"/>
              </a:ext>
            </a:extLst>
          </p:cNvPr>
          <p:cNvSpPr/>
          <p:nvPr/>
        </p:nvSpPr>
        <p:spPr>
          <a:xfrm>
            <a:off x="5155898" y="4800417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EEAB3E7-74FE-42C6-9A1F-34EC391665E3}"/>
              </a:ext>
            </a:extLst>
          </p:cNvPr>
          <p:cNvSpPr/>
          <p:nvPr/>
        </p:nvSpPr>
        <p:spPr>
          <a:xfrm>
            <a:off x="6197600" y="305608"/>
            <a:ext cx="5994400" cy="6145991"/>
          </a:xfrm>
          <a:prstGeom prst="cloudCallout">
            <a:avLst>
              <a:gd name="adj1" fmla="val -52612"/>
              <a:gd name="adj2" fmla="val -405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9E5B1-5C43-4323-8E1F-74905CBCEE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22" y="2407557"/>
            <a:ext cx="3666632" cy="274997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92549D-440D-4EAC-B42D-7CBE6DA67398}"/>
              </a:ext>
            </a:extLst>
          </p:cNvPr>
          <p:cNvSpPr txBox="1"/>
          <p:nvPr/>
        </p:nvSpPr>
        <p:spPr>
          <a:xfrm>
            <a:off x="8368974" y="1022562"/>
            <a:ext cx="356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are vectors and how to manipulate them.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72D1C4C6-58D9-4462-9030-E3AC73CFB2D4}"/>
              </a:ext>
            </a:extLst>
          </p:cNvPr>
          <p:cNvSpPr/>
          <p:nvPr/>
        </p:nvSpPr>
        <p:spPr>
          <a:xfrm>
            <a:off x="178344" y="1715059"/>
            <a:ext cx="3748345" cy="4343400"/>
          </a:xfrm>
          <a:prstGeom prst="cloudCallout">
            <a:avLst>
              <a:gd name="adj1" fmla="val 65904"/>
              <a:gd name="adj2" fmla="val -12647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04" y="2654349"/>
            <a:ext cx="2537695" cy="2602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a visual object is created and manipulated in XAML and logic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9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925"/>
            <a:ext cx="6296526" cy="2441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Dragging and dropping certain nodes cause certain functions. </a:t>
            </a:r>
          </a:p>
          <a:p>
            <a:r>
              <a:rPr lang="en-US" dirty="0">
                <a:solidFill>
                  <a:schemeClr val="bg1"/>
                </a:solidFill>
              </a:rPr>
              <a:t>More toolbar functions. </a:t>
            </a:r>
          </a:p>
          <a:p>
            <a:r>
              <a:rPr lang="en-US" dirty="0">
                <a:solidFill>
                  <a:schemeClr val="bg1"/>
                </a:solidFill>
              </a:rPr>
              <a:t>More diagrams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Future 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5791-DF69-4E27-9E09-B34B27604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91" y="3082925"/>
            <a:ext cx="442021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starting work with a NUGET package (or a library/API), you need to be sure that enough documentation is available and you have enough access to the original code logic.</a:t>
            </a:r>
          </a:p>
          <a:p>
            <a:r>
              <a:rPr lang="en-US" dirty="0">
                <a:solidFill>
                  <a:schemeClr val="bg1"/>
                </a:solidFill>
              </a:rPr>
              <a:t>Still managed to create most of what we had in mind using this library</a:t>
            </a:r>
          </a:p>
          <a:p>
            <a:r>
              <a:rPr lang="en-US">
                <a:solidFill>
                  <a:schemeClr val="bg1"/>
                </a:solidFill>
              </a:rPr>
              <a:t>Many lessons were learne</a:t>
            </a:r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0713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7283" y="401216"/>
            <a:ext cx="4348947" cy="83099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3" y="1393385"/>
            <a:ext cx="3678130" cy="51126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loud Callout 8"/>
          <p:cNvSpPr/>
          <p:nvPr/>
        </p:nvSpPr>
        <p:spPr>
          <a:xfrm>
            <a:off x="7125772" y="996546"/>
            <a:ext cx="4837628" cy="4083453"/>
          </a:xfrm>
          <a:prstGeom prst="cloudCallout">
            <a:avLst>
              <a:gd name="adj1" fmla="val -66512"/>
              <a:gd name="adj2" fmla="val -51641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elp 9">
            <a:hlinkClick r:id="" action="ppaction://noaction" highlightClick="1"/>
          </p:cNvPr>
          <p:cNvSpPr/>
          <p:nvPr/>
        </p:nvSpPr>
        <p:spPr>
          <a:xfrm>
            <a:off x="10116563" y="1874406"/>
            <a:ext cx="848308" cy="767257"/>
          </a:xfrm>
          <a:prstGeom prst="actionButtonHelp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7136" y="1467417"/>
            <a:ext cx="858416" cy="8139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5382879" y="2310516"/>
            <a:ext cx="1357575" cy="49876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77183" y="2313092"/>
            <a:ext cx="373336" cy="1308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54686" y="2809276"/>
            <a:ext cx="882628" cy="1293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13743" y="4044089"/>
            <a:ext cx="420538" cy="1542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0832" y="2019598"/>
            <a:ext cx="15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plan my actions. </a:t>
            </a:r>
          </a:p>
        </p:txBody>
      </p:sp>
      <p:sp>
        <p:nvSpPr>
          <p:cNvPr id="20" name="Action Button: Information 19">
            <a:hlinkClick r:id="" action="ppaction://noaction" highlightClick="1"/>
          </p:cNvPr>
          <p:cNvSpPr/>
          <p:nvPr/>
        </p:nvSpPr>
        <p:spPr>
          <a:xfrm>
            <a:off x="7995887" y="3294983"/>
            <a:ext cx="966234" cy="807541"/>
          </a:xfrm>
          <a:prstGeom prst="actionButtonInformation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37374" y="3545821"/>
            <a:ext cx="158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will draw it.</a:t>
            </a:r>
          </a:p>
        </p:txBody>
      </p:sp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32182659-52F4-4996-B4D8-40BDF6DBE70F}"/>
              </a:ext>
            </a:extLst>
          </p:cNvPr>
          <p:cNvSpPr/>
          <p:nvPr/>
        </p:nvSpPr>
        <p:spPr>
          <a:xfrm>
            <a:off x="5223951" y="2313092"/>
            <a:ext cx="373336" cy="1308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3632E442-D719-4809-8D41-6BC924E9C78E}"/>
              </a:ext>
            </a:extLst>
          </p:cNvPr>
          <p:cNvSpPr/>
          <p:nvPr/>
        </p:nvSpPr>
        <p:spPr>
          <a:xfrm>
            <a:off x="5654686" y="4044089"/>
            <a:ext cx="420538" cy="1542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75845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216" y="103868"/>
            <a:ext cx="10515600" cy="132556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3" y="1690688"/>
            <a:ext cx="9339943" cy="4704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98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Mindfusion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https://www.mindfusion.eu/wpf-diagram.html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42" y="3036353"/>
            <a:ext cx="2238375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82" y="3019230"/>
            <a:ext cx="2363009" cy="2238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766" y="3019230"/>
            <a:ext cx="2266950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796" y="3019230"/>
            <a:ext cx="2181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194" y="1452047"/>
            <a:ext cx="8949612" cy="5205577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5233"/>
            <a:ext cx="10515600" cy="98156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 </a:t>
            </a:r>
          </a:p>
        </p:txBody>
      </p:sp>
    </p:spTree>
    <p:extLst>
      <p:ext uri="{BB962C8B-B14F-4D97-AF65-F5344CB8AC3E}">
        <p14:creationId xmlns:p14="http://schemas.microsoft.com/office/powerpoint/2010/main" val="378811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Overview: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512" y="1810058"/>
            <a:ext cx="10086975" cy="1228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77" y="3195847"/>
            <a:ext cx="1323975" cy="704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752" y="5252794"/>
            <a:ext cx="1371600" cy="771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614" y="4229083"/>
            <a:ext cx="1285875" cy="695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892" y="4070090"/>
            <a:ext cx="1162050" cy="5905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833" y="3188460"/>
            <a:ext cx="1762594" cy="33039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19" y="3353626"/>
            <a:ext cx="2041090" cy="26140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0741" y="3195847"/>
            <a:ext cx="2190750" cy="3143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0439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Design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279544"/>
            <a:ext cx="5419725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76508"/>
            <a:ext cx="5019675" cy="857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43695"/>
            <a:ext cx="3609975" cy="5524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86" y="3508144"/>
            <a:ext cx="4524375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317006"/>
            <a:ext cx="4943475" cy="371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3" name="TextBox 12"/>
          <p:cNvSpPr txBox="1"/>
          <p:nvPr/>
        </p:nvSpPr>
        <p:spPr>
          <a:xfrm>
            <a:off x="838199" y="1945530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Toolbar in the main XAML: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199" y="3126679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Toolbar style reference: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199" y="4691842"/>
            <a:ext cx="36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Additional shared  style reference:</a:t>
            </a:r>
          </a:p>
        </p:txBody>
      </p:sp>
    </p:spTree>
    <p:extLst>
      <p:ext uri="{BB962C8B-B14F-4D97-AF65-F5344CB8AC3E}">
        <p14:creationId xmlns:p14="http://schemas.microsoft.com/office/powerpoint/2010/main" val="1837574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Commands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0" y="5050984"/>
            <a:ext cx="5295900" cy="9906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94" y="1899552"/>
            <a:ext cx="5581650" cy="15621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94" y="3740415"/>
            <a:ext cx="5943600" cy="23336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40" y="2266916"/>
            <a:ext cx="3219450" cy="5429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0" name="TextBox 9"/>
          <p:cNvSpPr txBox="1"/>
          <p:nvPr/>
        </p:nvSpPr>
        <p:spPr>
          <a:xfrm>
            <a:off x="604740" y="1815456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40" y="3306431"/>
            <a:ext cx="5200650" cy="62865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40" y="4145227"/>
            <a:ext cx="4257675" cy="76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3" name="TextBox 12"/>
          <p:cNvSpPr txBox="1"/>
          <p:nvPr/>
        </p:nvSpPr>
        <p:spPr>
          <a:xfrm>
            <a:off x="604740" y="2873470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static Commands()</a:t>
            </a:r>
          </a:p>
        </p:txBody>
      </p:sp>
    </p:spTree>
    <p:extLst>
      <p:ext uri="{BB962C8B-B14F-4D97-AF65-F5344CB8AC3E}">
        <p14:creationId xmlns:p14="http://schemas.microsoft.com/office/powerpoint/2010/main" val="100992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26467-5D5E-4224-9716-9D8193AAB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8" y="4097004"/>
            <a:ext cx="1914792" cy="2629267"/>
          </a:xfr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Custom Nodes / Templates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D2672-5BB7-46FB-9BC8-BD285D936DB4}"/>
              </a:ext>
            </a:extLst>
          </p:cNvPr>
          <p:cNvSpPr/>
          <p:nvPr/>
        </p:nvSpPr>
        <p:spPr>
          <a:xfrm>
            <a:off x="3056906" y="3989338"/>
            <a:ext cx="5196757" cy="2736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dirty="0"/>
          </a:p>
          <a:p>
            <a:r>
              <a:rPr lang="en-CA" sz="2400" dirty="0"/>
              <a:t>Every diagram type has it’s own custom nodes, and each node has a template to define data and style.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61F82-C5A4-4484-83D6-F677F35FA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4" y="3989338"/>
            <a:ext cx="3610479" cy="2695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803BB7-BEB5-4B45-A8CB-31561B02EF86}"/>
              </a:ext>
            </a:extLst>
          </p:cNvPr>
          <p:cNvSpPr/>
          <p:nvPr/>
        </p:nvSpPr>
        <p:spPr>
          <a:xfrm>
            <a:off x="505326" y="1840832"/>
            <a:ext cx="11462587" cy="199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2400" dirty="0"/>
              <a:t>To begin with, only basic flowchart nodes were included in the library. All other diagram nodes had to be coded from scratch.</a:t>
            </a:r>
          </a:p>
          <a:p>
            <a:endParaRPr lang="en-CA" sz="2400" dirty="0"/>
          </a:p>
          <a:p>
            <a:r>
              <a:rPr lang="en-CA" sz="2400" dirty="0"/>
              <a:t>Solution: Download a sample, figure out how it works, and make it work for our diagrams.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393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Office Theme</vt:lpstr>
      <vt:lpstr>Storyboard Layouts</vt:lpstr>
      <vt:lpstr>Diagram Software</vt:lpstr>
      <vt:lpstr>Background </vt:lpstr>
      <vt:lpstr>Background </vt:lpstr>
      <vt:lpstr>Our solution Overview </vt:lpstr>
      <vt:lpstr>Our solution Overview  </vt:lpstr>
      <vt:lpstr>Our solution Overview:</vt:lpstr>
      <vt:lpstr>Challenges and solution: Design </vt:lpstr>
      <vt:lpstr>Challenges and solution: Commands </vt:lpstr>
      <vt:lpstr>Challenges and solution: Custom Nodes / Templates</vt:lpstr>
      <vt:lpstr>Challenges and solution : “Learning” a library</vt:lpstr>
      <vt:lpstr>What we’ve learned </vt:lpstr>
      <vt:lpstr>What we’ve learned  </vt:lpstr>
      <vt:lpstr>What we’ve learned  </vt:lpstr>
      <vt:lpstr>Future Work </vt:lpstr>
      <vt:lpstr>Conclusion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Sabalin, Larisa</dc:creator>
  <cp:lastModifiedBy>C D</cp:lastModifiedBy>
  <cp:revision>57</cp:revision>
  <dcterms:created xsi:type="dcterms:W3CDTF">2018-04-11T15:58:08Z</dcterms:created>
  <dcterms:modified xsi:type="dcterms:W3CDTF">2018-04-12T00:13:59Z</dcterms:modified>
</cp:coreProperties>
</file>