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F2FE"/>
    <a:srgbClr val="0C769C"/>
    <a:srgbClr val="0292A6"/>
    <a:srgbClr val="248479"/>
    <a:srgbClr val="2F4279"/>
    <a:srgbClr val="3DE6FD"/>
    <a:srgbClr val="5DA9FD"/>
    <a:srgbClr val="025D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5E8-0A4E-4FAF-9ACD-29244A592DC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8AFF0-D93D-47C4-9E0F-053BD61C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1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5E8-0A4E-4FAF-9ACD-29244A592DC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8AFF0-D93D-47C4-9E0F-053BD61C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3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5E8-0A4E-4FAF-9ACD-29244A592DC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8AFF0-D93D-47C4-9E0F-053BD61C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5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35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Prese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52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5E8-0A4E-4FAF-9ACD-29244A592DC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8AFF0-D93D-47C4-9E0F-053BD61C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3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5E8-0A4E-4FAF-9ACD-29244A592DC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8AFF0-D93D-47C4-9E0F-053BD61C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4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5E8-0A4E-4FAF-9ACD-29244A592DC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8AFF0-D93D-47C4-9E0F-053BD61C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3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5E8-0A4E-4FAF-9ACD-29244A592DC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8AFF0-D93D-47C4-9E0F-053BD61C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6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5E8-0A4E-4FAF-9ACD-29244A592DC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8AFF0-D93D-47C4-9E0F-053BD61C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6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5E8-0A4E-4FAF-9ACD-29244A592DC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8AFF0-D93D-47C4-9E0F-053BD61C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8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5E8-0A4E-4FAF-9ACD-29244A592DC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8AFF0-D93D-47C4-9E0F-053BD61C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7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5E8-0A4E-4FAF-9ACD-29244A592DC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8AFF0-D93D-47C4-9E0F-053BD61C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3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B55E8-0A4E-4FAF-9ACD-29244A592DC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8AFF0-D93D-47C4-9E0F-053BD61C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4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653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ndfusion.eu/wpf-diagram.html" TargetMode="Externa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68569"/>
            <a:ext cx="9144000" cy="1655762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 tool for diagram creation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									Chris 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								Larisa				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524000" y="817010"/>
            <a:ext cx="9144000" cy="2387600"/>
          </a:xfr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Diagram Software</a:t>
            </a:r>
          </a:p>
        </p:txBody>
      </p:sp>
      <p:sp>
        <p:nvSpPr>
          <p:cNvPr id="5" name="Rectangle 4"/>
          <p:cNvSpPr/>
          <p:nvPr/>
        </p:nvSpPr>
        <p:spPr>
          <a:xfrm>
            <a:off x="9160245" y="5884897"/>
            <a:ext cx="2455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JAC, ipd-12, March 2018</a:t>
            </a:r>
          </a:p>
        </p:txBody>
      </p:sp>
    </p:spTree>
    <p:extLst>
      <p:ext uri="{BB962C8B-B14F-4D97-AF65-F5344CB8AC3E}">
        <p14:creationId xmlns:p14="http://schemas.microsoft.com/office/powerpoint/2010/main" val="4080285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Challenges and solution : “Learning” a library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4CDC147-8EAF-466E-AEB8-04775CEB1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67" y="4588935"/>
            <a:ext cx="10304487" cy="2019582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6CDE64C-AA65-4AB4-B76A-121857E9EEF0}"/>
              </a:ext>
            </a:extLst>
          </p:cNvPr>
          <p:cNvSpPr/>
          <p:nvPr/>
        </p:nvSpPr>
        <p:spPr>
          <a:xfrm>
            <a:off x="661737" y="1840831"/>
            <a:ext cx="6472989" cy="2427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2400" dirty="0"/>
              <a:t>Toughest challenge by far: </a:t>
            </a:r>
          </a:p>
          <a:p>
            <a:r>
              <a:rPr lang="en-CA" sz="2400" dirty="0"/>
              <a:t>Using a huge library with little to no help even from the mighty google.</a:t>
            </a:r>
          </a:p>
          <a:p>
            <a:r>
              <a:rPr lang="en-CA" sz="2400" dirty="0"/>
              <a:t>This was done through reading very generic documentation and forum posts that could be decades old.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2A0717E-04E2-47FA-AFFF-52BD7A88E7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944" y="1840831"/>
            <a:ext cx="4610743" cy="242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16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Challenges and solution </a:t>
            </a:r>
          </a:p>
        </p:txBody>
      </p:sp>
    </p:spTree>
    <p:extLst>
      <p:ext uri="{BB962C8B-B14F-4D97-AF65-F5344CB8AC3E}">
        <p14:creationId xmlns:p14="http://schemas.microsoft.com/office/powerpoint/2010/main" val="2402999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Learned how to use and understand (more or less) official documentation for libraries.</a:t>
            </a:r>
          </a:p>
          <a:p>
            <a:r>
              <a:rPr lang="en-US" dirty="0">
                <a:solidFill>
                  <a:schemeClr val="bg1"/>
                </a:solidFill>
              </a:rPr>
              <a:t>Trial and error, as well as debugging skills. Less reliance on specific examples</a:t>
            </a:r>
          </a:p>
          <a:p>
            <a:r>
              <a:rPr lang="en-US" dirty="0">
                <a:solidFill>
                  <a:schemeClr val="bg1"/>
                </a:solidFill>
              </a:rPr>
              <a:t>Some more knowledge of events and event handlers.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What we’ve learned </a:t>
            </a:r>
          </a:p>
        </p:txBody>
      </p:sp>
    </p:spTree>
    <p:extLst>
      <p:ext uri="{BB962C8B-B14F-4D97-AF65-F5344CB8AC3E}">
        <p14:creationId xmlns:p14="http://schemas.microsoft.com/office/powerpoint/2010/main" val="1976783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What we’ve learned  </a:t>
            </a:r>
          </a:p>
        </p:txBody>
      </p:sp>
    </p:spTree>
    <p:extLst>
      <p:ext uri="{BB962C8B-B14F-4D97-AF65-F5344CB8AC3E}">
        <p14:creationId xmlns:p14="http://schemas.microsoft.com/office/powerpoint/2010/main" val="2513174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What we’ve learned  </a:t>
            </a:r>
          </a:p>
        </p:txBody>
      </p:sp>
    </p:spTree>
    <p:extLst>
      <p:ext uri="{BB962C8B-B14F-4D97-AF65-F5344CB8AC3E}">
        <p14:creationId xmlns:p14="http://schemas.microsoft.com/office/powerpoint/2010/main" val="3050599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6526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Dragging and dropping certain nodes cause certain functions. </a:t>
            </a:r>
          </a:p>
          <a:p>
            <a:r>
              <a:rPr lang="en-US" dirty="0">
                <a:solidFill>
                  <a:schemeClr val="bg1"/>
                </a:solidFill>
              </a:rPr>
              <a:t>More toolbar functions. </a:t>
            </a:r>
          </a:p>
          <a:p>
            <a:r>
              <a:rPr lang="en-US" dirty="0">
                <a:solidFill>
                  <a:schemeClr val="bg1"/>
                </a:solidFill>
              </a:rPr>
              <a:t>More diagrams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Future Work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155791-DF69-4E27-9E09-B34B27604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891" y="1954493"/>
            <a:ext cx="4420217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69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39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7283" y="401216"/>
            <a:ext cx="4348947" cy="830997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Background 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201" y="1393385"/>
            <a:ext cx="3678130" cy="5112603"/>
          </a:xfrm>
        </p:spPr>
      </p:pic>
      <p:sp>
        <p:nvSpPr>
          <p:cNvPr id="9" name="Cloud Callout 8"/>
          <p:cNvSpPr/>
          <p:nvPr/>
        </p:nvSpPr>
        <p:spPr>
          <a:xfrm>
            <a:off x="7548466" y="996547"/>
            <a:ext cx="3741575" cy="2799184"/>
          </a:xfrm>
          <a:prstGeom prst="cloudCallout">
            <a:avLst/>
          </a:prstGeom>
          <a:solidFill>
            <a:srgbClr val="98F2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Help 9">
            <a:hlinkClick r:id="" action="ppaction://noaction" highlightClick="1"/>
          </p:cNvPr>
          <p:cNvSpPr/>
          <p:nvPr/>
        </p:nvSpPr>
        <p:spPr>
          <a:xfrm>
            <a:off x="9629192" y="1734643"/>
            <a:ext cx="457200" cy="429209"/>
          </a:xfrm>
          <a:prstGeom prst="actionButtonHelp">
            <a:avLst/>
          </a:prstGeom>
          <a:solidFill>
            <a:srgbClr val="98F2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660432" y="3949687"/>
            <a:ext cx="485192" cy="48985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Same Side Corner Rectangle 11"/>
          <p:cNvSpPr/>
          <p:nvPr/>
        </p:nvSpPr>
        <p:spPr>
          <a:xfrm>
            <a:off x="7473820" y="4439544"/>
            <a:ext cx="858417" cy="289248"/>
          </a:xfrm>
          <a:prstGeom prst="round2Same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343191" y="4439544"/>
            <a:ext cx="223935" cy="93306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261670" y="4439544"/>
            <a:ext cx="223935" cy="93306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608527" y="4728790"/>
            <a:ext cx="612326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608527" y="5589847"/>
            <a:ext cx="254845" cy="110102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963673" y="5589847"/>
            <a:ext cx="257180" cy="110770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145624" y="1626083"/>
            <a:ext cx="1585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I plan my actions. </a:t>
            </a:r>
          </a:p>
        </p:txBody>
      </p:sp>
      <p:sp>
        <p:nvSpPr>
          <p:cNvPr id="20" name="Action Button: Information 19">
            <a:hlinkClick r:id="" action="ppaction://noaction" highlightClick="1"/>
          </p:cNvPr>
          <p:cNvSpPr/>
          <p:nvPr/>
        </p:nvSpPr>
        <p:spPr>
          <a:xfrm>
            <a:off x="8332237" y="2621459"/>
            <a:ext cx="699796" cy="530460"/>
          </a:xfrm>
          <a:prstGeom prst="actionButtonInformation">
            <a:avLst/>
          </a:prstGeom>
          <a:solidFill>
            <a:srgbClr val="98F2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139626" y="2702023"/>
            <a:ext cx="158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will draw it.</a:t>
            </a:r>
          </a:p>
        </p:txBody>
      </p:sp>
    </p:spTree>
    <p:extLst>
      <p:ext uri="{BB962C8B-B14F-4D97-AF65-F5344CB8AC3E}">
        <p14:creationId xmlns:p14="http://schemas.microsoft.com/office/powerpoint/2010/main" val="1758458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82216" y="103868"/>
            <a:ext cx="10515600" cy="1325563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Background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213" y="1690688"/>
            <a:ext cx="9339943" cy="4704184"/>
          </a:xfrm>
        </p:spPr>
      </p:pic>
    </p:spTree>
    <p:extLst>
      <p:ext uri="{BB962C8B-B14F-4D97-AF65-F5344CB8AC3E}">
        <p14:creationId xmlns:p14="http://schemas.microsoft.com/office/powerpoint/2010/main" val="3332983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Mindfusion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https://www.mindfusion.eu/wpf-diagram.html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Our solution Overview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142" y="3036353"/>
            <a:ext cx="2238375" cy="2667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682" y="3019230"/>
            <a:ext cx="2363009" cy="2238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4766" y="3019230"/>
            <a:ext cx="2266950" cy="2400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7796" y="3019230"/>
            <a:ext cx="21812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31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1194" y="1452047"/>
            <a:ext cx="8949612" cy="5205577"/>
          </a:xfrm>
          <a:prstGeom prst="rect">
            <a:avLst/>
          </a:prstGeom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45233"/>
            <a:ext cx="10515600" cy="98156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Our solution Overview  </a:t>
            </a:r>
          </a:p>
        </p:txBody>
      </p:sp>
    </p:spTree>
    <p:extLst>
      <p:ext uri="{BB962C8B-B14F-4D97-AF65-F5344CB8AC3E}">
        <p14:creationId xmlns:p14="http://schemas.microsoft.com/office/powerpoint/2010/main" val="3788110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Our solution Overview:</a:t>
            </a:r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2512" y="1810058"/>
            <a:ext cx="10086975" cy="12287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377" y="3195847"/>
            <a:ext cx="1323975" cy="7048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9752" y="5252794"/>
            <a:ext cx="1371600" cy="7715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2614" y="4229083"/>
            <a:ext cx="1285875" cy="6953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8892" y="4070090"/>
            <a:ext cx="1162050" cy="5905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1833" y="3188460"/>
            <a:ext cx="1762594" cy="330391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2819" y="3353626"/>
            <a:ext cx="2041090" cy="261402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80741" y="3195847"/>
            <a:ext cx="21907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395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Challenges and solution: Design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075" y="3279544"/>
            <a:ext cx="5419725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876508"/>
            <a:ext cx="5019675" cy="857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143695"/>
            <a:ext cx="3609975" cy="5524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486" y="3508144"/>
            <a:ext cx="4524375" cy="762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2317006"/>
            <a:ext cx="4943475" cy="3714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38199" y="1945530"/>
            <a:ext cx="320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Toolbar in the main XAML: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8199" y="3126679"/>
            <a:ext cx="320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Toolbar style reference: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199" y="4691842"/>
            <a:ext cx="367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Additional shared  style reference:</a:t>
            </a:r>
          </a:p>
        </p:txBody>
      </p:sp>
    </p:spTree>
    <p:extLst>
      <p:ext uri="{BB962C8B-B14F-4D97-AF65-F5344CB8AC3E}">
        <p14:creationId xmlns:p14="http://schemas.microsoft.com/office/powerpoint/2010/main" val="1837574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Challenges and solution: Commands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40" y="5050984"/>
            <a:ext cx="5295900" cy="990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694" y="1899552"/>
            <a:ext cx="5581650" cy="156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2694" y="3740415"/>
            <a:ext cx="5943600" cy="2333625"/>
          </a:xfrm>
          <a:prstGeom prst="rect">
            <a:avLst/>
          </a:prstGeom>
        </p:spPr>
      </p:pic>
      <p:pic>
        <p:nvPicPr>
          <p:cNvPr id="9" name="Content Placeholder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740" y="2266916"/>
            <a:ext cx="3219450" cy="5429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4740" y="1815456"/>
            <a:ext cx="29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Commands: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740" y="3306431"/>
            <a:ext cx="5200650" cy="6286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740" y="4145227"/>
            <a:ext cx="4257675" cy="762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4740" y="2873470"/>
            <a:ext cx="29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static Commands()</a:t>
            </a:r>
          </a:p>
        </p:txBody>
      </p:sp>
    </p:spTree>
    <p:extLst>
      <p:ext uri="{BB962C8B-B14F-4D97-AF65-F5344CB8AC3E}">
        <p14:creationId xmlns:p14="http://schemas.microsoft.com/office/powerpoint/2010/main" val="1009921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A26467-5D5E-4224-9716-9D8193AAB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88" y="4097004"/>
            <a:ext cx="1914792" cy="2629267"/>
          </a:xfrm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Challenges and solution: Custom Nodes / Templates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ED2672-5BB7-46FB-9BC8-BD285D936DB4}"/>
              </a:ext>
            </a:extLst>
          </p:cNvPr>
          <p:cNvSpPr/>
          <p:nvPr/>
        </p:nvSpPr>
        <p:spPr>
          <a:xfrm>
            <a:off x="3056906" y="3989338"/>
            <a:ext cx="5196757" cy="2736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CA" dirty="0"/>
          </a:p>
          <a:p>
            <a:r>
              <a:rPr lang="en-CA" sz="2400" dirty="0"/>
              <a:t>Every diagram type has it’s own custom nodes, and each node has a template to define data and style.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961F82-C5A4-4484-83D6-F677F35FA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434" y="3989338"/>
            <a:ext cx="3610479" cy="269595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3803BB7-BEB5-4B45-A8CB-31561B02EF86}"/>
              </a:ext>
            </a:extLst>
          </p:cNvPr>
          <p:cNvSpPr/>
          <p:nvPr/>
        </p:nvSpPr>
        <p:spPr>
          <a:xfrm>
            <a:off x="505326" y="1840832"/>
            <a:ext cx="11462587" cy="1997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2400" dirty="0"/>
              <a:t>To begin with, only basic flowchart nodes were included in the library. All other diagram nodes had to be coded from scratch.</a:t>
            </a:r>
          </a:p>
          <a:p>
            <a:endParaRPr lang="en-CA" sz="2400" dirty="0"/>
          </a:p>
          <a:p>
            <a:r>
              <a:rPr lang="en-CA" sz="2400" dirty="0"/>
              <a:t>Solution: Download a sample, figure out how it works, and make it work for our diagrams.</a:t>
            </a:r>
          </a:p>
          <a:p>
            <a:endParaRPr lang="en-CA" sz="2400" dirty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233486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Words>274</Words>
  <Application>Microsoft Office PowerPoint</Application>
  <PresentationFormat>Widescreen</PresentationFormat>
  <Paragraphs>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Book Antiqua</vt:lpstr>
      <vt:lpstr>Calibri</vt:lpstr>
      <vt:lpstr>Calibri Light</vt:lpstr>
      <vt:lpstr>Office Theme</vt:lpstr>
      <vt:lpstr>Storyboard Layouts</vt:lpstr>
      <vt:lpstr>Diagram Software</vt:lpstr>
      <vt:lpstr>Background </vt:lpstr>
      <vt:lpstr>Background </vt:lpstr>
      <vt:lpstr>Our solution Overview </vt:lpstr>
      <vt:lpstr>Our solution Overview  </vt:lpstr>
      <vt:lpstr>Our solution Overview:</vt:lpstr>
      <vt:lpstr>Challenges and solution: Design </vt:lpstr>
      <vt:lpstr>Challenges and solution: Commands </vt:lpstr>
      <vt:lpstr>Challenges and solution: Custom Nodes / Templates</vt:lpstr>
      <vt:lpstr>Challenges and solution : “Learning” a library</vt:lpstr>
      <vt:lpstr>Challenges and solution </vt:lpstr>
      <vt:lpstr>What we’ve learned </vt:lpstr>
      <vt:lpstr>What we’ve learned  </vt:lpstr>
      <vt:lpstr>What we’ve learned  </vt:lpstr>
      <vt:lpstr>Future Work </vt:lpstr>
      <vt:lpstr>Conclusion</vt:lpstr>
    </vt:vector>
  </TitlesOfParts>
  <Company>John Abbott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Sabalin, Larisa</dc:creator>
  <cp:lastModifiedBy>C D</cp:lastModifiedBy>
  <cp:revision>41</cp:revision>
  <dcterms:created xsi:type="dcterms:W3CDTF">2018-04-11T15:58:08Z</dcterms:created>
  <dcterms:modified xsi:type="dcterms:W3CDTF">2018-04-11T21:09:02Z</dcterms:modified>
</cp:coreProperties>
</file>