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DC2"/>
    <a:srgbClr val="98F2FE"/>
    <a:srgbClr val="0C769C"/>
    <a:srgbClr val="0292A6"/>
    <a:srgbClr val="248479"/>
    <a:srgbClr val="2F4279"/>
    <a:srgbClr val="3DE6FD"/>
    <a:srgbClr val="5DA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1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3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5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35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Prese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52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3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4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3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6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6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8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7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3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B55E8-0A4E-4FAF-9ACD-29244A592DC6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4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53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dfusion.eu/wpf-diagram.html" TargetMode="Externa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068569"/>
            <a:ext cx="10091917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A tool for diagram creation</a:t>
            </a:r>
          </a:p>
          <a:p>
            <a:pPr marL="228600" indent="-228600" algn="l"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								Chris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								Larisa				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0" y="817010"/>
            <a:ext cx="9144000" cy="2387600"/>
          </a:xfr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Diagram Software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9160245" y="5884897"/>
            <a:ext cx="2292359" cy="369332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JAC, ipd-12, April 2018</a:t>
            </a:r>
          </a:p>
        </p:txBody>
      </p:sp>
    </p:spTree>
    <p:extLst>
      <p:ext uri="{BB962C8B-B14F-4D97-AF65-F5344CB8AC3E}">
        <p14:creationId xmlns:p14="http://schemas.microsoft.com/office/powerpoint/2010/main" val="4080285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Challenges and solution : “Learning” a library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4CDC147-8EAF-466E-AEB8-04775CEB1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67" y="4588935"/>
            <a:ext cx="10304487" cy="2019582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6CDE64C-AA65-4AB4-B76A-121857E9EEF0}"/>
              </a:ext>
            </a:extLst>
          </p:cNvPr>
          <p:cNvSpPr/>
          <p:nvPr/>
        </p:nvSpPr>
        <p:spPr>
          <a:xfrm>
            <a:off x="661737" y="1840831"/>
            <a:ext cx="6472989" cy="2427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2400" dirty="0"/>
              <a:t>Toughest challenge by far: </a:t>
            </a:r>
          </a:p>
          <a:p>
            <a:r>
              <a:rPr lang="en-CA" sz="2400" dirty="0"/>
              <a:t>Using a huge library with little to no help even from the mighty google.</a:t>
            </a:r>
          </a:p>
          <a:p>
            <a:r>
              <a:rPr lang="en-CA" sz="2400" dirty="0"/>
              <a:t>This was done through reading very generic documentation and forum posts that could be decades old.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2A0717E-04E2-47FA-AFFF-52BD7A88E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944" y="1840831"/>
            <a:ext cx="4610743" cy="24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16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What we’ve learned </a:t>
            </a:r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994F12E4-EEBD-436B-AF80-A2A5477E4F61}"/>
              </a:ext>
            </a:extLst>
          </p:cNvPr>
          <p:cNvSpPr/>
          <p:nvPr/>
        </p:nvSpPr>
        <p:spPr>
          <a:xfrm>
            <a:off x="2501900" y="1523999"/>
            <a:ext cx="8982529" cy="5219701"/>
          </a:xfrm>
          <a:prstGeom prst="cloudCallout">
            <a:avLst>
              <a:gd name="adj1" fmla="val -61310"/>
              <a:gd name="adj2" fmla="val -41525"/>
            </a:avLst>
          </a:prstGeom>
          <a:solidFill>
            <a:srgbClr val="98F2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1FBAC4-A440-4A55-BA71-4D354D5E9DCA}"/>
              </a:ext>
            </a:extLst>
          </p:cNvPr>
          <p:cNvSpPr/>
          <p:nvPr/>
        </p:nvSpPr>
        <p:spPr>
          <a:xfrm>
            <a:off x="760051" y="1917700"/>
            <a:ext cx="485192" cy="4898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Same Side Corner Rectangle 11">
            <a:extLst>
              <a:ext uri="{FF2B5EF4-FFF2-40B4-BE49-F238E27FC236}">
                <a16:creationId xmlns:a16="http://schemas.microsoft.com/office/drawing/2014/main" id="{0C379C20-E35F-40E6-A9CB-A1CACF5E4C10}"/>
              </a:ext>
            </a:extLst>
          </p:cNvPr>
          <p:cNvSpPr/>
          <p:nvPr/>
        </p:nvSpPr>
        <p:spPr>
          <a:xfrm>
            <a:off x="573439" y="2407557"/>
            <a:ext cx="858417" cy="289248"/>
          </a:xfrm>
          <a:prstGeom prst="round2Same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12">
            <a:extLst>
              <a:ext uri="{FF2B5EF4-FFF2-40B4-BE49-F238E27FC236}">
                <a16:creationId xmlns:a16="http://schemas.microsoft.com/office/drawing/2014/main" id="{AC7F47B9-F9DF-4F52-B63A-5DF553756E8D}"/>
              </a:ext>
            </a:extLst>
          </p:cNvPr>
          <p:cNvSpPr/>
          <p:nvPr/>
        </p:nvSpPr>
        <p:spPr>
          <a:xfrm>
            <a:off x="442810" y="2407557"/>
            <a:ext cx="223935" cy="93306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sp>
        <p:nvSpPr>
          <p:cNvPr id="22" name="Rounded Rectangle 13">
            <a:extLst>
              <a:ext uri="{FF2B5EF4-FFF2-40B4-BE49-F238E27FC236}">
                <a16:creationId xmlns:a16="http://schemas.microsoft.com/office/drawing/2014/main" id="{F9285303-30D1-4413-B6A2-E39098C1AC90}"/>
              </a:ext>
            </a:extLst>
          </p:cNvPr>
          <p:cNvSpPr/>
          <p:nvPr/>
        </p:nvSpPr>
        <p:spPr>
          <a:xfrm>
            <a:off x="1361289" y="2407557"/>
            <a:ext cx="223935" cy="93306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3A6EF0-98A0-4687-A3C9-A05B8FDF9495}"/>
              </a:ext>
            </a:extLst>
          </p:cNvPr>
          <p:cNvSpPr/>
          <p:nvPr/>
        </p:nvSpPr>
        <p:spPr>
          <a:xfrm>
            <a:off x="708146" y="2696803"/>
            <a:ext cx="61232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28ED3AF0-0E4B-4C87-81BB-F291E3F3B0F8}"/>
              </a:ext>
            </a:extLst>
          </p:cNvPr>
          <p:cNvSpPr/>
          <p:nvPr/>
        </p:nvSpPr>
        <p:spPr>
          <a:xfrm>
            <a:off x="708146" y="3557860"/>
            <a:ext cx="254845" cy="110102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88B88662-76CA-4163-A04A-32963699CA59}"/>
              </a:ext>
            </a:extLst>
          </p:cNvPr>
          <p:cNvSpPr/>
          <p:nvPr/>
        </p:nvSpPr>
        <p:spPr>
          <a:xfrm>
            <a:off x="1063292" y="3557860"/>
            <a:ext cx="257180" cy="110770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1853" y="2777622"/>
            <a:ext cx="7424904" cy="321553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How to use and understand (more or less) official documentation for libraries.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Trial and error, as well as debugging skills. Less reliance on specific examples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Some more knowledge of events and event handlers.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783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What we’ve learned  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92B05ABC-1F8F-441D-A323-E1E58D8192C2}"/>
              </a:ext>
            </a:extLst>
          </p:cNvPr>
          <p:cNvSpPr/>
          <p:nvPr/>
        </p:nvSpPr>
        <p:spPr>
          <a:xfrm>
            <a:off x="2501900" y="1523999"/>
            <a:ext cx="8982529" cy="5219701"/>
          </a:xfrm>
          <a:prstGeom prst="cloudCallout">
            <a:avLst>
              <a:gd name="adj1" fmla="val -61310"/>
              <a:gd name="adj2" fmla="val -41525"/>
            </a:avLst>
          </a:prstGeom>
          <a:solidFill>
            <a:srgbClr val="98F2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D99458-A652-4AB7-9F13-43395D3CF99A}"/>
              </a:ext>
            </a:extLst>
          </p:cNvPr>
          <p:cNvSpPr/>
          <p:nvPr/>
        </p:nvSpPr>
        <p:spPr>
          <a:xfrm>
            <a:off x="760051" y="1917700"/>
            <a:ext cx="485192" cy="4898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11">
            <a:extLst>
              <a:ext uri="{FF2B5EF4-FFF2-40B4-BE49-F238E27FC236}">
                <a16:creationId xmlns:a16="http://schemas.microsoft.com/office/drawing/2014/main" id="{48D323EA-D0DD-408C-A789-1B867A389CC7}"/>
              </a:ext>
            </a:extLst>
          </p:cNvPr>
          <p:cNvSpPr/>
          <p:nvPr/>
        </p:nvSpPr>
        <p:spPr>
          <a:xfrm>
            <a:off x="573439" y="2407557"/>
            <a:ext cx="858417" cy="289248"/>
          </a:xfrm>
          <a:prstGeom prst="round2Same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2">
            <a:extLst>
              <a:ext uri="{FF2B5EF4-FFF2-40B4-BE49-F238E27FC236}">
                <a16:creationId xmlns:a16="http://schemas.microsoft.com/office/drawing/2014/main" id="{7BB30B03-C2FF-423A-AAA6-0601E1B649C2}"/>
              </a:ext>
            </a:extLst>
          </p:cNvPr>
          <p:cNvSpPr/>
          <p:nvPr/>
        </p:nvSpPr>
        <p:spPr>
          <a:xfrm>
            <a:off x="442810" y="2407557"/>
            <a:ext cx="223935" cy="93306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sp>
        <p:nvSpPr>
          <p:cNvPr id="9" name="Rounded Rectangle 13">
            <a:extLst>
              <a:ext uri="{FF2B5EF4-FFF2-40B4-BE49-F238E27FC236}">
                <a16:creationId xmlns:a16="http://schemas.microsoft.com/office/drawing/2014/main" id="{23502A23-CF18-4B4A-ABCA-F4B04D37C48D}"/>
              </a:ext>
            </a:extLst>
          </p:cNvPr>
          <p:cNvSpPr/>
          <p:nvPr/>
        </p:nvSpPr>
        <p:spPr>
          <a:xfrm>
            <a:off x="1361289" y="2407557"/>
            <a:ext cx="223935" cy="93306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5EB3D0-E098-40C3-9553-4F506A044D8B}"/>
              </a:ext>
            </a:extLst>
          </p:cNvPr>
          <p:cNvSpPr/>
          <p:nvPr/>
        </p:nvSpPr>
        <p:spPr>
          <a:xfrm>
            <a:off x="708146" y="2696803"/>
            <a:ext cx="61232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6">
            <a:extLst>
              <a:ext uri="{FF2B5EF4-FFF2-40B4-BE49-F238E27FC236}">
                <a16:creationId xmlns:a16="http://schemas.microsoft.com/office/drawing/2014/main" id="{7AED529F-30AA-40FC-8901-FD9F0111F745}"/>
              </a:ext>
            </a:extLst>
          </p:cNvPr>
          <p:cNvSpPr/>
          <p:nvPr/>
        </p:nvSpPr>
        <p:spPr>
          <a:xfrm>
            <a:off x="708146" y="3557860"/>
            <a:ext cx="254845" cy="110102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F5E41142-D563-40BF-A5AA-E3CD95A722D2}"/>
              </a:ext>
            </a:extLst>
          </p:cNvPr>
          <p:cNvSpPr/>
          <p:nvPr/>
        </p:nvSpPr>
        <p:spPr>
          <a:xfrm>
            <a:off x="1063292" y="3557860"/>
            <a:ext cx="257180" cy="110770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300" y="2696803"/>
            <a:ext cx="7137400" cy="265747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How to work on one Window in a team( structure of files, connections of files, incorporating separate XAML file on one Window)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How to connect all the components(styles, commands, format, nodes)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174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3999" y="219849"/>
            <a:ext cx="7321497" cy="93306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What we’ve learned 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F28B8C-75F2-424A-A35F-1439342980B1}"/>
              </a:ext>
            </a:extLst>
          </p:cNvPr>
          <p:cNvSpPr/>
          <p:nvPr/>
        </p:nvSpPr>
        <p:spPr>
          <a:xfrm>
            <a:off x="4852657" y="3160257"/>
            <a:ext cx="485192" cy="4898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11">
            <a:extLst>
              <a:ext uri="{FF2B5EF4-FFF2-40B4-BE49-F238E27FC236}">
                <a16:creationId xmlns:a16="http://schemas.microsoft.com/office/drawing/2014/main" id="{E4F4F688-208F-4795-9BC8-B9E52833C3E1}"/>
              </a:ext>
            </a:extLst>
          </p:cNvPr>
          <p:cNvSpPr/>
          <p:nvPr/>
        </p:nvSpPr>
        <p:spPr>
          <a:xfrm>
            <a:off x="4666045" y="3650114"/>
            <a:ext cx="858417" cy="289248"/>
          </a:xfrm>
          <a:prstGeom prst="round2Same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2">
            <a:extLst>
              <a:ext uri="{FF2B5EF4-FFF2-40B4-BE49-F238E27FC236}">
                <a16:creationId xmlns:a16="http://schemas.microsoft.com/office/drawing/2014/main" id="{425CF939-C37A-4A3C-80CB-CA9ACCA610B1}"/>
              </a:ext>
            </a:extLst>
          </p:cNvPr>
          <p:cNvSpPr/>
          <p:nvPr/>
        </p:nvSpPr>
        <p:spPr>
          <a:xfrm>
            <a:off x="4535416" y="3650114"/>
            <a:ext cx="223935" cy="93306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sp>
        <p:nvSpPr>
          <p:cNvPr id="11" name="Rounded Rectangle 13">
            <a:extLst>
              <a:ext uri="{FF2B5EF4-FFF2-40B4-BE49-F238E27FC236}">
                <a16:creationId xmlns:a16="http://schemas.microsoft.com/office/drawing/2014/main" id="{5E46B367-6202-41EE-AC2C-A2FC76917843}"/>
              </a:ext>
            </a:extLst>
          </p:cNvPr>
          <p:cNvSpPr/>
          <p:nvPr/>
        </p:nvSpPr>
        <p:spPr>
          <a:xfrm>
            <a:off x="5453895" y="3650114"/>
            <a:ext cx="223935" cy="93306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49498D-FC30-4609-B0D8-364A825A798E}"/>
              </a:ext>
            </a:extLst>
          </p:cNvPr>
          <p:cNvSpPr/>
          <p:nvPr/>
        </p:nvSpPr>
        <p:spPr>
          <a:xfrm>
            <a:off x="4800752" y="3939360"/>
            <a:ext cx="61232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6">
            <a:extLst>
              <a:ext uri="{FF2B5EF4-FFF2-40B4-BE49-F238E27FC236}">
                <a16:creationId xmlns:a16="http://schemas.microsoft.com/office/drawing/2014/main" id="{093FF3FF-083C-41BA-B9F2-BBA94C9A1C25}"/>
              </a:ext>
            </a:extLst>
          </p:cNvPr>
          <p:cNvSpPr/>
          <p:nvPr/>
        </p:nvSpPr>
        <p:spPr>
          <a:xfrm>
            <a:off x="4800752" y="4800417"/>
            <a:ext cx="254845" cy="110102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C97FA6F4-34FA-4AC2-A820-1FF07168ED5D}"/>
              </a:ext>
            </a:extLst>
          </p:cNvPr>
          <p:cNvSpPr/>
          <p:nvPr/>
        </p:nvSpPr>
        <p:spPr>
          <a:xfrm>
            <a:off x="5155898" y="4800417"/>
            <a:ext cx="257180" cy="110770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5EEAB3E7-74FE-42C6-9A1F-34EC391665E3}"/>
              </a:ext>
            </a:extLst>
          </p:cNvPr>
          <p:cNvSpPr/>
          <p:nvPr/>
        </p:nvSpPr>
        <p:spPr>
          <a:xfrm>
            <a:off x="6197600" y="305608"/>
            <a:ext cx="5994400" cy="6145991"/>
          </a:xfrm>
          <a:prstGeom prst="cloudCallout">
            <a:avLst>
              <a:gd name="adj1" fmla="val -52612"/>
              <a:gd name="adj2" fmla="val -405"/>
            </a:avLst>
          </a:prstGeom>
          <a:solidFill>
            <a:srgbClr val="98F2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A9E5B1-5C43-4323-8E1F-74905CBCEE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022" y="2407557"/>
            <a:ext cx="3666632" cy="2749974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B92549D-440D-4EAC-B42D-7CBE6DA67398}"/>
              </a:ext>
            </a:extLst>
          </p:cNvPr>
          <p:cNvSpPr txBox="1"/>
          <p:nvPr/>
        </p:nvSpPr>
        <p:spPr>
          <a:xfrm>
            <a:off x="8368974" y="1022562"/>
            <a:ext cx="35690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What are vectors and how to manipulate them.</a:t>
            </a:r>
          </a:p>
        </p:txBody>
      </p: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72D1C4C6-58D9-4462-9030-E3AC73CFB2D4}"/>
              </a:ext>
            </a:extLst>
          </p:cNvPr>
          <p:cNvSpPr/>
          <p:nvPr/>
        </p:nvSpPr>
        <p:spPr>
          <a:xfrm>
            <a:off x="178344" y="1715059"/>
            <a:ext cx="3748345" cy="4343400"/>
          </a:xfrm>
          <a:prstGeom prst="cloudCallout">
            <a:avLst>
              <a:gd name="adj1" fmla="val 65904"/>
              <a:gd name="adj2" fmla="val -12647"/>
            </a:avLst>
          </a:prstGeom>
          <a:solidFill>
            <a:srgbClr val="98F2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004" y="2654349"/>
            <a:ext cx="2537695" cy="2602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How a visual object is created and manipulated in XAML and logic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599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925"/>
            <a:ext cx="6296526" cy="24415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Dragging and dropping certain nodes cause certain functions. </a:t>
            </a:r>
          </a:p>
          <a:p>
            <a:r>
              <a:rPr lang="en-US" dirty="0">
                <a:solidFill>
                  <a:schemeClr val="bg1"/>
                </a:solidFill>
              </a:rPr>
              <a:t>More toolbar functions. </a:t>
            </a:r>
          </a:p>
          <a:p>
            <a:r>
              <a:rPr lang="en-US" dirty="0">
                <a:solidFill>
                  <a:schemeClr val="bg1"/>
                </a:solidFill>
              </a:rPr>
              <a:t>More diagrams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Future Work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155791-DF69-4E27-9E09-B34B27604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591" y="3082925"/>
            <a:ext cx="4420217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69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starting working with a NUGET you need to be sure if the documentation is available and you have enough access to the original code logic.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39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7283" y="401216"/>
            <a:ext cx="4348947" cy="83099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Background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53" y="1393385"/>
            <a:ext cx="3678130" cy="51126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Cloud Callout 8"/>
          <p:cNvSpPr/>
          <p:nvPr/>
        </p:nvSpPr>
        <p:spPr>
          <a:xfrm>
            <a:off x="7125772" y="996546"/>
            <a:ext cx="4837628" cy="4083453"/>
          </a:xfrm>
          <a:prstGeom prst="cloudCallout">
            <a:avLst>
              <a:gd name="adj1" fmla="val -66512"/>
              <a:gd name="adj2" fmla="val -51641"/>
            </a:avLst>
          </a:prstGeom>
          <a:solidFill>
            <a:srgbClr val="98F2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Help 9">
            <a:hlinkClick r:id="" action="ppaction://noaction" highlightClick="1"/>
          </p:cNvPr>
          <p:cNvSpPr/>
          <p:nvPr/>
        </p:nvSpPr>
        <p:spPr>
          <a:xfrm>
            <a:off x="10116563" y="1874406"/>
            <a:ext cx="848308" cy="767257"/>
          </a:xfrm>
          <a:prstGeom prst="actionButtonHelp">
            <a:avLst/>
          </a:prstGeom>
          <a:solidFill>
            <a:srgbClr val="98F2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27136" y="1467417"/>
            <a:ext cx="858416" cy="8139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Same Side Corner Rectangle 11"/>
          <p:cNvSpPr/>
          <p:nvPr/>
        </p:nvSpPr>
        <p:spPr>
          <a:xfrm>
            <a:off x="5382879" y="2310516"/>
            <a:ext cx="1357575" cy="498760"/>
          </a:xfrm>
          <a:prstGeom prst="round2Same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577183" y="2313092"/>
            <a:ext cx="373336" cy="13089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54686" y="2809276"/>
            <a:ext cx="882628" cy="1293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113743" y="4044089"/>
            <a:ext cx="420538" cy="15420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10832" y="2019598"/>
            <a:ext cx="1585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I plan my actions. </a:t>
            </a:r>
          </a:p>
        </p:txBody>
      </p:sp>
      <p:sp>
        <p:nvSpPr>
          <p:cNvPr id="20" name="Action Button: Information 19">
            <a:hlinkClick r:id="" action="ppaction://noaction" highlightClick="1"/>
          </p:cNvPr>
          <p:cNvSpPr/>
          <p:nvPr/>
        </p:nvSpPr>
        <p:spPr>
          <a:xfrm>
            <a:off x="7995887" y="3294983"/>
            <a:ext cx="966234" cy="807541"/>
          </a:xfrm>
          <a:prstGeom prst="actionButtonInformation">
            <a:avLst/>
          </a:prstGeom>
          <a:solidFill>
            <a:srgbClr val="98F2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137374" y="3545821"/>
            <a:ext cx="158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will draw it.</a:t>
            </a:r>
          </a:p>
        </p:txBody>
      </p:sp>
      <p:sp>
        <p:nvSpPr>
          <p:cNvPr id="16" name="Rounded Rectangle 13">
            <a:extLst>
              <a:ext uri="{FF2B5EF4-FFF2-40B4-BE49-F238E27FC236}">
                <a16:creationId xmlns:a16="http://schemas.microsoft.com/office/drawing/2014/main" id="{32182659-52F4-4996-B4D8-40BDF6DBE70F}"/>
              </a:ext>
            </a:extLst>
          </p:cNvPr>
          <p:cNvSpPr/>
          <p:nvPr/>
        </p:nvSpPr>
        <p:spPr>
          <a:xfrm>
            <a:off x="5223951" y="2313092"/>
            <a:ext cx="373336" cy="13089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3632E442-D719-4809-8D41-6BC924E9C78E}"/>
              </a:ext>
            </a:extLst>
          </p:cNvPr>
          <p:cNvSpPr/>
          <p:nvPr/>
        </p:nvSpPr>
        <p:spPr>
          <a:xfrm>
            <a:off x="5654686" y="4044089"/>
            <a:ext cx="420538" cy="15420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1758458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2216" y="103868"/>
            <a:ext cx="10515600" cy="1325563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Background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213" y="1690688"/>
            <a:ext cx="9339943" cy="47041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2983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Mindfusion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https://www.mindfusion.eu/wpf-diagram.html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Our solution Overview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142" y="3036353"/>
            <a:ext cx="2238375" cy="2667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682" y="3019230"/>
            <a:ext cx="2363009" cy="2238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4766" y="3019230"/>
            <a:ext cx="2266950" cy="2400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7796" y="3019230"/>
            <a:ext cx="21812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31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1194" y="1452047"/>
            <a:ext cx="8949612" cy="5205577"/>
          </a:xfrm>
          <a:prstGeom prst="rect">
            <a:avLst/>
          </a:prstGeom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5233"/>
            <a:ext cx="10515600" cy="98156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Our solution Overview  </a:t>
            </a:r>
          </a:p>
        </p:txBody>
      </p:sp>
    </p:spTree>
    <p:extLst>
      <p:ext uri="{BB962C8B-B14F-4D97-AF65-F5344CB8AC3E}">
        <p14:creationId xmlns:p14="http://schemas.microsoft.com/office/powerpoint/2010/main" val="3788110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Our solution Overview:</a:t>
            </a:r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2512" y="1810058"/>
            <a:ext cx="10086975" cy="12287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377" y="3195847"/>
            <a:ext cx="1323975" cy="7048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9752" y="5252794"/>
            <a:ext cx="1371600" cy="7715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2614" y="4229083"/>
            <a:ext cx="1285875" cy="6953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892" y="4070090"/>
            <a:ext cx="1162050" cy="5905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1833" y="3188460"/>
            <a:ext cx="1762594" cy="33039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2819" y="3353626"/>
            <a:ext cx="2041090" cy="26140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80741" y="3195847"/>
            <a:ext cx="2190750" cy="31432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704395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Challenges and solution: Design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5" y="3279544"/>
            <a:ext cx="5419725" cy="9906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76508"/>
            <a:ext cx="5019675" cy="8572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143695"/>
            <a:ext cx="3609975" cy="5524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486" y="3508144"/>
            <a:ext cx="4524375" cy="76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2317006"/>
            <a:ext cx="4943475" cy="3714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sp>
        <p:nvSpPr>
          <p:cNvPr id="13" name="TextBox 12"/>
          <p:cNvSpPr txBox="1"/>
          <p:nvPr/>
        </p:nvSpPr>
        <p:spPr>
          <a:xfrm>
            <a:off x="838199" y="1945530"/>
            <a:ext cx="320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Toolbar in the main XAML: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199" y="3126679"/>
            <a:ext cx="320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Toolbar style reference: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199" y="4691842"/>
            <a:ext cx="367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Additional shared  style reference:</a:t>
            </a:r>
          </a:p>
        </p:txBody>
      </p:sp>
    </p:spTree>
    <p:extLst>
      <p:ext uri="{BB962C8B-B14F-4D97-AF65-F5344CB8AC3E}">
        <p14:creationId xmlns:p14="http://schemas.microsoft.com/office/powerpoint/2010/main" val="1837574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Challenges and solution: Commands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40" y="5050984"/>
            <a:ext cx="5295900" cy="99060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694" y="1899552"/>
            <a:ext cx="5581650" cy="156210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694" y="3740415"/>
            <a:ext cx="5943600" cy="233362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740" y="2266916"/>
            <a:ext cx="3219450" cy="54292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sp>
        <p:nvSpPr>
          <p:cNvPr id="10" name="TextBox 9"/>
          <p:cNvSpPr txBox="1"/>
          <p:nvPr/>
        </p:nvSpPr>
        <p:spPr>
          <a:xfrm>
            <a:off x="604740" y="1815456"/>
            <a:ext cx="29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Commands: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740" y="3306431"/>
            <a:ext cx="5200650" cy="62865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740" y="4145227"/>
            <a:ext cx="4257675" cy="76200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sp>
        <p:nvSpPr>
          <p:cNvPr id="13" name="TextBox 12"/>
          <p:cNvSpPr txBox="1"/>
          <p:nvPr/>
        </p:nvSpPr>
        <p:spPr>
          <a:xfrm>
            <a:off x="604740" y="2873470"/>
            <a:ext cx="29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static Commands()</a:t>
            </a:r>
          </a:p>
        </p:txBody>
      </p:sp>
    </p:spTree>
    <p:extLst>
      <p:ext uri="{BB962C8B-B14F-4D97-AF65-F5344CB8AC3E}">
        <p14:creationId xmlns:p14="http://schemas.microsoft.com/office/powerpoint/2010/main" val="1009921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A26467-5D5E-4224-9716-9D8193AAB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88" y="4097004"/>
            <a:ext cx="1914792" cy="2629267"/>
          </a:xfrm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Challenges and solution: Custom Nodes / Templates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ED2672-5BB7-46FB-9BC8-BD285D936DB4}"/>
              </a:ext>
            </a:extLst>
          </p:cNvPr>
          <p:cNvSpPr/>
          <p:nvPr/>
        </p:nvSpPr>
        <p:spPr>
          <a:xfrm>
            <a:off x="3056906" y="3989338"/>
            <a:ext cx="5196757" cy="2736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CA" dirty="0"/>
          </a:p>
          <a:p>
            <a:r>
              <a:rPr lang="en-CA" sz="2400" dirty="0"/>
              <a:t>Every diagram type has it’s own custom nodes, and each node has a template to define data and style.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961F82-C5A4-4484-83D6-F677F35FA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434" y="3989338"/>
            <a:ext cx="3610479" cy="26959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3803BB7-BEB5-4B45-A8CB-31561B02EF86}"/>
              </a:ext>
            </a:extLst>
          </p:cNvPr>
          <p:cNvSpPr/>
          <p:nvPr/>
        </p:nvSpPr>
        <p:spPr>
          <a:xfrm>
            <a:off x="505326" y="1840832"/>
            <a:ext cx="11462587" cy="1997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2400" dirty="0"/>
              <a:t>To begin with, only basic flowchart nodes were included in the library. All other diagram nodes had to be coded from scratch.</a:t>
            </a:r>
          </a:p>
          <a:p>
            <a:endParaRPr lang="en-CA" sz="2400" dirty="0"/>
          </a:p>
          <a:p>
            <a:r>
              <a:rPr lang="en-CA" sz="2400" dirty="0"/>
              <a:t>Solution: Download a sample, figure out how it works, and make it work for our diagrams.</a:t>
            </a:r>
          </a:p>
          <a:p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233486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Words>367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 Antiqua</vt:lpstr>
      <vt:lpstr>Calibri</vt:lpstr>
      <vt:lpstr>Calibri Light</vt:lpstr>
      <vt:lpstr>Office Theme</vt:lpstr>
      <vt:lpstr>Storyboard Layouts</vt:lpstr>
      <vt:lpstr>Diagram Software</vt:lpstr>
      <vt:lpstr>Background </vt:lpstr>
      <vt:lpstr>Background </vt:lpstr>
      <vt:lpstr>Our solution Overview </vt:lpstr>
      <vt:lpstr>Our solution Overview  </vt:lpstr>
      <vt:lpstr>Our solution Overview:</vt:lpstr>
      <vt:lpstr>Challenges and solution: Design </vt:lpstr>
      <vt:lpstr>Challenges and solution: Commands </vt:lpstr>
      <vt:lpstr>Challenges and solution: Custom Nodes / Templates</vt:lpstr>
      <vt:lpstr>Challenges and solution : “Learning” a library</vt:lpstr>
      <vt:lpstr>What we’ve learned </vt:lpstr>
      <vt:lpstr>What we’ve learned  </vt:lpstr>
      <vt:lpstr>What we’ve learned  </vt:lpstr>
      <vt:lpstr>Future Work </vt:lpstr>
      <vt:lpstr>Conclusion</vt:lpstr>
    </vt:vector>
  </TitlesOfParts>
  <Company>John Abbott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Sabalin, Larisa</dc:creator>
  <cp:lastModifiedBy>Eu Eu</cp:lastModifiedBy>
  <cp:revision>54</cp:revision>
  <dcterms:created xsi:type="dcterms:W3CDTF">2018-04-11T15:58:08Z</dcterms:created>
  <dcterms:modified xsi:type="dcterms:W3CDTF">2018-04-11T23:41:00Z</dcterms:modified>
</cp:coreProperties>
</file>