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0104100" cy="11855450"/>
  <p:notesSz cx="9144000" cy="6858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F45C6-6515-465D-B4A7-14713D033723}" v="80" dt="2025-08-23T00:03:13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39" d="100"/>
          <a:sy n="39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4C4D4C"/>
                </a:solidFill>
                <a:latin typeface="Arial"/>
              </a:rPr>
              <a:t>Click to move the slide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A8E5F20-5958-4E83-BFD9-C94A491CBB65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8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099266-7FF2-447E-B534-148B719903AE}" type="slidenum">
              <a:rPr lang="en-CO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0000" y="857160"/>
            <a:ext cx="3924000" cy="23140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9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EAA350-65B8-4C57-8011-51CE2A241C67}" type="slidenum">
              <a:rPr lang="en-CO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0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5895D-45D3-4F53-9728-9DB31F3C0D74}" type="slidenum">
              <a:rPr lang="en-CO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1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1F79B3-86D5-4961-994D-F950C62AFCA9}" type="slidenum">
              <a:rPr lang="en-CO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16AE4-E2C2-476C-A520-6A6CD0871C27}" type="slidenum">
              <a:rPr lang="en-CO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3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12D60B-AEE0-49AB-AB05-1907CB7AF5D4}" type="slidenum">
              <a:rPr lang="en-CO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4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E2FD7-8BAE-4D5C-A4DD-4567434F1525}" type="slidenum">
              <a:rPr lang="en-CO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5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CO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0C12B9-0FE6-44B7-AB21-7010EA5FF62D}" type="slidenum">
              <a:rPr lang="en-CO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D7CA16-A783-4D8C-9059-A6C0A7216C9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1733940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382040" y="7085160"/>
            <a:ext cx="1733940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D9868C-E2DB-48E9-96FA-54C8E24EEEC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3820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102668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598187-1F73-4901-9727-50130D36305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7244280" y="315612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3106880" y="315612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1382040" y="708516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7244280" y="708516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13106880" y="708516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FC936-E884-4A81-B237-A478828C1C9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82040" y="3156120"/>
            <a:ext cx="1733940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DAD6BD-9C8B-4D6D-92C3-2D79257F10E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1733940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BB40A5-4034-452B-98AE-B0E84C3C539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B7C58-4DFB-4612-B8DA-A580A1594ED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560477-A416-4D38-9525-D7E565EA34C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382040" y="631080"/>
            <a:ext cx="17339400" cy="1062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1DFA36-F8CE-4B37-8DC8-01E4D516077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3820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E087E-4301-4FB9-B38D-561AD8E7B49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02668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E8EF0-33C3-4533-9FDF-7E53F0CE236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1382040" y="7085160"/>
            <a:ext cx="1733940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38AABF-9D69-4BB1-A04F-7CE8D9BFE6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7250" b="0" strike="noStrike" spc="-1">
                <a:solidFill>
                  <a:srgbClr val="4C4D4C"/>
                </a:solidFill>
                <a:latin typeface="Arial"/>
              </a:rPr>
              <a:t>Haga clic para modificar el estilo de título del patrón</a:t>
            </a:r>
            <a:endParaRPr lang="en-US" sz="725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82040" y="3156120"/>
            <a:ext cx="17339400" cy="752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76920" indent="-376920">
              <a:lnSpc>
                <a:spcPct val="90000"/>
              </a:lnSpc>
              <a:spcBef>
                <a:spcPts val="1650"/>
              </a:spcBef>
              <a:buClr>
                <a:srgbClr val="4C4D4C"/>
              </a:buClr>
              <a:buFont typeface="Arial"/>
              <a:buChar char="•"/>
            </a:pPr>
            <a:r>
              <a:rPr lang="es-ES" sz="4610" b="0" strike="noStrike" spc="-1">
                <a:solidFill>
                  <a:srgbClr val="4C4D4C"/>
                </a:solidFill>
                <a:latin typeface="Arial"/>
              </a:rPr>
              <a:t>Haga clic para modificar los estilos de texto del patrón</a:t>
            </a:r>
            <a:endParaRPr lang="en-US" sz="4610" b="0" strike="noStrike" spc="-1">
              <a:solidFill>
                <a:srgbClr val="4C4D4C"/>
              </a:solidFill>
              <a:latin typeface="Arial"/>
            </a:endParaRPr>
          </a:p>
          <a:p>
            <a:pPr marL="1130760" lvl="1" indent="-37692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/>
              <a:buChar char="•"/>
            </a:pPr>
            <a:r>
              <a:rPr lang="es-ES" sz="3959" b="0" strike="noStrike" spc="-1">
                <a:solidFill>
                  <a:srgbClr val="4C4D4C"/>
                </a:solidFill>
                <a:latin typeface="Arial"/>
              </a:rPr>
              <a:t>Segundo nivel</a:t>
            </a:r>
            <a:endParaRPr lang="en-US" sz="3959" b="0" strike="noStrike" spc="-1">
              <a:solidFill>
                <a:srgbClr val="4C4D4C"/>
              </a:solidFill>
              <a:latin typeface="Arial"/>
            </a:endParaRPr>
          </a:p>
          <a:p>
            <a:pPr marL="1884960" lvl="2" indent="-37692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/>
              <a:buChar char="•"/>
            </a:pPr>
            <a:r>
              <a:rPr lang="es-ES" sz="3300" b="0" strike="noStrike" spc="-1">
                <a:solidFill>
                  <a:srgbClr val="4C4D4C"/>
                </a:solidFill>
                <a:latin typeface="Arial"/>
              </a:rPr>
              <a:t>Tercer nivel</a:t>
            </a:r>
            <a:endParaRPr lang="en-US" sz="3300" b="0" strike="noStrike" spc="-1">
              <a:solidFill>
                <a:srgbClr val="4C4D4C"/>
              </a:solidFill>
              <a:latin typeface="Arial"/>
            </a:endParaRPr>
          </a:p>
          <a:p>
            <a:pPr marL="2638800" lvl="3" indent="-37692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/>
              <a:buChar char="•"/>
            </a:pPr>
            <a:r>
              <a:rPr lang="es-ES" sz="2970" b="0" strike="noStrike" spc="-1">
                <a:solidFill>
                  <a:srgbClr val="4C4D4C"/>
                </a:solidFill>
                <a:latin typeface="Arial"/>
              </a:rPr>
              <a:t>Cuarto nivel</a:t>
            </a:r>
            <a:endParaRPr lang="en-US" sz="2970" b="0" strike="noStrike" spc="-1">
              <a:solidFill>
                <a:srgbClr val="4C4D4C"/>
              </a:solidFill>
              <a:latin typeface="Arial"/>
            </a:endParaRPr>
          </a:p>
          <a:p>
            <a:pPr marL="3392640" lvl="4" indent="-37692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/>
              <a:buChar char="•"/>
            </a:pPr>
            <a:r>
              <a:rPr lang="es-ES" sz="2970" b="0" strike="noStrike" spc="-1">
                <a:solidFill>
                  <a:srgbClr val="4C4D4C"/>
                </a:solidFill>
                <a:latin typeface="Arial"/>
              </a:rPr>
              <a:t>Quinto nivel</a:t>
            </a:r>
            <a:endParaRPr lang="en-US" sz="2970" b="0" strike="noStrike" spc="-1">
              <a:solidFill>
                <a:srgbClr val="4C4D4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"/>
          </p:nvPr>
        </p:nvSpPr>
        <p:spPr>
          <a:xfrm>
            <a:off x="1382040" y="10988280"/>
            <a:ext cx="452304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s-CO" sz="1979" b="0" strike="noStrike" spc="-1">
                <a:solidFill>
                  <a:srgbClr val="96969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s-CO" sz="1979" b="0" strike="noStrike" spc="-1">
                <a:solidFill>
                  <a:srgbClr val="969696"/>
                </a:solidFill>
                <a:latin typeface="Arial"/>
              </a:rPr>
              <a:t>&lt;date/time&gt;</a:t>
            </a:r>
            <a:endParaRPr lang="en-US" sz="1979" b="0" strike="noStrike" spc="-1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2"/>
          </p:nvPr>
        </p:nvSpPr>
        <p:spPr>
          <a:xfrm>
            <a:off x="6659640" y="10988280"/>
            <a:ext cx="678492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 idx="3"/>
          </p:nvPr>
        </p:nvSpPr>
        <p:spPr>
          <a:xfrm>
            <a:off x="14198400" y="10988280"/>
            <a:ext cx="452304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CO" sz="1979" b="0" strike="noStrike" spc="-1">
                <a:solidFill>
                  <a:srgbClr val="96969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1C086-6789-426E-ABB3-33AFEC893E02}" type="slidenum">
              <a:rPr lang="es-CO" sz="1979" b="0" strike="noStrike" spc="-1">
                <a:solidFill>
                  <a:srgbClr val="969696"/>
                </a:solidFill>
                <a:latin typeface="Arial"/>
              </a:rPr>
              <a:t>‹Nº›</a:t>
            </a:fld>
            <a:endParaRPr lang="en-US" sz="1979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iangle 36"/>
          <p:cNvSpPr/>
          <p:nvPr/>
        </p:nvSpPr>
        <p:spPr>
          <a:xfrm>
            <a:off x="3398760" y="0"/>
            <a:ext cx="16705080" cy="11855160"/>
          </a:xfrm>
          <a:prstGeom prst="triangle">
            <a:avLst>
              <a:gd name="adj" fmla="val 9961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CO"/>
          </a:p>
        </p:txBody>
      </p:sp>
      <p:sp>
        <p:nvSpPr>
          <p:cNvPr id="128" name="TextBox 50"/>
          <p:cNvSpPr/>
          <p:nvPr/>
        </p:nvSpPr>
        <p:spPr>
          <a:xfrm>
            <a:off x="8275680" y="8708400"/>
            <a:ext cx="1121328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3600" b="0" strike="noStrike" spc="-1">
                <a:solidFill>
                  <a:srgbClr val="FEFAFA"/>
                </a:solidFill>
                <a:latin typeface="Arial"/>
              </a:rPr>
              <a:t>Objetivo: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CO" sz="3600" b="0" strike="noStrike" spc="-1">
                <a:solidFill>
                  <a:srgbClr val="FEFAFA"/>
                </a:solidFill>
                <a:latin typeface="Arial"/>
              </a:rPr>
              <a:t>Identificar restricciones de negocio, restricciones de tecnología y objetivos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9" name="TextBox 12"/>
          <p:cNvSpPr/>
          <p:nvPr/>
        </p:nvSpPr>
        <p:spPr>
          <a:xfrm>
            <a:off x="612720" y="3147120"/>
            <a:ext cx="1267488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6000" b="0" strike="noStrike" spc="-1">
                <a:solidFill>
                  <a:srgbClr val="252884"/>
                </a:solidFill>
                <a:latin typeface="Arial"/>
              </a:rPr>
              <a:t>Restricciones y Objetivos de negocio</a:t>
            </a:r>
            <a:endParaRPr lang="en-US" sz="6000" b="0" strike="noStrike" spc="-1">
              <a:latin typeface="Arial"/>
            </a:endParaRPr>
          </a:p>
        </p:txBody>
      </p:sp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0D41A85D-9361-CD69-6729-8E4E24B24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304" y="5689699"/>
            <a:ext cx="58293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entagon 35"/>
          <p:cNvSpPr/>
          <p:nvPr/>
        </p:nvSpPr>
        <p:spPr>
          <a:xfrm>
            <a:off x="968400" y="81972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Instrucciones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1499040" y="3078360"/>
            <a:ext cx="14270400" cy="39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440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L</a:t>
            </a:r>
            <a:r>
              <a:rPr lang="en-US" sz="2800" b="0" strike="noStrike" spc="-1">
                <a:solidFill>
                  <a:srgbClr val="0C0D2B"/>
                </a:solidFill>
                <a:latin typeface="Arial"/>
              </a:rPr>
              <a:t>e</a:t>
            </a: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a de nuevo, con detenimiento, el enunciado del proyecto del curso</a:t>
            </a:r>
            <a:endParaRPr lang="en-US" sz="2800" b="0" strike="noStrike" spc="-1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En esta lectura, identifique expresiones que usted considere que reflejan</a:t>
            </a:r>
            <a:endParaRPr lang="en-US" sz="2800" b="0" strike="noStrike" spc="-1">
              <a:latin typeface="Arial"/>
            </a:endParaRPr>
          </a:p>
          <a:p>
            <a:pPr marL="971640" lvl="1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Objetivos de negocio</a:t>
            </a:r>
            <a:endParaRPr lang="en-US" sz="2800" b="0" strike="noStrike" spc="-1">
              <a:latin typeface="Arial"/>
            </a:endParaRPr>
          </a:p>
          <a:p>
            <a:pPr marL="971640" lvl="1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Restricciones de negocio</a:t>
            </a:r>
            <a:endParaRPr lang="en-US" sz="2800" b="0" strike="noStrike" spc="-1">
              <a:latin typeface="Arial"/>
            </a:endParaRPr>
          </a:p>
          <a:p>
            <a:pPr marL="971640" lvl="1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Restricciones de tecnología</a:t>
            </a:r>
            <a:endParaRPr lang="en-US" sz="2800" b="0" strike="noStrike" spc="-1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En las siguienes hojas, encontrará un espacio para documentar objetivos y restricciones </a:t>
            </a:r>
            <a:endParaRPr lang="en-US" sz="2800" b="0" strike="noStrike" spc="-1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CO" sz="2800" b="0" strike="noStrike" spc="-1">
                <a:solidFill>
                  <a:srgbClr val="0C0D2B"/>
                </a:solidFill>
                <a:latin typeface="Arial"/>
              </a:rPr>
              <a:t>Una vez haya terminado de documentar los objetivos y restricciones debe seguir las instrucciones dadas en la lección para enviar su trabajo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entagon 35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Objetivos de Negocio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33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34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35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sp>
            <p:nvSpPr>
              <p:cNvPr id="136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grpSp>
            <p:nvGrpSpPr>
              <p:cNvPr id="137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38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  <p:sp>
              <p:nvSpPr>
                <p:cNvPr id="139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</p:grpSp>
        </p:grpSp>
        <p:sp>
          <p:nvSpPr>
            <p:cNvPr id="140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41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42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</p:grpSp>
      <p:graphicFrame>
        <p:nvGraphicFramePr>
          <p:cNvPr id="143" name="Table 2"/>
          <p:cNvGraphicFramePr/>
          <p:nvPr>
            <p:extLst>
              <p:ext uri="{D42A27DB-BD31-4B8C-83A1-F6EECF244321}">
                <p14:modId xmlns:p14="http://schemas.microsoft.com/office/powerpoint/2010/main" val="3188981010"/>
              </p:ext>
            </p:extLst>
          </p:nvPr>
        </p:nvGraphicFramePr>
        <p:xfrm>
          <a:off x="1042200" y="3091680"/>
          <a:ext cx="17640000" cy="5997600"/>
        </p:xfrm>
        <a:graphic>
          <a:graphicData uri="http://schemas.openxmlformats.org/drawingml/2006/table">
            <a:tbl>
              <a:tblPr/>
              <a:tblGrid>
                <a:gridCol w="6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O" sz="24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Objetivo de negocio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Descripción del objetivo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Se desea crear una nueva linea de negocio que se llamara “Contenido Digital”</a:t>
                      </a: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>
                          <a:solidFill>
                            <a:srgbClr val="4C4D4C"/>
                          </a:solidFill>
                          <a:latin typeface="Arial"/>
                        </a:rPr>
                        <a:t>Tiempo de cumplimiento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2 años</a:t>
                      </a: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Mejora esperada al negocio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2800" dirty="0"/>
                        <a:t>Se espera que los ingresos obtenidos por esta nueva línea de negocio sean del 40% del total de ventas</a:t>
                      </a:r>
                      <a:endParaRPr lang="en-US" sz="2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>
                          <a:solidFill>
                            <a:srgbClr val="4C4D4C"/>
                          </a:solidFill>
                          <a:latin typeface="Arial"/>
                        </a:rPr>
                        <a:t>Cómo considera que pueda afectar la arquitectura del sistema este objetivo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accesibilidad para el cliente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Mayor disponibilidad de la plataforma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Comodidad para el usuario</a:t>
                      </a: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TextBox 3"/>
          <p:cNvSpPr/>
          <p:nvPr/>
        </p:nvSpPr>
        <p:spPr>
          <a:xfrm>
            <a:off x="2827080" y="2329560"/>
            <a:ext cx="18054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2000" b="0" strike="noStrike" spc="-1">
                <a:solidFill>
                  <a:srgbClr val="0C0D2B"/>
                </a:solidFill>
                <a:latin typeface="Arial"/>
              </a:rPr>
              <a:t>A partir del enunciado del proyecto, identifique objetivos de negocio que puedan servir como entrada al proceso de diseño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entagon 35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Objetivos de Negocio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46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47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48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sp>
            <p:nvSpPr>
              <p:cNvPr id="149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grpSp>
            <p:nvGrpSpPr>
              <p:cNvPr id="150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51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  <p:sp>
              <p:nvSpPr>
                <p:cNvPr id="152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</p:grpSp>
        </p:grpSp>
        <p:sp>
          <p:nvSpPr>
            <p:cNvPr id="153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54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55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</p:grpSp>
      <p:graphicFrame>
        <p:nvGraphicFramePr>
          <p:cNvPr id="156" name="Table 2"/>
          <p:cNvGraphicFramePr/>
          <p:nvPr>
            <p:extLst>
              <p:ext uri="{D42A27DB-BD31-4B8C-83A1-F6EECF244321}">
                <p14:modId xmlns:p14="http://schemas.microsoft.com/office/powerpoint/2010/main" val="4222951961"/>
              </p:ext>
            </p:extLst>
          </p:nvPr>
        </p:nvGraphicFramePr>
        <p:xfrm>
          <a:off x="1042200" y="3091680"/>
          <a:ext cx="17640000" cy="6269760"/>
        </p:xfrm>
        <a:graphic>
          <a:graphicData uri="http://schemas.openxmlformats.org/drawingml/2006/table">
            <a:tbl>
              <a:tblPr/>
              <a:tblGrid>
                <a:gridCol w="6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O" sz="2400" b="1" strike="noStrike" spc="-1">
                          <a:solidFill>
                            <a:srgbClr val="FEFAFA"/>
                          </a:solidFill>
                          <a:latin typeface="Arial"/>
                        </a:rPr>
                        <a:t>Objetivo de negocio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>
                          <a:solidFill>
                            <a:srgbClr val="4C4D4C"/>
                          </a:solidFill>
                          <a:latin typeface="Arial"/>
                        </a:rPr>
                        <a:t>Descripción del objetivo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2800" dirty="0"/>
                        <a:t>se plantea proveer una plataforma tecnológica que le permita escalar su negocio a varios comercios y proveedores, de tal forma que todo funcione de forma similar a un mercado electrónico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>
                          <a:solidFill>
                            <a:srgbClr val="4C4D4C"/>
                          </a:solidFill>
                          <a:latin typeface="Arial"/>
                        </a:rPr>
                        <a:t>Tiempo de cumplimiento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1 año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>
                          <a:solidFill>
                            <a:srgbClr val="4C4D4C"/>
                          </a:solidFill>
                          <a:latin typeface="Arial"/>
                        </a:rPr>
                        <a:t>Mejora esperada al negocio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2800" dirty="0"/>
                        <a:t>Esta línea de negocio debe representar ahora el 20% de las ventas</a:t>
                      </a:r>
                      <a:endParaRPr lang="en-US" sz="2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>
                          <a:solidFill>
                            <a:srgbClr val="4C4D4C"/>
                          </a:solidFill>
                          <a:latin typeface="Arial"/>
                        </a:rPr>
                        <a:t>Cómo considera que pueda afectar la arquitectura del sistema este objetivo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Mayor escalabilidad del Sistema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Mayor seguridad en transacciones y datos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>
                          <a:latin typeface="Arial"/>
                        </a:rPr>
                        <a:t>Mayor integracion con pagos y logistica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" name="TextBox 3"/>
          <p:cNvSpPr/>
          <p:nvPr/>
        </p:nvSpPr>
        <p:spPr>
          <a:xfrm>
            <a:off x="2827080" y="2329560"/>
            <a:ext cx="18054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2000" b="0" strike="noStrike" spc="-1">
                <a:solidFill>
                  <a:srgbClr val="0C0D2B"/>
                </a:solidFill>
                <a:latin typeface="Arial"/>
              </a:rPr>
              <a:t>A partir del enunciado del proyecto, identifique objetivos de negocio que puedan servir como entrada al proceso de diseño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59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60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sp>
            <p:nvSpPr>
              <p:cNvPr id="161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grpSp>
            <p:nvGrpSpPr>
              <p:cNvPr id="162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63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  <p:sp>
              <p:nvSpPr>
                <p:cNvPr id="164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</p:grpSp>
        </p:grpSp>
        <p:sp>
          <p:nvSpPr>
            <p:cNvPr id="165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66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67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</p:grpSp>
      <p:graphicFrame>
        <p:nvGraphicFramePr>
          <p:cNvPr id="168" name="Table 2"/>
          <p:cNvGraphicFramePr/>
          <p:nvPr>
            <p:extLst>
              <p:ext uri="{D42A27DB-BD31-4B8C-83A1-F6EECF244321}">
                <p14:modId xmlns:p14="http://schemas.microsoft.com/office/powerpoint/2010/main" val="3656785053"/>
              </p:ext>
            </p:extLst>
          </p:nvPr>
        </p:nvGraphicFramePr>
        <p:xfrm>
          <a:off x="1042200" y="3362760"/>
          <a:ext cx="17640000" cy="6450144"/>
        </p:xfrm>
        <a:graphic>
          <a:graphicData uri="http://schemas.openxmlformats.org/drawingml/2006/table">
            <a:tbl>
              <a:tblPr/>
              <a:tblGrid>
                <a:gridCol w="6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Restricciones</a:t>
                      </a:r>
                      <a:r>
                        <a:rPr lang="en-CO" sz="24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  de </a:t>
                      </a: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negocio</a:t>
                      </a:r>
                      <a:endParaRPr lang="en-US" sz="24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Descripción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El </a:t>
                      </a:r>
                      <a:r>
                        <a:rPr lang="en-US" sz="2950" b="0" i="0" u="none" strike="noStrike" spc="-1" noProof="0" dirty="0" err="1"/>
                        <a:t>desarrollo</a:t>
                      </a:r>
                      <a:r>
                        <a:rPr lang="en-US" sz="2950" b="0" i="0" u="none" strike="noStrike" spc="-1" noProof="0" dirty="0"/>
                        <a:t> y </a:t>
                      </a:r>
                      <a:r>
                        <a:rPr lang="en-US" sz="2950" b="0" i="0" u="none" strike="noStrike" spc="-1" noProof="0" dirty="0" err="1"/>
                        <a:t>despliegue</a:t>
                      </a:r>
                      <a:r>
                        <a:rPr lang="en-US" sz="2950" b="0" i="0" u="none" strike="noStrike" spc="-1" noProof="0" dirty="0"/>
                        <a:t> del marketplace no </a:t>
                      </a:r>
                      <a:r>
                        <a:rPr lang="en-US" sz="2950" b="0" i="0" u="none" strike="noStrike" spc="-1" noProof="0" dirty="0" err="1"/>
                        <a:t>puede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superar</a:t>
                      </a:r>
                      <a:r>
                        <a:rPr lang="en-US" sz="2950" b="0" i="0" u="none" strike="noStrike" spc="-1" noProof="0" dirty="0"/>
                        <a:t> USD $25,000.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Usuario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expresa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Gerente</a:t>
                      </a:r>
                      <a:r>
                        <a:rPr lang="en-US" sz="2950" b="0" i="0" u="none" strike="noStrike" spc="-1" noProof="0" dirty="0"/>
                        <a:t> General.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Justificación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para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La </a:t>
                      </a:r>
                      <a:r>
                        <a:rPr lang="en-US" sz="2950" b="0" i="0" u="none" strike="noStrike" spc="-1" noProof="0" dirty="0" err="1"/>
                        <a:t>empresa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definió</a:t>
                      </a:r>
                      <a:r>
                        <a:rPr lang="en-US" sz="2950" b="0" i="0" u="none" strike="noStrike" spc="-1" noProof="0" dirty="0"/>
                        <a:t> un </a:t>
                      </a:r>
                      <a:r>
                        <a:rPr lang="en-US" sz="2950" b="0" i="0" u="none" strike="noStrike" spc="-1" noProof="0" dirty="0" err="1"/>
                        <a:t>presupuesto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máximo</a:t>
                      </a:r>
                      <a:r>
                        <a:rPr lang="en-US" sz="2950" b="0" i="0" u="none" strike="noStrike" spc="-1" noProof="0" dirty="0"/>
                        <a:t> para </a:t>
                      </a:r>
                      <a:r>
                        <a:rPr lang="en-US" sz="2950" b="0" i="0" u="none" strike="noStrike" spc="-1" noProof="0" dirty="0" err="1"/>
                        <a:t>garantizar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viabilidad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financiera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Cómo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considera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pueda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afectar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arquitectura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del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sistema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Obliga</a:t>
                      </a:r>
                      <a:r>
                        <a:rPr lang="en-US" sz="2950" b="0" i="0" u="none" strike="noStrike" spc="-1" noProof="0" dirty="0"/>
                        <a:t> a </a:t>
                      </a:r>
                      <a:r>
                        <a:rPr lang="en-US" sz="2950" b="0" i="0" u="none" strike="noStrike" spc="-1" noProof="0" dirty="0" err="1"/>
                        <a:t>soluciones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costo-eficientes</a:t>
                      </a:r>
                      <a:r>
                        <a:rPr lang="en-US" sz="2950" b="0" i="0" u="none" strike="noStrike" spc="-1" noProof="0" dirty="0"/>
                        <a:t> (</a:t>
                      </a:r>
                      <a:r>
                        <a:rPr lang="en-US" sz="2950" b="0" i="0" u="none" strike="noStrike" spc="-1" noProof="0" dirty="0" err="1"/>
                        <a:t>infraestructura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la </a:t>
                      </a:r>
                      <a:r>
                        <a:rPr lang="en-US" sz="2950" b="0" i="0" u="none" strike="noStrike" spc="-1" noProof="0" dirty="0" err="1"/>
                        <a:t>nube</a:t>
                      </a:r>
                      <a:r>
                        <a:rPr lang="en-US" sz="2950" b="0" i="0" u="none" strike="noStrike" spc="-1" noProof="0" dirty="0"/>
                        <a:t>, software libre, </a:t>
                      </a:r>
                      <a:r>
                        <a:rPr lang="en-US" sz="2950" b="0" i="0" u="none" strike="noStrike" spc="-1" noProof="0" dirty="0" err="1"/>
                        <a:t>optimización</a:t>
                      </a:r>
                      <a:r>
                        <a:rPr lang="en-US" sz="2950" b="0" i="0" u="none" strike="noStrike" spc="-1" noProof="0" dirty="0"/>
                        <a:t> de </a:t>
                      </a:r>
                      <a:r>
                        <a:rPr lang="en-US" sz="2950" b="0" i="0" u="none" strike="noStrike" spc="-1" noProof="0" dirty="0" err="1"/>
                        <a:t>recursos</a:t>
                      </a:r>
                      <a:r>
                        <a:rPr lang="en-US" sz="2950" b="0" i="0" u="none" strike="noStrike" spc="-1" noProof="0" dirty="0"/>
                        <a:t>).</a:t>
                      </a:r>
                      <a:endParaRPr lang="es-ES" dirty="0"/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Restricciones de Negocio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2000" b="0" strike="noStrike" spc="-1">
                <a:solidFill>
                  <a:srgbClr val="0C0D2B"/>
                </a:solidFill>
                <a:latin typeface="Arial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72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73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sp>
            <p:nvSpPr>
              <p:cNvPr id="174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grpSp>
            <p:nvGrpSpPr>
              <p:cNvPr id="175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76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  <p:sp>
              <p:nvSpPr>
                <p:cNvPr id="177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</p:grpSp>
        </p:grpSp>
        <p:sp>
          <p:nvSpPr>
            <p:cNvPr id="178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79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80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</p:grpSp>
      <p:graphicFrame>
        <p:nvGraphicFramePr>
          <p:cNvPr id="181" name="Table 2"/>
          <p:cNvGraphicFramePr/>
          <p:nvPr>
            <p:extLst>
              <p:ext uri="{D42A27DB-BD31-4B8C-83A1-F6EECF244321}">
                <p14:modId xmlns:p14="http://schemas.microsoft.com/office/powerpoint/2010/main" val="791955340"/>
              </p:ext>
            </p:extLst>
          </p:nvPr>
        </p:nvGraphicFramePr>
        <p:xfrm>
          <a:off x="1042200" y="3362760"/>
          <a:ext cx="17640000" cy="6366828"/>
        </p:xfrm>
        <a:graphic>
          <a:graphicData uri="http://schemas.openxmlformats.org/drawingml/2006/table">
            <a:tbl>
              <a:tblPr/>
              <a:tblGrid>
                <a:gridCol w="6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Restricciones</a:t>
                      </a:r>
                      <a:r>
                        <a:rPr lang="en-CO" sz="24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  de </a:t>
                      </a: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negocio</a:t>
                      </a:r>
                      <a:endParaRPr lang="en-US" sz="24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Descripción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El </a:t>
                      </a:r>
                      <a:r>
                        <a:rPr lang="en-US" sz="2950" b="0" i="0" u="none" strike="noStrike" spc="-1" noProof="0" dirty="0" err="1"/>
                        <a:t>proyecto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debe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estar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operación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máximo</a:t>
                      </a:r>
                      <a:r>
                        <a:rPr lang="en-US" sz="2950" b="0" i="0" u="none" strike="noStrike" spc="-1" noProof="0" dirty="0"/>
                        <a:t> 8 meses.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Usuario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expresa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Gerente</a:t>
                      </a:r>
                      <a:r>
                        <a:rPr lang="en-US" sz="2950" b="0" i="0" u="none" strike="noStrike" spc="-1" noProof="0" dirty="0"/>
                        <a:t> General.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Justificación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para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Necesidad</a:t>
                      </a:r>
                      <a:r>
                        <a:rPr lang="en-US" sz="2950" b="0" i="0" u="none" strike="noStrike" spc="-1" noProof="0" dirty="0"/>
                        <a:t> de </a:t>
                      </a:r>
                      <a:r>
                        <a:rPr lang="en-US" sz="2950" b="0" i="0" u="none" strike="noStrike" spc="-1" noProof="0" dirty="0" err="1"/>
                        <a:t>lanzar</a:t>
                      </a:r>
                      <a:r>
                        <a:rPr lang="en-US" sz="2950" b="0" i="0" u="none" strike="noStrike" spc="-1" noProof="0" dirty="0"/>
                        <a:t> la </a:t>
                      </a:r>
                      <a:r>
                        <a:rPr lang="en-US" sz="2950" b="0" i="0" u="none" strike="noStrike" spc="-1" noProof="0" dirty="0" err="1"/>
                        <a:t>nueva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línea</a:t>
                      </a:r>
                      <a:r>
                        <a:rPr lang="en-US" sz="2950" b="0" i="0" u="none" strike="noStrike" spc="-1" noProof="0" dirty="0"/>
                        <a:t> de </a:t>
                      </a:r>
                      <a:r>
                        <a:rPr lang="en-US" sz="2950" b="0" i="0" u="none" strike="noStrike" spc="-1" noProof="0" dirty="0" err="1"/>
                        <a:t>negocio</a:t>
                      </a:r>
                      <a:r>
                        <a:rPr lang="en-US" sz="2950" b="0" i="0" u="none" strike="noStrike" spc="-1" noProof="0" dirty="0"/>
                        <a:t> a </a:t>
                      </a:r>
                      <a:r>
                        <a:rPr lang="en-US" sz="2950" b="0" i="0" u="none" strike="noStrike" spc="-1" noProof="0" dirty="0" err="1"/>
                        <a:t>tiempo</a:t>
                      </a:r>
                      <a:r>
                        <a:rPr lang="en-US" sz="2950" b="0" i="0" u="none" strike="noStrike" spc="-1" noProof="0" dirty="0"/>
                        <a:t> para </a:t>
                      </a:r>
                      <a:r>
                        <a:rPr lang="en-US" sz="2950" b="0" i="0" u="none" strike="noStrike" spc="-1" noProof="0" dirty="0" err="1"/>
                        <a:t>competir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el</a:t>
                      </a:r>
                      <a:r>
                        <a:rPr lang="en-US" sz="2950" b="0" i="0" u="none" strike="noStrike" spc="-1" noProof="0" dirty="0"/>
                        <a:t> mercado.</a:t>
                      </a:r>
                      <a:endParaRPr lang="es-ES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295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Cómo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considera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pueda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afectar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arquitectura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del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sistema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950" b="0" i="0" u="none" strike="noStrike" spc="-1" noProof="0" dirty="0" err="1"/>
                        <a:t>Requiere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arquitectura</a:t>
                      </a:r>
                      <a:r>
                        <a:rPr lang="en-US" sz="2950" b="0" i="0" u="none" strike="noStrike" spc="-1" noProof="0" dirty="0"/>
                        <a:t> modular y </a:t>
                      </a:r>
                      <a:r>
                        <a:rPr lang="en-US" sz="2950" b="0" i="0" u="none" strike="noStrike" spc="-1" noProof="0" dirty="0" err="1"/>
                        <a:t>ágil</a:t>
                      </a:r>
                      <a:r>
                        <a:rPr lang="en-US" sz="2950" b="0" i="0" u="none" strike="noStrike" spc="-1" noProof="0" dirty="0"/>
                        <a:t>, que </a:t>
                      </a:r>
                      <a:r>
                        <a:rPr lang="en-US" sz="2950" b="0" i="0" u="none" strike="noStrike" spc="-1" noProof="0" dirty="0" err="1"/>
                        <a:t>permita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entregas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rápidas</a:t>
                      </a:r>
                      <a:r>
                        <a:rPr lang="en-US" sz="2950" b="0" i="0" u="none" strike="noStrike" spc="-1" noProof="0" dirty="0"/>
                        <a:t> y </a:t>
                      </a:r>
                      <a:r>
                        <a:rPr lang="en-US" sz="2950" b="0" i="0" u="none" strike="noStrike" spc="-1" noProof="0" dirty="0" err="1"/>
                        <a:t>priorización</a:t>
                      </a:r>
                      <a:r>
                        <a:rPr lang="en-US" sz="2950" b="0" i="0" u="none" strike="noStrike" spc="-1" noProof="0" dirty="0"/>
                        <a:t> de </a:t>
                      </a:r>
                      <a:r>
                        <a:rPr lang="en-US" sz="2950" b="0" i="0" u="none" strike="noStrike" spc="-1" noProof="0" dirty="0" err="1"/>
                        <a:t>funcionalidades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295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Restricciones de Negocio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3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2000" b="0" strike="noStrike" spc="-1">
                <a:solidFill>
                  <a:srgbClr val="0C0D2B"/>
                </a:solidFill>
                <a:latin typeface="Arial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85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86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sp>
            <p:nvSpPr>
              <p:cNvPr id="187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grpSp>
            <p:nvGrpSpPr>
              <p:cNvPr id="188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89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  <p:sp>
              <p:nvSpPr>
                <p:cNvPr id="190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</p:grpSp>
        </p:grpSp>
        <p:sp>
          <p:nvSpPr>
            <p:cNvPr id="191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92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193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</p:grpSp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3391697737"/>
              </p:ext>
            </p:extLst>
          </p:nvPr>
        </p:nvGraphicFramePr>
        <p:xfrm>
          <a:off x="1042200" y="3362760"/>
          <a:ext cx="17640000" cy="6235200"/>
        </p:xfrm>
        <a:graphic>
          <a:graphicData uri="http://schemas.openxmlformats.org/drawingml/2006/table">
            <a:tbl>
              <a:tblPr/>
              <a:tblGrid>
                <a:gridCol w="6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Restricciones</a:t>
                      </a:r>
                      <a:r>
                        <a:rPr lang="en-CO" sz="24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  de </a:t>
                      </a: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tecnología</a:t>
                      </a:r>
                      <a:endParaRPr lang="en-US" sz="24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Descripción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El </a:t>
                      </a:r>
                      <a:r>
                        <a:rPr lang="en-US" sz="2950" b="0" i="0" u="none" strike="noStrike" spc="-1" noProof="0" dirty="0" err="1"/>
                        <a:t>desarrollo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debe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hacerse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Python.</a:t>
                      </a:r>
                      <a:endParaRPr lang="es-ES" dirty="0"/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Usuario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expresa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Director de Tecnología (TI).</a:t>
                      </a:r>
                      <a:endParaRPr lang="es-ES" dirty="0"/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Justificación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para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El personal </a:t>
                      </a:r>
                      <a:r>
                        <a:rPr lang="en-US" sz="2950" b="0" i="0" u="none" strike="noStrike" spc="-1" noProof="0" dirty="0" err="1"/>
                        <a:t>técnico</a:t>
                      </a:r>
                      <a:r>
                        <a:rPr lang="en-US" sz="2950" b="0" i="0" u="none" strike="noStrike" spc="-1" noProof="0" dirty="0"/>
                        <a:t> solo </a:t>
                      </a:r>
                      <a:r>
                        <a:rPr lang="en-US" sz="2950" b="0" i="0" u="none" strike="noStrike" spc="-1" noProof="0" dirty="0" err="1"/>
                        <a:t>domina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este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lenguaje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Cómo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considera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pueda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afectar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arquitectura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del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sistema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Limita</a:t>
                      </a:r>
                      <a:r>
                        <a:rPr lang="en-US" sz="2950" b="0" i="0" u="none" strike="noStrike" spc="-1" noProof="0" dirty="0"/>
                        <a:t> las </a:t>
                      </a:r>
                      <a:r>
                        <a:rPr lang="en-US" sz="2950" b="0" i="0" u="none" strike="noStrike" spc="-1" noProof="0" dirty="0" err="1"/>
                        <a:t>herramientas</a:t>
                      </a:r>
                      <a:r>
                        <a:rPr lang="en-US" sz="2950" b="0" i="0" u="none" strike="noStrike" spc="-1" noProof="0" dirty="0"/>
                        <a:t> y frameworks a usar, </a:t>
                      </a:r>
                      <a:r>
                        <a:rPr lang="en-US" sz="2950" b="0" i="0" u="none" strike="noStrike" spc="-1" noProof="0" dirty="0" err="1"/>
                        <a:t>puede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restringir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integraciones</a:t>
                      </a:r>
                      <a:r>
                        <a:rPr lang="en-US" sz="2950" b="0" i="0" u="none" strike="noStrike" spc="-1" noProof="0" dirty="0"/>
                        <a:t> con </a:t>
                      </a:r>
                      <a:r>
                        <a:rPr lang="en-US" sz="2950" b="0" i="0" u="none" strike="noStrike" spc="-1" noProof="0" dirty="0" err="1"/>
                        <a:t>otras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plataformas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Restricciones de Tecnología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2000" b="0" strike="noStrike" spc="-1">
                <a:solidFill>
                  <a:srgbClr val="0C0D2B"/>
                </a:solidFill>
                <a:latin typeface="Arial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98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99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sp>
            <p:nvSpPr>
              <p:cNvPr id="200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CO"/>
              </a:p>
            </p:txBody>
          </p:sp>
          <p:grpSp>
            <p:nvGrpSpPr>
              <p:cNvPr id="201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202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  <p:sp>
              <p:nvSpPr>
                <p:cNvPr id="203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CO"/>
                </a:p>
              </p:txBody>
            </p:sp>
          </p:grpSp>
        </p:grpSp>
        <p:sp>
          <p:nvSpPr>
            <p:cNvPr id="204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205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  <p:sp>
          <p:nvSpPr>
            <p:cNvPr id="206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O"/>
            </a:p>
          </p:txBody>
        </p:sp>
      </p:grpSp>
      <p:graphicFrame>
        <p:nvGraphicFramePr>
          <p:cNvPr id="207" name="Table 2"/>
          <p:cNvGraphicFramePr/>
          <p:nvPr>
            <p:extLst>
              <p:ext uri="{D42A27DB-BD31-4B8C-83A1-F6EECF244321}">
                <p14:modId xmlns:p14="http://schemas.microsoft.com/office/powerpoint/2010/main" val="1044089096"/>
              </p:ext>
            </p:extLst>
          </p:nvPr>
        </p:nvGraphicFramePr>
        <p:xfrm>
          <a:off x="1042200" y="3362760"/>
          <a:ext cx="17640000" cy="6395736"/>
        </p:xfrm>
        <a:graphic>
          <a:graphicData uri="http://schemas.openxmlformats.org/drawingml/2006/table">
            <a:tbl>
              <a:tblPr/>
              <a:tblGrid>
                <a:gridCol w="6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Restricciones</a:t>
                      </a:r>
                      <a:r>
                        <a:rPr lang="en-CO" sz="2400" b="1" strike="noStrike" spc="-1" dirty="0">
                          <a:solidFill>
                            <a:srgbClr val="FEFAFA"/>
                          </a:solidFill>
                          <a:latin typeface="Arial"/>
                        </a:rPr>
                        <a:t>  de </a:t>
                      </a:r>
                      <a:r>
                        <a:rPr lang="en-CO" sz="2400" b="1" strike="noStrike" spc="-1" dirty="0" err="1">
                          <a:solidFill>
                            <a:srgbClr val="FEFAFA"/>
                          </a:solidFill>
                          <a:latin typeface="Arial"/>
                        </a:rPr>
                        <a:t>tecnología</a:t>
                      </a:r>
                      <a:endParaRPr lang="en-US" sz="24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Descripción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Soportar</a:t>
                      </a:r>
                      <a:r>
                        <a:rPr lang="en-US" sz="2950" b="0" i="0" u="none" strike="noStrike" spc="-1" noProof="0" dirty="0"/>
                        <a:t> hasta 50,000 </a:t>
                      </a:r>
                      <a:r>
                        <a:rPr lang="en-US" sz="2950" b="0" i="0" u="none" strike="noStrike" spc="-1" noProof="0" dirty="0" err="1"/>
                        <a:t>usuarios</a:t>
                      </a:r>
                      <a:r>
                        <a:rPr lang="en-US" sz="2950" b="0" i="0" u="none" strike="noStrike" spc="-1" noProof="0" dirty="0"/>
                        <a:t> (10,000 </a:t>
                      </a:r>
                      <a:r>
                        <a:rPr lang="en-US" sz="2950" b="0" i="0" u="none" strike="noStrike" spc="-1" noProof="0" dirty="0" err="1"/>
                        <a:t>concurrentes</a:t>
                      </a:r>
                      <a:r>
                        <a:rPr lang="en-US" sz="2950" b="0" i="0" u="none" strike="noStrike" spc="-1" noProof="0" dirty="0"/>
                        <a:t>) y 2000 </a:t>
                      </a:r>
                      <a:r>
                        <a:rPr lang="en-US" sz="2950" b="0" i="0" u="none" strike="noStrike" spc="-1" noProof="0" dirty="0" err="1"/>
                        <a:t>consultas</a:t>
                      </a:r>
                      <a:r>
                        <a:rPr lang="en-US" sz="2950" b="0" i="0" u="none" strike="noStrike" spc="-1" noProof="0" dirty="0"/>
                        <a:t>/seg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eventos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especiales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Usuario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expresa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Gerente</a:t>
                      </a:r>
                      <a:r>
                        <a:rPr lang="en-US" sz="2950" b="0" i="0" u="none" strike="noStrike" spc="-1" noProof="0" dirty="0"/>
                        <a:t> General y Director de TI.</a:t>
                      </a:r>
                      <a:endParaRPr lang="es-ES" dirty="0"/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Justificación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para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/>
                        <a:t>El </a:t>
                      </a:r>
                      <a:r>
                        <a:rPr lang="en-US" sz="2950" b="0" i="0" u="none" strike="noStrike" spc="-1" noProof="0" dirty="0" err="1"/>
                        <a:t>negocio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espera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crecer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rápidamente</a:t>
                      </a:r>
                      <a:r>
                        <a:rPr lang="en-US" sz="2950" b="0" i="0" u="none" strike="noStrike" spc="-1" noProof="0" dirty="0"/>
                        <a:t> y </a:t>
                      </a:r>
                      <a:r>
                        <a:rPr lang="en-US" sz="2950" b="0" i="0" u="none" strike="noStrike" spc="-1" noProof="0" dirty="0" err="1"/>
                        <a:t>captar</a:t>
                      </a:r>
                      <a:r>
                        <a:rPr lang="en-US" sz="2950" b="0" i="0" u="none" strike="noStrike" spc="-1" noProof="0" dirty="0"/>
                        <a:t> mercado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2 </a:t>
                      </a:r>
                      <a:r>
                        <a:rPr lang="en-US" sz="2950" b="0" i="0" u="none" strike="noStrike" spc="-1" noProof="0" dirty="0" err="1"/>
                        <a:t>años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Cómo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considera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que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pueda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afectar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la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arquitectura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del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sistema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esta</a:t>
                      </a:r>
                      <a:r>
                        <a:rPr lang="en-CO" sz="2800" b="1" strike="noStrike" spc="-1" dirty="0">
                          <a:solidFill>
                            <a:srgbClr val="4C4D4C"/>
                          </a:solidFill>
                          <a:latin typeface="Arial"/>
                        </a:rPr>
                        <a:t> </a:t>
                      </a:r>
                      <a:r>
                        <a:rPr lang="en-CO" sz="2800" b="1" strike="noStrike" spc="-1" dirty="0" err="1">
                          <a:solidFill>
                            <a:srgbClr val="4C4D4C"/>
                          </a:solidFill>
                          <a:latin typeface="Arial"/>
                        </a:rPr>
                        <a:t>restricción</a:t>
                      </a:r>
                      <a:endParaRPr lang="en-US" sz="2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950" b="0" i="0" u="none" strike="noStrike" spc="-1" noProof="0" dirty="0" err="1"/>
                        <a:t>Necesidad</a:t>
                      </a:r>
                      <a:r>
                        <a:rPr lang="en-US" sz="2950" b="0" i="0" u="none" strike="noStrike" spc="-1" noProof="0" dirty="0"/>
                        <a:t> de </a:t>
                      </a:r>
                      <a:r>
                        <a:rPr lang="en-US" sz="2950" b="0" i="0" u="none" strike="noStrike" spc="-1" noProof="0" dirty="0" err="1"/>
                        <a:t>arquitectura</a:t>
                      </a:r>
                      <a:r>
                        <a:rPr lang="en-US" sz="2950" b="0" i="0" u="none" strike="noStrike" spc="-1" noProof="0" dirty="0"/>
                        <a:t> </a:t>
                      </a:r>
                      <a:r>
                        <a:rPr lang="en-US" sz="2950" b="0" i="0" u="none" strike="noStrike" spc="-1" noProof="0" dirty="0" err="1"/>
                        <a:t>distribuida</a:t>
                      </a:r>
                      <a:r>
                        <a:rPr lang="en-US" sz="2950" b="0" i="0" u="none" strike="noStrike" spc="-1" noProof="0" dirty="0"/>
                        <a:t>, </a:t>
                      </a:r>
                      <a:r>
                        <a:rPr lang="en-US" sz="2950" b="0" i="0" u="none" strike="noStrike" spc="-1" noProof="0" dirty="0" err="1"/>
                        <a:t>balanceo</a:t>
                      </a:r>
                      <a:r>
                        <a:rPr lang="en-US" sz="2950" b="0" i="0" u="none" strike="noStrike" spc="-1" noProof="0" dirty="0"/>
                        <a:t> de carga y </a:t>
                      </a:r>
                      <a:r>
                        <a:rPr lang="en-US" sz="2950" b="0" i="0" u="none" strike="noStrike" spc="-1" noProof="0" dirty="0" err="1"/>
                        <a:t>escalado</a:t>
                      </a:r>
                      <a:r>
                        <a:rPr lang="en-US" sz="2950" b="0" i="0" u="none" strike="noStrike" spc="-1" noProof="0" dirty="0"/>
                        <a:t> horizontal </a:t>
                      </a:r>
                      <a:r>
                        <a:rPr lang="en-US" sz="2950" b="0" i="0" u="none" strike="noStrike" spc="-1" noProof="0" dirty="0" err="1"/>
                        <a:t>en</a:t>
                      </a:r>
                      <a:r>
                        <a:rPr lang="en-US" sz="2950" b="0" i="0" u="none" strike="noStrike" spc="-1" noProof="0" dirty="0"/>
                        <a:t> la </a:t>
                      </a:r>
                      <a:r>
                        <a:rPr lang="en-US" sz="2950" b="0" i="0" u="none" strike="noStrike" spc="-1" noProof="0" dirty="0" err="1"/>
                        <a:t>nube</a:t>
                      </a:r>
                      <a:r>
                        <a:rPr lang="en-US" sz="2950" b="0" i="0" u="none" strike="noStrike" spc="-1" noProof="0" dirty="0"/>
                        <a:t>.</a:t>
                      </a:r>
                      <a:endParaRPr lang="es-ES" dirty="0"/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O" sz="4400" b="0" strike="noStrike" spc="-1">
                <a:solidFill>
                  <a:srgbClr val="FEFAFA"/>
                </a:solidFill>
                <a:latin typeface="Arial"/>
              </a:rPr>
              <a:t>Restricciones de Tecnología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9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O" sz="2000" b="0" strike="noStrike" spc="-1">
                <a:solidFill>
                  <a:srgbClr val="0C0D2B"/>
                </a:solidFill>
                <a:latin typeface="Arial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MISO</Template>
  <TotalTime>4511</TotalTime>
  <Words>502</Words>
  <Application>Microsoft Office PowerPoint</Application>
  <PresentationFormat>Personalizado</PresentationFormat>
  <Paragraphs>74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Felipe Arturo Bonilla Parra</dc:creator>
  <dc:description/>
  <cp:lastModifiedBy>Jhoan rodriguez</cp:lastModifiedBy>
  <cp:revision>130</cp:revision>
  <dcterms:created xsi:type="dcterms:W3CDTF">2020-02-04T21:09:36Z</dcterms:created>
  <dcterms:modified xsi:type="dcterms:W3CDTF">2025-08-23T00:04:07Z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0x010100C3FA879870CE104FB414359600E5844F</vt:lpwstr>
  </property>
  <property fmtid="{D5CDD505-2E9C-101B-9397-08002B2CF9AE}" pid="3" name="Notes">
    <vt:i4>9</vt:i4>
  </property>
  <property fmtid="{D5CDD505-2E9C-101B-9397-08002B2CF9AE}" pid="4" name="PresentationFormat">
    <vt:lpwstr>Personalizado</vt:lpwstr>
  </property>
  <property fmtid="{D5CDD505-2E9C-101B-9397-08002B2CF9AE}" pid="5" name="Slides">
    <vt:i4>9</vt:i4>
  </property>
</Properties>
</file>