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56" r:id="rId3"/>
    <p:sldId id="259" r:id="rId4"/>
    <p:sldId id="257" r:id="rId5"/>
    <p:sldId id="258" r:id="rId6"/>
    <p:sldId id="262" r:id="rId7"/>
    <p:sldId id="275" r:id="rId8"/>
    <p:sldId id="263" r:id="rId9"/>
    <p:sldId id="273" r:id="rId10"/>
    <p:sldId id="269" r:id="rId11"/>
    <p:sldId id="268" r:id="rId12"/>
    <p:sldId id="279" r:id="rId13"/>
    <p:sldId id="264" r:id="rId14"/>
    <p:sldId id="277" r:id="rId15"/>
    <p:sldId id="266" r:id="rId16"/>
    <p:sldId id="280" r:id="rId17"/>
    <p:sldId id="265" r:id="rId18"/>
    <p:sldId id="271" r:id="rId19"/>
    <p:sldId id="267" r:id="rId20"/>
    <p:sldId id="282" r:id="rId21"/>
    <p:sldId id="284" r:id="rId22"/>
    <p:sldId id="283" r:id="rId23"/>
    <p:sldId id="286" r:id="rId24"/>
    <p:sldId id="285" r:id="rId25"/>
    <p:sldId id="288" r:id="rId26"/>
    <p:sldId id="287" r:id="rId27"/>
    <p:sldId id="294" r:id="rId28"/>
    <p:sldId id="293" r:id="rId29"/>
    <p:sldId id="292" r:id="rId30"/>
    <p:sldId id="291" r:id="rId31"/>
    <p:sldId id="295" r:id="rId32"/>
    <p:sldId id="297" r:id="rId33"/>
    <p:sldId id="298" r:id="rId34"/>
    <p:sldId id="29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9417C-8D52-846C-A6A0-DC3D90E72BBF}" v="169" dt="2022-11-04T01:10:13.241"/>
    <p1510:client id="{0C75F8F9-07E5-5950-C00F-999E1B94E74B}" v="98" dt="2022-12-09T02:48:53.163"/>
    <p1510:client id="{19BF0EC5-BADC-ACE3-9D8C-8D258DDF4ACD}" v="852" dt="2022-11-08T01:59:57.252"/>
    <p1510:client id="{22D8C13F-EDBC-3292-CA8E-C08D281E02B6}" v="19" dt="2022-11-08T03:55:59.172"/>
    <p1510:client id="{31E35786-D9DC-E3FF-C81F-87C569B65081}" v="44" dt="2022-12-08T21:16:57.346"/>
    <p1510:client id="{3ACEFCDA-FF80-45B0-804D-A3DFA37623FD}" v="3" dt="2022-12-08T06:39:09.896"/>
    <p1510:client id="{3D4EA0B8-A9D2-7884-0245-6D7DFA4F7867}" v="611" dt="2022-11-09T02:41:02.439"/>
    <p1510:client id="{486C6BBA-568A-A4A7-C446-BAB0F0FFC6DE}" v="10" dt="2022-11-11T02:28:17.106"/>
    <p1510:client id="{5348D54A-AB4D-A66F-B52B-5F4F7D16E237}" v="15" dt="2022-11-10T22:02:03.686"/>
    <p1510:client id="{70EBD93C-88F0-B936-BCF2-84A3B2A288DB}" v="402" dt="2022-12-08T23:32:02.209"/>
    <p1510:client id="{71BE3EB4-5AD3-ED6B-3CA3-36CDB2BEF59F}" v="5" dt="2022-12-02T01:41:39.620"/>
    <p1510:client id="{82C570AC-15B3-C771-0A42-1D312D713625}" v="28" dt="2022-12-08T21:44:32.920"/>
    <p1510:client id="{991951E6-7717-0A7F-9121-7BEDDF422B9F}" v="5" dt="2022-11-09T21:21:47.202"/>
    <p1510:client id="{A5B616F6-54AD-75EA-351F-67BD39822EC4}" v="8" dt="2022-11-09T04:28:35.857"/>
    <p1510:client id="{C2D861EE-E1DD-5FAB-73B0-2151EA341903}" v="2" dt="2022-11-11T02:09:53.473"/>
    <p1510:client id="{D06A1A95-0E5D-240A-1C4D-36DBE6FC2123}" v="695" dt="2022-12-07T05:04:30.413"/>
    <p1510:client id="{D3502343-6FBA-2146-8DD8-4A3FD5CC156D}" v="469" dt="2022-12-08T04:19:38.112"/>
    <p1510:client id="{E28CBCEE-C217-C4D1-CFE8-2C014F1FE9D4}" v="207" dt="2022-11-10T03:34:35.866"/>
    <p1510:client id="{EA75DBB4-6B2F-634E-F549-3C2E9259CAEC}" v="879" dt="2022-11-10T01:23:10.814"/>
    <p1510:client id="{F67DBFCF-C982-7E7C-6D1B-08070DA2498F}" v="6" dt="2022-11-10T23:50:25.3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Electronic circuit board">
            <a:extLst>
              <a:ext uri="{FF2B5EF4-FFF2-40B4-BE49-F238E27FC236}">
                <a16:creationId xmlns:a16="http://schemas.microsoft.com/office/drawing/2014/main" id="{C228AE8D-BE3E-3B8F-D052-25C7045CD10B}"/>
              </a:ext>
            </a:extLst>
          </p:cNvPr>
          <p:cNvPicPr>
            <a:picLocks noChangeAspect="1"/>
          </p:cNvPicPr>
          <p:nvPr/>
        </p:nvPicPr>
        <p:blipFill rotWithShape="1">
          <a:blip r:embed="rId2"/>
          <a:srcRect l="9091" t="23391"/>
          <a:stretch/>
        </p:blipFill>
        <p:spPr>
          <a:xfrm>
            <a:off x="20" y="10"/>
            <a:ext cx="12191981" cy="6857990"/>
          </a:xfrm>
          <a:prstGeom prst="rect">
            <a:avLst/>
          </a:prstGeom>
        </p:spPr>
      </p:pic>
      <p:sp>
        <p:nvSpPr>
          <p:cNvPr id="20" name="Rectangle 1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395959-CACC-977F-68D0-5142C0DAE807}"/>
              </a:ext>
            </a:extLst>
          </p:cNvPr>
          <p:cNvSpPr>
            <a:spLocks noGrp="1"/>
          </p:cNvSpPr>
          <p:nvPr>
            <p:ph type="title"/>
          </p:nvPr>
        </p:nvSpPr>
        <p:spPr>
          <a:xfrm>
            <a:off x="404553" y="3091928"/>
            <a:ext cx="9078562" cy="2387600"/>
          </a:xfrm>
        </p:spPr>
        <p:txBody>
          <a:bodyPr vert="horz" lIns="91440" tIns="45720" rIns="91440" bIns="45720" rtlCol="0" anchor="b">
            <a:normAutofit/>
          </a:bodyPr>
          <a:lstStyle/>
          <a:p>
            <a:pPr marL="285750" indent="-285750"/>
            <a:r>
              <a:rPr lang="en-US" b="1">
                <a:solidFill>
                  <a:srgbClr val="FFFFFF"/>
                </a:solidFill>
              </a:rPr>
              <a:t>Memory Management System</a:t>
            </a:r>
            <a:br>
              <a:rPr lang="en-US" sz="4100">
                <a:solidFill>
                  <a:srgbClr val="FFFF00"/>
                </a:solidFill>
              </a:rPr>
            </a:br>
            <a:br>
              <a:rPr lang="en-US" sz="4100">
                <a:solidFill>
                  <a:srgbClr val="FFFF00"/>
                </a:solidFill>
              </a:rPr>
            </a:br>
            <a:r>
              <a:rPr lang="en-US" sz="4100">
                <a:solidFill>
                  <a:srgbClr val="FFFFFF"/>
                </a:solidFill>
              </a:rPr>
              <a:t>Project Elaboration 2 </a:t>
            </a:r>
            <a:endParaRPr lang="en-US">
              <a:solidFill>
                <a:srgbClr val="FFFFFF"/>
              </a:solidFill>
              <a:cs typeface="Calibri Light"/>
            </a:endParaRPr>
          </a:p>
          <a:p>
            <a:pPr marL="285750" indent="-285750"/>
            <a:r>
              <a:rPr lang="en-US" sz="4100">
                <a:solidFill>
                  <a:srgbClr val="FFFFFF"/>
                </a:solidFill>
              </a:rPr>
              <a:t>By: Mai Lor, Thanh Tran, and Greg Payne </a:t>
            </a:r>
            <a:endParaRPr lang="en-US" sz="4100">
              <a:solidFill>
                <a:srgbClr val="FFFFFF"/>
              </a:solidFill>
              <a:cs typeface="Calibri Light"/>
            </a:endParaRPr>
          </a:p>
        </p:txBody>
      </p:sp>
      <p:sp>
        <p:nvSpPr>
          <p:cNvPr id="22" name="Rectangle: Rounded Corners 21">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35985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943B2E-B6FE-5E3B-9081-7396F8CBF502}"/>
              </a:ext>
            </a:extLst>
          </p:cNvPr>
          <p:cNvSpPr>
            <a:spLocks noGrp="1"/>
          </p:cNvSpPr>
          <p:nvPr>
            <p:ph type="title"/>
          </p:nvPr>
        </p:nvSpPr>
        <p:spPr>
          <a:xfrm>
            <a:off x="934872" y="982272"/>
            <a:ext cx="3388419" cy="4560970"/>
          </a:xfrm>
        </p:spPr>
        <p:txBody>
          <a:bodyPr>
            <a:normAutofit/>
          </a:bodyPr>
          <a:lstStyle/>
          <a:p>
            <a:r>
              <a:rPr lang="en-US" sz="4000">
                <a:solidFill>
                  <a:srgbClr val="FFFFFF"/>
                </a:solidFill>
                <a:ea typeface="+mj-lt"/>
                <a:cs typeface="+mj-lt"/>
              </a:rPr>
              <a:t>GRASP Pattern: Creator</a:t>
            </a:r>
            <a:endParaRPr lang="en-US"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0DE9BB45-0E33-9D2C-11BC-BBF475FDB01F}"/>
              </a:ext>
            </a:extLst>
          </p:cNvPr>
          <p:cNvSpPr>
            <a:spLocks noGrp="1"/>
          </p:cNvSpPr>
          <p:nvPr>
            <p:ph idx="1"/>
          </p:nvPr>
        </p:nvSpPr>
        <p:spPr>
          <a:xfrm>
            <a:off x="5221862" y="1719618"/>
            <a:ext cx="5948831" cy="4334629"/>
          </a:xfrm>
        </p:spPr>
        <p:txBody>
          <a:bodyPr vert="horz" lIns="91440" tIns="45720" rIns="91440" bIns="45720" rtlCol="0" anchor="ctr">
            <a:normAutofit/>
          </a:bodyPr>
          <a:lstStyle/>
          <a:p>
            <a:r>
              <a:rPr lang="en-US" sz="2400">
                <a:solidFill>
                  <a:srgbClr val="FEFFFF"/>
                </a:solidFill>
                <a:cs typeface="Calibri"/>
              </a:rPr>
              <a:t>The Customer class creates instances of Account and its subclasses, Basic, Plus, and Deluxe, filling the Creator role. Customer's singular role in our domain model is to create the Account and specify account details.  Once created, the account becomes the Memory Management's major Actor.</a:t>
            </a:r>
            <a:endParaRPr lang="en-US" sz="2400">
              <a:solidFill>
                <a:srgbClr val="FEFFFF"/>
              </a:solidFill>
            </a:endParaRPr>
          </a:p>
        </p:txBody>
      </p:sp>
    </p:spTree>
    <p:extLst>
      <p:ext uri="{BB962C8B-B14F-4D97-AF65-F5344CB8AC3E}">
        <p14:creationId xmlns:p14="http://schemas.microsoft.com/office/powerpoint/2010/main" val="1875159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37B4C1-0F60-C8E5-55F1-10D56B1A743F}"/>
              </a:ext>
            </a:extLst>
          </p:cNvPr>
          <p:cNvSpPr>
            <a:spLocks noGrp="1"/>
          </p:cNvSpPr>
          <p:nvPr>
            <p:ph type="title"/>
          </p:nvPr>
        </p:nvSpPr>
        <p:spPr>
          <a:xfrm>
            <a:off x="934872" y="982272"/>
            <a:ext cx="3388419" cy="4560970"/>
          </a:xfrm>
        </p:spPr>
        <p:txBody>
          <a:bodyPr>
            <a:normAutofit/>
          </a:bodyPr>
          <a:lstStyle/>
          <a:p>
            <a:r>
              <a:rPr lang="en-US" sz="4000">
                <a:solidFill>
                  <a:srgbClr val="FFFFFF"/>
                </a:solidFill>
                <a:cs typeface="Calibri Light"/>
              </a:rPr>
              <a:t>GRASP Pattern: Controller</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FDD0B6D-8D87-4D96-2DB4-986C9D3C1CB7}"/>
              </a:ext>
            </a:extLst>
          </p:cNvPr>
          <p:cNvSpPr>
            <a:spLocks noGrp="1"/>
          </p:cNvSpPr>
          <p:nvPr>
            <p:ph idx="1"/>
          </p:nvPr>
        </p:nvSpPr>
        <p:spPr>
          <a:xfrm>
            <a:off x="5221862" y="1719618"/>
            <a:ext cx="5948831" cy="4334629"/>
          </a:xfrm>
        </p:spPr>
        <p:txBody>
          <a:bodyPr vert="horz" lIns="91440" tIns="45720" rIns="91440" bIns="45720" rtlCol="0" anchor="ctr">
            <a:normAutofit/>
          </a:bodyPr>
          <a:lstStyle/>
          <a:p>
            <a:r>
              <a:rPr lang="en-US" sz="2400">
                <a:solidFill>
                  <a:srgbClr val="FEFFFF"/>
                </a:solidFill>
                <a:cs typeface="Calibri"/>
              </a:rPr>
              <a:t>Once an account is initialized by one of our Customers in the Memory Management System, the Account assumes the role of Controller by managing system requests to and from the S3 Bucket. </a:t>
            </a:r>
            <a:endParaRPr lang="en-US"/>
          </a:p>
          <a:p>
            <a:r>
              <a:rPr lang="en-US" sz="2400">
                <a:solidFill>
                  <a:srgbClr val="FEFFFF"/>
                </a:solidFill>
                <a:cs typeface="Calibri"/>
              </a:rPr>
              <a:t>The Account is a  non-user object  that receives and sends requests for data between the user and S3 Buckets, which store large amounts of data.</a:t>
            </a:r>
            <a:endParaRPr lang="en-US"/>
          </a:p>
        </p:txBody>
      </p:sp>
    </p:spTree>
    <p:extLst>
      <p:ext uri="{BB962C8B-B14F-4D97-AF65-F5344CB8AC3E}">
        <p14:creationId xmlns:p14="http://schemas.microsoft.com/office/powerpoint/2010/main" val="306615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3425BE-C1E8-1BDE-8BF3-00EF5BF23F15}"/>
              </a:ext>
            </a:extLst>
          </p:cNvPr>
          <p:cNvSpPr>
            <a:spLocks noGrp="1"/>
          </p:cNvSpPr>
          <p:nvPr>
            <p:ph type="title"/>
          </p:nvPr>
        </p:nvSpPr>
        <p:spPr>
          <a:xfrm>
            <a:off x="660041" y="1304558"/>
            <a:ext cx="2880828" cy="4534454"/>
          </a:xfrm>
        </p:spPr>
        <p:txBody>
          <a:bodyPr vert="horz" lIns="91440" tIns="45720" rIns="91440" bIns="45720" rtlCol="0" anchor="t">
            <a:noAutofit/>
          </a:bodyPr>
          <a:lstStyle/>
          <a:p>
            <a:r>
              <a:rPr lang="en-US" sz="3200">
                <a:solidFill>
                  <a:srgbClr val="FFFFFF"/>
                </a:solidFill>
              </a:rPr>
              <a:t>Creator, Controller, and Factory</a:t>
            </a:r>
            <a:br>
              <a:rPr lang="en-US" sz="3200">
                <a:cs typeface="Calibri Light"/>
              </a:rPr>
            </a:br>
            <a:br>
              <a:rPr lang="en-US" sz="3200">
                <a:cs typeface="Calibri Light"/>
              </a:rPr>
            </a:br>
            <a:r>
              <a:rPr lang="en-US" sz="3200">
                <a:solidFill>
                  <a:srgbClr val="FFFFFF"/>
                </a:solidFill>
                <a:cs typeface="Calibri Light"/>
              </a:rPr>
              <a:t>Updated SSD with GRASP and </a:t>
            </a:r>
            <a:r>
              <a:rPr lang="en-US" sz="3200" err="1">
                <a:solidFill>
                  <a:srgbClr val="FFFFFF"/>
                </a:solidFill>
                <a:cs typeface="Calibri Light"/>
              </a:rPr>
              <a:t>GoF</a:t>
            </a:r>
            <a:r>
              <a:rPr lang="en-US" sz="3200">
                <a:solidFill>
                  <a:srgbClr val="FFFFFF"/>
                </a:solidFill>
                <a:cs typeface="Calibri Light"/>
              </a:rPr>
              <a:t> Patterns</a:t>
            </a:r>
            <a:br>
              <a:rPr lang="en-US" sz="3200">
                <a:cs typeface="Calibri Light"/>
              </a:rPr>
            </a:br>
            <a:endParaRPr lang="en-US" sz="3200" kern="1200">
              <a:solidFill>
                <a:srgbClr val="FFFFFF"/>
              </a:solidFill>
              <a:latin typeface="+mj-lt"/>
              <a:cs typeface="Calibri Light"/>
            </a:endParaRPr>
          </a:p>
        </p:txBody>
      </p:sp>
      <p:pic>
        <p:nvPicPr>
          <p:cNvPr id="5" name="Picture 5" descr="Diagram&#10;&#10;Description automatically generated">
            <a:extLst>
              <a:ext uri="{FF2B5EF4-FFF2-40B4-BE49-F238E27FC236}">
                <a16:creationId xmlns:a16="http://schemas.microsoft.com/office/drawing/2014/main" id="{EF5C95E6-568F-7AFD-0BCE-A7616719442D}"/>
              </a:ext>
            </a:extLst>
          </p:cNvPr>
          <p:cNvPicPr>
            <a:picLocks noChangeAspect="1"/>
          </p:cNvPicPr>
          <p:nvPr/>
        </p:nvPicPr>
        <p:blipFill>
          <a:blip r:embed="rId2"/>
          <a:stretch>
            <a:fillRect/>
          </a:stretch>
        </p:blipFill>
        <p:spPr>
          <a:xfrm>
            <a:off x="4048432" y="323568"/>
            <a:ext cx="8052618" cy="4232119"/>
          </a:xfrm>
          <a:prstGeom prst="rect">
            <a:avLst/>
          </a:prstGeom>
        </p:spPr>
      </p:pic>
      <p:sp>
        <p:nvSpPr>
          <p:cNvPr id="7" name="TextBox 6">
            <a:extLst>
              <a:ext uri="{FF2B5EF4-FFF2-40B4-BE49-F238E27FC236}">
                <a16:creationId xmlns:a16="http://schemas.microsoft.com/office/drawing/2014/main" id="{45673EEE-65BD-818A-4ADE-6A958E1E3E60}"/>
              </a:ext>
            </a:extLst>
          </p:cNvPr>
          <p:cNvSpPr txBox="1"/>
          <p:nvPr/>
        </p:nvSpPr>
        <p:spPr>
          <a:xfrm>
            <a:off x="4756354" y="5039032"/>
            <a:ext cx="631722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Customer acts as the Creator for Account, while Account acts as the Controller for the Memory Management System.</a:t>
            </a:r>
          </a:p>
          <a:p>
            <a:endParaRPr lang="en-US">
              <a:cs typeface="Calibri"/>
            </a:endParaRPr>
          </a:p>
          <a:p>
            <a:r>
              <a:rPr lang="en-US">
                <a:cs typeface="Calibri"/>
              </a:rPr>
              <a:t>The MMS acts as a factory for new AWS S3 Buckets.</a:t>
            </a:r>
          </a:p>
          <a:p>
            <a:endParaRPr lang="en-US">
              <a:cs typeface="Calibri"/>
            </a:endParaRPr>
          </a:p>
        </p:txBody>
      </p:sp>
    </p:spTree>
    <p:extLst>
      <p:ext uri="{BB962C8B-B14F-4D97-AF65-F5344CB8AC3E}">
        <p14:creationId xmlns:p14="http://schemas.microsoft.com/office/powerpoint/2010/main" val="875502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8DC577-4D4C-3D4E-0D31-AB88C514D40E}"/>
              </a:ext>
            </a:extLst>
          </p:cNvPr>
          <p:cNvSpPr>
            <a:spLocks noGrp="1"/>
          </p:cNvSpPr>
          <p:nvPr>
            <p:ph type="title"/>
          </p:nvPr>
        </p:nvSpPr>
        <p:spPr>
          <a:xfrm>
            <a:off x="819686" y="982272"/>
            <a:ext cx="3636512" cy="4560970"/>
          </a:xfrm>
        </p:spPr>
        <p:txBody>
          <a:bodyPr>
            <a:normAutofit/>
          </a:bodyPr>
          <a:lstStyle/>
          <a:p>
            <a:r>
              <a:rPr lang="en-US" sz="4000">
                <a:solidFill>
                  <a:srgbClr val="FFFFFF"/>
                </a:solidFill>
                <a:cs typeface="Calibri Light"/>
              </a:rPr>
              <a:t>GRASP Pattern: </a:t>
            </a:r>
            <a:br>
              <a:rPr lang="en-US" sz="4000">
                <a:solidFill>
                  <a:srgbClr val="FFFFFF"/>
                </a:solidFill>
                <a:cs typeface="Calibri Light"/>
              </a:rPr>
            </a:br>
            <a:r>
              <a:rPr lang="en-US" sz="4000">
                <a:solidFill>
                  <a:srgbClr val="FFFFFF"/>
                </a:solidFill>
                <a:cs typeface="Calibri Light"/>
              </a:rPr>
              <a:t>Polymorphism</a:t>
            </a:r>
            <a:br>
              <a:rPr lang="en-US" sz="4000">
                <a:solidFill>
                  <a:srgbClr val="FFFFFF"/>
                </a:solidFill>
                <a:cs typeface="Calibri Light"/>
              </a:rPr>
            </a:br>
            <a:br>
              <a:rPr lang="en-US" sz="4000">
                <a:cs typeface="Calibri Light"/>
              </a:rPr>
            </a:br>
            <a:r>
              <a:rPr lang="en-US" sz="4000">
                <a:solidFill>
                  <a:srgbClr val="FFFFFF"/>
                </a:solidFill>
                <a:cs typeface="Calibri Light"/>
              </a:rPr>
              <a:t> &amp;</a:t>
            </a:r>
            <a:br>
              <a:rPr lang="en-US" sz="4000">
                <a:solidFill>
                  <a:srgbClr val="FFFFFF"/>
                </a:solidFill>
                <a:cs typeface="Calibri Light"/>
              </a:rPr>
            </a:br>
            <a:br>
              <a:rPr lang="en-US" sz="4000">
                <a:cs typeface="Calibri Light"/>
              </a:rPr>
            </a:br>
            <a:r>
              <a:rPr lang="en-US" sz="4000">
                <a:solidFill>
                  <a:srgbClr val="FFFFFF"/>
                </a:solidFill>
                <a:cs typeface="Calibri Light"/>
              </a:rPr>
              <a:t> </a:t>
            </a:r>
            <a:r>
              <a:rPr lang="en-US" sz="4000" err="1">
                <a:solidFill>
                  <a:srgbClr val="FFFFFF"/>
                </a:solidFill>
                <a:cs typeface="Calibri Light"/>
              </a:rPr>
              <a:t>GoF</a:t>
            </a:r>
            <a:r>
              <a:rPr lang="en-US" sz="4000">
                <a:solidFill>
                  <a:srgbClr val="FFFFFF"/>
                </a:solidFill>
                <a:cs typeface="Calibri Light"/>
              </a:rPr>
              <a:t> Pattern: Adapter</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ABA7E75B-C47C-40C1-44E1-FB02EDE243E7}"/>
              </a:ext>
            </a:extLst>
          </p:cNvPr>
          <p:cNvSpPr>
            <a:spLocks noGrp="1"/>
          </p:cNvSpPr>
          <p:nvPr>
            <p:ph idx="1"/>
          </p:nvPr>
        </p:nvSpPr>
        <p:spPr>
          <a:xfrm>
            <a:off x="5221862" y="1719618"/>
            <a:ext cx="5948831" cy="4334629"/>
          </a:xfrm>
        </p:spPr>
        <p:txBody>
          <a:bodyPr vert="horz" lIns="91440" tIns="45720" rIns="91440" bIns="45720" rtlCol="0" anchor="ctr">
            <a:normAutofit/>
          </a:bodyPr>
          <a:lstStyle/>
          <a:p>
            <a:r>
              <a:rPr lang="en-US" sz="2400">
                <a:solidFill>
                  <a:srgbClr val="FEFFFF"/>
                </a:solidFill>
                <a:cs typeface="Calibri"/>
              </a:rPr>
              <a:t>The Polymorphism GRASP pattern applies to our three subclasses Basic, Plus, and Deluxe extending the superclass Account.  These subclasses share the basic blueprint for Account, but each varies in memory storage size and cost to the customer. </a:t>
            </a:r>
          </a:p>
          <a:p>
            <a:r>
              <a:rPr lang="en-US" sz="2400">
                <a:solidFill>
                  <a:srgbClr val="FEFFFF"/>
                </a:solidFill>
                <a:cs typeface="Calibri"/>
              </a:rPr>
              <a:t>This relationship also represents the Adapter pattern. Whenever a variation of an account is needed, the subclasses serve as Adapters. </a:t>
            </a:r>
          </a:p>
        </p:txBody>
      </p:sp>
    </p:spTree>
    <p:extLst>
      <p:ext uri="{BB962C8B-B14F-4D97-AF65-F5344CB8AC3E}">
        <p14:creationId xmlns:p14="http://schemas.microsoft.com/office/powerpoint/2010/main" val="3856974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3425BE-C1E8-1BDE-8BF3-00EF5BF23F15}"/>
              </a:ext>
            </a:extLst>
          </p:cNvPr>
          <p:cNvSpPr>
            <a:spLocks noGrp="1"/>
          </p:cNvSpPr>
          <p:nvPr>
            <p:ph type="title"/>
          </p:nvPr>
        </p:nvSpPr>
        <p:spPr>
          <a:xfrm>
            <a:off x="462486" y="2767106"/>
            <a:ext cx="3360605" cy="3071906"/>
          </a:xfrm>
        </p:spPr>
        <p:txBody>
          <a:bodyPr vert="horz" lIns="91440" tIns="45720" rIns="91440" bIns="45720" rtlCol="0" anchor="t">
            <a:normAutofit/>
          </a:bodyPr>
          <a:lstStyle/>
          <a:p>
            <a:r>
              <a:rPr lang="en-US" sz="2800">
                <a:solidFill>
                  <a:srgbClr val="FFFFFF"/>
                </a:solidFill>
              </a:rPr>
              <a:t>GRASP Patterns: </a:t>
            </a:r>
            <a:br>
              <a:rPr lang="en-US" sz="2800">
                <a:solidFill>
                  <a:srgbClr val="FFFFFF"/>
                </a:solidFill>
              </a:rPr>
            </a:br>
            <a:r>
              <a:rPr lang="en-US" sz="2800">
                <a:solidFill>
                  <a:srgbClr val="FFFFFF"/>
                </a:solidFill>
              </a:rPr>
              <a:t>Polymorphism</a:t>
            </a:r>
            <a:r>
              <a:rPr lang="en-US" sz="2800" kern="1200">
                <a:solidFill>
                  <a:srgbClr val="FFFFFF"/>
                </a:solidFill>
                <a:latin typeface="+mj-lt"/>
                <a:ea typeface="+mj-ea"/>
                <a:cs typeface="+mj-cs"/>
              </a:rPr>
              <a:t>  &amp; Adapter </a:t>
            </a:r>
            <a:br>
              <a:rPr lang="en-US" sz="2800">
                <a:cs typeface="Calibri Light"/>
              </a:rPr>
            </a:br>
            <a:br>
              <a:rPr lang="en-US" sz="2800">
                <a:cs typeface="Calibri Light"/>
              </a:rPr>
            </a:br>
            <a:r>
              <a:rPr lang="en-US" sz="2800">
                <a:solidFill>
                  <a:srgbClr val="FFFFFF"/>
                </a:solidFill>
                <a:cs typeface="Calibri Light"/>
              </a:rPr>
              <a:t>Class Diagram</a:t>
            </a:r>
            <a:endParaRPr lang="en-US" sz="2800" kern="1200">
              <a:solidFill>
                <a:srgbClr val="FFFFFF"/>
              </a:solidFill>
              <a:latin typeface="+mj-lt"/>
              <a:cs typeface="Calibri Light"/>
            </a:endParaRPr>
          </a:p>
        </p:txBody>
      </p:sp>
      <p:pic>
        <p:nvPicPr>
          <p:cNvPr id="12" name="Picture 13" descr="Diagram&#10;&#10;Description automatically generated">
            <a:extLst>
              <a:ext uri="{FF2B5EF4-FFF2-40B4-BE49-F238E27FC236}">
                <a16:creationId xmlns:a16="http://schemas.microsoft.com/office/drawing/2014/main" id="{EFA3F07F-EC09-942F-DA7A-B7BB0559118A}"/>
              </a:ext>
            </a:extLst>
          </p:cNvPr>
          <p:cNvPicPr>
            <a:picLocks noGrp="1" noChangeAspect="1"/>
          </p:cNvPicPr>
          <p:nvPr>
            <p:ph idx="1"/>
          </p:nvPr>
        </p:nvPicPr>
        <p:blipFill>
          <a:blip r:embed="rId2"/>
          <a:stretch>
            <a:fillRect/>
          </a:stretch>
        </p:blipFill>
        <p:spPr>
          <a:xfrm>
            <a:off x="4143990" y="755880"/>
            <a:ext cx="6743085" cy="3885278"/>
          </a:xfrm>
        </p:spPr>
      </p:pic>
      <p:sp>
        <p:nvSpPr>
          <p:cNvPr id="3" name="TextBox 2">
            <a:extLst>
              <a:ext uri="{FF2B5EF4-FFF2-40B4-BE49-F238E27FC236}">
                <a16:creationId xmlns:a16="http://schemas.microsoft.com/office/drawing/2014/main" id="{B937CBC6-C7A7-1041-CD96-41007902CED9}"/>
              </a:ext>
            </a:extLst>
          </p:cNvPr>
          <p:cNvSpPr txBox="1"/>
          <p:nvPr/>
        </p:nvSpPr>
        <p:spPr>
          <a:xfrm>
            <a:off x="4572000" y="5088193"/>
            <a:ext cx="65876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Using the Polymorphism GRASP pattern,  the Account type adapters for Plus, Basic, and Deluxe inherit Account's blueprint, but have their own variations in storage capacity and data transfer speed.</a:t>
            </a:r>
            <a:endParaRPr lang="en-US"/>
          </a:p>
        </p:txBody>
      </p:sp>
    </p:spTree>
    <p:extLst>
      <p:ext uri="{BB962C8B-B14F-4D97-AF65-F5344CB8AC3E}">
        <p14:creationId xmlns:p14="http://schemas.microsoft.com/office/powerpoint/2010/main" val="3049458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DDE956-41BC-0454-8B2E-D14CBB1317E7}"/>
              </a:ext>
            </a:extLst>
          </p:cNvPr>
          <p:cNvSpPr>
            <a:spLocks noGrp="1"/>
          </p:cNvSpPr>
          <p:nvPr>
            <p:ph type="title"/>
          </p:nvPr>
        </p:nvSpPr>
        <p:spPr>
          <a:xfrm>
            <a:off x="934872" y="982272"/>
            <a:ext cx="3388419" cy="4560970"/>
          </a:xfrm>
        </p:spPr>
        <p:txBody>
          <a:bodyPr>
            <a:normAutofit/>
          </a:bodyPr>
          <a:lstStyle/>
          <a:p>
            <a:r>
              <a:rPr lang="en-US" sz="4000" err="1">
                <a:solidFill>
                  <a:srgbClr val="FFFFFF"/>
                </a:solidFill>
                <a:cs typeface="Calibri Light"/>
              </a:rPr>
              <a:t>GoF</a:t>
            </a:r>
            <a:r>
              <a:rPr lang="en-US" sz="4000">
                <a:solidFill>
                  <a:srgbClr val="FFFFFF"/>
                </a:solidFill>
                <a:cs typeface="Calibri Light"/>
              </a:rPr>
              <a:t> Pattern: Factory</a:t>
            </a:r>
            <a:endParaRPr lang="en-US"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C643EF1-C998-B4E2-5829-E722E059E904}"/>
              </a:ext>
            </a:extLst>
          </p:cNvPr>
          <p:cNvSpPr>
            <a:spLocks noGrp="1"/>
          </p:cNvSpPr>
          <p:nvPr>
            <p:ph idx="1"/>
          </p:nvPr>
        </p:nvSpPr>
        <p:spPr>
          <a:xfrm>
            <a:off x="5221862" y="1719618"/>
            <a:ext cx="5948831" cy="4334629"/>
          </a:xfrm>
        </p:spPr>
        <p:txBody>
          <a:bodyPr vert="horz" lIns="91440" tIns="45720" rIns="91440" bIns="45720" rtlCol="0" anchor="ctr">
            <a:normAutofit/>
          </a:bodyPr>
          <a:lstStyle/>
          <a:p>
            <a:r>
              <a:rPr lang="en-US" sz="2400">
                <a:solidFill>
                  <a:srgbClr val="FEFFFF"/>
                </a:solidFill>
                <a:cs typeface="Calibri"/>
              </a:rPr>
              <a:t>The S3 Bucket class models the GoF pattern known as Factory. That means it creates instances of classes In response to requests it receives from the account class, it manufactures individual bucket objects without exposing creation logic to the client. </a:t>
            </a:r>
          </a:p>
          <a:p>
            <a:r>
              <a:rPr lang="en-US" sz="2400">
                <a:solidFill>
                  <a:srgbClr val="FEFFFF"/>
                </a:solidFill>
                <a:cs typeface="Calibri"/>
              </a:rPr>
              <a:t>Depending on requests made by an Account object, the S3 Bucket class can create three distinct object types: Tier I Bucket, </a:t>
            </a:r>
            <a:r>
              <a:rPr lang="en-US" sz="2400">
                <a:solidFill>
                  <a:srgbClr val="FEFFFF"/>
                </a:solidFill>
                <a:ea typeface="+mn-lt"/>
                <a:cs typeface="+mn-lt"/>
              </a:rPr>
              <a:t>Tier II Bucket, Tier III Bucket.</a:t>
            </a:r>
          </a:p>
        </p:txBody>
      </p:sp>
    </p:spTree>
    <p:extLst>
      <p:ext uri="{BB962C8B-B14F-4D97-AF65-F5344CB8AC3E}">
        <p14:creationId xmlns:p14="http://schemas.microsoft.com/office/powerpoint/2010/main" val="3130686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BA04A1-098D-F1B7-2707-53F966D230C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err="1">
                <a:solidFill>
                  <a:srgbClr val="FFFFFF"/>
                </a:solidFill>
              </a:rPr>
              <a:t>GoF</a:t>
            </a:r>
            <a:r>
              <a:rPr lang="en-US" sz="4000">
                <a:solidFill>
                  <a:srgbClr val="FFFFFF"/>
                </a:solidFill>
              </a:rPr>
              <a:t> Pattern: Factory </a:t>
            </a:r>
            <a:endParaRPr lang="en-US" sz="4000" kern="1200">
              <a:solidFill>
                <a:srgbClr val="FFFFFF"/>
              </a:solidFill>
              <a:latin typeface="+mj-lt"/>
              <a:cs typeface="Calibri Light"/>
            </a:endParaRPr>
          </a:p>
        </p:txBody>
      </p:sp>
      <p:pic>
        <p:nvPicPr>
          <p:cNvPr id="4" name="Picture 4">
            <a:extLst>
              <a:ext uri="{FF2B5EF4-FFF2-40B4-BE49-F238E27FC236}">
                <a16:creationId xmlns:a16="http://schemas.microsoft.com/office/drawing/2014/main" id="{17352791-13F8-6D7E-3017-5F0BC72EA8C2}"/>
              </a:ext>
            </a:extLst>
          </p:cNvPr>
          <p:cNvPicPr>
            <a:picLocks noGrp="1" noChangeAspect="1"/>
          </p:cNvPicPr>
          <p:nvPr>
            <p:ph idx="1"/>
          </p:nvPr>
        </p:nvPicPr>
        <p:blipFill>
          <a:blip r:embed="rId2"/>
          <a:stretch>
            <a:fillRect/>
          </a:stretch>
        </p:blipFill>
        <p:spPr>
          <a:xfrm>
            <a:off x="4232041" y="365302"/>
            <a:ext cx="7496135" cy="5918460"/>
          </a:xfrm>
          <a:prstGeom prst="rect">
            <a:avLst/>
          </a:prstGeom>
        </p:spPr>
      </p:pic>
    </p:spTree>
    <p:extLst>
      <p:ext uri="{BB962C8B-B14F-4D97-AF65-F5344CB8AC3E}">
        <p14:creationId xmlns:p14="http://schemas.microsoft.com/office/powerpoint/2010/main" val="3347342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4FBA68-3AC6-192C-D7CC-D18E0BF84334}"/>
              </a:ext>
            </a:extLst>
          </p:cNvPr>
          <p:cNvSpPr>
            <a:spLocks noGrp="1"/>
          </p:cNvSpPr>
          <p:nvPr>
            <p:ph type="title"/>
          </p:nvPr>
        </p:nvSpPr>
        <p:spPr>
          <a:xfrm>
            <a:off x="934872" y="982272"/>
            <a:ext cx="3388419" cy="4560970"/>
          </a:xfrm>
        </p:spPr>
        <p:txBody>
          <a:bodyPr>
            <a:normAutofit/>
          </a:bodyPr>
          <a:lstStyle/>
          <a:p>
            <a:r>
              <a:rPr lang="en-US" sz="4000" err="1">
                <a:solidFill>
                  <a:srgbClr val="FFFFFF"/>
                </a:solidFill>
                <a:cs typeface="Calibri Light"/>
              </a:rPr>
              <a:t>GoF</a:t>
            </a:r>
            <a:r>
              <a:rPr lang="en-US" sz="4000">
                <a:solidFill>
                  <a:srgbClr val="FFFFFF"/>
                </a:solidFill>
                <a:cs typeface="Calibri Light"/>
              </a:rPr>
              <a:t> Pattern: Singleton</a:t>
            </a:r>
            <a:endParaRPr lang="en-US"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52FB5073-576A-F1B6-3F1D-760ED2A2399A}"/>
              </a:ext>
            </a:extLst>
          </p:cNvPr>
          <p:cNvSpPr>
            <a:spLocks noGrp="1"/>
          </p:cNvSpPr>
          <p:nvPr>
            <p:ph idx="1"/>
          </p:nvPr>
        </p:nvSpPr>
        <p:spPr>
          <a:xfrm>
            <a:off x="5221862" y="1719618"/>
            <a:ext cx="5948831" cy="4334629"/>
          </a:xfrm>
        </p:spPr>
        <p:txBody>
          <a:bodyPr vert="horz" lIns="91440" tIns="45720" rIns="91440" bIns="45720" rtlCol="0" anchor="ctr">
            <a:normAutofit/>
          </a:bodyPr>
          <a:lstStyle/>
          <a:p>
            <a:pPr marL="0" indent="0">
              <a:buNone/>
            </a:pPr>
            <a:r>
              <a:rPr lang="en-US" sz="2400">
                <a:solidFill>
                  <a:srgbClr val="FEFFFF"/>
                </a:solidFill>
                <a:cs typeface="Calibri"/>
              </a:rPr>
              <a:t>Our S3 bucket system represents the GoF pattern for Singleton. The Memory Management System will always employ a single instance of the S3 Bucket System, which communicates with all of our buckets and accounts.</a:t>
            </a:r>
          </a:p>
        </p:txBody>
      </p:sp>
    </p:spTree>
    <p:extLst>
      <p:ext uri="{BB962C8B-B14F-4D97-AF65-F5344CB8AC3E}">
        <p14:creationId xmlns:p14="http://schemas.microsoft.com/office/powerpoint/2010/main" val="1726897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2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Shape 2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445C81-AECC-1D81-60E1-C5A850B4E424}"/>
              </a:ext>
            </a:extLst>
          </p:cNvPr>
          <p:cNvSpPr>
            <a:spLocks noGrp="1"/>
          </p:cNvSpPr>
          <p:nvPr>
            <p:ph type="title"/>
          </p:nvPr>
        </p:nvSpPr>
        <p:spPr>
          <a:xfrm>
            <a:off x="934872" y="982272"/>
            <a:ext cx="3388419" cy="4560970"/>
          </a:xfrm>
        </p:spPr>
        <p:txBody>
          <a:bodyPr>
            <a:normAutofit/>
          </a:bodyPr>
          <a:lstStyle/>
          <a:p>
            <a:r>
              <a:rPr lang="en-US" sz="4000">
                <a:solidFill>
                  <a:srgbClr val="FFFFFF"/>
                </a:solidFill>
                <a:ea typeface="+mj-lt"/>
                <a:cs typeface="+mj-lt"/>
              </a:rPr>
              <a:t>GoF Pattern: Façade </a:t>
            </a:r>
            <a:endParaRPr lang="en-US" sz="4000">
              <a:solidFill>
                <a:srgbClr val="FFFFFF"/>
              </a:solidFill>
            </a:endParaRPr>
          </a:p>
        </p:txBody>
      </p:sp>
      <p:sp>
        <p:nvSpPr>
          <p:cNvPr id="52"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5F49B62-564D-193C-CC10-44E6E613066D}"/>
              </a:ext>
            </a:extLst>
          </p:cNvPr>
          <p:cNvSpPr>
            <a:spLocks noGrp="1"/>
          </p:cNvSpPr>
          <p:nvPr>
            <p:ph idx="1"/>
          </p:nvPr>
        </p:nvSpPr>
        <p:spPr>
          <a:xfrm>
            <a:off x="5221862" y="1719618"/>
            <a:ext cx="5948831" cy="4334629"/>
          </a:xfrm>
        </p:spPr>
        <p:txBody>
          <a:bodyPr vert="horz" lIns="91440" tIns="45720" rIns="91440" bIns="45720" rtlCol="0" anchor="ctr">
            <a:normAutofit/>
          </a:bodyPr>
          <a:lstStyle/>
          <a:p>
            <a:r>
              <a:rPr lang="en-US" sz="2400">
                <a:solidFill>
                  <a:srgbClr val="FEFFFF"/>
                </a:solidFill>
                <a:cs typeface="Calibri"/>
              </a:rPr>
              <a:t>From the Customer's standpoint, the Account represents the entire Memory Management System, making the Account and our forward-facing GUI a Façade for the entire Memory Management System. </a:t>
            </a:r>
          </a:p>
          <a:p>
            <a:endParaRPr lang="en-US" sz="2400">
              <a:solidFill>
                <a:srgbClr val="FEFFFF"/>
              </a:solidFill>
              <a:cs typeface="Calibri"/>
            </a:endParaRPr>
          </a:p>
        </p:txBody>
      </p:sp>
    </p:spTree>
    <p:extLst>
      <p:ext uri="{BB962C8B-B14F-4D97-AF65-F5344CB8AC3E}">
        <p14:creationId xmlns:p14="http://schemas.microsoft.com/office/powerpoint/2010/main" val="1683769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EEC690-5128-647E-8D79-9640F9D7F871}"/>
              </a:ext>
            </a:extLst>
          </p:cNvPr>
          <p:cNvSpPr>
            <a:spLocks noGrp="1"/>
          </p:cNvSpPr>
          <p:nvPr>
            <p:ph type="title"/>
          </p:nvPr>
        </p:nvSpPr>
        <p:spPr>
          <a:xfrm>
            <a:off x="934872" y="982272"/>
            <a:ext cx="3388419" cy="4560970"/>
          </a:xfrm>
        </p:spPr>
        <p:txBody>
          <a:bodyPr>
            <a:normAutofit/>
          </a:bodyPr>
          <a:lstStyle/>
          <a:p>
            <a:r>
              <a:rPr lang="en-US" sz="4000" err="1">
                <a:solidFill>
                  <a:srgbClr val="FFFFFF"/>
                </a:solidFill>
                <a:cs typeface="Calibri Light"/>
              </a:rPr>
              <a:t>GoF</a:t>
            </a:r>
            <a:r>
              <a:rPr lang="en-US" sz="4000">
                <a:solidFill>
                  <a:srgbClr val="FFFFFF"/>
                </a:solidFill>
                <a:cs typeface="Calibri Light"/>
              </a:rPr>
              <a:t> </a:t>
            </a:r>
            <a:r>
              <a:rPr lang="en-US" sz="4000">
                <a:solidFill>
                  <a:srgbClr val="FFFFFF"/>
                </a:solidFill>
                <a:ea typeface="+mj-lt"/>
                <a:cs typeface="+mj-lt"/>
              </a:rPr>
              <a:t>Pattern:</a:t>
            </a:r>
            <a:br>
              <a:rPr lang="en-US" sz="4000">
                <a:solidFill>
                  <a:srgbClr val="FFFFFF"/>
                </a:solidFill>
                <a:ea typeface="+mj-lt"/>
                <a:cs typeface="+mj-lt"/>
              </a:rPr>
            </a:br>
            <a:r>
              <a:rPr lang="en-US" sz="4000">
                <a:solidFill>
                  <a:srgbClr val="FFFFFF"/>
                </a:solidFill>
                <a:ea typeface="+mj-lt"/>
                <a:cs typeface="+mj-lt"/>
              </a:rPr>
              <a:t> </a:t>
            </a:r>
            <a:r>
              <a:rPr lang="en-US" sz="4000">
                <a:solidFill>
                  <a:srgbClr val="FFFFFF"/>
                </a:solidFill>
                <a:cs typeface="Calibri Light"/>
              </a:rPr>
              <a:t>Observer </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AB0AE8C-3727-FB8C-7CB1-34BADC18E229}"/>
              </a:ext>
            </a:extLst>
          </p:cNvPr>
          <p:cNvSpPr>
            <a:spLocks noGrp="1"/>
          </p:cNvSpPr>
          <p:nvPr>
            <p:ph idx="1"/>
          </p:nvPr>
        </p:nvSpPr>
        <p:spPr>
          <a:xfrm>
            <a:off x="5221862" y="1719618"/>
            <a:ext cx="5948831" cy="4334629"/>
          </a:xfrm>
        </p:spPr>
        <p:txBody>
          <a:bodyPr anchor="ctr">
            <a:normAutofit fontScale="92500" lnSpcReduction="10000"/>
          </a:bodyPr>
          <a:lstStyle/>
          <a:p>
            <a:r>
              <a:rPr lang="en-US" sz="2400">
                <a:solidFill>
                  <a:srgbClr val="FEFFFF"/>
                </a:solidFill>
                <a:cs typeface="Calibri"/>
              </a:rPr>
              <a:t>Each instance of Account keeps a virtual log of the contents of its corresponding Bucket so that it can show users which files are available to retrieve and manipulate. </a:t>
            </a:r>
          </a:p>
          <a:p>
            <a:endParaRPr lang="en-US" sz="2400">
              <a:solidFill>
                <a:srgbClr val="FEFFFF"/>
              </a:solidFill>
              <a:cs typeface="Calibri"/>
            </a:endParaRPr>
          </a:p>
          <a:p>
            <a:r>
              <a:rPr lang="en-US" sz="2400">
                <a:solidFill>
                  <a:srgbClr val="FEFFFF"/>
                </a:solidFill>
                <a:cs typeface="Calibri"/>
              </a:rPr>
              <a:t>Whenever an Account initiates a change in the contents of its corresponding Bucket, the AWS S3 Bucket publishes an content update to Account.</a:t>
            </a:r>
          </a:p>
          <a:p>
            <a:endParaRPr lang="en-US" sz="2400">
              <a:solidFill>
                <a:srgbClr val="FEFFFF"/>
              </a:solidFill>
              <a:cs typeface="Calibri"/>
            </a:endParaRPr>
          </a:p>
          <a:p>
            <a:r>
              <a:rPr lang="en-US" sz="2400">
                <a:solidFill>
                  <a:srgbClr val="FEFFFF"/>
                </a:solidFill>
                <a:cs typeface="Calibri"/>
              </a:rPr>
              <a:t>Account maintains a log of the Bucket's contents based on changes it observes that are published by the S3 Bucket System.</a:t>
            </a:r>
          </a:p>
          <a:p>
            <a:endParaRPr lang="en-US" sz="2400">
              <a:solidFill>
                <a:srgbClr val="FEFFFF"/>
              </a:solidFill>
              <a:cs typeface="Calibri"/>
            </a:endParaRPr>
          </a:p>
          <a:p>
            <a:endParaRPr lang="en-US" sz="2400">
              <a:solidFill>
                <a:srgbClr val="FEFFFF"/>
              </a:solidFill>
              <a:cs typeface="Calibri"/>
            </a:endParaRPr>
          </a:p>
        </p:txBody>
      </p:sp>
    </p:spTree>
    <p:extLst>
      <p:ext uri="{BB962C8B-B14F-4D97-AF65-F5344CB8AC3E}">
        <p14:creationId xmlns:p14="http://schemas.microsoft.com/office/powerpoint/2010/main" val="44086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66DD62C-81E6-1A62-ABE3-C9EDBC1F08E5}"/>
              </a:ext>
            </a:extLst>
          </p:cNvPr>
          <p:cNvSpPr txBox="1"/>
          <p:nvPr/>
        </p:nvSpPr>
        <p:spPr>
          <a:xfrm>
            <a:off x="838200" y="171162"/>
            <a:ext cx="2840182" cy="23711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kern="1200">
                <a:solidFill>
                  <a:srgbClr val="FFFFFF"/>
                </a:solidFill>
                <a:latin typeface="+mj-lt"/>
                <a:ea typeface="+mj-ea"/>
                <a:cs typeface="+mj-cs"/>
              </a:rPr>
              <a:t>USE CASE</a:t>
            </a:r>
          </a:p>
          <a:p>
            <a:pPr>
              <a:lnSpc>
                <a:spcPct val="90000"/>
              </a:lnSpc>
              <a:spcBef>
                <a:spcPct val="0"/>
              </a:spcBef>
              <a:spcAft>
                <a:spcPts val="600"/>
              </a:spcAft>
            </a:pPr>
            <a:r>
              <a:rPr lang="en-US" sz="3200">
                <a:solidFill>
                  <a:srgbClr val="FFFFFF"/>
                </a:solidFill>
                <a:latin typeface="+mj-lt"/>
                <a:ea typeface="+mj-ea"/>
                <a:cs typeface="Calibri Light"/>
              </a:rPr>
              <a:t>Diagram</a:t>
            </a:r>
          </a:p>
        </p:txBody>
      </p:sp>
      <p:pic>
        <p:nvPicPr>
          <p:cNvPr id="4" name="Picture 4">
            <a:extLst>
              <a:ext uri="{FF2B5EF4-FFF2-40B4-BE49-F238E27FC236}">
                <a16:creationId xmlns:a16="http://schemas.microsoft.com/office/drawing/2014/main" id="{7F12BA62-376D-932C-627B-8474A0E31C92}"/>
              </a:ext>
            </a:extLst>
          </p:cNvPr>
          <p:cNvPicPr>
            <a:picLocks noChangeAspect="1"/>
          </p:cNvPicPr>
          <p:nvPr/>
        </p:nvPicPr>
        <p:blipFill>
          <a:blip r:embed="rId2"/>
          <a:stretch>
            <a:fillRect/>
          </a:stretch>
        </p:blipFill>
        <p:spPr>
          <a:xfrm>
            <a:off x="5074736" y="335280"/>
            <a:ext cx="5994927" cy="627550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BA04A1-098D-F1B7-2707-53F966D230CC}"/>
              </a:ext>
            </a:extLst>
          </p:cNvPr>
          <p:cNvSpPr>
            <a:spLocks noGrp="1"/>
          </p:cNvSpPr>
          <p:nvPr>
            <p:ph type="title"/>
          </p:nvPr>
        </p:nvSpPr>
        <p:spPr>
          <a:xfrm>
            <a:off x="660041" y="1228995"/>
            <a:ext cx="2880828" cy="3382351"/>
          </a:xfrm>
        </p:spPr>
        <p:txBody>
          <a:bodyPr vert="horz" lIns="91440" tIns="45720" rIns="91440" bIns="45720" rtlCol="0" anchor="t">
            <a:normAutofit/>
          </a:bodyPr>
          <a:lstStyle/>
          <a:p>
            <a:r>
              <a:rPr lang="en-US" sz="4000" err="1">
                <a:solidFill>
                  <a:srgbClr val="FFFFFF"/>
                </a:solidFill>
                <a:ea typeface="+mj-lt"/>
                <a:cs typeface="+mj-lt"/>
              </a:rPr>
              <a:t>GoF</a:t>
            </a:r>
            <a:r>
              <a:rPr lang="en-US" sz="4000">
                <a:solidFill>
                  <a:srgbClr val="FFFFFF"/>
                </a:solidFill>
                <a:ea typeface="+mj-lt"/>
                <a:cs typeface="+mj-lt"/>
              </a:rPr>
              <a:t> </a:t>
            </a:r>
            <a:r>
              <a:rPr lang="en-US" sz="4000">
                <a:solidFill>
                  <a:srgbClr val="FFFFFF"/>
                </a:solidFill>
              </a:rPr>
              <a:t>Pattern:</a:t>
            </a:r>
            <a:br>
              <a:rPr lang="en-US" sz="4000"/>
            </a:br>
            <a:r>
              <a:rPr lang="en-US" sz="4000">
                <a:solidFill>
                  <a:srgbClr val="FFFFFF"/>
                </a:solidFill>
              </a:rPr>
              <a:t> </a:t>
            </a:r>
            <a:r>
              <a:rPr lang="en-US" sz="4000">
                <a:solidFill>
                  <a:srgbClr val="FFFFFF"/>
                </a:solidFill>
                <a:ea typeface="+mj-lt"/>
                <a:cs typeface="+mj-lt"/>
              </a:rPr>
              <a:t>Observer</a:t>
            </a:r>
            <a:br>
              <a:rPr lang="en-US" sz="4000">
                <a:ea typeface="+mj-lt"/>
                <a:cs typeface="+mj-lt"/>
              </a:rPr>
            </a:br>
            <a:br>
              <a:rPr lang="en-US" sz="4000">
                <a:ea typeface="+mj-lt"/>
                <a:cs typeface="+mj-lt"/>
              </a:rPr>
            </a:br>
            <a:r>
              <a:rPr lang="en-US" sz="4000">
                <a:solidFill>
                  <a:srgbClr val="FFFFFF"/>
                </a:solidFill>
                <a:ea typeface="+mj-lt"/>
                <a:cs typeface="+mj-lt"/>
              </a:rPr>
              <a:t>Class Diagram </a:t>
            </a:r>
            <a:endParaRPr lang="en-US"/>
          </a:p>
        </p:txBody>
      </p:sp>
      <p:pic>
        <p:nvPicPr>
          <p:cNvPr id="7" name="Picture 7" descr="Diagram&#10;&#10;Description automatically generated">
            <a:extLst>
              <a:ext uri="{FF2B5EF4-FFF2-40B4-BE49-F238E27FC236}">
                <a16:creationId xmlns:a16="http://schemas.microsoft.com/office/drawing/2014/main" id="{F09E2448-7899-BA88-01A5-360129778CB7}"/>
              </a:ext>
            </a:extLst>
          </p:cNvPr>
          <p:cNvPicPr>
            <a:picLocks noChangeAspect="1"/>
          </p:cNvPicPr>
          <p:nvPr/>
        </p:nvPicPr>
        <p:blipFill>
          <a:blip r:embed="rId2"/>
          <a:stretch>
            <a:fillRect/>
          </a:stretch>
        </p:blipFill>
        <p:spPr>
          <a:xfrm>
            <a:off x="4032956" y="308547"/>
            <a:ext cx="8119533" cy="3785572"/>
          </a:xfrm>
          <a:prstGeom prst="rect">
            <a:avLst/>
          </a:prstGeom>
        </p:spPr>
      </p:pic>
      <p:sp>
        <p:nvSpPr>
          <p:cNvPr id="8" name="TextBox 7">
            <a:extLst>
              <a:ext uri="{FF2B5EF4-FFF2-40B4-BE49-F238E27FC236}">
                <a16:creationId xmlns:a16="http://schemas.microsoft.com/office/drawing/2014/main" id="{49B24622-6399-D3B0-3949-95C82833A603}"/>
              </a:ext>
            </a:extLst>
          </p:cNvPr>
          <p:cNvSpPr txBox="1"/>
          <p:nvPr/>
        </p:nvSpPr>
        <p:spPr>
          <a:xfrm>
            <a:off x="4755444" y="4430889"/>
            <a:ext cx="662974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Account objects observe updates published by the S3 Bucket System. </a:t>
            </a:r>
          </a:p>
          <a:p>
            <a:endParaRPr lang="en-US">
              <a:cs typeface="Calibri"/>
            </a:endParaRPr>
          </a:p>
          <a:p>
            <a:r>
              <a:rPr lang="en-US">
                <a:cs typeface="Calibri"/>
              </a:rPr>
              <a:t>The S3 Bucket System observes content updates from each of the three bucket types.</a:t>
            </a:r>
          </a:p>
          <a:p>
            <a:endParaRPr lang="en-US">
              <a:cs typeface="Calibri"/>
            </a:endParaRPr>
          </a:p>
          <a:p>
            <a:r>
              <a:rPr lang="en-US">
                <a:cs typeface="Calibri"/>
              </a:rPr>
              <a:t>Account updates its log of contents for the appropriate bucket.</a:t>
            </a:r>
          </a:p>
        </p:txBody>
      </p:sp>
    </p:spTree>
    <p:extLst>
      <p:ext uri="{BB962C8B-B14F-4D97-AF65-F5344CB8AC3E}">
        <p14:creationId xmlns:p14="http://schemas.microsoft.com/office/powerpoint/2010/main" val="3110953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3425BE-C1E8-1BDE-8BF3-00EF5BF23F15}"/>
              </a:ext>
            </a:extLst>
          </p:cNvPr>
          <p:cNvSpPr>
            <a:spLocks noGrp="1"/>
          </p:cNvSpPr>
          <p:nvPr>
            <p:ph type="title"/>
          </p:nvPr>
        </p:nvSpPr>
        <p:spPr>
          <a:xfrm>
            <a:off x="364163" y="1251299"/>
            <a:ext cx="3360605" cy="3526989"/>
          </a:xfrm>
        </p:spPr>
        <p:txBody>
          <a:bodyPr vert="horz" lIns="91440" tIns="45720" rIns="91440" bIns="45720" rtlCol="0" anchor="t">
            <a:normAutofit fontScale="90000"/>
          </a:bodyPr>
          <a:lstStyle/>
          <a:p>
            <a:br>
              <a:rPr lang="en-US" sz="2800">
                <a:cs typeface="Calibri Light"/>
              </a:rPr>
            </a:br>
            <a:br>
              <a:rPr lang="en-US" sz="2800">
                <a:cs typeface="Calibri Light"/>
              </a:rPr>
            </a:br>
            <a:r>
              <a:rPr lang="en-US" sz="4000">
                <a:solidFill>
                  <a:srgbClr val="FFFFFF"/>
                </a:solidFill>
                <a:cs typeface="Calibri Light"/>
              </a:rPr>
              <a:t>Activity Diagram</a:t>
            </a:r>
            <a:br>
              <a:rPr lang="en-US" sz="4000">
                <a:cs typeface="Calibri Light"/>
              </a:rPr>
            </a:br>
            <a:br>
              <a:rPr lang="en-US" sz="4000">
                <a:cs typeface="Calibri Light"/>
              </a:rPr>
            </a:br>
            <a:r>
              <a:rPr lang="en-US" sz="4000">
                <a:solidFill>
                  <a:srgbClr val="FFFFFF"/>
                </a:solidFill>
                <a:cs typeface="Calibri Light"/>
              </a:rPr>
              <a:t>Use Case: Register Customer</a:t>
            </a:r>
            <a:endParaRPr lang="en-US" sz="4000" kern="1200">
              <a:solidFill>
                <a:srgbClr val="FFFFFF"/>
              </a:solidFill>
              <a:latin typeface="+mj-lt"/>
              <a:cs typeface="Calibri Light"/>
            </a:endParaRPr>
          </a:p>
        </p:txBody>
      </p:sp>
      <p:pic>
        <p:nvPicPr>
          <p:cNvPr id="6" name="Picture 6" descr="Diagram&#10;&#10;Description automatically generated">
            <a:extLst>
              <a:ext uri="{FF2B5EF4-FFF2-40B4-BE49-F238E27FC236}">
                <a16:creationId xmlns:a16="http://schemas.microsoft.com/office/drawing/2014/main" id="{00D72AD9-A003-D07A-A854-859EF6A79EE6}"/>
              </a:ext>
            </a:extLst>
          </p:cNvPr>
          <p:cNvPicPr>
            <a:picLocks noChangeAspect="1"/>
          </p:cNvPicPr>
          <p:nvPr/>
        </p:nvPicPr>
        <p:blipFill>
          <a:blip r:embed="rId2"/>
          <a:stretch>
            <a:fillRect/>
          </a:stretch>
        </p:blipFill>
        <p:spPr>
          <a:xfrm>
            <a:off x="5147469" y="421150"/>
            <a:ext cx="5436673" cy="5720734"/>
          </a:xfrm>
          <a:prstGeom prst="rect">
            <a:avLst/>
          </a:prstGeom>
        </p:spPr>
      </p:pic>
    </p:spTree>
    <p:extLst>
      <p:ext uri="{BB962C8B-B14F-4D97-AF65-F5344CB8AC3E}">
        <p14:creationId xmlns:p14="http://schemas.microsoft.com/office/powerpoint/2010/main" val="765017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C643EF1-C998-B4E2-5829-E722E059E904}"/>
              </a:ext>
            </a:extLst>
          </p:cNvPr>
          <p:cNvSpPr>
            <a:spLocks noGrp="1"/>
          </p:cNvSpPr>
          <p:nvPr>
            <p:ph idx="1"/>
          </p:nvPr>
        </p:nvSpPr>
        <p:spPr>
          <a:xfrm>
            <a:off x="5221862" y="1719618"/>
            <a:ext cx="5948831" cy="4334629"/>
          </a:xfrm>
        </p:spPr>
        <p:txBody>
          <a:bodyPr vert="horz" lIns="91440" tIns="45720" rIns="91440" bIns="45720" rtlCol="0" anchor="ctr">
            <a:normAutofit lnSpcReduction="10000"/>
          </a:bodyPr>
          <a:lstStyle/>
          <a:p>
            <a:r>
              <a:rPr lang="en-US" sz="2400">
                <a:solidFill>
                  <a:srgbClr val="FEFFFF"/>
                </a:solidFill>
                <a:cs typeface="Calibri"/>
              </a:rPr>
              <a:t>In the Activity Diagram above, see how a user creates a new account with the Memory Management System </a:t>
            </a:r>
          </a:p>
          <a:p>
            <a:r>
              <a:rPr lang="en-US" sz="2400">
                <a:solidFill>
                  <a:srgbClr val="FEFFFF"/>
                </a:solidFill>
                <a:cs typeface="Calibri"/>
              </a:rPr>
              <a:t>First MMS checks to see if an account exists if it does it prompts the user for a name and password.  The system prompt the user to create a new password and select one of three storage options ranging from tier I to tier III.</a:t>
            </a:r>
          </a:p>
          <a:p>
            <a:r>
              <a:rPr lang="en-US" sz="2400">
                <a:solidFill>
                  <a:srgbClr val="FEFFFF"/>
                </a:solidFill>
                <a:cs typeface="Calibri"/>
              </a:rPr>
              <a:t>Once a tier is selected, the MMS automatically creates a corresponding bucket object and account, then links these two with the user's name and password.</a:t>
            </a:r>
          </a:p>
        </p:txBody>
      </p:sp>
      <p:sp>
        <p:nvSpPr>
          <p:cNvPr id="9" name="TextBox 8">
            <a:extLst>
              <a:ext uri="{FF2B5EF4-FFF2-40B4-BE49-F238E27FC236}">
                <a16:creationId xmlns:a16="http://schemas.microsoft.com/office/drawing/2014/main" id="{06E9E3B7-2B18-3CBC-7663-8DE9E489712C}"/>
              </a:ext>
            </a:extLst>
          </p:cNvPr>
          <p:cNvSpPr txBox="1"/>
          <p:nvPr/>
        </p:nvSpPr>
        <p:spPr>
          <a:xfrm>
            <a:off x="814371" y="1676400"/>
            <a:ext cx="349700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rgbClr val="FFFFFF"/>
                </a:solidFill>
                <a:latin typeface="Calibri Light"/>
              </a:rPr>
              <a:t>Activity Diagram</a:t>
            </a:r>
            <a:r>
              <a:rPr lang="en-US" sz="3600">
                <a:latin typeface="Calibri Light"/>
                <a:cs typeface="Calibri Light"/>
              </a:rPr>
              <a:t>​</a:t>
            </a:r>
            <a:br>
              <a:rPr lang="en-US" sz="3600">
                <a:latin typeface="Calibri Light"/>
                <a:cs typeface="Calibri Light"/>
              </a:rPr>
            </a:br>
            <a:r>
              <a:rPr lang="en-US" sz="3600">
                <a:latin typeface="Calibri Light"/>
                <a:cs typeface="Calibri Light"/>
              </a:rPr>
              <a:t>​</a:t>
            </a:r>
            <a:br>
              <a:rPr lang="en-US" sz="3600">
                <a:latin typeface="Calibri Light"/>
                <a:cs typeface="Calibri Light"/>
              </a:rPr>
            </a:br>
            <a:r>
              <a:rPr lang="en-US" sz="3600">
                <a:solidFill>
                  <a:srgbClr val="FFFFFF"/>
                </a:solidFill>
                <a:latin typeface="Calibri Light"/>
              </a:rPr>
              <a:t>Use Case: Register </a:t>
            </a:r>
            <a:endParaRPr lang="en-US" sz="3600">
              <a:solidFill>
                <a:srgbClr val="000000"/>
              </a:solidFill>
              <a:latin typeface="Calibri" panose="020F0502020204030204"/>
              <a:cs typeface="Calibri"/>
            </a:endParaRPr>
          </a:p>
          <a:p>
            <a:r>
              <a:rPr lang="en-US" sz="3600">
                <a:solidFill>
                  <a:srgbClr val="FFFFFF"/>
                </a:solidFill>
                <a:latin typeface="Calibri Light"/>
              </a:rPr>
              <a:t>Customer</a:t>
            </a:r>
            <a:endParaRPr lang="en-US" sz="3600">
              <a:cs typeface="Calibri"/>
            </a:endParaRPr>
          </a:p>
        </p:txBody>
      </p:sp>
    </p:spTree>
    <p:extLst>
      <p:ext uri="{BB962C8B-B14F-4D97-AF65-F5344CB8AC3E}">
        <p14:creationId xmlns:p14="http://schemas.microsoft.com/office/powerpoint/2010/main" val="2370428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3425BE-C1E8-1BDE-8BF3-00EF5BF23F15}"/>
              </a:ext>
            </a:extLst>
          </p:cNvPr>
          <p:cNvSpPr>
            <a:spLocks noGrp="1"/>
          </p:cNvSpPr>
          <p:nvPr>
            <p:ph type="title"/>
          </p:nvPr>
        </p:nvSpPr>
        <p:spPr>
          <a:xfrm>
            <a:off x="462486" y="2767106"/>
            <a:ext cx="3360605" cy="3071906"/>
          </a:xfrm>
        </p:spPr>
        <p:txBody>
          <a:bodyPr vert="horz" lIns="91440" tIns="45720" rIns="91440" bIns="45720" rtlCol="0" anchor="t">
            <a:normAutofit/>
          </a:bodyPr>
          <a:lstStyle/>
          <a:p>
            <a:r>
              <a:rPr lang="en-US" sz="4000">
                <a:solidFill>
                  <a:schemeClr val="bg1"/>
                </a:solidFill>
              </a:rPr>
              <a:t>Activity Diagram </a:t>
            </a:r>
            <a:br>
              <a:rPr lang="en-US" sz="4000"/>
            </a:br>
            <a:r>
              <a:rPr lang="en-US" sz="4000">
                <a:solidFill>
                  <a:schemeClr val="bg1"/>
                </a:solidFill>
              </a:rPr>
              <a:t> </a:t>
            </a:r>
            <a:br>
              <a:rPr lang="en-US" sz="4000"/>
            </a:br>
            <a:r>
              <a:rPr lang="en-US" sz="4000">
                <a:solidFill>
                  <a:schemeClr val="bg1"/>
                </a:solidFill>
              </a:rPr>
              <a:t>Use Case: </a:t>
            </a:r>
            <a:br>
              <a:rPr lang="en-US" sz="4000">
                <a:cs typeface="Calibri Light"/>
              </a:rPr>
            </a:br>
            <a:r>
              <a:rPr lang="en-US" sz="4000">
                <a:solidFill>
                  <a:schemeClr val="bg1"/>
                </a:solidFill>
                <a:cs typeface="Calibri Light"/>
              </a:rPr>
              <a:t>Download File</a:t>
            </a:r>
            <a:endParaRPr lang="en-US" sz="4000">
              <a:solidFill>
                <a:schemeClr val="bg1"/>
              </a:solidFill>
              <a:ea typeface="+mj-lt"/>
              <a:cs typeface="+mj-lt"/>
            </a:endParaRPr>
          </a:p>
          <a:p>
            <a:endParaRPr lang="en-US" sz="2800" kern="1200">
              <a:solidFill>
                <a:schemeClr val="bg1"/>
              </a:solidFill>
              <a:latin typeface="+mj-lt"/>
              <a:cs typeface="Calibri Light"/>
            </a:endParaRPr>
          </a:p>
        </p:txBody>
      </p:sp>
      <p:pic>
        <p:nvPicPr>
          <p:cNvPr id="3" name="Picture 3" descr="Diagram&#10;&#10;Description automatically generated">
            <a:extLst>
              <a:ext uri="{FF2B5EF4-FFF2-40B4-BE49-F238E27FC236}">
                <a16:creationId xmlns:a16="http://schemas.microsoft.com/office/drawing/2014/main" id="{71CAD825-AC33-A307-9490-353F4CE0D90F}"/>
              </a:ext>
            </a:extLst>
          </p:cNvPr>
          <p:cNvPicPr>
            <a:picLocks noChangeAspect="1"/>
          </p:cNvPicPr>
          <p:nvPr/>
        </p:nvPicPr>
        <p:blipFill>
          <a:blip r:embed="rId2"/>
          <a:stretch>
            <a:fillRect/>
          </a:stretch>
        </p:blipFill>
        <p:spPr>
          <a:xfrm>
            <a:off x="4421898" y="278921"/>
            <a:ext cx="7650428" cy="6285780"/>
          </a:xfrm>
          <a:prstGeom prst="rect">
            <a:avLst/>
          </a:prstGeom>
        </p:spPr>
      </p:pic>
    </p:spTree>
    <p:extLst>
      <p:ext uri="{BB962C8B-B14F-4D97-AF65-F5344CB8AC3E}">
        <p14:creationId xmlns:p14="http://schemas.microsoft.com/office/powerpoint/2010/main" val="2959723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DDE956-41BC-0454-8B2E-D14CBB1317E7}"/>
              </a:ext>
            </a:extLst>
          </p:cNvPr>
          <p:cNvSpPr>
            <a:spLocks noGrp="1"/>
          </p:cNvSpPr>
          <p:nvPr>
            <p:ph type="title"/>
          </p:nvPr>
        </p:nvSpPr>
        <p:spPr>
          <a:xfrm>
            <a:off x="934872" y="982272"/>
            <a:ext cx="3388419" cy="4560970"/>
          </a:xfrm>
        </p:spPr>
        <p:txBody>
          <a:bodyPr>
            <a:normAutofit/>
          </a:bodyPr>
          <a:lstStyle/>
          <a:p>
            <a:r>
              <a:rPr lang="en-US" sz="4000">
                <a:solidFill>
                  <a:schemeClr val="bg1"/>
                </a:solidFill>
                <a:cs typeface="Calibri Light"/>
              </a:rPr>
              <a:t>Activity Diagram </a:t>
            </a:r>
            <a:br>
              <a:rPr lang="en-US" sz="4000">
                <a:cs typeface="Calibri Light"/>
              </a:rPr>
            </a:br>
            <a:r>
              <a:rPr lang="en-US" sz="4000">
                <a:solidFill>
                  <a:schemeClr val="bg1"/>
                </a:solidFill>
                <a:cs typeface="Calibri Light"/>
              </a:rPr>
              <a:t> </a:t>
            </a:r>
            <a:br>
              <a:rPr lang="en-US" sz="4000">
                <a:cs typeface="Calibri Light"/>
              </a:rPr>
            </a:br>
            <a:r>
              <a:rPr lang="en-US" sz="4000">
                <a:solidFill>
                  <a:schemeClr val="bg1"/>
                </a:solidFill>
                <a:cs typeface="Calibri Light"/>
              </a:rPr>
              <a:t>Use Case:</a:t>
            </a:r>
            <a:br>
              <a:rPr lang="en-US" sz="4000">
                <a:cs typeface="Calibri Light"/>
              </a:rPr>
            </a:br>
            <a:r>
              <a:rPr lang="en-US" sz="4000">
                <a:solidFill>
                  <a:schemeClr val="bg1"/>
                </a:solidFill>
                <a:cs typeface="Calibri Light"/>
              </a:rPr>
              <a:t>Download File</a:t>
            </a:r>
            <a:endParaRPr lang="en-US" sz="4000">
              <a:solidFill>
                <a:schemeClr val="bg1"/>
              </a:solidFill>
              <a:ea typeface="+mj-lt"/>
              <a:cs typeface="+mj-lt"/>
            </a:endParaRPr>
          </a:p>
          <a:p>
            <a:endParaRPr lang="en-US" sz="2800">
              <a:solidFill>
                <a:schemeClr val="bg1"/>
              </a:solidFill>
              <a:cs typeface="Calibri Light"/>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C643EF1-C998-B4E2-5829-E722E059E904}"/>
              </a:ext>
            </a:extLst>
          </p:cNvPr>
          <p:cNvSpPr>
            <a:spLocks noGrp="1"/>
          </p:cNvSpPr>
          <p:nvPr>
            <p:ph idx="1"/>
          </p:nvPr>
        </p:nvSpPr>
        <p:spPr>
          <a:xfrm>
            <a:off x="5221862" y="1719618"/>
            <a:ext cx="5948831" cy="4334629"/>
          </a:xfrm>
        </p:spPr>
        <p:txBody>
          <a:bodyPr vert="horz" lIns="91440" tIns="45720" rIns="91440" bIns="45720" rtlCol="0" anchor="ctr">
            <a:normAutofit lnSpcReduction="10000"/>
          </a:bodyPr>
          <a:lstStyle/>
          <a:p>
            <a:r>
              <a:rPr lang="en-US" sz="2400">
                <a:solidFill>
                  <a:srgbClr val="FEFFFF"/>
                </a:solidFill>
                <a:ea typeface="+mn-lt"/>
                <a:cs typeface="+mn-lt"/>
              </a:rPr>
              <a:t>The above activity diagram shows MMS's behavior for the use case "Download File."</a:t>
            </a:r>
          </a:p>
          <a:p>
            <a:r>
              <a:rPr lang="en-US" sz="2400">
                <a:solidFill>
                  <a:srgbClr val="FEFFFF"/>
                </a:solidFill>
                <a:ea typeface="+mn-lt"/>
                <a:cs typeface="+mn-lt"/>
              </a:rPr>
              <a:t>When the customer initiates a file download, MMS immediately creates a unique storage folder object that will hold the data in zipped format.</a:t>
            </a:r>
          </a:p>
          <a:p>
            <a:r>
              <a:rPr lang="en-US" sz="2400">
                <a:solidFill>
                  <a:srgbClr val="FEFFFF"/>
                </a:solidFill>
                <a:ea typeface="+mn-lt"/>
                <a:cs typeface="+mn-lt"/>
              </a:rPr>
              <a:t>Next, the MMS offers a list  of the user's files. Selected files are loaded into the zip folder. When the user has completed the file selection process, the MMS retrieves the chosen files from the storage bucket, and zips them into a folder that is then sent to the user.</a:t>
            </a:r>
          </a:p>
        </p:txBody>
      </p:sp>
    </p:spTree>
    <p:extLst>
      <p:ext uri="{BB962C8B-B14F-4D97-AF65-F5344CB8AC3E}">
        <p14:creationId xmlns:p14="http://schemas.microsoft.com/office/powerpoint/2010/main" val="2318444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3425BE-C1E8-1BDE-8BF3-00EF5BF23F1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a:solidFill>
                  <a:srgbClr val="FFFFFF"/>
                </a:solidFill>
              </a:rPr>
              <a:t>Activity Diagram</a:t>
            </a:r>
            <a:r>
              <a:rPr lang="en-US" sz="4000" kern="1200">
                <a:solidFill>
                  <a:srgbClr val="FFFFFF"/>
                </a:solidFill>
                <a:latin typeface="+mj-lt"/>
                <a:ea typeface="+mj-ea"/>
                <a:cs typeface="+mj-cs"/>
              </a:rPr>
              <a:t> </a:t>
            </a:r>
            <a:br>
              <a:rPr lang="en-US" sz="4000" kern="1200"/>
            </a:br>
            <a:r>
              <a:rPr lang="en-US" sz="4000" kern="1200">
                <a:solidFill>
                  <a:srgbClr val="FFFFFF"/>
                </a:solidFill>
                <a:latin typeface="+mj-lt"/>
                <a:ea typeface="+mj-ea"/>
                <a:cs typeface="+mj-cs"/>
              </a:rPr>
              <a:t> </a:t>
            </a:r>
            <a:br>
              <a:rPr lang="en-US" sz="4000" kern="1200"/>
            </a:br>
            <a:r>
              <a:rPr lang="en-US" sz="4000" kern="1200">
                <a:solidFill>
                  <a:srgbClr val="FFFFFF"/>
                </a:solidFill>
                <a:latin typeface="+mj-lt"/>
                <a:ea typeface="+mj-ea"/>
                <a:cs typeface="+mj-cs"/>
              </a:rPr>
              <a:t>Use Case: </a:t>
            </a:r>
            <a:br>
              <a:rPr lang="en-US" sz="4000" kern="1200"/>
            </a:br>
            <a:r>
              <a:rPr lang="en-US" sz="4000" kern="1200">
                <a:solidFill>
                  <a:srgbClr val="FFFFFF"/>
                </a:solidFill>
                <a:latin typeface="+mj-lt"/>
                <a:ea typeface="+mj-ea"/>
                <a:cs typeface="+mj-cs"/>
              </a:rPr>
              <a:t>Upload File</a:t>
            </a:r>
          </a:p>
          <a:p>
            <a:endParaRPr lang="en-US" sz="4000" kern="1200">
              <a:solidFill>
                <a:srgbClr val="FFFFFF"/>
              </a:solidFill>
              <a:latin typeface="+mj-lt"/>
              <a:ea typeface="+mj-ea"/>
              <a:cs typeface="+mj-cs"/>
            </a:endParaRPr>
          </a:p>
        </p:txBody>
      </p:sp>
      <p:pic>
        <p:nvPicPr>
          <p:cNvPr id="5" name="Picture 6" descr="Diagram&#10;&#10;Description automatically generated">
            <a:extLst>
              <a:ext uri="{FF2B5EF4-FFF2-40B4-BE49-F238E27FC236}">
                <a16:creationId xmlns:a16="http://schemas.microsoft.com/office/drawing/2014/main" id="{10E759A6-4800-575A-76A2-B2044A1D5638}"/>
              </a:ext>
            </a:extLst>
          </p:cNvPr>
          <p:cNvPicPr>
            <a:picLocks noChangeAspect="1"/>
          </p:cNvPicPr>
          <p:nvPr/>
        </p:nvPicPr>
        <p:blipFill>
          <a:blip r:embed="rId2"/>
          <a:stretch>
            <a:fillRect/>
          </a:stretch>
        </p:blipFill>
        <p:spPr>
          <a:xfrm>
            <a:off x="5176632" y="475401"/>
            <a:ext cx="5770823" cy="5915391"/>
          </a:xfrm>
          <a:prstGeom prst="rect">
            <a:avLst/>
          </a:prstGeom>
        </p:spPr>
      </p:pic>
    </p:spTree>
    <p:extLst>
      <p:ext uri="{BB962C8B-B14F-4D97-AF65-F5344CB8AC3E}">
        <p14:creationId xmlns:p14="http://schemas.microsoft.com/office/powerpoint/2010/main" val="1339840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DDE956-41BC-0454-8B2E-D14CBB1317E7}"/>
              </a:ext>
            </a:extLst>
          </p:cNvPr>
          <p:cNvSpPr>
            <a:spLocks noGrp="1"/>
          </p:cNvSpPr>
          <p:nvPr>
            <p:ph type="title"/>
          </p:nvPr>
        </p:nvSpPr>
        <p:spPr>
          <a:xfrm>
            <a:off x="934872" y="982272"/>
            <a:ext cx="3388419" cy="4560970"/>
          </a:xfrm>
        </p:spPr>
        <p:txBody>
          <a:bodyPr>
            <a:normAutofit/>
          </a:bodyPr>
          <a:lstStyle/>
          <a:p>
            <a:r>
              <a:rPr lang="en-US" sz="4000">
                <a:solidFill>
                  <a:schemeClr val="bg1"/>
                </a:solidFill>
                <a:cs typeface="Calibri Light"/>
              </a:rPr>
              <a:t>Activity Diagram </a:t>
            </a:r>
            <a:br>
              <a:rPr lang="en-US" sz="4000">
                <a:cs typeface="Calibri Light"/>
              </a:rPr>
            </a:br>
            <a:r>
              <a:rPr lang="en-US" sz="4000">
                <a:solidFill>
                  <a:schemeClr val="bg1"/>
                </a:solidFill>
                <a:cs typeface="Calibri Light"/>
              </a:rPr>
              <a:t> </a:t>
            </a:r>
            <a:br>
              <a:rPr lang="en-US" sz="4000">
                <a:cs typeface="Calibri Light"/>
              </a:rPr>
            </a:br>
            <a:r>
              <a:rPr lang="en-US" sz="4000">
                <a:solidFill>
                  <a:schemeClr val="bg1"/>
                </a:solidFill>
                <a:cs typeface="Calibri Light"/>
              </a:rPr>
              <a:t>Use Case:</a:t>
            </a:r>
            <a:br>
              <a:rPr lang="en-US" sz="4000">
                <a:cs typeface="Calibri Light"/>
              </a:rPr>
            </a:br>
            <a:r>
              <a:rPr lang="en-US" sz="4000">
                <a:solidFill>
                  <a:schemeClr val="bg1"/>
                </a:solidFill>
                <a:cs typeface="Calibri Light"/>
              </a:rPr>
              <a:t>Upload File</a:t>
            </a:r>
            <a:endParaRPr lang="en-US" sz="4000">
              <a:solidFill>
                <a:schemeClr val="bg1"/>
              </a:solidFill>
              <a:ea typeface="+mj-lt"/>
              <a:cs typeface="+mj-lt"/>
            </a:endParaRPr>
          </a:p>
          <a:p>
            <a:endParaRPr lang="en-US" sz="4000">
              <a:solidFill>
                <a:schemeClr val="bg1"/>
              </a:solidFill>
              <a:cs typeface="Calibri Light"/>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C643EF1-C998-B4E2-5829-E722E059E904}"/>
              </a:ext>
            </a:extLst>
          </p:cNvPr>
          <p:cNvSpPr>
            <a:spLocks noGrp="1"/>
          </p:cNvSpPr>
          <p:nvPr>
            <p:ph idx="1"/>
          </p:nvPr>
        </p:nvSpPr>
        <p:spPr>
          <a:xfrm>
            <a:off x="5221862" y="1710438"/>
            <a:ext cx="5948831" cy="4857929"/>
          </a:xfrm>
        </p:spPr>
        <p:txBody>
          <a:bodyPr vert="horz" lIns="91440" tIns="45720" rIns="91440" bIns="45720" rtlCol="0" anchor="ctr">
            <a:normAutofit fontScale="92500" lnSpcReduction="10000"/>
          </a:bodyPr>
          <a:lstStyle/>
          <a:p>
            <a:r>
              <a:rPr lang="en-US" sz="2400">
                <a:solidFill>
                  <a:srgbClr val="FEFFFF"/>
                </a:solidFill>
                <a:ea typeface="+mn-lt"/>
                <a:cs typeface="+mn-lt"/>
              </a:rPr>
              <a:t>The above activity diagram shows MMS's behavior for the use case "Upload File."</a:t>
            </a:r>
          </a:p>
          <a:p>
            <a:r>
              <a:rPr lang="en-US" sz="2400">
                <a:solidFill>
                  <a:srgbClr val="FEFFFF"/>
                </a:solidFill>
                <a:ea typeface="+mn-lt"/>
                <a:cs typeface="+mn-lt"/>
              </a:rPr>
              <a:t>When the customer initiates a file upload, the MMS immediately displays a file upload field with the option to either drag and drop or to browse the user's pc. It then locates  and opens a secure TCP connection  to the user's unique storage bucket.</a:t>
            </a:r>
          </a:p>
          <a:p>
            <a:r>
              <a:rPr lang="en-US" sz="2400">
                <a:solidFill>
                  <a:srgbClr val="FEFFFF"/>
                </a:solidFill>
                <a:ea typeface="+mn-lt"/>
                <a:cs typeface="+mn-lt"/>
              </a:rPr>
              <a:t>MMS accepts the user's file selection and evaluates the file size against the user's available storage space.</a:t>
            </a:r>
          </a:p>
          <a:p>
            <a:r>
              <a:rPr lang="en-US" sz="2400">
                <a:solidFill>
                  <a:srgbClr val="FEFFFF"/>
                </a:solidFill>
                <a:ea typeface="+mn-lt"/>
                <a:cs typeface="+mn-lt"/>
              </a:rPr>
              <a:t>If the user has enough space, the file is transferred to their bucket. If not, the user is prompted to delete files, purchase more space, or cancel the transaction.</a:t>
            </a:r>
          </a:p>
          <a:p>
            <a:endParaRPr lang="en-US" sz="2400">
              <a:solidFill>
                <a:srgbClr val="FEFFFF"/>
              </a:solidFill>
              <a:ea typeface="+mn-lt"/>
              <a:cs typeface="+mn-lt"/>
            </a:endParaRPr>
          </a:p>
        </p:txBody>
      </p:sp>
    </p:spTree>
    <p:extLst>
      <p:ext uri="{BB962C8B-B14F-4D97-AF65-F5344CB8AC3E}">
        <p14:creationId xmlns:p14="http://schemas.microsoft.com/office/powerpoint/2010/main" val="2339482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3425BE-C1E8-1BDE-8BF3-00EF5BF23F15}"/>
              </a:ext>
            </a:extLst>
          </p:cNvPr>
          <p:cNvSpPr>
            <a:spLocks noGrp="1"/>
          </p:cNvSpPr>
          <p:nvPr>
            <p:ph type="title"/>
          </p:nvPr>
        </p:nvSpPr>
        <p:spPr>
          <a:xfrm>
            <a:off x="660041" y="2767106"/>
            <a:ext cx="2880828" cy="3071906"/>
          </a:xfrm>
        </p:spPr>
        <p:txBody>
          <a:bodyPr vert="horz" lIns="91440" tIns="45720" rIns="91440" bIns="45720" rtlCol="0" anchor="t">
            <a:normAutofit fontScale="90000"/>
          </a:bodyPr>
          <a:lstStyle/>
          <a:p>
            <a:r>
              <a:rPr lang="en-US" sz="4000">
                <a:solidFill>
                  <a:srgbClr val="FFFFFF"/>
                </a:solidFill>
              </a:rPr>
              <a:t>State Diagram:</a:t>
            </a:r>
            <a:br>
              <a:rPr lang="en-US" sz="4000">
                <a:cs typeface="Calibri Light"/>
              </a:rPr>
            </a:br>
            <a:br>
              <a:rPr lang="en-US" sz="4000"/>
            </a:br>
            <a:r>
              <a:rPr lang="en-US" sz="4000">
                <a:solidFill>
                  <a:srgbClr val="FFFFFF"/>
                </a:solidFill>
              </a:rPr>
              <a:t>Account Creation</a:t>
            </a:r>
            <a:r>
              <a:rPr lang="en-US" sz="4000" kern="1200">
                <a:solidFill>
                  <a:srgbClr val="FFFFFF"/>
                </a:solidFill>
                <a:latin typeface="+mj-lt"/>
                <a:ea typeface="+mj-ea"/>
                <a:cs typeface="+mj-cs"/>
              </a:rPr>
              <a:t> </a:t>
            </a:r>
            <a:br>
              <a:rPr lang="en-US" sz="4000" kern="1200"/>
            </a:br>
            <a:endParaRPr lang="en-US" sz="4000" kern="1200">
              <a:solidFill>
                <a:srgbClr val="FFFFFF"/>
              </a:solidFill>
              <a:latin typeface="+mj-lt"/>
              <a:cs typeface="Calibri Light"/>
            </a:endParaRPr>
          </a:p>
          <a:p>
            <a:endParaRPr lang="en-US" sz="4000" kern="1200">
              <a:solidFill>
                <a:srgbClr val="FFFFFF"/>
              </a:solidFill>
              <a:latin typeface="+mj-lt"/>
              <a:ea typeface="+mj-ea"/>
              <a:cs typeface="+mj-cs"/>
            </a:endParaRPr>
          </a:p>
        </p:txBody>
      </p:sp>
      <p:pic>
        <p:nvPicPr>
          <p:cNvPr id="6" name="Picture 6" descr="Diagram&#10;&#10;Description automatically generated">
            <a:extLst>
              <a:ext uri="{FF2B5EF4-FFF2-40B4-BE49-F238E27FC236}">
                <a16:creationId xmlns:a16="http://schemas.microsoft.com/office/drawing/2014/main" id="{21A2C0EA-CB8C-0EC0-0A2B-F9E61D89CD0F}"/>
              </a:ext>
            </a:extLst>
          </p:cNvPr>
          <p:cNvPicPr>
            <a:picLocks noChangeAspect="1"/>
          </p:cNvPicPr>
          <p:nvPr/>
        </p:nvPicPr>
        <p:blipFill>
          <a:blip r:embed="rId2"/>
          <a:stretch>
            <a:fillRect/>
          </a:stretch>
        </p:blipFill>
        <p:spPr>
          <a:xfrm>
            <a:off x="4043680" y="762000"/>
            <a:ext cx="7863840" cy="5476240"/>
          </a:xfrm>
          <a:prstGeom prst="rect">
            <a:avLst/>
          </a:prstGeom>
        </p:spPr>
      </p:pic>
    </p:spTree>
    <p:extLst>
      <p:ext uri="{BB962C8B-B14F-4D97-AF65-F5344CB8AC3E}">
        <p14:creationId xmlns:p14="http://schemas.microsoft.com/office/powerpoint/2010/main" val="2961159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DDE956-41BC-0454-8B2E-D14CBB1317E7}"/>
              </a:ext>
            </a:extLst>
          </p:cNvPr>
          <p:cNvSpPr>
            <a:spLocks noGrp="1"/>
          </p:cNvSpPr>
          <p:nvPr>
            <p:ph type="title"/>
          </p:nvPr>
        </p:nvSpPr>
        <p:spPr>
          <a:xfrm>
            <a:off x="934872" y="982272"/>
            <a:ext cx="3388419" cy="4560970"/>
          </a:xfrm>
        </p:spPr>
        <p:txBody>
          <a:bodyPr>
            <a:normAutofit/>
          </a:bodyPr>
          <a:lstStyle/>
          <a:p>
            <a:r>
              <a:rPr lang="en-US" sz="4000">
                <a:solidFill>
                  <a:schemeClr val="bg1"/>
                </a:solidFill>
                <a:cs typeface="Calibri Light"/>
              </a:rPr>
              <a:t>State Diagram:</a:t>
            </a:r>
            <a:br>
              <a:rPr lang="en-US" sz="4000">
                <a:cs typeface="Calibri Light"/>
              </a:rPr>
            </a:br>
            <a:br>
              <a:rPr lang="en-US" sz="4000">
                <a:cs typeface="Calibri Light"/>
              </a:rPr>
            </a:br>
            <a:r>
              <a:rPr lang="en-US" sz="4000">
                <a:solidFill>
                  <a:schemeClr val="bg1"/>
                </a:solidFill>
                <a:cs typeface="Calibri Light"/>
              </a:rPr>
              <a:t>Account</a:t>
            </a:r>
            <a:br>
              <a:rPr lang="en-US" sz="4000">
                <a:solidFill>
                  <a:schemeClr val="bg1"/>
                </a:solidFill>
                <a:cs typeface="Calibri Light"/>
              </a:rPr>
            </a:br>
            <a:r>
              <a:rPr lang="en-US" sz="4000">
                <a:solidFill>
                  <a:schemeClr val="bg1"/>
                </a:solidFill>
                <a:cs typeface="Calibri Light"/>
              </a:rPr>
              <a:t>Creation  </a:t>
            </a:r>
            <a:br>
              <a:rPr lang="en-US" sz="4000">
                <a:cs typeface="Calibri Light"/>
              </a:rPr>
            </a:br>
            <a:br>
              <a:rPr lang="en-US" sz="4000">
                <a:cs typeface="Calibri Light"/>
              </a:rPr>
            </a:br>
            <a:endParaRPr lang="en-US" sz="4000">
              <a:solidFill>
                <a:schemeClr val="bg1"/>
              </a:solidFill>
              <a:ea typeface="+mj-lt"/>
              <a:cs typeface="+mj-lt"/>
            </a:endParaRPr>
          </a:p>
          <a:p>
            <a:endParaRPr lang="en-US" sz="2800">
              <a:solidFill>
                <a:schemeClr val="bg1"/>
              </a:solidFill>
              <a:cs typeface="Calibri Light"/>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C643EF1-C998-B4E2-5829-E722E059E904}"/>
              </a:ext>
            </a:extLst>
          </p:cNvPr>
          <p:cNvSpPr>
            <a:spLocks noGrp="1"/>
          </p:cNvSpPr>
          <p:nvPr>
            <p:ph idx="1"/>
          </p:nvPr>
        </p:nvSpPr>
        <p:spPr>
          <a:xfrm>
            <a:off x="5221862" y="1719618"/>
            <a:ext cx="5948831" cy="4334629"/>
          </a:xfrm>
        </p:spPr>
        <p:txBody>
          <a:bodyPr vert="horz" lIns="91440" tIns="45720" rIns="91440" bIns="45720" rtlCol="0" anchor="ctr">
            <a:normAutofit/>
          </a:bodyPr>
          <a:lstStyle/>
          <a:p>
            <a:endParaRPr lang="en-US" sz="2400">
              <a:solidFill>
                <a:srgbClr val="FEFFFF"/>
              </a:solidFill>
              <a:ea typeface="+mn-lt"/>
              <a:cs typeface="+mn-lt"/>
            </a:endParaRPr>
          </a:p>
          <a:p>
            <a:endParaRPr lang="en-US" sz="2400">
              <a:solidFill>
                <a:srgbClr val="FEFFFF"/>
              </a:solidFill>
              <a:ea typeface="+mn-lt"/>
              <a:cs typeface="+mn-lt"/>
            </a:endParaRPr>
          </a:p>
        </p:txBody>
      </p:sp>
      <p:sp>
        <p:nvSpPr>
          <p:cNvPr id="6" name="Content Placeholder 2">
            <a:extLst>
              <a:ext uri="{FF2B5EF4-FFF2-40B4-BE49-F238E27FC236}">
                <a16:creationId xmlns:a16="http://schemas.microsoft.com/office/drawing/2014/main" id="{CD7FA842-5344-C4E9-F3DD-7AEAA843D60D}"/>
              </a:ext>
            </a:extLst>
          </p:cNvPr>
          <p:cNvSpPr txBox="1">
            <a:spLocks/>
          </p:cNvSpPr>
          <p:nvPr/>
        </p:nvSpPr>
        <p:spPr>
          <a:xfrm>
            <a:off x="5221862" y="1710438"/>
            <a:ext cx="5948831" cy="4857929"/>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rgbClr val="FEFFFF"/>
                </a:solidFill>
                <a:ea typeface="+mn-lt"/>
                <a:cs typeface="+mn-lt"/>
              </a:rPr>
              <a:t>The above state diagram shows MMS's behavior for the account creation process.</a:t>
            </a:r>
          </a:p>
          <a:p>
            <a:r>
              <a:rPr lang="en-US" sz="2400">
                <a:solidFill>
                  <a:srgbClr val="FEFFFF"/>
                </a:solidFill>
                <a:ea typeface="+mn-lt"/>
                <a:cs typeface="+mn-lt"/>
              </a:rPr>
              <a:t>Once a user creates their name and password, the Memory Management System offers them the chance to create a paid storage account. </a:t>
            </a:r>
          </a:p>
          <a:p>
            <a:r>
              <a:rPr lang="en-US" sz="2400">
                <a:solidFill>
                  <a:srgbClr val="FEFFFF"/>
                </a:solidFill>
                <a:ea typeface="+mn-lt"/>
                <a:cs typeface="+mn-lt"/>
              </a:rPr>
              <a:t>When the user initiates account creation, the MMS automatically scans for an existing account with the user's identifying information. If it doesn't find one, the MMS presents fields for the user to provide more info.</a:t>
            </a:r>
          </a:p>
          <a:p>
            <a:r>
              <a:rPr lang="en-US" sz="2400">
                <a:solidFill>
                  <a:srgbClr val="FEFFFF"/>
                </a:solidFill>
                <a:ea typeface="+mn-lt"/>
                <a:cs typeface="+mn-lt"/>
              </a:rPr>
              <a:t>When the user's info is submitted, three smaller menus appear in order, asking the user for their desired tier level, their payment information, and additional contact information and preferences.</a:t>
            </a:r>
          </a:p>
          <a:p>
            <a:r>
              <a:rPr lang="en-US" sz="2400">
                <a:solidFill>
                  <a:srgbClr val="FEFFFF"/>
                </a:solidFill>
                <a:ea typeface="+mn-lt"/>
                <a:cs typeface="+mn-lt"/>
              </a:rPr>
              <a:t>The final step is to load the Account object with the data provided and update the MMS database accordingly.</a:t>
            </a:r>
          </a:p>
          <a:p>
            <a:endParaRPr lang="en-US" sz="2400">
              <a:solidFill>
                <a:srgbClr val="FEFFFF"/>
              </a:solidFill>
              <a:ea typeface="+mn-lt"/>
              <a:cs typeface="+mn-lt"/>
            </a:endParaRPr>
          </a:p>
        </p:txBody>
      </p:sp>
    </p:spTree>
    <p:extLst>
      <p:ext uri="{BB962C8B-B14F-4D97-AF65-F5344CB8AC3E}">
        <p14:creationId xmlns:p14="http://schemas.microsoft.com/office/powerpoint/2010/main" val="2559232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3425BE-C1E8-1BDE-8BF3-00EF5BF23F15}"/>
              </a:ext>
            </a:extLst>
          </p:cNvPr>
          <p:cNvSpPr>
            <a:spLocks noGrp="1"/>
          </p:cNvSpPr>
          <p:nvPr>
            <p:ph type="title"/>
          </p:nvPr>
        </p:nvSpPr>
        <p:spPr>
          <a:xfrm>
            <a:off x="660041" y="2767106"/>
            <a:ext cx="2880828" cy="3071906"/>
          </a:xfrm>
        </p:spPr>
        <p:txBody>
          <a:bodyPr vert="horz" lIns="91440" tIns="45720" rIns="91440" bIns="45720" rtlCol="0" anchor="t">
            <a:normAutofit fontScale="90000"/>
          </a:bodyPr>
          <a:lstStyle/>
          <a:p>
            <a:r>
              <a:rPr lang="en-US" sz="4000">
                <a:solidFill>
                  <a:srgbClr val="FFFFFF"/>
                </a:solidFill>
              </a:rPr>
              <a:t>State Diagram:</a:t>
            </a:r>
            <a:br>
              <a:rPr lang="en-US" sz="4000">
                <a:cs typeface="Calibri Light"/>
              </a:rPr>
            </a:br>
            <a:br>
              <a:rPr lang="en-US" sz="4000">
                <a:cs typeface="Calibri Light"/>
              </a:rPr>
            </a:br>
            <a:r>
              <a:rPr lang="en-US" sz="4000">
                <a:solidFill>
                  <a:srgbClr val="FFFFFF"/>
                </a:solidFill>
              </a:rPr>
              <a:t>Data Storage</a:t>
            </a:r>
            <a:r>
              <a:rPr lang="en-US" sz="4000" kern="1200">
                <a:solidFill>
                  <a:srgbClr val="FFFFFF"/>
                </a:solidFill>
                <a:latin typeface="+mj-lt"/>
                <a:ea typeface="+mj-ea"/>
                <a:cs typeface="+mj-cs"/>
              </a:rPr>
              <a:t> </a:t>
            </a:r>
            <a:br>
              <a:rPr lang="en-US" sz="4000" kern="1200">
                <a:cs typeface="Calibri Light"/>
              </a:rPr>
            </a:br>
            <a:br>
              <a:rPr lang="en-US" sz="4000"/>
            </a:br>
            <a:r>
              <a:rPr lang="en-US" sz="4000" kern="1200">
                <a:solidFill>
                  <a:srgbClr val="FFFFFF"/>
                </a:solidFill>
                <a:latin typeface="+mj-lt"/>
                <a:ea typeface="+mj-ea"/>
                <a:cs typeface="+mj-cs"/>
              </a:rPr>
              <a:t> </a:t>
            </a:r>
            <a:br>
              <a:rPr lang="en-US" sz="4000" kern="1200"/>
            </a:br>
            <a:endParaRPr lang="en-US" sz="4000" kern="1200">
              <a:solidFill>
                <a:srgbClr val="FFFFFF"/>
              </a:solidFill>
              <a:latin typeface="+mj-lt"/>
              <a:cs typeface="Calibri Light"/>
            </a:endParaRPr>
          </a:p>
          <a:p>
            <a:endParaRPr lang="en-US" sz="4000" kern="1200">
              <a:solidFill>
                <a:srgbClr val="FFFFFF"/>
              </a:solidFill>
              <a:latin typeface="+mj-lt"/>
              <a:ea typeface="+mj-ea"/>
              <a:cs typeface="+mj-cs"/>
            </a:endParaRPr>
          </a:p>
        </p:txBody>
      </p:sp>
      <p:pic>
        <p:nvPicPr>
          <p:cNvPr id="4" name="Picture 4" descr="Diagram&#10;&#10;Description automatically generated">
            <a:extLst>
              <a:ext uri="{FF2B5EF4-FFF2-40B4-BE49-F238E27FC236}">
                <a16:creationId xmlns:a16="http://schemas.microsoft.com/office/drawing/2014/main" id="{1FC4813D-8368-86D5-0CBF-69B542176464}"/>
              </a:ext>
            </a:extLst>
          </p:cNvPr>
          <p:cNvPicPr>
            <a:picLocks noChangeAspect="1"/>
          </p:cNvPicPr>
          <p:nvPr/>
        </p:nvPicPr>
        <p:blipFill>
          <a:blip r:embed="rId2"/>
          <a:stretch>
            <a:fillRect/>
          </a:stretch>
        </p:blipFill>
        <p:spPr>
          <a:xfrm>
            <a:off x="4104640" y="811983"/>
            <a:ext cx="8016240" cy="5366113"/>
          </a:xfrm>
          <a:prstGeom prst="rect">
            <a:avLst/>
          </a:prstGeom>
        </p:spPr>
      </p:pic>
    </p:spTree>
    <p:extLst>
      <p:ext uri="{BB962C8B-B14F-4D97-AF65-F5344CB8AC3E}">
        <p14:creationId xmlns:p14="http://schemas.microsoft.com/office/powerpoint/2010/main" val="84004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27B1A3-B40F-07CA-F6DB-2F507D145AD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Updated Data Model</a:t>
            </a:r>
          </a:p>
        </p:txBody>
      </p:sp>
      <p:pic>
        <p:nvPicPr>
          <p:cNvPr id="4" name="Picture 4" descr="Table&#10;&#10;Description automatically generated">
            <a:extLst>
              <a:ext uri="{FF2B5EF4-FFF2-40B4-BE49-F238E27FC236}">
                <a16:creationId xmlns:a16="http://schemas.microsoft.com/office/drawing/2014/main" id="{404788FE-1178-3457-51CF-7ED3A4621326}"/>
              </a:ext>
            </a:extLst>
          </p:cNvPr>
          <p:cNvPicPr>
            <a:picLocks noGrp="1" noChangeAspect="1"/>
          </p:cNvPicPr>
          <p:nvPr>
            <p:ph idx="1"/>
          </p:nvPr>
        </p:nvPicPr>
        <p:blipFill>
          <a:blip r:embed="rId2"/>
          <a:stretch>
            <a:fillRect/>
          </a:stretch>
        </p:blipFill>
        <p:spPr>
          <a:xfrm>
            <a:off x="4867208" y="614175"/>
            <a:ext cx="6597901" cy="5737373"/>
          </a:xfrm>
          <a:prstGeom prst="rect">
            <a:avLst/>
          </a:prstGeom>
        </p:spPr>
      </p:pic>
    </p:spTree>
    <p:extLst>
      <p:ext uri="{BB962C8B-B14F-4D97-AF65-F5344CB8AC3E}">
        <p14:creationId xmlns:p14="http://schemas.microsoft.com/office/powerpoint/2010/main" val="3799070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DDE956-41BC-0454-8B2E-D14CBB1317E7}"/>
              </a:ext>
            </a:extLst>
          </p:cNvPr>
          <p:cNvSpPr>
            <a:spLocks noGrp="1"/>
          </p:cNvSpPr>
          <p:nvPr>
            <p:ph type="title"/>
          </p:nvPr>
        </p:nvSpPr>
        <p:spPr>
          <a:xfrm>
            <a:off x="934872" y="982272"/>
            <a:ext cx="3388419" cy="4560970"/>
          </a:xfrm>
        </p:spPr>
        <p:txBody>
          <a:bodyPr>
            <a:normAutofit/>
          </a:bodyPr>
          <a:lstStyle/>
          <a:p>
            <a:r>
              <a:rPr lang="en-US" sz="4000">
                <a:solidFill>
                  <a:schemeClr val="bg1"/>
                </a:solidFill>
                <a:cs typeface="Calibri Light"/>
              </a:rPr>
              <a:t>State Diagram :</a:t>
            </a:r>
            <a:br>
              <a:rPr lang="en-US" sz="4000">
                <a:cs typeface="Calibri Light"/>
              </a:rPr>
            </a:br>
            <a:br>
              <a:rPr lang="en-US" sz="4000">
                <a:ea typeface="+mj-lt"/>
                <a:cs typeface="+mj-lt"/>
              </a:rPr>
            </a:br>
            <a:r>
              <a:rPr lang="en-US" sz="4000">
                <a:solidFill>
                  <a:schemeClr val="bg1"/>
                </a:solidFill>
                <a:cs typeface="Calibri Light"/>
              </a:rPr>
              <a:t>Data Storage</a:t>
            </a:r>
            <a:br>
              <a:rPr lang="en-US" sz="2800">
                <a:cs typeface="Calibri Light"/>
              </a:rPr>
            </a:br>
            <a:r>
              <a:rPr lang="en-US" sz="2800">
                <a:solidFill>
                  <a:schemeClr val="bg1"/>
                </a:solidFill>
                <a:cs typeface="Calibri Light"/>
              </a:rPr>
              <a:t> </a:t>
            </a:r>
            <a:br>
              <a:rPr lang="en-US" sz="2800">
                <a:cs typeface="Calibri Light"/>
              </a:rPr>
            </a:br>
            <a:endParaRPr lang="en-US" sz="2800">
              <a:solidFill>
                <a:schemeClr val="bg1"/>
              </a:solidFill>
              <a:ea typeface="+mj-lt"/>
              <a:cs typeface="+mj-lt"/>
            </a:endParaRPr>
          </a:p>
          <a:p>
            <a:endParaRPr lang="en-US" sz="2800">
              <a:solidFill>
                <a:schemeClr val="bg1"/>
              </a:solidFill>
              <a:cs typeface="Calibri Light"/>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C643EF1-C998-B4E2-5829-E722E059E904}"/>
              </a:ext>
            </a:extLst>
          </p:cNvPr>
          <p:cNvSpPr>
            <a:spLocks noGrp="1"/>
          </p:cNvSpPr>
          <p:nvPr>
            <p:ph idx="1"/>
          </p:nvPr>
        </p:nvSpPr>
        <p:spPr>
          <a:xfrm>
            <a:off x="5221862" y="1719618"/>
            <a:ext cx="5948831" cy="4334629"/>
          </a:xfrm>
        </p:spPr>
        <p:txBody>
          <a:bodyPr vert="horz" lIns="91440" tIns="45720" rIns="91440" bIns="45720" rtlCol="0" anchor="ctr">
            <a:normAutofit/>
          </a:bodyPr>
          <a:lstStyle/>
          <a:p>
            <a:endParaRPr lang="en-US" sz="2400">
              <a:solidFill>
                <a:srgbClr val="FEFFFF"/>
              </a:solidFill>
              <a:ea typeface="+mn-lt"/>
              <a:cs typeface="+mn-lt"/>
            </a:endParaRPr>
          </a:p>
          <a:p>
            <a:endParaRPr lang="en-US" sz="2400">
              <a:solidFill>
                <a:srgbClr val="FEFFFF"/>
              </a:solidFill>
              <a:ea typeface="+mn-lt"/>
              <a:cs typeface="+mn-lt"/>
            </a:endParaRPr>
          </a:p>
        </p:txBody>
      </p:sp>
      <p:sp>
        <p:nvSpPr>
          <p:cNvPr id="5" name="Content Placeholder 2">
            <a:extLst>
              <a:ext uri="{FF2B5EF4-FFF2-40B4-BE49-F238E27FC236}">
                <a16:creationId xmlns:a16="http://schemas.microsoft.com/office/drawing/2014/main" id="{821005B3-4F9E-6EAE-1F4D-3FF8387AAEA0}"/>
              </a:ext>
            </a:extLst>
          </p:cNvPr>
          <p:cNvSpPr txBox="1">
            <a:spLocks/>
          </p:cNvSpPr>
          <p:nvPr/>
        </p:nvSpPr>
        <p:spPr>
          <a:xfrm>
            <a:off x="5221862" y="1710438"/>
            <a:ext cx="5948831" cy="4857929"/>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rgbClr val="FEFFFF"/>
                </a:solidFill>
                <a:ea typeface="+mn-lt"/>
                <a:cs typeface="+mn-lt"/>
              </a:rPr>
              <a:t>The above state diagram shows MMS's process for storing new data. This process is initiated by the user from his unique Account homepage.</a:t>
            </a:r>
          </a:p>
          <a:p>
            <a:r>
              <a:rPr lang="en-US" sz="2400">
                <a:solidFill>
                  <a:srgbClr val="FEFFFF"/>
                </a:solidFill>
                <a:ea typeface="+mn-lt"/>
                <a:cs typeface="+mn-lt"/>
              </a:rPr>
              <a:t>Once the user initiates an upload, the MMS simultaneously creates a connection to the user's individual storage container and prompts the user to upload one or more files.</a:t>
            </a:r>
          </a:p>
          <a:p>
            <a:r>
              <a:rPr lang="en-US" sz="2400">
                <a:solidFill>
                  <a:srgbClr val="FEFFFF"/>
                </a:solidFill>
                <a:ea typeface="+mn-lt"/>
                <a:cs typeface="+mn-lt"/>
              </a:rPr>
              <a:t>Once the MMS receives a file, it decides if the user has purchased enough storage space. If yes, the file is sent to storage, and the transaction is recorded. If no, the user is notified and given the choice of creating more space or cancelling the upload request.</a:t>
            </a:r>
          </a:p>
        </p:txBody>
      </p:sp>
    </p:spTree>
    <p:extLst>
      <p:ext uri="{BB962C8B-B14F-4D97-AF65-F5344CB8AC3E}">
        <p14:creationId xmlns:p14="http://schemas.microsoft.com/office/powerpoint/2010/main" val="30740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1E6ABA-3622-0B84-D4CE-D35F804BE38F}"/>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ctr"/>
            <a:r>
              <a:rPr lang="en-US" sz="4000">
                <a:solidFill>
                  <a:srgbClr val="FFFFFF"/>
                </a:solidFill>
                <a:cs typeface="Calibri Light"/>
              </a:rPr>
              <a:t>Updated Use Case Diagram</a:t>
            </a:r>
            <a:br>
              <a:rPr lang="en-US" sz="4000">
                <a:solidFill>
                  <a:srgbClr val="FFFFFF"/>
                </a:solidFill>
                <a:cs typeface="Calibri Light"/>
              </a:rPr>
            </a:br>
            <a:br>
              <a:rPr lang="en-US" sz="4000">
                <a:cs typeface="Calibri Light"/>
              </a:rPr>
            </a:br>
            <a:r>
              <a:rPr lang="en-US" sz="2800">
                <a:solidFill>
                  <a:srgbClr val="FFFFFF"/>
                </a:solidFill>
                <a:cs typeface="Calibri Light"/>
              </a:rPr>
              <a:t>With Include and Extend</a:t>
            </a:r>
            <a:endParaRPr lang="en-US"/>
          </a:p>
        </p:txBody>
      </p:sp>
      <p:pic>
        <p:nvPicPr>
          <p:cNvPr id="4" name="Picture 4" descr="Diagram&#10;&#10;Description automatically generated">
            <a:extLst>
              <a:ext uri="{FF2B5EF4-FFF2-40B4-BE49-F238E27FC236}">
                <a16:creationId xmlns:a16="http://schemas.microsoft.com/office/drawing/2014/main" id="{97863946-65CE-E561-D8B0-672329D73F64}"/>
              </a:ext>
            </a:extLst>
          </p:cNvPr>
          <p:cNvPicPr>
            <a:picLocks noGrp="1" noChangeAspect="1"/>
          </p:cNvPicPr>
          <p:nvPr>
            <p:ph idx="1"/>
          </p:nvPr>
        </p:nvPicPr>
        <p:blipFill>
          <a:blip r:embed="rId2"/>
          <a:stretch>
            <a:fillRect/>
          </a:stretch>
        </p:blipFill>
        <p:spPr>
          <a:xfrm>
            <a:off x="4654015" y="93397"/>
            <a:ext cx="6879441" cy="6757469"/>
          </a:xfrm>
          <a:prstGeom prst="rect">
            <a:avLst/>
          </a:prstGeom>
        </p:spPr>
      </p:pic>
    </p:spTree>
    <p:extLst>
      <p:ext uri="{BB962C8B-B14F-4D97-AF65-F5344CB8AC3E}">
        <p14:creationId xmlns:p14="http://schemas.microsoft.com/office/powerpoint/2010/main" val="2895494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DDE956-41BC-0454-8B2E-D14CBB1317E7}"/>
              </a:ext>
            </a:extLst>
          </p:cNvPr>
          <p:cNvSpPr>
            <a:spLocks noGrp="1"/>
          </p:cNvSpPr>
          <p:nvPr>
            <p:ph type="title"/>
          </p:nvPr>
        </p:nvSpPr>
        <p:spPr>
          <a:xfrm>
            <a:off x="934872" y="982272"/>
            <a:ext cx="3388419" cy="4560970"/>
          </a:xfrm>
        </p:spPr>
        <p:txBody>
          <a:bodyPr>
            <a:normAutofit/>
          </a:bodyPr>
          <a:lstStyle/>
          <a:p>
            <a:endParaRPr lang="en-US" sz="2800">
              <a:cs typeface="+mj-lt"/>
            </a:endParaRPr>
          </a:p>
          <a:p>
            <a:endParaRPr lang="en-US" sz="2800">
              <a:solidFill>
                <a:schemeClr val="bg1"/>
              </a:solidFill>
              <a:cs typeface="Calibri Light"/>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C643EF1-C998-B4E2-5829-E722E059E904}"/>
              </a:ext>
            </a:extLst>
          </p:cNvPr>
          <p:cNvSpPr>
            <a:spLocks noGrp="1"/>
          </p:cNvSpPr>
          <p:nvPr>
            <p:ph idx="1"/>
          </p:nvPr>
        </p:nvSpPr>
        <p:spPr>
          <a:xfrm>
            <a:off x="5221862" y="1719618"/>
            <a:ext cx="5948831" cy="4334629"/>
          </a:xfrm>
        </p:spPr>
        <p:txBody>
          <a:bodyPr vert="horz" lIns="91440" tIns="45720" rIns="91440" bIns="45720" rtlCol="0" anchor="ctr">
            <a:normAutofit/>
          </a:bodyPr>
          <a:lstStyle/>
          <a:p>
            <a:endParaRPr lang="en-US" sz="2400">
              <a:solidFill>
                <a:srgbClr val="FEFFFF"/>
              </a:solidFill>
              <a:ea typeface="+mn-lt"/>
              <a:cs typeface="+mn-lt"/>
            </a:endParaRPr>
          </a:p>
          <a:p>
            <a:endParaRPr lang="en-US" sz="2400">
              <a:solidFill>
                <a:srgbClr val="FEFFFF"/>
              </a:solidFill>
              <a:ea typeface="+mn-lt"/>
              <a:cs typeface="+mn-lt"/>
            </a:endParaRPr>
          </a:p>
        </p:txBody>
      </p:sp>
      <p:sp>
        <p:nvSpPr>
          <p:cNvPr id="5" name="Content Placeholder 2">
            <a:extLst>
              <a:ext uri="{FF2B5EF4-FFF2-40B4-BE49-F238E27FC236}">
                <a16:creationId xmlns:a16="http://schemas.microsoft.com/office/drawing/2014/main" id="{821005B3-4F9E-6EAE-1F4D-3FF8387AAEA0}"/>
              </a:ext>
            </a:extLst>
          </p:cNvPr>
          <p:cNvSpPr txBox="1">
            <a:spLocks/>
          </p:cNvSpPr>
          <p:nvPr/>
        </p:nvSpPr>
        <p:spPr>
          <a:xfrm>
            <a:off x="5221862" y="1710438"/>
            <a:ext cx="5948831" cy="485792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rgbClr val="FEFFFF"/>
                </a:solidFill>
                <a:ea typeface="+mn-lt"/>
                <a:cs typeface="+mn-lt"/>
              </a:rPr>
              <a:t>We have updated our original use case diagram to include "include" and "extend" relationships between several of our use cases.</a:t>
            </a:r>
          </a:p>
          <a:p>
            <a:r>
              <a:rPr lang="en-US" sz="2400">
                <a:solidFill>
                  <a:srgbClr val="FEFFFF"/>
                </a:solidFill>
                <a:cs typeface="Calibri"/>
              </a:rPr>
              <a:t>The original structure stays the same, giving the user a linear sequence through registering an account creation and uploading and downloading files.</a:t>
            </a:r>
          </a:p>
          <a:p>
            <a:r>
              <a:rPr lang="en-US" sz="2400">
                <a:solidFill>
                  <a:srgbClr val="FEFFFF"/>
                </a:solidFill>
                <a:cs typeface="Calibri"/>
              </a:rPr>
              <a:t>Registering an account is now always accompanied by creating a storage bucket object via an include relationship.</a:t>
            </a:r>
          </a:p>
          <a:p>
            <a:endParaRPr lang="en-US" sz="2400">
              <a:solidFill>
                <a:srgbClr val="FEFFFF"/>
              </a:solidFill>
              <a:cs typeface="Calibri"/>
            </a:endParaRPr>
          </a:p>
        </p:txBody>
      </p:sp>
      <p:sp>
        <p:nvSpPr>
          <p:cNvPr id="6" name="Title 1">
            <a:extLst>
              <a:ext uri="{FF2B5EF4-FFF2-40B4-BE49-F238E27FC236}">
                <a16:creationId xmlns:a16="http://schemas.microsoft.com/office/drawing/2014/main" id="{50A0E301-7EE9-6ED0-27AE-7954CEDA9EFC}"/>
              </a:ext>
            </a:extLst>
          </p:cNvPr>
          <p:cNvSpPr txBox="1">
            <a:spLocks/>
          </p:cNvSpPr>
          <p:nvPr/>
        </p:nvSpPr>
        <p:spPr>
          <a:xfrm>
            <a:off x="990720" y="1775068"/>
            <a:ext cx="3010224" cy="347447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solidFill>
                  <a:srgbClr val="FFFFFF"/>
                </a:solidFill>
                <a:cs typeface="Calibri Light"/>
              </a:rPr>
              <a:t>Updated Use Case Diagram</a:t>
            </a:r>
            <a:br>
              <a:rPr lang="en-US" sz="4000">
                <a:solidFill>
                  <a:srgbClr val="FFFFFF"/>
                </a:solidFill>
                <a:cs typeface="Calibri Light"/>
              </a:rPr>
            </a:br>
            <a:br>
              <a:rPr lang="en-US" sz="4000">
                <a:cs typeface="Calibri Light"/>
              </a:rPr>
            </a:br>
            <a:r>
              <a:rPr lang="en-US" sz="2800">
                <a:solidFill>
                  <a:srgbClr val="FFFFFF"/>
                </a:solidFill>
                <a:cs typeface="Calibri Light"/>
              </a:rPr>
              <a:t>With Include and Extend</a:t>
            </a:r>
          </a:p>
          <a:p>
            <a:pPr algn="ctr"/>
            <a:endParaRPr lang="en-US" sz="2800">
              <a:solidFill>
                <a:srgbClr val="FFFFFF"/>
              </a:solidFill>
              <a:cs typeface="Calibri Light"/>
            </a:endParaRPr>
          </a:p>
          <a:p>
            <a:pPr algn="ctr"/>
            <a:r>
              <a:rPr lang="en-US" sz="2800">
                <a:solidFill>
                  <a:srgbClr val="FFFFFF"/>
                </a:solidFill>
                <a:cs typeface="Calibri Light"/>
              </a:rPr>
              <a:t>&lt;Explanation&gt;</a:t>
            </a:r>
          </a:p>
        </p:txBody>
      </p:sp>
    </p:spTree>
    <p:extLst>
      <p:ext uri="{BB962C8B-B14F-4D97-AF65-F5344CB8AC3E}">
        <p14:creationId xmlns:p14="http://schemas.microsoft.com/office/powerpoint/2010/main" val="1062731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DDE956-41BC-0454-8B2E-D14CBB1317E7}"/>
              </a:ext>
            </a:extLst>
          </p:cNvPr>
          <p:cNvSpPr>
            <a:spLocks noGrp="1"/>
          </p:cNvSpPr>
          <p:nvPr>
            <p:ph type="title"/>
          </p:nvPr>
        </p:nvSpPr>
        <p:spPr>
          <a:xfrm>
            <a:off x="934872" y="982272"/>
            <a:ext cx="3388419" cy="4560970"/>
          </a:xfrm>
        </p:spPr>
        <p:txBody>
          <a:bodyPr>
            <a:normAutofit/>
          </a:bodyPr>
          <a:lstStyle/>
          <a:p>
            <a:endParaRPr lang="en-US" sz="2800">
              <a:cs typeface="+mj-lt"/>
            </a:endParaRPr>
          </a:p>
          <a:p>
            <a:endParaRPr lang="en-US" sz="2800">
              <a:solidFill>
                <a:schemeClr val="bg1"/>
              </a:solidFill>
              <a:cs typeface="Calibri Light"/>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C643EF1-C998-B4E2-5829-E722E059E904}"/>
              </a:ext>
            </a:extLst>
          </p:cNvPr>
          <p:cNvSpPr>
            <a:spLocks noGrp="1"/>
          </p:cNvSpPr>
          <p:nvPr>
            <p:ph idx="1"/>
          </p:nvPr>
        </p:nvSpPr>
        <p:spPr>
          <a:xfrm>
            <a:off x="5221862" y="1719618"/>
            <a:ext cx="5948831" cy="4334629"/>
          </a:xfrm>
        </p:spPr>
        <p:txBody>
          <a:bodyPr vert="horz" lIns="91440" tIns="45720" rIns="91440" bIns="45720" rtlCol="0" anchor="ctr">
            <a:normAutofit/>
          </a:bodyPr>
          <a:lstStyle/>
          <a:p>
            <a:endParaRPr lang="en-US" sz="2400">
              <a:solidFill>
                <a:srgbClr val="FEFFFF"/>
              </a:solidFill>
              <a:ea typeface="+mn-lt"/>
              <a:cs typeface="+mn-lt"/>
            </a:endParaRPr>
          </a:p>
          <a:p>
            <a:endParaRPr lang="en-US" sz="2400">
              <a:solidFill>
                <a:srgbClr val="FEFFFF"/>
              </a:solidFill>
              <a:ea typeface="+mn-lt"/>
              <a:cs typeface="+mn-lt"/>
            </a:endParaRPr>
          </a:p>
        </p:txBody>
      </p:sp>
      <p:sp>
        <p:nvSpPr>
          <p:cNvPr id="5" name="Content Placeholder 2">
            <a:extLst>
              <a:ext uri="{FF2B5EF4-FFF2-40B4-BE49-F238E27FC236}">
                <a16:creationId xmlns:a16="http://schemas.microsoft.com/office/drawing/2014/main" id="{821005B3-4F9E-6EAE-1F4D-3FF8387AAEA0}"/>
              </a:ext>
            </a:extLst>
          </p:cNvPr>
          <p:cNvSpPr txBox="1">
            <a:spLocks/>
          </p:cNvSpPr>
          <p:nvPr/>
        </p:nvSpPr>
        <p:spPr>
          <a:xfrm>
            <a:off x="5221862" y="1710438"/>
            <a:ext cx="5948831" cy="485792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a:solidFill>
                <a:srgbClr val="FEFFFF"/>
              </a:solidFill>
              <a:cs typeface="Calibri"/>
            </a:endParaRPr>
          </a:p>
          <a:p>
            <a:r>
              <a:rPr lang="en-US" sz="2400">
                <a:solidFill>
                  <a:srgbClr val="FEFFFF"/>
                </a:solidFill>
                <a:cs typeface="Calibri"/>
              </a:rPr>
              <a:t>The Employees' Create Policies use case now has three extension relationships branching out, granting the additional system administration duties of Configuring the Network, Troubleshooting Bugs, and Configuring Security.</a:t>
            </a:r>
          </a:p>
          <a:p>
            <a:r>
              <a:rPr lang="en-US" sz="2400">
                <a:solidFill>
                  <a:srgbClr val="FEFFFF"/>
                </a:solidFill>
                <a:cs typeface="Calibri"/>
              </a:rPr>
              <a:t>The final update that we've added to Elaboration 3 is that both use cases: Download File and Upload File include creating transactional receipts an updating the log of files held by the Memory Management System.</a:t>
            </a:r>
            <a:endParaRPr lang="en-US"/>
          </a:p>
        </p:txBody>
      </p:sp>
      <p:sp>
        <p:nvSpPr>
          <p:cNvPr id="6" name="Title 1">
            <a:extLst>
              <a:ext uri="{FF2B5EF4-FFF2-40B4-BE49-F238E27FC236}">
                <a16:creationId xmlns:a16="http://schemas.microsoft.com/office/drawing/2014/main" id="{50A0E301-7EE9-6ED0-27AE-7954CEDA9EFC}"/>
              </a:ext>
            </a:extLst>
          </p:cNvPr>
          <p:cNvSpPr txBox="1">
            <a:spLocks/>
          </p:cNvSpPr>
          <p:nvPr/>
        </p:nvSpPr>
        <p:spPr>
          <a:xfrm>
            <a:off x="990720" y="1775068"/>
            <a:ext cx="3010224" cy="347447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solidFill>
                  <a:srgbClr val="FFFFFF"/>
                </a:solidFill>
                <a:cs typeface="Calibri Light"/>
              </a:rPr>
              <a:t>Updated Use Case Diagram</a:t>
            </a:r>
            <a:br>
              <a:rPr lang="en-US" sz="4000">
                <a:solidFill>
                  <a:srgbClr val="FFFFFF"/>
                </a:solidFill>
                <a:cs typeface="Calibri Light"/>
              </a:rPr>
            </a:br>
            <a:br>
              <a:rPr lang="en-US" sz="4000">
                <a:cs typeface="Calibri Light"/>
              </a:rPr>
            </a:br>
            <a:r>
              <a:rPr lang="en-US" sz="2800">
                <a:solidFill>
                  <a:srgbClr val="FFFFFF"/>
                </a:solidFill>
                <a:cs typeface="Calibri Light"/>
              </a:rPr>
              <a:t>With Include and Extend</a:t>
            </a:r>
          </a:p>
          <a:p>
            <a:pPr algn="ctr"/>
            <a:endParaRPr lang="en-US" sz="2800">
              <a:solidFill>
                <a:srgbClr val="FFFFFF"/>
              </a:solidFill>
              <a:cs typeface="Calibri Light"/>
            </a:endParaRPr>
          </a:p>
          <a:p>
            <a:pPr algn="ctr"/>
            <a:r>
              <a:rPr lang="en-US" sz="2800">
                <a:solidFill>
                  <a:srgbClr val="FFFFFF"/>
                </a:solidFill>
                <a:cs typeface="Calibri Light"/>
              </a:rPr>
              <a:t>&lt;Explanation&gt;</a:t>
            </a:r>
          </a:p>
        </p:txBody>
      </p:sp>
    </p:spTree>
    <p:extLst>
      <p:ext uri="{BB962C8B-B14F-4D97-AF65-F5344CB8AC3E}">
        <p14:creationId xmlns:p14="http://schemas.microsoft.com/office/powerpoint/2010/main" val="557910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367F6-CDF1-95AA-DC42-4C0E754C1178}"/>
              </a:ext>
            </a:extLst>
          </p:cNvPr>
          <p:cNvSpPr>
            <a:spLocks noGrp="1"/>
          </p:cNvSpPr>
          <p:nvPr>
            <p:ph type="title"/>
          </p:nvPr>
        </p:nvSpPr>
        <p:spPr/>
        <p:txBody>
          <a:bodyPr/>
          <a:lstStyle/>
          <a:p>
            <a:r>
              <a:rPr lang="en-US" dirty="0">
                <a:cs typeface="Calibri Light"/>
              </a:rPr>
              <a:t>Demo</a:t>
            </a:r>
            <a:endParaRPr lang="en-US" dirty="0"/>
          </a:p>
        </p:txBody>
      </p:sp>
      <p:sp>
        <p:nvSpPr>
          <p:cNvPr id="3" name="TextBox 2">
            <a:extLst>
              <a:ext uri="{FF2B5EF4-FFF2-40B4-BE49-F238E27FC236}">
                <a16:creationId xmlns:a16="http://schemas.microsoft.com/office/drawing/2014/main" id="{AD28C4E5-56C3-C10E-8D34-7F58D66E5D6B}"/>
              </a:ext>
            </a:extLst>
          </p:cNvPr>
          <p:cNvSpPr txBox="1"/>
          <p:nvPr/>
        </p:nvSpPr>
        <p:spPr>
          <a:xfrm>
            <a:off x="965200" y="1409700"/>
            <a:ext cx="5003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Downloading object use case</a:t>
            </a:r>
            <a:endParaRPr lang="en-US" dirty="0"/>
          </a:p>
        </p:txBody>
      </p:sp>
      <p:pic>
        <p:nvPicPr>
          <p:cNvPr id="6" name="Picture 6" descr="A screenshot of a computer&#10;&#10;Description automatically generated">
            <a:extLst>
              <a:ext uri="{FF2B5EF4-FFF2-40B4-BE49-F238E27FC236}">
                <a16:creationId xmlns:a16="http://schemas.microsoft.com/office/drawing/2014/main" id="{340C3EF2-BCE8-5D11-2D90-C22F716BD719}"/>
              </a:ext>
            </a:extLst>
          </p:cNvPr>
          <p:cNvPicPr>
            <a:picLocks noChangeAspect="1"/>
          </p:cNvPicPr>
          <p:nvPr/>
        </p:nvPicPr>
        <p:blipFill>
          <a:blip r:embed="rId2"/>
          <a:stretch>
            <a:fillRect/>
          </a:stretch>
        </p:blipFill>
        <p:spPr>
          <a:xfrm>
            <a:off x="965200" y="1722755"/>
            <a:ext cx="8696960" cy="4895850"/>
          </a:xfrm>
          <a:prstGeom prst="rect">
            <a:avLst/>
          </a:prstGeom>
        </p:spPr>
      </p:pic>
    </p:spTree>
    <p:extLst>
      <p:ext uri="{BB962C8B-B14F-4D97-AF65-F5344CB8AC3E}">
        <p14:creationId xmlns:p14="http://schemas.microsoft.com/office/powerpoint/2010/main" val="4069755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92FB0BB-7090-DB2B-C77C-D9F9DE70F3F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Updated Domain Model</a:t>
            </a:r>
          </a:p>
        </p:txBody>
      </p:sp>
      <p:pic>
        <p:nvPicPr>
          <p:cNvPr id="6" name="Picture 6">
            <a:extLst>
              <a:ext uri="{FF2B5EF4-FFF2-40B4-BE49-F238E27FC236}">
                <a16:creationId xmlns:a16="http://schemas.microsoft.com/office/drawing/2014/main" id="{E173FFBB-603E-BCF9-E096-DF03DB056637}"/>
              </a:ext>
            </a:extLst>
          </p:cNvPr>
          <p:cNvPicPr>
            <a:picLocks noGrp="1" noChangeAspect="1"/>
          </p:cNvPicPr>
          <p:nvPr>
            <p:ph idx="1"/>
          </p:nvPr>
        </p:nvPicPr>
        <p:blipFill>
          <a:blip r:embed="rId2"/>
          <a:stretch>
            <a:fillRect/>
          </a:stretch>
        </p:blipFill>
        <p:spPr>
          <a:xfrm>
            <a:off x="4316173" y="1063625"/>
            <a:ext cx="7441539" cy="4351338"/>
          </a:xfrm>
        </p:spPr>
      </p:pic>
    </p:spTree>
    <p:extLst>
      <p:ext uri="{BB962C8B-B14F-4D97-AF65-F5344CB8AC3E}">
        <p14:creationId xmlns:p14="http://schemas.microsoft.com/office/powerpoint/2010/main" val="338047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EA96279-489A-C9E0-9CC0-3BC7AB6606E0}"/>
              </a:ext>
            </a:extLst>
          </p:cNvPr>
          <p:cNvSpPr>
            <a:spLocks noGrp="1"/>
          </p:cNvSpPr>
          <p:nvPr>
            <p:ph type="title"/>
          </p:nvPr>
        </p:nvSpPr>
        <p:spPr>
          <a:xfrm>
            <a:off x="1146879" y="998002"/>
            <a:ext cx="3182940" cy="1471959"/>
          </a:xfrm>
        </p:spPr>
        <p:txBody>
          <a:bodyPr>
            <a:normAutofit/>
          </a:bodyPr>
          <a:lstStyle/>
          <a:p>
            <a:r>
              <a:rPr lang="en-US" sz="3600">
                <a:solidFill>
                  <a:srgbClr val="FFFFFF"/>
                </a:solidFill>
                <a:cs typeface="Calibri Light"/>
              </a:rPr>
              <a:t>Updated Class Model</a:t>
            </a:r>
            <a:endParaRPr lang="en-US" sz="3600">
              <a:solidFill>
                <a:srgbClr val="FFFFFF"/>
              </a:solidFill>
            </a:endParaRPr>
          </a:p>
        </p:txBody>
      </p:sp>
      <p:sp>
        <p:nvSpPr>
          <p:cNvPr id="8" name="Content Placeholder 7">
            <a:extLst>
              <a:ext uri="{FF2B5EF4-FFF2-40B4-BE49-F238E27FC236}">
                <a16:creationId xmlns:a16="http://schemas.microsoft.com/office/drawing/2014/main" id="{A07B55C0-1849-658B-1121-8E352A36660F}"/>
              </a:ext>
            </a:extLst>
          </p:cNvPr>
          <p:cNvSpPr>
            <a:spLocks noGrp="1"/>
          </p:cNvSpPr>
          <p:nvPr>
            <p:ph idx="1"/>
          </p:nvPr>
        </p:nvSpPr>
        <p:spPr>
          <a:xfrm>
            <a:off x="1139635" y="2546161"/>
            <a:ext cx="3200451" cy="2985929"/>
          </a:xfrm>
        </p:spPr>
        <p:txBody>
          <a:bodyPr anchor="t">
            <a:normAutofit/>
          </a:bodyPr>
          <a:lstStyle/>
          <a:p>
            <a:endParaRPr lang="en-US" sz="2400">
              <a:solidFill>
                <a:srgbClr val="FEFFFF"/>
              </a:solidFill>
            </a:endParaRPr>
          </a:p>
        </p:txBody>
      </p:sp>
      <p:pic>
        <p:nvPicPr>
          <p:cNvPr id="4" name="Picture 4" descr="Diagram&#10;&#10;Description automatically generated">
            <a:extLst>
              <a:ext uri="{FF2B5EF4-FFF2-40B4-BE49-F238E27FC236}">
                <a16:creationId xmlns:a16="http://schemas.microsoft.com/office/drawing/2014/main" id="{5EB24816-0822-42DC-79FE-DEE06D867A3A}"/>
              </a:ext>
            </a:extLst>
          </p:cNvPr>
          <p:cNvPicPr>
            <a:picLocks noChangeAspect="1"/>
          </p:cNvPicPr>
          <p:nvPr/>
        </p:nvPicPr>
        <p:blipFill>
          <a:blip r:embed="rId2"/>
          <a:stretch>
            <a:fillRect/>
          </a:stretch>
        </p:blipFill>
        <p:spPr>
          <a:xfrm>
            <a:off x="5091963" y="916091"/>
            <a:ext cx="6727345" cy="5183109"/>
          </a:xfrm>
          <a:prstGeom prst="rect">
            <a:avLst/>
          </a:prstGeom>
        </p:spPr>
      </p:pic>
    </p:spTree>
    <p:extLst>
      <p:ext uri="{BB962C8B-B14F-4D97-AF65-F5344CB8AC3E}">
        <p14:creationId xmlns:p14="http://schemas.microsoft.com/office/powerpoint/2010/main" val="186701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E0763-A7D2-3243-B104-8E1230CB00DB}"/>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Updated SSD</a:t>
            </a:r>
          </a:p>
        </p:txBody>
      </p:sp>
      <p:pic>
        <p:nvPicPr>
          <p:cNvPr id="6" name="Picture 4" descr="Diagram&#10;&#10;Description automatically generated">
            <a:extLst>
              <a:ext uri="{FF2B5EF4-FFF2-40B4-BE49-F238E27FC236}">
                <a16:creationId xmlns:a16="http://schemas.microsoft.com/office/drawing/2014/main" id="{FD888A0D-10CF-F1FA-6C86-BE91DF9C717B}"/>
              </a:ext>
            </a:extLst>
          </p:cNvPr>
          <p:cNvPicPr>
            <a:picLocks noChangeAspect="1"/>
          </p:cNvPicPr>
          <p:nvPr/>
        </p:nvPicPr>
        <p:blipFill>
          <a:blip r:embed="rId2"/>
          <a:stretch>
            <a:fillRect/>
          </a:stretch>
        </p:blipFill>
        <p:spPr>
          <a:xfrm>
            <a:off x="485172" y="2297976"/>
            <a:ext cx="3415725" cy="3142466"/>
          </a:xfrm>
          <a:prstGeom prst="rect">
            <a:avLst/>
          </a:prstGeom>
        </p:spPr>
      </p:pic>
      <p:pic>
        <p:nvPicPr>
          <p:cNvPr id="16" name="Picture 4" descr="Diagram, schematic&#10;&#10;Description automatically generated">
            <a:extLst>
              <a:ext uri="{FF2B5EF4-FFF2-40B4-BE49-F238E27FC236}">
                <a16:creationId xmlns:a16="http://schemas.microsoft.com/office/drawing/2014/main" id="{0BB9FEAF-2BC6-3F5C-87E7-AF17E7005C36}"/>
              </a:ext>
            </a:extLst>
          </p:cNvPr>
          <p:cNvPicPr>
            <a:picLocks noChangeAspect="1"/>
          </p:cNvPicPr>
          <p:nvPr/>
        </p:nvPicPr>
        <p:blipFill>
          <a:blip r:embed="rId3"/>
          <a:stretch>
            <a:fillRect/>
          </a:stretch>
        </p:blipFill>
        <p:spPr>
          <a:xfrm>
            <a:off x="4222629" y="2479819"/>
            <a:ext cx="3415725" cy="2758197"/>
          </a:xfrm>
          <a:prstGeom prst="rect">
            <a:avLst/>
          </a:prstGeom>
        </p:spPr>
      </p:pic>
      <p:pic>
        <p:nvPicPr>
          <p:cNvPr id="24" name="Picture 4" descr="Diagram&#10;&#10;Description automatically generated">
            <a:extLst>
              <a:ext uri="{FF2B5EF4-FFF2-40B4-BE49-F238E27FC236}">
                <a16:creationId xmlns:a16="http://schemas.microsoft.com/office/drawing/2014/main" id="{4FD33037-44AE-F322-951B-812F3C8EF31D}"/>
              </a:ext>
            </a:extLst>
          </p:cNvPr>
          <p:cNvPicPr>
            <a:picLocks noChangeAspect="1"/>
          </p:cNvPicPr>
          <p:nvPr/>
        </p:nvPicPr>
        <p:blipFill>
          <a:blip r:embed="rId4"/>
          <a:stretch>
            <a:fillRect/>
          </a:stretch>
        </p:blipFill>
        <p:spPr>
          <a:xfrm>
            <a:off x="7915260" y="2339569"/>
            <a:ext cx="3427764" cy="3059279"/>
          </a:xfrm>
          <a:prstGeom prst="rect">
            <a:avLst/>
          </a:prstGeom>
        </p:spPr>
      </p:pic>
      <p:sp>
        <p:nvSpPr>
          <p:cNvPr id="3" name="TextBox 2">
            <a:extLst>
              <a:ext uri="{FF2B5EF4-FFF2-40B4-BE49-F238E27FC236}">
                <a16:creationId xmlns:a16="http://schemas.microsoft.com/office/drawing/2014/main" id="{6EE4033A-1115-ADC0-78F5-536FD16FCB1C}"/>
              </a:ext>
            </a:extLst>
          </p:cNvPr>
          <p:cNvSpPr txBox="1"/>
          <p:nvPr/>
        </p:nvSpPr>
        <p:spPr>
          <a:xfrm>
            <a:off x="914399" y="1816099"/>
            <a:ext cx="2616200" cy="381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Customer uploads object</a:t>
            </a:r>
            <a:endParaRPr lang="en-US"/>
          </a:p>
        </p:txBody>
      </p:sp>
      <p:sp>
        <p:nvSpPr>
          <p:cNvPr id="7" name="TextBox 6">
            <a:extLst>
              <a:ext uri="{FF2B5EF4-FFF2-40B4-BE49-F238E27FC236}">
                <a16:creationId xmlns:a16="http://schemas.microsoft.com/office/drawing/2014/main" id="{3AF3A70B-2A73-70C7-889E-E8AB5DA65BD5}"/>
              </a:ext>
            </a:extLst>
          </p:cNvPr>
          <p:cNvSpPr txBox="1"/>
          <p:nvPr/>
        </p:nvSpPr>
        <p:spPr>
          <a:xfrm>
            <a:off x="4488286" y="1837564"/>
            <a:ext cx="30776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Customer download object</a:t>
            </a:r>
            <a:endParaRPr lang="en-US"/>
          </a:p>
        </p:txBody>
      </p:sp>
      <p:sp>
        <p:nvSpPr>
          <p:cNvPr id="8" name="TextBox 7">
            <a:extLst>
              <a:ext uri="{FF2B5EF4-FFF2-40B4-BE49-F238E27FC236}">
                <a16:creationId xmlns:a16="http://schemas.microsoft.com/office/drawing/2014/main" id="{EC91A20A-3C92-334C-8FEF-6B646121B8C7}"/>
              </a:ext>
            </a:extLst>
          </p:cNvPr>
          <p:cNvSpPr txBox="1"/>
          <p:nvPr/>
        </p:nvSpPr>
        <p:spPr>
          <a:xfrm>
            <a:off x="8255356" y="1837564"/>
            <a:ext cx="2616200" cy="381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Customer updates object</a:t>
            </a:r>
            <a:endParaRPr lang="en-US"/>
          </a:p>
        </p:txBody>
      </p:sp>
    </p:spTree>
    <p:extLst>
      <p:ext uri="{BB962C8B-B14F-4D97-AF65-F5344CB8AC3E}">
        <p14:creationId xmlns:p14="http://schemas.microsoft.com/office/powerpoint/2010/main" val="244668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E0763-A7D2-3243-B104-8E1230CB00DB}"/>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Updated SSD</a:t>
            </a:r>
          </a:p>
        </p:txBody>
      </p:sp>
      <p:pic>
        <p:nvPicPr>
          <p:cNvPr id="7" name="Picture 7" descr="Diagram&#10;&#10;Description automatically generated">
            <a:extLst>
              <a:ext uri="{FF2B5EF4-FFF2-40B4-BE49-F238E27FC236}">
                <a16:creationId xmlns:a16="http://schemas.microsoft.com/office/drawing/2014/main" id="{867FC092-D19A-0F96-558B-13BA9D50BE5E}"/>
              </a:ext>
            </a:extLst>
          </p:cNvPr>
          <p:cNvPicPr>
            <a:picLocks noGrp="1" noChangeAspect="1"/>
          </p:cNvPicPr>
          <p:nvPr>
            <p:ph idx="1"/>
          </p:nvPr>
        </p:nvPicPr>
        <p:blipFill>
          <a:blip r:embed="rId2"/>
          <a:stretch>
            <a:fillRect/>
          </a:stretch>
        </p:blipFill>
        <p:spPr>
          <a:xfrm>
            <a:off x="715748" y="2730712"/>
            <a:ext cx="5131088" cy="2899064"/>
          </a:xfrm>
          <a:prstGeom prst="rect">
            <a:avLst/>
          </a:prstGeom>
        </p:spPr>
      </p:pic>
      <p:pic>
        <p:nvPicPr>
          <p:cNvPr id="8" name="Picture 8" descr="Diagram&#10;&#10;Description automatically generated">
            <a:extLst>
              <a:ext uri="{FF2B5EF4-FFF2-40B4-BE49-F238E27FC236}">
                <a16:creationId xmlns:a16="http://schemas.microsoft.com/office/drawing/2014/main" id="{C3D3D42C-634F-64D8-FFCF-D5B1BB7616F2}"/>
              </a:ext>
            </a:extLst>
          </p:cNvPr>
          <p:cNvPicPr>
            <a:picLocks noChangeAspect="1"/>
          </p:cNvPicPr>
          <p:nvPr/>
        </p:nvPicPr>
        <p:blipFill>
          <a:blip r:embed="rId3"/>
          <a:stretch>
            <a:fillRect/>
          </a:stretch>
        </p:blipFill>
        <p:spPr>
          <a:xfrm>
            <a:off x="6345165" y="2690232"/>
            <a:ext cx="5131087" cy="3052996"/>
          </a:xfrm>
          <a:prstGeom prst="rect">
            <a:avLst/>
          </a:prstGeom>
        </p:spPr>
      </p:pic>
    </p:spTree>
    <p:extLst>
      <p:ext uri="{BB962C8B-B14F-4D97-AF65-F5344CB8AC3E}">
        <p14:creationId xmlns:p14="http://schemas.microsoft.com/office/powerpoint/2010/main" val="104906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99CD107-C69B-9CF0-944C-6D500231B651}"/>
              </a:ext>
            </a:extLst>
          </p:cNvPr>
          <p:cNvSpPr>
            <a:spLocks noGrp="1"/>
          </p:cNvSpPr>
          <p:nvPr>
            <p:ph type="title"/>
          </p:nvPr>
        </p:nvSpPr>
        <p:spPr>
          <a:xfrm>
            <a:off x="1146879" y="998002"/>
            <a:ext cx="3182940" cy="1471959"/>
          </a:xfrm>
        </p:spPr>
        <p:txBody>
          <a:bodyPr>
            <a:normAutofit/>
          </a:bodyPr>
          <a:lstStyle/>
          <a:p>
            <a:r>
              <a:rPr lang="en-US" sz="2500">
                <a:solidFill>
                  <a:srgbClr val="FFFFFF"/>
                </a:solidFill>
                <a:cs typeface="Calibri Light"/>
              </a:rPr>
              <a:t>Updated memory Storage System Model: Sequence Diagram</a:t>
            </a:r>
            <a:endParaRPr lang="en-US" sz="2500">
              <a:solidFill>
                <a:srgbClr val="FFFFFF"/>
              </a:solidFill>
            </a:endParaRPr>
          </a:p>
        </p:txBody>
      </p:sp>
      <p:pic>
        <p:nvPicPr>
          <p:cNvPr id="3" name="Picture 3" descr="Chart, diagram&#10;&#10;Description automatically generated">
            <a:extLst>
              <a:ext uri="{FF2B5EF4-FFF2-40B4-BE49-F238E27FC236}">
                <a16:creationId xmlns:a16="http://schemas.microsoft.com/office/drawing/2014/main" id="{2069F50E-0395-E279-4DD5-9BB703B61A1B}"/>
              </a:ext>
            </a:extLst>
          </p:cNvPr>
          <p:cNvPicPr>
            <a:picLocks noGrp="1" noChangeAspect="1"/>
          </p:cNvPicPr>
          <p:nvPr>
            <p:ph idx="1"/>
          </p:nvPr>
        </p:nvPicPr>
        <p:blipFill>
          <a:blip r:embed="rId2"/>
          <a:stretch>
            <a:fillRect/>
          </a:stretch>
        </p:blipFill>
        <p:spPr>
          <a:xfrm>
            <a:off x="5283395" y="360802"/>
            <a:ext cx="6457948" cy="6364608"/>
          </a:xfrm>
        </p:spPr>
      </p:pic>
    </p:spTree>
    <p:extLst>
      <p:ext uri="{BB962C8B-B14F-4D97-AF65-F5344CB8AC3E}">
        <p14:creationId xmlns:p14="http://schemas.microsoft.com/office/powerpoint/2010/main" val="269385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860D-8D5A-CC85-B424-9868E829EF71}"/>
              </a:ext>
            </a:extLst>
          </p:cNvPr>
          <p:cNvSpPr>
            <a:spLocks noGrp="1"/>
          </p:cNvSpPr>
          <p:nvPr>
            <p:ph type="title"/>
          </p:nvPr>
        </p:nvSpPr>
        <p:spPr/>
        <p:txBody>
          <a:bodyPr/>
          <a:lstStyle/>
          <a:p>
            <a:r>
              <a:rPr lang="en-US">
                <a:cs typeface="Calibri Light"/>
              </a:rPr>
              <a:t>Updated Domain Model With Grasp Patterns</a:t>
            </a:r>
            <a:endParaRPr lang="en-US"/>
          </a:p>
        </p:txBody>
      </p:sp>
      <p:sp>
        <p:nvSpPr>
          <p:cNvPr id="5" name="TextBox 4">
            <a:extLst>
              <a:ext uri="{FF2B5EF4-FFF2-40B4-BE49-F238E27FC236}">
                <a16:creationId xmlns:a16="http://schemas.microsoft.com/office/drawing/2014/main" id="{E532A5E0-9576-3100-EEE0-6438DF0030C4}"/>
              </a:ext>
            </a:extLst>
          </p:cNvPr>
          <p:cNvSpPr txBox="1"/>
          <p:nvPr/>
        </p:nvSpPr>
        <p:spPr>
          <a:xfrm>
            <a:off x="473784" y="1618288"/>
            <a:ext cx="397834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Customer is the Creator of Account.</a:t>
            </a:r>
          </a:p>
          <a:p>
            <a:endParaRPr lang="en-US">
              <a:cs typeface="Calibri"/>
            </a:endParaRPr>
          </a:p>
          <a:p>
            <a:r>
              <a:rPr lang="en-US">
                <a:cs typeface="Calibri"/>
              </a:rPr>
              <a:t>Account fills the Role of Controller, controlling the behavior of the AWS S3 Bucket and relaying requests.</a:t>
            </a:r>
          </a:p>
          <a:p>
            <a:endParaRPr lang="en-US">
              <a:cs typeface="Calibri"/>
            </a:endParaRPr>
          </a:p>
          <a:p>
            <a:r>
              <a:rPr lang="en-US">
                <a:cs typeface="Calibri"/>
              </a:rPr>
              <a:t>AWS S3 Bucket serves as an Adapter between for Storage.</a:t>
            </a:r>
          </a:p>
          <a:p>
            <a:endParaRPr lang="en-US">
              <a:cs typeface="Calibri"/>
            </a:endParaRPr>
          </a:p>
          <a:p>
            <a:r>
              <a:rPr lang="en-US">
                <a:ea typeface="+mn-lt"/>
                <a:cs typeface="+mn-lt"/>
              </a:rPr>
              <a:t>AWS S3 Bucket serves as a Factory for new Tier I, II, and III  Buckets.</a:t>
            </a:r>
            <a:endParaRPr lang="en-US"/>
          </a:p>
          <a:p>
            <a:endParaRPr lang="en-US">
              <a:cs typeface="Calibri"/>
            </a:endParaRPr>
          </a:p>
          <a:p>
            <a:r>
              <a:rPr lang="en-US">
                <a:cs typeface="Calibri"/>
              </a:rPr>
              <a:t>Like most Factory classes, AWS S3 also serves as a Singleton for the MMS.</a:t>
            </a:r>
          </a:p>
          <a:p>
            <a:endParaRPr lang="en-US">
              <a:cs typeface="Calibri"/>
            </a:endParaRPr>
          </a:p>
          <a:p>
            <a:endParaRPr lang="en-US">
              <a:cs typeface="Calibri"/>
            </a:endParaRPr>
          </a:p>
          <a:p>
            <a:endParaRPr lang="en-US">
              <a:cs typeface="Calibri"/>
            </a:endParaRPr>
          </a:p>
          <a:p>
            <a:endParaRPr lang="en-US">
              <a:cs typeface="Calibri"/>
            </a:endParaRPr>
          </a:p>
        </p:txBody>
      </p:sp>
      <p:pic>
        <p:nvPicPr>
          <p:cNvPr id="6" name="Picture 6" descr="Diagram&#10;&#10;Description automatically generated">
            <a:extLst>
              <a:ext uri="{FF2B5EF4-FFF2-40B4-BE49-F238E27FC236}">
                <a16:creationId xmlns:a16="http://schemas.microsoft.com/office/drawing/2014/main" id="{FFBB6408-2BDF-FF12-917D-AE85F40B1E32}"/>
              </a:ext>
            </a:extLst>
          </p:cNvPr>
          <p:cNvPicPr>
            <a:picLocks noChangeAspect="1"/>
          </p:cNvPicPr>
          <p:nvPr/>
        </p:nvPicPr>
        <p:blipFill>
          <a:blip r:embed="rId2"/>
          <a:stretch>
            <a:fillRect/>
          </a:stretch>
        </p:blipFill>
        <p:spPr>
          <a:xfrm>
            <a:off x="4287418" y="1696229"/>
            <a:ext cx="7441539" cy="4351338"/>
          </a:xfrm>
          <a:prstGeom prst="rect">
            <a:avLst/>
          </a:prstGeom>
        </p:spPr>
      </p:pic>
    </p:spTree>
    <p:extLst>
      <p:ext uri="{BB962C8B-B14F-4D97-AF65-F5344CB8AC3E}">
        <p14:creationId xmlns:p14="http://schemas.microsoft.com/office/powerpoint/2010/main" val="33963896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Memory Management System  Project Elaboration 2  By: Mai Lor, Thanh Tran, and Greg Payne </vt:lpstr>
      <vt:lpstr>PowerPoint Presentation</vt:lpstr>
      <vt:lpstr>Updated Data Model</vt:lpstr>
      <vt:lpstr>Updated Domain Model</vt:lpstr>
      <vt:lpstr>Updated Class Model</vt:lpstr>
      <vt:lpstr>Updated SSD</vt:lpstr>
      <vt:lpstr>Updated SSD</vt:lpstr>
      <vt:lpstr>Updated memory Storage System Model: Sequence Diagram</vt:lpstr>
      <vt:lpstr>Updated Domain Model With Grasp Patterns</vt:lpstr>
      <vt:lpstr>GRASP Pattern: Creator</vt:lpstr>
      <vt:lpstr>GRASP Pattern: Controller</vt:lpstr>
      <vt:lpstr>Creator, Controller, and Factory  Updated SSD with GRASP and GoF Patterns </vt:lpstr>
      <vt:lpstr>GRASP Pattern:  Polymorphism   &amp;   GoF Pattern: Adapter</vt:lpstr>
      <vt:lpstr>GRASP Patterns:  Polymorphism  &amp; Adapter   Class Diagram</vt:lpstr>
      <vt:lpstr>GoF Pattern: Factory</vt:lpstr>
      <vt:lpstr>GoF Pattern: Factory </vt:lpstr>
      <vt:lpstr>GoF Pattern: Singleton</vt:lpstr>
      <vt:lpstr>GoF Pattern: Façade </vt:lpstr>
      <vt:lpstr>GoF Pattern:  Observer </vt:lpstr>
      <vt:lpstr>GoF Pattern:  Observer  Class Diagram </vt:lpstr>
      <vt:lpstr>  Activity Diagram  Use Case: Register Customer</vt:lpstr>
      <vt:lpstr>PowerPoint Presentation</vt:lpstr>
      <vt:lpstr>Activity Diagram    Use Case:  Download File </vt:lpstr>
      <vt:lpstr>Activity Diagram    Use Case: Download File </vt:lpstr>
      <vt:lpstr>Activity Diagram    Use Case:  Upload File </vt:lpstr>
      <vt:lpstr>Activity Diagram    Use Case: Upload File </vt:lpstr>
      <vt:lpstr>State Diagram:  Account Creation   </vt:lpstr>
      <vt:lpstr>State Diagram:  Account Creation     </vt:lpstr>
      <vt:lpstr>State Diagram:  Data Storage      </vt:lpstr>
      <vt:lpstr>State Diagram :  Data Storage    </vt:lpstr>
      <vt:lpstr>Updated Use Case Diagram  With Include and Extend</vt:lpstr>
      <vt:lpstr> </vt:lpstr>
      <vt:lpstr> </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cp:revision>
  <dcterms:created xsi:type="dcterms:W3CDTF">2022-11-04T00:28:34Z</dcterms:created>
  <dcterms:modified xsi:type="dcterms:W3CDTF">2022-12-09T03:13:15Z</dcterms:modified>
</cp:coreProperties>
</file>