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nter Tight Medium"/>
      <p:regular r:id="rId16"/>
      <p:bold r:id="rId17"/>
      <p:italic r:id="rId18"/>
      <p:boldItalic r:id="rId19"/>
    </p:embeddedFont>
    <p:embeddedFont>
      <p:font typeface="Inter Tight"/>
      <p:regular r:id="rId20"/>
      <p:bold r:id="rId21"/>
      <p:italic r:id="rId22"/>
      <p:boldItalic r:id="rId23"/>
    </p:embeddedFont>
    <p:embeddedFont>
      <p:font typeface="Inter Tight SemiBold"/>
      <p:regular r:id="rId24"/>
      <p:bold r:id="rId25"/>
      <p:italic r:id="rId26"/>
      <p:boldItalic r:id="rId27"/>
    </p:embeddedFont>
    <p:embeddedFont>
      <p:font typeface="Caveat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-regular.fntdata"/><Relationship Id="rId22" Type="http://schemas.openxmlformats.org/officeDocument/2006/relationships/font" Target="fonts/InterTight-italic.fntdata"/><Relationship Id="rId21" Type="http://schemas.openxmlformats.org/officeDocument/2006/relationships/font" Target="fonts/InterTight-bold.fntdata"/><Relationship Id="rId24" Type="http://schemas.openxmlformats.org/officeDocument/2006/relationships/font" Target="fonts/InterTightSemiBold-regular.fntdata"/><Relationship Id="rId23" Type="http://schemas.openxmlformats.org/officeDocument/2006/relationships/font" Target="fonts/InterT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SemiBold-italic.fntdata"/><Relationship Id="rId25" Type="http://schemas.openxmlformats.org/officeDocument/2006/relationships/font" Target="fonts/InterTightSemiBold-bold.fntdata"/><Relationship Id="rId28" Type="http://schemas.openxmlformats.org/officeDocument/2006/relationships/font" Target="fonts/CaveatSemiBold-regular.fntdata"/><Relationship Id="rId27" Type="http://schemas.openxmlformats.org/officeDocument/2006/relationships/font" Target="fonts/InterTigh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TightMedium-bold.fntdata"/><Relationship Id="rId16" Type="http://schemas.openxmlformats.org/officeDocument/2006/relationships/font" Target="fonts/InterTightMedium-regular.fntdata"/><Relationship Id="rId19" Type="http://schemas.openxmlformats.org/officeDocument/2006/relationships/font" Target="fonts/InterTightMedium-boldItalic.fntdata"/><Relationship Id="rId18" Type="http://schemas.openxmlformats.org/officeDocument/2006/relationships/font" Target="fonts/InterTigh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e8e77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e8e77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ce8e77b1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ce8e77b1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ce8e77b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ce8e77b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ce8e77b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ce8e77b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ce8e77b1c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ce8e77b1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ce8e77b1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ce8e77b1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ce8e77b1c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ce8e77b1c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ce8e77b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ce8e77b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ce8e77b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ce8e77b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ce8e77b1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ce8e77b1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399225" y="2035275"/>
            <a:ext cx="83976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Prediction  of Seasonal vaccine uptake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399225" y="42038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Lorna Gatimu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9"/>
          <p:cNvSpPr txBox="1"/>
          <p:nvPr>
            <p:ph type="title"/>
          </p:nvPr>
        </p:nvSpPr>
        <p:spPr>
          <a:xfrm>
            <a:off x="2508250" y="2071100"/>
            <a:ext cx="41847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SemiBold"/>
                <a:ea typeface="Caveat SemiBold"/>
                <a:cs typeface="Caveat SemiBold"/>
                <a:sym typeface="Caveat SemiBold"/>
              </a:rPr>
              <a:t>         </a:t>
            </a:r>
            <a:r>
              <a:rPr lang="en" sz="4700">
                <a:latin typeface="Caveat SemiBold"/>
                <a:ea typeface="Caveat SemiBold"/>
                <a:cs typeface="Caveat SemiBold"/>
                <a:sym typeface="Caveat SemiBold"/>
              </a:rPr>
              <a:t>THANK YOU!!!</a:t>
            </a:r>
            <a:r>
              <a:rPr lang="en" sz="4700"/>
              <a:t>!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5" y="2348550"/>
            <a:ext cx="4314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Business and Data Understanding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5" y="3711500"/>
            <a:ext cx="4521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Conclusions and Recommendations</a:t>
            </a:r>
            <a:r>
              <a:rPr lang="en"/>
              <a:t> 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4620375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4620375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4620375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174400" y="4664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334200" y="1272025"/>
            <a:ext cx="8475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Business Understanding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Predict whether individuals will take the seasonal flu vaccine based on demographics, socioeconomic factors, and behaviors.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Improve vaccination rates by identifying individuals likely to get vaccinated.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Benefit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Enable targeted interventions to encourage vaccination.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Improve public health outcomes.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Reduce healthcare costs associated with flu-related illnesses.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2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3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25" y="914875"/>
            <a:ext cx="7065176" cy="41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4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0" y="929125"/>
            <a:ext cx="6835051" cy="3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5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25" y="907700"/>
            <a:ext cx="7815274" cy="40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6"/>
          <p:cNvSpPr txBox="1"/>
          <p:nvPr>
            <p:ph type="title"/>
          </p:nvPr>
        </p:nvSpPr>
        <p:spPr>
          <a:xfrm>
            <a:off x="881600" y="1637450"/>
            <a:ext cx="6254700" cy="19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Modelling</a:t>
            </a:r>
            <a:endParaRPr sz="9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333925" y="264775"/>
            <a:ext cx="77940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The Dummy Classifier (baseline) has limited predictive value, with a high recall (100%) but low precision (45.81%), resulting in an F1-Score of 62.84%. It predicts all instances as vaccinated, which is not practical.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This model is the strongest, with an accuracy of 80.7%, precision of 80.6%, and recall of 76.0%. Its F1-Score of 78.3% and ROC AUC of 0.876 indicate strong performance in distinguishing between vaccinated and non-vaccinated individuals. It's preferred for its simplicity and interpretability.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With an accuracy of 80.1%, precision of 79.2%, and recall of 76.8%, Random Forest performs similarly to Logistic Regression. Its F1-Score is 78.0% and ROC AUC is 0.874. It is useful for more complex, non-linear relationships.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Decision Trees performed slightly worse than Logistic Regression and Random Forest, with an accuracy of 77.5% and recall of 72.0%. The ROC AUC score of 0.849 suggests lower class discrimination but still a functional model.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ROC Curve and Class Discrimination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All models (except baseline) show strong performance in distinguishing between classes, with ROC AUC scores above 0.8.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Real-World Application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Logistic Regression is ideal for simple, interpretable models, while Random Forest can handle more complexity. Decision Trees may be less favorable unless simplicity is prioritized.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333925" y="264775"/>
            <a:ext cx="77940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</a:t>
            </a:r>
            <a:r>
              <a:rPr b="1" lang="en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CONCLUSIONS AND RECOMMENDATIONS</a:t>
            </a:r>
            <a:endParaRPr b="1"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Simple reference model, predicting everyone will get vaccinated.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Promising results, good prediction accuracy.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Less accurate but still viable for predicting vaccine uptake.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Best overall performance, strong ability to predict vaccine uptake.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Improving Vaccination Rates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Target at-risk individuals with personalized communication and incentives.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Tailored Campaigns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Use Logistic Regression and Random Forest for targeted educational campaigns and reminders.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Resource Allocation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Efficiently allocate resources by focusing on segments predicted to need intervention.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Continuous Improvement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Regularly monitor and retrain models to maintain prediction accuracy as trends change.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