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0"/>
  </p:notesMasterIdLst>
  <p:sldIdLst>
    <p:sldId id="272" r:id="rId2"/>
    <p:sldId id="345" r:id="rId3"/>
    <p:sldId id="349" r:id="rId4"/>
    <p:sldId id="320" r:id="rId5"/>
    <p:sldId id="275" r:id="rId6"/>
    <p:sldId id="257" r:id="rId7"/>
    <p:sldId id="316" r:id="rId8"/>
    <p:sldId id="262" r:id="rId9"/>
    <p:sldId id="263" r:id="rId10"/>
    <p:sldId id="305" r:id="rId11"/>
    <p:sldId id="306" r:id="rId12"/>
    <p:sldId id="328" r:id="rId13"/>
    <p:sldId id="325" r:id="rId14"/>
    <p:sldId id="326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9" r:id="rId23"/>
    <p:sldId id="341" r:id="rId24"/>
    <p:sldId id="342" r:id="rId25"/>
    <p:sldId id="348" r:id="rId26"/>
    <p:sldId id="343" r:id="rId27"/>
    <p:sldId id="340" r:id="rId28"/>
    <p:sldId id="346" r:id="rId29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66"/>
    <a:srgbClr val="99CCFF"/>
    <a:srgbClr val="FFFF99"/>
    <a:srgbClr val="61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35" autoAdjust="0"/>
  </p:normalViewPr>
  <p:slideViewPr>
    <p:cSldViewPr snapToGrid="0">
      <p:cViewPr varScale="1">
        <p:scale>
          <a:sx n="69" d="100"/>
          <a:sy n="69" d="100"/>
        </p:scale>
        <p:origin x="9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751C-2A1E-49FF-98B8-4E34323593E0}" type="datetimeFigureOut">
              <a:rPr lang="en-US" smtClean="0"/>
              <a:pPr/>
              <a:t>7/27/2016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7CF0C-9237-4D44-A0B7-6FE43C5E1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0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1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3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4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2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5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6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6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Morasso, Flash</a:t>
            </a:r>
            <a:r>
              <a:rPr lang="en-US" baseline="0" dirty="0" smtClean="0"/>
              <a:t> </a:t>
            </a:r>
            <a:r>
              <a:rPr lang="en-US" dirty="0" smtClean="0"/>
              <a:t>Hogan</a:t>
            </a:r>
          </a:p>
          <a:p>
            <a:r>
              <a:rPr lang="en-US" dirty="0" smtClean="0"/>
              <a:t>joint: </a:t>
            </a:r>
            <a:r>
              <a:rPr lang="en-US" dirty="0" err="1" smtClean="0"/>
              <a:t>Hollerbach</a:t>
            </a:r>
            <a:endParaRPr lang="en-US" dirty="0" smtClean="0"/>
          </a:p>
          <a:p>
            <a:r>
              <a:rPr lang="en-US" dirty="0" smtClean="0"/>
              <a:t>multiple: </a:t>
            </a:r>
            <a:r>
              <a:rPr lang="en-US" dirty="0" err="1" smtClean="0"/>
              <a:t>Paillard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Desmurget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Andreas </a:t>
            </a:r>
            <a:r>
              <a:rPr lang="en-US" dirty="0" err="1" smtClean="0"/>
              <a:t>Waetcher</a:t>
            </a:r>
            <a:r>
              <a:rPr lang="en-US" dirty="0" smtClean="0"/>
              <a:t> (IBM)</a:t>
            </a:r>
          </a:p>
          <a:p>
            <a:r>
              <a:rPr lang="en-US" dirty="0" smtClean="0"/>
              <a:t>Work also with fancy ML</a:t>
            </a:r>
            <a:r>
              <a:rPr lang="en-US" baseline="0" dirty="0" smtClean="0"/>
              <a:t> layers (hybrid as well)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54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Flash Hogan</a:t>
            </a:r>
            <a:r>
              <a:rPr lang="en-US" baseline="0" dirty="0" smtClean="0"/>
              <a:t> 1985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27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DLS+GPM</a:t>
            </a:r>
            <a:r>
              <a:rPr lang="en-US" baseline="0" dirty="0" smtClean="0"/>
              <a:t> for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task (KDL)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6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Goossens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Opstal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8360227" y="58057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FC4F1A-69C0-4E08-B8E5-4E9B08B7E5F5}" type="slidenum">
              <a:rPr lang="en-GB" smtClean="0"/>
              <a:t>‹#›</a:t>
            </a:fld>
            <a:r>
              <a:rPr lang="en-GB" dirty="0" smtClean="0"/>
              <a:t>/28</a:t>
            </a:r>
            <a:endParaRPr lang="en-GB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3200"/>
            <a:ext cx="9144000" cy="168275"/>
          </a:xfrm>
          <a:prstGeom prst="rect">
            <a:avLst/>
          </a:prstGeom>
          <a:solidFill>
            <a:srgbClr val="616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4" y="168811"/>
            <a:ext cx="837873" cy="8378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iCub/main/dox/html/icub_cartesian_interfac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icub.org/iCub/main/dox/html/icub_gaze_interface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Overview</a:t>
            </a:r>
            <a:endParaRPr lang="en-US" sz="28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346312"/>
            <a:ext cx="712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Theory: Cartesian Control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Theory: Gaze Controller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Introduction to Interfaces for Operational Control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Tutorials (together)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Controller (1/3)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392" y="1611095"/>
            <a:ext cx="2478431" cy="2429081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06195" y="4514344"/>
            <a:ext cx="613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Yet another Cartesian Controller: </a:t>
            </a:r>
            <a:r>
              <a:rPr lang="en-US" sz="2000" b="1" u="sng" dirty="0" smtClean="0"/>
              <a:t>reuse ideas </a:t>
            </a:r>
            <a:r>
              <a:rPr lang="en-US" sz="2000" dirty="0" smtClean="0"/>
              <a:t>…</a:t>
            </a:r>
          </a:p>
          <a:p>
            <a:endParaRPr lang="en-US" sz="2000" dirty="0" smtClean="0"/>
          </a:p>
          <a:p>
            <a:r>
              <a:rPr lang="en-US" sz="2000" dirty="0" smtClean="0"/>
              <a:t>Then, apply easy transformations from Cartesian to …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Egocentric angular 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Image planes (mono and stereo)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1285" y="1494971"/>
            <a:ext cx="5843169" cy="264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6241139" y="4659088"/>
            <a:ext cx="2539998" cy="1601034"/>
            <a:chOff x="6241139" y="4659088"/>
            <a:chExt cx="2539998" cy="1601034"/>
          </a:xfrm>
        </p:grpSpPr>
        <p:pic>
          <p:nvPicPr>
            <p:cNvPr id="13" name="Picture 2" descr="C:\Users\pattacini\Documents\JOB\IIT\PHD\THESIS\Images\gazeCtrl_Plant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88067" y="4659088"/>
              <a:ext cx="1393070" cy="1601034"/>
            </a:xfrm>
            <a:prstGeom prst="rect">
              <a:avLst/>
            </a:prstGeom>
            <a:noFill/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7527788" y="5222755"/>
              <a:ext cx="751860" cy="112796"/>
            </a:xfrm>
            <a:prstGeom prst="line">
              <a:avLst/>
            </a:prstGeom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6828506" y="5276468"/>
              <a:ext cx="1085728" cy="123539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33866" y="5351666"/>
              <a:ext cx="99897" cy="107425"/>
            </a:xfrm>
            <a:prstGeom prst="ellipse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 flipV="1">
              <a:off x="6241139" y="5281838"/>
              <a:ext cx="1673095" cy="630739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 rot="11688429">
              <a:off x="7183630" y="5068005"/>
              <a:ext cx="478099" cy="523896"/>
            </a:xfrm>
            <a:prstGeom prst="arc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32492" y="5102283"/>
              <a:ext cx="476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FP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6119" y="5329412"/>
              <a:ext cx="348514" cy="312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θ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</a:t>
            </a:r>
            <a:r>
              <a:rPr lang="en-US" sz="2800" b="1" dirty="0"/>
              <a:t>Controller </a:t>
            </a:r>
            <a:r>
              <a:rPr lang="en-US" sz="2800" b="1" dirty="0" smtClean="0"/>
              <a:t>(2/3)</a:t>
            </a:r>
            <a:endParaRPr lang="en-US" sz="2800" b="1" dirty="0"/>
          </a:p>
        </p:txBody>
      </p:sp>
      <p:pic>
        <p:nvPicPr>
          <p:cNvPr id="7" name="Picture 6" descr="Humans Gaze Shifts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22" y="1678478"/>
            <a:ext cx="7274768" cy="4598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1203960"/>
            <a:ext cx="2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Studies on humans …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528763"/>
            <a:ext cx="83629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203960"/>
            <a:ext cx="2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 on iCub …</a:t>
            </a:r>
            <a:endParaRPr lang="it-IT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Gaze </a:t>
            </a:r>
            <a:r>
              <a:rPr lang="en-US" sz="2800" b="1" dirty="0"/>
              <a:t>Controller </a:t>
            </a:r>
            <a:r>
              <a:rPr lang="en-US" sz="2800" b="1" dirty="0" smtClean="0"/>
              <a:t>(3/3)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38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Documentation</a:t>
            </a:r>
            <a:endParaRPr lang="en-US" sz="2800" b="1" dirty="0"/>
          </a:p>
        </p:txBody>
      </p:sp>
      <p:pic>
        <p:nvPicPr>
          <p:cNvPr id="151554" name="Picture 2" descr="C:\Users\pattacini\Desktop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9748" y="2087271"/>
            <a:ext cx="6597591" cy="1437631"/>
          </a:xfrm>
          <a:prstGeom prst="rect">
            <a:avLst/>
          </a:prstGeom>
          <a:noFill/>
        </p:spPr>
      </p:pic>
      <p:pic>
        <p:nvPicPr>
          <p:cNvPr id="151555" name="Picture 3" descr="C:\Users\pattacini\Desktop\capture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286" y="3807228"/>
            <a:ext cx="6486925" cy="254369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160204" y="1403406"/>
            <a:ext cx="726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smtClean="0"/>
              <a:t>In the search field: type </a:t>
            </a:r>
            <a:r>
              <a:rPr lang="en-US" sz="2400" b="1" dirty="0" err="1" smtClean="0">
                <a:solidFill>
                  <a:schemeClr val="accent1"/>
                </a:solidFill>
              </a:rPr>
              <a:t>ICartesianControl</a:t>
            </a:r>
            <a:r>
              <a:rPr lang="en-US" sz="2400" b="1" dirty="0" smtClean="0">
                <a:solidFill>
                  <a:schemeClr val="accent1"/>
                </a:solidFill>
              </a:rPr>
              <a:t>/</a:t>
            </a:r>
            <a:r>
              <a:rPr lang="en-US" sz="2400" b="1" dirty="0" err="1" smtClean="0">
                <a:solidFill>
                  <a:schemeClr val="accent1"/>
                </a:solidFill>
              </a:rPr>
              <a:t>IGazeControl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35418" y="3999743"/>
            <a:ext cx="33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err="1" smtClean="0"/>
              <a:t>Doxygen</a:t>
            </a:r>
            <a:r>
              <a:rPr lang="en-US" sz="2400" b="1" dirty="0" smtClean="0"/>
              <a:t> Documentation</a:t>
            </a:r>
          </a:p>
        </p:txBody>
      </p:sp>
      <p:sp>
        <p:nvSpPr>
          <p:cNvPr id="13" name="Oval 12"/>
          <p:cNvSpPr/>
          <p:nvPr/>
        </p:nvSpPr>
        <p:spPr>
          <a:xfrm>
            <a:off x="6550423" y="1978429"/>
            <a:ext cx="1446415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19253" y="3391596"/>
            <a:ext cx="90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sz="2400" b="1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Tutorials</a:t>
            </a:r>
            <a:endParaRPr lang="en-US" sz="2800" b="1" dirty="0"/>
          </a:p>
        </p:txBody>
      </p:sp>
      <p:pic>
        <p:nvPicPr>
          <p:cNvPr id="2" name="Picture 2" descr="C:\Users\pattacini\Desktop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97" y="1166826"/>
            <a:ext cx="3444875" cy="1852433"/>
          </a:xfrm>
          <a:prstGeom prst="rect">
            <a:avLst/>
          </a:prstGeom>
          <a:noFill/>
        </p:spPr>
      </p:pic>
      <p:pic>
        <p:nvPicPr>
          <p:cNvPr id="4" name="Picture 3" descr="C:\Users\pattacini\Desktop\Captur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0466" y="2689210"/>
            <a:ext cx="5765791" cy="2003964"/>
          </a:xfrm>
          <a:prstGeom prst="rect">
            <a:avLst/>
          </a:prstGeom>
          <a:noFill/>
        </p:spPr>
      </p:pic>
      <p:pic>
        <p:nvPicPr>
          <p:cNvPr id="151556" name="Picture 4" descr="C:\Users\pattacini\Desktop\Capture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665" y="4694554"/>
            <a:ext cx="7924800" cy="1757899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118531" y="2435645"/>
            <a:ext cx="1446415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52796" y="2997204"/>
            <a:ext cx="1049873" cy="1748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0931" y="5720696"/>
            <a:ext cx="1676402" cy="46551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/>
          <p:cNvCxnSpPr>
            <a:stCxn id="13" idx="4"/>
            <a:endCxn id="15" idx="3"/>
          </p:cNvCxnSpPr>
          <p:nvPr/>
        </p:nvCxnSpPr>
        <p:spPr>
          <a:xfrm rot="16200000" flipH="1">
            <a:off x="2051488" y="1691408"/>
            <a:ext cx="245309" cy="2664807"/>
          </a:xfrm>
          <a:prstGeom prst="curvedConnector3">
            <a:avLst>
              <a:gd name="adj1" fmla="val 203628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5" idx="4"/>
            <a:endCxn id="16" idx="0"/>
          </p:cNvCxnSpPr>
          <p:nvPr/>
        </p:nvCxnSpPr>
        <p:spPr>
          <a:xfrm rot="5400000">
            <a:off x="1219123" y="3062086"/>
            <a:ext cx="2548620" cy="276860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08725" y="1343453"/>
            <a:ext cx="8199846" cy="4014167"/>
            <a:chOff x="508725" y="1174123"/>
            <a:chExt cx="8199846" cy="4014167"/>
          </a:xfrm>
        </p:grpSpPr>
        <p:sp>
          <p:nvSpPr>
            <p:cNvPr id="15" name="TextBox 14"/>
            <p:cNvSpPr txBox="1"/>
            <p:nvPr/>
          </p:nvSpPr>
          <p:spPr>
            <a:xfrm>
              <a:off x="551543" y="1494971"/>
              <a:ext cx="8157028" cy="369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Property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("device","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icub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clientCartCtrl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ICartesianControl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=NULL;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clientCartCtrl.isValid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clientCartCtrl.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725" y="1174123"/>
              <a:ext cx="4121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OPENING THE CARTESIAN INTERFACE</a:t>
              </a:r>
              <a:endParaRPr lang="en-GB" sz="20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(1/3)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06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08725" y="1343453"/>
            <a:ext cx="8199846" cy="4014167"/>
            <a:chOff x="508725" y="1174123"/>
            <a:chExt cx="8199846" cy="4014167"/>
          </a:xfrm>
        </p:grpSpPr>
        <p:sp>
          <p:nvSpPr>
            <p:cNvPr id="15" name="TextBox 14"/>
            <p:cNvSpPr txBox="1"/>
            <p:nvPr/>
          </p:nvSpPr>
          <p:spPr>
            <a:xfrm>
              <a:off x="551543" y="1494971"/>
              <a:ext cx="8157028" cy="369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Property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option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",“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gazecontrollerclient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client/gaze”);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(option);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IGazeControl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=NULL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clientGazeCtrl.isValid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clientGazeCtrl.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725" y="1174123"/>
              <a:ext cx="3490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OPENING THE GAZE INTERFACE</a:t>
              </a:r>
              <a:endParaRPr lang="en-GB" sz="2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(2/3)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34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</a:t>
            </a:r>
            <a:r>
              <a:rPr lang="en-US" sz="2800" b="1" dirty="0"/>
              <a:t>Communalities </a:t>
            </a:r>
            <a:r>
              <a:rPr lang="en-US" sz="2800" b="1" dirty="0" smtClean="0"/>
              <a:t>(3/3)</a:t>
            </a:r>
            <a:endParaRPr lang="en-US" sz="2800" b="1" dirty="0"/>
          </a:p>
        </p:txBody>
      </p:sp>
      <p:pic>
        <p:nvPicPr>
          <p:cNvPr id="138242" name="Picture 2" descr="File:Simulator-reference-fra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2" y="2251824"/>
            <a:ext cx="4655021" cy="367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1200" y="1354666"/>
            <a:ext cx="3122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Coordinate Systems</a:t>
            </a:r>
            <a:endParaRPr lang="en-GB" sz="2800" b="1" dirty="0"/>
          </a:p>
        </p:txBody>
      </p:sp>
      <p:pic>
        <p:nvPicPr>
          <p:cNvPr id="138244" name="Picture 4" descr="File:RightHandCADRefFra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77204">
            <a:off x="5989585" y="4054451"/>
            <a:ext cx="1713571" cy="26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22" y="1354666"/>
            <a:ext cx="2422210" cy="32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Cartesian Interface (</a:t>
            </a:r>
            <a:r>
              <a:rPr lang="en-US" sz="2800" b="1" dirty="0" smtClean="0"/>
              <a:t>1/5)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3965879"/>
            <a:ext cx="8199846" cy="2352173"/>
            <a:chOff x="508725" y="1174123"/>
            <a:chExt cx="8199846" cy="235217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03132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Matrix R(3,3);</a:t>
              </a:r>
            </a:p>
            <a:p>
              <a:r>
                <a:rPr lang="pt-BR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pose x-axis   y-axis        z-axis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R(0,0)= 0.0;  R(0,1)= 1.0;  R(0,2)= 0.0; 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x-coordinate</a:t>
              </a:r>
              <a:endPara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R(1,0)= 0.0;  R(1,1)= 0.0;  R(1,2)=-1.0; 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y-coordinate</a:t>
              </a:r>
              <a:endParaRPr lang="pt-BR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  R(2,0)=-1.0;  R(2,1)= 0.0;  R(2,2)= 0.0; 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z-coordinate    </a:t>
              </a:r>
            </a:p>
            <a:p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Vector o=ctrl::</a:t>
              </a:r>
              <a:r>
                <a:rPr lang="pt-BR" b="1" dirty="0">
                  <a:latin typeface="Consolas" panose="020B0609020204030204" pitchFamily="49" charset="0"/>
                  <a:cs typeface="Consolas" panose="020B0609020204030204" pitchFamily="49" charset="0"/>
                </a:rPr>
                <a:t>dcm2axis(R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640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TARGET ORIENTATION through DIRECTION COSINE MATRIX</a:t>
              </a:r>
              <a:endParaRPr lang="en-GB" sz="2000" b="1" dirty="0"/>
            </a:p>
          </p:txBody>
        </p:sp>
      </p:grpSp>
      <p:pic>
        <p:nvPicPr>
          <p:cNvPr id="4" name="Picture 2" descr="http://upload.wikimedia.org/wikipedia/commons/thumb/5/51/Euler_AxisAngle.png/220px-Euler_AxisAn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55" y="1182665"/>
            <a:ext cx="2095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7464" y="1495094"/>
            <a:ext cx="316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Orientation: Axis-Angle</a:t>
            </a:r>
            <a:endParaRPr lang="en-GB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2678" y="2350445"/>
                <a:ext cx="2808141" cy="566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8" y="2350445"/>
                <a:ext cx="2808141" cy="5665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37316" y="3256778"/>
                <a:ext cx="1123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316" y="3256778"/>
                <a:ext cx="112351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5978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 rot="16200000">
            <a:off x="2376113" y="2397851"/>
            <a:ext cx="245921" cy="13074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80242" y="3241997"/>
                <a:ext cx="574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242" y="3241997"/>
                <a:ext cx="5740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11702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>
            <a:endCxn id="16" idx="1"/>
          </p:cNvCxnSpPr>
          <p:nvPr/>
        </p:nvCxnSpPr>
        <p:spPr>
          <a:xfrm rot="16200000" flipH="1">
            <a:off x="3328028" y="2974449"/>
            <a:ext cx="498070" cy="4063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</a:t>
            </a:r>
            <a:r>
              <a:rPr lang="en-US" sz="2800" b="1" dirty="0" smtClean="0"/>
              <a:t>2/5)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x,o;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(x,o);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28793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RETRIEVE CURRENT POSE</a:t>
              </a:r>
              <a:endParaRPr lang="en-GB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848" y="2462006"/>
            <a:ext cx="8199846" cy="967179"/>
            <a:chOff x="508725" y="1174123"/>
            <a:chExt cx="8199846" cy="967179"/>
          </a:xfrm>
        </p:grpSpPr>
        <p:sp>
          <p:nvSpPr>
            <p:cNvPr id="19" name="TextBox 18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goToPosition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725" y="1174123"/>
              <a:ext cx="53796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FOR A TARGET POSE (SEND-AND-FORGET)</a:t>
              </a:r>
              <a:endParaRPr lang="en-GB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71" y="3804851"/>
            <a:ext cx="8199846" cy="967179"/>
            <a:chOff x="508725" y="1174123"/>
            <a:chExt cx="8199846" cy="967179"/>
          </a:xfrm>
        </p:grpSpPr>
        <p:sp>
          <p:nvSpPr>
            <p:cNvPr id="22" name="TextBox 21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goToPositionSync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8725" y="1174123"/>
              <a:ext cx="5100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FOR A TARGET POSE (WAIT-FOR-REPLY)</a:t>
              </a:r>
              <a:endParaRPr lang="en-GB" sz="20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7347" y="5044180"/>
            <a:ext cx="8199846" cy="967179"/>
            <a:chOff x="508725" y="1174123"/>
            <a:chExt cx="8199846" cy="967179"/>
          </a:xfrm>
        </p:grpSpPr>
        <p:sp>
          <p:nvSpPr>
            <p:cNvPr id="25" name="TextBox 24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goToPoseSync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(xd,od);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waitMotionDone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8725" y="1174123"/>
              <a:ext cx="2131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AND WAIT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74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Prerequisites</a:t>
            </a:r>
            <a:endParaRPr lang="en-US" sz="28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0721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YARP Ports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iCub_SIM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Acquiring and processing YARP Images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YARP </a:t>
            </a:r>
            <a:r>
              <a:rPr lang="en-US" sz="2000" b="1" dirty="0"/>
              <a:t>Motor Interfaces</a:t>
            </a:r>
            <a:r>
              <a:rPr lang="en-US" sz="2000" dirty="0"/>
              <a:t> (</a:t>
            </a:r>
            <a:r>
              <a:rPr lang="en-US" sz="2000" dirty="0" err="1"/>
              <a:t>IPositionControl</a:t>
            </a:r>
            <a:r>
              <a:rPr lang="en-US" sz="2000" dirty="0"/>
              <a:t>, </a:t>
            </a:r>
            <a:r>
              <a:rPr lang="en-US" sz="2000" dirty="0" err="1"/>
              <a:t>IEncoders</a:t>
            </a:r>
            <a:r>
              <a:rPr lang="en-US" sz="2000" dirty="0"/>
              <a:t> </a:t>
            </a:r>
            <a:r>
              <a:rPr lang="en-US" sz="2000" dirty="0" smtClean="0"/>
              <a:t>…)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8235" y="2931212"/>
            <a:ext cx="75290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Configuration (Joint) Space Control</a:t>
            </a:r>
            <a:endParaRPr lang="en-US" sz="2400" dirty="0" smtClean="0"/>
          </a:p>
          <a:p>
            <a:r>
              <a:rPr lang="en-US" sz="2000" dirty="0" smtClean="0"/>
              <a:t>You know </a:t>
            </a:r>
            <a:r>
              <a:rPr lang="en-US" sz="2000" b="1" dirty="0" smtClean="0"/>
              <a:t>q</a:t>
            </a:r>
            <a:r>
              <a:rPr lang="en-US" sz="2000" dirty="0"/>
              <a:t> </a:t>
            </a:r>
            <a:r>
              <a:rPr lang="en-US" sz="2000" dirty="0" smtClean="0"/>
              <a:t>(joints set-points), you can control directly the motors</a:t>
            </a:r>
            <a:endParaRPr lang="en-US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8238" y="3998019"/>
            <a:ext cx="7529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Operational (Cartesian) Space Control</a:t>
            </a:r>
            <a:endParaRPr lang="en-US" sz="2400" dirty="0" smtClean="0"/>
          </a:p>
          <a:p>
            <a:r>
              <a:rPr lang="en-US" sz="2000" dirty="0" smtClean="0"/>
              <a:t>You know </a:t>
            </a:r>
            <a:r>
              <a:rPr lang="en-US" sz="2000" b="1" dirty="0" smtClean="0"/>
              <a:t>x</a:t>
            </a:r>
            <a:r>
              <a:rPr lang="en-US" sz="2000" dirty="0" smtClean="0"/>
              <a:t> (3D/6D points), you cannot control directly the motors, you have to solve the </a:t>
            </a:r>
            <a:r>
              <a:rPr lang="en-US" sz="2000" b="1" dirty="0" smtClean="0"/>
              <a:t>Inverse Kinematics (IK) problem</a:t>
            </a:r>
            <a:r>
              <a:rPr lang="en-US" sz="2000" dirty="0" smtClean="0"/>
              <a:t> beforehand.</a:t>
            </a:r>
            <a:endParaRPr lang="en-US" sz="2000" b="1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723030" y="5372603"/>
            <a:ext cx="1086037" cy="711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b="1" dirty="0" smtClean="0"/>
              <a:t>IK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56933" y="546659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x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70363" y="546659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q</a:t>
            </a:r>
            <a:endParaRPr lang="en-GB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23642" y="5732939"/>
            <a:ext cx="80276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20177" y="5732940"/>
            <a:ext cx="80276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</a:t>
            </a:r>
            <a:r>
              <a:rPr lang="en-US" sz="2800" b="1" dirty="0" smtClean="0"/>
              <a:t>3/5)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xdhat,odhat,qdhat;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askForPose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(xd,xdhat,odhat,qdhat);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38288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ASK FOR A POSE (without moving)</a:t>
              </a:r>
              <a:endParaRPr lang="en-GB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5848" y="2444756"/>
            <a:ext cx="8199846" cy="690180"/>
            <a:chOff x="508725" y="1174123"/>
            <a:chExt cx="8199846" cy="690180"/>
          </a:xfrm>
        </p:grpSpPr>
        <p:sp>
          <p:nvSpPr>
            <p:cNvPr id="18" name="TextBox 17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setTrajTime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(1.5);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point-to-point trajectory 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8725" y="1174123"/>
              <a:ext cx="2694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MOVE FASTER/SLOWER</a:t>
              </a:r>
              <a:endParaRPr lang="en-GB" sz="2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2971" y="3442544"/>
            <a:ext cx="8199846" cy="690180"/>
            <a:chOff x="508725" y="1174123"/>
            <a:chExt cx="8199846" cy="690180"/>
          </a:xfrm>
        </p:grpSpPr>
        <p:sp>
          <p:nvSpPr>
            <p:cNvPr id="29" name="TextBox 28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icart-&gt;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setInTargetTol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(0.001);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725" y="1174123"/>
              <a:ext cx="34817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REACH WITH GIVEN PRECISION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7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</a:t>
            </a:r>
            <a:r>
              <a:rPr lang="en-US" sz="2800" b="1" dirty="0" smtClean="0"/>
              <a:t>4/5)</a:t>
            </a:r>
            <a:endParaRPr lang="en-US" sz="28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517347" y="1231305"/>
            <a:ext cx="8199846" cy="2629172"/>
            <a:chOff x="508725" y="1174123"/>
            <a:chExt cx="8199846" cy="2629172"/>
          </a:xfrm>
        </p:grpSpPr>
        <p:sp>
          <p:nvSpPr>
            <p:cNvPr id="35" name="TextBox 34"/>
            <p:cNvSpPr txBox="1"/>
            <p:nvPr/>
          </p:nvSpPr>
          <p:spPr>
            <a:xfrm>
              <a:off x="551543" y="1494971"/>
              <a:ext cx="8157028" cy="230832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curDof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curDof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 0 0 1 1 1 1 1 1 </a:t>
              </a:r>
              <a:r>
                <a:rPr lang="en-GB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1]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(3);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[0]=1;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pitch: 1 =&gt; enable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[1]=2;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roll: 2 =&gt; skip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[2]=1; </a:t>
              </a:r>
              <a:r>
                <a:rPr lang="en-GB" i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torso yaw: 1 =&gt; enable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icart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setDOF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newDof,curDof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8725" y="1174123"/>
              <a:ext cx="2614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ENABLE/DISABLE DOF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7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Cartesian Interface </a:t>
            </a:r>
            <a:r>
              <a:rPr lang="en-US" sz="2800" b="1" dirty="0" smtClean="0"/>
              <a:t>(</a:t>
            </a:r>
            <a:r>
              <a:rPr lang="en-US" sz="2800" b="1" dirty="0"/>
              <a:t>5</a:t>
            </a:r>
            <a:r>
              <a:rPr lang="en-US" sz="2800" b="1" dirty="0" smtClean="0"/>
              <a:t>/5)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7611" y="1438040"/>
            <a:ext cx="7708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out more (e.g. </a:t>
            </a:r>
            <a:r>
              <a:rPr lang="en-US" sz="2000" b="1" dirty="0" smtClean="0"/>
              <a:t>Context Switch</a:t>
            </a:r>
            <a:r>
              <a:rPr lang="en-US" sz="2000" dirty="0" smtClean="0"/>
              <a:t>, </a:t>
            </a:r>
            <a:r>
              <a:rPr lang="en-US" sz="2000" b="1" dirty="0" smtClean="0"/>
              <a:t>Events </a:t>
            </a:r>
            <a:r>
              <a:rPr lang="en-US" sz="2000" b="1" dirty="0" smtClean="0"/>
              <a:t>Callbacks</a:t>
            </a:r>
            <a:r>
              <a:rPr lang="en-US" sz="2000" dirty="0" smtClean="0"/>
              <a:t> …):</a:t>
            </a:r>
          </a:p>
          <a:p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wiki.icub.org/iCub/main/dox/html/icub_cartesian_interface.html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5588" y="2973840"/>
            <a:ext cx="8199846" cy="2721505"/>
            <a:chOff x="508725" y="1174123"/>
            <a:chExt cx="8199846" cy="2721505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40065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iCub_SIM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simCartesianControl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iKinCartesianSolver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--context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simCartesianControl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--part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left_arm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("device","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icubSim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cartesianController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left_arm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58151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USING THE INTERFACE ALONG WITH THE SIMULATOR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4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 Interface (1/5)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967179"/>
            <a:chOff x="508725" y="1174123"/>
            <a:chExt cx="8199846" cy="967179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60169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GET CURRENT FIXATION POINT IN CARTESIAN DOMAIN</a:t>
              </a:r>
              <a:endParaRPr lang="en-GB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5848" y="4308063"/>
            <a:ext cx="8199846" cy="690180"/>
            <a:chOff x="508725" y="1174123"/>
            <a:chExt cx="8199846" cy="690180"/>
          </a:xfrm>
        </p:grpSpPr>
        <p:sp>
          <p:nvSpPr>
            <p:cNvPr id="18" name="TextBox 17"/>
            <p:cNvSpPr txBox="1"/>
            <p:nvPr/>
          </p:nvSpPr>
          <p:spPr>
            <a:xfrm>
              <a:off x="551543" y="1494971"/>
              <a:ext cx="8157028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(xd);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8725" y="1174123"/>
              <a:ext cx="2176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LOOK AT 3D POINT</a:t>
              </a:r>
              <a:endParaRPr lang="en-GB" sz="2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5848" y="2323989"/>
            <a:ext cx="8199846" cy="1798176"/>
            <a:chOff x="508725" y="1174123"/>
            <a:chExt cx="8199846" cy="1798176"/>
          </a:xfrm>
        </p:grpSpPr>
        <p:sp>
          <p:nvSpPr>
            <p:cNvPr id="29" name="TextBox 28"/>
            <p:cNvSpPr txBox="1"/>
            <p:nvPr/>
          </p:nvSpPr>
          <p:spPr>
            <a:xfrm>
              <a:off x="551543" y="1494971"/>
              <a:ext cx="8157028" cy="147732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ang;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ang[0] =&gt; azimuth [deg]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ang[1] </a:t>
              </a:r>
              <a:r>
                <a:rPr lang="pt-BR" i="1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=&gt; elevation 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[deg]</a:t>
              </a:r>
            </a:p>
            <a:p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ang[2] =&gt; vergence [deg]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725" y="1174123"/>
              <a:ext cx="5882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GET CURRENT FIXATION POINT IN ANGULAR DOMAIN</a:t>
              </a:r>
              <a:endParaRPr lang="en-GB" sz="20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2971" y="5254090"/>
            <a:ext cx="8199846" cy="967179"/>
            <a:chOff x="508725" y="1174123"/>
            <a:chExt cx="8199846" cy="967179"/>
          </a:xfrm>
        </p:grpSpPr>
        <p:sp>
          <p:nvSpPr>
            <p:cNvPr id="32" name="TextBox 31"/>
            <p:cNvSpPr txBox="1"/>
            <p:nvPr/>
          </p:nvSpPr>
          <p:spPr>
            <a:xfrm>
              <a:off x="551543" y="1494971"/>
              <a:ext cx="815702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lookAtAbsAngles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lookAtRelAngles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(ang);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8725" y="1174123"/>
              <a:ext cx="27927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… IN ANGULAR DOMAIN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74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(2/5)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8725" y="1170923"/>
            <a:ext cx="3924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LOOK AT POINT IN IMAGE DOMAIN</a:t>
            </a:r>
            <a:endParaRPr lang="en-GB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4" y="1761228"/>
            <a:ext cx="7108475" cy="40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(3/5)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2352173"/>
            <a:chOff x="508725" y="1174123"/>
            <a:chExt cx="8199846" cy="235217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203132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nt camSel=0;	</a:t>
              </a:r>
              <a:r>
                <a:rPr lang="pt-BR" i="1" dirty="0" smtClean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0 =&gt; left, 1 =&gt; right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px(2);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x[0]=100;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px[1]=50;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ouble z=1.0;</a:t>
              </a:r>
            </a:p>
            <a:p>
              <a:endParaRPr lang="pt-BR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lookAtMonoPixel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(camSel,px,z);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3924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LOOK AT POINT IN IMAGE DOMAIN</a:t>
              </a:r>
              <a:endParaRPr lang="en-GB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5848" y="4515098"/>
            <a:ext cx="8199846" cy="1244178"/>
            <a:chOff x="508725" y="1174123"/>
            <a:chExt cx="8199846" cy="1244178"/>
          </a:xfrm>
        </p:grpSpPr>
        <p:sp>
          <p:nvSpPr>
            <p:cNvPr id="19" name="TextBox 18"/>
            <p:cNvSpPr txBox="1"/>
            <p:nvPr/>
          </p:nvSpPr>
          <p:spPr>
            <a:xfrm>
              <a:off x="551543" y="1494971"/>
              <a:ext cx="8157028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(camSel,px,z,x);</a:t>
              </a:r>
            </a:p>
            <a:p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lookAtFixationPoint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(x);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8725" y="1174123"/>
              <a:ext cx="2131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… EQUIVALENT TO</a:t>
              </a:r>
              <a:endParaRPr lang="en-GB" sz="2000" b="1" dirty="0"/>
            </a:p>
          </p:txBody>
        </p:sp>
      </p:grpSp>
      <p:sp>
        <p:nvSpPr>
          <p:cNvPr id="3" name="Equal 2"/>
          <p:cNvSpPr/>
          <p:nvPr/>
        </p:nvSpPr>
        <p:spPr>
          <a:xfrm>
            <a:off x="4247617" y="3843944"/>
            <a:ext cx="759125" cy="671154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(4/5)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08725" y="1170923"/>
            <a:ext cx="8199846" cy="1521177"/>
            <a:chOff x="508725" y="1174123"/>
            <a:chExt cx="8199846" cy="1521177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Vector x;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get3DPointOnPlane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(camSel,px,plane,x);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get3DPointFromAngles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(mode,ang,x);</a:t>
              </a:r>
            </a:p>
            <a:p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igaze-&gt;</a:t>
              </a:r>
              <a:r>
                <a:rPr lang="pt-BR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triangulate3DPoint</a:t>
              </a:r>
              <a:r>
                <a:rPr lang="pt-BR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(pxl,pxr,x);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2498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GEOMETRY OF PIXELS</a:t>
              </a:r>
              <a:endParaRPr lang="en-GB" sz="2000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09" y="2852520"/>
            <a:ext cx="5038095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Gaze</a:t>
            </a:r>
            <a:r>
              <a:rPr lang="en-US" sz="2800" b="1" dirty="0"/>
              <a:t> Interface </a:t>
            </a:r>
            <a:r>
              <a:rPr lang="en-US" sz="2800" b="1" dirty="0" smtClean="0"/>
              <a:t>(5/5)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7611" y="1438040"/>
            <a:ext cx="7708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out more (e.g. </a:t>
            </a:r>
            <a:r>
              <a:rPr lang="en-US" sz="2000" b="1" dirty="0" smtClean="0"/>
              <a:t>Events Callbacks, Fast Saccadic Mode</a:t>
            </a:r>
            <a:r>
              <a:rPr lang="en-US" sz="2000" dirty="0" smtClean="0"/>
              <a:t> …):</a:t>
            </a:r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wiki.icub.org/iCub/main/dox/html/icub_gaze_interface.html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65588" y="2973840"/>
            <a:ext cx="8199846" cy="2229063"/>
            <a:chOff x="508725" y="1174123"/>
            <a:chExt cx="8199846" cy="2229063"/>
          </a:xfrm>
        </p:grpSpPr>
        <p:sp>
          <p:nvSpPr>
            <p:cNvPr id="10" name="TextBox 9"/>
            <p:cNvSpPr txBox="1"/>
            <p:nvPr/>
          </p:nvSpPr>
          <p:spPr>
            <a:xfrm>
              <a:off x="551543" y="1494971"/>
              <a:ext cx="8157028" cy="190821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iCub_SIM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2&gt;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--from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configSim.ini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",“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gazecontrollerclient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","</a:t>
              </a:r>
              <a:r>
                <a:rPr lang="en-GB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iKinGazeCtrl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”);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("local","/client/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right_arm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endParaRPr lang="en-GB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725" y="1174123"/>
              <a:ext cx="58151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/>
                <a:t>USING THE INTERFACE ALONG WITH THE SIMULATOR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6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457508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Interfaces Customization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976387" y="3318649"/>
            <a:ext cx="2657971" cy="2355153"/>
            <a:chOff x="491629" y="2183283"/>
            <a:chExt cx="2657971" cy="2355153"/>
          </a:xfrm>
        </p:grpSpPr>
        <p:pic>
          <p:nvPicPr>
            <p:cNvPr id="138244" name="Picture 4" descr="https://encrypted-tbn1.gstatic.com/images?q=tbn:ANd9GcS4Naul9vtfJ9MSbC5G90lrgMDD2wuOs7eL-PJGDKkPw_KHoUx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336" y="2183283"/>
              <a:ext cx="2024264" cy="2355153"/>
            </a:xfrm>
            <a:prstGeom prst="rect">
              <a:avLst/>
            </a:prstGeom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491629" y="2394570"/>
              <a:ext cx="1335316" cy="4479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ARMAR III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12809" y="4417036"/>
            <a:ext cx="2984305" cy="1748607"/>
            <a:chOff x="4089754" y="3728041"/>
            <a:chExt cx="2984305" cy="17486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754" y="3728041"/>
              <a:ext cx="2325559" cy="174860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5999245" y="3807231"/>
              <a:ext cx="1074814" cy="48110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ASIBOT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54522" y="2198206"/>
            <a:ext cx="3042592" cy="1555688"/>
            <a:chOff x="5911209" y="1504594"/>
            <a:chExt cx="3042592" cy="1555688"/>
          </a:xfrm>
        </p:grpSpPr>
        <p:pic>
          <p:nvPicPr>
            <p:cNvPr id="138242" name="Picture 2" descr="https://flowers.inria.fr/mlopes/images/vizzy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740" y="1504594"/>
              <a:ext cx="2599061" cy="1555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5911209" y="1593618"/>
              <a:ext cx="887061" cy="41165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VIZZY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76818" y="1367920"/>
            <a:ext cx="1881620" cy="408616"/>
          </a:xfrm>
          <a:prstGeom prst="round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ICartesianControl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34665" y="2312739"/>
            <a:ext cx="1288194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IEncoders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6387" y="1536764"/>
            <a:ext cx="1798813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IVelocityControl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4003" y="3121320"/>
            <a:ext cx="1687322" cy="408616"/>
          </a:xfrm>
          <a:prstGeom prst="roundRect">
            <a:avLst/>
          </a:prstGeom>
          <a:solidFill>
            <a:srgbClr val="FFFF66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IControlLimits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12" idx="2"/>
            <a:endCxn id="15" idx="0"/>
          </p:cNvCxnSpPr>
          <p:nvPr/>
        </p:nvCxnSpPr>
        <p:spPr>
          <a:xfrm rot="16200000" flipH="1">
            <a:off x="710254" y="2283910"/>
            <a:ext cx="1344784" cy="3300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2"/>
            <a:endCxn id="13" idx="1"/>
          </p:cNvCxnSpPr>
          <p:nvPr/>
        </p:nvCxnSpPr>
        <p:spPr>
          <a:xfrm rot="16200000" flipH="1">
            <a:off x="1555891" y="1438272"/>
            <a:ext cx="740511" cy="1417037"/>
          </a:xfrm>
          <a:prstGeom prst="curved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4" idx="1"/>
          </p:cNvCxnSpPr>
          <p:nvPr/>
        </p:nvCxnSpPr>
        <p:spPr>
          <a:xfrm>
            <a:off x="2158438" y="1572228"/>
            <a:ext cx="817949" cy="168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-Right Arrow 1"/>
          <p:cNvSpPr/>
          <p:nvPr/>
        </p:nvSpPr>
        <p:spPr>
          <a:xfrm>
            <a:off x="1468438" y="3226670"/>
            <a:ext cx="536575" cy="266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3" name="Left-Right Arrow 2"/>
          <p:cNvSpPr/>
          <p:nvPr/>
        </p:nvSpPr>
        <p:spPr>
          <a:xfrm>
            <a:off x="6367463" y="3193333"/>
            <a:ext cx="534987" cy="2587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" name="Cloud 3"/>
          <p:cNvSpPr/>
          <p:nvPr/>
        </p:nvSpPr>
        <p:spPr>
          <a:xfrm>
            <a:off x="3582988" y="2240833"/>
            <a:ext cx="1335087" cy="98583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YARP ports</a:t>
            </a:r>
          </a:p>
        </p:txBody>
      </p:sp>
      <p:sp>
        <p:nvSpPr>
          <p:cNvPr id="5" name="Left-Right Arrow 4"/>
          <p:cNvSpPr/>
          <p:nvPr/>
        </p:nvSpPr>
        <p:spPr>
          <a:xfrm>
            <a:off x="3338513" y="3193333"/>
            <a:ext cx="1847850" cy="26670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382963" y="3169520"/>
            <a:ext cx="18129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100" dirty="0"/>
              <a:t>network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4663" y="2598020"/>
            <a:ext cx="842962" cy="1350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user code (remote)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70763" y="2601195"/>
            <a:ext cx="842962" cy="13493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>
              <a:defRPr/>
            </a:pP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Robot/Simulator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62524" y="2601485"/>
            <a:ext cx="311689" cy="134983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08967" y="2598489"/>
            <a:ext cx="311689" cy="134983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11413" y="2598020"/>
            <a:ext cx="844550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Client Network Wrapper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46713" y="2613895"/>
            <a:ext cx="842962" cy="13509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Server Network</a:t>
            </a:r>
          </a:p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</a:rPr>
              <a:t>Wrapper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241925" y="2069383"/>
            <a:ext cx="3160713" cy="227012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t-IT" altLang="en-US"/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328738" y="2037633"/>
            <a:ext cx="2443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remote_controlboard</a:t>
            </a:r>
            <a:endParaRPr lang="it-IT" altLang="en-US"/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957263" y="3985495"/>
            <a:ext cx="14493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IPositionControl</a:t>
            </a:r>
          </a:p>
          <a:p>
            <a:r>
              <a:rPr lang="en-US" altLang="en-US" sz="1400"/>
              <a:t>IVelocityControl</a:t>
            </a:r>
          </a:p>
          <a:p>
            <a:r>
              <a:rPr lang="en-US" altLang="en-US" sz="1400"/>
              <a:t>IEncoders</a:t>
            </a:r>
            <a:endParaRPr lang="it-IT" altLang="en-US" sz="14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426075" y="2196383"/>
            <a:ext cx="2008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server_controlboard</a:t>
            </a:r>
            <a:endParaRPr lang="it-IT" altLang="en-US" sz="1600"/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4179888" y="3744195"/>
            <a:ext cx="1022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set pos 0 10</a:t>
            </a:r>
          </a:p>
          <a:p>
            <a:r>
              <a:rPr lang="en-US" altLang="en-US" sz="1200"/>
              <a:t>set vel 1 5</a:t>
            </a:r>
          </a:p>
          <a:p>
            <a:r>
              <a:rPr lang="en-US" altLang="en-US" sz="1200"/>
              <a:t>get enc 0</a:t>
            </a:r>
            <a:endParaRPr lang="it-IT" altLang="en-US" sz="1200"/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613150" y="3480670"/>
            <a:ext cx="712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enc is 5</a:t>
            </a:r>
          </a:p>
          <a:p>
            <a:r>
              <a:rPr lang="en-US" altLang="en-US" sz="1200"/>
              <a:t>ack </a:t>
            </a:r>
            <a:endParaRPr lang="it-IT" altLang="en-US" sz="12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443163" y="4071220"/>
            <a:ext cx="23336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/client/left_arm/rpc:i</a:t>
            </a:r>
          </a:p>
          <a:p>
            <a:r>
              <a:rPr lang="en-US" altLang="en-US" sz="1400"/>
              <a:t>/client/left_arm/state:i</a:t>
            </a:r>
          </a:p>
          <a:p>
            <a:r>
              <a:rPr lang="en-US" altLang="en-US" sz="1400"/>
              <a:t>/client/left_arm/command:o</a:t>
            </a:r>
            <a:endParaRPr lang="it-IT" altLang="en-US" sz="14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257800" y="4449045"/>
            <a:ext cx="25923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/iCubSim/left_arm/rpc:i</a:t>
            </a:r>
          </a:p>
          <a:p>
            <a:r>
              <a:rPr lang="en-US" altLang="en-US" sz="1400"/>
              <a:t>/iCubSim/left_arm/state:i</a:t>
            </a:r>
          </a:p>
          <a:p>
            <a:r>
              <a:rPr lang="en-US" altLang="en-US" sz="1400"/>
              <a:t>/iCubSim/left_arm/command:o</a:t>
            </a:r>
            <a:endParaRPr lang="it-IT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Motor Control Interfaces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4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Problem</a:t>
            </a:r>
            <a:endParaRPr lang="en-US" sz="2800" b="1" dirty="0">
              <a:latin typeface="+mj-lt"/>
            </a:endParaRPr>
          </a:p>
        </p:txBody>
      </p:sp>
      <p:pic>
        <p:nvPicPr>
          <p:cNvPr id="5" name="Picture 4" descr="left_hand.em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2" y="1412776"/>
            <a:ext cx="6696744" cy="4464496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attacini\Desktop\ctrlStructur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66" y="2564189"/>
            <a:ext cx="8940800" cy="23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(1/6)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01713" y="1484784"/>
          <a:ext cx="7113587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4" imgW="3187440" imgH="1104840" progId="Equation.DSMT4">
                  <p:embed/>
                </p:oleObj>
              </mc:Choice>
              <mc:Fallback>
                <p:oleObj name="Equation" r:id="rId4" imgW="3187440" imgH="1104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484784"/>
                        <a:ext cx="7113587" cy="243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4365104"/>
            <a:ext cx="71287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Quick convergence (real-time compliant: &lt; </a:t>
            </a:r>
            <a:r>
              <a:rPr lang="en-US" sz="2000" b="1" u="sng" dirty="0" smtClean="0">
                <a:solidFill>
                  <a:srgbClr val="FF0000"/>
                </a:solidFill>
              </a:rPr>
              <a:t>20 ms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Scalability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Singularities and joints bound handling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Tasks hierarchy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Complex constraints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(2/6)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 descr="C:\Users\pattacini\Desktop\m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844824"/>
            <a:ext cx="7616613" cy="4487693"/>
          </a:xfrm>
          <a:prstGeom prst="rect">
            <a:avLst/>
          </a:prstGeom>
          <a:noFill/>
        </p:spPr>
      </p:pic>
      <p:pic>
        <p:nvPicPr>
          <p:cNvPr id="2057" name="Picture 9" descr="C:\Users\pattacini\Desktop\apparat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556792"/>
            <a:ext cx="1900216" cy="163710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(3/6)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pattacini\Desktop\p2p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772816"/>
            <a:ext cx="6840760" cy="4386139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9512" y="4715852"/>
            <a:ext cx="1224136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Min-Jerk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867980"/>
            <a:ext cx="1224136" cy="36933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VITE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291916"/>
            <a:ext cx="1224136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DLS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(4/6)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artv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6789368" cy="4384800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63500" sx="105000" sy="105000" algn="ctr" rotWithShape="0">
              <a:schemeClr val="accent1">
                <a:alpha val="40000"/>
              </a:scheme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9512" y="4715852"/>
            <a:ext cx="1224136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Min-Jerk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867980"/>
            <a:ext cx="1224136" cy="369332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VITE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291916"/>
            <a:ext cx="1224136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sx="105000" sy="105000" algn="tl" rotWithShape="0">
              <a:srgbClr val="92D05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DLS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300192" y="3930151"/>
            <a:ext cx="1874748" cy="1155033"/>
            <a:chOff x="6442938" y="3501008"/>
            <a:chExt cx="1874748" cy="1155033"/>
          </a:xfrm>
        </p:grpSpPr>
        <p:grpSp>
          <p:nvGrpSpPr>
            <p:cNvPr id="20" name="Group 19"/>
            <p:cNvGrpSpPr/>
            <p:nvPr/>
          </p:nvGrpSpPr>
          <p:grpSpPr>
            <a:xfrm>
              <a:off x="6444208" y="3501008"/>
              <a:ext cx="1873478" cy="569677"/>
              <a:chOff x="250250" y="3255367"/>
              <a:chExt cx="1873478" cy="5696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50250" y="3356992"/>
                <a:ext cx="792088" cy="468052"/>
                <a:chOff x="395536" y="2636912"/>
                <a:chExt cx="792088" cy="468052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95536" y="2636912"/>
                  <a:ext cx="395536" cy="21602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792088" y="2888940"/>
                  <a:ext cx="395536" cy="21602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539298" y="2762926"/>
                  <a:ext cx="503548" cy="18002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1043354" y="3255367"/>
                <a:ext cx="1080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= 44 %</a:t>
                </a:r>
                <a:endParaRPr lang="en-US" sz="2400" b="1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442938" y="4086364"/>
              <a:ext cx="1873478" cy="569677"/>
              <a:chOff x="-37782" y="2564904"/>
              <a:chExt cx="1873478" cy="56967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-37782" y="2666529"/>
                <a:ext cx="792088" cy="468052"/>
                <a:chOff x="-37782" y="2666529"/>
                <a:chExt cx="792088" cy="468052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-37782" y="2666529"/>
                  <a:ext cx="395536" cy="21602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8770" y="2918557"/>
                  <a:ext cx="395536" cy="21602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05980" y="2792543"/>
                  <a:ext cx="503548" cy="180020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755322" y="2564904"/>
                <a:ext cx="1080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= 69 %</a:t>
                </a:r>
                <a:endParaRPr lang="en-US" sz="2400" b="1" dirty="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6228184" y="34290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Gain Factors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35696" y="457508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The Cartesian Controller (5/6)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954</Words>
  <Application>Microsoft Office PowerPoint</Application>
  <PresentationFormat>On-screen Show (4:3)</PresentationFormat>
  <Paragraphs>256</Paragraphs>
  <Slides>28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Wingdings</vt:lpstr>
      <vt:lpstr>Title Page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Ugo Pattacini</cp:lastModifiedBy>
  <cp:revision>412</cp:revision>
  <dcterms:created xsi:type="dcterms:W3CDTF">2008-10-22T13:24:50Z</dcterms:created>
  <dcterms:modified xsi:type="dcterms:W3CDTF">2016-07-27T07:04:14Z</dcterms:modified>
</cp:coreProperties>
</file>