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3"/>
  </p:notesMasterIdLst>
  <p:sldIdLst>
    <p:sldId id="272" r:id="rId2"/>
    <p:sldId id="345" r:id="rId3"/>
    <p:sldId id="320" r:id="rId4"/>
    <p:sldId id="275" r:id="rId5"/>
    <p:sldId id="257" r:id="rId6"/>
    <p:sldId id="316" r:id="rId7"/>
    <p:sldId id="262" r:id="rId8"/>
    <p:sldId id="263" r:id="rId9"/>
    <p:sldId id="347" r:id="rId10"/>
    <p:sldId id="305" r:id="rId11"/>
    <p:sldId id="306" r:id="rId12"/>
    <p:sldId id="328" r:id="rId13"/>
    <p:sldId id="325" r:id="rId14"/>
    <p:sldId id="326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2" r:id="rId27"/>
    <p:sldId id="348" r:id="rId28"/>
    <p:sldId id="343" r:id="rId29"/>
    <p:sldId id="349" r:id="rId30"/>
    <p:sldId id="340" r:id="rId31"/>
    <p:sldId id="346" r:id="rId3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5" autoAdjust="0"/>
  </p:normalViewPr>
  <p:slideViewPr>
    <p:cSldViewPr snapToGrid="0">
      <p:cViewPr varScale="1">
        <p:scale>
          <a:sx n="58" d="100"/>
          <a:sy n="58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1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3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99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6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Morasso, Flash</a:t>
            </a:r>
            <a:r>
              <a:rPr lang="en-US" baseline="0" dirty="0" smtClean="0"/>
              <a:t> </a:t>
            </a:r>
            <a:r>
              <a:rPr lang="en-US" dirty="0" smtClean="0"/>
              <a:t>Hogan</a:t>
            </a:r>
          </a:p>
          <a:p>
            <a:r>
              <a:rPr lang="en-US" dirty="0" smtClean="0"/>
              <a:t>joint: </a:t>
            </a:r>
            <a:r>
              <a:rPr lang="en-US" dirty="0" err="1" smtClean="0"/>
              <a:t>Hollerbach</a:t>
            </a:r>
            <a:endParaRPr lang="en-US" dirty="0" smtClean="0"/>
          </a:p>
          <a:p>
            <a:r>
              <a:rPr lang="en-US" dirty="0" smtClean="0"/>
              <a:t>multiple: </a:t>
            </a:r>
            <a:r>
              <a:rPr lang="en-US" dirty="0" err="1" smtClean="0"/>
              <a:t>Paillard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Desmurget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Andreas </a:t>
            </a:r>
            <a:r>
              <a:rPr lang="en-US" dirty="0" err="1" smtClean="0"/>
              <a:t>Waetcher</a:t>
            </a:r>
            <a:r>
              <a:rPr lang="en-US" dirty="0" smtClean="0"/>
              <a:t> (IBM)</a:t>
            </a:r>
          </a:p>
          <a:p>
            <a:r>
              <a:rPr lang="en-US" dirty="0" smtClean="0"/>
              <a:t>Work also with fancy ML</a:t>
            </a:r>
            <a:r>
              <a:rPr lang="en-US" baseline="0" dirty="0" smtClean="0"/>
              <a:t> layers (hybrid as well)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54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Flash Hogan</a:t>
            </a:r>
            <a:r>
              <a:rPr lang="en-US" baseline="0" dirty="0" smtClean="0"/>
              <a:t> 1985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7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DLS+GPM</a:t>
            </a:r>
            <a:r>
              <a:rPr lang="en-US" baseline="0" dirty="0" smtClean="0"/>
              <a:t> for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task (KDL)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Goossens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Opstal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8360227" y="5805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mtClean="0"/>
              <a:t>‹#›</a:t>
            </a:fld>
            <a:r>
              <a:rPr lang="en-GB" dirty="0" smtClean="0"/>
              <a:t>/31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4" y="168811"/>
            <a:ext cx="837873" cy="8378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cartesian_interfa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gaze_interfac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Overview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346312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Cartesian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Gaze Controller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Introduction to Interfaces for Operational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Tutorials (together)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Controller (1/3)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392" y="1611095"/>
            <a:ext cx="2478431" cy="2429081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06195" y="4514344"/>
            <a:ext cx="613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Yet another Cartesian Controller: </a:t>
            </a:r>
            <a:r>
              <a:rPr lang="en-US" sz="2000" b="1" u="sng" dirty="0" smtClean="0"/>
              <a:t>reuse ideas </a:t>
            </a:r>
            <a:r>
              <a:rPr lang="en-US" sz="2000" dirty="0" smtClean="0"/>
              <a:t>…</a:t>
            </a:r>
          </a:p>
          <a:p>
            <a:endParaRPr lang="en-US" sz="2000" dirty="0" smtClean="0"/>
          </a:p>
          <a:p>
            <a:r>
              <a:rPr lang="en-US" sz="2000" dirty="0" smtClean="0"/>
              <a:t>Then, apply easy transformations from Cartesian to …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Egocentric angular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Image planes (mono and stereo)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1285" y="1494971"/>
            <a:ext cx="5843169" cy="264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241139" y="4659088"/>
            <a:ext cx="2539998" cy="1601034"/>
            <a:chOff x="6241139" y="4659088"/>
            <a:chExt cx="2539998" cy="1601034"/>
          </a:xfrm>
        </p:grpSpPr>
        <p:pic>
          <p:nvPicPr>
            <p:cNvPr id="13" name="Picture 2" descr="C:\Users\pattacini\Documents\JOB\IIT\PHD\THESIS\Images\gazeCtrl_Plant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88067" y="4659088"/>
              <a:ext cx="1393070" cy="1601034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7527788" y="5222755"/>
              <a:ext cx="751860" cy="112796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6828506" y="5276468"/>
              <a:ext cx="1085728" cy="123539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33866" y="5351666"/>
              <a:ext cx="99897" cy="107425"/>
            </a:xfrm>
            <a:prstGeom prst="ellipse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 flipV="1">
              <a:off x="6241139" y="5281838"/>
              <a:ext cx="1673095" cy="630739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 rot="11688429">
              <a:off x="7183630" y="5068005"/>
              <a:ext cx="478099" cy="523896"/>
            </a:xfrm>
            <a:prstGeom prst="arc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492" y="5102283"/>
              <a:ext cx="476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FP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6119" y="5329412"/>
              <a:ext cx="348514" cy="31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  <p:pic>
        <p:nvPicPr>
          <p:cNvPr id="7" name="Picture 6" descr="Humans Gaze Shift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22" y="1678478"/>
            <a:ext cx="7274768" cy="4598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Studies on humans …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28763"/>
            <a:ext cx="83629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 on iCub …</a:t>
            </a:r>
            <a:endParaRPr lang="it-I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38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Documentation</a:t>
            </a:r>
            <a:endParaRPr lang="en-US" sz="2800" b="1" dirty="0"/>
          </a:p>
        </p:txBody>
      </p:sp>
      <p:pic>
        <p:nvPicPr>
          <p:cNvPr id="151554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748" y="2087271"/>
            <a:ext cx="6597591" cy="1437631"/>
          </a:xfrm>
          <a:prstGeom prst="rect">
            <a:avLst/>
          </a:prstGeom>
          <a:noFill/>
        </p:spPr>
      </p:pic>
      <p:pic>
        <p:nvPicPr>
          <p:cNvPr id="151555" name="Picture 3" descr="C:\Users\pattacini\Desktop\captur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286" y="3807228"/>
            <a:ext cx="6486925" cy="254369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60204" y="1403406"/>
            <a:ext cx="726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In the search field: type </a:t>
            </a:r>
            <a:r>
              <a:rPr lang="en-US" sz="2400" b="1" dirty="0" err="1" smtClean="0">
                <a:solidFill>
                  <a:schemeClr val="accent1"/>
                </a:solidFill>
              </a:rPr>
              <a:t>ICartesianControl</a:t>
            </a:r>
            <a:r>
              <a:rPr lang="en-US" sz="2400" b="1" dirty="0" smtClean="0">
                <a:solidFill>
                  <a:schemeClr val="accent1"/>
                </a:solidFill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</a:rPr>
              <a:t>IGazeControl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35418" y="3999743"/>
            <a:ext cx="33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err="1" smtClean="0"/>
              <a:t>Doxygen</a:t>
            </a:r>
            <a:r>
              <a:rPr lang="en-US" sz="2400" b="1" dirty="0" smtClean="0"/>
              <a:t> Documentation</a:t>
            </a:r>
          </a:p>
        </p:txBody>
      </p:sp>
      <p:sp>
        <p:nvSpPr>
          <p:cNvPr id="13" name="Oval 12"/>
          <p:cNvSpPr/>
          <p:nvPr/>
        </p:nvSpPr>
        <p:spPr>
          <a:xfrm>
            <a:off x="6550423" y="1978429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9253" y="3391596"/>
            <a:ext cx="90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400" b="1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Tutorials</a:t>
            </a:r>
            <a:endParaRPr lang="en-US" sz="2800" b="1" dirty="0"/>
          </a:p>
        </p:txBody>
      </p:sp>
      <p:pic>
        <p:nvPicPr>
          <p:cNvPr id="2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97" y="1166826"/>
            <a:ext cx="3444875" cy="1852433"/>
          </a:xfrm>
          <a:prstGeom prst="rect">
            <a:avLst/>
          </a:prstGeom>
          <a:noFill/>
        </p:spPr>
      </p:pic>
      <p:pic>
        <p:nvPicPr>
          <p:cNvPr id="4" name="Picture 3" descr="C:\Users\pattacini\Desktop\Capt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0466" y="2689210"/>
            <a:ext cx="5765791" cy="2003964"/>
          </a:xfrm>
          <a:prstGeom prst="rect">
            <a:avLst/>
          </a:prstGeom>
          <a:noFill/>
        </p:spPr>
      </p:pic>
      <p:pic>
        <p:nvPicPr>
          <p:cNvPr id="151556" name="Picture 4" descr="C:\Users\pattacini\Desktop\Capture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65" y="4694554"/>
            <a:ext cx="7924800" cy="1757899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118531" y="2435645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796" y="2997204"/>
            <a:ext cx="1049873" cy="1748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0931" y="5720696"/>
            <a:ext cx="1676402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4"/>
            <a:endCxn id="15" idx="3"/>
          </p:cNvCxnSpPr>
          <p:nvPr/>
        </p:nvCxnSpPr>
        <p:spPr>
          <a:xfrm rot="16200000" flipH="1">
            <a:off x="2051488" y="1691408"/>
            <a:ext cx="245309" cy="2664807"/>
          </a:xfrm>
          <a:prstGeom prst="curvedConnector3">
            <a:avLst>
              <a:gd name="adj1" fmla="val 203628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4"/>
            <a:endCxn id="16" idx="0"/>
          </p:cNvCxnSpPr>
          <p:nvPr/>
        </p:nvCxnSpPr>
        <p:spPr>
          <a:xfrm rot="5400000">
            <a:off x="1219123" y="3062086"/>
            <a:ext cx="2548620" cy="27686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icub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ICartesianControl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clientCartCtrl.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4121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CARTESIAN INTERFACE</a:t>
              </a:r>
              <a:endParaRPr lang="en-GB" sz="20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(1/3)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6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client/gaze”);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3490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GAZE INTERFACE</a:t>
              </a:r>
              <a:endParaRPr lang="en-GB" sz="2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34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  <p:pic>
        <p:nvPicPr>
          <p:cNvPr id="138242" name="Picture 2" descr="File:Simulator-reference-fra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2" y="2251824"/>
            <a:ext cx="4655021" cy="36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200" y="1354666"/>
            <a:ext cx="3122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Coordinate Systems</a:t>
            </a:r>
            <a:endParaRPr lang="en-GB" sz="2800" b="1" dirty="0"/>
          </a:p>
        </p:txBody>
      </p:sp>
      <p:pic>
        <p:nvPicPr>
          <p:cNvPr id="138244" name="Picture 4" descr="File:RightHandCADRefFr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77204">
            <a:off x="5989585" y="4054451"/>
            <a:ext cx="1713571" cy="26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22" y="1354666"/>
            <a:ext cx="2422210" cy="32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Cartesian Interface (1/7)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3965879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Matrix R(3,3);</a:t>
              </a:r>
            </a:p>
            <a:p>
              <a:r>
                <a:rPr lang="pt-BR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pose x-axis   y-axis        z-axis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R(0,0)= 0.0;  R(0,1)= 1.0;  R(0,2)= 0.0; 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x-coordinate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R(1,0)= 0.0;  R(1,1)= 0.0;  R(1,2)=-1.0;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y-coordinate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R(2,0)=-1.0;  R(2,1)= 0.0;  R(2,2)= 0.0;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z-coordinate    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Vector o=ctrl::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dcm2axis(R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40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TARGET ORIENTATION through DIRECTION COSINE MATRIX</a:t>
              </a:r>
              <a:endParaRPr lang="en-GB" sz="2000" b="1" dirty="0"/>
            </a:p>
          </p:txBody>
        </p:sp>
      </p:grpSp>
      <p:pic>
        <p:nvPicPr>
          <p:cNvPr id="4" name="Picture 2" descr="http://upload.wikimedia.org/wikipedia/commons/thumb/5/51/Euler_AxisAngle.png/220px-Euler_Axis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55" y="1182665"/>
            <a:ext cx="2095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464" y="1495094"/>
            <a:ext cx="316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Orientation: Axis-Angle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5978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16200000">
            <a:off x="2376113" y="2397851"/>
            <a:ext cx="245921" cy="13074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1170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endCxn id="16" idx="1"/>
          </p:cNvCxnSpPr>
          <p:nvPr/>
        </p:nvCxnSpPr>
        <p:spPr>
          <a:xfrm rot="16200000" flipH="1">
            <a:off x="3328028" y="2974449"/>
            <a:ext cx="498070" cy="4063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(2/7</a:t>
            </a:r>
            <a:r>
              <a:rPr lang="en-US" sz="2800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x,o;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(x,o);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879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RETRIEVE CURRENT POSE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2462006"/>
            <a:ext cx="8199846" cy="967179"/>
            <a:chOff x="508725" y="1174123"/>
            <a:chExt cx="8199846" cy="967179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5379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(SEND-AND-FORGET)</a:t>
              </a:r>
              <a:endParaRPr lang="en-GB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71" y="3804851"/>
            <a:ext cx="8199846" cy="967179"/>
            <a:chOff x="508725" y="1174123"/>
            <a:chExt cx="8199846" cy="967179"/>
          </a:xfrm>
        </p:grpSpPr>
        <p:sp>
          <p:nvSpPr>
            <p:cNvPr id="22" name="TextBox 2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725" y="1174123"/>
              <a:ext cx="5100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(WAIT-FOR-REPLY)</a:t>
              </a:r>
              <a:endParaRPr lang="en-GB" sz="2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7347" y="5044180"/>
            <a:ext cx="8199846" cy="967179"/>
            <a:chOff x="508725" y="1174123"/>
            <a:chExt cx="8199846" cy="967179"/>
          </a:xfrm>
        </p:grpSpPr>
        <p:sp>
          <p:nvSpPr>
            <p:cNvPr id="25" name="TextBox 24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waitMotionDone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725" y="1174123"/>
              <a:ext cx="2131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AND WAIT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74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Prerequisites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0721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YARP Ports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iCub_SIM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Acquiring and processing YARP Images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YARP </a:t>
            </a:r>
            <a:r>
              <a:rPr lang="en-US" sz="2000" b="1" dirty="0"/>
              <a:t>Motor Interfaces</a:t>
            </a:r>
            <a:r>
              <a:rPr lang="en-US" sz="2000" dirty="0"/>
              <a:t> (</a:t>
            </a:r>
            <a:r>
              <a:rPr lang="en-US" sz="2000" dirty="0" err="1"/>
              <a:t>IPositionControl</a:t>
            </a:r>
            <a:r>
              <a:rPr lang="en-US" sz="2000" dirty="0"/>
              <a:t>, </a:t>
            </a:r>
            <a:r>
              <a:rPr lang="en-US" sz="2000" dirty="0" err="1"/>
              <a:t>IEncoders</a:t>
            </a:r>
            <a:r>
              <a:rPr lang="en-US" sz="2000" dirty="0"/>
              <a:t> </a:t>
            </a:r>
            <a:r>
              <a:rPr lang="en-US" sz="2000" dirty="0" smtClean="0"/>
              <a:t>…)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8235" y="2931212"/>
            <a:ext cx="7529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Configuration (Joint)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q</a:t>
            </a:r>
            <a:r>
              <a:rPr lang="en-US" sz="2000" dirty="0"/>
              <a:t> </a:t>
            </a:r>
            <a:r>
              <a:rPr lang="en-US" sz="2000" dirty="0" smtClean="0"/>
              <a:t>(joints set-points), you can control directly the motors</a:t>
            </a: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8238" y="3998019"/>
            <a:ext cx="7529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Operational (Cartesian)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x</a:t>
            </a:r>
            <a:r>
              <a:rPr lang="en-US" sz="2000" dirty="0" smtClean="0"/>
              <a:t> (3D/6D points), you cannot control directly the motors, you have to solve the </a:t>
            </a:r>
            <a:r>
              <a:rPr lang="en-US" sz="2000" b="1" dirty="0" smtClean="0"/>
              <a:t>Inverse Kinematics (IK) problem</a:t>
            </a:r>
            <a:r>
              <a:rPr lang="en-US" sz="2000" dirty="0" smtClean="0"/>
              <a:t> beforehand.</a:t>
            </a:r>
            <a:endParaRPr lang="en-US" sz="2000" b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723030" y="5372603"/>
            <a:ext cx="1086037" cy="711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IK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6933" y="546659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70363" y="54665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q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23642" y="5732939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20177" y="5732940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(3/7</a:t>
            </a:r>
            <a:r>
              <a:rPr lang="en-US" sz="2800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xdhat,odhat,qdhat;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askForPose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(xd,xdhat,odhat,qdhat);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828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ASK FOR A POSE (without moving)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2444756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setTrajTime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(1.5);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point-to-point trajectory 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694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MOVE FASTER/SLOWER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2971" y="3442544"/>
            <a:ext cx="8199846" cy="690180"/>
            <a:chOff x="508725" y="1174123"/>
            <a:chExt cx="8199846" cy="690180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setInTargetTol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(0.001);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3481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WITH GIVEN PRECISION</a:t>
              </a:r>
              <a:endParaRPr lang="en-GB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2971" y="4408703"/>
            <a:ext cx="8199846" cy="690180"/>
            <a:chOff x="508725" y="1174123"/>
            <a:chExt cx="8199846" cy="690180"/>
          </a:xfrm>
        </p:grpSpPr>
        <p:sp>
          <p:nvSpPr>
            <p:cNvPr id="38" name="TextBox 3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setTrackingMode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(true);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725" y="1174123"/>
              <a:ext cx="31438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KEEP THE POSE ONCE DONE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7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(4/7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2629172"/>
            <a:chOff x="508725" y="1174123"/>
            <a:chExt cx="8199846" cy="2629172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230832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 0 0 1 1 1 1 1 1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1]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[0]=1;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pitch: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[1]=2;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roll: 2 =&gt; skip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[2]=1;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yaw: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newDof,curDof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261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ENABLE/DISABLE DOF</a:t>
              </a:r>
              <a:endParaRPr lang="en-GB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71" y="4408703"/>
            <a:ext cx="8199846" cy="967179"/>
            <a:chOff x="508725" y="1174123"/>
            <a:chExt cx="8199846" cy="967179"/>
          </a:xfrm>
        </p:grpSpPr>
        <p:sp>
          <p:nvSpPr>
            <p:cNvPr id="22" name="TextBox 2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setPosePriority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(“position”);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default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setPosePriority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(“orientation”);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725" y="1174123"/>
              <a:ext cx="6232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GIVE PRIORITY TO REACHING IN POSITION/ORIENTATION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7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(5/7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3460169"/>
            <a:chOff x="508725" y="1174123"/>
            <a:chExt cx="8199846" cy="3460169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3139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(newDof1,curDof1);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prepare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 context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setTrackingMode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(true);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context_0;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storeContext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(&amp;context_0);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latch the context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        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(newDof2,curDof2); 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perform some actions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restoreContext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(context_0);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retrieve context_0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            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perform with context_0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2078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CONTEXT SWITCH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(6/7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4291166"/>
            <a:chOff x="508725" y="1174123"/>
            <a:chExt cx="8199846" cy="4291166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397031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iCubFinger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finger("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right_index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 </a:t>
              </a:r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encs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iencs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joints;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finger.getChainJoints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encs,joints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Matrix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finger.getH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((M_PI/180.0)*joints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tip_x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tipFrame.getCol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tip_o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=ctrl::dcm2axis(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attachTipFrame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tip_x,tip_o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xd,od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removeTipFrame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376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DEFINING A DIFFERENT EFFECTOR</a:t>
              </a:r>
              <a:endParaRPr lang="en-GB" sz="2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18054" y="2444982"/>
            <a:ext cx="2428496" cy="3077490"/>
            <a:chOff x="6418054" y="2444982"/>
            <a:chExt cx="2428496" cy="30774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18"/>
            <a:stretch/>
          </p:blipFill>
          <p:spPr>
            <a:xfrm>
              <a:off x="6418054" y="2444982"/>
              <a:ext cx="2428496" cy="307749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7204145" y="4104764"/>
              <a:ext cx="123825" cy="133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8048625" y="3000375"/>
              <a:ext cx="123825" cy="133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urved Right Arrow 3"/>
            <p:cNvSpPr/>
            <p:nvPr/>
          </p:nvSpPr>
          <p:spPr>
            <a:xfrm rot="13109295" flipH="1">
              <a:off x="7021422" y="2582441"/>
              <a:ext cx="695325" cy="1498690"/>
            </a:xfrm>
            <a:prstGeom prst="curvedRightArrow">
              <a:avLst>
                <a:gd name="adj1" fmla="val 10998"/>
                <a:gd name="adj2" fmla="val 37475"/>
                <a:gd name="adj3" fmla="val 2911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(7/7</a:t>
            </a:r>
            <a:r>
              <a:rPr lang="en-US" sz="28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Events Callbacks</a:t>
            </a:r>
            <a:r>
              <a:rPr lang="en-US" sz="2000" dirty="0" smtClean="0"/>
              <a:t> …):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wiki.icub.org/iCub/main/dox/html/icub_cartesian_interface.html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721505"/>
            <a:chOff x="508725" y="1174123"/>
            <a:chExt cx="8199846" cy="2721505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40065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iKinCartesianSolver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--context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--part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4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 Interface (1/6)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016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CARTESIAN DOMAIN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4308063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176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3D POINT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5848" y="2323989"/>
            <a:ext cx="8199846" cy="1798176"/>
            <a:chOff x="508725" y="1174123"/>
            <a:chExt cx="8199846" cy="1798176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ang;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ang[0] =&gt; azimuth 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ang[1] </a:t>
              </a:r>
              <a:r>
                <a:rPr lang="pt-BR" i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=&gt; elevation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ang[2] =&gt; vergence [deg]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588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ANGULAR DOMAIN</a:t>
              </a:r>
              <a:endParaRPr lang="en-GB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971" y="5254090"/>
            <a:ext cx="8199846" cy="967179"/>
            <a:chOff x="508725" y="1174123"/>
            <a:chExt cx="8199846" cy="967179"/>
          </a:xfrm>
        </p:grpSpPr>
        <p:sp>
          <p:nvSpPr>
            <p:cNvPr id="32" name="TextBox 3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lookAtAbsAngles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lookAtRelAngles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725" y="1174123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IN ANGULAR DOMAIN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7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(2/6)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725" y="1170923"/>
            <a:ext cx="3924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LOOK AT POINT IN IMAGE DOMAIN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4" y="1761228"/>
            <a:ext cx="7108475" cy="40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</a:t>
            </a:r>
            <a:r>
              <a:rPr lang="en-US" sz="2800" b="1" dirty="0"/>
              <a:t>3</a:t>
            </a:r>
            <a:r>
              <a:rPr lang="en-US" sz="2800" b="1" dirty="0" smtClean="0"/>
              <a:t>/6)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nt camSel=0;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0 =&gt; left, 1 =&gt; right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px(2);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x[0]=100;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px[1]=50;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ouble z=1.0;</a:t>
              </a:r>
            </a:p>
            <a:p>
              <a:endParaRPr lang="pt-BR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lookAtMonoPixel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92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POINT IN IMAGE DOMAIN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4515098"/>
            <a:ext cx="8199846" cy="1244178"/>
            <a:chOff x="508725" y="1174123"/>
            <a:chExt cx="8199846" cy="1244178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(camSel,px,z,x);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2131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EQUIVALENT TO</a:t>
              </a:r>
              <a:endParaRPr lang="en-GB" sz="2000" b="1" dirty="0"/>
            </a:p>
          </p:txBody>
        </p:sp>
      </p:grpSp>
      <p:sp>
        <p:nvSpPr>
          <p:cNvPr id="3" name="Equal 2"/>
          <p:cNvSpPr/>
          <p:nvPr/>
        </p:nvSpPr>
        <p:spPr>
          <a:xfrm>
            <a:off x="4247617" y="3843944"/>
            <a:ext cx="759125" cy="671154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(4/6)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1521177"/>
            <a:chOff x="508725" y="1174123"/>
            <a:chExt cx="8199846" cy="1521177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get3DPointOnPlane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(camSel,px,plane,x);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get3DPointFromAngles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(mode,ang,x);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triangulate3DPoint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(pxl,pxr,x);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49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GEOMETRY OF PIXELS</a:t>
              </a:r>
              <a:endParaRPr lang="en-GB" sz="20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9" y="2852520"/>
            <a:ext cx="5038095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(5/6)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1521177"/>
            <a:chOff x="508725" y="1174123"/>
            <a:chExt cx="8199846" cy="1521177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get3DPointOnPlane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(camSel,px,plane,x);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get3DPointFromAngles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(mode,ang,x);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triangulate3DPoint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(pxl,pxr,x);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49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GEOMETRY OF PIXELS</a:t>
              </a:r>
              <a:endParaRPr lang="en-GB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848" y="2927828"/>
            <a:ext cx="8199846" cy="3460169"/>
            <a:chOff x="508725" y="1174123"/>
            <a:chExt cx="8199846" cy="3460169"/>
          </a:xfrm>
        </p:grpSpPr>
        <p:sp>
          <p:nvSpPr>
            <p:cNvPr id="14" name="TextBox 13"/>
            <p:cNvSpPr txBox="1"/>
            <p:nvPr/>
          </p:nvSpPr>
          <p:spPr>
            <a:xfrm>
              <a:off x="551543" y="1494971"/>
              <a:ext cx="8157028" cy="3139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Vector c(2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 c[0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]=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160.0; c[1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]=120.0;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bool converged=false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while (!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converged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pxl(2),pxr(2);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pxl[0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pxl[1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retrieve data from vision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pxr[0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pxr[1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igaze-&gt;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lookAtStereoPixels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(pxl,pxr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converged=(0.5*(norm(c-pxl)+norm(c-pxr))&lt;5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8725" y="1174123"/>
              <a:ext cx="6032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POINT WITH STEREO APPROACH =&gt; LOOPING!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6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Problem</a:t>
            </a:r>
            <a:endParaRPr lang="en-US" sz="2800" b="1" dirty="0">
              <a:latin typeface="+mj-lt"/>
            </a:endParaRPr>
          </a:p>
        </p:txBody>
      </p:sp>
      <p:pic>
        <p:nvPicPr>
          <p:cNvPr id="5" name="Picture 4" descr="left_hand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1412776"/>
            <a:ext cx="6696744" cy="4464496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</a:t>
            </a:r>
            <a:r>
              <a:rPr lang="en-US" sz="2800" b="1" dirty="0"/>
              <a:t>6</a:t>
            </a:r>
            <a:r>
              <a:rPr lang="en-US" sz="2800" b="1" dirty="0" smtClean="0"/>
              <a:t>/6)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Events Callbacks, Fast Saccadic Mode</a:t>
            </a:r>
            <a:r>
              <a:rPr lang="en-US" sz="2000" dirty="0" smtClean="0"/>
              <a:t> …):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wiki.icub.org/iCub/main/dox/html/icub_gaze_interface.html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229063"/>
            <a:chOff x="508725" y="1174123"/>
            <a:chExt cx="8199846" cy="222906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90821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--from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configSim.ini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","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6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Customization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976387" y="3318649"/>
            <a:ext cx="2657971" cy="2355153"/>
            <a:chOff x="491629" y="2183283"/>
            <a:chExt cx="2657971" cy="2355153"/>
          </a:xfrm>
        </p:grpSpPr>
        <p:pic>
          <p:nvPicPr>
            <p:cNvPr id="138244" name="Picture 4" descr="https://encrypted-tbn1.gstatic.com/images?q=tbn:ANd9GcS4Naul9vtfJ9MSbC5G90lrgMDD2wuOs7eL-PJGDKkPw_KHoUx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336" y="2183283"/>
              <a:ext cx="2024264" cy="2355153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491629" y="2394570"/>
              <a:ext cx="1335316" cy="4479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ARMAR III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12809" y="4417036"/>
            <a:ext cx="2984305" cy="1748607"/>
            <a:chOff x="4089754" y="3728041"/>
            <a:chExt cx="2984305" cy="17486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54" y="3728041"/>
              <a:ext cx="2325559" cy="174860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5999245" y="3807231"/>
              <a:ext cx="1074814" cy="48110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ASIBOT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54522" y="2198206"/>
            <a:ext cx="3042592" cy="1555688"/>
            <a:chOff x="5911209" y="1504594"/>
            <a:chExt cx="3042592" cy="1555688"/>
          </a:xfrm>
        </p:grpSpPr>
        <p:pic>
          <p:nvPicPr>
            <p:cNvPr id="138242" name="Picture 2" descr="https://flowers.inria.fr/mlopes/images/vizzy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40" y="1504594"/>
              <a:ext cx="2599061" cy="1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5911209" y="1593618"/>
              <a:ext cx="887061" cy="4116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VIZZY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76818" y="1367920"/>
            <a:ext cx="1881620" cy="408616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ICartesianControl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34665" y="2312739"/>
            <a:ext cx="1288194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IEncoders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6387" y="1536764"/>
            <a:ext cx="1798813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IVelocityControl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4003" y="3121320"/>
            <a:ext cx="1687322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IControlLimits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12" idx="2"/>
            <a:endCxn id="15" idx="0"/>
          </p:cNvCxnSpPr>
          <p:nvPr/>
        </p:nvCxnSpPr>
        <p:spPr>
          <a:xfrm rot="16200000" flipH="1">
            <a:off x="710254" y="2283910"/>
            <a:ext cx="1344784" cy="3300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2"/>
            <a:endCxn id="13" idx="1"/>
          </p:cNvCxnSpPr>
          <p:nvPr/>
        </p:nvCxnSpPr>
        <p:spPr>
          <a:xfrm rot="16200000" flipH="1">
            <a:off x="1555891" y="1438272"/>
            <a:ext cx="740511" cy="1417037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4" idx="1"/>
          </p:cNvCxnSpPr>
          <p:nvPr/>
        </p:nvCxnSpPr>
        <p:spPr>
          <a:xfrm>
            <a:off x="2158438" y="1572228"/>
            <a:ext cx="817949" cy="168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ttacini\Desktop\ctrlStructur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66" y="2564189"/>
            <a:ext cx="8940800" cy="23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(1/6)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01713" y="1484784"/>
          <a:ext cx="7113587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3187440" imgH="1104840" progId="Equation.DSMT4">
                  <p:embed/>
                </p:oleObj>
              </mc:Choice>
              <mc:Fallback>
                <p:oleObj name="Equation" r:id="rId4" imgW="3187440" imgH="1104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484784"/>
                        <a:ext cx="7113587" cy="243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4365104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Quick convergence (real-time compliant: &lt; </a:t>
            </a:r>
            <a:r>
              <a:rPr lang="en-US" sz="2000" b="1" u="sng" dirty="0" smtClean="0">
                <a:solidFill>
                  <a:srgbClr val="FF0000"/>
                </a:solidFill>
              </a:rPr>
              <a:t>20 ms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Scalability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Singularities and joints bound handling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Tasks hierarchy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Complex constraints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(2/6)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 descr="C:\Users\pattacini\Desktop\m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44824"/>
            <a:ext cx="7616613" cy="4487693"/>
          </a:xfrm>
          <a:prstGeom prst="rect">
            <a:avLst/>
          </a:prstGeom>
          <a:noFill/>
        </p:spPr>
      </p:pic>
      <p:pic>
        <p:nvPicPr>
          <p:cNvPr id="2057" name="Picture 9" descr="C:\Users\pattacini\Desktop\apparat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556792"/>
            <a:ext cx="1900216" cy="1637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(3/6)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attacini\Desktop\p2p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6840760" cy="438613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(4/6)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artv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6789368" cy="438480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300192" y="3930151"/>
            <a:ext cx="1874748" cy="1155033"/>
            <a:chOff x="6442938" y="3501008"/>
            <a:chExt cx="1874748" cy="1155033"/>
          </a:xfrm>
        </p:grpSpPr>
        <p:grpSp>
          <p:nvGrpSpPr>
            <p:cNvPr id="20" name="Group 19"/>
            <p:cNvGrpSpPr/>
            <p:nvPr/>
          </p:nvGrpSpPr>
          <p:grpSpPr>
            <a:xfrm>
              <a:off x="6444208" y="3501008"/>
              <a:ext cx="1873478" cy="569677"/>
              <a:chOff x="250250" y="3255367"/>
              <a:chExt cx="1873478" cy="5696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50250" y="3356992"/>
                <a:ext cx="792088" cy="468052"/>
                <a:chOff x="395536" y="2636912"/>
                <a:chExt cx="792088" cy="46805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95536" y="2636912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92088" y="2888940"/>
                  <a:ext cx="395536" cy="21602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39298" y="2762926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043354" y="3255367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44 %</a:t>
                </a:r>
                <a:endParaRPr lang="en-US" sz="24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442938" y="4086364"/>
              <a:ext cx="1873478" cy="569677"/>
              <a:chOff x="-37782" y="2564904"/>
              <a:chExt cx="1873478" cy="56967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37782" y="2666529"/>
                <a:ext cx="792088" cy="468052"/>
                <a:chOff x="-37782" y="2666529"/>
                <a:chExt cx="792088" cy="468052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-37782" y="2666529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8770" y="2918557"/>
                  <a:ext cx="395536" cy="2160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05980" y="2792543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755322" y="2564904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69 %</a:t>
                </a:r>
                <a:endParaRPr lang="en-US" sz="2400" b="1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228184" y="34290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Gain Factors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(5/6)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880" y="1811783"/>
            <a:ext cx="7647094" cy="379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</a:t>
            </a:r>
            <a:r>
              <a:rPr lang="en-US" sz="2800" b="1" dirty="0">
                <a:latin typeface="+mj-lt"/>
              </a:rPr>
              <a:t>6</a:t>
            </a:r>
            <a:r>
              <a:rPr lang="en-US" sz="2800" b="1" dirty="0" smtClean="0">
                <a:latin typeface="+mj-lt"/>
              </a:rPr>
              <a:t>/6)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0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1097</Words>
  <Application>Microsoft Office PowerPoint</Application>
  <PresentationFormat>On-screen Show (4:3)</PresentationFormat>
  <Paragraphs>286</Paragraphs>
  <Slides>31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Wingdings</vt:lpstr>
      <vt:lpstr>Title Page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409</cp:revision>
  <dcterms:created xsi:type="dcterms:W3CDTF">2008-10-22T13:24:50Z</dcterms:created>
  <dcterms:modified xsi:type="dcterms:W3CDTF">2015-07-25T10:59:59Z</dcterms:modified>
</cp:coreProperties>
</file>