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2626-8E7A-4480-B7D1-D962A2D32C99}" type="datetimeFigureOut">
              <a:rPr lang="zh-CN" altLang="en-US" smtClean="0"/>
              <a:pPr/>
              <a:t>2011.11.19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FA4A-F87A-49C3-A618-EE5F2051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2626-8E7A-4480-B7D1-D962A2D32C99}" type="datetimeFigureOut">
              <a:rPr lang="zh-CN" altLang="en-US" smtClean="0"/>
              <a:pPr/>
              <a:t>2011.11.19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FA4A-F87A-49C3-A618-EE5F2051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2626-8E7A-4480-B7D1-D962A2D32C99}" type="datetimeFigureOut">
              <a:rPr lang="zh-CN" altLang="en-US" smtClean="0"/>
              <a:pPr/>
              <a:t>2011.11.19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FA4A-F87A-49C3-A618-EE5F2051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2626-8E7A-4480-B7D1-D962A2D32C99}" type="datetimeFigureOut">
              <a:rPr lang="zh-CN" altLang="en-US" smtClean="0"/>
              <a:pPr/>
              <a:t>2011.11.19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FA4A-F87A-49C3-A618-EE5F2051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2626-8E7A-4480-B7D1-D962A2D32C99}" type="datetimeFigureOut">
              <a:rPr lang="zh-CN" altLang="en-US" smtClean="0"/>
              <a:pPr/>
              <a:t>2011.11.19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FA4A-F87A-49C3-A618-EE5F2051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2626-8E7A-4480-B7D1-D962A2D32C99}" type="datetimeFigureOut">
              <a:rPr lang="zh-CN" altLang="en-US" smtClean="0"/>
              <a:pPr/>
              <a:t>2011.11.19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FA4A-F87A-49C3-A618-EE5F2051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2626-8E7A-4480-B7D1-D962A2D32C99}" type="datetimeFigureOut">
              <a:rPr lang="zh-CN" altLang="en-US" smtClean="0"/>
              <a:pPr/>
              <a:t>2011.11.19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FA4A-F87A-49C3-A618-EE5F2051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2626-8E7A-4480-B7D1-D962A2D32C99}" type="datetimeFigureOut">
              <a:rPr lang="zh-CN" altLang="en-US" smtClean="0"/>
              <a:pPr/>
              <a:t>2011.11.19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FA4A-F87A-49C3-A618-EE5F2051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2626-8E7A-4480-B7D1-D962A2D32C99}" type="datetimeFigureOut">
              <a:rPr lang="zh-CN" altLang="en-US" smtClean="0"/>
              <a:pPr/>
              <a:t>2011.11.19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FA4A-F87A-49C3-A618-EE5F2051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2626-8E7A-4480-B7D1-D962A2D32C99}" type="datetimeFigureOut">
              <a:rPr lang="zh-CN" altLang="en-US" smtClean="0"/>
              <a:pPr/>
              <a:t>2011.11.19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FA4A-F87A-49C3-A618-EE5F2051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2626-8E7A-4480-B7D1-D962A2D32C99}" type="datetimeFigureOut">
              <a:rPr lang="zh-CN" altLang="en-US" smtClean="0"/>
              <a:pPr/>
              <a:t>2011.11.19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FA4A-F87A-49C3-A618-EE5F2051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2626-8E7A-4480-B7D1-D962A2D32C99}" type="datetimeFigureOut">
              <a:rPr lang="zh-CN" altLang="en-US" smtClean="0"/>
              <a:pPr/>
              <a:t>2011.11.19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CFA4A-F87A-49C3-A618-EE5F205191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ngniao.com/secforum/2" TargetMode="External"/><Relationship Id="rId2" Type="http://schemas.openxmlformats.org/officeDocument/2006/relationships/hyperlink" Target="http://www.fengniao.com/secforu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前台功能用例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endParaRPr lang="en-US" altLang="zh-CN" dirty="0" smtClean="0"/>
          </a:p>
          <a:p>
            <a:r>
              <a:rPr lang="zh-CN" altLang="en-US" dirty="0" smtClean="0"/>
              <a:t>登陆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登出</a:t>
            </a:r>
            <a:endParaRPr lang="en-US" altLang="zh-CN" dirty="0" smtClean="0"/>
          </a:p>
          <a:p>
            <a:r>
              <a:rPr lang="zh-CN" altLang="en-US" dirty="0" smtClean="0"/>
              <a:t>修改个人信息</a:t>
            </a:r>
            <a:endParaRPr lang="en-US" altLang="zh-CN" dirty="0" smtClean="0"/>
          </a:p>
          <a:p>
            <a:r>
              <a:rPr lang="zh-CN" altLang="en-US" dirty="0" smtClean="0"/>
              <a:t>添加提醒任务</a:t>
            </a:r>
            <a:endParaRPr lang="en-US" altLang="zh-CN" dirty="0" smtClean="0"/>
          </a:p>
          <a:p>
            <a:r>
              <a:rPr lang="zh-CN" altLang="en-US" dirty="0" smtClean="0"/>
              <a:t>终止提醒任务</a:t>
            </a:r>
            <a:endParaRPr lang="en-US" altLang="zh-CN" dirty="0" smtClean="0"/>
          </a:p>
          <a:p>
            <a:r>
              <a:rPr lang="zh-CN" altLang="en-US" dirty="0" smtClean="0"/>
              <a:t>查看提醒记录历史</a:t>
            </a:r>
            <a:endParaRPr lang="en-US" altLang="zh-CN" dirty="0" smtClean="0"/>
          </a:p>
          <a:p>
            <a:r>
              <a:rPr lang="zh-CN" altLang="en-US" dirty="0" smtClean="0"/>
              <a:t>查看正在进行的提醒任务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User:</a:t>
            </a:r>
            <a:r>
              <a:rPr lang="zh-CN" altLang="en-US" dirty="0" smtClean="0"/>
              <a:t>用户表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Business:</a:t>
            </a:r>
            <a:r>
              <a:rPr lang="zh-CN" altLang="en-US" dirty="0" smtClean="0"/>
              <a:t>业务表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&lt;Business&gt;_Subscribe</a:t>
            </a:r>
            <a:r>
              <a:rPr lang="zh-CN" altLang="en-US" dirty="0" smtClean="0"/>
              <a:t>：业务的订阅表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&lt;Business&gt;_ Message</a:t>
            </a:r>
            <a:r>
              <a:rPr lang="zh-CN" altLang="en-US" dirty="0" smtClean="0"/>
              <a:t>：业务的消息表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DetailUrl</a:t>
            </a:r>
            <a:r>
              <a:rPr lang="en-US" altLang="zh-CN" dirty="0" smtClean="0"/>
              <a:t>: detail</a:t>
            </a:r>
            <a:r>
              <a:rPr lang="zh-CN" altLang="en-US" dirty="0" smtClean="0"/>
              <a:t>页面的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ListUrl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list</a:t>
            </a:r>
            <a:r>
              <a:rPr lang="zh-CN" altLang="en-US" dirty="0" smtClean="0"/>
              <a:t>页面的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Task: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Brand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User:</a:t>
            </a:r>
          </a:p>
          <a:p>
            <a:pPr lvl="1"/>
            <a:r>
              <a:rPr lang="en-US" altLang="zh-CN" dirty="0" smtClean="0"/>
              <a:t>ID</a:t>
            </a:r>
          </a:p>
          <a:p>
            <a:pPr lvl="1"/>
            <a:r>
              <a:rPr lang="en-US" altLang="zh-CN" dirty="0" smtClean="0"/>
              <a:t>Username</a:t>
            </a:r>
          </a:p>
          <a:p>
            <a:pPr lvl="1"/>
            <a:r>
              <a:rPr lang="en-US" altLang="zh-CN" dirty="0" smtClean="0"/>
              <a:t>Email</a:t>
            </a:r>
          </a:p>
          <a:p>
            <a:pPr lvl="1"/>
            <a:r>
              <a:rPr lang="en-US" altLang="zh-CN" dirty="0" err="1" smtClean="0"/>
              <a:t>PhoneNum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CityID</a:t>
            </a:r>
            <a:r>
              <a:rPr lang="zh-CN" altLang="en-US" dirty="0" smtClean="0"/>
              <a:t>：城市</a:t>
            </a:r>
            <a:r>
              <a:rPr lang="en-US" altLang="zh-CN" dirty="0" smtClean="0"/>
              <a:t>ID</a:t>
            </a:r>
          </a:p>
          <a:p>
            <a:pPr lvl="1"/>
            <a:r>
              <a:rPr lang="en-US" altLang="zh-CN" dirty="0" err="1" smtClean="0"/>
              <a:t>DistrictID</a:t>
            </a:r>
            <a:r>
              <a:rPr lang="zh-CN" altLang="en-US" dirty="0" smtClean="0"/>
              <a:t>：城区</a:t>
            </a:r>
            <a:r>
              <a:rPr lang="en-US" altLang="zh-CN" dirty="0" smtClean="0"/>
              <a:t>ID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&lt;Business&gt;_Subscribe</a:t>
            </a:r>
          </a:p>
          <a:p>
            <a:pPr lvl="1"/>
            <a:r>
              <a:rPr lang="en-US" altLang="zh-CN" dirty="0" smtClean="0"/>
              <a:t>Id</a:t>
            </a:r>
          </a:p>
          <a:p>
            <a:pPr lvl="1"/>
            <a:r>
              <a:rPr lang="en-US" altLang="zh-CN" dirty="0" err="1" smtClean="0"/>
              <a:t>Userid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CityID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Distinct</a:t>
            </a:r>
          </a:p>
          <a:p>
            <a:pPr lvl="1"/>
            <a:r>
              <a:rPr lang="en-US" altLang="zh-CN" dirty="0" smtClean="0"/>
              <a:t>Brand</a:t>
            </a:r>
          </a:p>
          <a:p>
            <a:pPr lvl="1"/>
            <a:r>
              <a:rPr lang="en-US" altLang="zh-CN" dirty="0" smtClean="0"/>
              <a:t>Keyword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ListUrl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</a:t>
            </a:r>
          </a:p>
          <a:p>
            <a:pPr lvl="1"/>
            <a:r>
              <a:rPr lang="en-US" altLang="zh-CN" dirty="0" err="1" smtClean="0"/>
              <a:t>BusinessID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Lasttime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LastExtTime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DetailUrl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</a:t>
            </a:r>
          </a:p>
          <a:p>
            <a:pPr lvl="1"/>
            <a:r>
              <a:rPr lang="en-US" altLang="zh-CN" dirty="0" err="1" smtClean="0"/>
              <a:t>BusinessID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PaserID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State</a:t>
            </a:r>
            <a:r>
              <a:rPr lang="zh-CN" altLang="en-US" dirty="0" smtClean="0"/>
              <a:t>：状态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Count</a:t>
            </a:r>
            <a:r>
              <a:rPr lang="zh-CN" altLang="en-US" dirty="0" smtClean="0"/>
              <a:t>：分配次数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922114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架构逻辑示意图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67744" y="1916832"/>
            <a:ext cx="1484462" cy="1484462"/>
            <a:chOff x="1279164" y="601"/>
            <a:chExt cx="1484462" cy="1484462"/>
          </a:xfrm>
          <a:scene3d>
            <a:camera prst="orthographicFront"/>
            <a:lightRig rig="flat" dir="t"/>
          </a:scene3d>
        </p:grpSpPr>
        <p:sp>
          <p:nvSpPr>
            <p:cNvPr id="8" name="椭圆 7"/>
            <p:cNvSpPr/>
            <p:nvPr/>
          </p:nvSpPr>
          <p:spPr>
            <a:xfrm>
              <a:off x="1279164" y="601"/>
              <a:ext cx="1484462" cy="1484462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Http</a:t>
              </a:r>
            </a:p>
            <a:p>
              <a:pPr algn="ctr"/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Server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椭圆 4"/>
            <p:cNvSpPr/>
            <p:nvPr/>
          </p:nvSpPr>
          <p:spPr>
            <a:xfrm>
              <a:off x="1496559" y="217995"/>
              <a:ext cx="1049672" cy="104967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18362489">
            <a:off x="1680424" y="2182036"/>
            <a:ext cx="501006" cy="395342"/>
            <a:chOff x="2322896" y="1501260"/>
            <a:chExt cx="501006" cy="395342"/>
          </a:xfrm>
          <a:scene3d>
            <a:camera prst="orthographicFront"/>
            <a:lightRig rig="flat" dir="t"/>
          </a:scene3d>
        </p:grpSpPr>
        <p:sp>
          <p:nvSpPr>
            <p:cNvPr id="11" name="右箭头 10"/>
            <p:cNvSpPr/>
            <p:nvPr/>
          </p:nvSpPr>
          <p:spPr>
            <a:xfrm rot="3600000">
              <a:off x="2375728" y="1448428"/>
              <a:ext cx="395342" cy="501006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右箭头 4"/>
            <p:cNvSpPr/>
            <p:nvPr/>
          </p:nvSpPr>
          <p:spPr>
            <a:xfrm rot="3600000">
              <a:off x="2405379" y="1497272"/>
              <a:ext cx="276739" cy="300604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7252389">
            <a:off x="1638741" y="2741130"/>
            <a:ext cx="501006" cy="395342"/>
            <a:chOff x="2322896" y="1501260"/>
            <a:chExt cx="501006" cy="395342"/>
          </a:xfrm>
          <a:scene3d>
            <a:camera prst="orthographicFront"/>
            <a:lightRig rig="flat" dir="t"/>
          </a:scene3d>
        </p:grpSpPr>
        <p:sp>
          <p:nvSpPr>
            <p:cNvPr id="14" name="右箭头 13"/>
            <p:cNvSpPr/>
            <p:nvPr/>
          </p:nvSpPr>
          <p:spPr>
            <a:xfrm rot="3600000">
              <a:off x="2375728" y="1448428"/>
              <a:ext cx="395342" cy="501006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右箭头 4"/>
            <p:cNvSpPr/>
            <p:nvPr/>
          </p:nvSpPr>
          <p:spPr>
            <a:xfrm rot="3600000">
              <a:off x="2405379" y="1497272"/>
              <a:ext cx="276739" cy="300604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16136" y="2780928"/>
            <a:ext cx="107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Browser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986" y="2132856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Mobile 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28184" y="2996952"/>
            <a:ext cx="1512168" cy="1512168"/>
            <a:chOff x="2394360" y="1932178"/>
            <a:chExt cx="1484462" cy="1484462"/>
          </a:xfrm>
          <a:scene3d>
            <a:camera prst="orthographicFront"/>
            <a:lightRig rig="flat" dir="t"/>
          </a:scene3d>
        </p:grpSpPr>
        <p:sp>
          <p:nvSpPr>
            <p:cNvPr id="22" name="椭圆 21"/>
            <p:cNvSpPr/>
            <p:nvPr/>
          </p:nvSpPr>
          <p:spPr>
            <a:xfrm>
              <a:off x="2394360" y="1932178"/>
              <a:ext cx="1484462" cy="1484462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Spider</a:t>
              </a:r>
            </a:p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Server</a:t>
              </a:r>
              <a:endParaRPr lang="zh-CN" altLang="en-US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椭圆 4"/>
            <p:cNvSpPr/>
            <p:nvPr/>
          </p:nvSpPr>
          <p:spPr>
            <a:xfrm>
              <a:off x="2611755" y="2149572"/>
              <a:ext cx="1049672" cy="104967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17872" y="5085184"/>
            <a:ext cx="1340446" cy="1340446"/>
            <a:chOff x="163968" y="1932178"/>
            <a:chExt cx="1484462" cy="1484462"/>
          </a:xfrm>
          <a:scene3d>
            <a:camera prst="orthographicFront"/>
            <a:lightRig rig="flat" dir="t"/>
          </a:scene3d>
        </p:grpSpPr>
        <p:sp>
          <p:nvSpPr>
            <p:cNvPr id="20" name="椭圆 19"/>
            <p:cNvSpPr/>
            <p:nvPr/>
          </p:nvSpPr>
          <p:spPr>
            <a:xfrm>
              <a:off x="163968" y="1932178"/>
              <a:ext cx="1484462" cy="1484462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pider</a:t>
              </a:r>
            </a:p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 6"/>
            <p:cNvSpPr/>
            <p:nvPr/>
          </p:nvSpPr>
          <p:spPr>
            <a:xfrm>
              <a:off x="381363" y="2149572"/>
              <a:ext cx="1049672" cy="104967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63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内容占位符 25"/>
          <p:cNvSpPr>
            <a:spLocks noGrp="1"/>
          </p:cNvSpPr>
          <p:nvPr>
            <p:ph idx="1"/>
          </p:nvPr>
        </p:nvSpPr>
        <p:spPr>
          <a:xfrm>
            <a:off x="7812360" y="5398744"/>
            <a:ext cx="1944216" cy="1008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柱形 29"/>
          <p:cNvSpPr/>
          <p:nvPr/>
        </p:nvSpPr>
        <p:spPr>
          <a:xfrm>
            <a:off x="4572000" y="2060848"/>
            <a:ext cx="1224136" cy="10081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5527329">
            <a:off x="5840549" y="4542246"/>
            <a:ext cx="501006" cy="610009"/>
            <a:chOff x="2322896" y="1501260"/>
            <a:chExt cx="501006" cy="395342"/>
          </a:xfrm>
          <a:solidFill>
            <a:schemeClr val="accent4"/>
          </a:solidFill>
          <a:scene3d>
            <a:camera prst="orthographicFront"/>
            <a:lightRig rig="flat" dir="t"/>
          </a:scene3d>
        </p:grpSpPr>
        <p:sp>
          <p:nvSpPr>
            <p:cNvPr id="32" name="右箭头 31"/>
            <p:cNvSpPr/>
            <p:nvPr/>
          </p:nvSpPr>
          <p:spPr>
            <a:xfrm rot="3600000">
              <a:off x="2375728" y="1448428"/>
              <a:ext cx="395342" cy="50100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右箭头 4"/>
            <p:cNvSpPr/>
            <p:nvPr/>
          </p:nvSpPr>
          <p:spPr>
            <a:xfrm rot="3600000">
              <a:off x="2405379" y="1497272"/>
              <a:ext cx="276739" cy="300604"/>
            </a:xfrm>
            <a:prstGeom prst="rect">
              <a:avLst/>
            </a:prstGeom>
            <a:grpFill/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27898" y="5085184"/>
            <a:ext cx="1340446" cy="1340446"/>
            <a:chOff x="163968" y="1932178"/>
            <a:chExt cx="1484462" cy="1484462"/>
          </a:xfrm>
          <a:scene3d>
            <a:camera prst="orthographicFront"/>
            <a:lightRig rig="flat" dir="t"/>
          </a:scene3d>
        </p:grpSpPr>
        <p:sp>
          <p:nvSpPr>
            <p:cNvPr id="35" name="椭圆 34"/>
            <p:cNvSpPr/>
            <p:nvPr/>
          </p:nvSpPr>
          <p:spPr>
            <a:xfrm>
              <a:off x="163968" y="1932178"/>
              <a:ext cx="1484462" cy="1484462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pider</a:t>
              </a:r>
            </a:p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椭圆 6"/>
            <p:cNvSpPr/>
            <p:nvPr/>
          </p:nvSpPr>
          <p:spPr>
            <a:xfrm>
              <a:off x="381363" y="2149572"/>
              <a:ext cx="1049672" cy="104967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63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rot="12511473">
            <a:off x="6727209" y="4576804"/>
            <a:ext cx="501006" cy="442003"/>
            <a:chOff x="2322896" y="1501260"/>
            <a:chExt cx="501006" cy="395342"/>
          </a:xfrm>
          <a:solidFill>
            <a:schemeClr val="accent4"/>
          </a:solidFill>
          <a:scene3d>
            <a:camera prst="orthographicFront"/>
            <a:lightRig rig="flat" dir="t"/>
          </a:scene3d>
        </p:grpSpPr>
        <p:sp>
          <p:nvSpPr>
            <p:cNvPr id="38" name="右箭头 37"/>
            <p:cNvSpPr/>
            <p:nvPr/>
          </p:nvSpPr>
          <p:spPr>
            <a:xfrm rot="3600000">
              <a:off x="2375728" y="1448428"/>
              <a:ext cx="395342" cy="50100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右箭头 4"/>
            <p:cNvSpPr/>
            <p:nvPr/>
          </p:nvSpPr>
          <p:spPr>
            <a:xfrm rot="3600000">
              <a:off x="2414676" y="1479015"/>
              <a:ext cx="234577" cy="300604"/>
            </a:xfrm>
            <a:prstGeom prst="rect">
              <a:avLst/>
            </a:prstGeom>
            <a:grpFill/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rot="18000000">
            <a:off x="3943182" y="2358311"/>
            <a:ext cx="501006" cy="542012"/>
            <a:chOff x="2322896" y="1501260"/>
            <a:chExt cx="501006" cy="395342"/>
          </a:xfrm>
          <a:scene3d>
            <a:camera prst="orthographicFront"/>
            <a:lightRig rig="flat" dir="t"/>
          </a:scene3d>
        </p:grpSpPr>
        <p:sp>
          <p:nvSpPr>
            <p:cNvPr id="41" name="右箭头 40"/>
            <p:cNvSpPr/>
            <p:nvPr/>
          </p:nvSpPr>
          <p:spPr>
            <a:xfrm rot="3600000">
              <a:off x="2375728" y="1448428"/>
              <a:ext cx="395342" cy="501006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右箭头 4"/>
            <p:cNvSpPr/>
            <p:nvPr/>
          </p:nvSpPr>
          <p:spPr>
            <a:xfrm rot="3600000">
              <a:off x="2405379" y="1497272"/>
              <a:ext cx="276739" cy="300604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9463188">
            <a:off x="5665764" y="2913182"/>
            <a:ext cx="501006" cy="930335"/>
            <a:chOff x="2322897" y="1501260"/>
            <a:chExt cx="501006" cy="395342"/>
          </a:xfrm>
          <a:solidFill>
            <a:srgbClr val="92D050"/>
          </a:solidFill>
          <a:scene3d>
            <a:camera prst="orthographicFront"/>
            <a:lightRig rig="flat" dir="t"/>
          </a:scene3d>
        </p:grpSpPr>
        <p:sp>
          <p:nvSpPr>
            <p:cNvPr id="44" name="右箭头 43"/>
            <p:cNvSpPr/>
            <p:nvPr/>
          </p:nvSpPr>
          <p:spPr>
            <a:xfrm rot="3600000">
              <a:off x="2375729" y="1448428"/>
              <a:ext cx="395342" cy="50100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右箭头 4"/>
            <p:cNvSpPr/>
            <p:nvPr/>
          </p:nvSpPr>
          <p:spPr>
            <a:xfrm rot="14408686">
              <a:off x="2371999" y="1541241"/>
              <a:ext cx="276739" cy="238843"/>
            </a:xfrm>
            <a:prstGeom prst="rect">
              <a:avLst/>
            </a:prstGeom>
            <a:grpFill/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>
                  <a:latin typeface="微软雅黑" pitchFamily="34" charset="-122"/>
                  <a:ea typeface="微软雅黑" pitchFamily="34" charset="-122"/>
                </a:rPr>
                <a:t>Message</a:t>
              </a:r>
              <a:endParaRPr lang="zh-CN" altLang="en-US" sz="12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" name="圆角矩形标注 46"/>
          <p:cNvSpPr/>
          <p:nvPr/>
        </p:nvSpPr>
        <p:spPr>
          <a:xfrm>
            <a:off x="179512" y="3573016"/>
            <a:ext cx="3312368" cy="1224136"/>
          </a:xfrm>
          <a:prstGeom prst="wedgeRoundRectCallout">
            <a:avLst>
              <a:gd name="adj1" fmla="val 32380"/>
              <a:gd name="adj2" fmla="val -6166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前台网站服务器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User/Task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的增删改查管理，直接负责与用户交互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将提醒信息组织成短信或邮件，发送给用户，并存库归档</a:t>
            </a:r>
          </a:p>
        </p:txBody>
      </p:sp>
      <p:sp>
        <p:nvSpPr>
          <p:cNvPr id="48" name="圆角矩形标注 47"/>
          <p:cNvSpPr/>
          <p:nvPr/>
        </p:nvSpPr>
        <p:spPr>
          <a:xfrm>
            <a:off x="5940152" y="1772816"/>
            <a:ext cx="3024336" cy="892572"/>
          </a:xfrm>
          <a:prstGeom prst="wedgeRoundRectCallout">
            <a:avLst>
              <a:gd name="adj1" fmla="val -14652"/>
              <a:gd name="adj2" fmla="val 6450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爬虫中心服务器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负责组织分布式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SpiderNode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爬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取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圆角矩形标注 48"/>
          <p:cNvSpPr/>
          <p:nvPr/>
        </p:nvSpPr>
        <p:spPr>
          <a:xfrm>
            <a:off x="1187624" y="5301208"/>
            <a:ext cx="3024336" cy="1008112"/>
          </a:xfrm>
          <a:prstGeom prst="wedgeRoundRectCallout">
            <a:avLst>
              <a:gd name="adj1" fmla="val 54686"/>
              <a:gd name="adj2" fmla="val 1315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爬虫节点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完成具体的爬行并解析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任务，一旦有新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即返回给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SpiderServer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indent="-342900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 rot="8360629">
            <a:off x="4576294" y="2418699"/>
            <a:ext cx="501006" cy="1967162"/>
            <a:chOff x="2322897" y="1501260"/>
            <a:chExt cx="501006" cy="395342"/>
          </a:xfrm>
          <a:solidFill>
            <a:srgbClr val="92D050">
              <a:alpha val="34000"/>
            </a:srgbClr>
          </a:solidFill>
          <a:scene3d>
            <a:camera prst="orthographicFront"/>
            <a:lightRig rig="flat" dir="t"/>
          </a:scene3d>
        </p:grpSpPr>
        <p:sp>
          <p:nvSpPr>
            <p:cNvPr id="50" name="右箭头 49"/>
            <p:cNvSpPr/>
            <p:nvPr/>
          </p:nvSpPr>
          <p:spPr>
            <a:xfrm rot="3600000">
              <a:off x="2375729" y="1448428"/>
              <a:ext cx="395342" cy="50100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右箭头 4"/>
            <p:cNvSpPr/>
            <p:nvPr/>
          </p:nvSpPr>
          <p:spPr>
            <a:xfrm rot="14408686">
              <a:off x="2342379" y="1548172"/>
              <a:ext cx="276739" cy="238843"/>
            </a:xfrm>
            <a:prstGeom prst="rect">
              <a:avLst/>
            </a:prstGeom>
            <a:grpFill/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>
                  <a:latin typeface="微软雅黑" pitchFamily="34" charset="-122"/>
                  <a:ea typeface="微软雅黑" pitchFamily="34" charset="-122"/>
                </a:rPr>
                <a:t>Message</a:t>
              </a:r>
              <a:endParaRPr lang="zh-CN" altLang="en-US" sz="12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 rot="19336716">
            <a:off x="1815194" y="1673158"/>
            <a:ext cx="501006" cy="395342"/>
            <a:chOff x="2322896" y="1501260"/>
            <a:chExt cx="501006" cy="395342"/>
          </a:xfrm>
          <a:scene3d>
            <a:camera prst="orthographicFront"/>
            <a:lightRig rig="flat" dir="t"/>
          </a:scene3d>
        </p:grpSpPr>
        <p:sp>
          <p:nvSpPr>
            <p:cNvPr id="53" name="右箭头 52"/>
            <p:cNvSpPr/>
            <p:nvPr/>
          </p:nvSpPr>
          <p:spPr>
            <a:xfrm rot="3600000">
              <a:off x="2375728" y="1448428"/>
              <a:ext cx="395342" cy="501006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右箭头 4"/>
            <p:cNvSpPr/>
            <p:nvPr/>
          </p:nvSpPr>
          <p:spPr>
            <a:xfrm rot="3600000">
              <a:off x="2405379" y="1497272"/>
              <a:ext cx="276739" cy="300604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057919" y="161950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Email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架构逻辑设计的一些考虑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为什么采用分布式的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Spider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爬行任务过重的情况下，单个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Spider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处理能力有限</a:t>
            </a: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爬行程序存在被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Ban IP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的风险，多个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Spider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可以降低单个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Spider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Ban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导致业务不可用的风险</a:t>
            </a: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为什么将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HttpServer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SpiderServer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逻辑上分开考虑？</a:t>
            </a:r>
          </a:p>
          <a:p>
            <a:pPr lvl="1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HttpServer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SpiderServer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之间职责不同，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HttpServer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主要负责与用户交互获取用户提交的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SpiderServer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主要负责从信息源头网站获得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爬到新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提交给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HttpServer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处理就可以了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HttpServer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request-response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型，并不是一个实时系统，而分布式的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Spider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需要一个实时运行的系统来平衡各个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Spider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之间的负载，在某个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Spider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瘫痪状态下，重新分配爬行任务</a:t>
            </a: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物理上，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HttpServer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SpiderServer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仍然可以跑在同一台机器上（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HttpServer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监听是实时过程，我的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程序中就将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SpiderServer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就新开了一个线程，附在了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框架的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连接监听部分，但是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Center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上跑的业务实体并没有交互）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提醒发送功能放在哪里？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提醒发送这一块我一开始倾向于放在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SpiderServer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上，后来想到这些记录需要存库保存觉得还是放在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HttpServer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这端比较好，这样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SpiderServer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只负责获取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而不与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打交道</a:t>
            </a:r>
          </a:p>
          <a:p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从爬获到发送用户的流程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416824" cy="544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左大括号 15"/>
          <p:cNvSpPr/>
          <p:nvPr/>
        </p:nvSpPr>
        <p:spPr>
          <a:xfrm>
            <a:off x="827584" y="1988840"/>
            <a:ext cx="288032" cy="1872208"/>
          </a:xfrm>
          <a:prstGeom prst="leftBrace">
            <a:avLst>
              <a:gd name="adj1" fmla="val 598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5536" y="2204864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前台用户交互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076056" y="4005064"/>
            <a:ext cx="3024336" cy="15841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>
            <a:off x="6876256" y="5949280"/>
            <a:ext cx="1872208" cy="648072"/>
          </a:xfrm>
          <a:prstGeom prst="wedgeRoundRectCallout">
            <a:avLst>
              <a:gd name="adj1" fmla="val -33694"/>
              <a:gd name="adj2" fmla="val -7903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实时</a:t>
            </a:r>
            <a:r>
              <a:rPr lang="en-US" altLang="zh-CN" sz="1400" dirty="0" smtClean="0"/>
              <a:t>Loop</a:t>
            </a:r>
            <a:r>
              <a:rPr lang="zh-CN" altLang="en-US" sz="1400" dirty="0" smtClean="0"/>
              <a:t>的过程</a:t>
            </a:r>
            <a:endParaRPr lang="zh-CN" altLang="en-US" sz="1400" dirty="0"/>
          </a:p>
        </p:txBody>
      </p:sp>
      <p:sp>
        <p:nvSpPr>
          <p:cNvPr id="20" name="圆角矩形标注 19"/>
          <p:cNvSpPr/>
          <p:nvPr/>
        </p:nvSpPr>
        <p:spPr>
          <a:xfrm>
            <a:off x="3326539" y="6076854"/>
            <a:ext cx="1872208" cy="648072"/>
          </a:xfrm>
          <a:prstGeom prst="wedgeRoundRectCallout">
            <a:avLst>
              <a:gd name="adj1" fmla="val -31714"/>
              <a:gd name="adj2" fmla="val -7140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Message</a:t>
            </a:r>
            <a:r>
              <a:rPr lang="zh-CN" altLang="en-US" sz="1400" dirty="0" smtClean="0"/>
              <a:t>存库，附广告的过程都在这里</a:t>
            </a:r>
            <a:endParaRPr lang="zh-CN" altLang="en-US" sz="1400" dirty="0"/>
          </a:p>
        </p:txBody>
      </p:sp>
      <p:sp>
        <p:nvSpPr>
          <p:cNvPr id="21" name="圆角矩形标注 20"/>
          <p:cNvSpPr/>
          <p:nvPr/>
        </p:nvSpPr>
        <p:spPr>
          <a:xfrm>
            <a:off x="144893" y="5263978"/>
            <a:ext cx="2088232" cy="625491"/>
          </a:xfrm>
          <a:prstGeom prst="wedgeRoundRectCallout">
            <a:avLst>
              <a:gd name="adj1" fmla="val 33081"/>
              <a:gd name="adj2" fmla="val 7540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Notifier</a:t>
            </a:r>
            <a:r>
              <a:rPr lang="zh-CN" altLang="en-US" sz="1400" dirty="0" smtClean="0"/>
              <a:t>应该有多种实现，电子邮件、短信等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40968"/>
            <a:ext cx="72485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09 -0.01758 L -4.44444E-6 -8.14061E-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" y="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20110924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2636912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业务领域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808" y="2636912"/>
            <a:ext cx="1800200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信息来源网站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>
            <a:stCxn id="4" idx="3"/>
            <a:endCxn id="6" idx="1"/>
          </p:cNvCxnSpPr>
          <p:nvPr/>
        </p:nvCxnSpPr>
        <p:spPr>
          <a:xfrm>
            <a:off x="1907704" y="299695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79712" y="255561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5776" y="255561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80112" y="2636912"/>
            <a:ext cx="1800200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信息来源页面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016" y="255561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255561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6" idx="3"/>
            <a:endCxn id="12" idx="1"/>
          </p:cNvCxnSpPr>
          <p:nvPr/>
        </p:nvCxnSpPr>
        <p:spPr>
          <a:xfrm>
            <a:off x="4644008" y="299695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80112" y="4797152"/>
            <a:ext cx="1800200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爬虫解析函数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88224" y="34290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88224" y="436510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12" idx="2"/>
            <a:endCxn id="17" idx="0"/>
          </p:cNvCxnSpPr>
          <p:nvPr/>
        </p:nvCxnSpPr>
        <p:spPr>
          <a:xfrm rot="5400000">
            <a:off x="5760132" y="407707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67544" y="4797152"/>
            <a:ext cx="2016224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与前台交互的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消息格式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5636" y="34290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95636" y="436510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 rot="5400000">
            <a:off x="467544" y="407707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前台服务器和爬虫服务器都保存业务列表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Business Table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2996952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336"/>
                <a:gridCol w="30716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业务名称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4581128"/>
          <a:ext cx="4032448" cy="1296144"/>
        </p:xfrm>
        <a:graphic>
          <a:graphicData uri="http://schemas.openxmlformats.org/drawingml/2006/table">
            <a:tbl>
              <a:tblPr/>
              <a:tblGrid>
                <a:gridCol w="2005132"/>
                <a:gridCol w="2027316"/>
              </a:tblGrid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ID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Name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摄影器材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手机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Calibri"/>
                          <a:ea typeface="宋体"/>
                          <a:cs typeface="Times New Roman"/>
                        </a:rPr>
                        <a:t>团购</a:t>
                      </a: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爬虫任务</a:t>
            </a:r>
            <a:r>
              <a:rPr lang="en-US" altLang="zh-CN" dirty="0" err="1" smtClean="0"/>
              <a:t>SpiderTask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例，</a:t>
            </a:r>
            <a:r>
              <a:rPr lang="en-US" altLang="zh-CN" dirty="0" err="1" smtClean="0"/>
              <a:t>Fengniao_Photograph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2276872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336"/>
                <a:gridCol w="30716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BusinessID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顶级域名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（帖子列表）网页地址列表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大括号 4"/>
          <p:cNvSpPr/>
          <p:nvPr/>
        </p:nvSpPr>
        <p:spPr>
          <a:xfrm>
            <a:off x="7020272" y="2636912"/>
            <a:ext cx="360040" cy="1224136"/>
          </a:xfrm>
          <a:prstGeom prst="leftBrace">
            <a:avLst>
              <a:gd name="adj1" fmla="val 41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52320" y="24928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url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3645024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lasttime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27584" y="4581128"/>
          <a:ext cx="7272808" cy="153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  <a:gridCol w="5040560"/>
              </a:tblGrid>
              <a:tr h="21602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BusinessID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1382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Fengniao.cm</a:t>
                      </a:r>
                      <a:endParaRPr lang="zh-CN" altLang="en-US" dirty="0"/>
                    </a:p>
                  </a:txBody>
                  <a:tcPr/>
                </a:tc>
              </a:tr>
              <a:tr h="80522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http://www.fengniao.com/secforum</a:t>
                      </a:r>
                      <a:r>
                        <a:rPr lang="en-US" altLang="zh-CN" sz="1800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/1</a:t>
                      </a:r>
                    </a:p>
                    <a:p>
                      <a:r>
                        <a:rPr lang="en-US" altLang="zh-CN" sz="1800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http://www.fengniao.com/secforum/2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7544" y="1700808"/>
          <a:ext cx="338437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</a:tblGrid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SpiderServer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BusinessList</a:t>
                      </a:r>
                      <a:r>
                        <a:rPr lang="zh-CN" altLang="en-US" sz="1800" dirty="0" smtClean="0"/>
                        <a:t>业务列表</a:t>
                      </a:r>
                      <a:endParaRPr lang="zh-CN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ThreadQueue</a:t>
                      </a:r>
                      <a:r>
                        <a:rPr lang="en-US" altLang="zh-CN" sz="1800" dirty="0" smtClean="0"/>
                        <a:t>//</a:t>
                      </a:r>
                      <a:r>
                        <a:rPr lang="zh-CN" altLang="en-US" sz="1800" dirty="0" smtClean="0"/>
                        <a:t>线程队列</a:t>
                      </a:r>
                      <a:endParaRPr lang="en-US" altLang="zh-CN" sz="18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TaskList</a:t>
                      </a:r>
                      <a:r>
                        <a:rPr lang="en-US" altLang="zh-CN" sz="1800" dirty="0" smtClean="0"/>
                        <a:t>//</a:t>
                      </a:r>
                      <a:r>
                        <a:rPr lang="zh-CN" altLang="en-US" sz="1800" dirty="0" smtClean="0"/>
                        <a:t>爬行任务列表</a:t>
                      </a:r>
                      <a:endParaRPr lang="en-US" altLang="zh-CN" sz="18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9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Sync()</a:t>
                      </a:r>
                    </a:p>
                    <a:p>
                      <a:pPr algn="ctr"/>
                      <a:r>
                        <a:rPr lang="zh-CN" altLang="en-US" dirty="0" smtClean="0"/>
                        <a:t>与前台服务器同步业务和任务</a:t>
                      </a:r>
                      <a:endParaRPr lang="en-US" altLang="zh-CN" sz="1800" dirty="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RunTask</a:t>
                      </a:r>
                      <a:r>
                        <a:rPr lang="en-US" altLang="zh-CN" sz="1800" dirty="0" smtClean="0"/>
                        <a:t>()//</a:t>
                      </a:r>
                      <a:r>
                        <a:rPr lang="zh-CN" altLang="en-US" sz="1800" dirty="0" smtClean="0"/>
                        <a:t>执行所有爬行任务</a:t>
                      </a:r>
                      <a:endParaRPr lang="en-US" altLang="zh-CN" sz="1800" dirty="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44008" y="1772816"/>
          <a:ext cx="3384376" cy="260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</a:tblGrid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SpiderTask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BusinessID</a:t>
                      </a:r>
                      <a:endParaRPr lang="zh-CN" alt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Domain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Url</a:t>
                      </a:r>
                      <a:r>
                        <a:rPr lang="en-US" altLang="zh-CN" sz="1800" dirty="0" smtClean="0"/>
                        <a:t>[]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9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Add_url</a:t>
                      </a:r>
                      <a:r>
                        <a:rPr lang="en-US" altLang="zh-CN" sz="1800" dirty="0" smtClean="0"/>
                        <a:t>()//</a:t>
                      </a:r>
                      <a:r>
                        <a:rPr lang="zh-CN" altLang="en-US" sz="1800" dirty="0" smtClean="0"/>
                        <a:t>增加一个</a:t>
                      </a:r>
                      <a:r>
                        <a:rPr lang="en-US" altLang="zh-CN" sz="1800" dirty="0" err="1" smtClean="0"/>
                        <a:t>url</a:t>
                      </a:r>
                      <a:endParaRPr lang="en-US" altLang="zh-CN" sz="1800" dirty="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Parse_page</a:t>
                      </a:r>
                      <a:r>
                        <a:rPr lang="en-US" altLang="zh-CN" sz="1800" dirty="0" smtClean="0"/>
                        <a:t>()//</a:t>
                      </a:r>
                      <a:r>
                        <a:rPr lang="zh-CN" altLang="en-US" sz="1800" dirty="0" smtClean="0"/>
                        <a:t>解析单个</a:t>
                      </a:r>
                      <a:r>
                        <a:rPr lang="en-US" altLang="zh-CN" sz="1800" dirty="0" err="1" smtClean="0"/>
                        <a:t>url</a:t>
                      </a:r>
                      <a:endParaRPr lang="en-US" altLang="zh-CN" sz="1800" dirty="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Parse()//</a:t>
                      </a:r>
                      <a:r>
                        <a:rPr lang="zh-CN" altLang="en-US" sz="1800" dirty="0" smtClean="0"/>
                        <a:t>循环</a:t>
                      </a:r>
                      <a:r>
                        <a:rPr lang="en-US" altLang="zh-CN" sz="1800" dirty="0" err="1" smtClean="0"/>
                        <a:t>Parse_page</a:t>
                      </a:r>
                      <a:r>
                        <a:rPr lang="zh-CN" altLang="en-US" sz="1800" dirty="0" smtClean="0"/>
                        <a:t>解析</a:t>
                      </a:r>
                      <a:r>
                        <a:rPr lang="en-US" altLang="zh-CN" sz="1800" dirty="0" err="1" smtClean="0"/>
                        <a:t>Url</a:t>
                      </a:r>
                      <a:r>
                        <a:rPr lang="en-US" altLang="zh-CN" sz="1800" dirty="0" smtClean="0"/>
                        <a:t>[]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肘形连接符 13"/>
          <p:cNvCxnSpPr/>
          <p:nvPr/>
        </p:nvCxnSpPr>
        <p:spPr>
          <a:xfrm rot="16200000" flipH="1">
            <a:off x="6300192" y="3356992"/>
            <a:ext cx="2232248" cy="1512168"/>
          </a:xfrm>
          <a:prstGeom prst="bentConnector3">
            <a:avLst>
              <a:gd name="adj1" fmla="val -3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36096" y="5229200"/>
            <a:ext cx="370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这些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具有相同的解析方法，如果不同则分入不同的</a:t>
            </a:r>
            <a:r>
              <a:rPr lang="en-US" altLang="zh-CN" dirty="0" err="1" smtClean="0"/>
              <a:t>SpiderTask</a:t>
            </a:r>
            <a:endParaRPr lang="zh-CN" altLang="en-US" dirty="0"/>
          </a:p>
        </p:txBody>
      </p:sp>
      <p:cxnSp>
        <p:nvCxnSpPr>
          <p:cNvPr id="24" name="肘形连接符 23"/>
          <p:cNvCxnSpPr/>
          <p:nvPr/>
        </p:nvCxnSpPr>
        <p:spPr>
          <a:xfrm rot="5400000">
            <a:off x="3923928" y="2852936"/>
            <a:ext cx="2304256" cy="1152128"/>
          </a:xfrm>
          <a:prstGeom prst="bentConnector3">
            <a:avLst>
              <a:gd name="adj1" fmla="val -1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23728" y="4653136"/>
            <a:ext cx="305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决定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结束后向前台提交的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>
            <a:off x="3923928" y="1772816"/>
            <a:ext cx="432048" cy="2520280"/>
          </a:xfrm>
          <a:prstGeom prst="leftBrace">
            <a:avLst>
              <a:gd name="adj1" fmla="val 3061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601</Words>
  <Application>Microsoft Office PowerPoint</Application>
  <PresentationFormat>全屏显示(4:3)</PresentationFormat>
  <Paragraphs>151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前台功能用例</vt:lpstr>
      <vt:lpstr>架构逻辑示意图</vt:lpstr>
      <vt:lpstr>架构逻辑设计的一些考虑</vt:lpstr>
      <vt:lpstr>从爬获到发送用户的流程</vt:lpstr>
      <vt:lpstr>幻灯片 5</vt:lpstr>
      <vt:lpstr>20110924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LuoTao</dc:creator>
  <cp:lastModifiedBy>LuoTao</cp:lastModifiedBy>
  <cp:revision>323</cp:revision>
  <dcterms:created xsi:type="dcterms:W3CDTF">2011-08-16T13:46:38Z</dcterms:created>
  <dcterms:modified xsi:type="dcterms:W3CDTF">2011-11-19T09:15:42Z</dcterms:modified>
</cp:coreProperties>
</file>