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0287000" cy="6858000" type="35mm"/>
  <p:notesSz cx="10691813" cy="7559675"/>
  <p:defaultTextStyle>
    <a:defPPr>
      <a:defRPr lang="en-GB"/>
    </a:defPPr>
    <a:lvl1pPr algn="l" defTabSz="444185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21799" indent="-277615" algn="l" defTabSz="444185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10460" indent="-222091" algn="l" defTabSz="444185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554645" indent="-222091" algn="l" defTabSz="444185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998828" indent="-222091" algn="l" defTabSz="444185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20921" algn="l" defTabSz="888367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665104" algn="l" defTabSz="888367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109289" algn="l" defTabSz="888367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553473" algn="l" defTabSz="888367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DE08A6"/>
    <a:srgbClr val="33CC33"/>
    <a:srgbClr val="33CCFF"/>
    <a:srgbClr val="006600"/>
    <a:srgbClr val="FF3300"/>
    <a:srgbClr val="FFFF66"/>
    <a:srgbClr val="00FF00"/>
    <a:srgbClr val="CCFFFF"/>
    <a:srgbClr val="F955CE"/>
    <a:srgbClr val="CC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>
        <p:scale>
          <a:sx n="66" d="100"/>
          <a:sy n="66" d="100"/>
        </p:scale>
        <p:origin x="-1176" y="-84"/>
      </p:cViewPr>
      <p:guideLst>
        <p:guide orient="horz" pos="1960"/>
        <p:guide pos="2938"/>
      </p:guideLst>
    </p:cSldViewPr>
  </p:slideViewPr>
  <p:outlineViewPr>
    <p:cViewPr varScale="1">
      <p:scale>
        <a:sx n="170" d="200"/>
        <a:sy n="170" d="200"/>
      </p:scale>
      <p:origin x="0" y="198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036"/>
        <p:guide pos="305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0.e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2" y="1"/>
            <a:ext cx="10691813" cy="75596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2" y="1"/>
            <a:ext cx="10691813" cy="75596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2" y="1"/>
            <a:ext cx="10691813" cy="75596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2" y="1"/>
            <a:ext cx="10691813" cy="75596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2" y="1"/>
            <a:ext cx="10691813" cy="75596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2" y="1"/>
            <a:ext cx="10691813" cy="75596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2" y="1"/>
            <a:ext cx="10691813" cy="75596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2" y="1"/>
            <a:ext cx="10691813" cy="75596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2" y="1"/>
            <a:ext cx="10691813" cy="75596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2" y="1"/>
            <a:ext cx="10691813" cy="75596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2" y="1"/>
            <a:ext cx="10691813" cy="75596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2" y="1"/>
            <a:ext cx="10691813" cy="75596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85" name="Rectangle 1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5181600" y="-2879725"/>
            <a:ext cx="10363200" cy="690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86" name="Rectangle 14"/>
          <p:cNvSpPr>
            <a:spLocks noGrp="1" noChangeArrowheads="1"/>
          </p:cNvSpPr>
          <p:nvPr>
            <p:ph type="body"/>
          </p:nvPr>
        </p:nvSpPr>
        <p:spPr bwMode="auto">
          <a:xfrm>
            <a:off x="1068732" y="3590706"/>
            <a:ext cx="8525161" cy="33875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smtClean="0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hdr"/>
          </p:nvPr>
        </p:nvSpPr>
        <p:spPr bwMode="auto">
          <a:xfrm>
            <a:off x="2" y="1"/>
            <a:ext cx="4611714" cy="3636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 Light" charset="0"/>
                <a:cs typeface="DejaVu Sans Light" charset="0"/>
              </a:defRPr>
            </a:lvl1pPr>
          </a:lstStyle>
          <a:p>
            <a:endParaRPr lang="it-IT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dt"/>
          </p:nvPr>
        </p:nvSpPr>
        <p:spPr bwMode="auto">
          <a:xfrm>
            <a:off x="6050912" y="1"/>
            <a:ext cx="4611714" cy="3636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 Light" charset="0"/>
                <a:cs typeface="DejaVu Sans Light" charset="0"/>
              </a:defRPr>
            </a:lvl1pPr>
          </a:lstStyle>
          <a:p>
            <a:endParaRPr lang="it-IT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ftr"/>
          </p:nvPr>
        </p:nvSpPr>
        <p:spPr bwMode="auto">
          <a:xfrm>
            <a:off x="2" y="7180289"/>
            <a:ext cx="4611714" cy="3636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 Light" charset="0"/>
                <a:cs typeface="DejaVu Sans Light" charset="0"/>
              </a:defRPr>
            </a:lvl1pPr>
          </a:lstStyle>
          <a:p>
            <a:endParaRPr lang="it-IT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6050912" y="7180289"/>
            <a:ext cx="4611714" cy="3636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 Light" charset="0"/>
                <a:cs typeface="DejaVu Sans Light" charset="0"/>
              </a:defRPr>
            </a:lvl1pPr>
          </a:lstStyle>
          <a:p>
            <a:fld id="{12C13D10-2A47-47BA-8ABD-5C2F2C19EC85}" type="slidenum">
              <a:rPr lang="it-IT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418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21799" indent="-277615" algn="l" defTabSz="44418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10460" indent="-222091" algn="l" defTabSz="44418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54645" indent="-222091" algn="l" defTabSz="44418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1998828" indent="-222091" algn="l" defTabSz="44418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20921" algn="l" defTabSz="88836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65104" algn="l" defTabSz="88836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09289" algn="l" defTabSz="88836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553473" algn="l" defTabSz="88836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11A2EB-7029-4AD4-9009-216955671390}" type="slidenum">
              <a:rPr lang="it-IT"/>
              <a:pPr/>
              <a:t>1</a:t>
            </a:fld>
            <a:endParaRPr lang="it-IT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B54329-95D7-48CB-A52E-B4894B40A9C9}" type="slidenum">
              <a:rPr lang="it-IT"/>
              <a:pPr/>
              <a:t>10</a:t>
            </a:fld>
            <a:endParaRPr lang="it-IT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BF89B-9CB8-4B3A-A29F-22AD385AEF7D}" type="slidenum">
              <a:rPr lang="it-IT"/>
              <a:pPr/>
              <a:t>11</a:t>
            </a:fld>
            <a:endParaRPr lang="it-IT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5F8E74-373A-4EEF-ABAC-CF561228C335}" type="slidenum">
              <a:rPr lang="it-IT"/>
              <a:pPr/>
              <a:t>12</a:t>
            </a:fld>
            <a:endParaRPr lang="it-IT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481299-C164-425C-A4CF-CE5AAAE2E092}" type="slidenum">
              <a:rPr lang="it-IT"/>
              <a:pPr/>
              <a:t>13</a:t>
            </a:fld>
            <a:endParaRPr lang="it-IT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5743B9-2615-480B-8D63-AF00190815E5}" type="slidenum">
              <a:rPr lang="it-IT"/>
              <a:pPr/>
              <a:t>14</a:t>
            </a:fld>
            <a:endParaRPr lang="it-IT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62A7F7-848A-4A79-B6F6-E3C04D47576E}" type="slidenum">
              <a:rPr lang="it-IT"/>
              <a:pPr/>
              <a:t>15</a:t>
            </a:fld>
            <a:endParaRPr lang="it-IT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FA61F5-9F58-4CDB-9945-B86BB6742191}" type="slidenum">
              <a:rPr lang="it-IT"/>
              <a:pPr/>
              <a:t>16</a:t>
            </a:fld>
            <a:endParaRPr lang="it-IT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359995-0F56-4C26-B84B-F50B2B472DBD}" type="slidenum">
              <a:rPr lang="it-IT"/>
              <a:pPr/>
              <a:t>17</a:t>
            </a:fld>
            <a:endParaRPr lang="it-IT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551C98-9727-4E38-9B56-89A712A426C0}" type="slidenum">
              <a:rPr lang="it-IT"/>
              <a:pPr/>
              <a:t>18</a:t>
            </a:fld>
            <a:endParaRPr lang="it-IT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27807C-A2AC-4B66-9D49-A188CADC01D9}" type="slidenum">
              <a:rPr lang="it-IT"/>
              <a:pPr/>
              <a:t>19</a:t>
            </a:fld>
            <a:endParaRPr lang="it-IT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FC8402-F26C-49E7-A926-FC074C43CA04}" type="slidenum">
              <a:rPr lang="it-IT"/>
              <a:pPr/>
              <a:t>2</a:t>
            </a:fld>
            <a:endParaRPr lang="it-IT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6C0CDB-A6FC-42A2-A29C-80A1DF8C63D7}" type="slidenum">
              <a:rPr lang="it-IT"/>
              <a:pPr/>
              <a:t>20</a:t>
            </a:fld>
            <a:endParaRPr lang="it-IT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B3A884-9D67-438C-AAC1-E54FB7CCD79F}" type="slidenum">
              <a:rPr lang="it-IT"/>
              <a:pPr/>
              <a:t>21</a:t>
            </a:fld>
            <a:endParaRPr lang="it-IT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4E6883-1208-4CC7-A65E-C8B45596DFA9}" type="slidenum">
              <a:rPr lang="it-IT"/>
              <a:pPr/>
              <a:t>22</a:t>
            </a:fld>
            <a:endParaRPr lang="it-IT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3C9505-9ABD-49E4-9CD4-6CFFFE69437D}" type="slidenum">
              <a:rPr lang="it-IT"/>
              <a:pPr/>
              <a:t>23</a:t>
            </a:fld>
            <a:endParaRPr lang="it-IT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CECFC5-91ED-43DD-8648-853F4157AAA8}" type="slidenum">
              <a:rPr lang="it-IT"/>
              <a:pPr/>
              <a:t>24</a:t>
            </a:fld>
            <a:endParaRPr lang="it-IT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05DB96-2F3D-4FDD-AB78-CCFCD554D2CB}" type="slidenum">
              <a:rPr lang="it-IT"/>
              <a:pPr/>
              <a:t>25</a:t>
            </a:fld>
            <a:endParaRPr lang="it-IT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DF37E3-C876-4E1E-845E-D3453015318C}" type="slidenum">
              <a:rPr lang="it-IT"/>
              <a:pPr/>
              <a:t>26</a:t>
            </a:fld>
            <a:endParaRPr lang="it-IT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3A424B-05F6-4D9F-A637-7897F2F8AA50}" type="slidenum">
              <a:rPr lang="it-IT"/>
              <a:pPr/>
              <a:t>27</a:t>
            </a:fld>
            <a:endParaRPr lang="it-IT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5C84D6-A842-45F6-91AE-3331A98EA1BD}" type="slidenum">
              <a:rPr lang="it-IT"/>
              <a:pPr/>
              <a:t>28</a:t>
            </a:fld>
            <a:endParaRPr lang="it-IT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5180013" y="-2879725"/>
            <a:ext cx="10361613" cy="6908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4" y="3590706"/>
            <a:ext cx="8536387" cy="339315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4D13DB-5A8C-4D7C-8820-40255E0C7460}" type="slidenum">
              <a:rPr lang="it-IT"/>
              <a:pPr/>
              <a:t>29</a:t>
            </a:fld>
            <a:endParaRPr lang="it-IT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5180013" y="-2879725"/>
            <a:ext cx="10361613" cy="6908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4" y="3590706"/>
            <a:ext cx="8536387" cy="339315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EB03B4-86C8-44F5-814C-643E9E18AA67}" type="slidenum">
              <a:rPr lang="it-IT"/>
              <a:pPr/>
              <a:t>3</a:t>
            </a:fld>
            <a:endParaRPr lang="it-IT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E04F56-3DBD-4970-8C70-3AD8F188E999}" type="slidenum">
              <a:rPr lang="it-IT"/>
              <a:pPr/>
              <a:t>4</a:t>
            </a:fld>
            <a:endParaRPr lang="it-IT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88EBA0-7CB5-4339-891E-1AFD05715516}" type="slidenum">
              <a:rPr lang="it-IT"/>
              <a:pPr/>
              <a:t>5</a:t>
            </a:fld>
            <a:endParaRPr lang="it-IT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B08FB7-7C05-486A-B028-3502F48B1E13}" type="slidenum">
              <a:rPr lang="it-IT"/>
              <a:pPr/>
              <a:t>6</a:t>
            </a:fld>
            <a:endParaRPr lang="it-IT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72D84F-6913-490C-83E7-E9EA83AEE1B2}" type="slidenum">
              <a:rPr lang="it-IT"/>
              <a:pPr/>
              <a:t>7</a:t>
            </a:fld>
            <a:endParaRPr lang="it-IT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ECB309-9F25-42D2-882B-1BA6112F5154}" type="slidenum">
              <a:rPr lang="it-IT"/>
              <a:pPr/>
              <a:t>8</a:t>
            </a:fld>
            <a:endParaRPr lang="it-IT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9E618D-9034-4FBC-8033-3F161426084F}" type="slidenum">
              <a:rPr lang="it-IT"/>
              <a:pPr/>
              <a:t>9</a:t>
            </a:fld>
            <a:endParaRPr lang="it-IT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1038" y="574675"/>
            <a:ext cx="4248150" cy="283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8733" y="3590705"/>
            <a:ext cx="8554348" cy="340213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120" y="2129987"/>
            <a:ext cx="8744760" cy="1470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861" y="3885529"/>
            <a:ext cx="72009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44185" indent="0" algn="ctr">
              <a:buNone/>
              <a:defRPr/>
            </a:lvl2pPr>
            <a:lvl3pPr marL="888367" indent="0" algn="ctr">
              <a:buNone/>
              <a:defRPr/>
            </a:lvl3pPr>
            <a:lvl4pPr marL="1332552" indent="0" algn="ctr">
              <a:buNone/>
              <a:defRPr/>
            </a:lvl4pPr>
            <a:lvl5pPr marL="1776738" indent="0" algn="ctr">
              <a:buNone/>
              <a:defRPr/>
            </a:lvl5pPr>
            <a:lvl6pPr marL="2220921" indent="0" algn="ctr">
              <a:buNone/>
              <a:defRPr/>
            </a:lvl6pPr>
            <a:lvl7pPr marL="2665104" indent="0" algn="ctr">
              <a:buNone/>
              <a:defRPr/>
            </a:lvl7pPr>
            <a:lvl8pPr marL="3109289" indent="0" algn="ctr">
              <a:buNone/>
              <a:defRPr/>
            </a:lvl8pPr>
            <a:lvl9pPr marL="355347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Place, 14/05/12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Luiza OROSANU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D75822-7D5F-4F47-8798-1601D458D6A3}" type="slidenum">
              <a:rPr lang="it-IT"/>
              <a:pPr/>
              <a:t>‹#›</a:t>
            </a:fld>
            <a:r>
              <a:rPr lang="it-IT"/>
              <a:t>/9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Place, 14/05/12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Luiza OROSANU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7A0381B-48D6-4F0A-AB43-5DE7D07F3CC9}" type="slidenum">
              <a:rPr lang="it-IT"/>
              <a:pPr/>
              <a:t>‹#›</a:t>
            </a:fld>
            <a:r>
              <a:rPr lang="it-IT"/>
              <a:t>/9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661" y="273631"/>
            <a:ext cx="2308500" cy="5540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3540" y="273631"/>
            <a:ext cx="6771600" cy="5540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Place, 14/05/12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Luiza OROSANU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A790302-0084-46B1-9F0E-E2C06C9AF009}" type="slidenum">
              <a:rPr lang="it-IT"/>
              <a:pPr/>
              <a:t>‹#›</a:t>
            </a:fld>
            <a:r>
              <a:rPr lang="it-IT"/>
              <a:t>/9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120" y="2129987"/>
            <a:ext cx="8744760" cy="1470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861" y="3885529"/>
            <a:ext cx="72009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44185" indent="0" algn="ctr">
              <a:buNone/>
              <a:defRPr/>
            </a:lvl2pPr>
            <a:lvl3pPr marL="888367" indent="0" algn="ctr">
              <a:buNone/>
              <a:defRPr/>
            </a:lvl3pPr>
            <a:lvl4pPr marL="1332552" indent="0" algn="ctr">
              <a:buNone/>
              <a:defRPr/>
            </a:lvl4pPr>
            <a:lvl5pPr marL="1776738" indent="0" algn="ctr">
              <a:buNone/>
              <a:defRPr/>
            </a:lvl5pPr>
            <a:lvl6pPr marL="2220921" indent="0" algn="ctr">
              <a:buNone/>
              <a:defRPr/>
            </a:lvl6pPr>
            <a:lvl7pPr marL="2665104" indent="0" algn="ctr">
              <a:buNone/>
              <a:defRPr/>
            </a:lvl7pPr>
            <a:lvl8pPr marL="3109289" indent="0" algn="ctr">
              <a:buNone/>
              <a:defRPr/>
            </a:lvl8pPr>
            <a:lvl9pPr marL="355347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921207-61C9-432D-A4CE-5D951FC3C49E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217094-147B-470F-BC84-0B999FD93C28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40" y="4406870"/>
            <a:ext cx="8743140" cy="1362383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240" y="2906228"/>
            <a:ext cx="8743140" cy="1500640"/>
          </a:xfrm>
        </p:spPr>
        <p:txBody>
          <a:bodyPr anchor="b"/>
          <a:lstStyle>
            <a:lvl1pPr marL="0" indent="0">
              <a:buNone/>
              <a:defRPr sz="1900"/>
            </a:lvl1pPr>
            <a:lvl2pPr marL="444185" indent="0">
              <a:buNone/>
              <a:defRPr sz="1800"/>
            </a:lvl2pPr>
            <a:lvl3pPr marL="888367" indent="0">
              <a:buNone/>
              <a:defRPr sz="1500"/>
            </a:lvl3pPr>
            <a:lvl4pPr marL="1332552" indent="0">
              <a:buNone/>
              <a:defRPr sz="1400"/>
            </a:lvl4pPr>
            <a:lvl5pPr marL="1776738" indent="0">
              <a:buNone/>
              <a:defRPr sz="1400"/>
            </a:lvl5pPr>
            <a:lvl6pPr marL="2220921" indent="0">
              <a:buNone/>
              <a:defRPr sz="1400"/>
            </a:lvl6pPr>
            <a:lvl7pPr marL="2665104" indent="0">
              <a:buNone/>
              <a:defRPr sz="1400"/>
            </a:lvl7pPr>
            <a:lvl8pPr marL="3109289" indent="0">
              <a:buNone/>
              <a:defRPr sz="1400"/>
            </a:lvl8pPr>
            <a:lvl9pPr marL="355347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182861-DFA1-4BE3-BD38-56C4ABB31151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8981" y="1764191"/>
            <a:ext cx="2263140" cy="450767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7640" y="1764191"/>
            <a:ext cx="2263140" cy="450767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FFE643-DC1D-4D77-AF8E-FC7221DA3A63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61" y="275077"/>
            <a:ext cx="92583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160" y="1535206"/>
            <a:ext cx="4544100" cy="639428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4185" indent="0">
              <a:buNone/>
              <a:defRPr sz="1900" b="1"/>
            </a:lvl2pPr>
            <a:lvl3pPr marL="888367" indent="0">
              <a:buNone/>
              <a:defRPr sz="1800" b="1"/>
            </a:lvl3pPr>
            <a:lvl4pPr marL="1332552" indent="0">
              <a:buNone/>
              <a:defRPr sz="1500" b="1"/>
            </a:lvl4pPr>
            <a:lvl5pPr marL="1776738" indent="0">
              <a:buNone/>
              <a:defRPr sz="1500" b="1"/>
            </a:lvl5pPr>
            <a:lvl6pPr marL="2220921" indent="0">
              <a:buNone/>
              <a:defRPr sz="1500" b="1"/>
            </a:lvl6pPr>
            <a:lvl7pPr marL="2665104" indent="0">
              <a:buNone/>
              <a:defRPr sz="1500" b="1"/>
            </a:lvl7pPr>
            <a:lvl8pPr marL="3109289" indent="0">
              <a:buNone/>
              <a:defRPr sz="1500" b="1"/>
            </a:lvl8pPr>
            <a:lvl9pPr marL="355347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60" y="2174633"/>
            <a:ext cx="4544100" cy="395177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121" y="1535206"/>
            <a:ext cx="4547340" cy="639428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4185" indent="0">
              <a:buNone/>
              <a:defRPr sz="1900" b="1"/>
            </a:lvl2pPr>
            <a:lvl3pPr marL="888367" indent="0">
              <a:buNone/>
              <a:defRPr sz="1800" b="1"/>
            </a:lvl3pPr>
            <a:lvl4pPr marL="1332552" indent="0">
              <a:buNone/>
              <a:defRPr sz="1500" b="1"/>
            </a:lvl4pPr>
            <a:lvl5pPr marL="1776738" indent="0">
              <a:buNone/>
              <a:defRPr sz="1500" b="1"/>
            </a:lvl5pPr>
            <a:lvl6pPr marL="2220921" indent="0">
              <a:buNone/>
              <a:defRPr sz="1500" b="1"/>
            </a:lvl6pPr>
            <a:lvl7pPr marL="2665104" indent="0">
              <a:buNone/>
              <a:defRPr sz="1500" b="1"/>
            </a:lvl7pPr>
            <a:lvl8pPr marL="3109289" indent="0">
              <a:buNone/>
              <a:defRPr sz="1500" b="1"/>
            </a:lvl8pPr>
            <a:lvl9pPr marL="355347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121" y="2174633"/>
            <a:ext cx="4547340" cy="395177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4098E0B-64EF-44FE-934A-B395AB52B9A6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4BBB0C7-02F7-4FE8-8F5A-2815B6D4E2A8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D87B2B9-9C83-4AB3-BCE2-989C87FF2C9D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60" y="273631"/>
            <a:ext cx="3384180" cy="116076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461" y="273631"/>
            <a:ext cx="5751000" cy="585277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160" y="1434394"/>
            <a:ext cx="3384180" cy="4692013"/>
          </a:xfrm>
        </p:spPr>
        <p:txBody>
          <a:bodyPr/>
          <a:lstStyle>
            <a:lvl1pPr marL="0" indent="0">
              <a:buNone/>
              <a:defRPr sz="1400"/>
            </a:lvl1pPr>
            <a:lvl2pPr marL="444185" indent="0">
              <a:buNone/>
              <a:defRPr sz="1100"/>
            </a:lvl2pPr>
            <a:lvl3pPr marL="888367" indent="0">
              <a:buNone/>
              <a:defRPr sz="1000"/>
            </a:lvl3pPr>
            <a:lvl4pPr marL="1332552" indent="0">
              <a:buNone/>
              <a:defRPr sz="900"/>
            </a:lvl4pPr>
            <a:lvl5pPr marL="1776738" indent="0">
              <a:buNone/>
              <a:defRPr sz="900"/>
            </a:lvl5pPr>
            <a:lvl6pPr marL="2220921" indent="0">
              <a:buNone/>
              <a:defRPr sz="900"/>
            </a:lvl6pPr>
            <a:lvl7pPr marL="2665104" indent="0">
              <a:buNone/>
              <a:defRPr sz="900"/>
            </a:lvl7pPr>
            <a:lvl8pPr marL="3109289" indent="0">
              <a:buNone/>
              <a:defRPr sz="900"/>
            </a:lvl8pPr>
            <a:lvl9pPr marL="35534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2879EEC-7D98-45BB-A0A6-E24D6FBC7FC0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Place, 14/05/12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Luiza OROSANU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E442D81-490E-468F-B01E-25CFCB4AFCD7}" type="slidenum">
              <a:rPr lang="it-IT"/>
              <a:pPr/>
              <a:t>‹#›</a:t>
            </a:fld>
            <a:r>
              <a:rPr lang="it-IT"/>
              <a:t>/9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01" y="4800026"/>
            <a:ext cx="6172200" cy="56742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901" y="612066"/>
            <a:ext cx="6172200" cy="4115952"/>
          </a:xfrm>
        </p:spPr>
        <p:txBody>
          <a:bodyPr/>
          <a:lstStyle>
            <a:lvl1pPr marL="0" indent="0">
              <a:buNone/>
              <a:defRPr sz="3100"/>
            </a:lvl1pPr>
            <a:lvl2pPr marL="444185" indent="0">
              <a:buNone/>
              <a:defRPr sz="2700"/>
            </a:lvl2pPr>
            <a:lvl3pPr marL="888367" indent="0">
              <a:buNone/>
              <a:defRPr sz="2300"/>
            </a:lvl3pPr>
            <a:lvl4pPr marL="1332552" indent="0">
              <a:buNone/>
              <a:defRPr sz="1900"/>
            </a:lvl4pPr>
            <a:lvl5pPr marL="1776738" indent="0">
              <a:buNone/>
              <a:defRPr sz="1900"/>
            </a:lvl5pPr>
            <a:lvl6pPr marL="2220921" indent="0">
              <a:buNone/>
              <a:defRPr sz="1900"/>
            </a:lvl6pPr>
            <a:lvl7pPr marL="2665104" indent="0">
              <a:buNone/>
              <a:defRPr sz="1900"/>
            </a:lvl7pPr>
            <a:lvl8pPr marL="3109289" indent="0">
              <a:buNone/>
              <a:defRPr sz="1900"/>
            </a:lvl8pPr>
            <a:lvl9pPr marL="3553473" indent="0">
              <a:buNone/>
              <a:defRPr sz="19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901" y="5367445"/>
            <a:ext cx="6172200" cy="805044"/>
          </a:xfrm>
        </p:spPr>
        <p:txBody>
          <a:bodyPr/>
          <a:lstStyle>
            <a:lvl1pPr marL="0" indent="0">
              <a:buNone/>
              <a:defRPr sz="1400"/>
            </a:lvl1pPr>
            <a:lvl2pPr marL="444185" indent="0">
              <a:buNone/>
              <a:defRPr sz="1100"/>
            </a:lvl2pPr>
            <a:lvl3pPr marL="888367" indent="0">
              <a:buNone/>
              <a:defRPr sz="1000"/>
            </a:lvl3pPr>
            <a:lvl4pPr marL="1332552" indent="0">
              <a:buNone/>
              <a:defRPr sz="900"/>
            </a:lvl4pPr>
            <a:lvl5pPr marL="1776738" indent="0">
              <a:buNone/>
              <a:defRPr sz="900"/>
            </a:lvl5pPr>
            <a:lvl6pPr marL="2220921" indent="0">
              <a:buNone/>
              <a:defRPr sz="900"/>
            </a:lvl6pPr>
            <a:lvl7pPr marL="2665104" indent="0">
              <a:buNone/>
              <a:defRPr sz="900"/>
            </a:lvl7pPr>
            <a:lvl8pPr marL="3109289" indent="0">
              <a:buNone/>
              <a:defRPr sz="900"/>
            </a:lvl8pPr>
            <a:lvl9pPr marL="35534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A13BE95-C5E3-46DB-849A-7D16E6C78BE9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E49FDF0-46B2-40CD-B099-FE970B7A6DC3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2280" y="1764191"/>
            <a:ext cx="2308500" cy="45076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5160" y="1764191"/>
            <a:ext cx="6771600" cy="45076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FC9B90C-1042-422E-AA42-3244CDC71285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60" y="4079956"/>
            <a:ext cx="7620480" cy="11290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13541" y="6247378"/>
            <a:ext cx="2374920" cy="45364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518640" y="6247378"/>
            <a:ext cx="3240000" cy="453648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375861" y="6247378"/>
            <a:ext cx="2374920" cy="453648"/>
          </a:xfrm>
        </p:spPr>
        <p:txBody>
          <a:bodyPr/>
          <a:lstStyle>
            <a:lvl1pPr>
              <a:defRPr/>
            </a:lvl1pPr>
          </a:lstStyle>
          <a:p>
            <a:fld id="{7DEE362D-345C-44D3-B949-E6C340BAE7A4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40" y="4406870"/>
            <a:ext cx="8743140" cy="1362383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240" y="2906228"/>
            <a:ext cx="8743140" cy="1500640"/>
          </a:xfrm>
        </p:spPr>
        <p:txBody>
          <a:bodyPr anchor="b"/>
          <a:lstStyle>
            <a:lvl1pPr marL="0" indent="0">
              <a:buNone/>
              <a:defRPr sz="1900"/>
            </a:lvl1pPr>
            <a:lvl2pPr marL="444185" indent="0">
              <a:buNone/>
              <a:defRPr sz="1800"/>
            </a:lvl2pPr>
            <a:lvl3pPr marL="888367" indent="0">
              <a:buNone/>
              <a:defRPr sz="1500"/>
            </a:lvl3pPr>
            <a:lvl4pPr marL="1332552" indent="0">
              <a:buNone/>
              <a:defRPr sz="1400"/>
            </a:lvl4pPr>
            <a:lvl5pPr marL="1776738" indent="0">
              <a:buNone/>
              <a:defRPr sz="1400"/>
            </a:lvl5pPr>
            <a:lvl6pPr marL="2220921" indent="0">
              <a:buNone/>
              <a:defRPr sz="1400"/>
            </a:lvl6pPr>
            <a:lvl7pPr marL="2665104" indent="0">
              <a:buNone/>
              <a:defRPr sz="1400"/>
            </a:lvl7pPr>
            <a:lvl8pPr marL="3109289" indent="0">
              <a:buNone/>
              <a:defRPr sz="1400"/>
            </a:lvl8pPr>
            <a:lvl9pPr marL="355347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Place, 14/05/12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Luiza OROSANU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979F3CC-D642-4D6D-8A2E-79D4EEC8D2AC}" type="slidenum">
              <a:rPr lang="it-IT"/>
              <a:pPr/>
              <a:t>‹#›</a:t>
            </a:fld>
            <a:r>
              <a:rPr lang="it-IT"/>
              <a:t>/9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541" y="1306219"/>
            <a:ext cx="4539240" cy="450767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8300" y="1306219"/>
            <a:ext cx="4540860" cy="450767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Place, 14/05/12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Luiza OROSANU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2A00D76-9AEB-43CE-94E7-8F46677BDA08}" type="slidenum">
              <a:rPr lang="it-IT"/>
              <a:pPr/>
              <a:t>‹#›</a:t>
            </a:fld>
            <a:r>
              <a:rPr lang="it-IT"/>
              <a:t>/9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61" y="275077"/>
            <a:ext cx="92583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160" y="1535206"/>
            <a:ext cx="4544100" cy="639428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4185" indent="0">
              <a:buNone/>
              <a:defRPr sz="1900" b="1"/>
            </a:lvl2pPr>
            <a:lvl3pPr marL="888367" indent="0">
              <a:buNone/>
              <a:defRPr sz="1800" b="1"/>
            </a:lvl3pPr>
            <a:lvl4pPr marL="1332552" indent="0">
              <a:buNone/>
              <a:defRPr sz="1500" b="1"/>
            </a:lvl4pPr>
            <a:lvl5pPr marL="1776738" indent="0">
              <a:buNone/>
              <a:defRPr sz="1500" b="1"/>
            </a:lvl5pPr>
            <a:lvl6pPr marL="2220921" indent="0">
              <a:buNone/>
              <a:defRPr sz="1500" b="1"/>
            </a:lvl6pPr>
            <a:lvl7pPr marL="2665104" indent="0">
              <a:buNone/>
              <a:defRPr sz="1500" b="1"/>
            </a:lvl7pPr>
            <a:lvl8pPr marL="3109289" indent="0">
              <a:buNone/>
              <a:defRPr sz="1500" b="1"/>
            </a:lvl8pPr>
            <a:lvl9pPr marL="355347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60" y="2174633"/>
            <a:ext cx="4544100" cy="395177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121" y="1535206"/>
            <a:ext cx="4547340" cy="639428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4185" indent="0">
              <a:buNone/>
              <a:defRPr sz="1900" b="1"/>
            </a:lvl2pPr>
            <a:lvl3pPr marL="888367" indent="0">
              <a:buNone/>
              <a:defRPr sz="1800" b="1"/>
            </a:lvl3pPr>
            <a:lvl4pPr marL="1332552" indent="0">
              <a:buNone/>
              <a:defRPr sz="1500" b="1"/>
            </a:lvl4pPr>
            <a:lvl5pPr marL="1776738" indent="0">
              <a:buNone/>
              <a:defRPr sz="1500" b="1"/>
            </a:lvl5pPr>
            <a:lvl6pPr marL="2220921" indent="0">
              <a:buNone/>
              <a:defRPr sz="1500" b="1"/>
            </a:lvl6pPr>
            <a:lvl7pPr marL="2665104" indent="0">
              <a:buNone/>
              <a:defRPr sz="1500" b="1"/>
            </a:lvl7pPr>
            <a:lvl8pPr marL="3109289" indent="0">
              <a:buNone/>
              <a:defRPr sz="1500" b="1"/>
            </a:lvl8pPr>
            <a:lvl9pPr marL="355347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121" y="2174633"/>
            <a:ext cx="4547340" cy="395177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Place, 14/05/12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Luiza OROSANU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7AC5FE1-44EF-4242-A38A-6C101024DCC2}" type="slidenum">
              <a:rPr lang="it-IT"/>
              <a:pPr/>
              <a:t>‹#›</a:t>
            </a:fld>
            <a:r>
              <a:rPr lang="it-IT"/>
              <a:t>/9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Place, 14/05/12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Luiza OROSANU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408CAE-5F45-476B-9681-265EA0E20855}" type="slidenum">
              <a:rPr lang="it-IT"/>
              <a:pPr/>
              <a:t>‹#›</a:t>
            </a:fld>
            <a:r>
              <a:rPr lang="it-IT"/>
              <a:t>/9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Place, 14/05/12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Luiza OROSANU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3217ED5-A3D6-468A-B80C-AE16C45A5CCA}" type="slidenum">
              <a:rPr lang="it-IT"/>
              <a:pPr/>
              <a:t>‹#›</a:t>
            </a:fld>
            <a:r>
              <a:rPr lang="it-IT"/>
              <a:t>/9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60" y="273631"/>
            <a:ext cx="3384180" cy="116076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461" y="273631"/>
            <a:ext cx="5751000" cy="585277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160" y="1434394"/>
            <a:ext cx="3384180" cy="4692013"/>
          </a:xfrm>
        </p:spPr>
        <p:txBody>
          <a:bodyPr/>
          <a:lstStyle>
            <a:lvl1pPr marL="0" indent="0">
              <a:buNone/>
              <a:defRPr sz="1400"/>
            </a:lvl1pPr>
            <a:lvl2pPr marL="444185" indent="0">
              <a:buNone/>
              <a:defRPr sz="1100"/>
            </a:lvl2pPr>
            <a:lvl3pPr marL="888367" indent="0">
              <a:buNone/>
              <a:defRPr sz="1000"/>
            </a:lvl3pPr>
            <a:lvl4pPr marL="1332552" indent="0">
              <a:buNone/>
              <a:defRPr sz="900"/>
            </a:lvl4pPr>
            <a:lvl5pPr marL="1776738" indent="0">
              <a:buNone/>
              <a:defRPr sz="900"/>
            </a:lvl5pPr>
            <a:lvl6pPr marL="2220921" indent="0">
              <a:buNone/>
              <a:defRPr sz="900"/>
            </a:lvl6pPr>
            <a:lvl7pPr marL="2665104" indent="0">
              <a:buNone/>
              <a:defRPr sz="900"/>
            </a:lvl7pPr>
            <a:lvl8pPr marL="3109289" indent="0">
              <a:buNone/>
              <a:defRPr sz="900"/>
            </a:lvl8pPr>
            <a:lvl9pPr marL="35534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Place, 14/05/12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Luiza OROSANU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6C54A1-9408-4935-925E-A6A7840B4905}" type="slidenum">
              <a:rPr lang="it-IT"/>
              <a:pPr/>
              <a:t>‹#›</a:t>
            </a:fld>
            <a:r>
              <a:rPr lang="it-IT"/>
              <a:t>/9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01" y="4800026"/>
            <a:ext cx="6172200" cy="56742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901" y="612066"/>
            <a:ext cx="6172200" cy="4115952"/>
          </a:xfrm>
        </p:spPr>
        <p:txBody>
          <a:bodyPr/>
          <a:lstStyle>
            <a:lvl1pPr marL="0" indent="0">
              <a:buNone/>
              <a:defRPr sz="3100"/>
            </a:lvl1pPr>
            <a:lvl2pPr marL="444185" indent="0">
              <a:buNone/>
              <a:defRPr sz="2700"/>
            </a:lvl2pPr>
            <a:lvl3pPr marL="888367" indent="0">
              <a:buNone/>
              <a:defRPr sz="2300"/>
            </a:lvl3pPr>
            <a:lvl4pPr marL="1332552" indent="0">
              <a:buNone/>
              <a:defRPr sz="1900"/>
            </a:lvl4pPr>
            <a:lvl5pPr marL="1776738" indent="0">
              <a:buNone/>
              <a:defRPr sz="1900"/>
            </a:lvl5pPr>
            <a:lvl6pPr marL="2220921" indent="0">
              <a:buNone/>
              <a:defRPr sz="1900"/>
            </a:lvl6pPr>
            <a:lvl7pPr marL="2665104" indent="0">
              <a:buNone/>
              <a:defRPr sz="1900"/>
            </a:lvl7pPr>
            <a:lvl8pPr marL="3109289" indent="0">
              <a:buNone/>
              <a:defRPr sz="1900"/>
            </a:lvl8pPr>
            <a:lvl9pPr marL="3553473" indent="0">
              <a:buNone/>
              <a:defRPr sz="19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901" y="5367445"/>
            <a:ext cx="6172200" cy="805044"/>
          </a:xfrm>
        </p:spPr>
        <p:txBody>
          <a:bodyPr/>
          <a:lstStyle>
            <a:lvl1pPr marL="0" indent="0">
              <a:buNone/>
              <a:defRPr sz="1400"/>
            </a:lvl1pPr>
            <a:lvl2pPr marL="444185" indent="0">
              <a:buNone/>
              <a:defRPr sz="1100"/>
            </a:lvl2pPr>
            <a:lvl3pPr marL="888367" indent="0">
              <a:buNone/>
              <a:defRPr sz="1000"/>
            </a:lvl3pPr>
            <a:lvl4pPr marL="1332552" indent="0">
              <a:buNone/>
              <a:defRPr sz="900"/>
            </a:lvl4pPr>
            <a:lvl5pPr marL="1776738" indent="0">
              <a:buNone/>
              <a:defRPr sz="900"/>
            </a:lvl5pPr>
            <a:lvl6pPr marL="2220921" indent="0">
              <a:buNone/>
              <a:defRPr sz="900"/>
            </a:lvl6pPr>
            <a:lvl7pPr marL="2665104" indent="0">
              <a:buNone/>
              <a:defRPr sz="900"/>
            </a:lvl7pPr>
            <a:lvl8pPr marL="3109289" indent="0">
              <a:buNone/>
              <a:defRPr sz="900"/>
            </a:lvl8pPr>
            <a:lvl9pPr marL="35534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Place, 14/05/12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Luiza OROSANU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56E897E-B5A2-4670-BA6C-A05EAB4FCC6A}" type="slidenum">
              <a:rPr lang="it-IT"/>
              <a:pPr/>
              <a:t>‹#›</a:t>
            </a:fld>
            <a:r>
              <a:rPr lang="it-IT"/>
              <a:t>/9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147420" y="146899"/>
            <a:ext cx="9992160" cy="5999671"/>
          </a:xfrm>
          <a:prstGeom prst="roundRect">
            <a:avLst>
              <a:gd name="adj" fmla="val 2810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8837" tIns="44418" rIns="88837" bIns="44418" anchor="ctr"/>
          <a:lstStyle/>
          <a:p>
            <a:endParaRPr lang="fr-F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540" y="273632"/>
            <a:ext cx="7988220" cy="8180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3541" y="1306219"/>
            <a:ext cx="9235620" cy="45076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72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513541" y="6247378"/>
            <a:ext cx="2374920" cy="4536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r>
              <a:rPr lang="it-IT"/>
              <a:t>Place, 14/05/12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518640" y="6247378"/>
            <a:ext cx="3240000" cy="4536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r>
              <a:rPr lang="it-IT"/>
              <a:t>Luiza OROSANU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375861" y="6247378"/>
            <a:ext cx="2374920" cy="4536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939E58FC-32F3-4541-AE3F-876378FABFE0}" type="slidenum">
              <a:rPr lang="it-IT"/>
              <a:pPr/>
              <a:t>‹#›</a:t>
            </a:fld>
            <a:r>
              <a:rPr lang="it-IT"/>
              <a:t>/9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469340" y="1110361"/>
            <a:ext cx="8817660" cy="13105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47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88837" tIns="44418" rIns="88837" bIns="44418" anchor="ctr"/>
          <a:lstStyle/>
          <a:p>
            <a:endParaRPr lang="fr-FR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922960" y="260671"/>
            <a:ext cx="816480" cy="7834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7438" tIns="59107" rIns="87438" bIns="43720" anchor="ctr"/>
          <a:lstStyle/>
          <a:p>
            <a:pPr>
              <a:buClrTx/>
              <a:buFontTx/>
              <a:buNone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>
                <a:solidFill>
                  <a:srgbClr val="000000"/>
                </a:solidFill>
                <a:latin typeface="Ubuntu" charset="0"/>
                <a:ea typeface="Droid Sans Fallback" charset="0"/>
                <a:cs typeface="Droid Sans Fallback" charset="0"/>
              </a:rPr>
              <a:t>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/>
  <p:txStyles>
    <p:titleStyle>
      <a:lvl1pPr algn="ctr" defTabSz="4441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j-lt"/>
          <a:ea typeface="+mj-ea"/>
          <a:cs typeface="+mj-cs"/>
        </a:defRPr>
      </a:lvl1pPr>
      <a:lvl2pPr marL="721799" indent="-277615" algn="ctr" defTabSz="4441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Ubuntu" charset="0"/>
          <a:ea typeface="Droid Sans Fallback" charset="0"/>
          <a:cs typeface="Droid Sans Fallback" charset="0"/>
        </a:defRPr>
      </a:lvl2pPr>
      <a:lvl3pPr marL="1110460" indent="-222091" algn="ctr" defTabSz="4441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Ubuntu" charset="0"/>
          <a:ea typeface="Droid Sans Fallback" charset="0"/>
          <a:cs typeface="Droid Sans Fallback" charset="0"/>
        </a:defRPr>
      </a:lvl3pPr>
      <a:lvl4pPr marL="1554645" indent="-222091" algn="ctr" defTabSz="4441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Ubuntu" charset="0"/>
          <a:ea typeface="Droid Sans Fallback" charset="0"/>
          <a:cs typeface="Droid Sans Fallback" charset="0"/>
        </a:defRPr>
      </a:lvl4pPr>
      <a:lvl5pPr marL="1998828" indent="-222091" algn="ctr" defTabSz="4441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Ubuntu" charset="0"/>
          <a:ea typeface="Droid Sans Fallback" charset="0"/>
          <a:cs typeface="Droid Sans Fallback" charset="0"/>
        </a:defRPr>
      </a:lvl5pPr>
      <a:lvl6pPr marL="2443012" indent="-222091" algn="ctr" defTabSz="4441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Ubuntu" charset="0"/>
          <a:ea typeface="Droid Sans Fallback" charset="0"/>
          <a:cs typeface="Droid Sans Fallback" charset="0"/>
        </a:defRPr>
      </a:lvl6pPr>
      <a:lvl7pPr marL="2887198" indent="-222091" algn="ctr" defTabSz="4441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Ubuntu" charset="0"/>
          <a:ea typeface="Droid Sans Fallback" charset="0"/>
          <a:cs typeface="Droid Sans Fallback" charset="0"/>
        </a:defRPr>
      </a:lvl7pPr>
      <a:lvl8pPr marL="3331381" indent="-222091" algn="ctr" defTabSz="4441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Ubuntu" charset="0"/>
          <a:ea typeface="Droid Sans Fallback" charset="0"/>
          <a:cs typeface="Droid Sans Fallback" charset="0"/>
        </a:defRPr>
      </a:lvl8pPr>
      <a:lvl9pPr marL="3775565" indent="-222091" algn="ctr" defTabSz="4441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Ubuntu" charset="0"/>
          <a:ea typeface="Droid Sans Fallback" charset="0"/>
          <a:cs typeface="Droid Sans Fallback" charset="0"/>
        </a:defRPr>
      </a:lvl9pPr>
    </p:titleStyle>
    <p:bodyStyle>
      <a:lvl1pPr marL="333137" indent="-333137" algn="l" defTabSz="444185" rtl="0" fontAlgn="base" hangingPunct="0">
        <a:lnSpc>
          <a:spcPct val="93000"/>
        </a:lnSpc>
        <a:spcBef>
          <a:spcPct val="0"/>
        </a:spcBef>
        <a:spcAft>
          <a:spcPts val="1373"/>
        </a:spcAft>
        <a:buClr>
          <a:srgbClr val="000000"/>
        </a:buClr>
        <a:buSzPct val="100000"/>
        <a:buFont typeface="Times New Roman" pitchFamily="16" charset="0"/>
        <a:defRPr sz="3100">
          <a:solidFill>
            <a:srgbClr val="000000"/>
          </a:solidFill>
          <a:latin typeface="+mn-lt"/>
          <a:ea typeface="+mn-ea"/>
          <a:cs typeface="+mn-cs"/>
        </a:defRPr>
      </a:lvl1pPr>
      <a:lvl2pPr marL="721799" indent="-277615" algn="l" defTabSz="444185" rtl="0" fontAlgn="base" hangingPunct="0">
        <a:lnSpc>
          <a:spcPct val="93000"/>
        </a:lnSpc>
        <a:spcBef>
          <a:spcPct val="0"/>
        </a:spcBef>
        <a:spcAft>
          <a:spcPts val="1105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n-lt"/>
          <a:ea typeface="+mn-ea"/>
          <a:cs typeface="+mn-cs"/>
        </a:defRPr>
      </a:lvl2pPr>
      <a:lvl3pPr marL="1110460" indent="-222091" algn="l" defTabSz="444185" rtl="0" fontAlgn="base" hangingPunct="0">
        <a:lnSpc>
          <a:spcPct val="93000"/>
        </a:lnSpc>
        <a:spcBef>
          <a:spcPct val="0"/>
        </a:spcBef>
        <a:spcAft>
          <a:spcPts val="826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554645" indent="-222091" algn="l" defTabSz="444185" rtl="0" fontAlgn="base" hangingPunct="0">
        <a:lnSpc>
          <a:spcPct val="93000"/>
        </a:lnSpc>
        <a:spcBef>
          <a:spcPct val="0"/>
        </a:spcBef>
        <a:spcAft>
          <a:spcPts val="558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000000"/>
          </a:solidFill>
          <a:latin typeface="+mn-lt"/>
          <a:ea typeface="+mn-ea"/>
          <a:cs typeface="+mn-cs"/>
        </a:defRPr>
      </a:lvl4pPr>
      <a:lvl5pPr marL="1998828" indent="-222091" algn="l" defTabSz="444185" rtl="0" fontAlgn="base" hangingPunct="0">
        <a:lnSpc>
          <a:spcPct val="93000"/>
        </a:lnSpc>
        <a:spcBef>
          <a:spcPct val="0"/>
        </a:spcBef>
        <a:spcAft>
          <a:spcPts val="281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000000"/>
          </a:solidFill>
          <a:latin typeface="+mn-lt"/>
          <a:ea typeface="+mn-ea"/>
          <a:cs typeface="+mn-cs"/>
        </a:defRPr>
      </a:lvl5pPr>
      <a:lvl6pPr marL="2443012" indent="-222091" algn="l" defTabSz="444185" rtl="0" fontAlgn="base" hangingPunct="0">
        <a:lnSpc>
          <a:spcPct val="93000"/>
        </a:lnSpc>
        <a:spcBef>
          <a:spcPct val="0"/>
        </a:spcBef>
        <a:spcAft>
          <a:spcPts val="281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000000"/>
          </a:solidFill>
          <a:latin typeface="+mn-lt"/>
          <a:ea typeface="+mn-ea"/>
          <a:cs typeface="+mn-cs"/>
        </a:defRPr>
      </a:lvl6pPr>
      <a:lvl7pPr marL="2887198" indent="-222091" algn="l" defTabSz="444185" rtl="0" fontAlgn="base" hangingPunct="0">
        <a:lnSpc>
          <a:spcPct val="93000"/>
        </a:lnSpc>
        <a:spcBef>
          <a:spcPct val="0"/>
        </a:spcBef>
        <a:spcAft>
          <a:spcPts val="281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000000"/>
          </a:solidFill>
          <a:latin typeface="+mn-lt"/>
          <a:ea typeface="+mn-ea"/>
          <a:cs typeface="+mn-cs"/>
        </a:defRPr>
      </a:lvl7pPr>
      <a:lvl8pPr marL="3331381" indent="-222091" algn="l" defTabSz="444185" rtl="0" fontAlgn="base" hangingPunct="0">
        <a:lnSpc>
          <a:spcPct val="93000"/>
        </a:lnSpc>
        <a:spcBef>
          <a:spcPct val="0"/>
        </a:spcBef>
        <a:spcAft>
          <a:spcPts val="281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000000"/>
          </a:solidFill>
          <a:latin typeface="+mn-lt"/>
          <a:ea typeface="+mn-ea"/>
          <a:cs typeface="+mn-cs"/>
        </a:defRPr>
      </a:lvl8pPr>
      <a:lvl9pPr marL="3775565" indent="-222091" algn="l" defTabSz="444185" rtl="0" fontAlgn="base" hangingPunct="0">
        <a:lnSpc>
          <a:spcPct val="93000"/>
        </a:lnSpc>
        <a:spcBef>
          <a:spcPct val="0"/>
        </a:spcBef>
        <a:spcAft>
          <a:spcPts val="281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88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185" algn="l" defTabSz="888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8367" algn="l" defTabSz="888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552" algn="l" defTabSz="888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6738" algn="l" defTabSz="888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0921" algn="l" defTabSz="888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5104" algn="l" defTabSz="888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9289" algn="l" defTabSz="888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3473" algn="l" defTabSz="888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-367740" y="5420732"/>
            <a:ext cx="2130300" cy="196004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noFill/>
            <a:round/>
            <a:headEnd/>
            <a:tailEnd/>
          </a:ln>
          <a:effectLst/>
        </p:spPr>
        <p:txBody>
          <a:bodyPr wrap="none" lIns="88837" tIns="44418" rIns="88837" bIns="44418" anchor="ctr"/>
          <a:lstStyle/>
          <a:p>
            <a:endParaRPr lang="fr-FR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4775761" y="269313"/>
            <a:ext cx="5363820" cy="5743324"/>
          </a:xfrm>
          <a:prstGeom prst="roundRect">
            <a:avLst>
              <a:gd name="adj" fmla="val 8264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8837" tIns="44418" rIns="88837" bIns="44418" anchor="ctr"/>
          <a:lstStyle/>
          <a:p>
            <a:endParaRPr lang="fr-FR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9698940" y="1893802"/>
            <a:ext cx="1321920" cy="117516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none" lIns="88837" tIns="44418" rIns="88837" bIns="44418" anchor="ctr"/>
          <a:lstStyle/>
          <a:p>
            <a:endParaRPr lang="fr-FR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3951781"/>
            <a:ext cx="8670240" cy="1437271"/>
          </a:xfrm>
          <a:prstGeom prst="rect">
            <a:avLst/>
          </a:prstGeom>
          <a:gradFill rotWithShape="0">
            <a:gsLst>
              <a:gs pos="0">
                <a:srgbClr val="0047FF"/>
              </a:gs>
              <a:gs pos="100000">
                <a:srgbClr val="99CC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88837" tIns="44418" rIns="88837" bIns="44418" anchor="ctr"/>
          <a:lstStyle/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15160" y="4079956"/>
            <a:ext cx="7620480" cy="11290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68981" y="1764191"/>
            <a:ext cx="4681800" cy="45076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72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513541" y="6247378"/>
            <a:ext cx="2374920" cy="4536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03292" algn="l"/>
                <a:tab pos="1406583" algn="l"/>
                <a:tab pos="2109875" algn="l"/>
              </a:tabLst>
              <a:defRPr b="1">
                <a:solidFill>
                  <a:srgbClr val="666666"/>
                </a:solidFill>
                <a:latin typeface="+mj-lt"/>
                <a:ea typeface="DejaVu Sans Light" charset="0"/>
                <a:cs typeface="DejaVu Sans Light" charset="0"/>
              </a:defRPr>
            </a:lvl1pPr>
          </a:lstStyle>
          <a:p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518640" y="6247378"/>
            <a:ext cx="3240000" cy="4536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03292" algn="l"/>
                <a:tab pos="1406583" algn="l"/>
                <a:tab pos="2109875" algn="l"/>
                <a:tab pos="2813165" algn="l"/>
              </a:tabLst>
              <a:defRPr b="1">
                <a:solidFill>
                  <a:srgbClr val="666666"/>
                </a:solidFill>
                <a:latin typeface="+mj-lt"/>
                <a:ea typeface="DejaVu Sans Light" charset="0"/>
                <a:cs typeface="DejaVu Sans Light" charset="0"/>
              </a:defRPr>
            </a:lvl1pPr>
          </a:lstStyle>
          <a:p>
            <a:endParaRPr lang="it-IT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7375861" y="6247378"/>
            <a:ext cx="2374920" cy="4536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03292" algn="l"/>
                <a:tab pos="1406583" algn="l"/>
                <a:tab pos="2109875" algn="l"/>
              </a:tabLst>
              <a:defRPr sz="1400">
                <a:solidFill>
                  <a:srgbClr val="000000"/>
                </a:solidFill>
                <a:latin typeface="+mj-lt"/>
                <a:ea typeface="DejaVu Sans Light" charset="0"/>
                <a:cs typeface="DejaVu Sans Light" charset="0"/>
              </a:defRPr>
            </a:lvl1pPr>
          </a:lstStyle>
          <a:p>
            <a:fld id="{65093537-955D-4D64-8789-1B46E5BC2833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-220319" y="-260667"/>
            <a:ext cx="2130300" cy="196004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noFill/>
            <a:round/>
            <a:headEnd/>
            <a:tailEnd/>
          </a:ln>
          <a:effectLst/>
        </p:spPr>
        <p:txBody>
          <a:bodyPr wrap="none" lIns="88837" tIns="44418" rIns="88837" bIns="44418" anchor="ctr"/>
          <a:lstStyle/>
          <a:p>
            <a:endParaRPr lang="fr-FR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1101600" y="-391719"/>
            <a:ext cx="1321920" cy="1175164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none" lIns="88837" tIns="44418" rIns="88837" bIns="44418" anchor="ctr"/>
          <a:lstStyle/>
          <a:p>
            <a:endParaRPr lang="fr-FR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-367740" y="1045556"/>
            <a:ext cx="4262220" cy="97930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01823" dir="2700000" algn="ctr" rotWithShape="0">
              <a:srgbClr val="C0C0C0">
                <a:alpha val="40033"/>
              </a:srgbClr>
            </a:outerShdw>
          </a:effectLst>
        </p:spPr>
        <p:txBody>
          <a:bodyPr wrap="none" lIns="88837" tIns="44418" rIns="88837" bIns="44418" anchor="ctr"/>
          <a:lstStyle/>
          <a:p>
            <a:endParaRPr lang="fr-FR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0640" y="1383990"/>
            <a:ext cx="3013200" cy="3139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7438" tIns="59107" rIns="87438" bIns="43720"/>
          <a:lstStyle/>
          <a:p>
            <a:pPr>
              <a:buClrTx/>
              <a:buFontTx/>
              <a:buNone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>
                <a:solidFill>
                  <a:srgbClr val="000000"/>
                </a:solidFill>
                <a:latin typeface="Ubuntu" charset="0"/>
                <a:ea typeface="Droid Sans Fallback" charset="0"/>
                <a:cs typeface="Droid Sans Fallback" charset="0"/>
              </a:rPr>
              <a:t>Your Logo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41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FFFFFF"/>
          </a:solidFill>
          <a:latin typeface="+mj-lt"/>
          <a:ea typeface="+mj-ea"/>
          <a:cs typeface="+mj-cs"/>
        </a:defRPr>
      </a:lvl1pPr>
      <a:lvl2pPr marL="721799" indent="-277615" algn="l" defTabSz="4441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FFFFFF"/>
          </a:solidFill>
          <a:latin typeface="Ubuntu" charset="0"/>
          <a:ea typeface="Droid Sans Fallback" charset="0"/>
          <a:cs typeface="Droid Sans Fallback" charset="0"/>
        </a:defRPr>
      </a:lvl2pPr>
      <a:lvl3pPr marL="1110460" indent="-222091" algn="l" defTabSz="4441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FFFFFF"/>
          </a:solidFill>
          <a:latin typeface="Ubuntu" charset="0"/>
          <a:ea typeface="Droid Sans Fallback" charset="0"/>
          <a:cs typeface="Droid Sans Fallback" charset="0"/>
        </a:defRPr>
      </a:lvl3pPr>
      <a:lvl4pPr marL="1554645" indent="-222091" algn="l" defTabSz="4441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FFFFFF"/>
          </a:solidFill>
          <a:latin typeface="Ubuntu" charset="0"/>
          <a:ea typeface="Droid Sans Fallback" charset="0"/>
          <a:cs typeface="Droid Sans Fallback" charset="0"/>
        </a:defRPr>
      </a:lvl4pPr>
      <a:lvl5pPr marL="1998828" indent="-222091" algn="l" defTabSz="4441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FFFFFF"/>
          </a:solidFill>
          <a:latin typeface="Ubuntu" charset="0"/>
          <a:ea typeface="Droid Sans Fallback" charset="0"/>
          <a:cs typeface="Droid Sans Fallback" charset="0"/>
        </a:defRPr>
      </a:lvl5pPr>
      <a:lvl6pPr marL="2443012" indent="-222091" algn="l" defTabSz="4441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FFFFFF"/>
          </a:solidFill>
          <a:latin typeface="Ubuntu" charset="0"/>
          <a:ea typeface="Droid Sans Fallback" charset="0"/>
          <a:cs typeface="Droid Sans Fallback" charset="0"/>
        </a:defRPr>
      </a:lvl6pPr>
      <a:lvl7pPr marL="2887198" indent="-222091" algn="l" defTabSz="4441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FFFFFF"/>
          </a:solidFill>
          <a:latin typeface="Ubuntu" charset="0"/>
          <a:ea typeface="Droid Sans Fallback" charset="0"/>
          <a:cs typeface="Droid Sans Fallback" charset="0"/>
        </a:defRPr>
      </a:lvl7pPr>
      <a:lvl8pPr marL="3331381" indent="-222091" algn="l" defTabSz="4441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FFFFFF"/>
          </a:solidFill>
          <a:latin typeface="Ubuntu" charset="0"/>
          <a:ea typeface="Droid Sans Fallback" charset="0"/>
          <a:cs typeface="Droid Sans Fallback" charset="0"/>
        </a:defRPr>
      </a:lvl8pPr>
      <a:lvl9pPr marL="3775565" indent="-222091" algn="l" defTabSz="444185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FFFFFF"/>
          </a:solidFill>
          <a:latin typeface="Ubuntu" charset="0"/>
          <a:ea typeface="Droid Sans Fallback" charset="0"/>
          <a:cs typeface="Droid Sans Fallback" charset="0"/>
        </a:defRPr>
      </a:lvl9pPr>
    </p:titleStyle>
    <p:bodyStyle>
      <a:lvl1pPr marL="333137" indent="-333137" algn="l" defTabSz="444185" rtl="0" fontAlgn="base" hangingPunct="0">
        <a:lnSpc>
          <a:spcPct val="93000"/>
        </a:lnSpc>
        <a:spcBef>
          <a:spcPct val="0"/>
        </a:spcBef>
        <a:spcAft>
          <a:spcPts val="1384"/>
        </a:spcAft>
        <a:buClr>
          <a:srgbClr val="000000"/>
        </a:buClr>
        <a:buSzPct val="100000"/>
        <a:buFont typeface="Times New Roman" pitchFamily="16" charset="0"/>
        <a:defRPr sz="3100">
          <a:solidFill>
            <a:srgbClr val="000000"/>
          </a:solidFill>
          <a:latin typeface="+mn-lt"/>
          <a:ea typeface="+mn-ea"/>
          <a:cs typeface="+mn-cs"/>
        </a:defRPr>
      </a:lvl1pPr>
      <a:lvl2pPr marL="721799" indent="-277615" algn="l" defTabSz="444185" rtl="0" fontAlgn="base" hangingPunct="0">
        <a:lnSpc>
          <a:spcPct val="93000"/>
        </a:lnSpc>
        <a:spcBef>
          <a:spcPct val="0"/>
        </a:spcBef>
        <a:spcAft>
          <a:spcPts val="1105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000000"/>
          </a:solidFill>
          <a:latin typeface="+mj-lt"/>
          <a:ea typeface="+mn-ea"/>
          <a:cs typeface="+mn-cs"/>
        </a:defRPr>
      </a:lvl2pPr>
      <a:lvl3pPr marL="1110460" indent="-222091" algn="l" defTabSz="444185" rtl="0" fontAlgn="base" hangingPunct="0">
        <a:lnSpc>
          <a:spcPct val="93000"/>
        </a:lnSpc>
        <a:spcBef>
          <a:spcPct val="0"/>
        </a:spcBef>
        <a:spcAft>
          <a:spcPts val="826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j-lt"/>
          <a:ea typeface="+mn-ea"/>
          <a:cs typeface="+mn-cs"/>
        </a:defRPr>
      </a:lvl3pPr>
      <a:lvl4pPr marL="1554645" indent="-222091" algn="l" defTabSz="444185" rtl="0" fontAlgn="base" hangingPunct="0">
        <a:lnSpc>
          <a:spcPct val="93000"/>
        </a:lnSpc>
        <a:spcBef>
          <a:spcPct val="0"/>
        </a:spcBef>
        <a:spcAft>
          <a:spcPts val="558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000000"/>
          </a:solidFill>
          <a:latin typeface="+mj-lt"/>
          <a:ea typeface="+mn-ea"/>
          <a:cs typeface="+mn-cs"/>
        </a:defRPr>
      </a:lvl4pPr>
      <a:lvl5pPr marL="1998828" indent="-222091" algn="l" defTabSz="444185" rtl="0" fontAlgn="base" hangingPunct="0">
        <a:lnSpc>
          <a:spcPct val="93000"/>
        </a:lnSpc>
        <a:spcBef>
          <a:spcPct val="0"/>
        </a:spcBef>
        <a:spcAft>
          <a:spcPts val="281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000000"/>
          </a:solidFill>
          <a:latin typeface="+mj-lt"/>
          <a:ea typeface="+mn-ea"/>
          <a:cs typeface="+mn-cs"/>
        </a:defRPr>
      </a:lvl5pPr>
      <a:lvl6pPr marL="2443012" indent="-222091" algn="l" defTabSz="444185" rtl="0" fontAlgn="base" hangingPunct="0">
        <a:lnSpc>
          <a:spcPct val="93000"/>
        </a:lnSpc>
        <a:spcBef>
          <a:spcPct val="0"/>
        </a:spcBef>
        <a:spcAft>
          <a:spcPts val="281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000000"/>
          </a:solidFill>
          <a:latin typeface="+mj-lt"/>
          <a:ea typeface="+mn-ea"/>
          <a:cs typeface="+mn-cs"/>
        </a:defRPr>
      </a:lvl6pPr>
      <a:lvl7pPr marL="2887198" indent="-222091" algn="l" defTabSz="444185" rtl="0" fontAlgn="base" hangingPunct="0">
        <a:lnSpc>
          <a:spcPct val="93000"/>
        </a:lnSpc>
        <a:spcBef>
          <a:spcPct val="0"/>
        </a:spcBef>
        <a:spcAft>
          <a:spcPts val="281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000000"/>
          </a:solidFill>
          <a:latin typeface="+mj-lt"/>
          <a:ea typeface="+mn-ea"/>
          <a:cs typeface="+mn-cs"/>
        </a:defRPr>
      </a:lvl7pPr>
      <a:lvl8pPr marL="3331381" indent="-222091" algn="l" defTabSz="444185" rtl="0" fontAlgn="base" hangingPunct="0">
        <a:lnSpc>
          <a:spcPct val="93000"/>
        </a:lnSpc>
        <a:spcBef>
          <a:spcPct val="0"/>
        </a:spcBef>
        <a:spcAft>
          <a:spcPts val="281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000000"/>
          </a:solidFill>
          <a:latin typeface="+mj-lt"/>
          <a:ea typeface="+mn-ea"/>
          <a:cs typeface="+mn-cs"/>
        </a:defRPr>
      </a:lvl8pPr>
      <a:lvl9pPr marL="3775565" indent="-222091" algn="l" defTabSz="444185" rtl="0" fontAlgn="base" hangingPunct="0">
        <a:lnSpc>
          <a:spcPct val="93000"/>
        </a:lnSpc>
        <a:spcBef>
          <a:spcPct val="0"/>
        </a:spcBef>
        <a:spcAft>
          <a:spcPts val="281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000000"/>
          </a:solidFill>
          <a:latin typeface="+mj-lt"/>
          <a:ea typeface="+mn-ea"/>
          <a:cs typeface="+mn-cs"/>
        </a:defRPr>
      </a:lvl9pPr>
    </p:bodyStyle>
    <p:otherStyle>
      <a:defPPr>
        <a:defRPr lang="fr-FR"/>
      </a:defPPr>
      <a:lvl1pPr marL="0" algn="l" defTabSz="888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185" algn="l" defTabSz="888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8367" algn="l" defTabSz="888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552" algn="l" defTabSz="888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6738" algn="l" defTabSz="888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0921" algn="l" defTabSz="888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5104" algn="l" defTabSz="888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9289" algn="l" defTabSz="888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3473" algn="l" defTabSz="888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jpe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jpeg"/><Relationship Id="rId9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jpeg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jpeg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jpeg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6.bin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47421" y="4114513"/>
            <a:ext cx="8522820" cy="114492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sz="2400" b="1">
                <a:ln>
                  <a:solidFill>
                    <a:schemeClr val="accent2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5400000" sx="100700" sy="100700" algn="tl">
                    <a:srgbClr val="000000">
                      <a:alpha val="60000"/>
                    </a:srgbClr>
                  </a:outerShdw>
                </a:effectLst>
                <a:latin typeface="FreeSerif" pitchFamily="16" charset="0"/>
              </a:rPr>
              <a:t>Detection de transcriptions incorrectes </a:t>
            </a:r>
            <a:br>
              <a:rPr lang="it-IT" sz="2400" b="1">
                <a:ln>
                  <a:solidFill>
                    <a:schemeClr val="accent2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5400000" sx="100700" sy="100700" algn="tl">
                    <a:srgbClr val="000000">
                      <a:alpha val="60000"/>
                    </a:srgbClr>
                  </a:outerShdw>
                </a:effectLst>
                <a:latin typeface="FreeSerif" pitchFamily="16" charset="0"/>
              </a:rPr>
            </a:br>
            <a:r>
              <a:rPr lang="it-IT" sz="2400" b="1">
                <a:ln>
                  <a:solidFill>
                    <a:schemeClr val="accent2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5400000" sx="100700" sy="100700" algn="tl">
                    <a:srgbClr val="000000">
                      <a:alpha val="60000"/>
                    </a:srgbClr>
                  </a:outerShdw>
                </a:effectLst>
                <a:latin typeface="FreeSerif" pitchFamily="16" charset="0"/>
              </a:rPr>
              <a:t>de parole non-native </a:t>
            </a:r>
            <a:br>
              <a:rPr lang="it-IT" sz="2400" b="1">
                <a:ln>
                  <a:solidFill>
                    <a:schemeClr val="accent2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5400000" sx="100700" sy="100700" algn="tl">
                    <a:srgbClr val="000000">
                      <a:alpha val="60000"/>
                    </a:srgbClr>
                  </a:outerShdw>
                </a:effectLst>
                <a:latin typeface="FreeSerif" pitchFamily="16" charset="0"/>
              </a:rPr>
            </a:br>
            <a:r>
              <a:rPr lang="it-IT" sz="2400" b="1">
                <a:ln>
                  <a:solidFill>
                    <a:schemeClr val="accent2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5400000" sx="100700" sy="100700" algn="tl">
                    <a:srgbClr val="000000">
                      <a:alpha val="60000"/>
                    </a:srgbClr>
                  </a:outerShdw>
                </a:effectLst>
                <a:latin typeface="FreeSerif" pitchFamily="16" charset="0"/>
              </a:rPr>
              <a:t>dans le cadre de l'apprentissage de langues étrangères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996080" y="531424"/>
            <a:ext cx="4996080" cy="1362383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indent="-314630">
              <a:lnSpc>
                <a:spcPct val="100000"/>
              </a:lnSpc>
              <a:spcAft>
                <a:spcPct val="0"/>
              </a:spcAft>
              <a:buClrTx/>
              <a:tabLst>
                <a:tab pos="333137" algn="l"/>
                <a:tab pos="442642" algn="l"/>
                <a:tab pos="886825" algn="l"/>
                <a:tab pos="1331010" algn="l"/>
                <a:tab pos="1775196" algn="l"/>
                <a:tab pos="2219378" algn="l"/>
                <a:tab pos="2663563" algn="l"/>
                <a:tab pos="3107748" algn="l"/>
                <a:tab pos="3551930" algn="l"/>
                <a:tab pos="3996115" algn="l"/>
                <a:tab pos="4440298" algn="l"/>
                <a:tab pos="4884484" algn="l"/>
                <a:tab pos="5328668" algn="l"/>
                <a:tab pos="5772851" algn="l"/>
                <a:tab pos="6217036" algn="l"/>
                <a:tab pos="6661220" algn="l"/>
                <a:tab pos="7105403" algn="l"/>
                <a:tab pos="7549589" algn="l"/>
                <a:tab pos="7993772" algn="l"/>
                <a:tab pos="8437958" algn="l"/>
                <a:tab pos="8882140" algn="l"/>
              </a:tabLst>
            </a:pPr>
            <a:r>
              <a:rPr lang="it-IT" sz="2200" b="1">
                <a:latin typeface="FreeSerif" pitchFamily="16" charset="0"/>
              </a:rPr>
              <a:t>L. Orosanu, D. Jouvet, D. Fohr, </a:t>
            </a:r>
          </a:p>
          <a:p>
            <a:pPr indent="-314630">
              <a:lnSpc>
                <a:spcPct val="100000"/>
              </a:lnSpc>
              <a:spcAft>
                <a:spcPct val="0"/>
              </a:spcAft>
              <a:buClrTx/>
              <a:tabLst>
                <a:tab pos="333137" algn="l"/>
                <a:tab pos="442642" algn="l"/>
                <a:tab pos="886825" algn="l"/>
                <a:tab pos="1331010" algn="l"/>
                <a:tab pos="1775196" algn="l"/>
                <a:tab pos="2219378" algn="l"/>
                <a:tab pos="2663563" algn="l"/>
                <a:tab pos="3107748" algn="l"/>
                <a:tab pos="3551930" algn="l"/>
                <a:tab pos="3996115" algn="l"/>
                <a:tab pos="4440298" algn="l"/>
                <a:tab pos="4884484" algn="l"/>
                <a:tab pos="5328668" algn="l"/>
                <a:tab pos="5772851" algn="l"/>
                <a:tab pos="6217036" algn="l"/>
                <a:tab pos="6661220" algn="l"/>
                <a:tab pos="7105403" algn="l"/>
                <a:tab pos="7549589" algn="l"/>
                <a:tab pos="7993772" algn="l"/>
                <a:tab pos="8437958" algn="l"/>
                <a:tab pos="8882140" algn="l"/>
              </a:tabLst>
            </a:pPr>
            <a:r>
              <a:rPr lang="it-IT" sz="2200" b="1">
                <a:latin typeface="FreeSerif" pitchFamily="16" charset="0"/>
              </a:rPr>
              <a:t>I. Illina, A. Bonneau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643220" y="2131430"/>
            <a:ext cx="4996080" cy="13623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  <a:spcAft>
                <a:spcPts val="600"/>
              </a:spcAft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sz="1900" smtClean="0">
                <a:solidFill>
                  <a:srgbClr val="000000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Équipe PAROLE, INRIA – LORIA</a:t>
            </a:r>
          </a:p>
          <a:p>
            <a:pPr algn="r">
              <a:lnSpc>
                <a:spcPct val="100000"/>
              </a:lnSpc>
              <a:spcAft>
                <a:spcPts val="600"/>
              </a:spcAft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sz="1900" smtClean="0">
                <a:solidFill>
                  <a:srgbClr val="000000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615 </a:t>
            </a:r>
            <a:r>
              <a:rPr lang="it-IT" sz="1900">
                <a:solidFill>
                  <a:srgbClr val="000000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Rue du Jardin </a:t>
            </a:r>
            <a:r>
              <a:rPr lang="it-IT" sz="1900" smtClean="0">
                <a:solidFill>
                  <a:srgbClr val="000000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Botanique</a:t>
            </a:r>
            <a:endParaRPr lang="it-IT" sz="1900">
              <a:solidFill>
                <a:srgbClr val="000000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lnSpc>
                <a:spcPct val="100000"/>
              </a:lnSpc>
              <a:spcAft>
                <a:spcPts val="600"/>
              </a:spcAft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sz="1900">
                <a:solidFill>
                  <a:srgbClr val="000000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54600 Villers-les-Nancy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47420" y="6009758"/>
            <a:ext cx="9992160" cy="774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r>
              <a:rPr lang="it-IT" sz="1900" b="1">
                <a:solidFill>
                  <a:srgbClr val="000000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6 Juin 2012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66560" y="1244298"/>
            <a:ext cx="2799360" cy="62214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88837" tIns="44418" rIns="88837" bIns="44418" anchor="ctr"/>
          <a:lstStyle/>
          <a:p>
            <a:endParaRPr lang="fr-FR"/>
          </a:p>
        </p:txBody>
      </p:sp>
      <p:pic>
        <p:nvPicPr>
          <p:cNvPr id="40966" name="Picture 6" descr="F:\ALLEGRO\pres\logo-universite-de-lorrain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" y="1143000"/>
            <a:ext cx="762000" cy="762000"/>
          </a:xfrm>
          <a:prstGeom prst="rect">
            <a:avLst/>
          </a:prstGeom>
          <a:noFill/>
        </p:spPr>
      </p:pic>
      <p:pic>
        <p:nvPicPr>
          <p:cNvPr id="40968" name="Picture 8" descr="F:\ALLEGRO\pres\logo_INRIA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2625" y="1219200"/>
            <a:ext cx="1895475" cy="571500"/>
          </a:xfrm>
          <a:prstGeom prst="rect">
            <a:avLst/>
          </a:prstGeom>
          <a:noFill/>
        </p:spPr>
      </p:pic>
      <p:pic>
        <p:nvPicPr>
          <p:cNvPr id="40969" name="Picture 9" descr="F:\ALLEGRO\pres\cnr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52500" y="1143000"/>
            <a:ext cx="812800" cy="812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Critères pour la décision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40640" y="1404154"/>
            <a:ext cx="9590400" cy="1084433"/>
          </a:xfrm>
          <a:ln/>
        </p:spPr>
        <p:txBody>
          <a:bodyPr tIns="0"/>
          <a:lstStyle/>
          <a:p>
            <a:pPr marL="417965" indent="-297666">
              <a:lnSpc>
                <a:spcPct val="100000"/>
              </a:lnSpc>
              <a:spcAft>
                <a:spcPts val="600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r>
              <a:rPr lang="it-IT" sz="2200" b="1">
                <a:solidFill>
                  <a:srgbClr val="C71585"/>
                </a:solidFill>
                <a:latin typeface="FreeSerif" pitchFamily="16" charset="0"/>
              </a:rPr>
              <a:t>1. Critère associé aux phonèmes</a:t>
            </a:r>
          </a:p>
          <a:p>
            <a:pPr marL="417965" indent="-297666" algn="just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r>
              <a:rPr lang="it-IT" sz="2000">
                <a:solidFill>
                  <a:srgbClr val="4C4C4C"/>
                </a:solidFill>
                <a:latin typeface="FreeSerif" pitchFamily="16" charset="0"/>
              </a:rPr>
              <a:t>= pourcentage de segments phonétiques qui ont le même label dans les deux alignements et dont au moins une limite diffère de moins de 20 ms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381" y="3359104"/>
            <a:ext cx="9963000" cy="527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6020" y="4780981"/>
            <a:ext cx="9894960" cy="55301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84080" y="2938036"/>
            <a:ext cx="5578620" cy="4147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17965" indent="-297666">
              <a:lnSpc>
                <a:spcPct val="100000"/>
              </a:lnSpc>
              <a:spcAft>
                <a:spcPts val="1373"/>
              </a:spcAft>
              <a:buClrTx/>
              <a:tabLst>
                <a:tab pos="417965" algn="l"/>
                <a:tab pos="862149" algn="l"/>
                <a:tab pos="1306334" algn="l"/>
                <a:tab pos="1750518" algn="l"/>
                <a:tab pos="2194702" algn="l"/>
                <a:tab pos="2638885" algn="l"/>
                <a:tab pos="3083071" algn="l"/>
                <a:tab pos="3527255" algn="l"/>
                <a:tab pos="3971439" algn="l"/>
                <a:tab pos="4415623" algn="l"/>
                <a:tab pos="4859808" algn="l"/>
                <a:tab pos="5303991" algn="l"/>
                <a:tab pos="5748174" algn="l"/>
                <a:tab pos="6192359" algn="l"/>
                <a:tab pos="6636543" algn="l"/>
                <a:tab pos="7080727" algn="l"/>
                <a:tab pos="7524912" algn="l"/>
                <a:tab pos="7969096" algn="l"/>
                <a:tab pos="8413280" algn="l"/>
                <a:tab pos="8857464" algn="l"/>
                <a:tab pos="9301650" algn="l"/>
              </a:tabLst>
            </a:pPr>
            <a:r>
              <a:rPr lang="it-IT" sz="2000" smtClean="0">
                <a:solidFill>
                  <a:srgbClr val="4C4C4C"/>
                </a:solidFill>
                <a:latin typeface="FreeSerif" pitchFamily="16" charset="0"/>
              </a:rPr>
              <a:t>Entrée </a:t>
            </a:r>
            <a:r>
              <a:rPr lang="it-IT" sz="2100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correcte</a:t>
            </a:r>
            <a:r>
              <a:rPr lang="it-IT" sz="210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:     12/21 =&gt;  </a:t>
            </a:r>
            <a:r>
              <a:rPr lang="it-IT" sz="2100" b="1" i="1">
                <a:solidFill>
                  <a:srgbClr val="0000FF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57%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810000" y="4395916"/>
            <a:ext cx="4714500" cy="404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17965" indent="-297666">
              <a:lnSpc>
                <a:spcPct val="100000"/>
              </a:lnSpc>
              <a:spcAft>
                <a:spcPts val="1373"/>
              </a:spcAft>
              <a:buClrTx/>
              <a:tabLst>
                <a:tab pos="417965" algn="l"/>
                <a:tab pos="862149" algn="l"/>
                <a:tab pos="1306334" algn="l"/>
                <a:tab pos="1750518" algn="l"/>
                <a:tab pos="2194702" algn="l"/>
                <a:tab pos="2638885" algn="l"/>
                <a:tab pos="3083071" algn="l"/>
                <a:tab pos="3527255" algn="l"/>
                <a:tab pos="3971439" algn="l"/>
                <a:tab pos="4415623" algn="l"/>
                <a:tab pos="4859808" algn="l"/>
                <a:tab pos="5303991" algn="l"/>
                <a:tab pos="5748174" algn="l"/>
                <a:tab pos="6192359" algn="l"/>
                <a:tab pos="6636543" algn="l"/>
                <a:tab pos="7080727" algn="l"/>
                <a:tab pos="7524912" algn="l"/>
                <a:tab pos="7969096" algn="l"/>
                <a:tab pos="8413280" algn="l"/>
                <a:tab pos="8857464" algn="l"/>
                <a:tab pos="9301650" algn="l"/>
              </a:tabLst>
            </a:pPr>
            <a:r>
              <a:rPr lang="it-IT" sz="2000" smtClean="0">
                <a:solidFill>
                  <a:srgbClr val="4C4C4C"/>
                </a:solidFill>
                <a:latin typeface="FreeSerif" pitchFamily="16" charset="0"/>
              </a:rPr>
              <a:t>Entrée </a:t>
            </a:r>
            <a:r>
              <a:rPr lang="it-IT" sz="2100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incorrecte</a:t>
            </a:r>
            <a:r>
              <a:rPr lang="it-IT" sz="210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:   2/21 =&gt;  </a:t>
            </a:r>
            <a:r>
              <a:rPr lang="it-IT" sz="2100" b="1" i="1">
                <a:solidFill>
                  <a:srgbClr val="0000FF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8%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92460" y="5691316"/>
            <a:ext cx="5365440" cy="404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58738" indent="236538">
              <a:lnSpc>
                <a:spcPct val="100000"/>
              </a:lnSpc>
              <a:spcAft>
                <a:spcPts val="1373"/>
              </a:spcAft>
              <a:buClrTx/>
              <a:buFont typeface="Wingdings" pitchFamily="2" charset="2"/>
              <a:buChar char="v"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sz="2000" smtClean="0">
                <a:solidFill>
                  <a:srgbClr val="000000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 	</a:t>
            </a:r>
            <a:r>
              <a:rPr lang="it-IT" sz="2000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Les </a:t>
            </a:r>
            <a:r>
              <a:rPr lang="it-IT" sz="200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segments de non-parole sont ignorés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33280" y="6232981"/>
            <a:ext cx="1003104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32C7A68A-D5F6-49DF-B590-2BC80B5277ED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10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Critères pour la décision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440640" y="1404154"/>
            <a:ext cx="9590400" cy="1291816"/>
          </a:xfrm>
          <a:ln/>
        </p:spPr>
        <p:txBody>
          <a:bodyPr tIns="0"/>
          <a:lstStyle/>
          <a:p>
            <a:pPr marL="417965" indent="-297666">
              <a:lnSpc>
                <a:spcPct val="100000"/>
              </a:lnSpc>
              <a:spcAft>
                <a:spcPts val="600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r>
              <a:rPr lang="it-IT" sz="2200" b="1">
                <a:solidFill>
                  <a:srgbClr val="C71585"/>
                </a:solidFill>
                <a:latin typeface="FreeSerif" pitchFamily="16" charset="0"/>
              </a:rPr>
              <a:t>2. Critère associé aux trames</a:t>
            </a:r>
          </a:p>
          <a:p>
            <a:pPr marL="417965" indent="-297666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r>
              <a:rPr lang="it-IT" sz="2000">
                <a:solidFill>
                  <a:srgbClr val="4C4C4C"/>
                </a:solidFill>
                <a:latin typeface="FreeSerif" pitchFamily="16" charset="0"/>
              </a:rPr>
              <a:t>= pourcentage de trames ayant leurs étiquettes appartenant à la même classe </a:t>
            </a:r>
            <a:endParaRPr lang="it-IT" sz="2000" smtClean="0">
              <a:solidFill>
                <a:srgbClr val="4C4C4C"/>
              </a:solidFill>
              <a:latin typeface="FreeSerif" pitchFamily="16" charset="0"/>
            </a:endParaRPr>
          </a:p>
          <a:p>
            <a:pPr marL="417965" indent="-297666" algn="just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r>
              <a:rPr lang="it-IT" sz="1600" smtClean="0">
                <a:solidFill>
                  <a:schemeClr val="accent6">
                    <a:lumMod val="75000"/>
                  </a:schemeClr>
                </a:solidFill>
                <a:latin typeface="FreeSerif" pitchFamily="16" charset="0"/>
              </a:rPr>
              <a:t>(6 classes </a:t>
            </a:r>
            <a:r>
              <a:rPr lang="it-IT" sz="1600" smtClean="0">
                <a:solidFill>
                  <a:schemeClr val="accent6">
                    <a:lumMod val="75000"/>
                  </a:schemeClr>
                </a:solidFill>
                <a:latin typeface="FreeSerif" pitchFamily="16" charset="0"/>
              </a:rPr>
              <a:t>phon</a:t>
            </a:r>
            <a:r>
              <a:rPr lang="fr-FR" sz="1600" smtClean="0">
                <a:solidFill>
                  <a:schemeClr val="accent6">
                    <a:lumMod val="75000"/>
                  </a:schemeClr>
                </a:solidFill>
                <a:latin typeface="FreeSerif" pitchFamily="16" charset="0"/>
              </a:rPr>
              <a:t>é</a:t>
            </a:r>
            <a:r>
              <a:rPr lang="it-IT" sz="1600" smtClean="0">
                <a:solidFill>
                  <a:schemeClr val="accent6">
                    <a:lumMod val="75000"/>
                  </a:schemeClr>
                </a:solidFill>
                <a:latin typeface="FreeSerif" pitchFamily="16" charset="0"/>
              </a:rPr>
              <a:t>tiques </a:t>
            </a:r>
            <a:r>
              <a:rPr lang="it-IT" sz="1600" smtClean="0">
                <a:solidFill>
                  <a:schemeClr val="accent6">
                    <a:lumMod val="75000"/>
                  </a:schemeClr>
                </a:solidFill>
                <a:latin typeface="FreeSerif" pitchFamily="16" charset="0"/>
              </a:rPr>
              <a:t>: voyelles, </a:t>
            </a:r>
            <a:r>
              <a:rPr lang="it-IT" sz="1600" smtClean="0">
                <a:solidFill>
                  <a:schemeClr val="accent6">
                    <a:lumMod val="75000"/>
                  </a:schemeClr>
                </a:solidFill>
                <a:latin typeface="FreeSerif" pitchFamily="16" charset="0"/>
              </a:rPr>
              <a:t>semi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FreeSerif" pitchFamily="16" charset="0"/>
              </a:rPr>
              <a:t>-</a:t>
            </a:r>
            <a:r>
              <a:rPr lang="it-IT" sz="1600" smtClean="0">
                <a:solidFill>
                  <a:schemeClr val="accent6">
                    <a:lumMod val="75000"/>
                  </a:schemeClr>
                </a:solidFill>
                <a:latin typeface="FreeSerif" pitchFamily="16" charset="0"/>
              </a:rPr>
              <a:t>voyelles</a:t>
            </a:r>
            <a:r>
              <a:rPr lang="it-IT" sz="1600" smtClean="0">
                <a:solidFill>
                  <a:schemeClr val="accent6">
                    <a:lumMod val="75000"/>
                  </a:schemeClr>
                </a:solidFill>
                <a:latin typeface="FreeSerif" pitchFamily="16" charset="0"/>
              </a:rPr>
              <a:t>, fricatives, </a:t>
            </a:r>
            <a:r>
              <a:rPr lang="it-IT" sz="1600" smtClean="0">
                <a:solidFill>
                  <a:schemeClr val="accent6">
                    <a:lumMod val="75000"/>
                  </a:schemeClr>
                </a:solidFill>
                <a:latin typeface="FreeSerif" pitchFamily="16" charset="0"/>
              </a:rPr>
              <a:t>affriqu</a:t>
            </a:r>
            <a:r>
              <a:rPr lang="fr-FR" sz="1600" smtClean="0">
                <a:solidFill>
                  <a:schemeClr val="accent6">
                    <a:lumMod val="75000"/>
                  </a:schemeClr>
                </a:solidFill>
                <a:latin typeface="FreeSerif" pitchFamily="16" charset="0"/>
              </a:rPr>
              <a:t>é</a:t>
            </a:r>
            <a:r>
              <a:rPr lang="it-IT" sz="1600" smtClean="0">
                <a:solidFill>
                  <a:schemeClr val="accent6">
                    <a:lumMod val="75000"/>
                  </a:schemeClr>
                </a:solidFill>
                <a:latin typeface="FreeSerif" pitchFamily="16" charset="0"/>
              </a:rPr>
              <a:t>es</a:t>
            </a:r>
            <a:r>
              <a:rPr lang="it-IT" sz="1600" smtClean="0">
                <a:solidFill>
                  <a:schemeClr val="accent6">
                    <a:lumMod val="75000"/>
                  </a:schemeClr>
                </a:solidFill>
                <a:latin typeface="FreeSerif" pitchFamily="16" charset="0"/>
              </a:rPr>
              <a:t>, plosives, nasales)</a:t>
            </a:r>
            <a:endParaRPr lang="it-IT" sz="2000">
              <a:solidFill>
                <a:schemeClr val="accent6">
                  <a:lumMod val="75000"/>
                </a:schemeClr>
              </a:solidFill>
              <a:latin typeface="FreeSerif" pitchFamily="16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380" y="3315900"/>
            <a:ext cx="9953280" cy="57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1160" y="4763700"/>
            <a:ext cx="9904680" cy="57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84080" y="2938036"/>
            <a:ext cx="4348080" cy="4147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17965" indent="-297666">
              <a:lnSpc>
                <a:spcPct val="100000"/>
              </a:lnSpc>
              <a:spcAft>
                <a:spcPts val="1373"/>
              </a:spcAft>
              <a:buClrTx/>
              <a:tabLst>
                <a:tab pos="417965" algn="l"/>
                <a:tab pos="862149" algn="l"/>
                <a:tab pos="1306334" algn="l"/>
                <a:tab pos="1750518" algn="l"/>
                <a:tab pos="2194702" algn="l"/>
                <a:tab pos="2638885" algn="l"/>
                <a:tab pos="3083071" algn="l"/>
                <a:tab pos="3527255" algn="l"/>
                <a:tab pos="3971439" algn="l"/>
                <a:tab pos="4415623" algn="l"/>
                <a:tab pos="4859808" algn="l"/>
                <a:tab pos="5303991" algn="l"/>
                <a:tab pos="5748174" algn="l"/>
                <a:tab pos="6192359" algn="l"/>
                <a:tab pos="6636543" algn="l"/>
                <a:tab pos="7080727" algn="l"/>
                <a:tab pos="7524912" algn="l"/>
                <a:tab pos="7969096" algn="l"/>
                <a:tab pos="8413280" algn="l"/>
                <a:tab pos="8857464" algn="l"/>
                <a:tab pos="9301650" algn="l"/>
              </a:tabLst>
            </a:pPr>
            <a:r>
              <a:rPr lang="it-IT" sz="2100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E</a:t>
            </a:r>
            <a:r>
              <a:rPr lang="it-IT" sz="2100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ntr</a:t>
            </a:r>
            <a:r>
              <a:rPr lang="fr-FR" sz="2100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ée </a:t>
            </a:r>
            <a:r>
              <a:rPr lang="it-IT" sz="2100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correcte</a:t>
            </a:r>
            <a:r>
              <a:rPr lang="it-IT" sz="210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:     </a:t>
            </a:r>
            <a:r>
              <a:rPr lang="it-IT" sz="2100" b="1" i="1">
                <a:solidFill>
                  <a:srgbClr val="0000FF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85%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10000" y="4395916"/>
            <a:ext cx="4199040" cy="404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17965" indent="-297666">
              <a:lnSpc>
                <a:spcPct val="100000"/>
              </a:lnSpc>
              <a:spcAft>
                <a:spcPts val="1373"/>
              </a:spcAft>
              <a:buClrTx/>
              <a:tabLst>
                <a:tab pos="417965" algn="l"/>
                <a:tab pos="862149" algn="l"/>
                <a:tab pos="1306334" algn="l"/>
                <a:tab pos="1750518" algn="l"/>
                <a:tab pos="2194702" algn="l"/>
                <a:tab pos="2638885" algn="l"/>
                <a:tab pos="3083071" algn="l"/>
                <a:tab pos="3527255" algn="l"/>
                <a:tab pos="3971439" algn="l"/>
                <a:tab pos="4415623" algn="l"/>
                <a:tab pos="4859808" algn="l"/>
                <a:tab pos="5303991" algn="l"/>
                <a:tab pos="5748174" algn="l"/>
                <a:tab pos="6192359" algn="l"/>
                <a:tab pos="6636543" algn="l"/>
                <a:tab pos="7080727" algn="l"/>
                <a:tab pos="7524912" algn="l"/>
                <a:tab pos="7969096" algn="l"/>
                <a:tab pos="8413280" algn="l"/>
                <a:tab pos="8857464" algn="l"/>
                <a:tab pos="9301650" algn="l"/>
              </a:tabLst>
            </a:pPr>
            <a:r>
              <a:rPr lang="it-IT" sz="2100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Entrée incorrecte</a:t>
            </a:r>
            <a:r>
              <a:rPr lang="it-IT" sz="210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:   </a:t>
            </a:r>
            <a:r>
              <a:rPr lang="it-IT" sz="2100" b="1" i="1">
                <a:solidFill>
                  <a:srgbClr val="0000FF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52%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707820" y="5691316"/>
            <a:ext cx="8398080" cy="404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117475" indent="-58738">
              <a:lnSpc>
                <a:spcPct val="100000"/>
              </a:lnSpc>
              <a:spcAft>
                <a:spcPts val="1373"/>
              </a:spcAft>
              <a:buClrTx/>
              <a:buFont typeface="Wingdings" pitchFamily="2" charset="2"/>
              <a:buChar char="v"/>
              <a:tabLst>
                <a:tab pos="117475" algn="l"/>
                <a:tab pos="442913" algn="l"/>
                <a:tab pos="887413" algn="l"/>
                <a:tab pos="1331913" algn="l"/>
                <a:tab pos="1776413" algn="l"/>
                <a:tab pos="2220913" algn="l"/>
                <a:tab pos="2663825" algn="l"/>
                <a:tab pos="3108325" algn="l"/>
                <a:tab pos="3552825" algn="l"/>
                <a:tab pos="3997325" algn="l"/>
                <a:tab pos="4441825" algn="l"/>
                <a:tab pos="4884738" algn="l"/>
                <a:tab pos="5329238" algn="l"/>
                <a:tab pos="5773738" algn="l"/>
                <a:tab pos="6218238" algn="l"/>
                <a:tab pos="6662738" algn="l"/>
                <a:tab pos="7105650" algn="l"/>
                <a:tab pos="7550150" algn="l"/>
                <a:tab pos="7994650" algn="l"/>
                <a:tab pos="8439150" algn="l"/>
                <a:tab pos="8883650" algn="l"/>
              </a:tabLst>
            </a:pPr>
            <a:r>
              <a:rPr lang="it-IT" sz="2000">
                <a:solidFill>
                  <a:srgbClr val="000000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   </a:t>
            </a:r>
            <a:r>
              <a:rPr lang="it-IT" sz="2000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Les </a:t>
            </a:r>
            <a:r>
              <a:rPr lang="it-IT" sz="200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segments de non-parole </a:t>
            </a:r>
            <a:r>
              <a:rPr lang="it-IT" sz="2000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sont </a:t>
            </a:r>
            <a:r>
              <a:rPr lang="it-IT" sz="200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pris en compte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295900" y="6232981"/>
            <a:ext cx="496842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9F51894A-80D4-4937-A596-175CDFE595F9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11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Critères pour la décision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40640" y="1404154"/>
            <a:ext cx="9590400" cy="1084433"/>
          </a:xfrm>
          <a:ln/>
        </p:spPr>
        <p:txBody>
          <a:bodyPr tIns="0"/>
          <a:lstStyle/>
          <a:p>
            <a:pPr marL="417965" indent="-297666">
              <a:lnSpc>
                <a:spcPct val="100000"/>
              </a:lnSpc>
              <a:spcAft>
                <a:spcPts val="600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r>
              <a:rPr lang="it-IT" sz="2200" b="1">
                <a:solidFill>
                  <a:srgbClr val="C71585"/>
                </a:solidFill>
                <a:latin typeface="FreeSerif" pitchFamily="16" charset="0"/>
              </a:rPr>
              <a:t>3. Critère associé aux zones de non-parole</a:t>
            </a:r>
          </a:p>
          <a:p>
            <a:pPr marL="417965" indent="-297666" algn="just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r>
              <a:rPr lang="it-IT" sz="2000">
                <a:solidFill>
                  <a:srgbClr val="4C4C4C"/>
                </a:solidFill>
                <a:latin typeface="FreeSerif" pitchFamily="16" charset="0"/>
              </a:rPr>
              <a:t>= différence entre les </a:t>
            </a:r>
            <a:r>
              <a:rPr lang="it-IT" sz="2000" smtClean="0">
                <a:solidFill>
                  <a:srgbClr val="4C4C4C"/>
                </a:solidFill>
                <a:latin typeface="FreeSerif" pitchFamily="16" charset="0"/>
              </a:rPr>
              <a:t>recouvrements </a:t>
            </a:r>
            <a:r>
              <a:rPr lang="it-IT" sz="2000">
                <a:solidFill>
                  <a:srgbClr val="4C4C4C"/>
                </a:solidFill>
                <a:latin typeface="FreeSerif" pitchFamily="16" charset="0"/>
              </a:rPr>
              <a:t>des segments de non-parole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860" y="3138091"/>
            <a:ext cx="9953280" cy="57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6021" y="4527838"/>
            <a:ext cx="9904680" cy="57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23900" y="2785636"/>
            <a:ext cx="4348080" cy="4147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17965" indent="-297666">
              <a:lnSpc>
                <a:spcPct val="100000"/>
              </a:lnSpc>
              <a:spcAft>
                <a:spcPts val="1373"/>
              </a:spcAft>
              <a:buClrTx/>
              <a:tabLst>
                <a:tab pos="417965" algn="l"/>
                <a:tab pos="862149" algn="l"/>
                <a:tab pos="1306334" algn="l"/>
                <a:tab pos="1750518" algn="l"/>
                <a:tab pos="2194702" algn="l"/>
                <a:tab pos="2638885" algn="l"/>
                <a:tab pos="3083071" algn="l"/>
                <a:tab pos="3527255" algn="l"/>
                <a:tab pos="3971439" algn="l"/>
                <a:tab pos="4415623" algn="l"/>
                <a:tab pos="4859808" algn="l"/>
                <a:tab pos="5303991" algn="l"/>
                <a:tab pos="5748174" algn="l"/>
                <a:tab pos="6192359" algn="l"/>
                <a:tab pos="6636543" algn="l"/>
                <a:tab pos="7080727" algn="l"/>
                <a:tab pos="7524912" algn="l"/>
                <a:tab pos="7969096" algn="l"/>
                <a:tab pos="8413280" algn="l"/>
                <a:tab pos="8857464" algn="l"/>
                <a:tab pos="9301650" algn="l"/>
              </a:tabLst>
            </a:pPr>
            <a:r>
              <a:rPr lang="it-IT" sz="2100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Entrée correcte</a:t>
            </a:r>
            <a:r>
              <a:rPr lang="it-IT" sz="210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:       </a:t>
            </a:r>
            <a:r>
              <a:rPr lang="it-IT" sz="2100" b="1" i="1">
                <a:solidFill>
                  <a:srgbClr val="0000FF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4%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23900" y="4167316"/>
            <a:ext cx="4199040" cy="404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17965" indent="-297666">
              <a:lnSpc>
                <a:spcPct val="100000"/>
              </a:lnSpc>
              <a:spcAft>
                <a:spcPts val="1373"/>
              </a:spcAft>
              <a:buClrTx/>
              <a:tabLst>
                <a:tab pos="417965" algn="l"/>
                <a:tab pos="862149" algn="l"/>
                <a:tab pos="1306334" algn="l"/>
                <a:tab pos="1750518" algn="l"/>
                <a:tab pos="2194702" algn="l"/>
                <a:tab pos="2638885" algn="l"/>
                <a:tab pos="3083071" algn="l"/>
                <a:tab pos="3527255" algn="l"/>
                <a:tab pos="3971439" algn="l"/>
                <a:tab pos="4415623" algn="l"/>
                <a:tab pos="4859808" algn="l"/>
                <a:tab pos="5303991" algn="l"/>
                <a:tab pos="5748174" algn="l"/>
                <a:tab pos="6192359" algn="l"/>
                <a:tab pos="6636543" algn="l"/>
                <a:tab pos="7080727" algn="l"/>
                <a:tab pos="7524912" algn="l"/>
                <a:tab pos="7969096" algn="l"/>
                <a:tab pos="8413280" algn="l"/>
                <a:tab pos="8857464" algn="l"/>
                <a:tab pos="9301650" algn="l"/>
              </a:tabLst>
            </a:pPr>
            <a:r>
              <a:rPr lang="it-IT" sz="2100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Entrée incorrecte</a:t>
            </a:r>
            <a:r>
              <a:rPr lang="it-IT" sz="210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:   </a:t>
            </a:r>
            <a:r>
              <a:rPr lang="it-IT" sz="2100" b="1" i="1" smtClean="0">
                <a:solidFill>
                  <a:srgbClr val="0000FF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19%</a:t>
            </a:r>
            <a:endParaRPr lang="it-IT" sz="2100" b="1" i="1">
              <a:solidFill>
                <a:srgbClr val="0000FF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33280" y="6232981"/>
            <a:ext cx="1003104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1F8E2943-56C2-4EB5-8896-C91E88268B84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12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Classification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440641" y="1404149"/>
            <a:ext cx="9037980" cy="4609924"/>
          </a:xfrm>
          <a:ln/>
        </p:spPr>
        <p:txBody>
          <a:bodyPr tIns="0"/>
          <a:lstStyle/>
          <a:p>
            <a:pPr marL="417965" indent="-297666">
              <a:lnSpc>
                <a:spcPct val="100000"/>
              </a:lnSpc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 b="1">
              <a:solidFill>
                <a:srgbClr val="94006B"/>
              </a:solidFill>
              <a:latin typeface="FreeSerif" pitchFamily="16" charset="0"/>
            </a:endParaRPr>
          </a:p>
          <a:p>
            <a:pPr marL="417965" indent="-297666" algn="just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>
              <a:solidFill>
                <a:srgbClr val="4C4C4C"/>
              </a:solidFill>
              <a:latin typeface="FreeSerif" pitchFamily="16" charset="0"/>
            </a:endParaRPr>
          </a:p>
          <a:p>
            <a:pPr marL="417965" indent="-297666" algn="just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>
              <a:solidFill>
                <a:srgbClr val="4C4C4C"/>
              </a:solidFill>
              <a:latin typeface="FreeSerif" pitchFamily="16" charset="0"/>
            </a:endParaRPr>
          </a:p>
          <a:p>
            <a:pPr marL="417965" indent="-297666" algn="just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>
              <a:solidFill>
                <a:srgbClr val="4C4C4C"/>
              </a:solidFill>
              <a:latin typeface="FreeSerif" pitchFamily="16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66700" y="1543847"/>
            <a:ext cx="9601200" cy="5897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7438" tIns="43720" rIns="87438" bIns="43720"/>
          <a:lstStyle/>
          <a:p>
            <a:pPr marL="692150" lvl="1" indent="-352425">
              <a:buSzPct val="80000"/>
              <a:buBlip>
                <a:blip r:embed="rId5"/>
              </a:buBlip>
              <a:tabLst>
                <a:tab pos="693738" algn="l"/>
                <a:tab pos="1047750" algn="l"/>
                <a:tab pos="1492250" algn="l"/>
                <a:tab pos="1936750" algn="l"/>
                <a:tab pos="2381250" algn="l"/>
                <a:tab pos="2824163" algn="l"/>
                <a:tab pos="3268663" algn="l"/>
                <a:tab pos="3713163" algn="l"/>
                <a:tab pos="4157663" algn="l"/>
                <a:tab pos="4602163" algn="l"/>
                <a:tab pos="5045075" algn="l"/>
                <a:tab pos="5489575" algn="l"/>
                <a:tab pos="5934075" algn="l"/>
                <a:tab pos="6378575" algn="l"/>
                <a:tab pos="6823075" algn="l"/>
                <a:tab pos="7265988" algn="l"/>
                <a:tab pos="7710488" algn="l"/>
                <a:tab pos="8154988" algn="l"/>
                <a:tab pos="8599488" algn="l"/>
                <a:tab pos="9043988" algn="l"/>
                <a:tab pos="9486900" algn="l"/>
              </a:tabLst>
            </a:pPr>
            <a:r>
              <a:rPr lang="fr-FR" sz="220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Classification entre deux classes: </a:t>
            </a:r>
            <a:r>
              <a:rPr lang="fr-FR" sz="2200" b="1">
                <a:solidFill>
                  <a:srgbClr val="0000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correcte</a:t>
            </a:r>
            <a:r>
              <a:rPr lang="fr-FR" sz="220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 / </a:t>
            </a:r>
            <a:r>
              <a:rPr lang="fr-FR" sz="2200" b="1">
                <a:solidFill>
                  <a:srgbClr val="0000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incorrecte</a:t>
            </a:r>
          </a:p>
          <a:p>
            <a:pPr marL="604585" lvl="1" indent="-282242">
              <a:lnSpc>
                <a:spcPct val="200000"/>
              </a:lnSpc>
              <a:buClrTx/>
              <a:buSzPct val="57000"/>
              <a:tabLst>
                <a:tab pos="604585" algn="l"/>
                <a:tab pos="1048768" algn="l"/>
                <a:tab pos="1492952" algn="l"/>
                <a:tab pos="1937136" algn="l"/>
                <a:tab pos="2381320" algn="l"/>
                <a:tab pos="2825503" algn="l"/>
                <a:tab pos="3269689" algn="l"/>
                <a:tab pos="3713873" algn="l"/>
                <a:tab pos="4158059" algn="l"/>
                <a:tab pos="4602239" algn="l"/>
                <a:tab pos="5046426" algn="l"/>
                <a:tab pos="5490610" algn="l"/>
                <a:tab pos="5934792" algn="l"/>
                <a:tab pos="6378979" algn="l"/>
                <a:tab pos="6823162" algn="l"/>
                <a:tab pos="7267347" algn="l"/>
                <a:tab pos="7711530" algn="l"/>
                <a:tab pos="8155714" algn="l"/>
                <a:tab pos="8599900" algn="l"/>
                <a:tab pos="9044083" algn="l"/>
                <a:tab pos="9488266" algn="l"/>
              </a:tabLst>
            </a:pPr>
            <a:endParaRPr lang="fr-FR" sz="2200" b="1">
              <a:solidFill>
                <a:srgbClr val="0000FF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4813021" y="3293627"/>
          <a:ext cx="733860" cy="326915"/>
        </p:xfrm>
        <a:graphic>
          <a:graphicData uri="http://schemas.openxmlformats.org/presentationml/2006/ole">
            <p:oleObj spid="_x0000_s16389" r:id="rId6" imgW="72720" imgH="168840" progId="Equation.3">
              <p:embed/>
            </p:oleObj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33280" y="6232981"/>
            <a:ext cx="1003104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BBAA6C58-1416-4073-84A8-5B35A31A8954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13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23900" y="2895600"/>
            <a:ext cx="9144000" cy="2339266"/>
            <a:chOff x="723900" y="2819400"/>
            <a:chExt cx="9144000" cy="2339266"/>
          </a:xfrm>
        </p:grpSpPr>
        <p:grpSp>
          <p:nvGrpSpPr>
            <p:cNvPr id="32" name="Group 31"/>
            <p:cNvGrpSpPr/>
            <p:nvPr/>
          </p:nvGrpSpPr>
          <p:grpSpPr>
            <a:xfrm>
              <a:off x="723900" y="2819400"/>
              <a:ext cx="9144000" cy="2339266"/>
              <a:chOff x="723900" y="2819400"/>
              <a:chExt cx="9144000" cy="2339266"/>
            </a:xfrm>
          </p:grpSpPr>
          <p:grpSp>
            <p:nvGrpSpPr>
              <p:cNvPr id="10" name="Group 19"/>
              <p:cNvGrpSpPr/>
              <p:nvPr/>
            </p:nvGrpSpPr>
            <p:grpSpPr>
              <a:xfrm>
                <a:off x="723900" y="3048000"/>
                <a:ext cx="4876800" cy="2110666"/>
                <a:chOff x="895574" y="3745267"/>
                <a:chExt cx="4656024" cy="1805866"/>
              </a:xfrm>
            </p:grpSpPr>
            <p:sp>
              <p:nvSpPr>
                <p:cNvPr id="13" name="Cloud 12"/>
                <p:cNvSpPr/>
                <p:nvPr/>
              </p:nvSpPr>
              <p:spPr bwMode="auto">
                <a:xfrm rot="308547">
                  <a:off x="895574" y="3745267"/>
                  <a:ext cx="3595939" cy="1805866"/>
                </a:xfrm>
                <a:prstGeom prst="cloud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76200" dist="38100" dir="2700000" sx="102000" sy="102000" algn="tl" rotWithShape="0">
                    <a:prstClr val="black">
                      <a:alpha val="31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fr-FR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 rot="21196565">
                  <a:off x="1286902" y="4040942"/>
                  <a:ext cx="2466237" cy="3213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smtClean="0">
                      <a:solidFill>
                        <a:schemeClr val="tx1"/>
                      </a:solidFill>
                      <a:latin typeface="FreeSerif"/>
                    </a:rPr>
                    <a:t>Critè</a:t>
                  </a:r>
                  <a:r>
                    <a:rPr lang="en-US" sz="1600" b="1" smtClean="0">
                      <a:solidFill>
                        <a:schemeClr val="tx1"/>
                      </a:solidFill>
                      <a:latin typeface="FreeSerif"/>
                    </a:rPr>
                    <a:t>re phonemes</a:t>
                  </a:r>
                  <a:endParaRPr lang="fr-FR" sz="1600" b="1">
                    <a:solidFill>
                      <a:schemeClr val="tx1"/>
                    </a:solidFill>
                    <a:latin typeface="FreeSerif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rot="380055">
                  <a:off x="1584595" y="4790153"/>
                  <a:ext cx="2866254" cy="3213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smtClean="0">
                      <a:solidFill>
                        <a:schemeClr val="tx1"/>
                      </a:solidFill>
                      <a:latin typeface="FreeSerif"/>
                    </a:rPr>
                    <a:t>Critè</a:t>
                  </a:r>
                  <a:r>
                    <a:rPr lang="en-US" sz="1600" b="1" smtClean="0">
                      <a:solidFill>
                        <a:schemeClr val="tx1"/>
                      </a:solidFill>
                      <a:latin typeface="FreeSerif"/>
                    </a:rPr>
                    <a:t>re non-parole</a:t>
                  </a:r>
                  <a:endParaRPr lang="fr-FR" sz="1600" b="1">
                    <a:solidFill>
                      <a:schemeClr val="tx1"/>
                    </a:solidFill>
                    <a:latin typeface="FreeSerif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 rot="737413">
                  <a:off x="2803278" y="4567493"/>
                  <a:ext cx="2748320" cy="3213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smtClean="0">
                      <a:solidFill>
                        <a:schemeClr val="tx1"/>
                      </a:solidFill>
                      <a:latin typeface="FreeSerif"/>
                    </a:rPr>
                    <a:t>Critè</a:t>
                  </a:r>
                  <a:r>
                    <a:rPr lang="en-US" sz="1600" b="1" smtClean="0">
                      <a:solidFill>
                        <a:schemeClr val="tx1"/>
                      </a:solidFill>
                      <a:latin typeface="FreeSerif"/>
                    </a:rPr>
                    <a:t>re trames</a:t>
                  </a:r>
                  <a:endParaRPr lang="fr-FR" sz="1600" b="1">
                    <a:solidFill>
                      <a:schemeClr val="tx1"/>
                    </a:solidFill>
                    <a:latin typeface="FreeSerif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5295900" y="3124200"/>
                <a:ext cx="2057400" cy="1909882"/>
              </a:xfrm>
              <a:prstGeom prst="rect">
                <a:avLst/>
              </a:prstGeom>
              <a:noFill/>
              <a:effectLst>
                <a:outerShdw blurRad="76200" dist="1003300" dir="15660000" sx="200000" sy="200000" algn="tl" rotWithShape="0">
                  <a:prstClr val="black">
                    <a:alpha val="3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2700" smtClean="0">
                    <a:solidFill>
                      <a:schemeClr val="accent3">
                        <a:lumMod val="8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lgerian" pitchFamily="82" charset="0"/>
                  </a:rPr>
                  <a:t>?</a:t>
                </a:r>
                <a:endParaRPr lang="fr-FR" sz="12700">
                  <a:solidFill>
                    <a:schemeClr val="accent3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lgerian" pitchFamily="82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6819900" y="2819400"/>
                <a:ext cx="3048000" cy="609600"/>
              </a:xfrm>
              <a:prstGeom prst="roundRect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sx="102000" sy="102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/>
                <a:r>
                  <a:rPr lang="en-US" b="1" smtClean="0">
                    <a:solidFill>
                      <a:schemeClr val="tx1"/>
                    </a:solidFill>
                  </a:rPr>
                  <a:t>Entrée correcte</a:t>
                </a:r>
                <a:endParaRPr kumimoji="0" lang="fr-FR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>
                <a:off x="6819900" y="4495800"/>
                <a:ext cx="3048000" cy="609600"/>
              </a:xfrm>
              <a:prstGeom prst="roundRect">
                <a:avLst/>
              </a:prstGeom>
              <a:solidFill>
                <a:srgbClr val="FFCCFF"/>
              </a:solidFill>
              <a:ln w="9525" cap="flat" cmpd="sng" algn="ctr">
                <a:solidFill>
                  <a:srgbClr val="F955CE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sx="102000" sy="102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/>
                <a:r>
                  <a:rPr lang="en-US" b="1" smtClean="0">
                    <a:solidFill>
                      <a:schemeClr val="tx1"/>
                    </a:solidFill>
                  </a:rPr>
                  <a:t>Entrée incorrecte</a:t>
                </a:r>
                <a:endParaRPr kumimoji="0" lang="fr-FR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 bwMode="auto">
            <a:xfrm flipV="1">
              <a:off x="4533900" y="3124200"/>
              <a:ext cx="2209800" cy="685800"/>
            </a:xfrm>
            <a:prstGeom prst="straightConnector1">
              <a:avLst/>
            </a:prstGeom>
            <a:solidFill>
              <a:srgbClr val="00B8FF"/>
            </a:solidFill>
            <a:ln w="412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4533900" y="4343400"/>
              <a:ext cx="2209800" cy="457200"/>
            </a:xfrm>
            <a:prstGeom prst="straightConnector1">
              <a:avLst/>
            </a:prstGeom>
            <a:solidFill>
              <a:srgbClr val="00B8FF"/>
            </a:solidFill>
            <a:ln w="412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Classification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440641" y="1404149"/>
            <a:ext cx="9037980" cy="2101051"/>
          </a:xfrm>
          <a:ln/>
        </p:spPr>
        <p:txBody>
          <a:bodyPr tIns="0"/>
          <a:lstStyle/>
          <a:p>
            <a:pPr marL="417965" indent="-297666">
              <a:lnSpc>
                <a:spcPct val="100000"/>
              </a:lnSpc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 b="1">
              <a:solidFill>
                <a:srgbClr val="94006B"/>
              </a:solidFill>
              <a:latin typeface="FreeSerif" pitchFamily="16" charset="0"/>
            </a:endParaRPr>
          </a:p>
          <a:p>
            <a:pPr marL="417965" indent="-297666" algn="just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>
              <a:solidFill>
                <a:srgbClr val="4C4C4C"/>
              </a:solidFill>
              <a:latin typeface="FreeSerif" pitchFamily="16" charset="0"/>
            </a:endParaRPr>
          </a:p>
          <a:p>
            <a:pPr marL="417965" indent="-297666" algn="just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>
              <a:solidFill>
                <a:srgbClr val="4C4C4C"/>
              </a:solidFill>
              <a:latin typeface="FreeSerif" pitchFamily="16" charset="0"/>
            </a:endParaRPr>
          </a:p>
          <a:p>
            <a:pPr marL="417965" indent="-297666" algn="just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>
              <a:solidFill>
                <a:srgbClr val="4C4C4C"/>
              </a:solidFill>
              <a:latin typeface="FreeSerif" pitchFamily="16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52280" y="1445913"/>
            <a:ext cx="9868020" cy="2059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7438" tIns="97581" rIns="87438" bIns="43720"/>
          <a:lstStyle/>
          <a:p>
            <a:pPr>
              <a:lnSpc>
                <a:spcPct val="8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r>
              <a:rPr lang="fr-FR" sz="2200" b="1">
                <a:solidFill>
                  <a:srgbClr val="C71585"/>
                </a:solidFill>
                <a:latin typeface="FreeSerif" pitchFamily="16" charset="0"/>
                <a:ea typeface="DAAAAA+ArialMT" charset="0"/>
                <a:cs typeface="DAAAAA+ArialMT" charset="0"/>
              </a:rPr>
              <a:t>Apprentissage</a:t>
            </a:r>
          </a:p>
          <a:p>
            <a:pPr marL="604585" lvl="1" indent="-282242">
              <a:lnSpc>
                <a:spcPct val="200000"/>
              </a:lnSpc>
              <a:spcBef>
                <a:spcPts val="426"/>
              </a:spcBef>
              <a:spcAft>
                <a:spcPts val="600"/>
              </a:spcAft>
              <a:buSzPct val="80000"/>
              <a:buBlip>
                <a:blip r:embed="rId5"/>
              </a:buBlip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r>
              <a:rPr lang="fr-FR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Données: D = {X</a:t>
            </a:r>
            <a:r>
              <a:rPr lang="fr-FR" baseline="-2500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i</a:t>
            </a:r>
            <a:r>
              <a:rPr lang="fr-FR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, </a:t>
            </a:r>
            <a:r>
              <a:rPr lang="fr-FR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y</a:t>
            </a:r>
            <a:r>
              <a:rPr lang="fr-FR" baseline="-250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i</a:t>
            </a:r>
            <a:r>
              <a:rPr lang="fr-FR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}, </a:t>
            </a:r>
            <a:r>
              <a:rPr lang="fr-FR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1</a:t>
            </a:r>
            <a:r>
              <a:rPr lang="fr-FR">
                <a:solidFill>
                  <a:srgbClr val="000000"/>
                </a:solidFill>
                <a:latin typeface="FreeSerif" pitchFamily="16" charset="0"/>
                <a:ea typeface="FreeSerif" pitchFamily="16" charset="0"/>
                <a:cs typeface="FreeSerif" pitchFamily="16" charset="0"/>
              </a:rPr>
              <a:t>≤ </a:t>
            </a:r>
            <a:r>
              <a:rPr lang="fr-FR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i </a:t>
            </a:r>
            <a:r>
              <a:rPr lang="fr-FR">
                <a:solidFill>
                  <a:srgbClr val="000000"/>
                </a:solidFill>
                <a:latin typeface="FreeSerif" pitchFamily="16" charset="0"/>
                <a:ea typeface="FreeSerif" pitchFamily="16" charset="0"/>
                <a:cs typeface="FreeSerif" pitchFamily="16" charset="0"/>
              </a:rPr>
              <a:t>≤ </a:t>
            </a:r>
            <a:r>
              <a:rPr lang="fr-FR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N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Tx/>
              <a:buFont typeface="Arial" pitchFamily="34" charset="0"/>
              <a:buChar char="•"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r>
              <a:rPr lang="fr-FR" sz="16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X</a:t>
            </a:r>
            <a:r>
              <a:rPr lang="fr-FR" sz="1600" baseline="-250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i</a:t>
            </a:r>
            <a:r>
              <a:rPr lang="fr-FR" sz="16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 </a:t>
            </a:r>
            <a:r>
              <a:rPr lang="fr-FR" sz="160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= &lt;</a:t>
            </a:r>
            <a:r>
              <a:rPr lang="fr-FR" sz="16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x</a:t>
            </a:r>
            <a:r>
              <a:rPr lang="fr-FR" sz="1600" baseline="-250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1</a:t>
            </a:r>
            <a:r>
              <a:rPr lang="fr-FR" sz="16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, x</a:t>
            </a:r>
            <a:r>
              <a:rPr lang="fr-FR" sz="1600" baseline="-250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2</a:t>
            </a:r>
            <a:r>
              <a:rPr lang="fr-FR" sz="16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, x</a:t>
            </a:r>
            <a:r>
              <a:rPr lang="fr-FR" sz="1600" baseline="-250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3</a:t>
            </a:r>
            <a:r>
              <a:rPr lang="fr-FR" sz="16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&gt;  </a:t>
            </a:r>
            <a:r>
              <a:rPr lang="fr-FR" sz="160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les informations (</a:t>
            </a:r>
            <a:r>
              <a:rPr lang="fr-FR" sz="16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critères de dé</a:t>
            </a:r>
            <a:r>
              <a:rPr lang="en-US" sz="16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cision</a:t>
            </a:r>
            <a:r>
              <a:rPr lang="fr-FR" sz="16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) concernant </a:t>
            </a:r>
            <a:r>
              <a:rPr lang="fr-FR" sz="16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l’entrée </a:t>
            </a:r>
            <a:r>
              <a:rPr lang="fr-FR" sz="1600" i="1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i</a:t>
            </a:r>
            <a:r>
              <a:rPr lang="fr-FR" sz="16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 </a:t>
            </a:r>
            <a:r>
              <a:rPr lang="fr-FR" sz="160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à </a:t>
            </a:r>
            <a:r>
              <a:rPr lang="fr-FR" sz="16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classifier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Tx/>
              <a:buFont typeface="Arial" pitchFamily="34" charset="0"/>
              <a:buChar char="•"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r>
              <a:rPr lang="fr-FR" sz="16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y</a:t>
            </a:r>
            <a:r>
              <a:rPr lang="fr-FR" sz="1600" baseline="-250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i</a:t>
            </a:r>
            <a:r>
              <a:rPr lang="fr-FR" sz="16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  </a:t>
            </a:r>
            <a:r>
              <a:rPr lang="fr-FR" sz="160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= 1 </a:t>
            </a:r>
            <a:r>
              <a:rPr lang="fr-FR" sz="16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(entrée correcte</a:t>
            </a:r>
            <a:r>
              <a:rPr lang="fr-FR" sz="160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) ou 0 </a:t>
            </a:r>
            <a:r>
              <a:rPr lang="fr-FR" sz="16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(entrée incorrecte</a:t>
            </a:r>
            <a:r>
              <a:rPr lang="fr-FR" sz="16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)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Tx/>
              <a:buFont typeface="Arial" pitchFamily="34" charset="0"/>
              <a:buChar char="•"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r>
              <a:rPr lang="fr-FR" sz="16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N = </a:t>
            </a:r>
            <a:r>
              <a:rPr lang="fr-FR" sz="160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le nombre </a:t>
            </a:r>
            <a:r>
              <a:rPr lang="fr-FR" sz="16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des éntrées</a:t>
            </a:r>
            <a:r>
              <a:rPr lang="en-US" sz="16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 (correctes &amp; incorrectes) </a:t>
            </a:r>
            <a:r>
              <a:rPr lang="fr-FR" sz="16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dans </a:t>
            </a:r>
            <a:r>
              <a:rPr lang="fr-FR" sz="160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le corpus d'apprentissage</a:t>
            </a:r>
          </a:p>
          <a:p>
            <a:pPr marL="604585" lvl="1" indent="-282242" algn="just">
              <a:lnSpc>
                <a:spcPct val="200000"/>
              </a:lnSpc>
              <a:spcBef>
                <a:spcPts val="985"/>
              </a:spcBef>
              <a:buSzPct val="70000"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r>
              <a:rPr lang="fr-FR" sz="15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		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4813021" y="3293627"/>
          <a:ext cx="733860" cy="326915"/>
        </p:xfrm>
        <a:graphic>
          <a:graphicData uri="http://schemas.openxmlformats.org/presentationml/2006/ole">
            <p:oleObj spid="_x0000_s17413" r:id="rId6" imgW="72720" imgH="168840" progId="Equation.3">
              <p:embed/>
            </p:oleObj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8877300" y="6232981"/>
            <a:ext cx="138702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01BC6CAE-0891-4102-B382-BEE1DB2C3349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14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47700" y="3886200"/>
            <a:ext cx="9220200" cy="1805866"/>
            <a:chOff x="571500" y="3745267"/>
            <a:chExt cx="9220200" cy="1805866"/>
          </a:xfrm>
        </p:grpSpPr>
        <p:grpSp>
          <p:nvGrpSpPr>
            <p:cNvPr id="20" name="Group 19"/>
            <p:cNvGrpSpPr/>
            <p:nvPr/>
          </p:nvGrpSpPr>
          <p:grpSpPr>
            <a:xfrm>
              <a:off x="571500" y="3745267"/>
              <a:ext cx="3595939" cy="1805866"/>
              <a:chOff x="895574" y="3745267"/>
              <a:chExt cx="3595939" cy="1805866"/>
            </a:xfrm>
          </p:grpSpPr>
          <p:sp>
            <p:nvSpPr>
              <p:cNvPr id="12" name="Cloud 11"/>
              <p:cNvSpPr/>
              <p:nvPr/>
            </p:nvSpPr>
            <p:spPr bwMode="auto">
              <a:xfrm rot="339040">
                <a:off x="895574" y="3745267"/>
                <a:ext cx="3595939" cy="1805866"/>
              </a:xfrm>
              <a:prstGeom prst="cloud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st="38100" dir="2700000" sx="102000" sy="102000" algn="tl" rotWithShape="0">
                  <a:prstClr val="black">
                    <a:alpha val="31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fr-FR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21196565">
                <a:off x="1805842" y="4023749"/>
                <a:ext cx="1066800" cy="321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smtClean="0">
                    <a:solidFill>
                      <a:schemeClr val="tx1"/>
                    </a:solidFill>
                    <a:latin typeface="FreeSerif"/>
                  </a:rPr>
                  <a:t>(X</a:t>
                </a:r>
                <a:r>
                  <a:rPr lang="fr-FR" sz="1600" b="1" baseline="-25000" smtClean="0">
                    <a:solidFill>
                      <a:schemeClr val="tx1"/>
                    </a:solidFill>
                    <a:latin typeface="FreeSerif"/>
                  </a:rPr>
                  <a:t>1</a:t>
                </a:r>
                <a:r>
                  <a:rPr lang="fr-FR" sz="1600" b="1" smtClean="0">
                    <a:solidFill>
                      <a:schemeClr val="tx1"/>
                    </a:solidFill>
                    <a:latin typeface="FreeSerif"/>
                  </a:rPr>
                  <a:t>,y</a:t>
                </a:r>
                <a:r>
                  <a:rPr lang="fr-FR" sz="1600" b="1" baseline="-25000" smtClean="0">
                    <a:solidFill>
                      <a:schemeClr val="tx1"/>
                    </a:solidFill>
                    <a:latin typeface="FreeSerif"/>
                  </a:rPr>
                  <a:t>1</a:t>
                </a:r>
                <a:r>
                  <a:rPr lang="fr-FR" sz="1600" b="1" smtClean="0">
                    <a:solidFill>
                      <a:schemeClr val="tx1"/>
                    </a:solidFill>
                    <a:latin typeface="FreeSerif"/>
                  </a:rPr>
                  <a:t>)</a:t>
                </a:r>
                <a:endParaRPr lang="fr-FR" sz="1600" b="1">
                  <a:solidFill>
                    <a:schemeClr val="tx1"/>
                  </a:solidFill>
                  <a:latin typeface="FreeSerif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20388222">
                <a:off x="2803967" y="4822473"/>
                <a:ext cx="1066800" cy="321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smtClean="0">
                    <a:solidFill>
                      <a:schemeClr val="tx1"/>
                    </a:solidFill>
                    <a:latin typeface="FreeSerif"/>
                  </a:rPr>
                  <a:t>(X</a:t>
                </a:r>
                <a:r>
                  <a:rPr lang="fr-FR" sz="1600" b="1" baseline="-25000" smtClean="0">
                    <a:solidFill>
                      <a:schemeClr val="tx1"/>
                    </a:solidFill>
                    <a:latin typeface="FreeSerif"/>
                  </a:rPr>
                  <a:t>3</a:t>
                </a:r>
                <a:r>
                  <a:rPr lang="fr-FR" sz="1600" b="1" smtClean="0">
                    <a:solidFill>
                      <a:schemeClr val="tx1"/>
                    </a:solidFill>
                    <a:latin typeface="FreeSerif"/>
                  </a:rPr>
                  <a:t>,y</a:t>
                </a:r>
                <a:r>
                  <a:rPr lang="fr-FR" sz="1600" b="1" baseline="-25000" smtClean="0">
                    <a:solidFill>
                      <a:schemeClr val="tx1"/>
                    </a:solidFill>
                    <a:latin typeface="FreeSerif"/>
                  </a:rPr>
                  <a:t>3</a:t>
                </a:r>
                <a:r>
                  <a:rPr lang="fr-FR" sz="1600" b="1" smtClean="0">
                    <a:solidFill>
                      <a:schemeClr val="tx1"/>
                    </a:solidFill>
                    <a:latin typeface="FreeSerif"/>
                  </a:rPr>
                  <a:t>)</a:t>
                </a:r>
                <a:endParaRPr lang="fr-FR" sz="1600" b="1">
                  <a:solidFill>
                    <a:schemeClr val="tx1"/>
                  </a:solidFill>
                  <a:latin typeface="FreeSerif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2055039">
                <a:off x="1331418" y="4615745"/>
                <a:ext cx="1066800" cy="321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smtClean="0">
                    <a:solidFill>
                      <a:schemeClr val="tx1"/>
                    </a:solidFill>
                    <a:latin typeface="FreeSerif"/>
                  </a:rPr>
                  <a:t>(X</a:t>
                </a:r>
                <a:r>
                  <a:rPr lang="fr-FR" sz="1600" b="1" baseline="-25000" smtClean="0">
                    <a:solidFill>
                      <a:schemeClr val="tx1"/>
                    </a:solidFill>
                    <a:latin typeface="FreeSerif"/>
                  </a:rPr>
                  <a:t>2</a:t>
                </a:r>
                <a:r>
                  <a:rPr lang="fr-FR" sz="1600" b="1" smtClean="0">
                    <a:solidFill>
                      <a:schemeClr val="tx1"/>
                    </a:solidFill>
                    <a:latin typeface="FreeSerif"/>
                  </a:rPr>
                  <a:t>,y</a:t>
                </a:r>
                <a:r>
                  <a:rPr lang="fr-FR" sz="1600" b="1" baseline="-25000" smtClean="0">
                    <a:solidFill>
                      <a:schemeClr val="tx1"/>
                    </a:solidFill>
                    <a:latin typeface="FreeSerif"/>
                  </a:rPr>
                  <a:t>2</a:t>
                </a:r>
                <a:r>
                  <a:rPr lang="fr-FR" sz="1600" b="1" smtClean="0">
                    <a:solidFill>
                      <a:schemeClr val="tx1"/>
                    </a:solidFill>
                    <a:latin typeface="FreeSerif"/>
                  </a:rPr>
                  <a:t>)</a:t>
                </a:r>
                <a:endParaRPr lang="fr-FR" sz="1600" b="1">
                  <a:solidFill>
                    <a:schemeClr val="tx1"/>
                  </a:solidFill>
                  <a:latin typeface="FreeSerif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400300" y="4343400"/>
                <a:ext cx="1066800" cy="321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smtClean="0">
                    <a:solidFill>
                      <a:schemeClr val="tx1"/>
                    </a:solidFill>
                    <a:latin typeface="FreeSerif"/>
                  </a:rPr>
                  <a:t>…</a:t>
                </a:r>
                <a:endParaRPr lang="fr-FR" sz="1600" b="1">
                  <a:solidFill>
                    <a:schemeClr val="tx1"/>
                  </a:solidFill>
                  <a:latin typeface="FreeSerif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737413">
                <a:off x="2879472" y="4300859"/>
                <a:ext cx="1066800" cy="321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smtClean="0">
                    <a:solidFill>
                      <a:schemeClr val="tx1"/>
                    </a:solidFill>
                    <a:latin typeface="FreeSerif"/>
                  </a:rPr>
                  <a:t>(X</a:t>
                </a:r>
                <a:r>
                  <a:rPr lang="fr-FR" sz="1600" b="1" baseline="-25000" smtClean="0">
                    <a:solidFill>
                      <a:schemeClr val="tx1"/>
                    </a:solidFill>
                    <a:latin typeface="FreeSerif"/>
                  </a:rPr>
                  <a:t>N</a:t>
                </a:r>
                <a:r>
                  <a:rPr lang="fr-FR" sz="1600" b="1" smtClean="0">
                    <a:solidFill>
                      <a:schemeClr val="tx1"/>
                    </a:solidFill>
                    <a:latin typeface="FreeSerif"/>
                  </a:rPr>
                  <a:t>,y</a:t>
                </a:r>
                <a:r>
                  <a:rPr lang="fr-FR" sz="1600" b="1" baseline="-25000" smtClean="0">
                    <a:solidFill>
                      <a:schemeClr val="tx1"/>
                    </a:solidFill>
                    <a:latin typeface="FreeSerif"/>
                  </a:rPr>
                  <a:t>N</a:t>
                </a:r>
                <a:r>
                  <a:rPr lang="fr-FR" sz="1600" b="1" smtClean="0">
                    <a:solidFill>
                      <a:schemeClr val="tx1"/>
                    </a:solidFill>
                    <a:latin typeface="FreeSerif"/>
                  </a:rPr>
                  <a:t>)</a:t>
                </a:r>
                <a:endParaRPr lang="fr-FR" sz="1600" b="1">
                  <a:solidFill>
                    <a:schemeClr val="tx1"/>
                  </a:solidFill>
                  <a:latin typeface="FreeSerif"/>
                </a:endParaRPr>
              </a:p>
            </p:txBody>
          </p:sp>
        </p:grpSp>
        <p:sp>
          <p:nvSpPr>
            <p:cNvPr id="18" name="Right Arrow 17"/>
            <p:cNvSpPr/>
            <p:nvPr/>
          </p:nvSpPr>
          <p:spPr bwMode="auto">
            <a:xfrm>
              <a:off x="4381500" y="4126267"/>
              <a:ext cx="2362200" cy="925867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fr-FR" sz="17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Apprentissage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15100" y="4356865"/>
              <a:ext cx="3276600" cy="607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smtClean="0">
                  <a:solidFill>
                    <a:srgbClr val="DE08A6"/>
                  </a:solidFill>
                </a:rPr>
                <a:t>Les paramè</a:t>
              </a:r>
              <a:r>
                <a:rPr lang="en-US" b="1" smtClean="0">
                  <a:solidFill>
                    <a:srgbClr val="DE08A6"/>
                  </a:solidFill>
                </a:rPr>
                <a:t>tres de la fonction logistique</a:t>
              </a:r>
              <a:endParaRPr lang="fr-FR" b="1">
                <a:solidFill>
                  <a:srgbClr val="DE08A6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Classification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813021" y="3293627"/>
          <a:ext cx="733860" cy="326915"/>
        </p:xfrm>
        <a:graphic>
          <a:graphicData uri="http://schemas.openxmlformats.org/presentationml/2006/ole">
            <p:oleObj spid="_x0000_s18437" r:id="rId5" imgW="72720" imgH="168840" progId="Equation.3">
              <p:embed/>
            </p:oleObj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33280" y="6232981"/>
            <a:ext cx="1003104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47C66009-1AB4-4092-90AB-9C81D16D1C84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15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3620" y="1143000"/>
            <a:ext cx="1012338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7438" tIns="97581" rIns="87438" bIns="43720"/>
          <a:lstStyle/>
          <a:p>
            <a:pPr marL="604585" lvl="1" indent="-282242">
              <a:lnSpc>
                <a:spcPct val="200000"/>
              </a:lnSpc>
              <a:spcBef>
                <a:spcPts val="985"/>
              </a:spcBef>
              <a:buSzPct val="80000"/>
              <a:buBlip>
                <a:blip r:embed="rId6"/>
              </a:buBlip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r>
              <a:rPr lang="fr-FR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Probabilité d'appartenance à une classe parmi deux </a:t>
            </a:r>
            <a:r>
              <a:rPr lang="fr-FR" sz="15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(</a:t>
            </a:r>
            <a:r>
              <a:rPr lang="fr-FR" sz="1500" b="1" i="1" smtClean="0">
                <a:solidFill>
                  <a:srgbClr val="C71585"/>
                </a:solidFill>
                <a:latin typeface="FreeSerif" pitchFamily="16" charset="0"/>
                <a:ea typeface="DAAAAA+ArialMT" charset="0"/>
                <a:cs typeface="DAAAAA+ArialMT" charset="0"/>
              </a:rPr>
              <a:t>modèle de la régression logistique</a:t>
            </a:r>
            <a:r>
              <a:rPr lang="fr-FR" sz="15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)</a:t>
            </a:r>
          </a:p>
          <a:p>
            <a:pPr marL="604585" lvl="1" indent="-282242">
              <a:lnSpc>
                <a:spcPct val="200000"/>
              </a:lnSpc>
              <a:buClrTx/>
              <a:buSzPct val="104000"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r>
              <a:rPr lang="fr-FR" sz="11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								</a:t>
            </a:r>
            <a:r>
              <a:rPr lang="fr-FR" sz="15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		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857500" y="5638800"/>
          <a:ext cx="4724400" cy="470728"/>
        </p:xfrm>
        <a:graphic>
          <a:graphicData uri="http://schemas.openxmlformats.org/presentationml/2006/ole">
            <p:oleObj spid="_x0000_s18438" name="Equation" r:id="rId7" imgW="2933640" imgH="291960" progId="Equation.3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552700" y="1600200"/>
          <a:ext cx="5562600" cy="702391"/>
        </p:xfrm>
        <a:graphic>
          <a:graphicData uri="http://schemas.openxmlformats.org/presentationml/2006/ole">
            <p:oleObj spid="_x0000_s18439" name="Equation" r:id="rId8" imgW="3416040" imgH="431640" progId="Equation.3">
              <p:embed/>
            </p:oleObj>
          </a:graphicData>
        </a:graphic>
      </p:graphicFrame>
      <p:pic>
        <p:nvPicPr>
          <p:cNvPr id="18440" name="Picture 8" descr="F:\ALLEGRO\pres\sigm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019300" y="2390775"/>
            <a:ext cx="6134100" cy="2790825"/>
          </a:xfrm>
          <a:prstGeom prst="rect">
            <a:avLst/>
          </a:prstGeom>
          <a:noFill/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3620" y="4495800"/>
            <a:ext cx="1012338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7438" tIns="97581" rIns="87438" bIns="43720"/>
          <a:lstStyle/>
          <a:p>
            <a:pPr marL="604585" lvl="1" indent="-282242">
              <a:lnSpc>
                <a:spcPct val="200000"/>
              </a:lnSpc>
              <a:buClrTx/>
              <a:buSzPct val="104000"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r>
              <a:rPr lang="fr-FR" sz="11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					</a:t>
            </a:r>
            <a:endParaRPr lang="fr-FR" sz="1100">
              <a:solidFill>
                <a:srgbClr val="000000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  <a:p>
            <a:pPr marL="604585" lvl="1" indent="-282242">
              <a:lnSpc>
                <a:spcPct val="200000"/>
              </a:lnSpc>
              <a:buClrTx/>
              <a:buSzPct val="104000"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300">
              <a:solidFill>
                <a:srgbClr val="000000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  <a:p>
            <a:pPr marL="604585" lvl="1" indent="-282242" algn="just">
              <a:lnSpc>
                <a:spcPct val="200000"/>
              </a:lnSpc>
              <a:spcBef>
                <a:spcPts val="600"/>
              </a:spcBef>
              <a:buSzPct val="70000"/>
              <a:buBlip>
                <a:blip r:embed="rId6"/>
              </a:buBlip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r>
              <a:rPr lang="fr-FR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Paramètres </a:t>
            </a:r>
            <a:r>
              <a:rPr lang="fr-FR">
                <a:solidFill>
                  <a:srgbClr val="000000"/>
                </a:solidFill>
                <a:latin typeface="FreeSerif" pitchFamily="16" charset="0"/>
                <a:ea typeface="FreeSerif" pitchFamily="16" charset="0"/>
                <a:cs typeface="FreeSerif" pitchFamily="16" charset="0"/>
              </a:rPr>
              <a:t>α </a:t>
            </a:r>
            <a:r>
              <a:rPr lang="fr-FR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estimés en minimisant la fonction d'erreur </a:t>
            </a:r>
            <a:r>
              <a:rPr lang="fr-FR" sz="150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(</a:t>
            </a:r>
            <a:r>
              <a:rPr lang="fr-FR" sz="1500" b="1" i="1">
                <a:solidFill>
                  <a:srgbClr val="C71585"/>
                </a:solidFill>
                <a:latin typeface="FreeSerif" pitchFamily="16" charset="0"/>
                <a:ea typeface="DAAAAA+ArialMT" charset="0"/>
                <a:cs typeface="DAAAAA+ArialMT" charset="0"/>
              </a:rPr>
              <a:t>optimisation par descente du gradient</a:t>
            </a:r>
            <a:r>
              <a:rPr lang="fr-FR" sz="15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)</a:t>
            </a:r>
            <a:endParaRPr lang="fr-FR" sz="1500">
              <a:solidFill>
                <a:srgbClr val="000000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  <a:p>
            <a:pPr marL="604585" lvl="1" indent="-282242" algn="just">
              <a:lnSpc>
                <a:spcPct val="200000"/>
              </a:lnSpc>
              <a:spcBef>
                <a:spcPts val="985"/>
              </a:spcBef>
              <a:buSzPct val="70000"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r>
              <a:rPr lang="fr-FR" sz="1500" smtClean="0">
                <a:solidFill>
                  <a:srgbClr val="000000"/>
                </a:solidFill>
                <a:latin typeface="FreeSerif" pitchFamily="16" charset="0"/>
                <a:ea typeface="DAAAAA+ArialMT" charset="0"/>
                <a:cs typeface="DAAAAA+ArialMT" charset="0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Classification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40641" y="1404149"/>
            <a:ext cx="9037980" cy="4609924"/>
          </a:xfrm>
          <a:ln/>
        </p:spPr>
        <p:txBody>
          <a:bodyPr tIns="0"/>
          <a:lstStyle/>
          <a:p>
            <a:pPr marL="417965" indent="-297666">
              <a:lnSpc>
                <a:spcPct val="100000"/>
              </a:lnSpc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 b="1">
              <a:solidFill>
                <a:srgbClr val="94006B"/>
              </a:solidFill>
              <a:latin typeface="FreeSerif" pitchFamily="16" charset="0"/>
            </a:endParaRPr>
          </a:p>
          <a:p>
            <a:pPr marL="417965" indent="-297666" algn="just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>
              <a:solidFill>
                <a:srgbClr val="4C4C4C"/>
              </a:solidFill>
              <a:latin typeface="FreeSerif" pitchFamily="16" charset="0"/>
            </a:endParaRPr>
          </a:p>
          <a:p>
            <a:pPr marL="417965" indent="-297666" algn="just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>
              <a:solidFill>
                <a:srgbClr val="4C4C4C"/>
              </a:solidFill>
              <a:latin typeface="FreeSerif" pitchFamily="16" charset="0"/>
            </a:endParaRPr>
          </a:p>
          <a:p>
            <a:pPr marL="417965" indent="-297666" algn="just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>
              <a:solidFill>
                <a:srgbClr val="4C4C4C"/>
              </a:solidFill>
              <a:latin typeface="FreeSerif" pitchFamily="16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66700" y="1445913"/>
            <a:ext cx="9753600" cy="459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7438" tIns="97581" rIns="87438" bIns="43720"/>
          <a:lstStyle/>
          <a:p>
            <a:pPr indent="236538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r>
              <a:rPr lang="fr-FR" sz="2200" b="1">
                <a:solidFill>
                  <a:srgbClr val="C71585"/>
                </a:solidFill>
                <a:latin typeface="FreeSerif" pitchFamily="16" charset="0"/>
                <a:ea typeface="DAAAAA+ArialMT" charset="0"/>
                <a:cs typeface="DAAAAA+ArialMT" charset="0"/>
              </a:rPr>
              <a:t>Évaluer la performance </a:t>
            </a:r>
            <a:r>
              <a:rPr lang="fr-FR" sz="2200" b="1" smtClean="0">
                <a:solidFill>
                  <a:srgbClr val="C71585"/>
                </a:solidFill>
                <a:latin typeface="FreeSerif" pitchFamily="16" charset="0"/>
                <a:ea typeface="DAAAAA+ArialMT" charset="0"/>
                <a:cs typeface="DAAAAA+ArialMT" charset="0"/>
              </a:rPr>
              <a:t>de la </a:t>
            </a:r>
            <a:r>
              <a:rPr lang="fr-FR" sz="2200" b="1">
                <a:solidFill>
                  <a:srgbClr val="C71585"/>
                </a:solidFill>
                <a:latin typeface="FreeSerif" pitchFamily="16" charset="0"/>
                <a:ea typeface="DAAAAA+ArialMT" charset="0"/>
                <a:cs typeface="DAAAAA+ArialMT" charset="0"/>
              </a:rPr>
              <a:t>tâche de classification:</a:t>
            </a:r>
          </a:p>
          <a:p>
            <a:pPr marL="618465" lvl="1" indent="-268362">
              <a:lnSpc>
                <a:spcPct val="200000"/>
              </a:lnSpc>
              <a:spcBef>
                <a:spcPts val="426"/>
              </a:spcBef>
              <a:buClrTx/>
              <a:buSzPct val="70000"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2200" b="1">
              <a:solidFill>
                <a:srgbClr val="C71585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813021" y="3293627"/>
          <a:ext cx="733860" cy="326915"/>
        </p:xfrm>
        <a:graphic>
          <a:graphicData uri="http://schemas.openxmlformats.org/presentationml/2006/ole">
            <p:oleObj spid="_x0000_s19461" r:id="rId5" imgW="72720" imgH="168840" progId="Equation.3">
              <p:embed/>
            </p:oleObj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233280" y="6232981"/>
            <a:ext cx="1003104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078DDA66-6799-4979-BFD9-83F93FA51D5A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16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5627688" y="3536950"/>
          <a:ext cx="4173537" cy="633413"/>
        </p:xfrm>
        <a:graphic>
          <a:graphicData uri="http://schemas.openxmlformats.org/presentationml/2006/ole">
            <p:oleObj spid="_x0000_s19463" name="Equation" r:id="rId6" imgW="2412720" imgH="393480" progId="Equation.3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6362700" y="4495800"/>
          <a:ext cx="2746375" cy="785812"/>
        </p:xfrm>
        <a:graphic>
          <a:graphicData uri="http://schemas.openxmlformats.org/presentationml/2006/ole">
            <p:oleObj spid="_x0000_s19464" name="Equation" r:id="rId7" imgW="1511280" imgH="431640" progId="Equation.3">
              <p:embed/>
            </p:oleObj>
          </a:graphicData>
        </a:graphic>
      </p:graphicFrame>
      <p:pic>
        <p:nvPicPr>
          <p:cNvPr id="19468" name="Picture 12" descr="F:\ALLEGRO\pres\de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9100" y="1981200"/>
            <a:ext cx="4648200" cy="4028440"/>
          </a:xfrm>
          <a:prstGeom prst="rect">
            <a:avLst/>
          </a:prstGeom>
          <a:noFill/>
        </p:spPr>
      </p:pic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5372100" y="2438400"/>
          <a:ext cx="4568825" cy="633413"/>
        </p:xfrm>
        <a:graphic>
          <a:graphicData uri="http://schemas.openxmlformats.org/presentationml/2006/ole">
            <p:oleObj spid="_x0000_s19465" name="Equation" r:id="rId9" imgW="264132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Plan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440640" y="1535204"/>
            <a:ext cx="8190720" cy="4484596"/>
          </a:xfrm>
          <a:ln/>
        </p:spPr>
        <p:txBody>
          <a:bodyPr tIns="0"/>
          <a:lstStyle/>
          <a:p>
            <a:pPr marL="577850" indent="-460375">
              <a:lnSpc>
                <a:spcPct val="150000"/>
              </a:lnSpc>
              <a:spcAft>
                <a:spcPts val="1200"/>
              </a:spcAft>
              <a:buSzPct val="80000"/>
              <a:buBlip>
                <a:blip r:embed="rId3"/>
              </a:buBlip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</a:tabLst>
            </a:pPr>
            <a:r>
              <a:rPr lang="it-IT">
                <a:solidFill>
                  <a:srgbClr val="C0C0C0"/>
                </a:solidFill>
                <a:latin typeface="FreeSerif" pitchFamily="16" charset="0"/>
              </a:rPr>
              <a:t>Contexte et problématique</a:t>
            </a:r>
          </a:p>
          <a:p>
            <a:pPr marL="577850" indent="-460375">
              <a:lnSpc>
                <a:spcPct val="150000"/>
              </a:lnSpc>
              <a:spcAft>
                <a:spcPts val="1200"/>
              </a:spcAft>
              <a:buSzPct val="80000"/>
              <a:buBlip>
                <a:blip r:embed="rId3"/>
              </a:buBlip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</a:tabLst>
            </a:pPr>
            <a:r>
              <a:rPr lang="it-IT">
                <a:solidFill>
                  <a:srgbClr val="C0C0C0"/>
                </a:solidFill>
                <a:latin typeface="FreeSerif" pitchFamily="16" charset="0"/>
              </a:rPr>
              <a:t>Méthodologie</a:t>
            </a:r>
          </a:p>
          <a:p>
            <a:pPr marL="577850" indent="-460375">
              <a:lnSpc>
                <a:spcPct val="150000"/>
              </a:lnSpc>
              <a:spcAft>
                <a:spcPts val="0"/>
              </a:spcAft>
              <a:buSzPct val="80000"/>
              <a:buBlip>
                <a:blip r:embed="rId3"/>
              </a:buBlip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</a:tabLst>
            </a:pPr>
            <a:r>
              <a:rPr lang="it-IT" b="1">
                <a:solidFill>
                  <a:srgbClr val="C71585"/>
                </a:solidFill>
                <a:latin typeface="FreeSerif" pitchFamily="16" charset="0"/>
              </a:rPr>
              <a:t>Expériences et résultats</a:t>
            </a:r>
          </a:p>
          <a:p>
            <a:pPr marL="1149350" lvl="1" indent="-350838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50000"/>
              <a:buFont typeface="Wingdings" charset="2"/>
              <a:buChar char=""/>
              <a:tabLst>
                <a:tab pos="400050" algn="l"/>
                <a:tab pos="509588" algn="l"/>
                <a:tab pos="954088" algn="l"/>
                <a:tab pos="1146175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</a:pPr>
            <a:r>
              <a:rPr lang="it-IT" sz="2100" b="1">
                <a:solidFill>
                  <a:schemeClr val="accent6">
                    <a:lumMod val="60000"/>
                    <a:lumOff val="40000"/>
                  </a:schemeClr>
                </a:solidFill>
                <a:latin typeface="FreeSerif" pitchFamily="16" charset="0"/>
              </a:rPr>
              <a:t>Données</a:t>
            </a:r>
          </a:p>
          <a:p>
            <a:pPr marL="1149350" lvl="1" indent="-350838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50000"/>
              <a:buFont typeface="Wingdings" charset="2"/>
              <a:buChar char=""/>
              <a:tabLst>
                <a:tab pos="400050" algn="l"/>
                <a:tab pos="509588" algn="l"/>
                <a:tab pos="954088" algn="l"/>
                <a:tab pos="1030288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</a:pPr>
            <a:r>
              <a:rPr lang="it-IT" sz="21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FreeSerif" pitchFamily="16" charset="0"/>
              </a:rPr>
              <a:t>Configuration</a:t>
            </a:r>
            <a:endParaRPr lang="it-IT" sz="2100" b="1">
              <a:solidFill>
                <a:schemeClr val="accent6">
                  <a:lumMod val="60000"/>
                  <a:lumOff val="40000"/>
                </a:schemeClr>
              </a:solidFill>
              <a:latin typeface="FreeSerif" pitchFamily="16" charset="0"/>
            </a:endParaRPr>
          </a:p>
          <a:p>
            <a:pPr marL="576263" indent="-458788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ct val="80000"/>
              <a:buBlip>
                <a:blip r:embed="rId3"/>
              </a:buBlip>
              <a:tabLst>
                <a:tab pos="509588" algn="l"/>
                <a:tab pos="574675" algn="l"/>
                <a:tab pos="954088" algn="l"/>
                <a:tab pos="1398588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</a:pPr>
            <a:r>
              <a:rPr lang="it-IT" smtClean="0">
                <a:solidFill>
                  <a:srgbClr val="C0C0C0"/>
                </a:solidFill>
                <a:latin typeface="FreeSerif" pitchFamily="16" charset="0"/>
              </a:rPr>
              <a:t>Conclusions</a:t>
            </a:r>
            <a:endParaRPr lang="it-IT">
              <a:solidFill>
                <a:srgbClr val="C0C0C0"/>
              </a:solidFill>
              <a:latin typeface="FreeSerif" pitchFamily="16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33280" y="6232981"/>
            <a:ext cx="1003104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FC40AA28-4F21-4CFD-845D-C8941B566928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17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705100" y="3962400"/>
            <a:ext cx="53340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366838" lvl="1" indent="-334963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50000"/>
              <a:buFont typeface="Wingdings" charset="2"/>
              <a:buChar char=""/>
              <a:tabLst>
                <a:tab pos="400050" algn="l"/>
                <a:tab pos="509588" algn="l"/>
                <a:tab pos="954088" algn="l"/>
                <a:tab pos="1312863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  <a:defRPr/>
            </a:pPr>
            <a:r>
              <a:rPr lang="it-IT" sz="2100" b="1" kern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FreeSerif" pitchFamily="16" charset="0"/>
              </a:rPr>
              <a:t>Étude du paramétrage</a:t>
            </a:r>
            <a:endParaRPr kumimoji="0" lang="it-IT" sz="2100" b="1" i="0" u="none" strike="noStrike" kern="0" cap="none" spc="0" normalizeH="0" baseline="0" noProof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FreeSerif" pitchFamily="16" charset="0"/>
              <a:ea typeface="+mn-ea"/>
              <a:cs typeface="+mn-cs"/>
            </a:endParaRPr>
          </a:p>
          <a:p>
            <a:pPr marL="1366838" marR="0" lvl="1" indent="-334963" algn="l" defTabSz="444185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50000"/>
              <a:buFont typeface="Wingdings" charset="2"/>
              <a:buChar char=""/>
              <a:tabLst>
                <a:tab pos="400050" algn="l"/>
                <a:tab pos="509588" algn="l"/>
                <a:tab pos="954088" algn="l"/>
                <a:tab pos="1312863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  <a:defRPr/>
            </a:pPr>
            <a:r>
              <a:rPr kumimoji="0" lang="it-IT" sz="2100" b="1" i="0" u="none" strike="noStrike" kern="0" cap="none" spc="0" normalizeH="0" baseline="0" noProof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FreeSerif" pitchFamily="16" charset="0"/>
                <a:ea typeface="+mn-ea"/>
                <a:cs typeface="+mn-cs"/>
              </a:rPr>
              <a:t>Résultats</a:t>
            </a:r>
            <a:endParaRPr kumimoji="0" lang="it-IT" sz="3100" b="0" i="0" u="none" strike="noStrike" kern="0" cap="none" spc="0" normalizeH="0" baseline="0" noProof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FreeSerif" pitchFamily="1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Données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90500" y="1543849"/>
            <a:ext cx="9829800" cy="18089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7438" tIns="97581" rIns="87438" bIns="43720"/>
          <a:lstStyle/>
          <a:p>
            <a:pPr marL="571500" lvl="1" indent="-290513">
              <a:lnSpc>
                <a:spcPct val="100000"/>
              </a:lnSpc>
              <a:buSzPct val="80000"/>
              <a:buBlip>
                <a:blip r:embed="rId5"/>
              </a:buBlip>
              <a:tabLst>
                <a:tab pos="574675" algn="l"/>
                <a:tab pos="1149350" algn="l"/>
                <a:tab pos="1593850" algn="l"/>
                <a:tab pos="2038350" algn="l"/>
                <a:tab pos="2482850" algn="l"/>
                <a:tab pos="2925763" algn="l"/>
                <a:tab pos="3370263" algn="l"/>
                <a:tab pos="3814763" algn="l"/>
                <a:tab pos="4259263" algn="l"/>
                <a:tab pos="4703763" algn="l"/>
                <a:tab pos="5146675" algn="l"/>
                <a:tab pos="5591175" algn="l"/>
                <a:tab pos="6035675" algn="l"/>
                <a:tab pos="6480175" algn="l"/>
                <a:tab pos="6924675" algn="l"/>
                <a:tab pos="7367588" algn="l"/>
                <a:tab pos="7812088" algn="l"/>
                <a:tab pos="8256588" algn="l"/>
                <a:tab pos="8701088" algn="l"/>
                <a:tab pos="9145588" algn="l"/>
                <a:tab pos="9588500" algn="l"/>
              </a:tabLst>
            </a:pPr>
            <a:r>
              <a:rPr lang="fr-FR" sz="21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Expériences menées sur données natives et non-natives (Projet </a:t>
            </a:r>
            <a:r>
              <a:rPr lang="fr-FR" sz="2100" i="1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INTONALE</a:t>
            </a:r>
            <a:r>
              <a:rPr lang="fr-FR" sz="21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)</a:t>
            </a:r>
          </a:p>
          <a:p>
            <a:pPr marL="571500" lvl="1" indent="-290513">
              <a:lnSpc>
                <a:spcPct val="150000"/>
              </a:lnSpc>
              <a:spcBef>
                <a:spcPts val="1800"/>
              </a:spcBef>
              <a:buSzPct val="80000"/>
              <a:buBlip>
                <a:blip r:embed="rId5"/>
              </a:buBlip>
              <a:tabLst>
                <a:tab pos="574675" algn="l"/>
                <a:tab pos="1149350" algn="l"/>
                <a:tab pos="1593850" algn="l"/>
                <a:tab pos="2038350" algn="l"/>
                <a:tab pos="2482850" algn="l"/>
                <a:tab pos="2925763" algn="l"/>
                <a:tab pos="3370263" algn="l"/>
                <a:tab pos="3814763" algn="l"/>
                <a:tab pos="4259263" algn="l"/>
                <a:tab pos="4703763" algn="l"/>
                <a:tab pos="5146675" algn="l"/>
                <a:tab pos="5591175" algn="l"/>
                <a:tab pos="6035675" algn="l"/>
                <a:tab pos="6480175" algn="l"/>
                <a:tab pos="6924675" algn="l"/>
                <a:tab pos="7367588" algn="l"/>
                <a:tab pos="7812088" algn="l"/>
                <a:tab pos="8256588" algn="l"/>
                <a:tab pos="8701088" algn="l"/>
                <a:tab pos="9145588" algn="l"/>
                <a:tab pos="9588500" algn="l"/>
              </a:tabLst>
            </a:pPr>
            <a:r>
              <a:rPr lang="fr-FR" sz="21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Corpus natif</a:t>
            </a:r>
          </a:p>
          <a:p>
            <a:pPr marL="1254125" indent="58738">
              <a:lnSpc>
                <a:spcPct val="110000"/>
              </a:lnSpc>
              <a:buSzPct val="45000"/>
              <a:buFont typeface="Wingdings" charset="2"/>
              <a:buChar char=""/>
              <a:tabLst>
                <a:tab pos="704850" algn="l"/>
                <a:tab pos="1312863" algn="l"/>
                <a:tab pos="1593850" algn="l"/>
                <a:tab pos="2038350" algn="l"/>
                <a:tab pos="2482850" algn="l"/>
                <a:tab pos="2925763" algn="l"/>
                <a:tab pos="3370263" algn="l"/>
                <a:tab pos="3814763" algn="l"/>
                <a:tab pos="4259263" algn="l"/>
                <a:tab pos="4703763" algn="l"/>
                <a:tab pos="5146675" algn="l"/>
                <a:tab pos="5591175" algn="l"/>
                <a:tab pos="6035675" algn="l"/>
                <a:tab pos="6480175" algn="l"/>
                <a:tab pos="6924675" algn="l"/>
                <a:tab pos="7367588" algn="l"/>
                <a:tab pos="7812088" algn="l"/>
                <a:tab pos="8256588" algn="l"/>
                <a:tab pos="8701088" algn="l"/>
                <a:tab pos="9145588" algn="l"/>
                <a:tab pos="9588500" algn="l"/>
              </a:tabLst>
            </a:pPr>
            <a:r>
              <a:rPr lang="fr-FR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	~1500 énoncés anglais</a:t>
            </a:r>
          </a:p>
          <a:p>
            <a:pPr marL="1254125" indent="58738">
              <a:lnSpc>
                <a:spcPct val="110000"/>
              </a:lnSpc>
              <a:buSzPct val="45000"/>
              <a:buFont typeface="Wingdings" charset="2"/>
              <a:buChar char=""/>
              <a:tabLst>
                <a:tab pos="704850" algn="l"/>
                <a:tab pos="1312863" algn="l"/>
                <a:tab pos="1593850" algn="l"/>
                <a:tab pos="2038350" algn="l"/>
                <a:tab pos="2482850" algn="l"/>
                <a:tab pos="2925763" algn="l"/>
                <a:tab pos="3370263" algn="l"/>
                <a:tab pos="3814763" algn="l"/>
                <a:tab pos="4259263" algn="l"/>
                <a:tab pos="4703763" algn="l"/>
                <a:tab pos="5146675" algn="l"/>
                <a:tab pos="5591175" algn="l"/>
                <a:tab pos="6035675" algn="l"/>
                <a:tab pos="6480175" algn="l"/>
                <a:tab pos="6924675" algn="l"/>
                <a:tab pos="7367588" algn="l"/>
                <a:tab pos="7812088" algn="l"/>
                <a:tab pos="8256588" algn="l"/>
                <a:tab pos="8701088" algn="l"/>
                <a:tab pos="9145588" algn="l"/>
                <a:tab pos="9588500" algn="l"/>
              </a:tabLst>
            </a:pPr>
            <a:r>
              <a:rPr lang="fr-FR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 	22 locuteurs anglais (15 femmes, 7 hommes</a:t>
            </a:r>
            <a:r>
              <a:rPr lang="fr-FR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)</a:t>
            </a:r>
            <a:endParaRPr lang="fr-FR" sz="2200">
              <a:solidFill>
                <a:srgbClr val="4C4C4C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  <a:p>
            <a:pPr marL="1079615">
              <a:lnSpc>
                <a:spcPct val="200000"/>
              </a:lnSpc>
              <a:spcBef>
                <a:spcPts val="426"/>
              </a:spcBef>
              <a:buClrTx/>
              <a:tabLst>
                <a:tab pos="706376" algn="l"/>
                <a:tab pos="1150560" algn="l"/>
                <a:tab pos="1594744" algn="l"/>
                <a:tab pos="2038927" algn="l"/>
                <a:tab pos="2483113" algn="l"/>
                <a:tab pos="2927297" algn="l"/>
                <a:tab pos="3371480" algn="l"/>
                <a:tab pos="3815665" algn="l"/>
                <a:tab pos="4259848" algn="l"/>
                <a:tab pos="4704035" algn="l"/>
                <a:tab pos="5148216" algn="l"/>
                <a:tab pos="5592401" algn="l"/>
                <a:tab pos="6036586" algn="l"/>
                <a:tab pos="6480768" algn="l"/>
                <a:tab pos="6924954" algn="l"/>
                <a:tab pos="7369138" algn="l"/>
                <a:tab pos="7813322" algn="l"/>
                <a:tab pos="8257506" algn="l"/>
                <a:tab pos="8701690" algn="l"/>
                <a:tab pos="9145874" algn="l"/>
                <a:tab pos="9590059" algn="l"/>
              </a:tabLst>
            </a:pPr>
            <a:endParaRPr lang="fr-FR" sz="2200">
              <a:solidFill>
                <a:srgbClr val="4C4C4C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813021" y="3293627"/>
          <a:ext cx="733860" cy="326915"/>
        </p:xfrm>
        <a:graphic>
          <a:graphicData uri="http://schemas.openxmlformats.org/presentationml/2006/ole">
            <p:oleObj spid="_x0000_s21509" r:id="rId6" imgW="72720" imgH="168840" progId="Equation.3">
              <p:embed/>
            </p:oleObj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19100" y="3428999"/>
            <a:ext cx="8445541" cy="1319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7438" tIns="97581" rIns="87438" bIns="43720"/>
          <a:lstStyle/>
          <a:p>
            <a:pPr marL="342900" lvl="1" indent="-284163">
              <a:lnSpc>
                <a:spcPct val="150000"/>
              </a:lnSpc>
              <a:buSzPct val="80000"/>
              <a:buBlip>
                <a:blip r:embed="rId5"/>
              </a:buBlip>
              <a:tabLst>
                <a:tab pos="339725" algn="l"/>
                <a:tab pos="976313" algn="l"/>
                <a:tab pos="1420813" algn="l"/>
                <a:tab pos="1865313" algn="l"/>
                <a:tab pos="2309813" algn="l"/>
                <a:tab pos="2754313" algn="l"/>
                <a:tab pos="3197225" algn="l"/>
                <a:tab pos="3641725" algn="l"/>
                <a:tab pos="4086225" algn="l"/>
                <a:tab pos="4530725" algn="l"/>
                <a:tab pos="4975225" algn="l"/>
                <a:tab pos="5418138" algn="l"/>
                <a:tab pos="5862638" algn="l"/>
                <a:tab pos="6307138" algn="l"/>
                <a:tab pos="6751638" algn="l"/>
                <a:tab pos="7196138" algn="l"/>
                <a:tab pos="7639050" algn="l"/>
                <a:tab pos="8083550" algn="l"/>
                <a:tab pos="8528050" algn="l"/>
                <a:tab pos="8972550" algn="l"/>
                <a:tab pos="9417050" algn="l"/>
              </a:tabLst>
            </a:pPr>
            <a:r>
              <a:rPr lang="fr-FR" sz="21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Corpus non-natif</a:t>
            </a:r>
          </a:p>
          <a:p>
            <a:pPr marL="1371600" lvl="2" indent="-339725">
              <a:lnSpc>
                <a:spcPct val="110000"/>
              </a:lnSpc>
              <a:buSzPct val="45000"/>
              <a:buFont typeface="Wingdings" charset="2"/>
              <a:buChar char=""/>
              <a:tabLst>
                <a:tab pos="533638" algn="l"/>
                <a:tab pos="977821" algn="l"/>
                <a:tab pos="1422006" algn="l"/>
                <a:tab pos="1866190" algn="l"/>
                <a:tab pos="2310374" algn="l"/>
                <a:tab pos="2754559" algn="l"/>
                <a:tab pos="3198742" algn="l"/>
                <a:tab pos="3642926" algn="l"/>
                <a:tab pos="4087111" algn="l"/>
                <a:tab pos="4531293" algn="l"/>
                <a:tab pos="4975479" algn="l"/>
                <a:tab pos="5419664" algn="l"/>
                <a:tab pos="5863848" algn="l"/>
                <a:tab pos="6308031" algn="l"/>
                <a:tab pos="6752216" algn="l"/>
                <a:tab pos="7196400" algn="l"/>
                <a:tab pos="7640585" algn="l"/>
                <a:tab pos="8084769" algn="l"/>
                <a:tab pos="8528953" algn="l"/>
                <a:tab pos="8973137" algn="l"/>
                <a:tab pos="9417320" algn="l"/>
              </a:tabLst>
            </a:pPr>
            <a:r>
              <a:rPr lang="fr-FR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~800 énoncés anglais</a:t>
            </a:r>
          </a:p>
          <a:p>
            <a:pPr marL="1371600" lvl="2" indent="-339725">
              <a:lnSpc>
                <a:spcPct val="110000"/>
              </a:lnSpc>
              <a:buSzPct val="45000"/>
              <a:buFont typeface="Wingdings" charset="2"/>
              <a:buChar char=""/>
              <a:tabLst>
                <a:tab pos="533638" algn="l"/>
                <a:tab pos="977821" algn="l"/>
                <a:tab pos="1422006" algn="l"/>
                <a:tab pos="1866190" algn="l"/>
                <a:tab pos="2310374" algn="l"/>
                <a:tab pos="2754559" algn="l"/>
                <a:tab pos="3198742" algn="l"/>
                <a:tab pos="3642926" algn="l"/>
                <a:tab pos="4087111" algn="l"/>
                <a:tab pos="4531293" algn="l"/>
                <a:tab pos="4975479" algn="l"/>
                <a:tab pos="5419664" algn="l"/>
                <a:tab pos="5863848" algn="l"/>
                <a:tab pos="6308031" algn="l"/>
                <a:tab pos="6752216" algn="l"/>
                <a:tab pos="7196400" algn="l"/>
                <a:tab pos="7640585" algn="l"/>
                <a:tab pos="8084769" algn="l"/>
                <a:tab pos="8528953" algn="l"/>
                <a:tab pos="8973137" algn="l"/>
                <a:tab pos="9417320" algn="l"/>
              </a:tabLst>
            </a:pPr>
            <a:r>
              <a:rPr lang="fr-FR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34 locuteurs français (29 femmes, 5 </a:t>
            </a:r>
            <a:r>
              <a:rPr lang="fr-FR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hommes)</a:t>
            </a:r>
            <a:endParaRPr lang="fr-FR">
              <a:solidFill>
                <a:srgbClr val="4C4C4C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66699" y="4953000"/>
            <a:ext cx="9753601" cy="10369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7438" tIns="97581" rIns="87438" bIns="43720"/>
          <a:lstStyle/>
          <a:p>
            <a:pPr marL="515938" lvl="1" indent="-279400" algn="just">
              <a:lnSpc>
                <a:spcPct val="100000"/>
              </a:lnSpc>
              <a:spcBef>
                <a:spcPts val="281"/>
              </a:spcBef>
              <a:buSzPct val="80000"/>
              <a:buBlip>
                <a:blip r:embed="rId5"/>
              </a:buBlip>
              <a:tabLst>
                <a:tab pos="680158" algn="l"/>
                <a:tab pos="1124342" algn="l"/>
                <a:tab pos="1568526" algn="l"/>
                <a:tab pos="2012710" algn="l"/>
                <a:tab pos="2456895" algn="l"/>
                <a:tab pos="2901077" algn="l"/>
                <a:tab pos="3345263" algn="l"/>
                <a:tab pos="3789448" algn="l"/>
                <a:tab pos="4233630" algn="l"/>
                <a:tab pos="4677814" algn="l"/>
                <a:tab pos="5121999" algn="l"/>
                <a:tab pos="5566183" algn="l"/>
                <a:tab pos="6010367" algn="l"/>
                <a:tab pos="6454551" algn="l"/>
                <a:tab pos="6898736" algn="l"/>
                <a:tab pos="7342920" algn="l"/>
                <a:tab pos="7787103" algn="l"/>
                <a:tab pos="8231288" algn="l"/>
                <a:tab pos="8675473" algn="l"/>
                <a:tab pos="9119656" algn="l"/>
                <a:tab pos="9563841" algn="l"/>
              </a:tabLst>
            </a:pPr>
            <a:r>
              <a:rPr lang="fr-FR" sz="21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U</a:t>
            </a:r>
            <a:r>
              <a:rPr lang="fr-FR" sz="21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ne </a:t>
            </a:r>
            <a:r>
              <a:rPr lang="fr-FR" sz="21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moitié de données pour l'apprentissage (des fonctions logistiques) et l'autre pour l'évaluation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33280" y="6232981"/>
            <a:ext cx="1003104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48ABC137-A1F3-45A7-9449-46E5B7219626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18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 smtClean="0">
                <a:solidFill>
                  <a:srgbClr val="0000FF"/>
                </a:solidFill>
                <a:latin typeface="FreeSerif" pitchFamily="16" charset="0"/>
              </a:rPr>
              <a:t>Configuration</a:t>
            </a:r>
            <a:endParaRPr lang="it-IT" b="1">
              <a:solidFill>
                <a:srgbClr val="0000FF"/>
              </a:solidFill>
              <a:latin typeface="FreeSerif" pitchFamily="16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440641" y="1404149"/>
            <a:ext cx="9037980" cy="4609924"/>
          </a:xfrm>
          <a:ln/>
        </p:spPr>
        <p:txBody>
          <a:bodyPr tIns="0"/>
          <a:lstStyle/>
          <a:p>
            <a:pPr marL="417965" indent="-297666">
              <a:lnSpc>
                <a:spcPct val="100000"/>
              </a:lnSpc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 b="1">
              <a:solidFill>
                <a:srgbClr val="94006B"/>
              </a:solidFill>
              <a:latin typeface="FreeSerif" pitchFamily="16" charset="0"/>
            </a:endParaRPr>
          </a:p>
          <a:p>
            <a:pPr marL="417965" indent="-297666" algn="just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>
              <a:solidFill>
                <a:srgbClr val="4C4C4C"/>
              </a:solidFill>
              <a:latin typeface="FreeSerif" pitchFamily="16" charset="0"/>
            </a:endParaRPr>
          </a:p>
          <a:p>
            <a:pPr marL="417965" indent="-297666" algn="just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>
              <a:solidFill>
                <a:srgbClr val="4C4C4C"/>
              </a:solidFill>
              <a:latin typeface="FreeSerif" pitchFamily="16" charset="0"/>
            </a:endParaRPr>
          </a:p>
          <a:p>
            <a:pPr marL="417965" indent="-297666" algn="just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>
              <a:solidFill>
                <a:srgbClr val="4C4C4C"/>
              </a:solidFill>
              <a:latin typeface="FreeSerif" pitchFamily="16" charset="0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52280" y="1445915"/>
            <a:ext cx="9791820" cy="45738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7438" tIns="97581" rIns="87438" bIns="43720"/>
          <a:lstStyle/>
          <a:p>
            <a:pPr marL="577850" lvl="1" indent="-341313" algn="just">
              <a:lnSpc>
                <a:spcPct val="150000"/>
              </a:lnSpc>
              <a:spcAft>
                <a:spcPts val="600"/>
              </a:spcAft>
              <a:buSzPct val="80000"/>
              <a:buBlip>
                <a:blip r:embed="rId5"/>
              </a:buBlip>
              <a:tabLst>
                <a:tab pos="574675" algn="l"/>
                <a:tab pos="1149350" algn="l"/>
                <a:tab pos="1593850" algn="l"/>
                <a:tab pos="2038350" algn="l"/>
                <a:tab pos="2482850" algn="l"/>
                <a:tab pos="2925763" algn="l"/>
                <a:tab pos="3370263" algn="l"/>
                <a:tab pos="3814763" algn="l"/>
                <a:tab pos="4259263" algn="l"/>
                <a:tab pos="4703763" algn="l"/>
                <a:tab pos="5146675" algn="l"/>
                <a:tab pos="5591175" algn="l"/>
                <a:tab pos="6035675" algn="l"/>
                <a:tab pos="6480175" algn="l"/>
                <a:tab pos="6924675" algn="l"/>
                <a:tab pos="7367588" algn="l"/>
                <a:tab pos="7812088" algn="l"/>
                <a:tab pos="8256588" algn="l"/>
                <a:tab pos="8701088" algn="l"/>
                <a:tab pos="9145588" algn="l"/>
                <a:tab pos="9588500" algn="l"/>
              </a:tabLst>
            </a:pPr>
            <a:r>
              <a:rPr lang="fr-FR" sz="21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Pour le décodage des signaux </a:t>
            </a:r>
            <a:r>
              <a:rPr lang="fr-FR" sz="21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audio: </a:t>
            </a:r>
            <a:r>
              <a:rPr lang="fr-FR" sz="2100" i="1">
                <a:solidFill>
                  <a:srgbClr val="C71585"/>
                </a:solidFill>
                <a:latin typeface="FreeSerif" pitchFamily="16" charset="0"/>
                <a:ea typeface="DAAAAA+ArialMT" charset="0"/>
                <a:cs typeface="DAAAAA+ArialMT" charset="0"/>
              </a:rPr>
              <a:t>HTK</a:t>
            </a:r>
          </a:p>
          <a:p>
            <a:pPr marL="577850" lvl="1" indent="-341313" algn="just">
              <a:lnSpc>
                <a:spcPct val="150000"/>
              </a:lnSpc>
              <a:spcBef>
                <a:spcPts val="1200"/>
              </a:spcBef>
              <a:buSzPct val="80000"/>
              <a:buBlip>
                <a:blip r:embed="rId5"/>
              </a:buBlip>
              <a:tabLst>
                <a:tab pos="574675" algn="l"/>
                <a:tab pos="1149350" algn="l"/>
                <a:tab pos="1593850" algn="l"/>
                <a:tab pos="2038350" algn="l"/>
                <a:tab pos="2482850" algn="l"/>
                <a:tab pos="2925763" algn="l"/>
                <a:tab pos="3370263" algn="l"/>
                <a:tab pos="3814763" algn="l"/>
                <a:tab pos="4259263" algn="l"/>
                <a:tab pos="4703763" algn="l"/>
                <a:tab pos="5146675" algn="l"/>
                <a:tab pos="5591175" algn="l"/>
                <a:tab pos="6035675" algn="l"/>
                <a:tab pos="6480175" algn="l"/>
                <a:tab pos="6924675" algn="l"/>
                <a:tab pos="7367588" algn="l"/>
                <a:tab pos="7812088" algn="l"/>
                <a:tab pos="8256588" algn="l"/>
                <a:tab pos="8701088" algn="l"/>
                <a:tab pos="9145588" algn="l"/>
                <a:tab pos="9588500" algn="l"/>
              </a:tabLst>
            </a:pPr>
            <a:r>
              <a:rPr lang="fr-FR" sz="21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Analyse </a:t>
            </a:r>
            <a:r>
              <a:rPr lang="fr-FR" sz="21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accoustique </a:t>
            </a:r>
          </a:p>
          <a:p>
            <a:pPr marL="966511" lvl="2" indent="-341313" algn="just">
              <a:lnSpc>
                <a:spcPct val="150000"/>
              </a:lnSpc>
              <a:buSzPct val="57000"/>
              <a:tabLst>
                <a:tab pos="574675" algn="l"/>
                <a:tab pos="1149350" algn="l"/>
                <a:tab pos="1593850" algn="l"/>
                <a:tab pos="2038350" algn="l"/>
                <a:tab pos="2482850" algn="l"/>
                <a:tab pos="2925763" algn="l"/>
                <a:tab pos="3370263" algn="l"/>
                <a:tab pos="3814763" algn="l"/>
                <a:tab pos="4259263" algn="l"/>
                <a:tab pos="4703763" algn="l"/>
                <a:tab pos="5146675" algn="l"/>
                <a:tab pos="5591175" algn="l"/>
                <a:tab pos="6035675" algn="l"/>
                <a:tab pos="6480175" algn="l"/>
                <a:tab pos="6924675" algn="l"/>
                <a:tab pos="7367588" algn="l"/>
                <a:tab pos="7812088" algn="l"/>
                <a:tab pos="8256588" algn="l"/>
                <a:tab pos="8701088" algn="l"/>
                <a:tab pos="9145588" algn="l"/>
                <a:tab pos="9588500" algn="l"/>
              </a:tabLst>
            </a:pPr>
            <a:r>
              <a:rPr lang="fr-FR" sz="2100" i="1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	</a:t>
            </a:r>
            <a:r>
              <a:rPr lang="fr-FR" sz="2100" i="1" smtClean="0">
                <a:solidFill>
                  <a:srgbClr val="C71585"/>
                </a:solidFill>
                <a:latin typeface="FreeSerif" pitchFamily="16" charset="0"/>
                <a:ea typeface="DAAAAA+ArialMT" charset="0"/>
                <a:cs typeface="DAAAAA+ArialMT" charset="0"/>
              </a:rPr>
              <a:t>MFCC </a:t>
            </a:r>
            <a:r>
              <a:rPr lang="fr-FR" sz="20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: </a:t>
            </a:r>
            <a:r>
              <a:rPr lang="fr-FR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12 </a:t>
            </a:r>
            <a:r>
              <a:rPr lang="fr-FR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coefficients </a:t>
            </a:r>
            <a:r>
              <a:rPr lang="fr-FR" i="1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MFCC</a:t>
            </a:r>
            <a:r>
              <a:rPr lang="fr-FR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 + le logarithme de </a:t>
            </a:r>
            <a:r>
              <a:rPr lang="fr-FR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l‘énergie </a:t>
            </a:r>
            <a:r>
              <a:rPr lang="fr-FR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par </a:t>
            </a:r>
            <a:r>
              <a:rPr lang="fr-FR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trame</a:t>
            </a:r>
            <a:endParaRPr lang="fr-FR">
              <a:solidFill>
                <a:srgbClr val="4C4C4C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  <a:p>
            <a:pPr marL="577850" lvl="1" indent="-341313" algn="just">
              <a:lnSpc>
                <a:spcPct val="150000"/>
              </a:lnSpc>
              <a:spcBef>
                <a:spcPts val="1200"/>
              </a:spcBef>
              <a:buSzPct val="80000"/>
              <a:buBlip>
                <a:blip r:embed="rId5"/>
              </a:buBlip>
              <a:tabLst>
                <a:tab pos="574675" algn="l"/>
                <a:tab pos="1149350" algn="l"/>
                <a:tab pos="1593850" algn="l"/>
                <a:tab pos="2038350" algn="l"/>
                <a:tab pos="2482850" algn="l"/>
                <a:tab pos="2925763" algn="l"/>
                <a:tab pos="3370263" algn="l"/>
                <a:tab pos="3814763" algn="l"/>
                <a:tab pos="4259263" algn="l"/>
                <a:tab pos="4703763" algn="l"/>
                <a:tab pos="5146675" algn="l"/>
                <a:tab pos="5591175" algn="l"/>
                <a:tab pos="6035675" algn="l"/>
                <a:tab pos="6480175" algn="l"/>
                <a:tab pos="6924675" algn="l"/>
                <a:tab pos="7367588" algn="l"/>
                <a:tab pos="7812088" algn="l"/>
                <a:tab pos="8256588" algn="l"/>
                <a:tab pos="8701088" algn="l"/>
                <a:tab pos="9145588" algn="l"/>
                <a:tab pos="9588500" algn="l"/>
              </a:tabLst>
            </a:pPr>
            <a:r>
              <a:rPr lang="fr-FR" sz="21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Modèles accoustiques </a:t>
            </a:r>
            <a:endParaRPr lang="fr-FR" sz="2100" smtClean="0">
              <a:solidFill>
                <a:srgbClr val="4C4C4C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  <a:p>
            <a:pPr marL="966511" lvl="2" indent="-341313" algn="just">
              <a:lnSpc>
                <a:spcPct val="150000"/>
              </a:lnSpc>
              <a:spcBef>
                <a:spcPts val="600"/>
              </a:spcBef>
              <a:buSzPct val="57000"/>
              <a:tabLst>
                <a:tab pos="574675" algn="l"/>
                <a:tab pos="1149350" algn="l"/>
                <a:tab pos="1593850" algn="l"/>
                <a:tab pos="2038350" algn="l"/>
                <a:tab pos="2482850" algn="l"/>
                <a:tab pos="2925763" algn="l"/>
                <a:tab pos="3370263" algn="l"/>
                <a:tab pos="3814763" algn="l"/>
                <a:tab pos="4259263" algn="l"/>
                <a:tab pos="4703763" algn="l"/>
                <a:tab pos="5146675" algn="l"/>
                <a:tab pos="5591175" algn="l"/>
                <a:tab pos="6035675" algn="l"/>
                <a:tab pos="6480175" algn="l"/>
                <a:tab pos="6924675" algn="l"/>
                <a:tab pos="7367588" algn="l"/>
                <a:tab pos="7812088" algn="l"/>
                <a:tab pos="8256588" algn="l"/>
                <a:tab pos="8701088" algn="l"/>
                <a:tab pos="9145588" algn="l"/>
                <a:tab pos="9588500" algn="l"/>
              </a:tabLst>
            </a:pPr>
            <a:r>
              <a:rPr lang="fr-FR" sz="2100" i="1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	</a:t>
            </a:r>
            <a:r>
              <a:rPr lang="fr-FR" sz="2100" i="1" smtClean="0">
                <a:solidFill>
                  <a:srgbClr val="C71585"/>
                </a:solidFill>
                <a:latin typeface="FreeSerif" pitchFamily="16" charset="0"/>
                <a:ea typeface="DAAAAA+ArialMT" charset="0"/>
                <a:cs typeface="DAAAAA+ArialMT" charset="0"/>
              </a:rPr>
              <a:t>HMM</a:t>
            </a:r>
            <a:r>
              <a:rPr lang="fr-FR" sz="21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 : </a:t>
            </a:r>
            <a:r>
              <a:rPr lang="fr-FR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chaque </a:t>
            </a:r>
            <a:r>
              <a:rPr lang="fr-FR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état modélisé par un mélange de 16 </a:t>
            </a:r>
            <a:r>
              <a:rPr lang="fr-FR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gaussiennes; appris </a:t>
            </a:r>
            <a:r>
              <a:rPr lang="fr-FR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sur </a:t>
            </a:r>
            <a:r>
              <a:rPr lang="fr-FR" i="1" smtClean="0">
                <a:solidFill>
                  <a:srgbClr val="C71585"/>
                </a:solidFill>
                <a:latin typeface="FreeSerif" pitchFamily="16" charset="0"/>
                <a:ea typeface="DAAAAA+ArialMT" charset="0"/>
                <a:cs typeface="DAAAAA+ArialMT" charset="0"/>
              </a:rPr>
              <a:t>TIMIT</a:t>
            </a:r>
            <a:endParaRPr lang="fr-FR">
              <a:solidFill>
                <a:srgbClr val="4C4C4C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  <a:p>
            <a:pPr marL="577850" lvl="1" indent="-341313" algn="just">
              <a:lnSpc>
                <a:spcPct val="150000"/>
              </a:lnSpc>
              <a:spcBef>
                <a:spcPts val="1200"/>
              </a:spcBef>
              <a:buSzPct val="80000"/>
              <a:buBlip>
                <a:blip r:embed="rId5"/>
              </a:buBlip>
              <a:tabLst>
                <a:tab pos="574675" algn="l"/>
                <a:tab pos="1149350" algn="l"/>
                <a:tab pos="1593850" algn="l"/>
                <a:tab pos="2038350" algn="l"/>
                <a:tab pos="2482850" algn="l"/>
                <a:tab pos="2925763" algn="l"/>
                <a:tab pos="3370263" algn="l"/>
                <a:tab pos="3814763" algn="l"/>
                <a:tab pos="4259263" algn="l"/>
                <a:tab pos="4703763" algn="l"/>
                <a:tab pos="5146675" algn="l"/>
                <a:tab pos="5591175" algn="l"/>
                <a:tab pos="6035675" algn="l"/>
                <a:tab pos="6480175" algn="l"/>
                <a:tab pos="6924675" algn="l"/>
                <a:tab pos="7367588" algn="l"/>
                <a:tab pos="7812088" algn="l"/>
                <a:tab pos="8256588" algn="l"/>
                <a:tab pos="8701088" algn="l"/>
                <a:tab pos="9145588" algn="l"/>
                <a:tab pos="9588500" algn="l"/>
              </a:tabLst>
            </a:pPr>
            <a:r>
              <a:rPr lang="fr-FR" sz="21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Deux </a:t>
            </a:r>
            <a:r>
              <a:rPr lang="fr-FR" sz="21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lexiques</a:t>
            </a:r>
            <a:endParaRPr lang="fr-FR" sz="2100">
              <a:solidFill>
                <a:srgbClr val="4C4C4C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  <a:p>
            <a:pPr marL="1090613" lvl="2" indent="-293688" algn="just">
              <a:lnSpc>
                <a:spcPct val="100000"/>
              </a:lnSpc>
              <a:spcBef>
                <a:spcPts val="705"/>
              </a:spcBef>
              <a:buSzPct val="45000"/>
              <a:tabLst>
                <a:tab pos="1090613" algn="l"/>
                <a:tab pos="1149350" algn="l"/>
                <a:tab pos="1593850" algn="l"/>
                <a:tab pos="2038350" algn="l"/>
                <a:tab pos="2482850" algn="l"/>
                <a:tab pos="2925763" algn="l"/>
                <a:tab pos="3370263" algn="l"/>
                <a:tab pos="3814763" algn="l"/>
                <a:tab pos="4259263" algn="l"/>
                <a:tab pos="4703763" algn="l"/>
                <a:tab pos="5146675" algn="l"/>
                <a:tab pos="5591175" algn="l"/>
                <a:tab pos="6035675" algn="l"/>
                <a:tab pos="6480175" algn="l"/>
                <a:tab pos="6924675" algn="l"/>
                <a:tab pos="7367588" algn="l"/>
                <a:tab pos="7812088" algn="l"/>
                <a:tab pos="8256588" algn="l"/>
                <a:tab pos="8701088" algn="l"/>
                <a:tab pos="9145588" algn="l"/>
                <a:tab pos="9588500" algn="l"/>
              </a:tabLst>
            </a:pPr>
            <a:r>
              <a:rPr lang="fr-FR" sz="2100" i="1" smtClean="0">
                <a:solidFill>
                  <a:srgbClr val="C71585"/>
                </a:solidFill>
                <a:latin typeface="FreeSerif" pitchFamily="16" charset="0"/>
                <a:ea typeface="DAAAAA+ArialMT" charset="0"/>
                <a:cs typeface="DAAAAA+ArialMT" charset="0"/>
              </a:rPr>
              <a:t>	Natif </a:t>
            </a:r>
            <a:r>
              <a:rPr lang="fr-FR" sz="21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: </a:t>
            </a:r>
            <a:r>
              <a:rPr lang="fr-FR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inclut seulement les variantes natives de prononciation (</a:t>
            </a:r>
            <a:r>
              <a:rPr lang="fr-FR" i="1">
                <a:solidFill>
                  <a:srgbClr val="C71585"/>
                </a:solidFill>
                <a:latin typeface="FreeSerif" pitchFamily="16" charset="0"/>
                <a:ea typeface="DAAAAA+ArialMT" charset="0"/>
                <a:cs typeface="DAAAAA+ArialMT" charset="0"/>
              </a:rPr>
              <a:t>CMU</a:t>
            </a:r>
            <a:r>
              <a:rPr lang="fr-FR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)</a:t>
            </a:r>
          </a:p>
          <a:p>
            <a:pPr marL="1090613" lvl="2" indent="-293688" algn="just">
              <a:lnSpc>
                <a:spcPct val="100000"/>
              </a:lnSpc>
              <a:spcBef>
                <a:spcPts val="281"/>
              </a:spcBef>
              <a:buSzPct val="45000"/>
              <a:tabLst>
                <a:tab pos="1090613" algn="l"/>
                <a:tab pos="1149350" algn="l"/>
                <a:tab pos="1593850" algn="l"/>
                <a:tab pos="2038350" algn="l"/>
                <a:tab pos="2482850" algn="l"/>
                <a:tab pos="2925763" algn="l"/>
                <a:tab pos="3370263" algn="l"/>
                <a:tab pos="3814763" algn="l"/>
                <a:tab pos="4259263" algn="l"/>
                <a:tab pos="4703763" algn="l"/>
                <a:tab pos="5146675" algn="l"/>
                <a:tab pos="5591175" algn="l"/>
                <a:tab pos="6035675" algn="l"/>
                <a:tab pos="6480175" algn="l"/>
                <a:tab pos="6924675" algn="l"/>
                <a:tab pos="7367588" algn="l"/>
                <a:tab pos="7812088" algn="l"/>
                <a:tab pos="8256588" algn="l"/>
                <a:tab pos="8701088" algn="l"/>
                <a:tab pos="9145588" algn="l"/>
                <a:tab pos="9588500" algn="l"/>
              </a:tabLst>
            </a:pPr>
            <a:r>
              <a:rPr lang="fr-FR" sz="2100" i="1" smtClean="0">
                <a:solidFill>
                  <a:srgbClr val="C71585"/>
                </a:solidFill>
                <a:latin typeface="FreeSerif" pitchFamily="16" charset="0"/>
                <a:ea typeface="DAAAAA+ArialMT" charset="0"/>
                <a:cs typeface="DAAAAA+ArialMT" charset="0"/>
              </a:rPr>
              <a:t>	Non-natif </a:t>
            </a:r>
            <a:r>
              <a:rPr lang="fr-FR" sz="21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: </a:t>
            </a:r>
            <a:r>
              <a:rPr lang="fr-FR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inclut en plus des variantes </a:t>
            </a:r>
            <a:r>
              <a:rPr lang="fr-FR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non-natives</a:t>
            </a:r>
            <a:endParaRPr lang="fr-FR">
              <a:solidFill>
                <a:srgbClr val="4C4C4C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  <a:p>
            <a:pPr marL="577850" indent="-341313" algn="just">
              <a:lnSpc>
                <a:spcPct val="200000"/>
              </a:lnSpc>
              <a:spcBef>
                <a:spcPts val="426"/>
              </a:spcBef>
              <a:buClrTx/>
              <a:tabLst>
                <a:tab pos="574675" algn="l"/>
                <a:tab pos="1149350" algn="l"/>
                <a:tab pos="1593850" algn="l"/>
                <a:tab pos="2038350" algn="l"/>
                <a:tab pos="2482850" algn="l"/>
                <a:tab pos="2925763" algn="l"/>
                <a:tab pos="3370263" algn="l"/>
                <a:tab pos="3814763" algn="l"/>
                <a:tab pos="4259263" algn="l"/>
                <a:tab pos="4703763" algn="l"/>
                <a:tab pos="5146675" algn="l"/>
                <a:tab pos="5591175" algn="l"/>
                <a:tab pos="6035675" algn="l"/>
                <a:tab pos="6480175" algn="l"/>
                <a:tab pos="6924675" algn="l"/>
                <a:tab pos="7367588" algn="l"/>
                <a:tab pos="7812088" algn="l"/>
                <a:tab pos="8256588" algn="l"/>
                <a:tab pos="8701088" algn="l"/>
                <a:tab pos="9145588" algn="l"/>
                <a:tab pos="9588500" algn="l"/>
              </a:tabLst>
            </a:pPr>
            <a:endParaRPr lang="fr-FR" sz="2100">
              <a:solidFill>
                <a:srgbClr val="4C4C4C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813021" y="3293627"/>
          <a:ext cx="733860" cy="326915"/>
        </p:xfrm>
        <a:graphic>
          <a:graphicData uri="http://schemas.openxmlformats.org/presentationml/2006/ole">
            <p:oleObj spid="_x0000_s22533" r:id="rId6" imgW="72720" imgH="168840" progId="Equation.3">
              <p:embed/>
            </p:oleObj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33280" y="6232981"/>
            <a:ext cx="1003104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DF1E09D2-6B6D-4CB1-BF47-026459211FDD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19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Plan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40641" y="1828994"/>
            <a:ext cx="7567020" cy="4226843"/>
          </a:xfrm>
          <a:ln/>
        </p:spPr>
        <p:txBody>
          <a:bodyPr tIns="0"/>
          <a:lstStyle/>
          <a:p>
            <a:pPr marL="635000" indent="-458788">
              <a:lnSpc>
                <a:spcPct val="100000"/>
              </a:lnSpc>
              <a:buSzPct val="80000"/>
              <a:buBlip>
                <a:blip r:embed="rId3"/>
              </a:buBlip>
              <a:tabLst>
                <a:tab pos="509588" algn="l"/>
                <a:tab pos="693738" algn="l"/>
                <a:tab pos="954088" algn="l"/>
                <a:tab pos="1398588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</a:pPr>
            <a:r>
              <a:rPr lang="it-IT" b="1" smtClean="0">
                <a:solidFill>
                  <a:srgbClr val="C71585"/>
                </a:solidFill>
                <a:latin typeface="FreeSerif" pitchFamily="16" charset="0"/>
              </a:rPr>
              <a:t>Contexte et problématique</a:t>
            </a:r>
          </a:p>
          <a:p>
            <a:pPr marL="635000" indent="-458788">
              <a:lnSpc>
                <a:spcPct val="150000"/>
              </a:lnSpc>
              <a:buSzPct val="80000"/>
              <a:buBlip>
                <a:blip r:embed="rId3"/>
              </a:buBlip>
              <a:tabLst>
                <a:tab pos="509588" algn="l"/>
                <a:tab pos="693738" algn="l"/>
                <a:tab pos="954088" algn="l"/>
                <a:tab pos="1398588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</a:pPr>
            <a:r>
              <a:rPr lang="it-IT" smtClean="0">
                <a:solidFill>
                  <a:srgbClr val="C0C0C0"/>
                </a:solidFill>
                <a:latin typeface="FreeSerif" pitchFamily="16" charset="0"/>
              </a:rPr>
              <a:t>Méthodologie</a:t>
            </a:r>
          </a:p>
          <a:p>
            <a:pPr marL="635000" indent="-458788">
              <a:lnSpc>
                <a:spcPct val="150000"/>
              </a:lnSpc>
              <a:buSzPct val="80000"/>
              <a:buBlip>
                <a:blip r:embed="rId3"/>
              </a:buBlip>
              <a:tabLst>
                <a:tab pos="509588" algn="l"/>
                <a:tab pos="693738" algn="l"/>
                <a:tab pos="954088" algn="l"/>
                <a:tab pos="1398588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</a:pPr>
            <a:r>
              <a:rPr lang="it-IT" smtClean="0">
                <a:solidFill>
                  <a:srgbClr val="C0C0C0"/>
                </a:solidFill>
                <a:latin typeface="FreeSerif" pitchFamily="16" charset="0"/>
              </a:rPr>
              <a:t>Expériences et résultats</a:t>
            </a:r>
          </a:p>
          <a:p>
            <a:pPr marL="635000" indent="-458788">
              <a:lnSpc>
                <a:spcPct val="150000"/>
              </a:lnSpc>
              <a:buSzPct val="80000"/>
              <a:buBlip>
                <a:blip r:embed="rId3"/>
              </a:buBlip>
              <a:tabLst>
                <a:tab pos="509588" algn="l"/>
                <a:tab pos="693738" algn="l"/>
                <a:tab pos="954088" algn="l"/>
                <a:tab pos="1398588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</a:pPr>
            <a:r>
              <a:rPr lang="it-IT" smtClean="0">
                <a:solidFill>
                  <a:srgbClr val="C0C0C0"/>
                </a:solidFill>
                <a:latin typeface="FreeSerif" pitchFamily="16" charset="0"/>
              </a:rPr>
              <a:t>Conclusions</a:t>
            </a:r>
            <a:endParaRPr lang="it-IT">
              <a:solidFill>
                <a:srgbClr val="C0C0C0"/>
              </a:solidFill>
              <a:latin typeface="FreeSerif" pitchFamily="16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953500" y="6232981"/>
            <a:ext cx="131082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193CD4FC-662F-4F4D-A90F-A6F8905C8EA3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2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 smtClean="0">
                <a:solidFill>
                  <a:srgbClr val="0000FF"/>
                </a:solidFill>
                <a:latin typeface="FreeSerif" pitchFamily="16" charset="0"/>
              </a:rPr>
              <a:t>Étude du paramètrage</a:t>
            </a:r>
            <a:endParaRPr lang="it-IT" b="1">
              <a:solidFill>
                <a:srgbClr val="0000FF"/>
              </a:solidFill>
              <a:latin typeface="FreeSerif" pitchFamily="16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40640" y="1404149"/>
            <a:ext cx="9590400" cy="4609924"/>
          </a:xfrm>
          <a:ln/>
        </p:spPr>
        <p:txBody>
          <a:bodyPr tIns="0"/>
          <a:lstStyle/>
          <a:p>
            <a:pPr marL="417965" indent="-297666">
              <a:lnSpc>
                <a:spcPct val="100000"/>
              </a:lnSpc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 b="1">
              <a:solidFill>
                <a:srgbClr val="94006B"/>
              </a:solidFill>
              <a:latin typeface="FreeSerif" pitchFamily="16" charset="0"/>
            </a:endParaRPr>
          </a:p>
          <a:p>
            <a:pPr marL="417965" indent="-297666" algn="just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>
              <a:solidFill>
                <a:srgbClr val="4C4C4C"/>
              </a:solidFill>
              <a:latin typeface="FreeSerif" pitchFamily="16" charset="0"/>
            </a:endParaRPr>
          </a:p>
          <a:p>
            <a:pPr marL="417965" indent="-297666" algn="just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>
              <a:solidFill>
                <a:srgbClr val="4C4C4C"/>
              </a:solidFill>
              <a:latin typeface="FreeSerif" pitchFamily="16" charset="0"/>
            </a:endParaRPr>
          </a:p>
          <a:p>
            <a:pPr marL="417965" indent="-297666" algn="just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>
              <a:solidFill>
                <a:srgbClr val="4C4C4C"/>
              </a:solidFill>
              <a:latin typeface="FreeSerif" pitchFamily="16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66560" y="1768857"/>
            <a:ext cx="9564480" cy="40223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7438" tIns="97581" rIns="87438" bIns="43720"/>
          <a:lstStyle/>
          <a:p>
            <a:pPr>
              <a:spcAft>
                <a:spcPts val="1800"/>
              </a:spcAft>
              <a:buSzPct val="80000"/>
              <a:buBlip>
                <a:blip r:embed="rId4"/>
              </a:buBlip>
              <a:tabLst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327867" algn="l"/>
                <a:tab pos="9772051" algn="l"/>
                <a:tab pos="10216236" algn="l"/>
              </a:tabLst>
            </a:pPr>
            <a:r>
              <a:rPr lang="fr-FR" sz="2200" b="1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	Étude de l'impact </a:t>
            </a:r>
            <a:r>
              <a:rPr lang="fr-FR" sz="2200" b="1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des paramètres </a:t>
            </a:r>
            <a:r>
              <a:rPr lang="fr-FR" sz="2200" b="1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de l'approche</a:t>
            </a:r>
          </a:p>
          <a:p>
            <a:pPr marL="706376" lvl="1" indent="-262192" algn="just">
              <a:lnSpc>
                <a:spcPct val="150000"/>
              </a:lnSpc>
              <a:spcBef>
                <a:spcPts val="0"/>
              </a:spcBef>
              <a:buSzPct val="45000"/>
              <a:buFont typeface="Wingdings" charset="2"/>
              <a:buChar char=""/>
              <a:tabLst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327867" algn="l"/>
                <a:tab pos="9772051" algn="l"/>
                <a:tab pos="10216236" algn="l"/>
              </a:tabLst>
            </a:pPr>
            <a:r>
              <a:rPr lang="fr-FR" sz="2000">
                <a:solidFill>
                  <a:schemeClr val="accent6">
                    <a:lumMod val="75000"/>
                  </a:schemeClr>
                </a:solidFill>
                <a:latin typeface="FreeSerif" pitchFamily="16" charset="0"/>
                <a:ea typeface="DAAAAA+ArialMT" charset="0"/>
                <a:cs typeface="DAAAAA+ArialMT" charset="0"/>
              </a:rPr>
              <a:t>fonction de décision </a:t>
            </a:r>
            <a:r>
              <a:rPr lang="fr-FR" sz="20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globale, ou fonction dépendante de la longueur de </a:t>
            </a:r>
            <a:r>
              <a:rPr lang="fr-FR" sz="20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l’entrée traitée </a:t>
            </a:r>
            <a:r>
              <a:rPr lang="fr-FR" sz="1750">
                <a:solidFill>
                  <a:srgbClr val="DE08A6"/>
                </a:solidFill>
                <a:latin typeface="FreeSerif" pitchFamily="16" charset="0"/>
                <a:ea typeface="DAAAAA+ArialMT" charset="0"/>
                <a:cs typeface="DAAAAA+ArialMT" charset="0"/>
              </a:rPr>
              <a:t>(courte / moyenne / </a:t>
            </a:r>
            <a:r>
              <a:rPr lang="fr-FR" sz="1750" smtClean="0">
                <a:solidFill>
                  <a:srgbClr val="DE08A6"/>
                </a:solidFill>
                <a:latin typeface="FreeSerif" pitchFamily="16" charset="0"/>
                <a:ea typeface="DAAAAA+ArialMT" charset="0"/>
                <a:cs typeface="DAAAAA+ArialMT" charset="0"/>
              </a:rPr>
              <a:t>longue, en fonction du nombre de phonèmes)</a:t>
            </a:r>
            <a:endParaRPr lang="fr-FR" sz="1750">
              <a:solidFill>
                <a:srgbClr val="DE08A6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  <a:p>
            <a:pPr marL="706376" lvl="1" indent="-262192" algn="just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SzPct val="45000"/>
              <a:buFont typeface="Wingdings" charset="2"/>
              <a:buChar char=""/>
              <a:tabLst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327867" algn="l"/>
                <a:tab pos="9772051" algn="l"/>
                <a:tab pos="10216236" algn="l"/>
              </a:tabLst>
            </a:pPr>
            <a:r>
              <a:rPr lang="fr-FR" sz="2000">
                <a:solidFill>
                  <a:schemeClr val="accent6">
                    <a:lumMod val="75000"/>
                  </a:schemeClr>
                </a:solidFill>
                <a:latin typeface="FreeSerif" pitchFamily="16" charset="0"/>
                <a:ea typeface="DAAAAA+ArialMT" charset="0"/>
                <a:cs typeface="DAAAAA+ArialMT" charset="0"/>
              </a:rPr>
              <a:t>lexique de prononciations </a:t>
            </a:r>
            <a:r>
              <a:rPr lang="fr-FR" sz="20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natives ou avec variantes non-natives</a:t>
            </a:r>
          </a:p>
          <a:p>
            <a:pPr marL="706376" lvl="1" indent="-262192" algn="just">
              <a:lnSpc>
                <a:spcPct val="200000"/>
              </a:lnSpc>
              <a:spcBef>
                <a:spcPts val="1200"/>
              </a:spcBef>
              <a:buSzPct val="45000"/>
              <a:buFont typeface="Wingdings" charset="2"/>
              <a:buChar char=""/>
              <a:tabLst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327867" algn="l"/>
                <a:tab pos="9772051" algn="l"/>
                <a:tab pos="10216236" algn="l"/>
              </a:tabLst>
            </a:pPr>
            <a:r>
              <a:rPr lang="fr-FR" sz="20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type des données </a:t>
            </a:r>
            <a:r>
              <a:rPr lang="fr-FR" sz="20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utilisées </a:t>
            </a:r>
            <a:r>
              <a:rPr lang="fr-FR" sz="20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pour l’</a:t>
            </a:r>
            <a:r>
              <a:rPr lang="fr-FR" sz="2000">
                <a:solidFill>
                  <a:schemeClr val="accent6">
                    <a:lumMod val="75000"/>
                  </a:schemeClr>
                </a:solidFill>
                <a:latin typeface="FreeSerif" pitchFamily="16" charset="0"/>
                <a:ea typeface="DAAAAA+ArialMT" charset="0"/>
                <a:cs typeface="DAAAAA+ArialMT" charset="0"/>
              </a:rPr>
              <a:t>apprentissage</a:t>
            </a:r>
            <a:r>
              <a:rPr lang="fr-FR" sz="20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 des paramètres</a:t>
            </a:r>
          </a:p>
          <a:p>
            <a:pPr marL="706376" lvl="1" indent="-262192" algn="just">
              <a:lnSpc>
                <a:spcPct val="200000"/>
              </a:lnSpc>
              <a:spcBef>
                <a:spcPts val="1200"/>
              </a:spcBef>
              <a:buSzPct val="45000"/>
              <a:buFont typeface="Wingdings" charset="2"/>
              <a:buChar char=""/>
              <a:tabLst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327867" algn="l"/>
                <a:tab pos="9772051" algn="l"/>
                <a:tab pos="10216236" algn="l"/>
              </a:tabLst>
            </a:pPr>
            <a:r>
              <a:rPr lang="fr-FR" sz="2000" smtClean="0">
                <a:solidFill>
                  <a:schemeClr val="accent6">
                    <a:lumMod val="75000"/>
                  </a:schemeClr>
                </a:solidFill>
                <a:latin typeface="FreeSerif" pitchFamily="16" charset="0"/>
                <a:ea typeface="DAAAAA+ArialMT" charset="0"/>
                <a:cs typeface="DAAAAA+ArialMT" charset="0"/>
              </a:rPr>
              <a:t>chaque critère </a:t>
            </a:r>
            <a:r>
              <a:rPr lang="fr-FR" sz="20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indépendamment ou </a:t>
            </a:r>
            <a:r>
              <a:rPr lang="fr-FR" sz="20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les trois simultanément</a:t>
            </a:r>
          </a:p>
          <a:p>
            <a:pPr>
              <a:buClrTx/>
              <a:tabLst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327867" algn="l"/>
                <a:tab pos="9772051" algn="l"/>
                <a:tab pos="10216236" algn="l"/>
              </a:tabLst>
            </a:pPr>
            <a:endParaRPr lang="fr-FR" sz="2200">
              <a:solidFill>
                <a:srgbClr val="4C4C4C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33280" y="6232981"/>
            <a:ext cx="1003104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A8C2D5DC-32FC-451D-8E80-9E99615D1CE8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20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2100" y="1447800"/>
            <a:ext cx="4571999" cy="365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" y="1447800"/>
            <a:ext cx="4572000" cy="365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Résultats: </a:t>
            </a:r>
            <a:r>
              <a:rPr lang="it-IT" b="1" smtClean="0">
                <a:solidFill>
                  <a:srgbClr val="0000FF"/>
                </a:solidFill>
                <a:latin typeface="FreeSerif" pitchFamily="16" charset="0"/>
              </a:rPr>
              <a:t>fonction </a:t>
            </a: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de décision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813021" y="3293627"/>
          <a:ext cx="733860" cy="326915"/>
        </p:xfrm>
        <a:graphic>
          <a:graphicData uri="http://schemas.openxmlformats.org/presentationml/2006/ole">
            <p:oleObj spid="_x0000_s24580" r:id="rId7" imgW="72720" imgH="168840" progId="Equation.3">
              <p:embed/>
            </p:oleObj>
          </a:graphicData>
        </a:graphic>
      </p:graphicFrame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342900" y="5257799"/>
            <a:ext cx="9601200" cy="646827"/>
          </a:xfrm>
          <a:prstGeom prst="roundRect">
            <a:avLst>
              <a:gd name="adj" fmla="val 16667"/>
            </a:avLst>
          </a:prstGeom>
          <a:solidFill>
            <a:srgbClr val="C71585"/>
          </a:solidFill>
          <a:ln w="9360">
            <a:solidFill>
              <a:srgbClr val="000000"/>
            </a:solidFill>
            <a:round/>
            <a:headEnd/>
            <a:tailEnd/>
          </a:ln>
          <a:effectLst>
            <a:outerShdw dist="64658" dir="2700000" algn="ctr" rotWithShape="0">
              <a:srgbClr val="000000"/>
            </a:outerShdw>
          </a:effectLst>
        </p:spPr>
        <p:txBody>
          <a:bodyPr wrap="none" lIns="87438" tIns="43720" rIns="87438" bIns="43720" anchor="ctr"/>
          <a:lstStyle/>
          <a:p>
            <a:pPr marL="457200" lvl="1" indent="-393700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fr-FR" sz="1750">
                <a:solidFill>
                  <a:srgbClr val="FFFF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L’utilisation </a:t>
            </a:r>
            <a:r>
              <a:rPr lang="fr-FR" sz="1750" smtClean="0">
                <a:solidFill>
                  <a:srgbClr val="FFFF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des fonctions </a:t>
            </a:r>
            <a:r>
              <a:rPr lang="fr-FR" sz="1750">
                <a:solidFill>
                  <a:srgbClr val="FFFF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dépendantes de la longueur des </a:t>
            </a:r>
            <a:r>
              <a:rPr lang="fr-FR" sz="1750" smtClean="0">
                <a:solidFill>
                  <a:srgbClr val="FFFF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transcriptions est plus performante</a:t>
            </a:r>
            <a:endParaRPr lang="fr-FR" sz="1750">
              <a:solidFill>
                <a:srgbClr val="FFFFFF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33280" y="6232981"/>
            <a:ext cx="1003104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C346708A-A63C-47A4-A00E-A5A5829D5A3D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21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 flipH="1" flipV="1">
            <a:off x="1562100" y="3124200"/>
            <a:ext cx="609600" cy="609600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919149" y="3733800"/>
            <a:ext cx="1938351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006600"/>
                </a:solidFill>
              </a:rPr>
              <a:t>sigmParLongueur</a:t>
            </a:r>
            <a:endParaRPr lang="fr-FR" sz="1600" b="1">
              <a:solidFill>
                <a:srgbClr val="006600"/>
              </a:solidFill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 bwMode="auto">
          <a:xfrm rot="5400000" flipH="1" flipV="1">
            <a:off x="6800765" y="3698160"/>
            <a:ext cx="364494" cy="435775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795949" y="4098294"/>
            <a:ext cx="1938351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006600"/>
                </a:solidFill>
              </a:rPr>
              <a:t>sigmParLongueur</a:t>
            </a:r>
            <a:endParaRPr lang="fr-FR" sz="1600" b="1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" y="1371600"/>
            <a:ext cx="4572000" cy="365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72100" y="1371600"/>
            <a:ext cx="4572000" cy="365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Résultats: </a:t>
            </a:r>
            <a:r>
              <a:rPr lang="it-IT" b="1" smtClean="0">
                <a:solidFill>
                  <a:srgbClr val="0000FF"/>
                </a:solidFill>
                <a:latin typeface="FreeSerif" pitchFamily="16" charset="0"/>
              </a:rPr>
              <a:t>lexique et </a:t>
            </a: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apprentissage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813021" y="3293627"/>
          <a:ext cx="733860" cy="326915"/>
        </p:xfrm>
        <a:graphic>
          <a:graphicData uri="http://schemas.openxmlformats.org/presentationml/2006/ole">
            <p:oleObj spid="_x0000_s25603" r:id="rId7" imgW="72720" imgH="168840" progId="Equation.3">
              <p:embed/>
            </p:oleObj>
          </a:graphicData>
        </a:graphic>
      </p:graphicFrame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419100" y="5105400"/>
            <a:ext cx="9296400" cy="890231"/>
          </a:xfrm>
          <a:prstGeom prst="roundRect">
            <a:avLst>
              <a:gd name="adj" fmla="val 16667"/>
            </a:avLst>
          </a:prstGeom>
          <a:solidFill>
            <a:srgbClr val="C71585"/>
          </a:solidFill>
          <a:ln w="9360">
            <a:solidFill>
              <a:srgbClr val="000000"/>
            </a:solidFill>
            <a:round/>
            <a:headEnd/>
            <a:tailEnd/>
          </a:ln>
          <a:effectLst>
            <a:outerShdw dist="64658" dir="2700000" algn="ctr" rotWithShape="0">
              <a:srgbClr val="000000"/>
            </a:outerShdw>
          </a:effectLst>
        </p:spPr>
        <p:txBody>
          <a:bodyPr wrap="none" lIns="87438" tIns="43720" rIns="87438" bIns="43720" anchor="ctr"/>
          <a:lstStyle/>
          <a:p>
            <a:pPr marL="292100" indent="-292100" algn="just">
              <a:lnSpc>
                <a:spcPct val="100000"/>
              </a:lnSpc>
              <a:buClr>
                <a:schemeClr val="bg1"/>
              </a:buClr>
              <a:buFont typeface="Wingdings" pitchFamily="2" charset="2"/>
              <a:buChar char="v"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en-US" smtClean="0">
                <a:solidFill>
                  <a:srgbClr val="FFFF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L’utilisation d’un lexique natif est important pour le corpus natif</a:t>
            </a:r>
          </a:p>
          <a:p>
            <a:pPr marL="854075" lvl="1" indent="-287338" algn="just">
              <a:lnSpc>
                <a:spcPct val="100000"/>
              </a:lnSpc>
              <a:buClr>
                <a:schemeClr val="bg1"/>
              </a:buClr>
              <a:buFont typeface="Wingdings" pitchFamily="2" charset="2"/>
              <a:buChar char="v"/>
              <a:tabLst>
                <a:tab pos="0" algn="l"/>
                <a:tab pos="442913" algn="l"/>
                <a:tab pos="798513" algn="l"/>
                <a:tab pos="1331913" algn="l"/>
                <a:tab pos="1776413" algn="l"/>
                <a:tab pos="2220913" algn="l"/>
                <a:tab pos="2663825" algn="l"/>
                <a:tab pos="3108325" algn="l"/>
                <a:tab pos="3552825" algn="l"/>
                <a:tab pos="3997325" algn="l"/>
                <a:tab pos="4441825" algn="l"/>
                <a:tab pos="4884738" algn="l"/>
                <a:tab pos="5329238" algn="l"/>
                <a:tab pos="5773738" algn="l"/>
                <a:tab pos="6218238" algn="l"/>
                <a:tab pos="6662738" algn="l"/>
                <a:tab pos="7105650" algn="l"/>
                <a:tab pos="7550150" algn="l"/>
                <a:tab pos="7994650" algn="l"/>
                <a:tab pos="8439150" algn="l"/>
                <a:tab pos="8883650" algn="l"/>
              </a:tabLst>
            </a:pPr>
            <a:r>
              <a:rPr lang="en-US" smtClean="0">
                <a:solidFill>
                  <a:srgbClr val="FFFF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Pour le corpus non-natif les deux lexiques donnent des r</a:t>
            </a:r>
            <a:r>
              <a:rPr lang="fr-FR" smtClean="0">
                <a:solidFill>
                  <a:srgbClr val="FFFF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é</a:t>
            </a:r>
            <a:r>
              <a:rPr lang="en-US" smtClean="0">
                <a:solidFill>
                  <a:srgbClr val="FFFF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sultats similaires</a:t>
            </a:r>
            <a:endParaRPr lang="fr-FR" smtClean="0">
              <a:solidFill>
                <a:srgbClr val="FFFFFF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  <a:p>
            <a:pPr marL="1402560" lvl="2" indent="-292100" algn="just">
              <a:lnSpc>
                <a:spcPct val="100000"/>
              </a:lnSpc>
              <a:buClr>
                <a:schemeClr val="bg1"/>
              </a:buClr>
              <a:buFont typeface="Wingdings" pitchFamily="2" charset="2"/>
              <a:buChar char="v"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fr-FR" smtClean="0">
                <a:solidFill>
                  <a:srgbClr val="FFFF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Il faut apprendre les </a:t>
            </a:r>
            <a:r>
              <a:rPr lang="fr-FR">
                <a:solidFill>
                  <a:srgbClr val="FFFF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fonctions de décision sur </a:t>
            </a:r>
            <a:r>
              <a:rPr lang="fr-FR" smtClean="0">
                <a:solidFill>
                  <a:srgbClr val="FFFF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le mê</a:t>
            </a:r>
            <a:r>
              <a:rPr lang="en-US" smtClean="0">
                <a:solidFill>
                  <a:srgbClr val="FFFF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me type des </a:t>
            </a:r>
            <a:r>
              <a:rPr lang="fr-FR" smtClean="0">
                <a:solidFill>
                  <a:srgbClr val="FFFF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données</a:t>
            </a:r>
            <a:endParaRPr lang="fr-FR">
              <a:solidFill>
                <a:srgbClr val="FFFFFF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33280" y="6232981"/>
            <a:ext cx="1003104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5429D3EB-64BD-422E-BE65-6C3DE3B89EDF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22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485900" y="3124200"/>
            <a:ext cx="685800" cy="609600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028700" y="3810000"/>
            <a:ext cx="3254417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33CC33"/>
                </a:solidFill>
              </a:rPr>
              <a:t>lexNatif, appNatif / appNonNatif</a:t>
            </a:r>
            <a:endParaRPr lang="fr-FR" sz="1600" b="1">
              <a:solidFill>
                <a:srgbClr val="33CC33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 flipH="1" flipV="1">
            <a:off x="5981700" y="3505200"/>
            <a:ext cx="1066800" cy="457200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829300" y="4267200"/>
            <a:ext cx="3135795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33CC33"/>
                </a:solidFill>
              </a:rPr>
              <a:t>appNonNatif, lexNatif </a:t>
            </a:r>
            <a:r>
              <a:rPr lang="en-US" sz="1400" b="1" smtClean="0">
                <a:solidFill>
                  <a:srgbClr val="33CCFF"/>
                </a:solidFill>
              </a:rPr>
              <a:t>/ lexNonNatif</a:t>
            </a:r>
            <a:endParaRPr lang="fr-FR" sz="1400" b="1">
              <a:solidFill>
                <a:srgbClr val="33CC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2100" y="1447800"/>
            <a:ext cx="4572000" cy="365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" y="1447800"/>
            <a:ext cx="4572000" cy="365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Résultats: 1 </a:t>
            </a:r>
            <a:r>
              <a:rPr lang="it-IT" b="1" smtClean="0">
                <a:solidFill>
                  <a:srgbClr val="0000FF"/>
                </a:solidFill>
                <a:latin typeface="FreeSerif" pitchFamily="16" charset="0"/>
              </a:rPr>
              <a:t>crit</a:t>
            </a:r>
            <a:r>
              <a:rPr lang="fr-FR" b="1" smtClean="0">
                <a:solidFill>
                  <a:srgbClr val="0000FF"/>
                </a:solidFill>
                <a:latin typeface="FreeSerif" pitchFamily="16" charset="0"/>
              </a:rPr>
              <a:t>è</a:t>
            </a:r>
            <a:r>
              <a:rPr lang="it-IT" b="1" smtClean="0">
                <a:solidFill>
                  <a:srgbClr val="0000FF"/>
                </a:solidFill>
                <a:latin typeface="FreeSerif" pitchFamily="16" charset="0"/>
              </a:rPr>
              <a:t>re </a:t>
            </a: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ou </a:t>
            </a:r>
            <a:r>
              <a:rPr lang="it-IT" b="1" smtClean="0">
                <a:solidFill>
                  <a:srgbClr val="0000FF"/>
                </a:solidFill>
                <a:latin typeface="FreeSerif" pitchFamily="16" charset="0"/>
              </a:rPr>
              <a:t>3 crit</a:t>
            </a:r>
            <a:r>
              <a:rPr lang="fr-FR" b="1" smtClean="0">
                <a:solidFill>
                  <a:srgbClr val="0000FF"/>
                </a:solidFill>
                <a:latin typeface="FreeSerif" pitchFamily="16" charset="0"/>
              </a:rPr>
              <a:t>è</a:t>
            </a:r>
            <a:r>
              <a:rPr lang="en-US" b="1" smtClean="0">
                <a:solidFill>
                  <a:srgbClr val="0000FF"/>
                </a:solidFill>
                <a:latin typeface="FreeSerif" pitchFamily="16" charset="0"/>
              </a:rPr>
              <a:t>res</a:t>
            </a:r>
            <a:endParaRPr lang="it-IT" b="1">
              <a:solidFill>
                <a:srgbClr val="0000FF"/>
              </a:solidFill>
              <a:latin typeface="FreeSerif" pitchFamily="16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813021" y="3293627"/>
          <a:ext cx="733860" cy="326915"/>
        </p:xfrm>
        <a:graphic>
          <a:graphicData uri="http://schemas.openxmlformats.org/presentationml/2006/ole">
            <p:oleObj spid="_x0000_s26627" r:id="rId7" imgW="72720" imgH="168840" progId="Equation.3">
              <p:embed/>
            </p:oleObj>
          </a:graphicData>
        </a:graphic>
      </p:graphicFrame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1632961" y="5327123"/>
            <a:ext cx="7515180" cy="479572"/>
          </a:xfrm>
          <a:prstGeom prst="roundRect">
            <a:avLst>
              <a:gd name="adj" fmla="val 16667"/>
            </a:avLst>
          </a:prstGeom>
          <a:solidFill>
            <a:srgbClr val="C71585"/>
          </a:solidFill>
          <a:ln w="9360">
            <a:solidFill>
              <a:srgbClr val="000000"/>
            </a:solidFill>
            <a:round/>
            <a:headEnd/>
            <a:tailEnd/>
          </a:ln>
          <a:effectLst>
            <a:outerShdw dist="64658" dir="2700000" algn="ctr" rotWithShape="0">
              <a:srgbClr val="000000"/>
            </a:outerShdw>
          </a:effectLst>
        </p:spPr>
        <p:txBody>
          <a:bodyPr wrap="none" lIns="87438" tIns="43720" rIns="87438" bIns="43720" anchor="ctr"/>
          <a:lstStyle/>
          <a:p>
            <a:pPr algn="ctr">
              <a:lnSpc>
                <a:spcPct val="100000"/>
              </a:lnSpc>
              <a:spcBef>
                <a:spcPts val="839"/>
              </a:spcBef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fr-FR">
                <a:solidFill>
                  <a:srgbClr val="FFFF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Les résultats </a:t>
            </a:r>
            <a:r>
              <a:rPr lang="fr-FR" smtClean="0">
                <a:solidFill>
                  <a:srgbClr val="FFFF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sont meilleurs </a:t>
            </a:r>
            <a:r>
              <a:rPr lang="fr-FR">
                <a:solidFill>
                  <a:srgbClr val="FFFF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si on </a:t>
            </a:r>
            <a:r>
              <a:rPr lang="fr-FR" smtClean="0">
                <a:solidFill>
                  <a:srgbClr val="FFFF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combine les 3 critères</a:t>
            </a:r>
            <a:endParaRPr lang="fr-FR">
              <a:solidFill>
                <a:srgbClr val="FFFFFF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33280" y="6232981"/>
            <a:ext cx="1003104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0E490598-B7B7-4E7C-9524-6AF4D772320B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23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 flipH="1" flipV="1">
            <a:off x="1257300" y="3886200"/>
            <a:ext cx="381000" cy="228600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rgbClr val="DE08A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028700" y="4191000"/>
            <a:ext cx="109837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DE08A6"/>
                </a:solidFill>
              </a:rPr>
              <a:t>3 crit</a:t>
            </a:r>
            <a:r>
              <a:rPr lang="fr-FR" sz="1600" b="1" smtClean="0">
                <a:solidFill>
                  <a:srgbClr val="DE08A6"/>
                </a:solidFill>
              </a:rPr>
              <a:t>ères</a:t>
            </a:r>
            <a:endParaRPr lang="fr-FR" sz="1600" b="1">
              <a:solidFill>
                <a:srgbClr val="DE08A6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5981700" y="3962400"/>
            <a:ext cx="304800" cy="304800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rgbClr val="DE08A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829300" y="4267200"/>
            <a:ext cx="109837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DE08A6"/>
                </a:solidFill>
              </a:rPr>
              <a:t>3 crit</a:t>
            </a:r>
            <a:r>
              <a:rPr lang="fr-FR" sz="1600" b="1" smtClean="0">
                <a:solidFill>
                  <a:srgbClr val="DE08A6"/>
                </a:solidFill>
              </a:rPr>
              <a:t>ères</a:t>
            </a:r>
            <a:endParaRPr lang="fr-FR" sz="1600" b="1">
              <a:solidFill>
                <a:srgbClr val="DE08A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 smtClean="0">
                <a:solidFill>
                  <a:srgbClr val="0000FF"/>
                </a:solidFill>
                <a:latin typeface="FreeSerif" pitchFamily="16" charset="0"/>
              </a:rPr>
              <a:t>Résultats</a:t>
            </a:r>
            <a:endParaRPr lang="it-IT" b="1">
              <a:solidFill>
                <a:srgbClr val="0000FF"/>
              </a:solidFill>
              <a:latin typeface="FreeSerif" pitchFamily="16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54840" y="1752600"/>
            <a:ext cx="9060660" cy="403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7438" tIns="97581" rIns="87438" bIns="43720"/>
          <a:lstStyle/>
          <a:p>
            <a:pPr>
              <a:lnSpc>
                <a:spcPct val="100000"/>
              </a:lnSpc>
              <a:spcBef>
                <a:spcPts val="839"/>
              </a:spcBef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fr-FR" sz="21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Meilleurs </a:t>
            </a:r>
            <a:r>
              <a:rPr lang="fr-FR" sz="21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résultats obtenus pour le </a:t>
            </a:r>
            <a:r>
              <a:rPr lang="fr-FR" sz="2100" b="1">
                <a:solidFill>
                  <a:srgbClr val="C71585"/>
                </a:solidFill>
                <a:latin typeface="FreeSerif" pitchFamily="16" charset="0"/>
                <a:ea typeface="DAAAAA+ArialMT" charset="0"/>
                <a:cs typeface="DAAAAA+ArialMT" charset="0"/>
              </a:rPr>
              <a:t>corpus non-natif</a:t>
            </a:r>
            <a:r>
              <a:rPr lang="fr-FR" sz="21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 </a:t>
            </a:r>
          </a:p>
          <a:p>
            <a:pPr>
              <a:lnSpc>
                <a:spcPct val="100000"/>
              </a:lnSpc>
              <a:spcBef>
                <a:spcPts val="839"/>
              </a:spcBef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fr-FR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Taux de fausse </a:t>
            </a:r>
            <a:r>
              <a:rPr lang="fr-FR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acceptation </a:t>
            </a:r>
            <a:r>
              <a:rPr lang="fr-FR" b="1">
                <a:solidFill>
                  <a:srgbClr val="0000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4.9%</a:t>
            </a:r>
            <a:r>
              <a:rPr lang="fr-FR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839"/>
              </a:spcBef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fr-FR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Taux de faux </a:t>
            </a:r>
            <a:r>
              <a:rPr lang="fr-FR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rejet </a:t>
            </a:r>
            <a:r>
              <a:rPr lang="fr-FR" b="1">
                <a:solidFill>
                  <a:srgbClr val="0000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6.7%</a:t>
            </a:r>
          </a:p>
          <a:p>
            <a:pPr>
              <a:lnSpc>
                <a:spcPct val="100000"/>
              </a:lnSpc>
              <a:spcBef>
                <a:spcPts val="839"/>
              </a:spcBef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fr-FR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F-mesure </a:t>
            </a:r>
            <a:r>
              <a:rPr lang="fr-FR" b="1">
                <a:solidFill>
                  <a:srgbClr val="0000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94.2%</a:t>
            </a:r>
          </a:p>
          <a:p>
            <a:pPr marL="720257" lvl="1" indent="-265276">
              <a:lnSpc>
                <a:spcPct val="100000"/>
              </a:lnSpc>
              <a:spcBef>
                <a:spcPts val="839"/>
              </a:spcBef>
              <a:buClrTx/>
              <a:buSzPct val="47000"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endParaRPr lang="en-US" sz="2100" smtClean="0">
              <a:solidFill>
                <a:srgbClr val="4C4C4C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  <a:p>
            <a:pPr marL="720257" lvl="1" indent="-265276">
              <a:lnSpc>
                <a:spcPct val="100000"/>
              </a:lnSpc>
              <a:spcBef>
                <a:spcPts val="839"/>
              </a:spcBef>
              <a:buClrTx/>
              <a:buSzPct val="47000"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endParaRPr lang="fr-FR" sz="300">
              <a:solidFill>
                <a:srgbClr val="4C4C4C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  <a:p>
            <a:pPr algn="r">
              <a:lnSpc>
                <a:spcPct val="100000"/>
              </a:lnSpc>
              <a:spcBef>
                <a:spcPts val="839"/>
              </a:spcBef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fr-FR" sz="21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Meilleurs </a:t>
            </a:r>
            <a:r>
              <a:rPr lang="fr-FR" sz="21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résultats obtenus pour le </a:t>
            </a:r>
            <a:r>
              <a:rPr lang="fr-FR" sz="2100" b="1">
                <a:solidFill>
                  <a:srgbClr val="C71585"/>
                </a:solidFill>
                <a:latin typeface="FreeSerif" pitchFamily="16" charset="0"/>
                <a:ea typeface="DAAAAA+ArialMT" charset="0"/>
                <a:cs typeface="DAAAAA+ArialMT" charset="0"/>
              </a:rPr>
              <a:t>corpus </a:t>
            </a:r>
            <a:r>
              <a:rPr lang="fr-FR" sz="2100" b="1" smtClean="0">
                <a:solidFill>
                  <a:srgbClr val="C71585"/>
                </a:solidFill>
                <a:latin typeface="FreeSerif" pitchFamily="16" charset="0"/>
                <a:ea typeface="DAAAAA+ArialMT" charset="0"/>
                <a:cs typeface="DAAAAA+ArialMT" charset="0"/>
              </a:rPr>
              <a:t>natif</a:t>
            </a:r>
            <a:endParaRPr lang="fr-FR" sz="2100">
              <a:solidFill>
                <a:srgbClr val="4C4C4C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  <a:p>
            <a:pPr algn="r">
              <a:lnSpc>
                <a:spcPct val="100000"/>
              </a:lnSpc>
              <a:spcBef>
                <a:spcPts val="839"/>
              </a:spcBef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fr-FR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	Taux de fausse acceptation </a:t>
            </a:r>
            <a:r>
              <a:rPr lang="fr-FR" b="1" smtClean="0">
                <a:solidFill>
                  <a:srgbClr val="0000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6.4</a:t>
            </a:r>
            <a:r>
              <a:rPr lang="fr-FR" b="1">
                <a:solidFill>
                  <a:srgbClr val="0000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%</a:t>
            </a:r>
          </a:p>
          <a:p>
            <a:pPr algn="r">
              <a:lnSpc>
                <a:spcPct val="100000"/>
              </a:lnSpc>
              <a:spcBef>
                <a:spcPts val="839"/>
              </a:spcBef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fr-FR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	Taux de faux </a:t>
            </a:r>
            <a:r>
              <a:rPr lang="fr-FR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rejet </a:t>
            </a:r>
            <a:r>
              <a:rPr lang="fr-FR" b="1">
                <a:solidFill>
                  <a:srgbClr val="0000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9.5%</a:t>
            </a:r>
          </a:p>
          <a:p>
            <a:pPr algn="r">
              <a:lnSpc>
                <a:spcPct val="100000"/>
              </a:lnSpc>
              <a:spcBef>
                <a:spcPts val="839"/>
              </a:spcBef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fr-FR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	</a:t>
            </a:r>
            <a:r>
              <a:rPr lang="fr-FR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F-mesure </a:t>
            </a:r>
            <a:r>
              <a:rPr lang="fr-FR" b="1">
                <a:solidFill>
                  <a:srgbClr val="0000FF"/>
                </a:solidFill>
                <a:latin typeface="FreeSerif" pitchFamily="16" charset="0"/>
                <a:ea typeface="DAAAAA+ArialMT" charset="0"/>
                <a:cs typeface="DAAAAA+ArialMT" charset="0"/>
              </a:rPr>
              <a:t>92.0%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4813021" y="3293627"/>
          <a:ext cx="733860" cy="326915"/>
        </p:xfrm>
        <a:graphic>
          <a:graphicData uri="http://schemas.openxmlformats.org/presentationml/2006/ole">
            <p:oleObj spid="_x0000_s27652" r:id="rId5" imgW="72720" imgH="168840" progId="Equation.3">
              <p:embed/>
            </p:oleObj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33280" y="6232981"/>
            <a:ext cx="1003104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A40D27AF-6769-49E2-A7DB-9476C9D98125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24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Plan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33280" y="6232981"/>
            <a:ext cx="1003104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4D511E41-D311-4C0B-AA2F-5F5FF5622B2C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25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idx="1"/>
          </p:nvPr>
        </p:nvSpPr>
        <p:spPr>
          <a:xfrm>
            <a:off x="440641" y="1828994"/>
            <a:ext cx="7567020" cy="4226843"/>
          </a:xfrm>
          <a:ln/>
        </p:spPr>
        <p:txBody>
          <a:bodyPr tIns="0"/>
          <a:lstStyle/>
          <a:p>
            <a:pPr marL="635000" indent="-458788">
              <a:lnSpc>
                <a:spcPct val="100000"/>
              </a:lnSpc>
              <a:buSzPct val="80000"/>
              <a:buBlip>
                <a:blip r:embed="rId4"/>
              </a:buBlip>
              <a:tabLst>
                <a:tab pos="509588" algn="l"/>
                <a:tab pos="693738" algn="l"/>
                <a:tab pos="954088" algn="l"/>
                <a:tab pos="1398588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</a:pPr>
            <a:r>
              <a:rPr lang="it-IT" smtClean="0">
                <a:solidFill>
                  <a:srgbClr val="C0C0C0"/>
                </a:solidFill>
                <a:latin typeface="FreeSerif" pitchFamily="16" charset="0"/>
              </a:rPr>
              <a:t>Contexte et problematique</a:t>
            </a:r>
            <a:endParaRPr lang="it-IT" b="1" smtClean="0">
              <a:solidFill>
                <a:srgbClr val="C71585"/>
              </a:solidFill>
              <a:latin typeface="FreeSerif" pitchFamily="16" charset="0"/>
            </a:endParaRPr>
          </a:p>
          <a:p>
            <a:pPr marL="635000" indent="-458788">
              <a:lnSpc>
                <a:spcPct val="150000"/>
              </a:lnSpc>
              <a:buSzPct val="80000"/>
              <a:buBlip>
                <a:blip r:embed="rId4"/>
              </a:buBlip>
              <a:tabLst>
                <a:tab pos="509588" algn="l"/>
                <a:tab pos="693738" algn="l"/>
                <a:tab pos="954088" algn="l"/>
                <a:tab pos="1398588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</a:pPr>
            <a:r>
              <a:rPr lang="it-IT" smtClean="0">
                <a:solidFill>
                  <a:srgbClr val="C0C0C0"/>
                </a:solidFill>
                <a:latin typeface="FreeSerif" pitchFamily="16" charset="0"/>
              </a:rPr>
              <a:t>Méthodologie</a:t>
            </a:r>
          </a:p>
          <a:p>
            <a:pPr marL="635000" indent="-458788">
              <a:lnSpc>
                <a:spcPct val="150000"/>
              </a:lnSpc>
              <a:buSzPct val="80000"/>
              <a:buBlip>
                <a:blip r:embed="rId4"/>
              </a:buBlip>
              <a:tabLst>
                <a:tab pos="509588" algn="l"/>
                <a:tab pos="693738" algn="l"/>
                <a:tab pos="954088" algn="l"/>
                <a:tab pos="1398588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</a:pPr>
            <a:r>
              <a:rPr lang="it-IT" smtClean="0">
                <a:solidFill>
                  <a:srgbClr val="C0C0C0"/>
                </a:solidFill>
                <a:latin typeface="FreeSerif" pitchFamily="16" charset="0"/>
              </a:rPr>
              <a:t>Expériences et résultats</a:t>
            </a:r>
          </a:p>
          <a:p>
            <a:pPr marL="635000" indent="-458788">
              <a:lnSpc>
                <a:spcPct val="150000"/>
              </a:lnSpc>
              <a:buSzPct val="80000"/>
              <a:buBlip>
                <a:blip r:embed="rId4"/>
              </a:buBlip>
              <a:tabLst>
                <a:tab pos="509588" algn="l"/>
                <a:tab pos="693738" algn="l"/>
                <a:tab pos="954088" algn="l"/>
                <a:tab pos="1398588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</a:pPr>
            <a:r>
              <a:rPr lang="it-IT" b="1" smtClean="0">
                <a:solidFill>
                  <a:srgbClr val="C71585"/>
                </a:solidFill>
                <a:latin typeface="FreeSerif" pitchFamily="16" charset="0"/>
              </a:rPr>
              <a:t>Conclusions</a:t>
            </a:r>
            <a:endParaRPr lang="it-IT">
              <a:solidFill>
                <a:srgbClr val="C0C0C0"/>
              </a:solidFill>
              <a:latin typeface="FreeSerif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Conclusions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440641" y="1404151"/>
            <a:ext cx="9037980" cy="3987779"/>
          </a:xfrm>
          <a:ln/>
        </p:spPr>
        <p:txBody>
          <a:bodyPr tIns="0"/>
          <a:lstStyle/>
          <a:p>
            <a:pPr marL="417965" indent="-297666">
              <a:lnSpc>
                <a:spcPct val="100000"/>
              </a:lnSpc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 b="1">
              <a:solidFill>
                <a:srgbClr val="94006B"/>
              </a:solidFill>
              <a:latin typeface="FreeSerif" pitchFamily="16" charset="0"/>
            </a:endParaRPr>
          </a:p>
          <a:p>
            <a:pPr marL="417965" indent="-297666" algn="just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>
              <a:solidFill>
                <a:srgbClr val="4C4C4C"/>
              </a:solidFill>
              <a:latin typeface="FreeSerif" pitchFamily="16" charset="0"/>
            </a:endParaRPr>
          </a:p>
          <a:p>
            <a:pPr marL="417965" indent="-297666" algn="just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>
              <a:solidFill>
                <a:srgbClr val="4C4C4C"/>
              </a:solidFill>
              <a:latin typeface="FreeSerif" pitchFamily="16" charset="0"/>
            </a:endParaRPr>
          </a:p>
          <a:p>
            <a:pPr marL="417965" indent="-297666" algn="just">
              <a:lnSpc>
                <a:spcPct val="100000"/>
              </a:lnSpc>
              <a:spcAft>
                <a:spcPts val="705"/>
              </a:spcAft>
              <a:buClrTx/>
              <a:tabLst>
                <a:tab pos="417965" algn="l"/>
                <a:tab pos="527469" algn="l"/>
                <a:tab pos="971653" algn="l"/>
                <a:tab pos="1415837" algn="l"/>
                <a:tab pos="1860021" algn="l"/>
                <a:tab pos="2304205" algn="l"/>
                <a:tab pos="2748389" algn="l"/>
                <a:tab pos="3192574" algn="l"/>
                <a:tab pos="3636758" algn="l"/>
                <a:tab pos="4080942" algn="l"/>
                <a:tab pos="4525126" algn="l"/>
                <a:tab pos="4969311" algn="l"/>
                <a:tab pos="5413493" algn="l"/>
                <a:tab pos="5857678" algn="l"/>
                <a:tab pos="6301863" algn="l"/>
                <a:tab pos="6746047" algn="l"/>
                <a:tab pos="7190231" algn="l"/>
                <a:tab pos="7634414" algn="l"/>
                <a:tab pos="8078599" algn="l"/>
                <a:tab pos="8522784" algn="l"/>
                <a:tab pos="8966967" algn="l"/>
              </a:tabLst>
            </a:pPr>
            <a:endParaRPr lang="it-IT" sz="2200">
              <a:solidFill>
                <a:srgbClr val="4C4C4C"/>
              </a:solidFill>
              <a:latin typeface="FreeSerif" pitchFamily="16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66700" y="1575912"/>
            <a:ext cx="9764340" cy="4443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7438" tIns="97581" rIns="87438" bIns="43720"/>
          <a:lstStyle/>
          <a:p>
            <a:pPr indent="342900" algn="just">
              <a:lnSpc>
                <a:spcPct val="100000"/>
              </a:lnSpc>
              <a:spcAft>
                <a:spcPts val="985"/>
              </a:spcAft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31994" algn="l"/>
                <a:tab pos="9327867" algn="l"/>
                <a:tab pos="9772051" algn="l"/>
                <a:tab pos="10216236" algn="l"/>
              </a:tabLst>
            </a:pPr>
            <a:r>
              <a:rPr lang="fr-FR" sz="21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	Afin de rejeter les entrées incorrectes tout en tolérant les défauts de prononciations non-natives il </a:t>
            </a:r>
            <a:r>
              <a:rPr lang="fr-FR" sz="21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est préférable </a:t>
            </a:r>
            <a:r>
              <a:rPr lang="fr-FR" sz="21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de :</a:t>
            </a:r>
            <a:endParaRPr lang="fr-FR" sz="2100">
              <a:solidFill>
                <a:srgbClr val="4C4C4C"/>
              </a:solidFill>
              <a:latin typeface="FreeSerif" pitchFamily="16" charset="0"/>
              <a:ea typeface="DAAAAA+ArialMT" charset="0"/>
              <a:cs typeface="DAAAAA+ArialMT" charset="0"/>
            </a:endParaRPr>
          </a:p>
          <a:p>
            <a:pPr marL="954687" lvl="1" indent="-266819" algn="just">
              <a:lnSpc>
                <a:spcPct val="200000"/>
              </a:lnSpc>
              <a:buClr>
                <a:schemeClr val="accent6">
                  <a:lumMod val="60000"/>
                  <a:lumOff val="40000"/>
                </a:schemeClr>
              </a:buClr>
              <a:buSzPct val="110000"/>
              <a:buFont typeface="Arial" pitchFamily="34" charset="0"/>
              <a:buChar char="•"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31994" algn="l"/>
                <a:tab pos="9327867" algn="l"/>
                <a:tab pos="9772051" algn="l"/>
                <a:tab pos="10216236" algn="l"/>
              </a:tabLst>
            </a:pPr>
            <a:r>
              <a:rPr lang="fr-FR" sz="19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Utiliser des fonctions </a:t>
            </a:r>
            <a:r>
              <a:rPr lang="fr-FR" sz="19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de dé</a:t>
            </a:r>
            <a:r>
              <a:rPr lang="en-US" sz="19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cision </a:t>
            </a:r>
            <a:r>
              <a:rPr lang="fr-FR" sz="19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dépendantes </a:t>
            </a:r>
            <a:r>
              <a:rPr lang="fr-FR" sz="19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de la longueur des transcriptions</a:t>
            </a:r>
          </a:p>
          <a:p>
            <a:pPr marL="954687" lvl="1" indent="-266819" algn="just">
              <a:lnSpc>
                <a:spcPct val="200000"/>
              </a:lnSpc>
              <a:buClr>
                <a:schemeClr val="accent6">
                  <a:lumMod val="60000"/>
                  <a:lumOff val="40000"/>
                </a:schemeClr>
              </a:buClr>
              <a:buSzPct val="110000"/>
              <a:buFont typeface="Arial" pitchFamily="34" charset="0"/>
              <a:buChar char="•"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31994" algn="l"/>
                <a:tab pos="9327867" algn="l"/>
                <a:tab pos="9772051" algn="l"/>
                <a:tab pos="10216236" algn="l"/>
              </a:tabLst>
            </a:pPr>
            <a:r>
              <a:rPr lang="fr-FR" sz="19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Utiliser des variantes de prononciation natives dans le lexique</a:t>
            </a:r>
          </a:p>
          <a:p>
            <a:pPr marL="954687" lvl="1" indent="-266819" algn="just">
              <a:lnSpc>
                <a:spcPct val="200000"/>
              </a:lnSpc>
              <a:buClr>
                <a:schemeClr val="accent6">
                  <a:lumMod val="60000"/>
                  <a:lumOff val="40000"/>
                </a:schemeClr>
              </a:buClr>
              <a:buSzPct val="110000"/>
              <a:buFont typeface="Arial" pitchFamily="34" charset="0"/>
              <a:buChar char="•"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31994" algn="l"/>
                <a:tab pos="9327867" algn="l"/>
                <a:tab pos="9772051" algn="l"/>
                <a:tab pos="10216236" algn="l"/>
              </a:tabLst>
            </a:pPr>
            <a:r>
              <a:rPr lang="fr-FR" sz="19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Apprendre </a:t>
            </a:r>
            <a:r>
              <a:rPr lang="fr-FR" sz="19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les fonctions de décision sur le même type de données</a:t>
            </a:r>
          </a:p>
          <a:p>
            <a:pPr marL="954687" lvl="1" indent="-266819" algn="just">
              <a:lnSpc>
                <a:spcPct val="200000"/>
              </a:lnSpc>
              <a:buClr>
                <a:schemeClr val="accent6">
                  <a:lumMod val="60000"/>
                  <a:lumOff val="40000"/>
                </a:schemeClr>
              </a:buClr>
              <a:buSzPct val="110000"/>
              <a:buFont typeface="Arial" pitchFamily="34" charset="0"/>
              <a:buChar char="•"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31994" algn="l"/>
                <a:tab pos="9327867" algn="l"/>
                <a:tab pos="9772051" algn="l"/>
                <a:tab pos="10216236" algn="l"/>
              </a:tabLst>
            </a:pPr>
            <a:r>
              <a:rPr lang="fr-FR" sz="19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Utiliser les 3 critères simultanément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4813021" y="3293627"/>
          <a:ext cx="733860" cy="326915"/>
        </p:xfrm>
        <a:graphic>
          <a:graphicData uri="http://schemas.openxmlformats.org/presentationml/2006/ole">
            <p:oleObj spid="_x0000_s29701" r:id="rId5" imgW="72720" imgH="168840" progId="Equation.3">
              <p:embed/>
            </p:oleObj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33280" y="6232981"/>
            <a:ext cx="1003104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193B1B9C-A705-417B-84EA-C212F3C17F5C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26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Conclusions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19100" y="1880716"/>
            <a:ext cx="9601200" cy="35294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7438" tIns="97581" rIns="87438" bIns="43720"/>
          <a:lstStyle/>
          <a:p>
            <a:pPr>
              <a:lnSpc>
                <a:spcPct val="100000"/>
              </a:lnSpc>
              <a:spcAft>
                <a:spcPts val="985"/>
              </a:spcAft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31994" algn="l"/>
                <a:tab pos="9327867" algn="l"/>
                <a:tab pos="9772051" algn="l"/>
                <a:tab pos="10216236" algn="l"/>
              </a:tabLst>
            </a:pPr>
            <a:r>
              <a:rPr lang="fr-FR" sz="21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	Quelques points </a:t>
            </a:r>
            <a:r>
              <a:rPr lang="fr-FR" sz="21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à </a:t>
            </a:r>
            <a:r>
              <a:rPr lang="fr-FR" sz="21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aborder:</a:t>
            </a:r>
          </a:p>
          <a:p>
            <a:pPr marL="679450" lvl="1" indent="-266700">
              <a:lnSpc>
                <a:spcPct val="200000"/>
              </a:lnSpc>
              <a:buClr>
                <a:schemeClr val="accent6">
                  <a:lumMod val="60000"/>
                  <a:lumOff val="40000"/>
                </a:schemeClr>
              </a:buClr>
              <a:buSzPct val="110000"/>
              <a:buFont typeface="Arial" pitchFamily="34" charset="0"/>
              <a:buChar char="•"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31994" algn="l"/>
                <a:tab pos="9327867" algn="l"/>
                <a:tab pos="9772051" algn="l"/>
                <a:tab pos="10216236" algn="l"/>
              </a:tabLst>
            </a:pPr>
            <a:r>
              <a:rPr lang="fr-FR" sz="1900" smtClean="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Étudier l’impact de l’ajout des </a:t>
            </a:r>
            <a:r>
              <a:rPr lang="fr-FR" sz="19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prononciations alternatives pour les locuteurs natifs</a:t>
            </a:r>
          </a:p>
          <a:p>
            <a:pPr marL="679450" lvl="1" indent="-266700">
              <a:lnSpc>
                <a:spcPct val="200000"/>
              </a:lnSpc>
              <a:buClr>
                <a:schemeClr val="accent6">
                  <a:lumMod val="60000"/>
                  <a:lumOff val="40000"/>
                </a:schemeClr>
              </a:buClr>
              <a:buSzPct val="110000"/>
              <a:buFont typeface="Arial" pitchFamily="34" charset="0"/>
              <a:buChar char="•"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31994" algn="l"/>
                <a:tab pos="9327867" algn="l"/>
                <a:tab pos="9772051" algn="l"/>
                <a:tab pos="10216236" algn="l"/>
              </a:tabLst>
            </a:pPr>
            <a:r>
              <a:rPr lang="fr-FR" sz="1900">
                <a:solidFill>
                  <a:srgbClr val="4C4C4C"/>
                </a:solidFill>
                <a:latin typeface="FreeSerif" pitchFamily="16" charset="0"/>
                <a:ea typeface="DAAAAA+ArialMT" charset="0"/>
                <a:cs typeface="DAAAAA+ArialMT" charset="0"/>
              </a:rPr>
              <a:t>Automatiser la génération de variantes de prononciation non-natives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4813021" y="3293627"/>
          <a:ext cx="733860" cy="326915"/>
        </p:xfrm>
        <a:graphic>
          <a:graphicData uri="http://schemas.openxmlformats.org/presentationml/2006/ole">
            <p:oleObj spid="_x0000_s30725" r:id="rId5" imgW="72720" imgH="168840" progId="Equation.3">
              <p:embed/>
            </p:oleObj>
          </a:graphicData>
        </a:graphic>
      </p:graphicFrame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33280" y="6232981"/>
            <a:ext cx="1003104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4D478A1A-2D91-4BCB-8025-571804BFE338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27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13540" y="2073819"/>
            <a:ext cx="9284220" cy="207381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fr-FR" sz="3500" b="1">
                <a:solidFill>
                  <a:srgbClr val="C71585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Merci pour votre attention !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33280" y="6232981"/>
            <a:ext cx="1003104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4903C82D-FE42-4EEA-8AAE-8335BAA751BB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28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513540" y="2073819"/>
            <a:ext cx="9284220" cy="207381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fr-FR" sz="3500" b="1">
                <a:solidFill>
                  <a:srgbClr val="0000FF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Questions ?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33280" y="6232981"/>
            <a:ext cx="1003104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B80D019D-1FB9-4422-B67F-81184ECDCD66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29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blogs.dunyanews.tv/wp-content/uploads/temp/071719600133711589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1762124"/>
            <a:ext cx="2514600" cy="2809876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Contexte </a:t>
            </a:r>
            <a:r>
              <a:rPr lang="it-IT" b="1">
                <a:solidFill>
                  <a:srgbClr val="333333"/>
                </a:solidFill>
                <a:latin typeface="FreeSerif" pitchFamily="16" charset="0"/>
              </a:rPr>
              <a:t>et problématique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552700" y="2034901"/>
            <a:ext cx="7734300" cy="2460899"/>
          </a:xfrm>
          <a:ln/>
        </p:spPr>
        <p:txBody>
          <a:bodyPr tIns="0"/>
          <a:lstStyle/>
          <a:p>
            <a:pPr marL="732596" indent="-549061" algn="just">
              <a:lnSpc>
                <a:spcPct val="150000"/>
              </a:lnSpc>
              <a:buClrTx/>
              <a:tabLst>
                <a:tab pos="732596" algn="l"/>
                <a:tab pos="842098" algn="l"/>
                <a:tab pos="1286283" algn="l"/>
                <a:tab pos="1730468" algn="l"/>
                <a:tab pos="2174651" algn="l"/>
                <a:tab pos="2618836" algn="l"/>
                <a:tab pos="3063018" algn="l"/>
                <a:tab pos="3507203" algn="l"/>
                <a:tab pos="3951388" algn="l"/>
                <a:tab pos="4395572" algn="l"/>
                <a:tab pos="4839756" algn="l"/>
                <a:tab pos="5283941" algn="l"/>
                <a:tab pos="5728124" algn="l"/>
                <a:tab pos="6172309" algn="l"/>
                <a:tab pos="6616492" algn="l"/>
                <a:tab pos="7060677" algn="l"/>
                <a:tab pos="7504862" algn="l"/>
                <a:tab pos="7949045" algn="l"/>
                <a:tab pos="8393229" algn="l"/>
                <a:tab pos="8837414" algn="l"/>
                <a:tab pos="9281598" algn="l"/>
              </a:tabLst>
            </a:pPr>
            <a:r>
              <a:rPr lang="it-IT" sz="2300" b="1">
                <a:solidFill>
                  <a:srgbClr val="C71585"/>
                </a:solidFill>
                <a:latin typeface="FreeSerif" pitchFamily="16" charset="0"/>
              </a:rPr>
              <a:t>Apprentissage des langues étrangères</a:t>
            </a:r>
          </a:p>
          <a:p>
            <a:pPr marL="746125" lvl="1" indent="-280988">
              <a:lnSpc>
                <a:spcPct val="150000"/>
              </a:lnSpc>
              <a:spcBef>
                <a:spcPts val="1118"/>
              </a:spcBef>
              <a:spcAft>
                <a:spcPts val="1398"/>
              </a:spcAft>
              <a:buSzPct val="90000"/>
              <a:buBlip>
                <a:blip r:embed="rId4"/>
              </a:buBlip>
              <a:tabLst>
                <a:tab pos="682625" algn="l"/>
                <a:tab pos="1285875" algn="l"/>
                <a:tab pos="1730375" algn="l"/>
                <a:tab pos="2173288" algn="l"/>
                <a:tab pos="2617788" algn="l"/>
                <a:tab pos="3062288" algn="l"/>
                <a:tab pos="3506788" algn="l"/>
                <a:tab pos="3951288" algn="l"/>
                <a:tab pos="4394200" algn="l"/>
                <a:tab pos="4838700" algn="l"/>
                <a:tab pos="5283200" algn="l"/>
                <a:tab pos="5727700" algn="l"/>
                <a:tab pos="6172200" algn="l"/>
                <a:tab pos="6615113" algn="l"/>
                <a:tab pos="7059613" algn="l"/>
                <a:tab pos="7504113" algn="l"/>
                <a:tab pos="7948613" algn="l"/>
                <a:tab pos="8393113" algn="l"/>
                <a:tab pos="8836025" algn="l"/>
                <a:tab pos="9280525" algn="l"/>
              </a:tabLst>
            </a:pPr>
            <a:r>
              <a:rPr lang="it-IT" sz="1800" smtClean="0">
                <a:solidFill>
                  <a:srgbClr val="4C4C4C"/>
                </a:solidFill>
                <a:latin typeface="FreeSerif" pitchFamily="16" charset="0"/>
              </a:rPr>
              <a:t>utilisation </a:t>
            </a:r>
            <a:r>
              <a:rPr lang="it-IT" sz="1800" smtClean="0">
                <a:solidFill>
                  <a:srgbClr val="4C4C4C"/>
                </a:solidFill>
                <a:latin typeface="FreeSerif" pitchFamily="16" charset="0"/>
              </a:rPr>
              <a:t>des  technologies de </a:t>
            </a:r>
            <a:r>
              <a:rPr lang="it-IT" sz="1800" b="1">
                <a:solidFill>
                  <a:schemeClr val="accent6">
                    <a:lumMod val="75000"/>
                  </a:schemeClr>
                </a:solidFill>
                <a:latin typeface="FreeSerif" pitchFamily="16" charset="0"/>
              </a:rPr>
              <a:t>reconnaissance  de la parole</a:t>
            </a:r>
          </a:p>
          <a:p>
            <a:pPr marL="746125" lvl="1" indent="-280988">
              <a:lnSpc>
                <a:spcPct val="150000"/>
              </a:lnSpc>
              <a:spcBef>
                <a:spcPts val="1118"/>
              </a:spcBef>
              <a:spcAft>
                <a:spcPts val="1398"/>
              </a:spcAft>
              <a:buSzPct val="90000"/>
              <a:buBlip>
                <a:blip r:embed="rId4"/>
              </a:buBlip>
              <a:tabLst>
                <a:tab pos="682625" algn="l"/>
                <a:tab pos="1285875" algn="l"/>
                <a:tab pos="1730375" algn="l"/>
                <a:tab pos="2173288" algn="l"/>
                <a:tab pos="2617788" algn="l"/>
                <a:tab pos="3062288" algn="l"/>
                <a:tab pos="3506788" algn="l"/>
                <a:tab pos="3951288" algn="l"/>
                <a:tab pos="4394200" algn="l"/>
                <a:tab pos="4838700" algn="l"/>
                <a:tab pos="5283200" algn="l"/>
                <a:tab pos="5727700" algn="l"/>
                <a:tab pos="6172200" algn="l"/>
                <a:tab pos="6615113" algn="l"/>
                <a:tab pos="7059613" algn="l"/>
                <a:tab pos="7504113" algn="l"/>
                <a:tab pos="7948613" algn="l"/>
                <a:tab pos="8393113" algn="l"/>
                <a:tab pos="8836025" algn="l"/>
                <a:tab pos="9280525" algn="l"/>
              </a:tabLst>
            </a:pPr>
            <a:r>
              <a:rPr lang="it-IT" sz="1800" smtClean="0">
                <a:solidFill>
                  <a:srgbClr val="4C4C4C"/>
                </a:solidFill>
                <a:latin typeface="FreeSerif" pitchFamily="16" charset="0"/>
              </a:rPr>
              <a:t>pour détecter </a:t>
            </a:r>
            <a:r>
              <a:rPr lang="it-IT" sz="1800">
                <a:solidFill>
                  <a:srgbClr val="4C4C4C"/>
                </a:solidFill>
                <a:latin typeface="FreeSerif" pitchFamily="16" charset="0"/>
              </a:rPr>
              <a:t>et signaler les </a:t>
            </a:r>
            <a:r>
              <a:rPr lang="it-IT" sz="1800" b="1">
                <a:solidFill>
                  <a:schemeClr val="accent6">
                    <a:lumMod val="75000"/>
                  </a:schemeClr>
                </a:solidFill>
                <a:latin typeface="FreeSerif" pitchFamily="16" charset="0"/>
              </a:rPr>
              <a:t>erreurs ou défauts </a:t>
            </a:r>
            <a:r>
              <a:rPr lang="it-IT" sz="1800" b="1" smtClean="0">
                <a:solidFill>
                  <a:schemeClr val="accent6">
                    <a:lumMod val="75000"/>
                  </a:schemeClr>
                </a:solidFill>
                <a:latin typeface="FreeSerif" pitchFamily="16" charset="0"/>
              </a:rPr>
              <a:t>de </a:t>
            </a:r>
            <a:r>
              <a:rPr lang="it-IT" sz="1800" b="1" smtClean="0">
                <a:solidFill>
                  <a:schemeClr val="accent6">
                    <a:lumMod val="75000"/>
                  </a:schemeClr>
                </a:solidFill>
                <a:latin typeface="FreeSerif" pitchFamily="16" charset="0"/>
              </a:rPr>
              <a:t>prononciation</a:t>
            </a:r>
            <a:endParaRPr lang="it-IT" sz="1800" b="1">
              <a:solidFill>
                <a:schemeClr val="accent6">
                  <a:lumMod val="75000"/>
                </a:schemeClr>
              </a:solidFill>
              <a:latin typeface="FreeSerif" pitchFamily="16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8343900" y="6232981"/>
            <a:ext cx="192042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0B10AB5A-B42F-44F7-9084-D1D7F2D4FC76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3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333333"/>
                </a:solidFill>
                <a:latin typeface="FreeSerif" pitchFamily="16" charset="0"/>
              </a:rPr>
              <a:t>Contexte et </a:t>
            </a: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problématique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293221" y="1752600"/>
            <a:ext cx="9624420" cy="4267200"/>
          </a:xfrm>
          <a:ln/>
        </p:spPr>
        <p:txBody>
          <a:bodyPr tIns="0"/>
          <a:lstStyle/>
          <a:p>
            <a:pPr marL="400999" indent="-299208">
              <a:lnSpc>
                <a:spcPct val="100000"/>
              </a:lnSpc>
              <a:buSzPct val="90000"/>
              <a:buBlip>
                <a:blip r:embed="rId3"/>
              </a:buBlip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  <a:tab pos="9142790" algn="l"/>
              </a:tabLst>
            </a:pPr>
            <a:r>
              <a:rPr lang="it-IT" sz="2000" smtClean="0">
                <a:solidFill>
                  <a:srgbClr val="4C4C4C"/>
                </a:solidFill>
                <a:latin typeface="FreeSerif" pitchFamily="16" charset="0"/>
              </a:rPr>
              <a:t>Il arrive que le signal acoustique </a:t>
            </a:r>
            <a:r>
              <a:rPr lang="it-IT" sz="2000" b="1" smtClean="0">
                <a:solidFill>
                  <a:srgbClr val="0000FF"/>
                </a:solidFill>
                <a:latin typeface="FreeSerif" pitchFamily="16" charset="0"/>
              </a:rPr>
              <a:t>ne corresponde pas</a:t>
            </a:r>
            <a:r>
              <a:rPr lang="it-IT" sz="2000" smtClean="0">
                <a:solidFill>
                  <a:srgbClr val="4C4C4C"/>
                </a:solidFill>
                <a:latin typeface="FreeSerif" pitchFamily="16" charset="0"/>
              </a:rPr>
              <a:t> à la phrase attendue</a:t>
            </a:r>
          </a:p>
          <a:p>
            <a:pPr marL="400999" indent="-299208">
              <a:lnSpc>
                <a:spcPct val="100000"/>
              </a:lnSpc>
              <a:buClrTx/>
              <a:buSzPct val="52000"/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  <a:tab pos="9142790" algn="l"/>
              </a:tabLst>
            </a:pPr>
            <a:endParaRPr lang="it-IT" sz="2300">
              <a:solidFill>
                <a:srgbClr val="4C4C4C"/>
              </a:solidFill>
              <a:latin typeface="FreeSerif" pitchFamily="16" charset="0"/>
            </a:endParaRPr>
          </a:p>
          <a:p>
            <a:pPr marL="400999" indent="-299208">
              <a:lnSpc>
                <a:spcPct val="100000"/>
              </a:lnSpc>
              <a:buClrTx/>
              <a:buSzPct val="52000"/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  <a:tab pos="9142790" algn="l"/>
              </a:tabLst>
            </a:pPr>
            <a:endParaRPr lang="it-IT" sz="2300">
              <a:solidFill>
                <a:srgbClr val="4C4C4C"/>
              </a:solidFill>
              <a:latin typeface="FreeSerif" pitchFamily="16" charset="0"/>
            </a:endParaRPr>
          </a:p>
          <a:p>
            <a:pPr marL="400999" indent="-299208">
              <a:lnSpc>
                <a:spcPct val="100000"/>
              </a:lnSpc>
              <a:buClrTx/>
              <a:buSzPct val="52000"/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  <a:tab pos="9142790" algn="l"/>
              </a:tabLst>
            </a:pPr>
            <a:endParaRPr lang="it-IT" sz="2300">
              <a:solidFill>
                <a:srgbClr val="4C4C4C"/>
              </a:solidFill>
              <a:latin typeface="FreeSerif" pitchFamily="16" charset="0"/>
            </a:endParaRPr>
          </a:p>
          <a:p>
            <a:pPr marL="400999" indent="-299208">
              <a:lnSpc>
                <a:spcPct val="100000"/>
              </a:lnSpc>
              <a:buClrTx/>
              <a:buSzPct val="52000"/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  <a:tab pos="9142790" algn="l"/>
              </a:tabLst>
            </a:pPr>
            <a:endParaRPr lang="it-IT" sz="2300">
              <a:solidFill>
                <a:srgbClr val="4C4C4C"/>
              </a:solidFill>
              <a:latin typeface="FreeSerif" pitchFamily="16" charset="0"/>
            </a:endParaRPr>
          </a:p>
          <a:p>
            <a:pPr marL="400999" indent="-299208">
              <a:lnSpc>
                <a:spcPct val="100000"/>
              </a:lnSpc>
              <a:buClrTx/>
              <a:buSzPct val="208000"/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  <a:tab pos="9142790" algn="l"/>
              </a:tabLst>
            </a:pPr>
            <a:endParaRPr lang="it-IT" sz="600">
              <a:solidFill>
                <a:srgbClr val="4C4C4C"/>
              </a:solidFill>
              <a:latin typeface="FreeSerif" pitchFamily="16" charset="0"/>
            </a:endParaRPr>
          </a:p>
          <a:p>
            <a:pPr marL="400999" indent="-299208">
              <a:lnSpc>
                <a:spcPct val="150000"/>
              </a:lnSpc>
              <a:spcBef>
                <a:spcPts val="1200"/>
              </a:spcBef>
              <a:spcAft>
                <a:spcPts val="1398"/>
              </a:spcAft>
              <a:buSzPct val="55000"/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  <a:tab pos="9142790" algn="l"/>
              </a:tabLst>
            </a:pPr>
            <a:r>
              <a:rPr lang="it-IT" sz="1900" smtClean="0">
                <a:solidFill>
                  <a:srgbClr val="4C4C4C"/>
                </a:solidFill>
                <a:latin typeface="FreeSerif" pitchFamily="16" charset="0"/>
              </a:rPr>
              <a:t>			Le </a:t>
            </a:r>
            <a:r>
              <a:rPr lang="it-IT" sz="1900">
                <a:solidFill>
                  <a:srgbClr val="4C4C4C"/>
                </a:solidFill>
                <a:latin typeface="FreeSerif" pitchFamily="16" charset="0"/>
              </a:rPr>
              <a:t>système doit être capable de </a:t>
            </a:r>
            <a:r>
              <a:rPr lang="it-IT" sz="1900" smtClean="0">
                <a:solidFill>
                  <a:srgbClr val="4C4C4C"/>
                </a:solidFill>
                <a:latin typeface="FreeSerif" pitchFamily="16" charset="0"/>
              </a:rPr>
              <a:t>d</a:t>
            </a:r>
            <a:r>
              <a:rPr lang="fr-FR" sz="1900" smtClean="0">
                <a:solidFill>
                  <a:srgbClr val="4C4C4C"/>
                </a:solidFill>
                <a:latin typeface="FreeSerif" pitchFamily="16" charset="0"/>
              </a:rPr>
              <a:t>é</a:t>
            </a:r>
            <a:r>
              <a:rPr lang="en-US" sz="1900" smtClean="0">
                <a:solidFill>
                  <a:srgbClr val="4C4C4C"/>
                </a:solidFill>
                <a:latin typeface="FreeSerif" pitchFamily="16" charset="0"/>
              </a:rPr>
              <a:t>tecter les </a:t>
            </a:r>
            <a:r>
              <a:rPr lang="fr-FR" sz="1900" smtClean="0">
                <a:solidFill>
                  <a:srgbClr val="4C4C4C"/>
                </a:solidFill>
                <a:latin typeface="FreeSerif" pitchFamily="16" charset="0"/>
              </a:rPr>
              <a:t>e</a:t>
            </a:r>
            <a:r>
              <a:rPr lang="en-US" sz="1900" smtClean="0">
                <a:solidFill>
                  <a:srgbClr val="4C4C4C"/>
                </a:solidFill>
                <a:latin typeface="FreeSerif" pitchFamily="16" charset="0"/>
              </a:rPr>
              <a:t>ntr</a:t>
            </a:r>
            <a:r>
              <a:rPr lang="fr-FR" sz="1900" smtClean="0">
                <a:solidFill>
                  <a:srgbClr val="4C4C4C"/>
                </a:solidFill>
                <a:latin typeface="FreeSerif" pitchFamily="16" charset="0"/>
              </a:rPr>
              <a:t>é</a:t>
            </a:r>
            <a:r>
              <a:rPr lang="en-US" sz="1900" smtClean="0">
                <a:solidFill>
                  <a:srgbClr val="4C4C4C"/>
                </a:solidFill>
                <a:latin typeface="FreeSerif" pitchFamily="16" charset="0"/>
              </a:rPr>
              <a:t>es incorrectes : </a:t>
            </a:r>
            <a:r>
              <a:rPr lang="it-IT" sz="1900" smtClean="0">
                <a:solidFill>
                  <a:srgbClr val="4C4C4C"/>
                </a:solidFill>
                <a:latin typeface="FreeSerif" pitchFamily="16" charset="0"/>
              </a:rPr>
              <a:t>signal </a:t>
            </a:r>
            <a:r>
              <a:rPr lang="it-IT" sz="1900">
                <a:solidFill>
                  <a:srgbClr val="4C4C4C"/>
                </a:solidFill>
                <a:latin typeface="FreeSerif" pitchFamily="16" charset="0"/>
              </a:rPr>
              <a:t>audio </a:t>
            </a:r>
            <a:r>
              <a:rPr lang="it-IT" sz="1900" smtClean="0">
                <a:solidFill>
                  <a:srgbClr val="4C4C4C"/>
                </a:solidFill>
                <a:latin typeface="FreeSerif" pitchFamily="16" charset="0"/>
              </a:rPr>
              <a:t>ne </a:t>
            </a:r>
            <a:r>
              <a:rPr lang="it-IT" sz="1900" smtClean="0">
                <a:solidFill>
                  <a:srgbClr val="4C4C4C"/>
                </a:solidFill>
                <a:latin typeface="FreeSerif" pitchFamily="16" charset="0"/>
              </a:rPr>
              <a:t>correspondant </a:t>
            </a:r>
            <a:r>
              <a:rPr lang="it-IT" sz="1900" smtClean="0">
                <a:solidFill>
                  <a:srgbClr val="4C4C4C"/>
                </a:solidFill>
                <a:latin typeface="FreeSerif" pitchFamily="16" charset="0"/>
              </a:rPr>
              <a:t>pas </a:t>
            </a:r>
            <a:r>
              <a:rPr lang="it-IT" sz="1900">
                <a:solidFill>
                  <a:srgbClr val="4C4C4C"/>
                </a:solidFill>
                <a:latin typeface="FreeSerif" pitchFamily="16" charset="0"/>
              </a:rPr>
              <a:t>à la phrase attendue </a:t>
            </a:r>
            <a:r>
              <a:rPr lang="it-IT" sz="1900" smtClean="0">
                <a:solidFill>
                  <a:srgbClr val="4C4C4C"/>
                </a:solidFill>
                <a:latin typeface="FreeSerif" pitchFamily="16" charset="0"/>
              </a:rPr>
              <a:t>(le texte attendu)</a:t>
            </a:r>
            <a:endParaRPr lang="it-IT" sz="1900">
              <a:solidFill>
                <a:srgbClr val="4C4C4C"/>
              </a:solidFill>
              <a:latin typeface="FreeSerif" pitchFamily="16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243947" y="2563471"/>
            <a:ext cx="4487399" cy="207381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00999" indent="-299208">
              <a:lnSpc>
                <a:spcPct val="100000"/>
              </a:lnSpc>
              <a:spcAft>
                <a:spcPts val="1373"/>
              </a:spcAft>
              <a:buSzPct val="70000"/>
              <a:buBlip>
                <a:blip r:embed="rId5"/>
              </a:buBlip>
              <a:tabLst>
                <a:tab pos="400999" algn="l"/>
                <a:tab pos="845184" algn="l"/>
                <a:tab pos="1289369" algn="l"/>
                <a:tab pos="1733552" algn="l"/>
                <a:tab pos="2177735" algn="l"/>
                <a:tab pos="2621920" algn="l"/>
                <a:tab pos="3066104" algn="l"/>
                <a:tab pos="3510288" algn="l"/>
                <a:tab pos="3954475" algn="l"/>
                <a:tab pos="4398656" algn="l"/>
                <a:tab pos="4842841" algn="l"/>
                <a:tab pos="5287025" algn="l"/>
                <a:tab pos="5731208" algn="l"/>
                <a:tab pos="6175393" algn="l"/>
                <a:tab pos="6619578" algn="l"/>
                <a:tab pos="7063762" algn="l"/>
                <a:tab pos="7507947" algn="l"/>
                <a:tab pos="7952129" algn="l"/>
                <a:tab pos="8396314" algn="l"/>
                <a:tab pos="8840498" algn="l"/>
                <a:tab pos="9284682" algn="l"/>
              </a:tabLst>
            </a:pPr>
            <a:r>
              <a:rPr lang="it-IT" sz="2000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paroles </a:t>
            </a:r>
            <a:r>
              <a:rPr lang="it-IT" sz="200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parasites</a:t>
            </a:r>
          </a:p>
          <a:p>
            <a:pPr marL="400999" indent="-299208">
              <a:lnSpc>
                <a:spcPct val="100000"/>
              </a:lnSpc>
              <a:spcAft>
                <a:spcPts val="1373"/>
              </a:spcAft>
              <a:buSzPct val="70000"/>
              <a:buBlip>
                <a:blip r:embed="rId5"/>
              </a:buBlip>
              <a:tabLst>
                <a:tab pos="400999" algn="l"/>
                <a:tab pos="845184" algn="l"/>
                <a:tab pos="1289369" algn="l"/>
                <a:tab pos="1733552" algn="l"/>
                <a:tab pos="2177735" algn="l"/>
                <a:tab pos="2621920" algn="l"/>
                <a:tab pos="3066104" algn="l"/>
                <a:tab pos="3510288" algn="l"/>
                <a:tab pos="3954475" algn="l"/>
                <a:tab pos="4398656" algn="l"/>
                <a:tab pos="4842841" algn="l"/>
                <a:tab pos="5287025" algn="l"/>
                <a:tab pos="5731208" algn="l"/>
                <a:tab pos="6175393" algn="l"/>
                <a:tab pos="6619578" algn="l"/>
                <a:tab pos="7063762" algn="l"/>
                <a:tab pos="7507947" algn="l"/>
                <a:tab pos="7952129" algn="l"/>
                <a:tab pos="8396314" algn="l"/>
                <a:tab pos="8840498" algn="l"/>
                <a:tab pos="9284682" algn="l"/>
              </a:tabLst>
            </a:pPr>
            <a:r>
              <a:rPr lang="it-IT" sz="200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problème de capture du son</a:t>
            </a:r>
          </a:p>
          <a:p>
            <a:pPr marL="400999" indent="-299208">
              <a:lnSpc>
                <a:spcPct val="100000"/>
              </a:lnSpc>
              <a:spcAft>
                <a:spcPts val="1373"/>
              </a:spcAft>
              <a:buSzPct val="70000"/>
              <a:buBlip>
                <a:blip r:embed="rId5"/>
              </a:buBlip>
              <a:tabLst>
                <a:tab pos="400999" algn="l"/>
                <a:tab pos="845184" algn="l"/>
                <a:tab pos="1289369" algn="l"/>
                <a:tab pos="1733552" algn="l"/>
                <a:tab pos="2177735" algn="l"/>
                <a:tab pos="2621920" algn="l"/>
                <a:tab pos="3066104" algn="l"/>
                <a:tab pos="3510288" algn="l"/>
                <a:tab pos="3954475" algn="l"/>
                <a:tab pos="4398656" algn="l"/>
                <a:tab pos="4842841" algn="l"/>
                <a:tab pos="5287025" algn="l"/>
                <a:tab pos="5731208" algn="l"/>
                <a:tab pos="6175393" algn="l"/>
                <a:tab pos="6619578" algn="l"/>
                <a:tab pos="7063762" algn="l"/>
                <a:tab pos="7507947" algn="l"/>
                <a:tab pos="7952129" algn="l"/>
                <a:tab pos="8396314" algn="l"/>
                <a:tab pos="8840498" algn="l"/>
                <a:tab pos="9284682" algn="l"/>
              </a:tabLst>
            </a:pPr>
            <a:r>
              <a:rPr lang="it-IT" sz="200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…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9105900" y="6232981"/>
            <a:ext cx="115842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E3519608-9516-4AE7-A72D-924217626AB6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4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723900" y="4898017"/>
            <a:ext cx="388800" cy="207383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8837" tIns="44418" rIns="88837" bIns="44418" numCol="1" rtlCol="0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pic>
        <p:nvPicPr>
          <p:cNvPr id="34818" name="Picture 2" descr="http://www.toonpool.com/user/6258/files/here_comes_the_unexpected_78380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04901" y="2209801"/>
            <a:ext cx="3809999" cy="2362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Plan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440640" y="1633131"/>
            <a:ext cx="9446220" cy="4422705"/>
          </a:xfrm>
          <a:ln/>
        </p:spPr>
        <p:txBody>
          <a:bodyPr tIns="0"/>
          <a:lstStyle/>
          <a:p>
            <a:pPr marL="576263" indent="-458788">
              <a:lnSpc>
                <a:spcPct val="100000"/>
              </a:lnSpc>
              <a:buSzPct val="80000"/>
              <a:buBlip>
                <a:blip r:embed="rId3"/>
              </a:buBlip>
              <a:tabLst>
                <a:tab pos="509588" algn="l"/>
                <a:tab pos="515938" algn="l"/>
                <a:tab pos="954088" algn="l"/>
                <a:tab pos="1398588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</a:pPr>
            <a:r>
              <a:rPr lang="it-IT">
                <a:solidFill>
                  <a:srgbClr val="C0C0C0"/>
                </a:solidFill>
                <a:latin typeface="FreeSerif" pitchFamily="16" charset="0"/>
              </a:rPr>
              <a:t>Contexte et problématique</a:t>
            </a:r>
          </a:p>
          <a:p>
            <a:pPr marL="576263" indent="-458788">
              <a:lnSpc>
                <a:spcPct val="150000"/>
              </a:lnSpc>
              <a:spcAft>
                <a:spcPts val="0"/>
              </a:spcAft>
              <a:buSzPct val="80000"/>
              <a:buBlip>
                <a:blip r:embed="rId3"/>
              </a:buBlip>
              <a:tabLst>
                <a:tab pos="509588" algn="l"/>
                <a:tab pos="515938" algn="l"/>
                <a:tab pos="954088" algn="l"/>
                <a:tab pos="1398588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</a:pPr>
            <a:r>
              <a:rPr lang="it-IT" b="1">
                <a:solidFill>
                  <a:srgbClr val="C71585"/>
                </a:solidFill>
                <a:latin typeface="FreeSerif" pitchFamily="16" charset="0"/>
              </a:rPr>
              <a:t>Méthodologie</a:t>
            </a:r>
          </a:p>
          <a:p>
            <a:pPr marL="1249363" lvl="1" indent="-334963">
              <a:spcAft>
                <a:spcPts val="582"/>
              </a:spcAft>
              <a:buClr>
                <a:schemeClr val="accent6">
                  <a:lumMod val="60000"/>
                  <a:lumOff val="40000"/>
                </a:schemeClr>
              </a:buClr>
              <a:buSzPct val="45000"/>
              <a:buFont typeface="Wingdings" charset="2"/>
              <a:buChar char=""/>
              <a:tabLst>
                <a:tab pos="400050" algn="l"/>
                <a:tab pos="509588" algn="l"/>
                <a:tab pos="954088" algn="l"/>
                <a:tab pos="1195388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</a:pPr>
            <a:r>
              <a:rPr lang="it-IT" sz="2100" b="1">
                <a:solidFill>
                  <a:schemeClr val="accent6">
                    <a:lumMod val="60000"/>
                    <a:lumOff val="40000"/>
                  </a:schemeClr>
                </a:solidFill>
                <a:latin typeface="FreeSerif" pitchFamily="16" charset="0"/>
              </a:rPr>
              <a:t>Exemple</a:t>
            </a:r>
          </a:p>
          <a:p>
            <a:pPr marL="1249363" lvl="1" indent="-334963">
              <a:spcAft>
                <a:spcPts val="582"/>
              </a:spcAft>
              <a:buClr>
                <a:schemeClr val="accent6">
                  <a:lumMod val="60000"/>
                  <a:lumOff val="40000"/>
                </a:schemeClr>
              </a:buClr>
              <a:buSzPct val="45000"/>
              <a:buFont typeface="Wingdings" charset="2"/>
              <a:buChar char=""/>
              <a:tabLst>
                <a:tab pos="400050" algn="l"/>
                <a:tab pos="509588" algn="l"/>
                <a:tab pos="954088" algn="l"/>
                <a:tab pos="1195388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</a:pPr>
            <a:r>
              <a:rPr lang="it-IT" sz="2100" b="1">
                <a:solidFill>
                  <a:schemeClr val="accent6">
                    <a:lumMod val="60000"/>
                    <a:lumOff val="40000"/>
                  </a:schemeClr>
                </a:solidFill>
                <a:latin typeface="FreeSerif" pitchFamily="16" charset="0"/>
              </a:rPr>
              <a:t>Critères pour la décision</a:t>
            </a:r>
          </a:p>
          <a:p>
            <a:pPr marL="1249363" lvl="1" indent="-334963">
              <a:spcAft>
                <a:spcPts val="1082"/>
              </a:spcAft>
              <a:buClr>
                <a:schemeClr val="accent6">
                  <a:lumMod val="60000"/>
                  <a:lumOff val="40000"/>
                </a:schemeClr>
              </a:buClr>
              <a:buSzPct val="45000"/>
              <a:buFont typeface="Wingdings" charset="2"/>
              <a:buChar char=""/>
              <a:tabLst>
                <a:tab pos="400050" algn="l"/>
                <a:tab pos="509588" algn="l"/>
                <a:tab pos="954088" algn="l"/>
                <a:tab pos="1195388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</a:pPr>
            <a:r>
              <a:rPr lang="it-IT" sz="2100" b="1">
                <a:solidFill>
                  <a:schemeClr val="accent6">
                    <a:lumMod val="60000"/>
                    <a:lumOff val="40000"/>
                  </a:schemeClr>
                </a:solidFill>
                <a:latin typeface="FreeSerif" pitchFamily="16" charset="0"/>
              </a:rPr>
              <a:t>Classification transcription correcte / incorrecte</a:t>
            </a:r>
          </a:p>
          <a:p>
            <a:pPr marL="515938" indent="-398463">
              <a:lnSpc>
                <a:spcPct val="150000"/>
              </a:lnSpc>
              <a:buSzPct val="80000"/>
              <a:buBlip>
                <a:blip r:embed="rId3"/>
              </a:buBlip>
              <a:tabLst>
                <a:tab pos="509588" algn="l"/>
                <a:tab pos="574675" algn="l"/>
                <a:tab pos="954088" algn="l"/>
                <a:tab pos="1398588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</a:pPr>
            <a:r>
              <a:rPr lang="it-IT">
                <a:solidFill>
                  <a:srgbClr val="C0C0C0"/>
                </a:solidFill>
                <a:latin typeface="FreeSerif" pitchFamily="16" charset="0"/>
              </a:rPr>
              <a:t>Expériences et résultats</a:t>
            </a:r>
          </a:p>
          <a:p>
            <a:pPr marL="515938" indent="-398463">
              <a:lnSpc>
                <a:spcPct val="150000"/>
              </a:lnSpc>
              <a:buSzPct val="80000"/>
              <a:buBlip>
                <a:blip r:embed="rId3"/>
              </a:buBlip>
              <a:tabLst>
                <a:tab pos="509588" algn="l"/>
                <a:tab pos="574675" algn="l"/>
                <a:tab pos="954088" algn="l"/>
                <a:tab pos="1398588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</a:pPr>
            <a:r>
              <a:rPr lang="it-IT">
                <a:solidFill>
                  <a:srgbClr val="C0C0C0"/>
                </a:solidFill>
                <a:latin typeface="FreeSerif" pitchFamily="16" charset="0"/>
              </a:rPr>
              <a:t>Conclusions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258300" y="6232981"/>
            <a:ext cx="100602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1B84E000-EF1E-40C5-9F78-0EDFA1BD1265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5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Méthodologie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495301" y="1534529"/>
            <a:ext cx="8225166" cy="1437271"/>
          </a:xfrm>
          <a:ln/>
        </p:spPr>
        <p:txBody>
          <a:bodyPr tIns="0"/>
          <a:lstStyle/>
          <a:p>
            <a:pPr marL="400999" indent="-299208">
              <a:lnSpc>
                <a:spcPct val="100000"/>
              </a:lnSpc>
              <a:buSzPct val="80000"/>
              <a:buBlip>
                <a:blip r:embed="rId3"/>
              </a:buBlip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</a:tabLst>
            </a:pPr>
            <a:r>
              <a:rPr lang="it-IT" sz="2300" b="1" smtClean="0">
                <a:solidFill>
                  <a:srgbClr val="4C4C4C"/>
                </a:solidFill>
                <a:latin typeface="FreeSerif" pitchFamily="16" charset="0"/>
              </a:rPr>
              <a:t>Objectif</a:t>
            </a:r>
          </a:p>
          <a:p>
            <a:pPr marL="1090613" lvl="2" indent="-234950">
              <a:lnSpc>
                <a:spcPct val="100000"/>
              </a:lnSpc>
              <a:buFont typeface="Arial" pitchFamily="34" charset="0"/>
              <a:buChar char="•"/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</a:tabLst>
            </a:pPr>
            <a:r>
              <a:rPr lang="it-IT" sz="1800" b="1" smtClean="0">
                <a:solidFill>
                  <a:srgbClr val="0000FF"/>
                </a:solidFill>
                <a:latin typeface="FreeSerif" pitchFamily="16" charset="0"/>
              </a:rPr>
              <a:t>rejeter</a:t>
            </a:r>
            <a:r>
              <a:rPr lang="it-IT" sz="1800" smtClean="0">
                <a:solidFill>
                  <a:srgbClr val="4C4C4C"/>
                </a:solidFill>
                <a:latin typeface="FreeSerif" pitchFamily="16" charset="0"/>
              </a:rPr>
              <a:t> </a:t>
            </a:r>
            <a:r>
              <a:rPr lang="it-IT" sz="1800">
                <a:solidFill>
                  <a:srgbClr val="4C4C4C"/>
                </a:solidFill>
                <a:latin typeface="FreeSerif" pitchFamily="16" charset="0"/>
              </a:rPr>
              <a:t>les </a:t>
            </a:r>
            <a:r>
              <a:rPr lang="it-IT" sz="1800" smtClean="0">
                <a:solidFill>
                  <a:srgbClr val="4C4C4C"/>
                </a:solidFill>
                <a:latin typeface="FreeSerif" pitchFamily="16" charset="0"/>
              </a:rPr>
              <a:t>e</a:t>
            </a:r>
            <a:r>
              <a:rPr lang="it-IT" sz="1800" smtClean="0">
                <a:solidFill>
                  <a:srgbClr val="4C4C4C"/>
                </a:solidFill>
                <a:latin typeface="FreeSerif" pitchFamily="16" charset="0"/>
              </a:rPr>
              <a:t>ntré</a:t>
            </a:r>
            <a:r>
              <a:rPr lang="en-US" sz="1800" smtClean="0">
                <a:solidFill>
                  <a:srgbClr val="4C4C4C"/>
                </a:solidFill>
                <a:latin typeface="FreeSerif" pitchFamily="16" charset="0"/>
              </a:rPr>
              <a:t>es </a:t>
            </a:r>
            <a:r>
              <a:rPr lang="it-IT" sz="1800" b="1" smtClean="0">
                <a:solidFill>
                  <a:srgbClr val="0000FF"/>
                </a:solidFill>
                <a:latin typeface="FreeSerif" pitchFamily="16" charset="0"/>
              </a:rPr>
              <a:t>incorrectes</a:t>
            </a:r>
            <a:r>
              <a:rPr lang="it-IT" sz="1800" smtClean="0">
                <a:solidFill>
                  <a:srgbClr val="4C4C4C"/>
                </a:solidFill>
                <a:latin typeface="FreeSerif" pitchFamily="16" charset="0"/>
              </a:rPr>
              <a:t> </a:t>
            </a:r>
          </a:p>
          <a:p>
            <a:pPr marL="1090613" lvl="2" indent="-234950">
              <a:lnSpc>
                <a:spcPct val="100000"/>
              </a:lnSpc>
              <a:buFont typeface="Arial" pitchFamily="34" charset="0"/>
              <a:buChar char="•"/>
              <a:tabLst>
                <a:tab pos="400050" algn="l"/>
                <a:tab pos="509588" algn="l"/>
                <a:tab pos="1031875" algn="l"/>
                <a:tab pos="1398588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</a:pPr>
            <a:r>
              <a:rPr lang="it-IT" sz="1800" b="1" smtClean="0">
                <a:solidFill>
                  <a:srgbClr val="0000FF"/>
                </a:solidFill>
                <a:latin typeface="FreeSerif" pitchFamily="16" charset="0"/>
              </a:rPr>
              <a:t>accepter</a:t>
            </a:r>
            <a:r>
              <a:rPr lang="it-IT" sz="1800" smtClean="0">
                <a:solidFill>
                  <a:srgbClr val="4C4C4C"/>
                </a:solidFill>
                <a:latin typeface="FreeSerif" pitchFamily="16" charset="0"/>
              </a:rPr>
              <a:t> </a:t>
            </a:r>
            <a:r>
              <a:rPr lang="it-IT" sz="1800">
                <a:solidFill>
                  <a:srgbClr val="4C4C4C"/>
                </a:solidFill>
                <a:latin typeface="FreeSerif" pitchFamily="16" charset="0"/>
              </a:rPr>
              <a:t>les </a:t>
            </a:r>
            <a:r>
              <a:rPr lang="it-IT" sz="1800" smtClean="0">
                <a:solidFill>
                  <a:srgbClr val="4C4C4C"/>
                </a:solidFill>
                <a:latin typeface="FreeSerif" pitchFamily="16" charset="0"/>
              </a:rPr>
              <a:t>e</a:t>
            </a:r>
            <a:r>
              <a:rPr lang="it-IT" sz="1800" smtClean="0">
                <a:solidFill>
                  <a:srgbClr val="4C4C4C"/>
                </a:solidFill>
                <a:latin typeface="FreeSerif" pitchFamily="16" charset="0"/>
              </a:rPr>
              <a:t>ntré</a:t>
            </a:r>
            <a:r>
              <a:rPr lang="en-US" sz="1800" smtClean="0">
                <a:solidFill>
                  <a:srgbClr val="4C4C4C"/>
                </a:solidFill>
                <a:latin typeface="FreeSerif" pitchFamily="16" charset="0"/>
              </a:rPr>
              <a:t>es </a:t>
            </a:r>
            <a:r>
              <a:rPr lang="it-IT" sz="1800" b="1" smtClean="0">
                <a:solidFill>
                  <a:srgbClr val="0000FF"/>
                </a:solidFill>
                <a:latin typeface="FreeSerif" pitchFamily="16" charset="0"/>
              </a:rPr>
              <a:t>correctes</a:t>
            </a:r>
            <a:endParaRPr lang="it-IT" sz="1800" b="1">
              <a:solidFill>
                <a:srgbClr val="0000FF"/>
              </a:solidFill>
              <a:latin typeface="FreeSerif" pitchFamily="16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1336140" y="4809272"/>
            <a:ext cx="7464960" cy="829528"/>
          </a:xfrm>
          <a:prstGeom prst="roundRect">
            <a:avLst>
              <a:gd name="adj" fmla="val 16667"/>
            </a:avLst>
          </a:prstGeom>
          <a:solidFill>
            <a:srgbClr val="C71585"/>
          </a:solidFill>
          <a:ln w="9360">
            <a:solidFill>
              <a:srgbClr val="000000"/>
            </a:solidFill>
            <a:round/>
            <a:headEnd/>
            <a:tailEnd/>
          </a:ln>
          <a:effectLst>
            <a:outerShdw dist="64658" dir="2700000" algn="ctr" rotWithShape="0">
              <a:srgbClr val="000000"/>
            </a:outerShdw>
          </a:effectLst>
        </p:spPr>
        <p:txBody>
          <a:bodyPr wrap="none" lIns="87438" tIns="43720" rIns="87438" bIns="43720" anchor="ctr"/>
          <a:lstStyle/>
          <a:p>
            <a:pPr algn="ctr">
              <a:lnSpc>
                <a:spcPct val="100000"/>
              </a:lnSpc>
              <a:spcBef>
                <a:spcPts val="705"/>
              </a:spcBef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sz="2300" b="1">
                <a:solidFill>
                  <a:srgbClr val="FFFFFF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Défi: tolérer  les défauts de prononciation </a:t>
            </a:r>
          </a:p>
          <a:p>
            <a:pPr algn="ctr">
              <a:lnSpc>
                <a:spcPct val="100000"/>
              </a:lnSpc>
              <a:spcBef>
                <a:spcPts val="705"/>
              </a:spcBef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sz="2300" b="1">
                <a:solidFill>
                  <a:srgbClr val="FFFFFF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inhérents à la parole non-native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9029700" y="6232981"/>
            <a:ext cx="123462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20335244-E83E-4EB2-91B0-6E5D3E54DCF6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6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95300" y="3134729"/>
            <a:ext cx="9525000" cy="14372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00999" marR="0" lvl="0" indent="-299208" algn="l" defTabSz="444185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373"/>
              </a:spcAft>
              <a:buClr>
                <a:srgbClr val="000000"/>
              </a:buClr>
              <a:buSzPct val="80000"/>
              <a:buFont typeface="Times New Roman" pitchFamily="16" charset="0"/>
              <a:buBlip>
                <a:blip r:embed="rId3"/>
              </a:buBlip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</a:tabLst>
              <a:defRPr/>
            </a:pPr>
            <a:r>
              <a:rPr kumimoji="0" lang="it-IT" sz="2300" b="1" i="0" u="none" strike="noStrike" kern="0" cap="none" spc="0" normalizeH="0" baseline="0" noProof="0" smtClean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FreeSerif" pitchFamily="16" charset="0"/>
                <a:ea typeface="+mn-ea"/>
                <a:cs typeface="+mn-cs"/>
              </a:rPr>
              <a:t>Approche</a:t>
            </a:r>
            <a:r>
              <a:rPr lang="it-IT" sz="2300" b="1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: </a:t>
            </a:r>
            <a:r>
              <a:rPr lang="it-IT" sz="2000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Comparaison entre </a:t>
            </a:r>
            <a:endParaRPr lang="it-IT" sz="2300" smtClean="0">
              <a:solidFill>
                <a:srgbClr val="4C4C4C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marL="1150938" lvl="2" indent="-236538" algn="just">
              <a:lnSpc>
                <a:spcPct val="100000"/>
              </a:lnSpc>
              <a:spcAft>
                <a:spcPts val="600"/>
              </a:spcAft>
              <a:buFont typeface="Times New Roman" pitchFamily="16" charset="0"/>
              <a:buChar char="•"/>
              <a:tabLst>
                <a:tab pos="400999" algn="l"/>
                <a:tab pos="845184" algn="l"/>
                <a:tab pos="1289369" algn="l"/>
                <a:tab pos="1733552" algn="l"/>
                <a:tab pos="2177735" algn="l"/>
                <a:tab pos="2621920" algn="l"/>
                <a:tab pos="3066104" algn="l"/>
                <a:tab pos="3510288" algn="l"/>
                <a:tab pos="3954475" algn="l"/>
                <a:tab pos="4398656" algn="l"/>
                <a:tab pos="4842841" algn="l"/>
                <a:tab pos="5287025" algn="l"/>
                <a:tab pos="5731208" algn="l"/>
                <a:tab pos="6175393" algn="l"/>
                <a:tab pos="6619578" algn="l"/>
                <a:tab pos="7063762" algn="l"/>
                <a:tab pos="7507947" algn="l"/>
                <a:tab pos="7952129" algn="l"/>
                <a:tab pos="8396314" algn="l"/>
                <a:tab pos="8840498" algn="l"/>
                <a:tab pos="9284682" algn="l"/>
              </a:tabLst>
            </a:pPr>
            <a:r>
              <a:rPr lang="it-IT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un </a:t>
            </a:r>
            <a:r>
              <a:rPr lang="it-IT" b="1" smtClean="0">
                <a:solidFill>
                  <a:srgbClr val="0000FF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alignement contraint</a:t>
            </a:r>
            <a:r>
              <a:rPr lang="it-IT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 par le texte attendu</a:t>
            </a:r>
          </a:p>
          <a:p>
            <a:pPr marL="1150938" lvl="2" indent="-236538" algn="just">
              <a:lnSpc>
                <a:spcPct val="100000"/>
              </a:lnSpc>
              <a:spcAft>
                <a:spcPts val="1373"/>
              </a:spcAft>
              <a:buFont typeface="Times New Roman" pitchFamily="16" charset="0"/>
              <a:buChar char="•"/>
              <a:tabLst>
                <a:tab pos="400999" algn="l"/>
                <a:tab pos="845184" algn="l"/>
                <a:tab pos="1289369" algn="l"/>
                <a:tab pos="1733552" algn="l"/>
                <a:tab pos="2177735" algn="l"/>
                <a:tab pos="2621920" algn="l"/>
                <a:tab pos="3066104" algn="l"/>
                <a:tab pos="3510288" algn="l"/>
                <a:tab pos="3954475" algn="l"/>
                <a:tab pos="4398656" algn="l"/>
                <a:tab pos="4842841" algn="l"/>
                <a:tab pos="5287025" algn="l"/>
                <a:tab pos="5731208" algn="l"/>
                <a:tab pos="6175393" algn="l"/>
                <a:tab pos="6619578" algn="l"/>
                <a:tab pos="7063762" algn="l"/>
                <a:tab pos="7507947" algn="l"/>
                <a:tab pos="7952129" algn="l"/>
                <a:tab pos="8396314" algn="l"/>
                <a:tab pos="8840498" algn="l"/>
                <a:tab pos="9284682" algn="l"/>
              </a:tabLst>
            </a:pPr>
            <a:r>
              <a:rPr lang="it-IT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une </a:t>
            </a:r>
            <a:r>
              <a:rPr lang="it-IT" b="1" smtClean="0">
                <a:solidFill>
                  <a:srgbClr val="0000FF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segmentation non-contrainte</a:t>
            </a:r>
            <a:r>
              <a:rPr lang="it-IT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 reali</a:t>
            </a:r>
            <a:r>
              <a:rPr lang="fr-FR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sée</a:t>
            </a:r>
            <a:r>
              <a:rPr lang="en-US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 par </a:t>
            </a:r>
            <a:r>
              <a:rPr lang="it-IT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un décodage phonétique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FreeSerif" pitchFamily="16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:\ALLEGRO\pres\correc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50" y="3505200"/>
            <a:ext cx="9561513" cy="1552575"/>
          </a:xfrm>
          <a:prstGeom prst="rect">
            <a:avLst/>
          </a:prstGeom>
          <a:noFill/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Exemple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40641" y="1892365"/>
            <a:ext cx="9037980" cy="1437271"/>
          </a:xfrm>
          <a:ln/>
        </p:spPr>
        <p:txBody>
          <a:bodyPr tIns="0"/>
          <a:lstStyle/>
          <a:p>
            <a:pPr marL="400999" indent="-299208">
              <a:lnSpc>
                <a:spcPct val="100000"/>
              </a:lnSpc>
              <a:buSzPct val="80000"/>
              <a:buBlip>
                <a:blip r:embed="rId4"/>
              </a:buBlip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</a:tabLst>
            </a:pPr>
            <a:r>
              <a:rPr lang="it-IT" sz="2300" b="1">
                <a:solidFill>
                  <a:srgbClr val="4C4C4C"/>
                </a:solidFill>
                <a:latin typeface="FreeSerif" pitchFamily="16" charset="0"/>
              </a:rPr>
              <a:t>Exemple </a:t>
            </a:r>
            <a:r>
              <a:rPr lang="it-IT" sz="2300" b="1" smtClean="0">
                <a:solidFill>
                  <a:srgbClr val="4C4C4C"/>
                </a:solidFill>
                <a:latin typeface="FreeSerif" pitchFamily="16" charset="0"/>
              </a:rPr>
              <a:t>d’une </a:t>
            </a:r>
            <a:r>
              <a:rPr lang="fr-FR" sz="2300" b="1" smtClean="0">
                <a:solidFill>
                  <a:srgbClr val="4C4C4C"/>
                </a:solidFill>
                <a:latin typeface="FreeSerif" pitchFamily="16" charset="0"/>
              </a:rPr>
              <a:t>e</a:t>
            </a:r>
            <a:r>
              <a:rPr lang="fr-FR" sz="2300" b="1" smtClean="0">
                <a:solidFill>
                  <a:srgbClr val="4C4C4C"/>
                </a:solidFill>
                <a:latin typeface="FreeSerif" pitchFamily="16" charset="0"/>
              </a:rPr>
              <a:t>ntré</a:t>
            </a:r>
            <a:r>
              <a:rPr lang="en-US" sz="2300" b="1" smtClean="0">
                <a:solidFill>
                  <a:srgbClr val="4C4C4C"/>
                </a:solidFill>
                <a:latin typeface="FreeSerif" pitchFamily="16" charset="0"/>
              </a:rPr>
              <a:t>e </a:t>
            </a:r>
            <a:r>
              <a:rPr lang="it-IT" sz="2300" b="1" smtClean="0">
                <a:solidFill>
                  <a:srgbClr val="C71585"/>
                </a:solidFill>
                <a:latin typeface="FreeSerif" pitchFamily="16" charset="0"/>
              </a:rPr>
              <a:t>correcte</a:t>
            </a:r>
            <a:r>
              <a:rPr lang="it-IT" sz="2300" smtClean="0">
                <a:solidFill>
                  <a:srgbClr val="4C4C4C"/>
                </a:solidFill>
                <a:latin typeface="FreeSerif" pitchFamily="16" charset="0"/>
              </a:rPr>
              <a:t> </a:t>
            </a:r>
            <a:endParaRPr lang="it-IT" sz="2300">
              <a:solidFill>
                <a:srgbClr val="4C4C4C"/>
              </a:solidFill>
              <a:latin typeface="FreeSerif" pitchFamily="16" charset="0"/>
            </a:endParaRPr>
          </a:p>
          <a:p>
            <a:pPr marL="400999" indent="-299208">
              <a:lnSpc>
                <a:spcPct val="150000"/>
              </a:lnSpc>
              <a:buClrTx/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</a:tabLst>
            </a:pPr>
            <a:r>
              <a:rPr lang="it-IT" sz="1900">
                <a:solidFill>
                  <a:srgbClr val="4C4C4C"/>
                </a:solidFill>
                <a:latin typeface="FreeSerif" pitchFamily="16" charset="0"/>
              </a:rPr>
              <a:t>Phrase prononcée = phrase attendue (“</a:t>
            </a:r>
            <a:r>
              <a:rPr lang="it-IT" sz="1900" i="1">
                <a:solidFill>
                  <a:srgbClr val="4C4C4C"/>
                </a:solidFill>
                <a:latin typeface="FreeSerif" pitchFamily="16" charset="0"/>
              </a:rPr>
              <a:t>Hopscoch amuses Maria.</a:t>
            </a:r>
            <a:r>
              <a:rPr lang="it-IT" sz="1900">
                <a:solidFill>
                  <a:srgbClr val="4C4C4C"/>
                </a:solidFill>
                <a:latin typeface="FreeSerif" pitchFamily="16" charset="0"/>
              </a:rPr>
              <a:t>”)</a:t>
            </a:r>
          </a:p>
          <a:p>
            <a:pPr marL="400999" indent="-299208">
              <a:lnSpc>
                <a:spcPct val="100000"/>
              </a:lnSpc>
              <a:buClrTx/>
              <a:buSzPct val="45000"/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</a:tabLst>
            </a:pPr>
            <a:endParaRPr lang="it-IT" sz="1900">
              <a:solidFill>
                <a:srgbClr val="4C4C4C"/>
              </a:solidFill>
              <a:latin typeface="FreeSerif" pitchFamily="16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7460101" y="3525494"/>
            <a:ext cx="1176120" cy="1036909"/>
          </a:xfrm>
          <a:prstGeom prst="line">
            <a:avLst/>
          </a:prstGeom>
          <a:noFill/>
          <a:ln w="2736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 lIns="88837" tIns="44418" rIns="88837" bIns="44418"/>
          <a:lstStyle/>
          <a:p>
            <a:endParaRPr lang="fr-FR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172488" y="3175536"/>
            <a:ext cx="2877120" cy="4147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r">
              <a:lnSpc>
                <a:spcPct val="100000"/>
              </a:lnSpc>
              <a:spcAft>
                <a:spcPts val="1373"/>
              </a:spcAft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80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Alignement contraint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705928" y="5641074"/>
            <a:ext cx="3343680" cy="4147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r">
              <a:lnSpc>
                <a:spcPct val="100000"/>
              </a:lnSpc>
              <a:spcAft>
                <a:spcPts val="1373"/>
              </a:spcAft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 smtClean="0">
                <a:solidFill>
                  <a:srgbClr val="C71585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Segmentation non-contrainte</a:t>
            </a:r>
            <a:endParaRPr lang="it-IT" b="1">
              <a:solidFill>
                <a:srgbClr val="C71585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 flipV="1">
            <a:off x="7429500" y="5029200"/>
            <a:ext cx="751501" cy="584516"/>
          </a:xfrm>
          <a:prstGeom prst="line">
            <a:avLst/>
          </a:prstGeom>
          <a:noFill/>
          <a:ln w="27360">
            <a:solidFill>
              <a:srgbClr val="C71585"/>
            </a:solidFill>
            <a:round/>
            <a:headEnd/>
            <a:tailEnd type="triangle" w="med" len="med"/>
          </a:ln>
          <a:effectLst/>
        </p:spPr>
        <p:txBody>
          <a:bodyPr lIns="88837" tIns="44418" rIns="88837" bIns="44418"/>
          <a:lstStyle/>
          <a:p>
            <a:endParaRPr lang="fr-FR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33280" y="6232981"/>
            <a:ext cx="1003104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67C6A70D-A645-4702-B476-C3E463C3FB82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7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:\ALLEGRO\pres\incorrec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713" y="3076575"/>
            <a:ext cx="9551987" cy="1571625"/>
          </a:xfrm>
          <a:prstGeom prst="rect">
            <a:avLst/>
          </a:prstGeom>
          <a:noFill/>
        </p:spPr>
      </p:pic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Exemple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440640" y="1958610"/>
            <a:ext cx="9503459" cy="4147635"/>
          </a:xfrm>
          <a:ln/>
        </p:spPr>
        <p:txBody>
          <a:bodyPr tIns="0"/>
          <a:lstStyle/>
          <a:p>
            <a:pPr marL="400999" indent="-299208">
              <a:lnSpc>
                <a:spcPct val="100000"/>
              </a:lnSpc>
              <a:buSzPct val="80000"/>
              <a:buBlip>
                <a:blip r:embed="rId4"/>
              </a:buBlip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</a:tabLst>
            </a:pPr>
            <a:r>
              <a:rPr lang="it-IT" sz="2300" b="1">
                <a:solidFill>
                  <a:srgbClr val="4C4C4C"/>
                </a:solidFill>
                <a:latin typeface="FreeSerif" pitchFamily="16" charset="0"/>
              </a:rPr>
              <a:t>Exemple </a:t>
            </a:r>
            <a:r>
              <a:rPr lang="it-IT" sz="2300" b="1" smtClean="0">
                <a:solidFill>
                  <a:srgbClr val="4C4C4C"/>
                </a:solidFill>
                <a:latin typeface="FreeSerif" pitchFamily="16" charset="0"/>
              </a:rPr>
              <a:t>d’une </a:t>
            </a:r>
            <a:r>
              <a:rPr lang="it-IT" sz="2300" b="1" smtClean="0">
                <a:solidFill>
                  <a:srgbClr val="4C4C4C"/>
                </a:solidFill>
                <a:latin typeface="FreeSerif" pitchFamily="16" charset="0"/>
              </a:rPr>
              <a:t>e</a:t>
            </a:r>
            <a:r>
              <a:rPr lang="fr-FR" sz="2300" b="1" smtClean="0">
                <a:solidFill>
                  <a:srgbClr val="4C4C4C"/>
                </a:solidFill>
                <a:latin typeface="FreeSerif" pitchFamily="16" charset="0"/>
              </a:rPr>
              <a:t>ntré</a:t>
            </a:r>
            <a:r>
              <a:rPr lang="en-US" sz="2300" b="1" smtClean="0">
                <a:solidFill>
                  <a:srgbClr val="4C4C4C"/>
                </a:solidFill>
                <a:latin typeface="FreeSerif" pitchFamily="16" charset="0"/>
              </a:rPr>
              <a:t>e </a:t>
            </a:r>
            <a:r>
              <a:rPr lang="it-IT" sz="2300" b="1" smtClean="0">
                <a:solidFill>
                  <a:srgbClr val="C71585"/>
                </a:solidFill>
                <a:latin typeface="FreeSerif" pitchFamily="16" charset="0"/>
              </a:rPr>
              <a:t>incorrecte</a:t>
            </a:r>
            <a:r>
              <a:rPr lang="it-IT" sz="2300" smtClean="0">
                <a:solidFill>
                  <a:srgbClr val="4C4C4C"/>
                </a:solidFill>
                <a:latin typeface="FreeSerif" pitchFamily="16" charset="0"/>
              </a:rPr>
              <a:t> </a:t>
            </a:r>
            <a:endParaRPr lang="it-IT" sz="2300">
              <a:solidFill>
                <a:srgbClr val="4C4C4C"/>
              </a:solidFill>
              <a:latin typeface="FreeSerif" pitchFamily="16" charset="0"/>
            </a:endParaRPr>
          </a:p>
          <a:p>
            <a:pPr marL="400999" indent="-299208">
              <a:lnSpc>
                <a:spcPct val="150000"/>
              </a:lnSpc>
              <a:buClrTx/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</a:tabLst>
            </a:pPr>
            <a:r>
              <a:rPr lang="it-IT" sz="1900">
                <a:solidFill>
                  <a:srgbClr val="4C4C4C"/>
                </a:solidFill>
                <a:latin typeface="FreeSerif" pitchFamily="16" charset="0"/>
              </a:rPr>
              <a:t>Phrase prononcée </a:t>
            </a:r>
            <a:r>
              <a:rPr lang="it-IT" sz="1900">
                <a:solidFill>
                  <a:srgbClr val="4C4C4C"/>
                </a:solidFill>
                <a:latin typeface="FreeSerif" pitchFamily="16" charset="0"/>
                <a:ea typeface="FreeSerif" pitchFamily="16" charset="0"/>
                <a:cs typeface="FreeSerif" pitchFamily="16" charset="0"/>
              </a:rPr>
              <a:t>≠</a:t>
            </a:r>
            <a:r>
              <a:rPr lang="it-IT" sz="1900">
                <a:solidFill>
                  <a:srgbClr val="4C4C4C"/>
                </a:solidFill>
                <a:latin typeface="FreeSerif" pitchFamily="16" charset="0"/>
              </a:rPr>
              <a:t> phrase attendue</a:t>
            </a:r>
          </a:p>
          <a:p>
            <a:pPr marL="400999" indent="-299208">
              <a:lnSpc>
                <a:spcPct val="150000"/>
              </a:lnSpc>
              <a:buClrTx/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</a:tabLst>
            </a:pPr>
            <a:endParaRPr lang="it-IT" sz="1900">
              <a:solidFill>
                <a:srgbClr val="4C4C4C"/>
              </a:solidFill>
              <a:latin typeface="FreeSerif" pitchFamily="16" charset="0"/>
            </a:endParaRPr>
          </a:p>
          <a:p>
            <a:pPr marL="400999" indent="-299208">
              <a:lnSpc>
                <a:spcPct val="150000"/>
              </a:lnSpc>
              <a:buClrTx/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</a:tabLst>
            </a:pPr>
            <a:endParaRPr lang="it-IT" sz="1900">
              <a:solidFill>
                <a:srgbClr val="4C4C4C"/>
              </a:solidFill>
              <a:latin typeface="FreeSerif" pitchFamily="16" charset="0"/>
            </a:endParaRPr>
          </a:p>
          <a:p>
            <a:pPr marL="400999" indent="-299208">
              <a:lnSpc>
                <a:spcPct val="150000"/>
              </a:lnSpc>
              <a:buClrTx/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</a:tabLst>
            </a:pPr>
            <a:endParaRPr lang="it-IT" sz="1900">
              <a:solidFill>
                <a:srgbClr val="4C4C4C"/>
              </a:solidFill>
              <a:latin typeface="FreeSerif" pitchFamily="16" charset="0"/>
            </a:endParaRPr>
          </a:p>
          <a:p>
            <a:pPr marL="400999" indent="-299208">
              <a:lnSpc>
                <a:spcPct val="100000"/>
              </a:lnSpc>
              <a:spcAft>
                <a:spcPts val="705"/>
              </a:spcAft>
              <a:buClrTx/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</a:tabLst>
            </a:pPr>
            <a:endParaRPr lang="it-IT" sz="1900">
              <a:solidFill>
                <a:srgbClr val="4C4C4C"/>
              </a:solidFill>
              <a:latin typeface="FreeSerif" pitchFamily="16" charset="0"/>
            </a:endParaRPr>
          </a:p>
          <a:p>
            <a:pPr marL="400999" indent="-299208">
              <a:lnSpc>
                <a:spcPct val="100000"/>
              </a:lnSpc>
              <a:spcAft>
                <a:spcPts val="705"/>
              </a:spcAft>
              <a:buClrTx/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</a:tabLst>
            </a:pPr>
            <a:r>
              <a:rPr lang="it-IT" sz="1900">
                <a:solidFill>
                  <a:srgbClr val="4C4C4C"/>
                </a:solidFill>
                <a:latin typeface="FreeSerif" pitchFamily="16" charset="0"/>
              </a:rPr>
              <a:t>Phrase prononcée:   “</a:t>
            </a:r>
            <a:r>
              <a:rPr lang="it-IT" sz="1900" i="1">
                <a:solidFill>
                  <a:srgbClr val="4C4C4C"/>
                </a:solidFill>
                <a:latin typeface="FreeSerif" pitchFamily="16" charset="0"/>
              </a:rPr>
              <a:t>Hopscoch amuses Maria.</a:t>
            </a:r>
            <a:r>
              <a:rPr lang="it-IT" sz="1900">
                <a:solidFill>
                  <a:srgbClr val="4C4C4C"/>
                </a:solidFill>
                <a:latin typeface="FreeSerif" pitchFamily="16" charset="0"/>
              </a:rPr>
              <a:t>”</a:t>
            </a:r>
          </a:p>
          <a:p>
            <a:pPr marL="400999" indent="-299208">
              <a:lnSpc>
                <a:spcPct val="100000"/>
              </a:lnSpc>
              <a:spcAft>
                <a:spcPts val="705"/>
              </a:spcAft>
              <a:buClrTx/>
              <a:tabLst>
                <a:tab pos="400999" algn="l"/>
                <a:tab pos="510504" algn="l"/>
                <a:tab pos="954687" algn="l"/>
                <a:tab pos="1398873" algn="l"/>
                <a:tab pos="1843057" algn="l"/>
                <a:tab pos="2287239" algn="l"/>
                <a:tab pos="2731425" algn="l"/>
                <a:tab pos="3175608" algn="l"/>
                <a:tab pos="3619793" algn="l"/>
                <a:tab pos="4063978" algn="l"/>
                <a:tab pos="4508161" algn="l"/>
                <a:tab pos="4952345" algn="l"/>
                <a:tab pos="5396528" algn="l"/>
                <a:tab pos="5840713" algn="l"/>
                <a:tab pos="6284898" algn="l"/>
                <a:tab pos="6729081" algn="l"/>
                <a:tab pos="7173267" algn="l"/>
                <a:tab pos="7617449" algn="l"/>
                <a:tab pos="8061634" algn="l"/>
                <a:tab pos="8505817" algn="l"/>
                <a:tab pos="8950002" algn="l"/>
              </a:tabLst>
            </a:pPr>
            <a:r>
              <a:rPr lang="it-IT" sz="1900">
                <a:solidFill>
                  <a:srgbClr val="4C4C4C"/>
                </a:solidFill>
                <a:latin typeface="FreeSerif" pitchFamily="16" charset="0"/>
              </a:rPr>
              <a:t>Phrase </a:t>
            </a:r>
            <a:r>
              <a:rPr lang="it-IT" sz="1900" smtClean="0">
                <a:solidFill>
                  <a:srgbClr val="4C4C4C"/>
                </a:solidFill>
                <a:latin typeface="FreeSerif" pitchFamily="16" charset="0"/>
              </a:rPr>
              <a:t>attendue</a:t>
            </a:r>
            <a:r>
              <a:rPr lang="it-IT" sz="1900">
                <a:solidFill>
                  <a:srgbClr val="4C4C4C"/>
                </a:solidFill>
                <a:latin typeface="FreeSerif" pitchFamily="16" charset="0"/>
              </a:rPr>
              <a:t>:       “</a:t>
            </a:r>
            <a:r>
              <a:rPr lang="it-IT" sz="1900" i="1">
                <a:solidFill>
                  <a:srgbClr val="4C4C4C"/>
                </a:solidFill>
                <a:latin typeface="FreeSerif" pitchFamily="16" charset="0"/>
              </a:rPr>
              <a:t>He has seen Maria. He was invited.</a:t>
            </a:r>
            <a:r>
              <a:rPr lang="it-IT" sz="1900">
                <a:solidFill>
                  <a:srgbClr val="4C4C4C"/>
                </a:solidFill>
                <a:latin typeface="FreeSerif" pitchFamily="16" charset="0"/>
              </a:rPr>
              <a:t>”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320780" y="2750692"/>
            <a:ext cx="2721600" cy="4147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r">
              <a:lnSpc>
                <a:spcPct val="100000"/>
              </a:lnSpc>
              <a:spcAft>
                <a:spcPts val="1373"/>
              </a:spcAft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80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Alignement contraint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698700" y="5184546"/>
            <a:ext cx="3343680" cy="4147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r">
              <a:lnSpc>
                <a:spcPct val="100000"/>
              </a:lnSpc>
              <a:spcAft>
                <a:spcPts val="1373"/>
              </a:spcAft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 smtClean="0">
                <a:solidFill>
                  <a:srgbClr val="C71585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Segmentation non-contrainte</a:t>
            </a:r>
            <a:endParaRPr lang="it-IT" b="1">
              <a:solidFill>
                <a:srgbClr val="C71585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 flipV="1">
            <a:off x="7886700" y="4648199"/>
            <a:ext cx="1066800" cy="540667"/>
          </a:xfrm>
          <a:prstGeom prst="line">
            <a:avLst/>
          </a:prstGeom>
          <a:noFill/>
          <a:ln w="27360">
            <a:solidFill>
              <a:srgbClr val="C71585"/>
            </a:solidFill>
            <a:round/>
            <a:headEnd/>
            <a:tailEnd type="triangle" w="med" len="med"/>
          </a:ln>
          <a:effectLst/>
        </p:spPr>
        <p:txBody>
          <a:bodyPr lIns="88837" tIns="44418" rIns="88837" bIns="44418"/>
          <a:lstStyle/>
          <a:p>
            <a:endParaRPr lang="fr-FR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H="1">
            <a:off x="7926661" y="3110734"/>
            <a:ext cx="1174500" cy="1036909"/>
          </a:xfrm>
          <a:prstGeom prst="line">
            <a:avLst/>
          </a:prstGeom>
          <a:noFill/>
          <a:ln w="2736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 lIns="88837" tIns="44418" rIns="88837" bIns="44418"/>
          <a:lstStyle/>
          <a:p>
            <a:endParaRPr lang="fr-FR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33280" y="6232981"/>
            <a:ext cx="1003104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9389684B-A780-4219-8038-A903C171CBA1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8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13540" y="273632"/>
            <a:ext cx="8009280" cy="83672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b="1">
                <a:solidFill>
                  <a:srgbClr val="0000FF"/>
                </a:solidFill>
                <a:latin typeface="FreeSerif" pitchFamily="16" charset="0"/>
              </a:rPr>
              <a:t>Critères pour la décision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40641" y="1865348"/>
            <a:ext cx="9037980" cy="496852"/>
          </a:xfrm>
          <a:ln/>
        </p:spPr>
        <p:txBody>
          <a:bodyPr tIns="0"/>
          <a:lstStyle/>
          <a:p>
            <a:pPr marL="517525" indent="-341313">
              <a:lnSpc>
                <a:spcPct val="100000"/>
              </a:lnSpc>
              <a:buSzPct val="80000"/>
              <a:buBlip>
                <a:blip r:embed="rId3"/>
              </a:buBlip>
              <a:tabLst>
                <a:tab pos="509588" algn="l"/>
                <a:tab pos="515938" algn="l"/>
                <a:tab pos="954088" algn="l"/>
                <a:tab pos="1398588" algn="l"/>
                <a:tab pos="1841500" algn="l"/>
                <a:tab pos="2286000" algn="l"/>
                <a:tab pos="2730500" algn="l"/>
                <a:tab pos="3175000" algn="l"/>
                <a:tab pos="3619500" algn="l"/>
                <a:tab pos="4062413" algn="l"/>
                <a:tab pos="4506913" algn="l"/>
                <a:tab pos="4951413" algn="l"/>
                <a:tab pos="5395913" algn="l"/>
                <a:tab pos="5840413" algn="l"/>
                <a:tab pos="6283325" algn="l"/>
                <a:tab pos="6727825" algn="l"/>
                <a:tab pos="7172325" algn="l"/>
                <a:tab pos="7616825" algn="l"/>
                <a:tab pos="8061325" algn="l"/>
                <a:tab pos="8504238" algn="l"/>
                <a:tab pos="8948738" algn="l"/>
              </a:tabLst>
            </a:pPr>
            <a:r>
              <a:rPr lang="it-IT" sz="2200">
                <a:solidFill>
                  <a:srgbClr val="4C4C4C"/>
                </a:solidFill>
                <a:latin typeface="FreeSerif" pitchFamily="16" charset="0"/>
              </a:rPr>
              <a:t>Exemple </a:t>
            </a:r>
            <a:r>
              <a:rPr lang="it-IT" sz="2200" smtClean="0">
                <a:solidFill>
                  <a:srgbClr val="4C4C4C"/>
                </a:solidFill>
                <a:latin typeface="FreeSerif" pitchFamily="16" charset="0"/>
              </a:rPr>
              <a:t>e</a:t>
            </a:r>
            <a:r>
              <a:rPr lang="en-US" sz="2200" smtClean="0">
                <a:solidFill>
                  <a:srgbClr val="4C4C4C"/>
                </a:solidFill>
                <a:latin typeface="FreeSerif" pitchFamily="16" charset="0"/>
              </a:rPr>
              <a:t>ntr</a:t>
            </a:r>
            <a:r>
              <a:rPr lang="fr-FR" sz="2200" smtClean="0">
                <a:solidFill>
                  <a:srgbClr val="4C4C4C"/>
                </a:solidFill>
                <a:latin typeface="FreeSerif" pitchFamily="16" charset="0"/>
              </a:rPr>
              <a:t>ée </a:t>
            </a:r>
            <a:r>
              <a:rPr lang="it-IT" sz="2200" smtClean="0">
                <a:solidFill>
                  <a:srgbClr val="4C4C4C"/>
                </a:solidFill>
                <a:latin typeface="FreeSerif" pitchFamily="16" charset="0"/>
              </a:rPr>
              <a:t>correcte</a:t>
            </a:r>
            <a:endParaRPr lang="it-IT" sz="2200">
              <a:solidFill>
                <a:srgbClr val="4C4C4C"/>
              </a:solidFill>
              <a:latin typeface="FreeSerif" pitchFamily="16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1421" y="162737"/>
            <a:ext cx="2232360" cy="91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40641" y="3276600"/>
            <a:ext cx="9037980" cy="4968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517525" indent="-341313">
              <a:lnSpc>
                <a:spcPct val="100000"/>
              </a:lnSpc>
              <a:spcAft>
                <a:spcPts val="1373"/>
              </a:spcAft>
              <a:buSzPct val="80000"/>
              <a:buBlip>
                <a:blip r:embed="rId3"/>
              </a:buBlip>
              <a:tabLst>
                <a:tab pos="515938" algn="l"/>
                <a:tab pos="844550" algn="l"/>
                <a:tab pos="1289050" algn="l"/>
                <a:tab pos="1733550" algn="l"/>
                <a:tab pos="2176463" algn="l"/>
                <a:tab pos="2620963" algn="l"/>
                <a:tab pos="3065463" algn="l"/>
                <a:tab pos="3509963" algn="l"/>
                <a:tab pos="3954463" algn="l"/>
                <a:tab pos="4397375" algn="l"/>
                <a:tab pos="4841875" algn="l"/>
                <a:tab pos="5286375" algn="l"/>
                <a:tab pos="5730875" algn="l"/>
                <a:tab pos="6175375" algn="l"/>
                <a:tab pos="6618288" algn="l"/>
                <a:tab pos="7062788" algn="l"/>
                <a:tab pos="7507288" algn="l"/>
                <a:tab pos="7951788" algn="l"/>
                <a:tab pos="8396288" algn="l"/>
                <a:tab pos="8839200" algn="l"/>
                <a:tab pos="9283700" algn="l"/>
              </a:tabLst>
            </a:pPr>
            <a:r>
              <a:rPr lang="it-IT" sz="220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Exemple </a:t>
            </a:r>
            <a:r>
              <a:rPr lang="it-IT" sz="2200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e</a:t>
            </a:r>
            <a:r>
              <a:rPr lang="en-US" sz="2200" smtClean="0">
                <a:solidFill>
                  <a:srgbClr val="4C4C4C"/>
                </a:solidFill>
                <a:latin typeface="FreeSerif" pitchFamily="16" charset="0"/>
              </a:rPr>
              <a:t>ntr</a:t>
            </a:r>
            <a:r>
              <a:rPr lang="fr-FR" sz="2200" smtClean="0">
                <a:solidFill>
                  <a:srgbClr val="4C4C4C"/>
                </a:solidFill>
                <a:latin typeface="FreeSerif" pitchFamily="16" charset="0"/>
              </a:rPr>
              <a:t>ée </a:t>
            </a:r>
            <a:r>
              <a:rPr lang="it-IT" sz="2200" smtClean="0">
                <a:solidFill>
                  <a:srgbClr val="4C4C4C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incorrecte</a:t>
            </a:r>
            <a:endParaRPr lang="it-IT" sz="2200">
              <a:solidFill>
                <a:srgbClr val="4C4C4C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647700" y="4809272"/>
            <a:ext cx="9097920" cy="829528"/>
          </a:xfrm>
          <a:prstGeom prst="roundRect">
            <a:avLst>
              <a:gd name="adj" fmla="val 16667"/>
            </a:avLst>
          </a:prstGeom>
          <a:solidFill>
            <a:srgbClr val="C71585"/>
          </a:solidFill>
          <a:ln w="9360">
            <a:solidFill>
              <a:srgbClr val="000000"/>
            </a:solidFill>
            <a:round/>
            <a:headEnd/>
            <a:tailEnd/>
          </a:ln>
          <a:effectLst>
            <a:outerShdw dist="64658" dir="2700000" algn="ctr" rotWithShape="0">
              <a:srgbClr val="000000"/>
            </a:outerShdw>
          </a:effectLst>
        </p:spPr>
        <p:txBody>
          <a:bodyPr wrap="none" lIns="87438" tIns="43720" rIns="87438" bIns="43720" anchor="ctr"/>
          <a:lstStyle/>
          <a:p>
            <a:pPr algn="ctr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sz="2200">
                <a:solidFill>
                  <a:srgbClr val="FFFFFF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Quels critères de comparaison choisir afin de determiner </a:t>
            </a:r>
          </a:p>
          <a:p>
            <a:pPr algn="ctr">
              <a:lnSpc>
                <a:spcPct val="100000"/>
              </a:lnSpc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</a:tabLst>
            </a:pPr>
            <a:r>
              <a:rPr lang="it-IT" sz="2200">
                <a:solidFill>
                  <a:srgbClr val="FFFFFF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si </a:t>
            </a:r>
            <a:r>
              <a:rPr lang="it-IT" sz="2200" smtClean="0">
                <a:solidFill>
                  <a:srgbClr val="FFFFFF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l’ </a:t>
            </a:r>
            <a:r>
              <a:rPr lang="it-IT" sz="2200" smtClean="0">
                <a:solidFill>
                  <a:srgbClr val="FFFFFF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entrée </a:t>
            </a:r>
            <a:r>
              <a:rPr lang="it-IT" sz="2200" smtClean="0">
                <a:solidFill>
                  <a:srgbClr val="FFFFFF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est </a:t>
            </a:r>
            <a:r>
              <a:rPr lang="it-IT" sz="2200">
                <a:solidFill>
                  <a:srgbClr val="FFFFFF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correcte ou non?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33280" y="6232981"/>
            <a:ext cx="10031040" cy="390281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lIns="87438" tIns="43720" rIns="87438" bIns="43720"/>
          <a:lstStyle/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endParaRPr lang="fr-FR" sz="600">
              <a:solidFill>
                <a:srgbClr val="666666"/>
              </a:solidFill>
              <a:latin typeface="FreeSerif" pitchFamily="16" charset="0"/>
              <a:ea typeface="Droid Sans Fallback" charset="0"/>
              <a:cs typeface="Droid Sans Fallback" charset="0"/>
            </a:endParaRPr>
          </a:p>
          <a:p>
            <a:pPr algn="r">
              <a:buClrTx/>
              <a:tabLst>
                <a:tab pos="0" algn="l"/>
                <a:tab pos="444185" algn="l"/>
                <a:tab pos="888367" algn="l"/>
                <a:tab pos="1332552" algn="l"/>
                <a:tab pos="1776738" algn="l"/>
                <a:tab pos="2220921" algn="l"/>
                <a:tab pos="2665104" algn="l"/>
                <a:tab pos="3109289" algn="l"/>
                <a:tab pos="3553473" algn="l"/>
                <a:tab pos="3997656" algn="l"/>
                <a:tab pos="4441842" algn="l"/>
                <a:tab pos="4886026" algn="l"/>
                <a:tab pos="5330210" algn="l"/>
                <a:tab pos="5774394" algn="l"/>
                <a:tab pos="6218577" algn="l"/>
                <a:tab pos="6662762" algn="l"/>
                <a:tab pos="7106946" algn="l"/>
                <a:tab pos="7551130" algn="l"/>
                <a:tab pos="7995315" algn="l"/>
                <a:tab pos="8439499" algn="l"/>
                <a:tab pos="8883683" algn="l"/>
                <a:tab pos="9142790" algn="l"/>
              </a:tabLst>
            </a:pPr>
            <a:fld id="{C4234EB5-4315-49BD-9E75-19734970BD96}" type="slidenum"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pPr algn="r">
                <a:buClrTx/>
                <a:tabLst>
                  <a:tab pos="0" algn="l"/>
                  <a:tab pos="444185" algn="l"/>
                  <a:tab pos="888367" algn="l"/>
                  <a:tab pos="1332552" algn="l"/>
                  <a:tab pos="1776738" algn="l"/>
                  <a:tab pos="2220921" algn="l"/>
                  <a:tab pos="2665104" algn="l"/>
                  <a:tab pos="3109289" algn="l"/>
                  <a:tab pos="3553473" algn="l"/>
                  <a:tab pos="3997656" algn="l"/>
                  <a:tab pos="4441842" algn="l"/>
                  <a:tab pos="4886026" algn="l"/>
                  <a:tab pos="5330210" algn="l"/>
                  <a:tab pos="5774394" algn="l"/>
                  <a:tab pos="6218577" algn="l"/>
                  <a:tab pos="6662762" algn="l"/>
                  <a:tab pos="7106946" algn="l"/>
                  <a:tab pos="7551130" algn="l"/>
                  <a:tab pos="7995315" algn="l"/>
                  <a:tab pos="8439499" algn="l"/>
                  <a:tab pos="8883683" algn="l"/>
                  <a:tab pos="9142790" algn="l"/>
                </a:tabLst>
              </a:pPr>
              <a:t>9</a:t>
            </a:fld>
            <a:r>
              <a:rPr lang="fr-FR">
                <a:solidFill>
                  <a:srgbClr val="666666"/>
                </a:solidFill>
                <a:latin typeface="FreeSerif" pitchFamily="16" charset="0"/>
                <a:ea typeface="Droid Sans Fallback" charset="0"/>
                <a:cs typeface="Droid Sans Fallback" charset="0"/>
              </a:rPr>
              <a:t>/29</a:t>
            </a:r>
          </a:p>
        </p:txBody>
      </p:sp>
      <p:pic>
        <p:nvPicPr>
          <p:cNvPr id="2" name="Picture 1" descr="F:\ALLEGRO\pres\correct_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0363" y="2209800"/>
            <a:ext cx="9564687" cy="504825"/>
          </a:xfrm>
          <a:prstGeom prst="rect">
            <a:avLst/>
          </a:prstGeom>
          <a:noFill/>
        </p:spPr>
      </p:pic>
      <p:pic>
        <p:nvPicPr>
          <p:cNvPr id="3" name="Picture 2" descr="F:\ALLEGRO\pres\incorrect_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5125" y="3600450"/>
            <a:ext cx="9555163" cy="5143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Ubuntu"/>
        <a:ea typeface="Droid Sans Fallback"/>
        <a:cs typeface="Droid Sans Fallback"/>
      </a:majorFont>
      <a:minorFont>
        <a:latin typeface="Ubuntu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Ubuntu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35629</TotalTime>
  <Words>773</Words>
  <PresentationFormat>35mm Slides</PresentationFormat>
  <Paragraphs>286</Paragraphs>
  <Slides>29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Office Theme</vt:lpstr>
      <vt:lpstr>Office Theme</vt:lpstr>
      <vt:lpstr>Microsoft Equation 3.0</vt:lpstr>
      <vt:lpstr>Equation</vt:lpstr>
      <vt:lpstr>Detection de transcriptions incorrectes  de parole non-native  dans le cadre de l'apprentissage de langues étrangères</vt:lpstr>
      <vt:lpstr>Plan</vt:lpstr>
      <vt:lpstr>Contexte et problématique</vt:lpstr>
      <vt:lpstr>Contexte et problématique</vt:lpstr>
      <vt:lpstr>Plan</vt:lpstr>
      <vt:lpstr>Méthodologie</vt:lpstr>
      <vt:lpstr>Exemple</vt:lpstr>
      <vt:lpstr>Exemple</vt:lpstr>
      <vt:lpstr>Critères pour la décision</vt:lpstr>
      <vt:lpstr>Critères pour la décision</vt:lpstr>
      <vt:lpstr>Critères pour la décision</vt:lpstr>
      <vt:lpstr>Critères pour la décision</vt:lpstr>
      <vt:lpstr>Classification</vt:lpstr>
      <vt:lpstr>Classification</vt:lpstr>
      <vt:lpstr>Classification</vt:lpstr>
      <vt:lpstr>Classification</vt:lpstr>
      <vt:lpstr>Plan</vt:lpstr>
      <vt:lpstr>Données</vt:lpstr>
      <vt:lpstr>Configuration</vt:lpstr>
      <vt:lpstr>Étude du paramètrage</vt:lpstr>
      <vt:lpstr>Résultats: fonction de décision</vt:lpstr>
      <vt:lpstr>Résultats: lexique et apprentissage</vt:lpstr>
      <vt:lpstr>Résultats: 1 critère ou 3 critères</vt:lpstr>
      <vt:lpstr>Résultats</vt:lpstr>
      <vt:lpstr>Plan</vt:lpstr>
      <vt:lpstr>Conclusions</vt:lpstr>
      <vt:lpstr>Conclusions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Rounded Rectangles Template</dc:title>
  <dc:subject>Template</dc:subject>
  <dc:creator>Luiza OROSANU</dc:creator>
  <cp:lastModifiedBy>Luy</cp:lastModifiedBy>
  <cp:revision>389</cp:revision>
  <cp:lastPrinted>1601-01-01T00:00:00Z</cp:lastPrinted>
  <dcterms:created xsi:type="dcterms:W3CDTF">2012-05-14T10:01:17Z</dcterms:created>
  <dcterms:modified xsi:type="dcterms:W3CDTF">2012-05-31T22:37:12Z</dcterms:modified>
</cp:coreProperties>
</file>