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1" r:id="rId3"/>
    <p:sldId id="313" r:id="rId4"/>
    <p:sldId id="307" r:id="rId5"/>
    <p:sldId id="310" r:id="rId6"/>
    <p:sldId id="308" r:id="rId7"/>
    <p:sldId id="280" r:id="rId8"/>
    <p:sldId id="298" r:id="rId9"/>
    <p:sldId id="259" r:id="rId10"/>
    <p:sldId id="26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4D341-96EE-4466-A167-3B64B40F23E5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0CECE-E186-4B85-962A-B063847C6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E975E-094E-43D9-9E86-01FE03036B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CECE-E186-4B85-962A-B063847C6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rare population of 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cells. Hematopoietic tree.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7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Animation: each subset.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CECE-E186-4B85-962A-B063847C63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CECE-E186-4B85-962A-B063847C63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BrdU</a:t>
            </a:r>
            <a:r>
              <a:rPr lang="en-US" dirty="0" smtClean="0"/>
              <a:t> data before transplant, cycling and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0CECE-E186-4B85-962A-B063847C63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3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7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6C48-E8B8-45A5-BB07-C52C6ABD2C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E62D-1D9A-46AA-AE24-5A8BAEBA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6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png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11" Type="http://schemas.openxmlformats.org/officeDocument/2006/relationships/image" Target="../media/image18.emf"/><Relationship Id="rId5" Type="http://schemas.openxmlformats.org/officeDocument/2006/relationships/image" Target="../media/image22.png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1.png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E-cigarette Vapor Decreases Bone Marrow Hematopoietic Stem and Progenitor Cells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1325563"/>
          </a:xfrm>
        </p:spPr>
        <p:txBody>
          <a:bodyPr/>
          <a:lstStyle/>
          <a:p>
            <a:r>
              <a:rPr lang="en-US" i="1" dirty="0" smtClean="0"/>
              <a:t>Frequency of myeloid progenitors is decreased after E-cigarette vapor exposure</a:t>
            </a:r>
            <a:endParaRPr lang="en-US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46662" y="1474458"/>
            <a:ext cx="9239535" cy="2316978"/>
            <a:chOff x="1446662" y="1474458"/>
            <a:chExt cx="9239535" cy="23169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0" b="5520"/>
            <a:stretch/>
          </p:blipFill>
          <p:spPr>
            <a:xfrm>
              <a:off x="6100553" y="1474458"/>
              <a:ext cx="2047164" cy="20873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46" b="6068"/>
            <a:stretch/>
          </p:blipFill>
          <p:spPr>
            <a:xfrm>
              <a:off x="8529851" y="1487606"/>
              <a:ext cx="2007283" cy="20471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19264" b="33099"/>
            <a:stretch/>
          </p:blipFill>
          <p:spPr>
            <a:xfrm>
              <a:off x="1489651" y="1513872"/>
              <a:ext cx="1881352" cy="197374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7"/>
            <a:srcRect l="19296" b="33099"/>
            <a:stretch/>
          </p:blipFill>
          <p:spPr>
            <a:xfrm>
              <a:off x="3776512" y="1508594"/>
              <a:ext cx="1887313" cy="1980787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6810233" y="3603009"/>
              <a:ext cx="900753" cy="0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23379" y="3452882"/>
              <a:ext cx="723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Sca-1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625153" y="2922893"/>
              <a:ext cx="723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C-Kit</a:t>
              </a:r>
              <a:endParaRPr lang="en-US" sz="16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5991367" y="1897040"/>
              <a:ext cx="2275" cy="9985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615218" y="3632579"/>
              <a:ext cx="9007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10000" y="3441509"/>
              <a:ext cx="857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Lineage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28096" y="1692322"/>
              <a:ext cx="696035" cy="47767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46207" y="1651375"/>
              <a:ext cx="4026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LK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9487469" y="3618931"/>
              <a:ext cx="9007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805081" y="3441509"/>
              <a:ext cx="723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CD34</a:t>
              </a:r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7857221" y="2616479"/>
              <a:ext cx="114964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CD16/32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8434316" y="1965278"/>
              <a:ext cx="4550" cy="495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446662" y="1528550"/>
              <a:ext cx="9239535" cy="221093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0" y="3848669"/>
            <a:ext cx="4763070" cy="2852382"/>
            <a:chOff x="0" y="3848669"/>
            <a:chExt cx="4763070" cy="2852382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948240"/>
                </p:ext>
              </p:extLst>
            </p:nvPr>
          </p:nvGraphicFramePr>
          <p:xfrm>
            <a:off x="0" y="3848669"/>
            <a:ext cx="2405286" cy="2736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2" name="Prism 8" r:id="rId8" imgW="2134524" imgH="2428879" progId="Prism8.Document">
                    <p:embed/>
                  </p:oleObj>
                </mc:Choice>
                <mc:Fallback>
                  <p:oleObj name="Prism 8" r:id="rId8" imgW="2134524" imgH="2428879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3848669"/>
                          <a:ext cx="2405286" cy="27361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7539504"/>
                </p:ext>
              </p:extLst>
            </p:nvPr>
          </p:nvGraphicFramePr>
          <p:xfrm>
            <a:off x="2361863" y="3862316"/>
            <a:ext cx="2304876" cy="271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" name="Prism 8" r:id="rId10" imgW="2062857" imgH="2428879" progId="Prism8.Document">
                    <p:embed/>
                  </p:oleObj>
                </mc:Choice>
                <mc:Fallback>
                  <p:oleObj name="Prism 8" r:id="rId10" imgW="2062857" imgH="2428879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61863" y="3862316"/>
                          <a:ext cx="2304876" cy="2714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29"/>
            <p:cNvSpPr/>
            <p:nvPr/>
          </p:nvSpPr>
          <p:spPr>
            <a:xfrm>
              <a:off x="122832" y="3862317"/>
              <a:ext cx="4640238" cy="28387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13653" y="3732645"/>
            <a:ext cx="7237322" cy="3125355"/>
            <a:chOff x="4813653" y="3732645"/>
            <a:chExt cx="7237322" cy="3125355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826220"/>
                </p:ext>
              </p:extLst>
            </p:nvPr>
          </p:nvGraphicFramePr>
          <p:xfrm>
            <a:off x="4813653" y="3732645"/>
            <a:ext cx="3849944" cy="3125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" name="Prism 8" r:id="rId12" imgW="3364748" imgH="2732129" progId="Prism8.Document">
                    <p:embed/>
                  </p:oleObj>
                </mc:Choice>
                <mc:Fallback>
                  <p:oleObj name="Prism 8" r:id="rId12" imgW="3364748" imgH="2732129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13653" y="3732645"/>
                          <a:ext cx="3849944" cy="31253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552294"/>
                </p:ext>
              </p:extLst>
            </p:nvPr>
          </p:nvGraphicFramePr>
          <p:xfrm>
            <a:off x="8411327" y="3848669"/>
            <a:ext cx="3639648" cy="2995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" name="Prism 8" r:id="rId14" imgW="3247344" imgH="2672703" progId="Prism8.Document">
                    <p:embed/>
                  </p:oleObj>
                </mc:Choice>
                <mc:Fallback>
                  <p:oleObj name="Prism 8" r:id="rId14" imgW="3247344" imgH="2672703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411327" y="3848669"/>
                          <a:ext cx="3639648" cy="29956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31"/>
            <p:cNvSpPr/>
            <p:nvPr/>
          </p:nvSpPr>
          <p:spPr>
            <a:xfrm>
              <a:off x="4860880" y="3864591"/>
              <a:ext cx="7149150" cy="28364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6414448" y="1637731"/>
            <a:ext cx="668740" cy="491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HSC function appears unperturbed in primary transplants</a:t>
            </a:r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5314"/>
              </p:ext>
            </p:extLst>
          </p:nvPr>
        </p:nvGraphicFramePr>
        <p:xfrm>
          <a:off x="3600380" y="2142462"/>
          <a:ext cx="5611859" cy="429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Prism 8" r:id="rId4" imgW="3570385" imgH="2735370" progId="Prism8.Document">
                  <p:embed/>
                </p:oleObj>
              </mc:Choice>
              <mc:Fallback>
                <p:oleObj name="Prism 8" r:id="rId4" imgW="3570385" imgH="2735370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0380" y="2142462"/>
                        <a:ext cx="5611859" cy="4299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57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5" y="242295"/>
            <a:ext cx="10515600" cy="1122481"/>
          </a:xfrm>
        </p:spPr>
        <p:txBody>
          <a:bodyPr>
            <a:noAutofit/>
          </a:bodyPr>
          <a:lstStyle/>
          <a:p>
            <a:r>
              <a:rPr lang="en-US" i="1" dirty="0" smtClean="0"/>
              <a:t>Hematopoiesis – multiple lineages from hematopoietic stem cells (HSCs)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41" y="1420902"/>
            <a:ext cx="6374919" cy="52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Stepwise versus continuous model of hematopoiesis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000" t="21877" r="28918" b="35913"/>
          <a:stretch/>
        </p:blipFill>
        <p:spPr>
          <a:xfrm>
            <a:off x="682388" y="1869745"/>
            <a:ext cx="10611070" cy="44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8DB2-9FAC-4CFE-B0D9-1EDF6A1DCCE4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6036" y="5122507"/>
            <a:ext cx="11095630" cy="1735493"/>
          </a:xfrm>
        </p:spPr>
        <p:txBody>
          <a:bodyPr>
            <a:noAutofit/>
          </a:bodyPr>
          <a:lstStyle/>
          <a:p>
            <a:r>
              <a:rPr lang="en-US" sz="2400" dirty="0" smtClean="0"/>
              <a:t>Smokers have an increased inflammatory burden and smoking maybe a stimulus that triggers and drives a mutant clone.</a:t>
            </a:r>
          </a:p>
          <a:p>
            <a:r>
              <a:rPr lang="en-US" sz="2400" dirty="0" smtClean="0"/>
              <a:t>Smoking behavior is strongly associated with the presence of clonal hematopoiesis of indeterminate potential (CHIP).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3" y="2528724"/>
            <a:ext cx="3092661" cy="205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4789" t="45631" r="42007" b="35769"/>
          <a:stretch/>
        </p:blipFill>
        <p:spPr>
          <a:xfrm>
            <a:off x="759087" y="3305328"/>
            <a:ext cx="3157821" cy="839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48968" y="3398292"/>
            <a:ext cx="1351128" cy="1446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99344" y="4640240"/>
            <a:ext cx="436728" cy="5459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9"/>
          <a:stretch/>
        </p:blipFill>
        <p:spPr>
          <a:xfrm>
            <a:off x="5132421" y="1442254"/>
            <a:ext cx="5062455" cy="3484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85695" y="4475763"/>
            <a:ext cx="1869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Gillis and Padron, 2017</a:t>
            </a:r>
            <a:endParaRPr lang="en-US" sz="1400" i="1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4452" y="232012"/>
            <a:ext cx="10941553" cy="1787857"/>
          </a:xfrm>
        </p:spPr>
        <p:txBody>
          <a:bodyPr>
            <a:noAutofit/>
          </a:bodyPr>
          <a:lstStyle/>
          <a:p>
            <a:r>
              <a:rPr lang="en-US" i="1" dirty="0" smtClean="0"/>
              <a:t>Smoking is associated with increased risk for Clonal Hematopoiesis of Indeterminate Potential (CHIP)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475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Clonal Hematopoiesis of Indeterminate Potential (CHIP)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99" y="1837368"/>
            <a:ext cx="3952178" cy="4754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4" y="1904599"/>
            <a:ext cx="4503763" cy="47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242295"/>
            <a:ext cx="10515600" cy="1325563"/>
          </a:xfrm>
        </p:spPr>
        <p:txBody>
          <a:bodyPr/>
          <a:lstStyle/>
          <a:p>
            <a:r>
              <a:rPr lang="en-US" i="1" dirty="0" smtClean="0"/>
              <a:t>Could the effects of vaping on the bone marrow lead to CHIP?</a:t>
            </a:r>
            <a:endParaRPr lang="en-US" i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29018" y="1593613"/>
            <a:ext cx="10515600" cy="2336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Does E-cigarette use lead to changes in bone marrow stem and progenitor populations ?</a:t>
            </a:r>
          </a:p>
          <a:p>
            <a:r>
              <a:rPr lang="en-US" dirty="0" smtClean="0"/>
              <a:t>Relevance – changes in number and function of bone marrow stem cell population can increase risk for myeloid leukemia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selective advantage for mutant cells </a:t>
            </a:r>
            <a:r>
              <a:rPr lang="en-US" dirty="0" smtClean="0"/>
              <a:t>by vaping)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4890" y="3910396"/>
            <a:ext cx="11531652" cy="134399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Hypothesis: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Vaping induces chronic oxidative stress and inflammation that can affect hematopoietic stem cell number and function leading to CHIP.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061" y="5231189"/>
            <a:ext cx="10882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Objectives: </a:t>
            </a:r>
          </a:p>
          <a:p>
            <a:r>
              <a:rPr lang="en-US" sz="2800" dirty="0"/>
              <a:t>To determine the effects of </a:t>
            </a:r>
            <a:r>
              <a:rPr lang="en-US" sz="2800" dirty="0" smtClean="0"/>
              <a:t>E-cigarette vapor on </a:t>
            </a:r>
            <a:r>
              <a:rPr lang="en-US" sz="2800" dirty="0"/>
              <a:t>the </a:t>
            </a:r>
            <a:r>
              <a:rPr lang="en-US" sz="2800" dirty="0" smtClean="0"/>
              <a:t>number and function of </a:t>
            </a:r>
            <a:r>
              <a:rPr lang="en-US" sz="2800" dirty="0"/>
              <a:t>hematopoietic </a:t>
            </a:r>
            <a:r>
              <a:rPr lang="en-US" sz="2800" dirty="0" smtClean="0"/>
              <a:t>stem cells.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25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Experimental Design</a:t>
            </a:r>
            <a:endParaRPr lang="en-US" i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72956" y="1417263"/>
            <a:ext cx="7972570" cy="1905967"/>
            <a:chOff x="1351127" y="2674966"/>
            <a:chExt cx="7972570" cy="1905967"/>
          </a:xfrm>
        </p:grpSpPr>
        <p:grpSp>
          <p:nvGrpSpPr>
            <p:cNvPr id="38" name="Group 37"/>
            <p:cNvGrpSpPr/>
            <p:nvPr/>
          </p:nvGrpSpPr>
          <p:grpSpPr>
            <a:xfrm>
              <a:off x="1351127" y="2674966"/>
              <a:ext cx="7972570" cy="1905967"/>
              <a:chOff x="955342" y="2579431"/>
              <a:chExt cx="7972570" cy="1905967"/>
            </a:xfrm>
          </p:grpSpPr>
          <p:sp>
            <p:nvSpPr>
              <p:cNvPr id="4" name="Flowchart: Delay 3"/>
              <p:cNvSpPr/>
              <p:nvPr/>
            </p:nvSpPr>
            <p:spPr>
              <a:xfrm rot="16200000">
                <a:off x="1862919" y="3173106"/>
                <a:ext cx="320724" cy="42990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>
                <a:off x="1214650" y="3534773"/>
                <a:ext cx="1037230" cy="136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955342" y="3562068"/>
                <a:ext cx="15558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C57Bl6/J</a:t>
                </a:r>
              </a:p>
              <a:p>
                <a:pPr algn="ctr"/>
                <a:r>
                  <a:rPr lang="en-US" dirty="0" smtClean="0"/>
                  <a:t>n=30</a:t>
                </a:r>
              </a:p>
              <a:p>
                <a:pPr algn="ctr"/>
                <a:r>
                  <a:rPr lang="en-US" dirty="0" smtClean="0"/>
                  <a:t>8wks old,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♀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2402007" y="2961567"/>
                <a:ext cx="1201003" cy="3548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442949" y="3562069"/>
                <a:ext cx="1201003" cy="3957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684896" y="2756850"/>
                <a:ext cx="887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Air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18931" y="3810002"/>
                <a:ext cx="887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Vape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52131" y="2838737"/>
                <a:ext cx="10235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n=15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22645" y="3741764"/>
                <a:ext cx="10235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n=15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61313" y="3261818"/>
                <a:ext cx="1201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 months</a:t>
                </a:r>
                <a:endParaRPr lang="en-US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162567" y="2770498"/>
                <a:ext cx="682388" cy="1774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4176215" y="2961567"/>
                <a:ext cx="627797" cy="245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258101" y="3684898"/>
                <a:ext cx="641444" cy="300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4258101" y="3985149"/>
                <a:ext cx="641445" cy="2320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817661" y="2579431"/>
                <a:ext cx="3289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Bone marrow HSC analysis, n=7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06288" y="2991139"/>
                <a:ext cx="4064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Systemic LPS (16 </a:t>
                </a:r>
                <a:r>
                  <a:rPr lang="en-US" dirty="0" err="1" smtClean="0"/>
                  <a:t>hrs</a:t>
                </a:r>
                <a:r>
                  <a:rPr lang="en-US" dirty="0" smtClean="0"/>
                  <a:t>), HSC analysis, n=8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60879" y="3482458"/>
                <a:ext cx="3289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Bone marrow HSC analysis, n=7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63154" y="4016996"/>
                <a:ext cx="4064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Systemic LPS (16 </a:t>
                </a:r>
                <a:r>
                  <a:rPr lang="en-US" dirty="0" err="1" smtClean="0"/>
                  <a:t>hrs</a:t>
                </a:r>
                <a:r>
                  <a:rPr lang="en-US" dirty="0" smtClean="0"/>
                  <a:t>), HSC analysis, n=6</a:t>
                </a:r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156346" y="3425591"/>
                <a:ext cx="45719" cy="545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Flowchart: Delay 39"/>
            <p:cNvSpPr/>
            <p:nvPr/>
          </p:nvSpPr>
          <p:spPr>
            <a:xfrm rot="6957546" flipH="1">
              <a:off x="2479635" y="3211322"/>
              <a:ext cx="144990" cy="141925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45" y="3268639"/>
            <a:ext cx="5605226" cy="3480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26061" y="5090160"/>
            <a:ext cx="2504050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01506" y="5090161"/>
            <a:ext cx="2504050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74719" y="5078437"/>
            <a:ext cx="2504050" cy="492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678159" y="302840"/>
            <a:ext cx="108826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Characterization of </a:t>
            </a:r>
            <a:r>
              <a:rPr lang="en-US" i="1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hematopoietic stem and progenitor </a:t>
            </a:r>
            <a:r>
              <a:rPr lang="en-US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cells (</a:t>
            </a:r>
            <a:r>
              <a:rPr lang="en-US" i="1" dirty="0" smtClean="0">
                <a:solidFill>
                  <a:schemeClr val="dk1"/>
                </a:solidFill>
                <a:ea typeface="Arial"/>
                <a:cs typeface="Arial"/>
                <a:sym typeface="Arial"/>
              </a:rPr>
              <a:t>HSPCs</a:t>
            </a:r>
            <a:r>
              <a:rPr lang="en-US" i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) by flow cytometry</a:t>
            </a:r>
            <a:endParaRPr i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30524" y="6389459"/>
            <a:ext cx="173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 err="1" smtClean="0"/>
              <a:t>Bri</a:t>
            </a:r>
            <a:r>
              <a:rPr lang="en-US" i="1" dirty="0" smtClean="0"/>
              <a:t> Craver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r="1056" b="4811"/>
          <a:stretch/>
        </p:blipFill>
        <p:spPr>
          <a:xfrm>
            <a:off x="308229" y="2323285"/>
            <a:ext cx="11437034" cy="31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4230" y="0"/>
            <a:ext cx="11117886" cy="1575582"/>
          </a:xfrm>
        </p:spPr>
        <p:txBody>
          <a:bodyPr>
            <a:normAutofit/>
          </a:bodyPr>
          <a:lstStyle/>
          <a:p>
            <a:r>
              <a:rPr lang="en-US" i="1" dirty="0" smtClean="0"/>
              <a:t>E-cigarette vapor decreases the frequency and absolute numbers of bone marrow HSPCs</a:t>
            </a:r>
            <a:endParaRPr lang="en-US" i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13276"/>
              </p:ext>
            </p:extLst>
          </p:nvPr>
        </p:nvGraphicFramePr>
        <p:xfrm>
          <a:off x="84408" y="2588585"/>
          <a:ext cx="2320119" cy="263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Prism 8" r:id="rId4" imgW="2135965" imgH="2428879" progId="Prism8.Document">
                  <p:embed/>
                </p:oleObj>
              </mc:Choice>
              <mc:Fallback>
                <p:oleObj name="Prism 8" r:id="rId4" imgW="2135965" imgH="242887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08" y="2588585"/>
                        <a:ext cx="2320119" cy="2639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442949" y="1419369"/>
            <a:ext cx="9144000" cy="2729551"/>
            <a:chOff x="2442949" y="1419369"/>
            <a:chExt cx="9144000" cy="2729551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3075012"/>
                </p:ext>
              </p:extLst>
            </p:nvPr>
          </p:nvGraphicFramePr>
          <p:xfrm>
            <a:off x="2705552" y="1419369"/>
            <a:ext cx="2354750" cy="2727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" name="Prism 8" r:id="rId6" imgW="2097791" imgH="2428879" progId="Prism8.Document">
                    <p:embed/>
                  </p:oleObj>
                </mc:Choice>
                <mc:Fallback>
                  <p:oleObj name="Prism 8" r:id="rId6" imgW="2097791" imgH="2428879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05552" y="1419369"/>
                          <a:ext cx="2354750" cy="27273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1189465"/>
                </p:ext>
              </p:extLst>
            </p:nvPr>
          </p:nvGraphicFramePr>
          <p:xfrm>
            <a:off x="5778675" y="1419369"/>
            <a:ext cx="2456792" cy="2696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5" name="Prism 8" r:id="rId8" imgW="2212314" imgH="2428879" progId="Prism8.Document">
                    <p:embed/>
                  </p:oleObj>
                </mc:Choice>
                <mc:Fallback>
                  <p:oleObj name="Prism 8" r:id="rId8" imgW="2212314" imgH="2428879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78675" y="1419369"/>
                          <a:ext cx="2456792" cy="26964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3180574"/>
                </p:ext>
              </p:extLst>
            </p:nvPr>
          </p:nvGraphicFramePr>
          <p:xfrm>
            <a:off x="8908127" y="1419369"/>
            <a:ext cx="2548644" cy="2729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" name="Prism 8" r:id="rId10" imgW="2280739" imgH="2442565" progId="Prism8.Document">
                    <p:embed/>
                  </p:oleObj>
                </mc:Choice>
                <mc:Fallback>
                  <p:oleObj name="Prism 8" r:id="rId10" imgW="2280739" imgH="2442565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908127" y="1419369"/>
                          <a:ext cx="2548644" cy="27295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2442949" y="1473956"/>
              <a:ext cx="9144000" cy="25930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42949" y="4039739"/>
            <a:ext cx="9144000" cy="2763672"/>
            <a:chOff x="2442949" y="4039739"/>
            <a:chExt cx="9144000" cy="2763672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433911"/>
                </p:ext>
              </p:extLst>
            </p:nvPr>
          </p:nvGraphicFramePr>
          <p:xfrm>
            <a:off x="5973729" y="4074782"/>
            <a:ext cx="2291836" cy="2728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" name="Prism 8" r:id="rId12" imgW="2058176" imgH="2450128" progId="Prism8.Document">
                    <p:embed/>
                  </p:oleObj>
                </mc:Choice>
                <mc:Fallback>
                  <p:oleObj name="Prism 8" r:id="rId12" imgW="2058176" imgH="2450128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973729" y="4074782"/>
                          <a:ext cx="2291836" cy="27286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536118"/>
                </p:ext>
              </p:extLst>
            </p:nvPr>
          </p:nvGraphicFramePr>
          <p:xfrm>
            <a:off x="9164753" y="4039739"/>
            <a:ext cx="2279371" cy="2763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8" name="Prism 8" r:id="rId14" imgW="2062857" imgH="2500550" progId="Prism8.Document">
                    <p:embed/>
                  </p:oleObj>
                </mc:Choice>
                <mc:Fallback>
                  <p:oleObj name="Prism 8" r:id="rId14" imgW="2062857" imgH="2500550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164753" y="4039739"/>
                          <a:ext cx="2279371" cy="27636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528144"/>
                </p:ext>
              </p:extLst>
            </p:nvPr>
          </p:nvGraphicFramePr>
          <p:xfrm>
            <a:off x="2626675" y="4155666"/>
            <a:ext cx="2402006" cy="2647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" name="Prism 8" r:id="rId16" imgW="2202950" imgH="2428879" progId="Prism8.Document">
                    <p:embed/>
                  </p:oleObj>
                </mc:Choice>
                <mc:Fallback>
                  <p:oleObj name="Prism 8" r:id="rId16" imgW="2202950" imgH="2428879" progId="Prism8.Document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626675" y="4155666"/>
                          <a:ext cx="2402006" cy="2647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2442949" y="4110249"/>
              <a:ext cx="9144000" cy="25930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313</Words>
  <Application>Microsoft Office PowerPoint</Application>
  <PresentationFormat>Widescreen</PresentationFormat>
  <Paragraphs>50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Prism 8</vt:lpstr>
      <vt:lpstr>E-cigarette Vapor Decreases Bone Marrow Hematopoietic Stem and Progenitor Cells </vt:lpstr>
      <vt:lpstr>Hematopoiesis – multiple lineages from hematopoietic stem cells (HSCs)</vt:lpstr>
      <vt:lpstr>Stepwise versus continuous model of hematopoiesis</vt:lpstr>
      <vt:lpstr>Smoking is associated with increased risk for Clonal Hematopoiesis of Indeterminate Potential (CHIP)</vt:lpstr>
      <vt:lpstr>Clonal Hematopoiesis of Indeterminate Potential (CHIP)</vt:lpstr>
      <vt:lpstr>Could the effects of vaping on the bone marrow lead to CHIP?</vt:lpstr>
      <vt:lpstr>Experimental Design</vt:lpstr>
      <vt:lpstr>Characterization of hematopoietic stem and progenitor cells (HSPCs) by flow cytometry</vt:lpstr>
      <vt:lpstr>E-cigarette vapor decreases the frequency and absolute numbers of bone marrow HSPCs</vt:lpstr>
      <vt:lpstr>Frequency of myeloid progenitors is decreased after E-cigarette vapor exposure</vt:lpstr>
      <vt:lpstr>HSC function appears unperturbed in primary transplants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Inhalation Exposure of Mice to E-cigarette Vapor</dc:title>
  <dc:creator>Sudhakar Raja Subramaniam</dc:creator>
  <cp:lastModifiedBy>Sudhakar Raja Subramaniam</cp:lastModifiedBy>
  <cp:revision>106</cp:revision>
  <dcterms:created xsi:type="dcterms:W3CDTF">2019-10-28T17:06:22Z</dcterms:created>
  <dcterms:modified xsi:type="dcterms:W3CDTF">2020-01-29T22:47:41Z</dcterms:modified>
</cp:coreProperties>
</file>