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17"/>
  </p:notesMasterIdLst>
  <p:sldIdLst>
    <p:sldId id="256" r:id="rId2"/>
    <p:sldId id="348" r:id="rId3"/>
    <p:sldId id="349" r:id="rId4"/>
    <p:sldId id="350" r:id="rId5"/>
    <p:sldId id="273" r:id="rId6"/>
    <p:sldId id="351" r:id="rId7"/>
    <p:sldId id="259" r:id="rId8"/>
    <p:sldId id="352" r:id="rId9"/>
    <p:sldId id="275" r:id="rId10"/>
    <p:sldId id="279" r:id="rId11"/>
    <p:sldId id="353" r:id="rId12"/>
    <p:sldId id="341" r:id="rId13"/>
    <p:sldId id="342" r:id="rId14"/>
    <p:sldId id="355" r:id="rId15"/>
    <p:sldId id="354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ECD"/>
    <a:srgbClr val="D5FFE8"/>
    <a:srgbClr val="BDDCF9"/>
    <a:srgbClr val="FFFFD9"/>
    <a:srgbClr val="FFF2C9"/>
    <a:srgbClr val="FEE6ED"/>
    <a:srgbClr val="D6FEDA"/>
    <a:srgbClr val="A3FFA3"/>
    <a:srgbClr val="CDFFCD"/>
    <a:srgbClr val="99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818" autoAdjust="0"/>
    <p:restoredTop sz="86429" autoAdjust="0"/>
  </p:normalViewPr>
  <p:slideViewPr>
    <p:cSldViewPr>
      <p:cViewPr varScale="1">
        <p:scale>
          <a:sx n="96" d="100"/>
          <a:sy n="96" d="100"/>
        </p:scale>
        <p:origin x="-134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D12B1-DAA5-416A-AF06-04C9F2D5A493}" type="datetimeFigureOut">
              <a:rPr lang="fr-FR" smtClean="0"/>
              <a:pPr/>
              <a:t>24/05/2019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2A095-916A-4985-8097-0FF9DBBF857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14488"/>
            <a:ext cx="7772400" cy="1470025"/>
          </a:xfrm>
        </p:spPr>
        <p:txBody>
          <a:bodyPr anchor="ctr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3397" y="3214686"/>
            <a:ext cx="5897206" cy="1500198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4859-817B-4A74-9BCF-7BA92B9F5F80}" type="datetime1">
              <a:rPr lang="fr-FR" smtClean="0"/>
              <a:pPr/>
              <a:t>24/05/2019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FE89B-0130-4B43-AF6C-11DBB551C033}" type="datetime1">
              <a:rPr lang="fr-FR" smtClean="0"/>
              <a:pPr/>
              <a:t>24/05/2019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43768" y="642918"/>
            <a:ext cx="1543032" cy="5483246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2918"/>
            <a:ext cx="6615130" cy="5483246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BD8A-9FC2-47BD-9078-A89C7BF7BD7A}" type="datetime1">
              <a:rPr lang="fr-FR" smtClean="0"/>
              <a:pPr/>
              <a:t>24/05/2019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50000"/>
              <a:buFont typeface="Wingdings"/>
              <a:buChar char=""/>
              <a:defRPr/>
            </a:lvl1pPr>
            <a:lvl2pPr>
              <a:buSzPct val="50000"/>
              <a:buFont typeface="Wingdings 2"/>
              <a:buChar char=""/>
              <a:defRPr/>
            </a:lvl2pPr>
            <a:lvl3pPr>
              <a:buSzPct val="50000"/>
              <a:buFont typeface="Wingdings"/>
              <a:buChar char="Y"/>
              <a:defRPr/>
            </a:lvl3pPr>
            <a:lvl4pPr>
              <a:buSzPct val="50000"/>
              <a:buFont typeface="Wingdings 2"/>
              <a:buChar char="³"/>
              <a:defRPr/>
            </a:lvl4pPr>
            <a:lvl5pPr>
              <a:buSzPct val="50000"/>
              <a:buFont typeface="Wingdings 2"/>
              <a:buChar char=""/>
              <a:defRPr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D7AB-11D4-42ED-8600-C0B4A9E74040}" type="datetime1">
              <a:rPr lang="fr-FR" smtClean="0"/>
              <a:pPr/>
              <a:t>24/05/2019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43183"/>
            <a:ext cx="6457968" cy="1362075"/>
          </a:xfrm>
        </p:spPr>
        <p:txBody>
          <a:bodyPr anchor="ctr"/>
          <a:lstStyle>
            <a:lvl1pPr algn="l">
              <a:defRPr sz="4000" b="0" cap="all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009383"/>
            <a:ext cx="452914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9C5E5-A170-4980-9521-4811C9DFAB07}" type="datetime1">
              <a:rPr lang="fr-FR" smtClean="0"/>
              <a:pPr/>
              <a:t>24/05/2019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61BD-006C-45F1-80AA-2E11BF7059BF}" type="datetime1">
              <a:rPr lang="fr-FR" smtClean="0"/>
              <a:pPr/>
              <a:t>24/05/2019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0"/>
            </a:lvl2pPr>
            <a:lvl3pPr marL="914400" indent="0">
              <a:buNone/>
              <a:defRPr sz="1800" b="0"/>
            </a:lvl3pPr>
            <a:lvl4pPr marL="1371600" indent="0">
              <a:buNone/>
              <a:defRPr sz="1600" b="0"/>
            </a:lvl4pPr>
            <a:lvl5pPr marL="1828800" indent="0">
              <a:buNone/>
              <a:defRPr sz="1600" b="0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>
                <a:effectLst/>
              </a:defRPr>
            </a:lvl1pPr>
            <a:lvl2pPr marL="457200" indent="0">
              <a:buNone/>
              <a:defRPr sz="2000" b="0">
                <a:effectLst/>
              </a:defRPr>
            </a:lvl2pPr>
            <a:lvl3pPr marL="914400" indent="0">
              <a:buNone/>
              <a:defRPr sz="1800" b="0">
                <a:effectLst/>
              </a:defRPr>
            </a:lvl3pPr>
            <a:lvl4pPr marL="1371600" indent="0">
              <a:buNone/>
              <a:defRPr sz="1600" b="0">
                <a:effectLst/>
              </a:defRPr>
            </a:lvl4pPr>
            <a:lvl5pPr marL="1828800" indent="0">
              <a:buNone/>
              <a:defRPr sz="1600" b="0">
                <a:effectLst/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FFD34-E3B2-42B6-959E-68E8D17165A0}" type="datetime1">
              <a:rPr lang="fr-FR" smtClean="0"/>
              <a:pPr/>
              <a:t>24/05/2019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378D-B2CA-49DF-91E2-F619FD5968BB}" type="datetime1">
              <a:rPr lang="fr-FR" smtClean="0"/>
              <a:pPr/>
              <a:t>24/05/2019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413E-7CA6-44F1-A4F1-D59388C219B0}" type="datetime1">
              <a:rPr lang="fr-FR" smtClean="0"/>
              <a:pPr/>
              <a:t>24/05/2019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571480"/>
            <a:ext cx="3008313" cy="1071570"/>
          </a:xfrm>
        </p:spPr>
        <p:txBody>
          <a:bodyPr anchor="t"/>
          <a:lstStyle>
            <a:lvl1pPr algn="l">
              <a:defRPr sz="2000" b="0">
                <a:effectLst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71481"/>
            <a:ext cx="5111750" cy="555468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43051"/>
            <a:ext cx="3008313" cy="4483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518B-4C76-4154-8595-2C8C412FAEEF}" type="datetime1">
              <a:rPr lang="fr-FR" smtClean="0"/>
              <a:pPr/>
              <a:t>24/05/2019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687306"/>
            <a:ext cx="850886" cy="4670520"/>
          </a:xfrm>
        </p:spPr>
        <p:txBody>
          <a:bodyPr vert="eaVert" anchor="ctr"/>
          <a:lstStyle>
            <a:lvl1pPr algn="ctr">
              <a:defRPr sz="2000" b="0">
                <a:gradFill flip="none" rotWithShape="1">
                  <a:gsLst>
                    <a:gs pos="0">
                      <a:srgbClr val="000082"/>
                    </a:gs>
                    <a:gs pos="30000">
                      <a:srgbClr val="66008F"/>
                    </a:gs>
                    <a:gs pos="64999">
                      <a:srgbClr val="BA0066"/>
                    </a:gs>
                    <a:gs pos="89999">
                      <a:srgbClr val="FF0000"/>
                    </a:gs>
                    <a:gs pos="100000">
                      <a:srgbClr val="FF8200"/>
                    </a:gs>
                  </a:gsLst>
                  <a:lin ang="16200000" scaled="1"/>
                  <a:tileRect/>
                </a:gradFill>
                <a:effectLst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0166" y="684213"/>
            <a:ext cx="6929486" cy="4673613"/>
          </a:xfrm>
          <a:prstGeom prst="roundRect">
            <a:avLst>
              <a:gd name="adj" fmla="val 5966"/>
            </a:avLst>
          </a:prstGeom>
          <a:solidFill>
            <a:schemeClr val="bg2">
              <a:tint val="60000"/>
              <a:alpha val="50000"/>
            </a:schemeClr>
          </a:solidFill>
          <a:effectLst>
            <a:outerShdw blurRad="127000" dist="101600" dir="2700000" algn="tl" rotWithShape="0">
              <a:srgbClr val="000000">
                <a:alpha val="43137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fr-FR" smtClean="0"/>
              <a:t>Cliquez sur l'icône pour ajouter une image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0166" y="5481658"/>
            <a:ext cx="6924037" cy="804862"/>
          </a:xfrm>
        </p:spPr>
        <p:txBody>
          <a:bodyPr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3DF1-5ADE-400B-9466-622019F344FE}" type="datetime1">
              <a:rPr lang="fr-FR" smtClean="0"/>
              <a:pPr/>
              <a:t>24/05/2019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duotone>
              <a:prstClr val="black"/>
              <a:schemeClr val="accent5">
                <a:tint val="45000"/>
                <a:satMod val="400000"/>
              </a:schemeClr>
            </a:duotone>
            <a:lum bright="61000" contrast="-47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94C2B-24EE-4F51-AEB3-EF70F19C83A3}" type="datetime1">
              <a:rPr lang="fr-FR" smtClean="0"/>
              <a:pPr/>
              <a:t>24/05/2019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01090" y="0"/>
            <a:ext cx="642910" cy="571480"/>
          </a:xfrm>
          <a:prstGeom prst="roundRect">
            <a:avLst>
              <a:gd name="adj" fmla="val 16667"/>
            </a:avLst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400" kern="1200">
          <a:gradFill flip="none"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1"/>
            <a:tileRect/>
          </a:gra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"/>
        <a:buChar char="z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ø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"/>
        <a:buChar char="Y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³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¹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0" y="6488668"/>
            <a:ext cx="8604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Lorraine FRITZ </a:t>
            </a:r>
            <a:endParaRPr lang="fr-FR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060848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800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Document de spécifications fonctionnelles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691680" y="116632"/>
            <a:ext cx="5544616" cy="6741368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u="dbl" dirty="0" smtClean="0">
                <a:solidFill>
                  <a:schemeClr val="tx1"/>
                </a:solidFill>
              </a:rPr>
              <a:t>Sommaire d’identification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Titre </a:t>
            </a:r>
            <a:r>
              <a:rPr lang="fr-FR" sz="900" dirty="0" smtClean="0">
                <a:solidFill>
                  <a:schemeClr val="tx1"/>
                </a:solidFill>
              </a:rPr>
              <a:t>: créer son compte client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Résumé</a:t>
            </a:r>
            <a:r>
              <a:rPr lang="fr-FR" sz="900" dirty="0" smtClean="0">
                <a:solidFill>
                  <a:schemeClr val="tx1"/>
                </a:solidFill>
              </a:rPr>
              <a:t> : ce cas d’utilisation permet à un client de créer son compte client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Acteurs </a:t>
            </a:r>
            <a:r>
              <a:rPr lang="fr-FR" sz="900" dirty="0" smtClean="0">
                <a:solidFill>
                  <a:schemeClr val="tx1"/>
                </a:solidFill>
              </a:rPr>
              <a:t>:  client(principal)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Date de création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03/05/19	</a:t>
            </a:r>
            <a:r>
              <a:rPr lang="fr-FR" sz="900" b="1" dirty="0" smtClean="0">
                <a:solidFill>
                  <a:schemeClr val="tx1"/>
                </a:solidFill>
              </a:rPr>
              <a:t>Date de mise à jour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23/05/19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Version</a:t>
            </a:r>
            <a:r>
              <a:rPr lang="fr-FR" sz="900" dirty="0" smtClean="0">
                <a:solidFill>
                  <a:schemeClr val="tx1"/>
                </a:solidFill>
              </a:rPr>
              <a:t> :1.3			</a:t>
            </a:r>
            <a:r>
              <a:rPr lang="fr-FR" sz="900" b="1" dirty="0" smtClean="0">
                <a:solidFill>
                  <a:schemeClr val="tx1"/>
                </a:solidFill>
              </a:rPr>
              <a:t>Responsable</a:t>
            </a:r>
            <a:r>
              <a:rPr lang="fr-FR" sz="900" dirty="0" smtClean="0">
                <a:solidFill>
                  <a:schemeClr val="tx1"/>
                </a:solidFill>
              </a:rPr>
              <a:t> : Lorraine FRITZ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1000" u="dbl" dirty="0" smtClean="0">
                <a:solidFill>
                  <a:schemeClr val="tx1"/>
                </a:solidFill>
              </a:rPr>
              <a:t>Description des scénarios</a:t>
            </a: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b="1" dirty="0" err="1" smtClean="0">
                <a:solidFill>
                  <a:schemeClr val="tx1"/>
                </a:solidFill>
              </a:rPr>
              <a:t>Préconditions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fr-FR" sz="900" dirty="0" smtClean="0">
                <a:solidFill>
                  <a:schemeClr val="tx1"/>
                </a:solidFill>
              </a:rPr>
              <a:t>Le client est sur la page du restaurant</a:t>
            </a:r>
          </a:p>
          <a:p>
            <a:endParaRPr lang="fr-FR" sz="1000" b="1" dirty="0" smtClean="0">
              <a:solidFill>
                <a:schemeClr val="tx1"/>
              </a:solidFill>
            </a:endParaRPr>
          </a:p>
          <a:p>
            <a:r>
              <a:rPr lang="fr-FR" sz="900" b="1" dirty="0" smtClean="0">
                <a:solidFill>
                  <a:schemeClr val="tx1"/>
                </a:solidFill>
              </a:rPr>
              <a:t>Scénario nominal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 smtClean="0">
                <a:solidFill>
                  <a:schemeClr val="tx1"/>
                </a:solidFill>
              </a:rPr>
              <a:t>La page d’accueil  est affichée, on y trouve :				- le message d’accueil</a:t>
            </a: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		- les pizzas du moment et les nouveautés </a:t>
            </a: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		- Les onglets  : carte , trouver les pizzerias, rejoignez nous(page de recrutement), l’inscription à la newsletter, s’identifier sur le compte client /créer le compte client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Le client sélectionne l’onglet s’identifier/créer son compte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Le client est invité à saisir un mail et un mot de passe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Le mail et le mot de passe sont analysés par le Système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Mail et mot de passe sont valides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Un mail de vérification est envoyé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Le client clique sur le lien présent dans le mail validant ainsi la vérification de son mail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Le client doit rentrer ses informations personnelles : nom, prénom, adresse complète valide, compléments d’adresses (étage code résidence etc.), numéro de téléphone. 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Vérification par le Système de l’absence d’erreur de saisie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Les informations sont valides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Message de feed-back de remerciement et on indique que le compte et ses informations ont bien été enregistrées	</a:t>
            </a:r>
          </a:p>
          <a:p>
            <a:pPr marL="228600" indent="-228600"/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900" b="1" dirty="0" smtClean="0">
                <a:solidFill>
                  <a:schemeClr val="tx1"/>
                </a:solidFill>
              </a:rPr>
              <a:t>Scénarios alternatifs</a:t>
            </a:r>
          </a:p>
          <a:p>
            <a:r>
              <a:rPr lang="fr-FR" sz="900" i="1" dirty="0" smtClean="0">
                <a:solidFill>
                  <a:schemeClr val="tx1"/>
                </a:solidFill>
              </a:rPr>
              <a:t>6b Le mot de passe/ adresse mail sont invalides</a:t>
            </a:r>
          </a:p>
          <a:p>
            <a:r>
              <a:rPr lang="fr-FR" sz="900" dirty="0" smtClean="0">
                <a:solidFill>
                  <a:schemeClr val="tx1"/>
                </a:solidFill>
              </a:rPr>
              <a:t>L’enchainement démarre au point 6 du scénario nominal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Le système indique que le mot de passe/ l’adresse mail ne sont pas valides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Le message mail/mot de passe invalides  s’affiche avec les compléments d’informations adéquats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L’utilisateur rentre des identifiants valides</a:t>
            </a:r>
          </a:p>
          <a:p>
            <a:r>
              <a:rPr lang="fr-FR" sz="900" dirty="0" smtClean="0">
                <a:solidFill>
                  <a:schemeClr val="tx1"/>
                </a:solidFill>
              </a:rPr>
              <a:t>Le scénario reprend au point  6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900" b="1" dirty="0" smtClean="0">
                <a:solidFill>
                  <a:schemeClr val="tx1"/>
                </a:solidFill>
              </a:rPr>
              <a:t>Enchainement d’erreurs</a:t>
            </a:r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900" i="1" dirty="0" smtClean="0">
                <a:solidFill>
                  <a:schemeClr val="tx1"/>
                </a:solidFill>
              </a:rPr>
              <a:t>E1 Le mail est valide mais erroné  (le client a fait une erreur, il n’a plus accès à sa messagerie etc.)</a:t>
            </a:r>
          </a:p>
          <a:p>
            <a:r>
              <a:rPr lang="fr-FR" sz="900" dirty="0" smtClean="0">
                <a:solidFill>
                  <a:schemeClr val="tx1"/>
                </a:solidFill>
              </a:rPr>
              <a:t>L’enchainement E1démarre au point 7 du scénario nominal</a:t>
            </a:r>
          </a:p>
          <a:p>
            <a:pPr marL="228600" indent="-228600">
              <a:buFont typeface="+mj-lt"/>
              <a:buAutoNum type="arabicPeriod" startAt="8"/>
            </a:pPr>
            <a:r>
              <a:rPr lang="fr-FR" sz="900" dirty="0" smtClean="0">
                <a:solidFill>
                  <a:schemeClr val="tx1"/>
                </a:solidFill>
              </a:rPr>
              <a:t>Le client n’arrive pas à valider la création de son compte</a:t>
            </a:r>
          </a:p>
          <a:p>
            <a:pPr marL="228600" indent="-228600">
              <a:buFont typeface="+mj-lt"/>
              <a:buAutoNum type="arabicPeriod" startAt="8"/>
            </a:pPr>
            <a:r>
              <a:rPr lang="fr-FR" sz="900" dirty="0" smtClean="0">
                <a:solidFill>
                  <a:schemeClr val="tx1"/>
                </a:solidFill>
              </a:rPr>
              <a:t>Le cas d’utilisation se termine par un échec</a:t>
            </a:r>
          </a:p>
          <a:p>
            <a:pPr marL="228600" indent="-228600"/>
            <a:endParaRPr lang="fr-FR" sz="900" i="1" dirty="0" smtClean="0">
              <a:solidFill>
                <a:schemeClr val="tx1"/>
              </a:solidFill>
            </a:endParaRPr>
          </a:p>
          <a:p>
            <a:pPr marL="228600" indent="-228600"/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/>
            <a:r>
              <a:rPr lang="fr-FR" sz="900" b="1" dirty="0" err="1" smtClean="0">
                <a:solidFill>
                  <a:schemeClr val="tx1"/>
                </a:solidFill>
              </a:rPr>
              <a:t>Postconditions</a:t>
            </a:r>
            <a:endParaRPr lang="fr-FR" sz="900" b="1" dirty="0" smtClean="0">
              <a:solidFill>
                <a:schemeClr val="tx1"/>
              </a:solidFill>
            </a:endParaRP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Un compte client a été crée</a:t>
            </a:r>
            <a:endParaRPr lang="fr-FR" sz="900" b="1" dirty="0" smtClean="0">
              <a:solidFill>
                <a:schemeClr val="tx1"/>
              </a:solidFill>
            </a:endParaRP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	</a:t>
            </a: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dirty="0" smtClean="0">
                <a:solidFill>
                  <a:schemeClr val="tx1"/>
                </a:solidFill>
              </a:rPr>
              <a:t> 	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116632" y="-36676"/>
            <a:ext cx="403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16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Use Case textuel : </a:t>
            </a:r>
          </a:p>
          <a:p>
            <a:pPr algn="ctr"/>
            <a:r>
              <a:rPr lang="fr-FR" sz="16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Client</a:t>
            </a:r>
            <a:endParaRPr lang="fr-FR" sz="1600" b="1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79512" y="2132856"/>
            <a:ext cx="914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ctr"/>
            <a:r>
              <a:rPr lang="fr-FR" sz="3600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II. Cycle de vie d’une commande </a:t>
            </a:r>
          </a:p>
          <a:p>
            <a:pPr marL="571500" indent="-571500" algn="ctr"/>
            <a:r>
              <a:rPr lang="fr-FR" sz="3600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et </a:t>
            </a:r>
          </a:p>
          <a:p>
            <a:pPr marL="571500" indent="-571500" algn="ctr"/>
            <a:r>
              <a:rPr lang="fr-FR" sz="3600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Diagramme d’activité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503040" y="1844824"/>
            <a:ext cx="1080120" cy="7200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800" dirty="0" smtClean="0">
                <a:solidFill>
                  <a:sysClr val="windowText" lastClr="000000"/>
                </a:solidFill>
              </a:rPr>
              <a:t>En attente</a:t>
            </a:r>
          </a:p>
          <a:p>
            <a:pPr algn="ctr"/>
            <a:endParaRPr lang="fr-FR" sz="8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fr-FR" sz="800" dirty="0" smtClean="0">
                <a:solidFill>
                  <a:sysClr val="windowText" lastClr="000000"/>
                </a:solidFill>
              </a:rPr>
              <a:t>La commande client est enregistrée </a:t>
            </a:r>
            <a:endParaRPr lang="fr-FR" sz="8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2195736" y="1844824"/>
            <a:ext cx="1152128" cy="720080"/>
          </a:xfrm>
          <a:prstGeom prst="roundRect">
            <a:avLst/>
          </a:prstGeom>
          <a:solidFill>
            <a:srgbClr val="D5FFE8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800" dirty="0" smtClean="0">
                <a:solidFill>
                  <a:sysClr val="windowText" lastClr="000000"/>
                </a:solidFill>
              </a:rPr>
              <a:t>Reçue</a:t>
            </a:r>
          </a:p>
          <a:p>
            <a:pPr algn="ctr"/>
            <a:endParaRPr lang="fr-FR" sz="8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fr-FR" sz="800" dirty="0" smtClean="0">
                <a:solidFill>
                  <a:sysClr val="windowText" lastClr="000000"/>
                </a:solidFill>
              </a:rPr>
              <a:t>Le pizzaïolo récupère la commande </a:t>
            </a:r>
            <a:endParaRPr lang="fr-FR" sz="80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3635896" y="1844824"/>
            <a:ext cx="1224136" cy="720080"/>
          </a:xfrm>
          <a:prstGeom prst="roundRect">
            <a:avLst/>
          </a:prstGeom>
          <a:solidFill>
            <a:srgbClr val="FFFFD9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800" dirty="0" smtClean="0">
                <a:solidFill>
                  <a:sysClr val="windowText" lastClr="000000"/>
                </a:solidFill>
              </a:rPr>
              <a:t>En cours de préparation</a:t>
            </a:r>
          </a:p>
          <a:p>
            <a:pPr algn="ctr"/>
            <a:endParaRPr lang="fr-FR" sz="8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fr-FR" sz="800" dirty="0" smtClean="0">
                <a:solidFill>
                  <a:sysClr val="windowText" lastClr="000000"/>
                </a:solidFill>
              </a:rPr>
              <a:t>Le pizzaïolo prépare la commande </a:t>
            </a:r>
            <a:endParaRPr lang="fr-FR" sz="8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5148064" y="1844824"/>
            <a:ext cx="1152128" cy="720080"/>
          </a:xfrm>
          <a:prstGeom prst="roundRect">
            <a:avLst/>
          </a:prstGeom>
          <a:solidFill>
            <a:srgbClr val="FFF2C9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ysClr val="windowText" lastClr="000000"/>
                </a:solidFill>
              </a:rPr>
              <a:t>Préparée</a:t>
            </a:r>
          </a:p>
          <a:p>
            <a:pPr algn="ctr"/>
            <a:endParaRPr lang="fr-FR" sz="8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fr-FR" sz="800" dirty="0" smtClean="0">
                <a:solidFill>
                  <a:sysClr val="windowText" lastClr="000000"/>
                </a:solidFill>
              </a:rPr>
              <a:t>Le pizzaïolo a préparé la commande</a:t>
            </a:r>
            <a:endParaRPr lang="fr-FR" sz="8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6660232" y="1844824"/>
            <a:ext cx="1152128" cy="720080"/>
          </a:xfrm>
          <a:prstGeom prst="roundRect">
            <a:avLst/>
          </a:prstGeom>
          <a:solidFill>
            <a:srgbClr val="FFF2C9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800" dirty="0" smtClean="0">
                <a:solidFill>
                  <a:sysClr val="windowText" lastClr="000000"/>
                </a:solidFill>
              </a:rPr>
              <a:t>En cours d’expédition</a:t>
            </a:r>
          </a:p>
          <a:p>
            <a:pPr algn="ctr"/>
            <a:endParaRPr lang="fr-FR" sz="8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fr-FR" sz="800" dirty="0" smtClean="0">
                <a:solidFill>
                  <a:sysClr val="windowText" lastClr="000000"/>
                </a:solidFill>
              </a:rPr>
              <a:t>Le livreur récupère la commande</a:t>
            </a:r>
            <a:endParaRPr lang="fr-FR" sz="8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8028384" y="1844824"/>
            <a:ext cx="1080120" cy="720080"/>
          </a:xfrm>
          <a:prstGeom prst="roundRect">
            <a:avLst/>
          </a:prstGeom>
          <a:solidFill>
            <a:srgbClr val="FFF2C9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800" dirty="0" smtClean="0">
                <a:solidFill>
                  <a:sysClr val="windowText" lastClr="000000"/>
                </a:solidFill>
              </a:rPr>
              <a:t>En cours de livraison</a:t>
            </a:r>
          </a:p>
          <a:p>
            <a:pPr algn="ctr"/>
            <a:endParaRPr lang="fr-FR" sz="8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fr-FR" sz="800" dirty="0" smtClean="0">
                <a:solidFill>
                  <a:sysClr val="windowText" lastClr="000000"/>
                </a:solidFill>
              </a:rPr>
              <a:t>Le livreur part pour la livraison</a:t>
            </a:r>
            <a:endParaRPr lang="fr-FR" sz="80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8028384" y="3068960"/>
            <a:ext cx="1080120" cy="720080"/>
          </a:xfrm>
          <a:prstGeom prst="roundRect">
            <a:avLst/>
          </a:prstGeom>
          <a:solidFill>
            <a:srgbClr val="FEE6ED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ysClr val="windowText" lastClr="000000"/>
                </a:solidFill>
              </a:rPr>
              <a:t>Livrée</a:t>
            </a:r>
          </a:p>
          <a:p>
            <a:pPr algn="ctr"/>
            <a:endParaRPr lang="fr-FR" sz="8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fr-FR" sz="800" dirty="0" smtClean="0">
                <a:solidFill>
                  <a:sysClr val="windowText" lastClr="000000"/>
                </a:solidFill>
              </a:rPr>
              <a:t>La pizza a été livrée</a:t>
            </a:r>
            <a:endParaRPr lang="fr-FR" sz="8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Connecteur droit avec flèche 12"/>
          <p:cNvCxnSpPr>
            <a:stCxn id="5" idx="3"/>
          </p:cNvCxnSpPr>
          <p:nvPr/>
        </p:nvCxnSpPr>
        <p:spPr>
          <a:xfrm>
            <a:off x="1583160" y="2204864"/>
            <a:ext cx="1805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6" idx="3"/>
            <a:endCxn id="7" idx="1"/>
          </p:cNvCxnSpPr>
          <p:nvPr/>
        </p:nvCxnSpPr>
        <p:spPr>
          <a:xfrm>
            <a:off x="3347864" y="2204864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7" idx="3"/>
            <a:endCxn id="8" idx="1"/>
          </p:cNvCxnSpPr>
          <p:nvPr/>
        </p:nvCxnSpPr>
        <p:spPr>
          <a:xfrm>
            <a:off x="4860032" y="2204864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8" idx="3"/>
            <a:endCxn id="9" idx="1"/>
          </p:cNvCxnSpPr>
          <p:nvPr/>
        </p:nvCxnSpPr>
        <p:spPr>
          <a:xfrm>
            <a:off x="6300192" y="220486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9" idx="3"/>
            <a:endCxn id="10" idx="1"/>
          </p:cNvCxnSpPr>
          <p:nvPr/>
        </p:nvCxnSpPr>
        <p:spPr>
          <a:xfrm>
            <a:off x="7812360" y="2204864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10" idx="2"/>
            <a:endCxn id="11" idx="0"/>
          </p:cNvCxnSpPr>
          <p:nvPr/>
        </p:nvCxnSpPr>
        <p:spPr>
          <a:xfrm>
            <a:off x="8568444" y="256490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107504" y="206084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2" name="Groupe 31"/>
          <p:cNvGrpSpPr/>
          <p:nvPr/>
        </p:nvGrpSpPr>
        <p:grpSpPr>
          <a:xfrm>
            <a:off x="8460432" y="4149080"/>
            <a:ext cx="216024" cy="216024"/>
            <a:chOff x="3131840" y="3429000"/>
            <a:chExt cx="360040" cy="360040"/>
          </a:xfrm>
        </p:grpSpPr>
        <p:sp>
          <p:nvSpPr>
            <p:cNvPr id="31" name="Ellipse 30"/>
            <p:cNvSpPr/>
            <p:nvPr/>
          </p:nvSpPr>
          <p:spPr>
            <a:xfrm>
              <a:off x="3131840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Bouée 27"/>
            <p:cNvSpPr/>
            <p:nvPr/>
          </p:nvSpPr>
          <p:spPr>
            <a:xfrm>
              <a:off x="3131840" y="3429000"/>
              <a:ext cx="360040" cy="360040"/>
            </a:xfrm>
            <a:prstGeom prst="donut">
              <a:avLst>
                <a:gd name="adj" fmla="val 20767"/>
              </a:avLst>
            </a:prstGeom>
            <a:solidFill>
              <a:srgbClr val="FEE6E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Connecteur droit avec flèche 32"/>
          <p:cNvCxnSpPr>
            <a:stCxn id="11" idx="2"/>
            <a:endCxn id="28" idx="0"/>
          </p:cNvCxnSpPr>
          <p:nvPr/>
        </p:nvCxnSpPr>
        <p:spPr>
          <a:xfrm>
            <a:off x="8568444" y="378904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-756592" y="-16351"/>
            <a:ext cx="4032448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12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Diagramme d’état transition</a:t>
            </a:r>
            <a:endParaRPr lang="fr-FR" sz="1200" b="1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6" name="Organigramme : Joindre 45"/>
          <p:cNvSpPr/>
          <p:nvPr/>
        </p:nvSpPr>
        <p:spPr>
          <a:xfrm>
            <a:off x="1691680" y="1988840"/>
            <a:ext cx="360040" cy="360040"/>
          </a:xfrm>
          <a:prstGeom prst="flowChartCol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49" name="Connecteur droit avec flèche 48"/>
          <p:cNvCxnSpPr/>
          <p:nvPr/>
        </p:nvCxnSpPr>
        <p:spPr>
          <a:xfrm>
            <a:off x="1979712" y="2204864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323528" y="2204864"/>
            <a:ext cx="1805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3959424" y="116632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-1116632" y="-36676"/>
            <a:ext cx="40324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12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Diagramme d’activité : </a:t>
            </a:r>
          </a:p>
          <a:p>
            <a:pPr algn="ctr"/>
            <a:r>
              <a:rPr lang="fr-FR" sz="12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Client</a:t>
            </a:r>
            <a:endParaRPr lang="fr-FR" sz="1200" b="1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3635896" y="620688"/>
            <a:ext cx="792088" cy="504056"/>
          </a:xfrm>
          <a:prstGeom prst="roundRect">
            <a:avLst>
              <a:gd name="adj" fmla="val 37831"/>
            </a:avLst>
          </a:prstGeom>
          <a:solidFill>
            <a:srgbClr val="BDDC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Consulter le menu</a:t>
            </a:r>
            <a:endParaRPr lang="fr-FR" sz="9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635896" y="1412776"/>
            <a:ext cx="864096" cy="504056"/>
          </a:xfrm>
          <a:prstGeom prst="roundRect">
            <a:avLst>
              <a:gd name="adj" fmla="val 37831"/>
            </a:avLst>
          </a:prstGeom>
          <a:solidFill>
            <a:srgbClr val="BDDC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Constituer un panier</a:t>
            </a:r>
            <a:endParaRPr lang="fr-FR" sz="9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3635896" y="2132856"/>
            <a:ext cx="864096" cy="504056"/>
          </a:xfrm>
          <a:prstGeom prst="roundRect">
            <a:avLst>
              <a:gd name="adj" fmla="val 37831"/>
            </a:avLst>
          </a:prstGeom>
          <a:solidFill>
            <a:srgbClr val="BDDC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Valider le panier</a:t>
            </a:r>
            <a:endParaRPr lang="fr-FR" sz="9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3635896" y="2924944"/>
            <a:ext cx="899592" cy="432048"/>
          </a:xfrm>
          <a:prstGeom prst="roundRect">
            <a:avLst>
              <a:gd name="adj" fmla="val 37831"/>
            </a:avLst>
          </a:prstGeom>
          <a:solidFill>
            <a:srgbClr val="BDDC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S’identifier</a:t>
            </a:r>
            <a:endParaRPr lang="fr-FR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51" name="Connecteur droit avec flèche 50"/>
          <p:cNvCxnSpPr>
            <a:stCxn id="14" idx="2"/>
            <a:endCxn id="15" idx="0"/>
          </p:cNvCxnSpPr>
          <p:nvPr/>
        </p:nvCxnSpPr>
        <p:spPr>
          <a:xfrm>
            <a:off x="4067944" y="191683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>
            <a:off x="6948264" y="5574432"/>
            <a:ext cx="468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à coins arrondis 76"/>
          <p:cNvSpPr/>
          <p:nvPr/>
        </p:nvSpPr>
        <p:spPr>
          <a:xfrm>
            <a:off x="2051720" y="4422304"/>
            <a:ext cx="1584176" cy="216024"/>
          </a:xfrm>
          <a:prstGeom prst="roundRect">
            <a:avLst>
              <a:gd name="adj" fmla="val 37831"/>
            </a:avLst>
          </a:prstGeom>
          <a:solidFill>
            <a:srgbClr val="BDDC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Livraison domicile</a:t>
            </a:r>
            <a:endParaRPr lang="fr-FR" sz="900" dirty="0">
              <a:solidFill>
                <a:sysClr val="windowText" lastClr="000000"/>
              </a:solidFill>
            </a:endParaRPr>
          </a:p>
        </p:txBody>
      </p:sp>
      <p:sp>
        <p:nvSpPr>
          <p:cNvPr id="78" name="Rectangle à coins arrondis 77"/>
          <p:cNvSpPr/>
          <p:nvPr/>
        </p:nvSpPr>
        <p:spPr>
          <a:xfrm>
            <a:off x="4427984" y="4422304"/>
            <a:ext cx="1584176" cy="216024"/>
          </a:xfrm>
          <a:prstGeom prst="roundRect">
            <a:avLst>
              <a:gd name="adj" fmla="val 37831"/>
            </a:avLst>
          </a:prstGeom>
          <a:solidFill>
            <a:srgbClr val="BDDC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Réception à la pizzeria</a:t>
            </a:r>
            <a:endParaRPr lang="fr-FR" sz="900" dirty="0">
              <a:solidFill>
                <a:sysClr val="windowText" lastClr="000000"/>
              </a:solidFill>
            </a:endParaRPr>
          </a:p>
        </p:txBody>
      </p:sp>
      <p:sp>
        <p:nvSpPr>
          <p:cNvPr id="80" name="Rectangle à coins arrondis 79"/>
          <p:cNvSpPr/>
          <p:nvPr/>
        </p:nvSpPr>
        <p:spPr>
          <a:xfrm>
            <a:off x="2195736" y="3789040"/>
            <a:ext cx="3888432" cy="216024"/>
          </a:xfrm>
          <a:prstGeom prst="roundRect">
            <a:avLst>
              <a:gd name="adj" fmla="val 37831"/>
            </a:avLst>
          </a:prstGeom>
          <a:solidFill>
            <a:srgbClr val="BDDC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Choisir l’heure de réception de la commande et le mode de livraison</a:t>
            </a:r>
            <a:endParaRPr lang="fr-FR" sz="900" dirty="0">
              <a:solidFill>
                <a:sysClr val="windowText" lastClr="000000"/>
              </a:solidFill>
            </a:endParaRPr>
          </a:p>
        </p:txBody>
      </p:sp>
      <p:sp>
        <p:nvSpPr>
          <p:cNvPr id="81" name="Rectangle à coins arrondis 80"/>
          <p:cNvSpPr/>
          <p:nvPr/>
        </p:nvSpPr>
        <p:spPr>
          <a:xfrm>
            <a:off x="2915816" y="4782344"/>
            <a:ext cx="2304256" cy="216024"/>
          </a:xfrm>
          <a:prstGeom prst="roundRect">
            <a:avLst>
              <a:gd name="adj" fmla="val 37831"/>
            </a:avLst>
          </a:prstGeom>
          <a:solidFill>
            <a:srgbClr val="BDDC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Choisir la manière de payer</a:t>
            </a:r>
            <a:endParaRPr lang="fr-FR" sz="900" dirty="0">
              <a:solidFill>
                <a:sysClr val="windowText" lastClr="000000"/>
              </a:solidFill>
            </a:endParaRPr>
          </a:p>
        </p:txBody>
      </p:sp>
      <p:sp>
        <p:nvSpPr>
          <p:cNvPr id="110" name="Losange 109"/>
          <p:cNvSpPr/>
          <p:nvPr/>
        </p:nvSpPr>
        <p:spPr>
          <a:xfrm>
            <a:off x="3923928" y="4350296"/>
            <a:ext cx="216024" cy="21602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Losange 110"/>
          <p:cNvSpPr/>
          <p:nvPr/>
        </p:nvSpPr>
        <p:spPr>
          <a:xfrm>
            <a:off x="3923928" y="5358408"/>
            <a:ext cx="216024" cy="21602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9" name="Connecteur en angle 118"/>
          <p:cNvCxnSpPr>
            <a:stCxn id="110" idx="1"/>
            <a:endCxn id="77" idx="3"/>
          </p:cNvCxnSpPr>
          <p:nvPr/>
        </p:nvCxnSpPr>
        <p:spPr>
          <a:xfrm rot="10800000" flipV="1">
            <a:off x="3635896" y="4458308"/>
            <a:ext cx="288032" cy="7200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necteur en angle 120"/>
          <p:cNvCxnSpPr>
            <a:stCxn id="110" idx="3"/>
            <a:endCxn id="78" idx="1"/>
          </p:cNvCxnSpPr>
          <p:nvPr/>
        </p:nvCxnSpPr>
        <p:spPr>
          <a:xfrm>
            <a:off x="4139952" y="4458308"/>
            <a:ext cx="288032" cy="7200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necteur droit avec flèche 121"/>
          <p:cNvCxnSpPr/>
          <p:nvPr/>
        </p:nvCxnSpPr>
        <p:spPr>
          <a:xfrm>
            <a:off x="3347864" y="4638328"/>
            <a:ext cx="21602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necteur droit avec flèche 124"/>
          <p:cNvCxnSpPr/>
          <p:nvPr/>
        </p:nvCxnSpPr>
        <p:spPr>
          <a:xfrm flipH="1">
            <a:off x="4499992" y="4638328"/>
            <a:ext cx="36004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Rectangle à coins arrondis 127"/>
          <p:cNvSpPr/>
          <p:nvPr/>
        </p:nvSpPr>
        <p:spPr>
          <a:xfrm>
            <a:off x="1907704" y="5502424"/>
            <a:ext cx="1656184" cy="216024"/>
          </a:xfrm>
          <a:prstGeom prst="roundRect">
            <a:avLst>
              <a:gd name="adj" fmla="val 37831"/>
            </a:avLst>
          </a:prstGeom>
          <a:solidFill>
            <a:srgbClr val="BDDC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A la livraison</a:t>
            </a:r>
            <a:endParaRPr lang="fr-FR" sz="900" dirty="0">
              <a:solidFill>
                <a:sysClr val="windowText" lastClr="000000"/>
              </a:solidFill>
            </a:endParaRPr>
          </a:p>
        </p:txBody>
      </p:sp>
      <p:sp>
        <p:nvSpPr>
          <p:cNvPr id="129" name="Rectangle à coins arrondis 128"/>
          <p:cNvSpPr/>
          <p:nvPr/>
        </p:nvSpPr>
        <p:spPr>
          <a:xfrm>
            <a:off x="4422651" y="5503565"/>
            <a:ext cx="1728192" cy="216024"/>
          </a:xfrm>
          <a:prstGeom prst="roundRect">
            <a:avLst>
              <a:gd name="adj" fmla="val 37831"/>
            </a:avLst>
          </a:prstGeom>
          <a:solidFill>
            <a:srgbClr val="BDDC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Immédiatement par CB</a:t>
            </a:r>
            <a:endParaRPr lang="fr-FR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31" name="Connecteur en angle 130"/>
          <p:cNvCxnSpPr>
            <a:stCxn id="111" idx="3"/>
            <a:endCxn id="129" idx="1"/>
          </p:cNvCxnSpPr>
          <p:nvPr/>
        </p:nvCxnSpPr>
        <p:spPr>
          <a:xfrm>
            <a:off x="4139952" y="5466420"/>
            <a:ext cx="282699" cy="145157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Connecteur en angle 133"/>
          <p:cNvCxnSpPr>
            <a:stCxn id="111" idx="1"/>
            <a:endCxn id="128" idx="3"/>
          </p:cNvCxnSpPr>
          <p:nvPr/>
        </p:nvCxnSpPr>
        <p:spPr>
          <a:xfrm rot="10800000" flipV="1">
            <a:off x="3563888" y="5466420"/>
            <a:ext cx="360040" cy="14401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Organigramme : Joindre 140"/>
          <p:cNvSpPr/>
          <p:nvPr/>
        </p:nvSpPr>
        <p:spPr>
          <a:xfrm>
            <a:off x="6660232" y="5430416"/>
            <a:ext cx="360040" cy="360040"/>
          </a:xfrm>
          <a:prstGeom prst="flowChartCol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42" name="Connecteur en angle 141"/>
          <p:cNvCxnSpPr>
            <a:stCxn id="128" idx="2"/>
            <a:endCxn id="141" idx="2"/>
          </p:cNvCxnSpPr>
          <p:nvPr/>
        </p:nvCxnSpPr>
        <p:spPr>
          <a:xfrm rot="16200000" flipH="1">
            <a:off x="4752020" y="3702224"/>
            <a:ext cx="72008" cy="4104456"/>
          </a:xfrm>
          <a:prstGeom prst="bentConnector3">
            <a:avLst>
              <a:gd name="adj1" fmla="val 417465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Connecteur en angle 147"/>
          <p:cNvCxnSpPr>
            <a:stCxn id="129" idx="3"/>
            <a:endCxn id="141" idx="0"/>
          </p:cNvCxnSpPr>
          <p:nvPr/>
        </p:nvCxnSpPr>
        <p:spPr>
          <a:xfrm flipV="1">
            <a:off x="6150843" y="5430416"/>
            <a:ext cx="689409" cy="181161"/>
          </a:xfrm>
          <a:prstGeom prst="bentConnector4">
            <a:avLst>
              <a:gd name="adj1" fmla="val 36944"/>
              <a:gd name="adj2" fmla="val 226186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4" name="Groupe 153"/>
          <p:cNvGrpSpPr/>
          <p:nvPr/>
        </p:nvGrpSpPr>
        <p:grpSpPr>
          <a:xfrm>
            <a:off x="7704856" y="5430416"/>
            <a:ext cx="216024" cy="216024"/>
            <a:chOff x="3131840" y="3429000"/>
            <a:chExt cx="360040" cy="360040"/>
          </a:xfrm>
        </p:grpSpPr>
        <p:sp>
          <p:nvSpPr>
            <p:cNvPr id="155" name="Ellipse 154"/>
            <p:cNvSpPr/>
            <p:nvPr/>
          </p:nvSpPr>
          <p:spPr>
            <a:xfrm>
              <a:off x="3131840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6" name="Bouée 155"/>
            <p:cNvSpPr/>
            <p:nvPr/>
          </p:nvSpPr>
          <p:spPr>
            <a:xfrm>
              <a:off x="3131840" y="3429000"/>
              <a:ext cx="360040" cy="360040"/>
            </a:xfrm>
            <a:prstGeom prst="donut">
              <a:avLst>
                <a:gd name="adj" fmla="val 20767"/>
              </a:avLst>
            </a:prstGeom>
            <a:solidFill>
              <a:srgbClr val="FEE6E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sp>
        <p:nvSpPr>
          <p:cNvPr id="157" name="ZoneTexte 156"/>
          <p:cNvSpPr txBox="1"/>
          <p:nvPr/>
        </p:nvSpPr>
        <p:spPr>
          <a:xfrm>
            <a:off x="7093296" y="5646440"/>
            <a:ext cx="1547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/>
              <a:t>Récupération de la pizza</a:t>
            </a:r>
            <a:endParaRPr lang="fr-FR" sz="900" dirty="0"/>
          </a:p>
        </p:txBody>
      </p:sp>
      <p:sp>
        <p:nvSpPr>
          <p:cNvPr id="187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501090" y="0"/>
            <a:ext cx="642910" cy="571480"/>
          </a:xfrm>
        </p:spPr>
        <p:txBody>
          <a:bodyPr/>
          <a:lstStyle/>
          <a:p>
            <a:fld id="{A45BA1FB-89EE-4C8E-9088-2E47D9727732}" type="slidenum">
              <a:rPr lang="fr-FR" smtClean="0"/>
              <a:pPr/>
              <a:t>13</a:t>
            </a:fld>
            <a:endParaRPr lang="fr-FR" dirty="0"/>
          </a:p>
        </p:txBody>
      </p:sp>
      <p:cxnSp>
        <p:nvCxnSpPr>
          <p:cNvPr id="90" name="Connecteur droit avec flèche 89"/>
          <p:cNvCxnSpPr>
            <a:endCxn id="14" idx="0"/>
          </p:cNvCxnSpPr>
          <p:nvPr/>
        </p:nvCxnSpPr>
        <p:spPr>
          <a:xfrm>
            <a:off x="4067944" y="112474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necteur droit avec flèche 91"/>
          <p:cNvCxnSpPr/>
          <p:nvPr/>
        </p:nvCxnSpPr>
        <p:spPr>
          <a:xfrm>
            <a:off x="4067944" y="33265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necteur droit avec flèche 94"/>
          <p:cNvCxnSpPr/>
          <p:nvPr/>
        </p:nvCxnSpPr>
        <p:spPr>
          <a:xfrm>
            <a:off x="4067944" y="263691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necteur droit avec flèche 95"/>
          <p:cNvCxnSpPr/>
          <p:nvPr/>
        </p:nvCxnSpPr>
        <p:spPr>
          <a:xfrm>
            <a:off x="4067944" y="335699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/>
          <p:nvPr/>
        </p:nvCxnSpPr>
        <p:spPr>
          <a:xfrm>
            <a:off x="4067944" y="400506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necteur droit avec flèche 107"/>
          <p:cNvCxnSpPr/>
          <p:nvPr/>
        </p:nvCxnSpPr>
        <p:spPr>
          <a:xfrm>
            <a:off x="4067944" y="501317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79512" y="2132856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ctr"/>
            <a:r>
              <a:rPr lang="fr-FR" sz="3600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III. Solutions techniques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107504" y="2546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Solutions techniques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07504" y="1187460"/>
            <a:ext cx="8676456" cy="3693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fr-FR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Front End : 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5736" y="1196752"/>
            <a:ext cx="5598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dirty="0" smtClean="0">
                <a:latin typeface="Times New Roman" pitchFamily="18" charset="0"/>
                <a:cs typeface="Times New Roman" pitchFamily="18" charset="0"/>
              </a:rPr>
              <a:t>HTML    CSS    </a:t>
            </a:r>
            <a:r>
              <a:rPr lang="fr-FR" i="1" dirty="0" err="1" smtClean="0">
                <a:latin typeface="Times New Roman" pitchFamily="18" charset="0"/>
                <a:cs typeface="Times New Roman" pitchFamily="18" charset="0"/>
              </a:rPr>
              <a:t>Javascript</a:t>
            </a:r>
            <a:endParaRPr lang="fr-FR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504" y="1979548"/>
            <a:ext cx="8676456" cy="3693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fr-FR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Back End : </a:t>
            </a:r>
          </a:p>
        </p:txBody>
      </p:sp>
      <p:sp>
        <p:nvSpPr>
          <p:cNvPr id="9" name="Rectangle 8"/>
          <p:cNvSpPr/>
          <p:nvPr/>
        </p:nvSpPr>
        <p:spPr>
          <a:xfrm>
            <a:off x="2123728" y="1988840"/>
            <a:ext cx="5598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dirty="0" smtClean="0">
                <a:latin typeface="Times New Roman" pitchFamily="18" charset="0"/>
                <a:cs typeface="Times New Roman" pitchFamily="18" charset="0"/>
              </a:rPr>
              <a:t>J2EE      </a:t>
            </a:r>
            <a:r>
              <a:rPr lang="fr-FR" i="1" dirty="0" err="1" smtClean="0">
                <a:latin typeface="Times New Roman" pitchFamily="18" charset="0"/>
                <a:cs typeface="Times New Roman" pitchFamily="18" charset="0"/>
              </a:rPr>
              <a:t>Spring</a:t>
            </a:r>
            <a:endParaRPr lang="fr-FR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7504" y="2699628"/>
            <a:ext cx="8676456" cy="3693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fr-FR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Base de donnée :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69976" y="2699628"/>
            <a:ext cx="5598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dirty="0" err="1" smtClean="0">
                <a:latin typeface="Times New Roman" pitchFamily="18" charset="0"/>
                <a:cs typeface="Times New Roman" pitchFamily="18" charset="0"/>
              </a:rPr>
              <a:t>PostgreSQL</a:t>
            </a:r>
            <a:endParaRPr lang="fr-FR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7504" y="3501008"/>
            <a:ext cx="8676456" cy="3693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fr-FR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Hébergement :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79712" y="3491716"/>
            <a:ext cx="5598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dirty="0" smtClean="0">
                <a:latin typeface="Times New Roman" pitchFamily="18" charset="0"/>
                <a:cs typeface="Times New Roman" pitchFamily="18" charset="0"/>
              </a:rPr>
              <a:t>OVH</a:t>
            </a:r>
            <a:endParaRPr lang="fr-FR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07504" y="2546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Remise en contexte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123728" y="4293096"/>
            <a:ext cx="874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Un site internet de votre groupe qui permettra :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7504" y="1187460"/>
            <a:ext cx="8676456" cy="3693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fr-FR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Vous : </a:t>
            </a:r>
          </a:p>
        </p:txBody>
      </p:sp>
      <p:sp>
        <p:nvSpPr>
          <p:cNvPr id="8" name="Rectangle 7"/>
          <p:cNvSpPr/>
          <p:nvPr/>
        </p:nvSpPr>
        <p:spPr>
          <a:xfrm>
            <a:off x="2160240" y="2780928"/>
            <a:ext cx="5724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Vous agrandir ( 3 points de ventes + avant fin 2019)</a:t>
            </a:r>
          </a:p>
        </p:txBody>
      </p:sp>
      <p:sp>
        <p:nvSpPr>
          <p:cNvPr id="9" name="Rectangle 8"/>
          <p:cNvSpPr/>
          <p:nvPr/>
        </p:nvSpPr>
        <p:spPr>
          <a:xfrm>
            <a:off x="2195736" y="1196752"/>
            <a:ext cx="5598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dirty="0" smtClean="0">
                <a:latin typeface="Times New Roman" pitchFamily="18" charset="0"/>
                <a:cs typeface="Times New Roman" pitchFamily="18" charset="0"/>
              </a:rPr>
              <a:t>jeune groupe spécialisé dans la restauration italienne</a:t>
            </a:r>
            <a:endParaRPr lang="fr-FR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23728" y="1628800"/>
            <a:ext cx="3833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i="1" dirty="0" smtClean="0">
                <a:latin typeface="Times New Roman" pitchFamily="18" charset="0"/>
                <a:cs typeface="Times New Roman" pitchFamily="18" charset="0"/>
              </a:rPr>
              <a:t>avec un service de livraison à domicile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504" y="2771636"/>
            <a:ext cx="1824217" cy="36933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fr-FR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Vous souhaitez :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95736" y="3284984"/>
            <a:ext cx="5371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Être plus performant gestion et préparation commandes 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95736" y="3789040"/>
            <a:ext cx="3320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Un suivi en temps réel des stocks 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15816" y="4797152"/>
            <a:ext cx="21387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-De passer des commandes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42138" y="5157192"/>
            <a:ext cx="15616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-De payer en ligne 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51720" y="5517232"/>
            <a:ext cx="99371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	-De modifier ou annuler une commande (tant que celle-ci n’est pas préparée)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987824" y="5897017"/>
            <a:ext cx="81369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-De consulter des fiches d’aide mémoire pour la préparation des commandes 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468560" y="2492896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ctr">
              <a:buFont typeface="+mj-lt"/>
              <a:buAutoNum type="romanUcPeriod"/>
            </a:pPr>
            <a:r>
              <a:rPr lang="fr-FR" sz="3600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Les différents acteurs et leurs besoins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79512" y="278266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ctr">
              <a:buFont typeface="+mj-lt"/>
              <a:buAutoNum type="alphaUcPeriod"/>
            </a:pPr>
            <a:r>
              <a:rPr lang="fr-FR" sz="3600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Les différents acteurs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5</a:t>
            </a:fld>
            <a:endParaRPr lang="fr-FR"/>
          </a:p>
        </p:txBody>
      </p:sp>
      <p:grpSp>
        <p:nvGrpSpPr>
          <p:cNvPr id="30" name="Groupe 29"/>
          <p:cNvGrpSpPr/>
          <p:nvPr/>
        </p:nvGrpSpPr>
        <p:grpSpPr>
          <a:xfrm>
            <a:off x="179512" y="260648"/>
            <a:ext cx="9433048" cy="6597352"/>
            <a:chOff x="179512" y="260648"/>
            <a:chExt cx="9433048" cy="6597352"/>
          </a:xfrm>
        </p:grpSpPr>
        <p:sp>
          <p:nvSpPr>
            <p:cNvPr id="32" name="Rectangle 31"/>
            <p:cNvSpPr/>
            <p:nvPr/>
          </p:nvSpPr>
          <p:spPr>
            <a:xfrm>
              <a:off x="3491880" y="908720"/>
              <a:ext cx="2232248" cy="417646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dirty="0" smtClean="0">
                  <a:solidFill>
                    <a:schemeClr val="bg1"/>
                  </a:solidFill>
                </a:rPr>
                <a:t>System</a:t>
              </a:r>
              <a:endParaRPr lang="fr-FR" dirty="0">
                <a:solidFill>
                  <a:schemeClr val="bg1"/>
                </a:solidFill>
              </a:endParaRPr>
            </a:p>
          </p:txBody>
        </p:sp>
        <p:pic>
          <p:nvPicPr>
            <p:cNvPr id="106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28384" y="1988840"/>
              <a:ext cx="249944" cy="3600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7" name="ZoneTexte 106"/>
            <p:cNvSpPr txBox="1"/>
            <p:nvPr/>
          </p:nvSpPr>
          <p:spPr>
            <a:xfrm>
              <a:off x="7812360" y="2343944"/>
              <a:ext cx="1008112" cy="415498"/>
            </a:xfrm>
            <a:prstGeom prst="rect">
              <a:avLst/>
            </a:prstGeom>
            <a:solidFill>
              <a:srgbClr val="800000"/>
            </a:solidFill>
            <a:ln w="12700"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spAutoFit/>
            </a:bodyPr>
            <a:lstStyle/>
            <a:p>
              <a:r>
                <a:rPr lang="fr-FR" sz="1050" dirty="0" smtClean="0">
                  <a:solidFill>
                    <a:schemeClr val="bg1"/>
                  </a:solidFill>
                </a:rPr>
                <a:t>&lt;&lt;System&gt;&gt;  bancaire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79512" y="260648"/>
              <a:ext cx="2016224" cy="5544616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092280" y="404664"/>
              <a:ext cx="2016224" cy="5328592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251520" y="5877272"/>
              <a:ext cx="2088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Acteurs principaux</a:t>
              </a:r>
              <a:endParaRPr lang="fr-FR" dirty="0"/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7020272" y="5805264"/>
              <a:ext cx="2592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Acteurs secondaires</a:t>
              </a:r>
              <a:endParaRPr lang="fr-FR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339752" y="6027003"/>
              <a:ext cx="4608511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2400" b="1" dirty="0" smtClean="0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Diagramme de contexte statique</a:t>
              </a:r>
              <a:endParaRPr lang="fr-FR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cxnSp>
          <p:nvCxnSpPr>
            <p:cNvPr id="33" name="Connecteur droit 32"/>
            <p:cNvCxnSpPr/>
            <p:nvPr/>
          </p:nvCxnSpPr>
          <p:spPr>
            <a:xfrm>
              <a:off x="1350088" y="1687598"/>
              <a:ext cx="2141792" cy="1321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>
              <a:off x="1350088" y="895509"/>
              <a:ext cx="2141792" cy="589275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 flipV="1">
              <a:off x="1926152" y="2060848"/>
              <a:ext cx="1565728" cy="41499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 flipV="1">
              <a:off x="1350088" y="2348880"/>
              <a:ext cx="2141792" cy="850885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>
              <a:endCxn id="32" idx="1"/>
            </p:cNvCxnSpPr>
            <p:nvPr/>
          </p:nvCxnSpPr>
          <p:spPr>
            <a:xfrm flipV="1">
              <a:off x="1350088" y="2996952"/>
              <a:ext cx="2141792" cy="107954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/>
            <p:cNvCxnSpPr/>
            <p:nvPr/>
          </p:nvCxnSpPr>
          <p:spPr>
            <a:xfrm flipV="1">
              <a:off x="1331640" y="3356992"/>
              <a:ext cx="2160240" cy="16429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/>
            <p:cNvCxnSpPr>
              <a:stCxn id="32" idx="3"/>
              <a:endCxn id="107" idx="1"/>
            </p:cNvCxnSpPr>
            <p:nvPr/>
          </p:nvCxnSpPr>
          <p:spPr>
            <a:xfrm flipV="1">
              <a:off x="5724128" y="2551693"/>
              <a:ext cx="2088232" cy="445259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55576" y="1124745"/>
              <a:ext cx="249944" cy="3600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ZoneTexte 35"/>
            <p:cNvSpPr txBox="1"/>
            <p:nvPr/>
          </p:nvSpPr>
          <p:spPr>
            <a:xfrm>
              <a:off x="558000" y="764704"/>
              <a:ext cx="792088" cy="26161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spAutoFit/>
            </a:bodyPr>
            <a:lstStyle/>
            <a:p>
              <a:r>
                <a:rPr lang="fr-FR" sz="1050" dirty="0" smtClean="0"/>
                <a:t>Client</a:t>
              </a:r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558000" y="1556792"/>
              <a:ext cx="792088" cy="261610"/>
            </a:xfrm>
            <a:prstGeom prst="rect">
              <a:avLst/>
            </a:prstGeom>
            <a:solidFill>
              <a:srgbClr val="99FF99"/>
            </a:solidFill>
            <a:ln w="12700"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spAutoFit/>
            </a:bodyPr>
            <a:lstStyle/>
            <a:p>
              <a:r>
                <a:rPr lang="fr-FR" sz="1050" dirty="0" smtClean="0"/>
                <a:t>PDG</a:t>
              </a:r>
            </a:p>
          </p:txBody>
        </p:sp>
        <p:sp>
          <p:nvSpPr>
            <p:cNvPr id="44" name="ZoneTexte 43"/>
            <p:cNvSpPr txBox="1"/>
            <p:nvPr/>
          </p:nvSpPr>
          <p:spPr>
            <a:xfrm>
              <a:off x="558000" y="2348880"/>
              <a:ext cx="1368152" cy="253916"/>
            </a:xfrm>
            <a:prstGeom prst="rect">
              <a:avLst/>
            </a:prstGeom>
            <a:solidFill>
              <a:srgbClr val="FFC000"/>
            </a:solidFill>
            <a:ln w="12700"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spAutoFit/>
            </a:bodyPr>
            <a:lstStyle/>
            <a:p>
              <a:r>
                <a:rPr lang="fr-FR" sz="1050" dirty="0" smtClean="0"/>
                <a:t>Approvisionnement</a:t>
              </a:r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558000" y="3861048"/>
              <a:ext cx="792088" cy="43088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spAutoFit/>
            </a:bodyPr>
            <a:lstStyle/>
            <a:p>
              <a:r>
                <a:rPr lang="fr-FR" sz="1050" dirty="0" smtClean="0"/>
                <a:t>Hôte de caisse</a:t>
              </a:r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558000" y="3068960"/>
              <a:ext cx="792088" cy="2616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spAutoFit/>
            </a:bodyPr>
            <a:lstStyle/>
            <a:p>
              <a:r>
                <a:rPr lang="fr-FR" sz="1050" dirty="0" smtClean="0"/>
                <a:t>Pizzaiolo</a:t>
              </a:r>
            </a:p>
          </p:txBody>
        </p:sp>
        <p:sp>
          <p:nvSpPr>
            <p:cNvPr id="47" name="ZoneTexte 46"/>
            <p:cNvSpPr txBox="1"/>
            <p:nvPr/>
          </p:nvSpPr>
          <p:spPr>
            <a:xfrm>
              <a:off x="539552" y="4869160"/>
              <a:ext cx="792088" cy="26161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spAutoFit/>
            </a:bodyPr>
            <a:lstStyle/>
            <a:p>
              <a:r>
                <a:rPr lang="fr-FR" sz="1050" dirty="0" smtClean="0"/>
                <a:t>Livreur</a:t>
              </a:r>
            </a:p>
          </p:txBody>
        </p:sp>
        <p:pic>
          <p:nvPicPr>
            <p:cNvPr id="49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55576" y="1916833"/>
              <a:ext cx="249944" cy="3600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0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56000" y="2636912"/>
              <a:ext cx="249944" cy="3600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2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56000" y="3429001"/>
              <a:ext cx="249944" cy="3600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3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56000" y="4437113"/>
              <a:ext cx="249944" cy="3600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5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55576" y="332657"/>
              <a:ext cx="249944" cy="3600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79512" y="278266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ctr">
              <a:buFont typeface="+mj-lt"/>
              <a:buAutoNum type="alphaUcPeriod" startAt="2"/>
            </a:pPr>
            <a:r>
              <a:rPr lang="fr-FR" sz="3600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Les besoins des acteurs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/>
          <p:cNvSpPr/>
          <p:nvPr/>
        </p:nvSpPr>
        <p:spPr>
          <a:xfrm>
            <a:off x="3491880" y="908720"/>
            <a:ext cx="2232248" cy="4176464"/>
          </a:xfrm>
          <a:prstGeom prst="rect">
            <a:avLst/>
          </a:prstGeom>
          <a:solidFill>
            <a:schemeClr val="tx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System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572000" y="1628800"/>
            <a:ext cx="1008112" cy="504056"/>
          </a:xfrm>
          <a:prstGeom prst="rect">
            <a:avLst/>
          </a:prstGeom>
          <a:solidFill>
            <a:srgbClr val="FFFFD9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fr-FR" sz="1400" dirty="0" smtClean="0"/>
          </a:p>
          <a:p>
            <a:pPr algn="ctr"/>
            <a:endParaRPr lang="fr-FR" sz="1400" dirty="0" smtClean="0"/>
          </a:p>
          <a:p>
            <a:pPr algn="ctr"/>
            <a:endParaRPr lang="fr-FR" sz="1400" dirty="0" smtClean="0"/>
          </a:p>
          <a:p>
            <a:pPr algn="ctr"/>
            <a:endParaRPr lang="fr-FR" sz="1400" dirty="0" smtClean="0"/>
          </a:p>
          <a:p>
            <a:pPr algn="ctr"/>
            <a:endParaRPr lang="fr-FR" sz="1400" dirty="0" smtClean="0"/>
          </a:p>
          <a:p>
            <a:pPr algn="ctr"/>
            <a:endParaRPr lang="fr-FR" sz="1400" dirty="0" smtClean="0"/>
          </a:p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Gestion compte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3635896" y="2636912"/>
            <a:ext cx="1800200" cy="237626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commande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3563888" y="1772816"/>
            <a:ext cx="936104" cy="504056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Gestion stocks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851920" y="2860340"/>
            <a:ext cx="1224136" cy="784684"/>
          </a:xfrm>
          <a:prstGeom prst="rect">
            <a:avLst/>
          </a:prstGeom>
          <a:solidFill>
            <a:schemeClr val="accent3">
              <a:lumMod val="2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r>
              <a:rPr lang="fr-FR" sz="1400" dirty="0" smtClean="0"/>
              <a:t>Passer une commande</a:t>
            </a:r>
            <a:endParaRPr lang="fr-FR" sz="1400" dirty="0"/>
          </a:p>
        </p:txBody>
      </p:sp>
      <p:sp>
        <p:nvSpPr>
          <p:cNvPr id="105" name="Rectangle 104"/>
          <p:cNvSpPr/>
          <p:nvPr/>
        </p:nvSpPr>
        <p:spPr>
          <a:xfrm>
            <a:off x="3851920" y="3861048"/>
            <a:ext cx="1224136" cy="792088"/>
          </a:xfrm>
          <a:prstGeom prst="rect">
            <a:avLst/>
          </a:prstGeom>
          <a:solidFill>
            <a:srgbClr val="D5FFE8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fr-FR" dirty="0" smtClean="0"/>
          </a:p>
          <a:p>
            <a:pPr algn="ctr"/>
            <a:endParaRPr lang="fr-FR" dirty="0" smtClean="0">
              <a:solidFill>
                <a:schemeClr val="tx1"/>
              </a:solidFill>
            </a:endParaRPr>
          </a:p>
          <a:p>
            <a:pPr algn="ctr"/>
            <a:endParaRPr lang="fr-FR" sz="1400" dirty="0" smtClean="0">
              <a:solidFill>
                <a:schemeClr val="tx1"/>
              </a:solidFill>
            </a:endParaRPr>
          </a:p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Gestion des commandes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3635896" y="2420888"/>
            <a:ext cx="720080" cy="21602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Rectangle 106"/>
          <p:cNvSpPr/>
          <p:nvPr/>
        </p:nvSpPr>
        <p:spPr>
          <a:xfrm>
            <a:off x="3563888" y="1628800"/>
            <a:ext cx="576064" cy="144016"/>
          </a:xfrm>
          <a:prstGeom prst="rect">
            <a:avLst/>
          </a:prstGeom>
          <a:solidFill>
            <a:srgbClr val="BDDCF9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Rectangle 109"/>
          <p:cNvSpPr/>
          <p:nvPr/>
        </p:nvSpPr>
        <p:spPr>
          <a:xfrm>
            <a:off x="4572000" y="1484784"/>
            <a:ext cx="576064" cy="144016"/>
          </a:xfrm>
          <a:prstGeom prst="rect">
            <a:avLst/>
          </a:prstGeom>
          <a:solidFill>
            <a:srgbClr val="FFFFD9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Rectangle 110"/>
          <p:cNvSpPr/>
          <p:nvPr/>
        </p:nvSpPr>
        <p:spPr>
          <a:xfrm>
            <a:off x="3851920" y="2716324"/>
            <a:ext cx="576064" cy="144016"/>
          </a:xfrm>
          <a:prstGeom prst="rect">
            <a:avLst/>
          </a:prstGeom>
          <a:solidFill>
            <a:schemeClr val="accent3">
              <a:lumMod val="2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Rectangle 112"/>
          <p:cNvSpPr/>
          <p:nvPr/>
        </p:nvSpPr>
        <p:spPr>
          <a:xfrm>
            <a:off x="3851920" y="3717032"/>
            <a:ext cx="576064" cy="144016"/>
          </a:xfrm>
          <a:prstGeom prst="rect">
            <a:avLst/>
          </a:prstGeom>
          <a:solidFill>
            <a:srgbClr val="D5FFE8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501090" y="0"/>
            <a:ext cx="642910" cy="571480"/>
          </a:xfrm>
        </p:spPr>
        <p:txBody>
          <a:bodyPr/>
          <a:lstStyle/>
          <a:p>
            <a:fld id="{A45BA1FB-89EE-4C8E-9088-2E47D9727732}" type="slidenum">
              <a:rPr lang="fr-FR" smtClean="0"/>
              <a:pPr/>
              <a:t>7</a:t>
            </a:fld>
            <a:endParaRPr lang="fr-FR"/>
          </a:p>
        </p:txBody>
      </p:sp>
      <p:cxnSp>
        <p:nvCxnSpPr>
          <p:cNvPr id="133" name="Connecteur droit 132"/>
          <p:cNvCxnSpPr/>
          <p:nvPr/>
        </p:nvCxnSpPr>
        <p:spPr>
          <a:xfrm flipH="1" flipV="1">
            <a:off x="1350088" y="895509"/>
            <a:ext cx="2501832" cy="2357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/>
          <p:cNvCxnSpPr/>
          <p:nvPr/>
        </p:nvCxnSpPr>
        <p:spPr>
          <a:xfrm flipH="1">
            <a:off x="1350088" y="2024844"/>
            <a:ext cx="2213800" cy="117492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6" name="Connecteur droit 135"/>
          <p:cNvCxnSpPr/>
          <p:nvPr/>
        </p:nvCxnSpPr>
        <p:spPr>
          <a:xfrm flipV="1">
            <a:off x="1926152" y="2024844"/>
            <a:ext cx="1637736" cy="45099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/>
          <p:cNvCxnSpPr>
            <a:stCxn id="145" idx="1"/>
          </p:cNvCxnSpPr>
          <p:nvPr/>
        </p:nvCxnSpPr>
        <p:spPr>
          <a:xfrm flipH="1">
            <a:off x="5076056" y="2551693"/>
            <a:ext cx="2736304" cy="700989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9" name="Connecteur droit 138"/>
          <p:cNvCxnSpPr/>
          <p:nvPr/>
        </p:nvCxnSpPr>
        <p:spPr>
          <a:xfrm flipH="1" flipV="1">
            <a:off x="1350088" y="4076492"/>
            <a:ext cx="2501832" cy="18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/>
          <p:cNvCxnSpPr/>
          <p:nvPr/>
        </p:nvCxnSpPr>
        <p:spPr>
          <a:xfrm flipV="1">
            <a:off x="1331640" y="4257092"/>
            <a:ext cx="2520280" cy="7428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/>
          <p:cNvCxnSpPr/>
          <p:nvPr/>
        </p:nvCxnSpPr>
        <p:spPr>
          <a:xfrm>
            <a:off x="1350088" y="1687597"/>
            <a:ext cx="2501832" cy="256949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8384" y="1988840"/>
            <a:ext cx="249944" cy="36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5" name="ZoneTexte 144"/>
          <p:cNvSpPr txBox="1"/>
          <p:nvPr/>
        </p:nvSpPr>
        <p:spPr>
          <a:xfrm>
            <a:off x="7812360" y="2343944"/>
            <a:ext cx="1008112" cy="415498"/>
          </a:xfrm>
          <a:prstGeom prst="rect">
            <a:avLst/>
          </a:prstGeom>
          <a:solidFill>
            <a:srgbClr val="800000"/>
          </a:solidFill>
          <a:ln w="12700">
            <a:solidFill>
              <a:srgbClr val="FF99CC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spAutoFit/>
          </a:bodyPr>
          <a:lstStyle/>
          <a:p>
            <a:r>
              <a:rPr lang="fr-FR" sz="1050" dirty="0" smtClean="0">
                <a:solidFill>
                  <a:schemeClr val="bg1"/>
                </a:solidFill>
              </a:rPr>
              <a:t>&lt;&lt;System&gt;&gt;  bancaire</a:t>
            </a:r>
          </a:p>
        </p:txBody>
      </p:sp>
      <p:cxnSp>
        <p:nvCxnSpPr>
          <p:cNvPr id="146" name="Connecteur droit 145"/>
          <p:cNvCxnSpPr/>
          <p:nvPr/>
        </p:nvCxnSpPr>
        <p:spPr>
          <a:xfrm flipH="1" flipV="1">
            <a:off x="1350088" y="895509"/>
            <a:ext cx="3725968" cy="733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/>
          <p:cNvCxnSpPr/>
          <p:nvPr/>
        </p:nvCxnSpPr>
        <p:spPr>
          <a:xfrm flipV="1">
            <a:off x="1350088" y="1628800"/>
            <a:ext cx="3725968" cy="5879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 flipV="1">
            <a:off x="1907704" y="2132856"/>
            <a:ext cx="3168352" cy="36004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149"/>
          <p:cNvCxnSpPr/>
          <p:nvPr/>
        </p:nvCxnSpPr>
        <p:spPr>
          <a:xfrm flipH="1">
            <a:off x="1350088" y="2132856"/>
            <a:ext cx="3725968" cy="106690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1" name="Connecteur droit 150"/>
          <p:cNvCxnSpPr/>
          <p:nvPr/>
        </p:nvCxnSpPr>
        <p:spPr>
          <a:xfrm flipH="1">
            <a:off x="1350088" y="2132856"/>
            <a:ext cx="3725968" cy="1943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/>
          <p:cNvCxnSpPr/>
          <p:nvPr/>
        </p:nvCxnSpPr>
        <p:spPr>
          <a:xfrm flipV="1">
            <a:off x="1331640" y="2132856"/>
            <a:ext cx="3744416" cy="28671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124745"/>
            <a:ext cx="249944" cy="36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4" name="ZoneTexte 153"/>
          <p:cNvSpPr txBox="1"/>
          <p:nvPr/>
        </p:nvSpPr>
        <p:spPr>
          <a:xfrm>
            <a:off x="558000" y="764704"/>
            <a:ext cx="792088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spAutoFit/>
          </a:bodyPr>
          <a:lstStyle/>
          <a:p>
            <a:r>
              <a:rPr lang="fr-FR" sz="1050" dirty="0" smtClean="0"/>
              <a:t>Client</a:t>
            </a:r>
          </a:p>
        </p:txBody>
      </p:sp>
      <p:sp>
        <p:nvSpPr>
          <p:cNvPr id="155" name="ZoneTexte 154"/>
          <p:cNvSpPr txBox="1"/>
          <p:nvPr/>
        </p:nvSpPr>
        <p:spPr>
          <a:xfrm>
            <a:off x="558000" y="1556792"/>
            <a:ext cx="792088" cy="261610"/>
          </a:xfrm>
          <a:prstGeom prst="rect">
            <a:avLst/>
          </a:prstGeom>
          <a:solidFill>
            <a:srgbClr val="99FF99"/>
          </a:solidFill>
          <a:ln w="127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spAutoFit/>
          </a:bodyPr>
          <a:lstStyle/>
          <a:p>
            <a:r>
              <a:rPr lang="fr-FR" sz="1050" dirty="0" smtClean="0"/>
              <a:t>PDG</a:t>
            </a:r>
          </a:p>
        </p:txBody>
      </p:sp>
      <p:sp>
        <p:nvSpPr>
          <p:cNvPr id="156" name="ZoneTexte 155"/>
          <p:cNvSpPr txBox="1"/>
          <p:nvPr/>
        </p:nvSpPr>
        <p:spPr>
          <a:xfrm>
            <a:off x="558000" y="2348880"/>
            <a:ext cx="1368152" cy="253916"/>
          </a:xfrm>
          <a:prstGeom prst="rect">
            <a:avLst/>
          </a:prstGeom>
          <a:solidFill>
            <a:srgbClr val="FFC000"/>
          </a:solidFill>
          <a:ln w="127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spAutoFit/>
          </a:bodyPr>
          <a:lstStyle/>
          <a:p>
            <a:r>
              <a:rPr lang="fr-FR" sz="1050" dirty="0" smtClean="0"/>
              <a:t>Approvisionnement</a:t>
            </a:r>
          </a:p>
        </p:txBody>
      </p:sp>
      <p:sp>
        <p:nvSpPr>
          <p:cNvPr id="157" name="ZoneTexte 156"/>
          <p:cNvSpPr txBox="1"/>
          <p:nvPr/>
        </p:nvSpPr>
        <p:spPr>
          <a:xfrm>
            <a:off x="558000" y="3861048"/>
            <a:ext cx="792088" cy="4308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spAutoFit/>
          </a:bodyPr>
          <a:lstStyle/>
          <a:p>
            <a:r>
              <a:rPr lang="fr-FR" sz="1050" dirty="0" smtClean="0"/>
              <a:t>Hôte de caisse</a:t>
            </a:r>
          </a:p>
        </p:txBody>
      </p:sp>
      <p:sp>
        <p:nvSpPr>
          <p:cNvPr id="158" name="ZoneTexte 157"/>
          <p:cNvSpPr txBox="1"/>
          <p:nvPr/>
        </p:nvSpPr>
        <p:spPr>
          <a:xfrm>
            <a:off x="558000" y="3068960"/>
            <a:ext cx="792088" cy="26161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spAutoFit/>
          </a:bodyPr>
          <a:lstStyle/>
          <a:p>
            <a:r>
              <a:rPr lang="fr-FR" sz="1050" dirty="0" smtClean="0"/>
              <a:t>Pizzaiolo</a:t>
            </a:r>
          </a:p>
        </p:txBody>
      </p:sp>
      <p:sp>
        <p:nvSpPr>
          <p:cNvPr id="159" name="ZoneTexte 158"/>
          <p:cNvSpPr txBox="1"/>
          <p:nvPr/>
        </p:nvSpPr>
        <p:spPr>
          <a:xfrm>
            <a:off x="539552" y="4869160"/>
            <a:ext cx="792088" cy="26161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spAutoFit/>
          </a:bodyPr>
          <a:lstStyle/>
          <a:p>
            <a:r>
              <a:rPr lang="fr-FR" sz="1050" dirty="0" smtClean="0"/>
              <a:t>Livreur</a:t>
            </a:r>
          </a:p>
        </p:txBody>
      </p:sp>
      <p:pic>
        <p:nvPicPr>
          <p:cNvPr id="16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916833"/>
            <a:ext cx="249944" cy="36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6000" y="2636912"/>
            <a:ext cx="249944" cy="36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6000" y="3429001"/>
            <a:ext cx="249944" cy="36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6000" y="4437113"/>
            <a:ext cx="249944" cy="36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32657"/>
            <a:ext cx="249944" cy="36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5" name="Rectangle 164"/>
          <p:cNvSpPr/>
          <p:nvPr/>
        </p:nvSpPr>
        <p:spPr>
          <a:xfrm>
            <a:off x="2339752" y="6027003"/>
            <a:ext cx="460851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Diagramme de packages</a:t>
            </a:r>
            <a:endParaRPr lang="fr-FR" sz="2400" b="1" dirty="0">
              <a:ln w="12700">
                <a:solidFill>
                  <a:schemeClr val="tx1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42" name="Connecteur droit 41"/>
          <p:cNvCxnSpPr>
            <a:stCxn id="105" idx="1"/>
            <a:endCxn id="158" idx="3"/>
          </p:cNvCxnSpPr>
          <p:nvPr/>
        </p:nvCxnSpPr>
        <p:spPr>
          <a:xfrm flipH="1" flipV="1">
            <a:off x="1350088" y="3199765"/>
            <a:ext cx="2501832" cy="105732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10" grpId="0" animBg="1"/>
      <p:bldP spid="111" grpId="0" animBg="1"/>
      <p:bldP spid="113" grpId="0" animBg="1"/>
      <p:bldP spid="145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206258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ctr">
              <a:buFont typeface="+mj-lt"/>
              <a:buAutoNum type="alphaUcPeriod" startAt="2"/>
            </a:pPr>
            <a:r>
              <a:rPr lang="fr-FR" sz="3600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Les besoins des acteurs</a:t>
            </a:r>
          </a:p>
        </p:txBody>
      </p:sp>
      <p:sp>
        <p:nvSpPr>
          <p:cNvPr id="6" name="Rectangle 5"/>
          <p:cNvSpPr/>
          <p:nvPr/>
        </p:nvSpPr>
        <p:spPr>
          <a:xfrm>
            <a:off x="611560" y="3070701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ctr">
              <a:buFont typeface="+mj-lt"/>
              <a:buAutoNum type="alphaLcParenR"/>
            </a:pPr>
            <a:r>
              <a:rPr lang="fr-FR" sz="3600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Les besoins du client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15816" y="2492896"/>
            <a:ext cx="3528392" cy="429309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Passer une commande en ligne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915816" y="3645024"/>
            <a:ext cx="1152128" cy="5842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050" dirty="0" smtClean="0"/>
              <a:t>Choisir produits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635896" y="2996952"/>
            <a:ext cx="1944216" cy="3570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fr-FR" sz="1050" dirty="0" smtClean="0"/>
              <a:t>Passer commande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707904" y="2564904"/>
            <a:ext cx="1836204" cy="3570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1"/>
            </a:solidFill>
          </a:ln>
          <a:effectLst/>
        </p:spPr>
        <p:txBody>
          <a:bodyPr wrap="square" rtlCol="0" anchor="ctr">
            <a:spAutoFit/>
          </a:bodyPr>
          <a:lstStyle/>
          <a:p>
            <a:r>
              <a:rPr lang="fr-FR" sz="1050" dirty="0" smtClean="0"/>
              <a:t>Consulter la carte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148064" y="3599323"/>
            <a:ext cx="1224136" cy="8114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050" dirty="0" smtClean="0"/>
              <a:t>Payer en ligne/ à la livraison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987824" y="6130765"/>
            <a:ext cx="3240000" cy="3570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050" dirty="0" smtClean="0"/>
              <a:t> consulter historique de commande</a:t>
            </a:r>
          </a:p>
        </p:txBody>
      </p:sp>
      <p:cxnSp>
        <p:nvCxnSpPr>
          <p:cNvPr id="15" name="Connecteur droit 14"/>
          <p:cNvCxnSpPr>
            <a:stCxn id="12" idx="2"/>
            <a:endCxn id="33" idx="3"/>
          </p:cNvCxnSpPr>
          <p:nvPr/>
        </p:nvCxnSpPr>
        <p:spPr>
          <a:xfrm flipH="1" flipV="1">
            <a:off x="1350088" y="895509"/>
            <a:ext cx="1637736" cy="541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H="1">
            <a:off x="3617640" y="3284984"/>
            <a:ext cx="18256" cy="410888"/>
          </a:xfrm>
          <a:prstGeom prst="line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9" idx="6"/>
            <a:endCxn id="11" idx="0"/>
          </p:cNvCxnSpPr>
          <p:nvPr/>
        </p:nvCxnSpPr>
        <p:spPr>
          <a:xfrm>
            <a:off x="5580112" y="3175479"/>
            <a:ext cx="180020" cy="423844"/>
          </a:xfrm>
          <a:prstGeom prst="line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4716016" y="5877272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&lt;&lt;</a:t>
            </a:r>
            <a:r>
              <a:rPr lang="fr-FR" sz="1000" dirty="0" err="1" smtClean="0"/>
              <a:t>extend</a:t>
            </a:r>
            <a:r>
              <a:rPr lang="fr-FR" sz="1000" dirty="0" smtClean="0"/>
              <a:t>&gt;&gt;</a:t>
            </a:r>
            <a:endParaRPr lang="fr-FR" sz="1000" dirty="0"/>
          </a:p>
        </p:txBody>
      </p:sp>
      <p:sp>
        <p:nvSpPr>
          <p:cNvPr id="28" name="ZoneTexte 27"/>
          <p:cNvSpPr txBox="1"/>
          <p:nvPr/>
        </p:nvSpPr>
        <p:spPr>
          <a:xfrm>
            <a:off x="2987824" y="5013176"/>
            <a:ext cx="1728192" cy="5842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050" dirty="0" smtClean="0"/>
              <a:t>Renseignement de livraison </a:t>
            </a:r>
          </a:p>
        </p:txBody>
      </p:sp>
      <p:cxnSp>
        <p:nvCxnSpPr>
          <p:cNvPr id="29" name="Connecteur droit 28"/>
          <p:cNvCxnSpPr>
            <a:stCxn id="9" idx="3"/>
            <a:endCxn id="28" idx="7"/>
          </p:cNvCxnSpPr>
          <p:nvPr/>
        </p:nvCxnSpPr>
        <p:spPr>
          <a:xfrm>
            <a:off x="3920620" y="3301717"/>
            <a:ext cx="542308" cy="1797023"/>
          </a:xfrm>
          <a:prstGeom prst="line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4860032" y="5013176"/>
            <a:ext cx="1296144" cy="5842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050" dirty="0" smtClean="0"/>
              <a:t>Modifier/ annuler </a:t>
            </a:r>
          </a:p>
        </p:txBody>
      </p:sp>
      <p:cxnSp>
        <p:nvCxnSpPr>
          <p:cNvPr id="31" name="Connecteur droit 30"/>
          <p:cNvCxnSpPr/>
          <p:nvPr/>
        </p:nvCxnSpPr>
        <p:spPr>
          <a:xfrm>
            <a:off x="4644008" y="3717032"/>
            <a:ext cx="72008" cy="2317212"/>
          </a:xfrm>
          <a:prstGeom prst="line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558000" y="764704"/>
            <a:ext cx="792088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spAutoFit/>
          </a:bodyPr>
          <a:lstStyle/>
          <a:p>
            <a:r>
              <a:rPr lang="fr-FR" sz="1050" dirty="0" smtClean="0"/>
              <a:t>Client</a:t>
            </a:r>
          </a:p>
        </p:txBody>
      </p:sp>
      <p:pic>
        <p:nvPicPr>
          <p:cNvPr id="3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32657"/>
            <a:ext cx="249944" cy="36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Connecteur droit 12"/>
          <p:cNvCxnSpPr>
            <a:stCxn id="9" idx="2"/>
            <a:endCxn id="33" idx="3"/>
          </p:cNvCxnSpPr>
          <p:nvPr/>
        </p:nvCxnSpPr>
        <p:spPr>
          <a:xfrm flipH="1" flipV="1">
            <a:off x="1350088" y="895509"/>
            <a:ext cx="2285808" cy="2279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ZoneTexte 82"/>
          <p:cNvSpPr txBox="1"/>
          <p:nvPr/>
        </p:nvSpPr>
        <p:spPr>
          <a:xfrm>
            <a:off x="5652120" y="3356992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&lt;&lt;</a:t>
            </a:r>
            <a:r>
              <a:rPr lang="fr-FR" sz="1000" dirty="0" err="1" smtClean="0"/>
              <a:t>include</a:t>
            </a:r>
            <a:r>
              <a:rPr lang="fr-FR" sz="1000" dirty="0" smtClean="0"/>
              <a:t>&gt;&gt;</a:t>
            </a:r>
            <a:endParaRPr lang="fr-FR" sz="1000" dirty="0"/>
          </a:p>
        </p:txBody>
      </p:sp>
      <p:sp>
        <p:nvSpPr>
          <p:cNvPr id="84" name="ZoneTexte 83"/>
          <p:cNvSpPr txBox="1"/>
          <p:nvPr/>
        </p:nvSpPr>
        <p:spPr>
          <a:xfrm>
            <a:off x="2843808" y="3429000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&lt;&lt;</a:t>
            </a:r>
            <a:r>
              <a:rPr lang="fr-FR" sz="1000" dirty="0" err="1" smtClean="0"/>
              <a:t>include</a:t>
            </a:r>
            <a:r>
              <a:rPr lang="fr-FR" sz="1000" dirty="0" smtClean="0"/>
              <a:t>&gt;&gt;</a:t>
            </a:r>
            <a:endParaRPr lang="fr-FR" sz="1000" dirty="0"/>
          </a:p>
        </p:txBody>
      </p:sp>
      <p:sp>
        <p:nvSpPr>
          <p:cNvPr id="85" name="ZoneTexte 84"/>
          <p:cNvSpPr txBox="1"/>
          <p:nvPr/>
        </p:nvSpPr>
        <p:spPr>
          <a:xfrm>
            <a:off x="3419872" y="4365104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&lt;&lt;</a:t>
            </a:r>
            <a:r>
              <a:rPr lang="fr-FR" sz="1000" dirty="0" err="1" smtClean="0"/>
              <a:t>include</a:t>
            </a:r>
            <a:r>
              <a:rPr lang="fr-FR" sz="1000" dirty="0" smtClean="0"/>
              <a:t>&gt;&gt;</a:t>
            </a:r>
            <a:endParaRPr lang="fr-FR" sz="1000" dirty="0"/>
          </a:p>
        </p:txBody>
      </p:sp>
      <p:sp>
        <p:nvSpPr>
          <p:cNvPr id="103" name="ZoneTexte 102"/>
          <p:cNvSpPr txBox="1"/>
          <p:nvPr/>
        </p:nvSpPr>
        <p:spPr>
          <a:xfrm>
            <a:off x="5652120" y="2636912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&lt;&lt;</a:t>
            </a:r>
            <a:r>
              <a:rPr lang="fr-FR" sz="1000" dirty="0" err="1" smtClean="0"/>
              <a:t>include</a:t>
            </a:r>
            <a:r>
              <a:rPr lang="fr-FR" sz="1000" dirty="0" smtClean="0"/>
              <a:t>&gt;&gt;</a:t>
            </a:r>
            <a:endParaRPr lang="fr-FR" sz="1000" dirty="0"/>
          </a:p>
        </p:txBody>
      </p:sp>
      <p:sp>
        <p:nvSpPr>
          <p:cNvPr id="106" name="Rectangle 105"/>
          <p:cNvSpPr/>
          <p:nvPr/>
        </p:nvSpPr>
        <p:spPr>
          <a:xfrm>
            <a:off x="-1116632" y="-36676"/>
            <a:ext cx="40324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Use Case Client</a:t>
            </a:r>
            <a:endParaRPr lang="fr-FR" b="1" dirty="0">
              <a:ln w="12700">
                <a:solidFill>
                  <a:schemeClr val="tx1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0" name="Connecteur droit 139"/>
          <p:cNvCxnSpPr>
            <a:endCxn id="30" idx="2"/>
          </p:cNvCxnSpPr>
          <p:nvPr/>
        </p:nvCxnSpPr>
        <p:spPr>
          <a:xfrm flipH="1">
            <a:off x="4860032" y="3284984"/>
            <a:ext cx="432048" cy="2020327"/>
          </a:xfrm>
          <a:prstGeom prst="line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ZoneTexte 143"/>
          <p:cNvSpPr txBox="1"/>
          <p:nvPr/>
        </p:nvSpPr>
        <p:spPr>
          <a:xfrm>
            <a:off x="4932040" y="4509120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&lt;&lt;</a:t>
            </a:r>
            <a:r>
              <a:rPr lang="fr-FR" sz="1000" dirty="0" err="1" smtClean="0"/>
              <a:t>include</a:t>
            </a:r>
            <a:r>
              <a:rPr lang="fr-FR" sz="1000" dirty="0" smtClean="0"/>
              <a:t>&gt;&gt;</a:t>
            </a:r>
            <a:endParaRPr lang="fr-FR" sz="1000" dirty="0"/>
          </a:p>
        </p:txBody>
      </p:sp>
      <p:cxnSp>
        <p:nvCxnSpPr>
          <p:cNvPr id="162" name="Connecteur droit 161"/>
          <p:cNvCxnSpPr/>
          <p:nvPr/>
        </p:nvCxnSpPr>
        <p:spPr>
          <a:xfrm>
            <a:off x="3635896" y="3356992"/>
            <a:ext cx="20162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ZoneTexte 169"/>
          <p:cNvSpPr txBox="1"/>
          <p:nvPr/>
        </p:nvSpPr>
        <p:spPr>
          <a:xfrm>
            <a:off x="4067944" y="3356992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/>
              <a:t>Extension point</a:t>
            </a:r>
            <a:endParaRPr lang="fr-FR" sz="1000" b="1" dirty="0"/>
          </a:p>
        </p:txBody>
      </p:sp>
      <p:sp>
        <p:nvSpPr>
          <p:cNvPr id="179" name="ZoneTexte 178"/>
          <p:cNvSpPr txBox="1"/>
          <p:nvPr/>
        </p:nvSpPr>
        <p:spPr>
          <a:xfrm>
            <a:off x="4067944" y="3501008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/>
              <a:t>EXT1 : si client a déjà commandé</a:t>
            </a:r>
            <a:endParaRPr lang="fr-FR" sz="700" dirty="0"/>
          </a:p>
        </p:txBody>
      </p:sp>
      <p:sp>
        <p:nvSpPr>
          <p:cNvPr id="182" name="Rectangle 181"/>
          <p:cNvSpPr/>
          <p:nvPr/>
        </p:nvSpPr>
        <p:spPr>
          <a:xfrm>
            <a:off x="2915816" y="332656"/>
            <a:ext cx="3528392" cy="2060848"/>
          </a:xfrm>
          <a:prstGeom prst="rect">
            <a:avLst/>
          </a:prstGeom>
          <a:solidFill>
            <a:srgbClr val="FFFFD9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Gestion compte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3" name="ZoneTexte 182"/>
          <p:cNvSpPr txBox="1"/>
          <p:nvPr/>
        </p:nvSpPr>
        <p:spPr>
          <a:xfrm>
            <a:off x="4716016" y="908720"/>
            <a:ext cx="1584176" cy="5842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050" dirty="0" smtClean="0"/>
              <a:t>Modification du compte</a:t>
            </a:r>
          </a:p>
        </p:txBody>
      </p:sp>
      <p:sp>
        <p:nvSpPr>
          <p:cNvPr id="184" name="ZoneTexte 183"/>
          <p:cNvSpPr txBox="1"/>
          <p:nvPr/>
        </p:nvSpPr>
        <p:spPr>
          <a:xfrm>
            <a:off x="4067944" y="476672"/>
            <a:ext cx="1584176" cy="35705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050" dirty="0" smtClean="0"/>
              <a:t>Se connecter</a:t>
            </a:r>
          </a:p>
        </p:txBody>
      </p:sp>
      <p:cxnSp>
        <p:nvCxnSpPr>
          <p:cNvPr id="96" name="Connecteur droit 95"/>
          <p:cNvCxnSpPr>
            <a:endCxn id="33" idx="3"/>
          </p:cNvCxnSpPr>
          <p:nvPr/>
        </p:nvCxnSpPr>
        <p:spPr>
          <a:xfrm flipH="1">
            <a:off x="1350088" y="655199"/>
            <a:ext cx="2717856" cy="240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>
            <a:endCxn id="33" idx="3"/>
          </p:cNvCxnSpPr>
          <p:nvPr/>
        </p:nvCxnSpPr>
        <p:spPr>
          <a:xfrm flipH="1" flipV="1">
            <a:off x="1350088" y="895509"/>
            <a:ext cx="3437936" cy="229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/>
          <p:cNvCxnSpPr>
            <a:endCxn id="33" idx="3"/>
          </p:cNvCxnSpPr>
          <p:nvPr/>
        </p:nvCxnSpPr>
        <p:spPr>
          <a:xfrm flipH="1" flipV="1">
            <a:off x="1350088" y="895509"/>
            <a:ext cx="1637736" cy="377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en angle 100"/>
          <p:cNvCxnSpPr>
            <a:stCxn id="11" idx="6"/>
          </p:cNvCxnSpPr>
          <p:nvPr/>
        </p:nvCxnSpPr>
        <p:spPr>
          <a:xfrm flipH="1" flipV="1">
            <a:off x="5652120" y="655199"/>
            <a:ext cx="720080" cy="3349867"/>
          </a:xfrm>
          <a:prstGeom prst="bentConnector3">
            <a:avLst>
              <a:gd name="adj1" fmla="val -31746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10" idx="2"/>
            <a:endCxn id="33" idx="3"/>
          </p:cNvCxnSpPr>
          <p:nvPr/>
        </p:nvCxnSpPr>
        <p:spPr>
          <a:xfrm flipH="1" flipV="1">
            <a:off x="1350088" y="895509"/>
            <a:ext cx="2357816" cy="1847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6948264" y="5301208"/>
            <a:ext cx="2123728" cy="1484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u="sng" dirty="0" smtClean="0">
                <a:solidFill>
                  <a:schemeClr val="tx1"/>
                </a:solidFill>
              </a:rPr>
              <a:t>REMARQUE</a:t>
            </a:r>
          </a:p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Les besoins de même couleur que l’acteur lui sont spécifiques</a:t>
            </a:r>
          </a:p>
        </p:txBody>
      </p:sp>
      <p:sp>
        <p:nvSpPr>
          <p:cNvPr id="186" name="ZoneTexte 185"/>
          <p:cNvSpPr txBox="1"/>
          <p:nvPr/>
        </p:nvSpPr>
        <p:spPr>
          <a:xfrm>
            <a:off x="2987824" y="980728"/>
            <a:ext cx="1224136" cy="5842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050" dirty="0" smtClean="0"/>
              <a:t>Créer un compte </a:t>
            </a:r>
          </a:p>
        </p:txBody>
      </p:sp>
      <p:cxnSp>
        <p:nvCxnSpPr>
          <p:cNvPr id="195" name="Connecteur droit 194"/>
          <p:cNvCxnSpPr>
            <a:stCxn id="196" idx="1"/>
            <a:endCxn id="11" idx="7"/>
          </p:cNvCxnSpPr>
          <p:nvPr/>
        </p:nvCxnSpPr>
        <p:spPr>
          <a:xfrm flipH="1">
            <a:off x="6192929" y="2551693"/>
            <a:ext cx="1619431" cy="1166469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6" name="ZoneTexte 195"/>
          <p:cNvSpPr txBox="1"/>
          <p:nvPr/>
        </p:nvSpPr>
        <p:spPr>
          <a:xfrm>
            <a:off x="7812360" y="2343944"/>
            <a:ext cx="1008112" cy="415498"/>
          </a:xfrm>
          <a:prstGeom prst="rect">
            <a:avLst/>
          </a:prstGeom>
          <a:solidFill>
            <a:srgbClr val="800000"/>
          </a:solidFill>
          <a:ln w="12700">
            <a:solidFill>
              <a:srgbClr val="FF99CC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spAutoFit/>
          </a:bodyPr>
          <a:lstStyle/>
          <a:p>
            <a:r>
              <a:rPr lang="fr-FR" sz="1050" dirty="0" smtClean="0">
                <a:solidFill>
                  <a:schemeClr val="bg1"/>
                </a:solidFill>
              </a:rPr>
              <a:t>&lt;&lt;System&gt;&gt;  bancaire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uckyTie">
  <a:themeElements>
    <a:clrScheme name="Personnalisé 82">
      <a:dk1>
        <a:sysClr val="windowText" lastClr="000000"/>
      </a:dk1>
      <a:lt1>
        <a:sysClr val="window" lastClr="FFFFFF"/>
      </a:lt1>
      <a:dk2>
        <a:srgbClr val="CDD9FF"/>
      </a:dk2>
      <a:lt2>
        <a:srgbClr val="EFD8FF"/>
      </a:lt2>
      <a:accent1>
        <a:srgbClr val="84A3FF"/>
      </a:accent1>
      <a:accent2>
        <a:srgbClr val="9900FF"/>
      </a:accent2>
      <a:accent3>
        <a:srgbClr val="EFD8FF"/>
      </a:accent3>
      <a:accent4>
        <a:srgbClr val="59A9F2"/>
      </a:accent4>
      <a:accent5>
        <a:srgbClr val="235AFE"/>
      </a:accent5>
      <a:accent6>
        <a:srgbClr val="C7E2FA"/>
      </a:accent6>
      <a:hlink>
        <a:srgbClr val="20C8F7"/>
      </a:hlink>
      <a:folHlink>
        <a:srgbClr val="21B2C8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ucky Tie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90000"/>
              </a:schemeClr>
            </a:gs>
            <a:gs pos="50000">
              <a:schemeClr val="phClr">
                <a:tint val="5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50000"/>
                <a:hueMod val="100000"/>
                <a:satMod val="90000"/>
              </a:schemeClr>
            </a:gs>
          </a:gsLst>
          <a:lin ang="1800000" scaled="1"/>
        </a:gradFill>
        <a:solidFill>
          <a:schemeClr val="phClr">
            <a:tint val="100000"/>
            <a:shade val="100000"/>
            <a:hueMod val="100000"/>
            <a:satMod val="100000"/>
          </a:schemeClr>
        </a:solidFill>
      </a:fillStyleLst>
      <a:lnStyleLst>
        <a:ln w="20000" cap="flat" cmpd="sng" algn="ctr">
          <a:solidFill>
            <a:schemeClr val="phClr"/>
          </a:solidFill>
          <a:prstDash val="solid"/>
        </a:ln>
        <a:ln w="30000" cap="flat" cmpd="sng" algn="ctr">
          <a:solidFill>
            <a:schemeClr val="phClr"/>
          </a:solidFill>
          <a:prstDash val="solid"/>
        </a:ln>
        <a:ln w="400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12700">
              <a:schemeClr val="phClr">
                <a:tint val="100000"/>
                <a:shade val="100000"/>
                <a:alpha val="50196"/>
                <a:hueMod val="100000"/>
                <a:satMod val="100000"/>
              </a:schemeClr>
            </a:glow>
          </a:effectLst>
        </a:effectStyle>
        <a:effectStyle>
          <a:effectLst>
            <a:innerShdw blurRad="25400" dist="38100" dir="2700000">
              <a:schemeClr val="phClr">
                <a:tint val="90000"/>
                <a:shade val="100000"/>
                <a:hueMod val="100000"/>
                <a:satMod val="100000"/>
              </a:schemeClr>
            </a:innerShdw>
          </a:effectLst>
        </a:effectStyle>
        <a:effectStyle>
          <a:effectLst>
            <a:innerShdw blurRad="25400" dist="38100" dir="2700000">
              <a:schemeClr val="phClr">
                <a:tint val="100000"/>
                <a:shade val="50000"/>
                <a:hueMod val="100000"/>
                <a:satMod val="100000"/>
              </a:schemeClr>
            </a:innerShdw>
          </a:effectLst>
          <a:scene3d>
            <a:camera prst="orthographicFront"/>
            <a:lightRig rig="soft" dir="t"/>
          </a:scene3d>
          <a:sp3d extrusionH="76200" prstMaterial="matte">
            <a:bevelT h="50800"/>
            <a:bevelB w="0" h="0"/>
            <a:extrusionClr>
              <a:schemeClr val="accent3">
                <a:tint val="40000"/>
              </a:schemeClr>
            </a:extrusionClr>
          </a:sp3d>
        </a:effectStyle>
      </a:effectStyleLst>
      <a:bgFillStyleLst>
        <a:gradFill rotWithShape="1">
          <a:gsLst>
            <a:gs pos="0">
              <a:schemeClr val="phClr">
                <a:tint val="100000"/>
                <a:shade val="50000"/>
                <a:hueMod val="100000"/>
                <a:satMod val="100000"/>
              </a:schemeClr>
            </a:gs>
            <a:gs pos="40000">
              <a:schemeClr val="phClr">
                <a:tint val="8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50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60000"/>
                <a:hueMod val="100000"/>
                <a:satMod val="100000"/>
              </a:schemeClr>
              <a:schemeClr val="phClr">
                <a:tint val="7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  <a:blipFill>
          <a:blip xmlns:r="http://schemas.openxmlformats.org/officeDocument/2006/relationships" r:embed="rId2">
            <a:duotone>
              <a:schemeClr val="phClr">
                <a:tint val="100000"/>
                <a:shade val="60000"/>
                <a:hueMod val="100000"/>
                <a:satMod val="100000"/>
              </a:schemeClr>
              <a:schemeClr val="phClr">
                <a:tint val="7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LeNœudDeLaChance</Template>
  <TotalTime>11632</TotalTime>
  <Words>429</Words>
  <Application>Microsoft Office PowerPoint</Application>
  <PresentationFormat>Affichage à l'écran (4:3)</PresentationFormat>
  <Paragraphs>220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LuckyTie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Lorraine Fritz</dc:creator>
  <cp:lastModifiedBy>aehline F.</cp:lastModifiedBy>
  <cp:revision>697</cp:revision>
  <dcterms:created xsi:type="dcterms:W3CDTF">2011-06-30T13:08:12Z</dcterms:created>
  <dcterms:modified xsi:type="dcterms:W3CDTF">2019-05-24T15:26:57Z</dcterms:modified>
</cp:coreProperties>
</file>