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76"/>
  </p:notesMasterIdLst>
  <p:sldIdLst>
    <p:sldId id="256" r:id="rId2"/>
    <p:sldId id="273" r:id="rId3"/>
    <p:sldId id="268" r:id="rId4"/>
    <p:sldId id="259" r:id="rId5"/>
    <p:sldId id="271" r:id="rId6"/>
    <p:sldId id="275" r:id="rId7"/>
    <p:sldId id="279" r:id="rId8"/>
    <p:sldId id="285" r:id="rId9"/>
    <p:sldId id="284" r:id="rId10"/>
    <p:sldId id="280" r:id="rId11"/>
    <p:sldId id="286" r:id="rId12"/>
    <p:sldId id="287" r:id="rId13"/>
    <p:sldId id="282" r:id="rId14"/>
    <p:sldId id="281" r:id="rId15"/>
    <p:sldId id="283" r:id="rId16"/>
    <p:sldId id="27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63" r:id="rId28"/>
    <p:sldId id="298" r:id="rId29"/>
    <p:sldId id="299" r:id="rId30"/>
    <p:sldId id="306" r:id="rId31"/>
    <p:sldId id="307" r:id="rId32"/>
    <p:sldId id="308" r:id="rId33"/>
    <p:sldId id="309" r:id="rId34"/>
    <p:sldId id="277" r:id="rId35"/>
    <p:sldId id="310" r:id="rId36"/>
    <p:sldId id="311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8" r:id="rId46"/>
    <p:sldId id="329" r:id="rId47"/>
    <p:sldId id="340" r:id="rId48"/>
    <p:sldId id="278" r:id="rId49"/>
    <p:sldId id="312" r:id="rId50"/>
    <p:sldId id="313" r:id="rId51"/>
    <p:sldId id="324" r:id="rId52"/>
    <p:sldId id="325" r:id="rId53"/>
    <p:sldId id="330" r:id="rId54"/>
    <p:sldId id="331" r:id="rId55"/>
    <p:sldId id="332" r:id="rId56"/>
    <p:sldId id="333" r:id="rId57"/>
    <p:sldId id="334" r:id="rId58"/>
    <p:sldId id="335" r:id="rId59"/>
    <p:sldId id="266" r:id="rId60"/>
    <p:sldId id="314" r:id="rId61"/>
    <p:sldId id="315" r:id="rId62"/>
    <p:sldId id="326" r:id="rId63"/>
    <p:sldId id="327" r:id="rId64"/>
    <p:sldId id="336" r:id="rId65"/>
    <p:sldId id="337" r:id="rId66"/>
    <p:sldId id="338" r:id="rId67"/>
    <p:sldId id="339" r:id="rId68"/>
    <p:sldId id="341" r:id="rId69"/>
    <p:sldId id="342" r:id="rId70"/>
    <p:sldId id="344" r:id="rId71"/>
    <p:sldId id="345" r:id="rId72"/>
    <p:sldId id="343" r:id="rId73"/>
    <p:sldId id="346" r:id="rId74"/>
    <p:sldId id="347" r:id="rId7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D5FFE8"/>
    <a:srgbClr val="BDDCF9"/>
    <a:srgbClr val="FFFFD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818" autoAdjust="0"/>
    <p:restoredTop sz="86429" autoAdjust="0"/>
  </p:normalViewPr>
  <p:slideViewPr>
    <p:cSldViewPr>
      <p:cViewPr>
        <p:scale>
          <a:sx n="125" d="100"/>
          <a:sy n="125" d="100"/>
        </p:scale>
        <p:origin x="-504" y="11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A095-916A-4985-8097-0FF9DBBF857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Diagrammes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se connecter à son compte client déjà existant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adresse mail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5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5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client sélectionne Mot de passe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le client a oublié son adresse mail/ n’a plus accès à sa boite mail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5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client sélectionne Mail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numéro de téléphone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numéro de téléphone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numéro de téléphone est cohérent donc un SMS contenant ses identifiants est envoyé au client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client ont été enregistrées (trace de connexion/ envoi de mail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client rentre l’adresse internet du site de la pizzeria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s’affiche, on y trouve :				- le message d’accueil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la possibilité de sélectionner livraison ou à emporter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pizzas du moment et les nouveautés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onglets  : carte , trouver les pizzerias, rejoignez nous(page de recrutement), l’inscription à la newsletter, s’identifier sur le compte client /créer le compte client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sélectionne l’onglet s’identifier/créer son compte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invité à saisir son mail et son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mail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Mail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Adresses et informations personnelles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Options de paiement déjà enregistrés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historique de mes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Programme de fidélité</a:t>
            </a:r>
            <a:r>
              <a:rPr lang="fr-FR" sz="900" dirty="0" smtClean="0">
                <a:solidFill>
                  <a:schemeClr val="tx1"/>
                </a:solidFill>
              </a:rPr>
              <a:t> 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clique sur l’onglet Adresses et informations personnelles puis modifier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Il modifie les informations correspondante (nom adresse mot de passe moyen de paiement préféré etc.)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les informations rentrées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informations rentrées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nouvelles informations sont enregistrées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adresse mail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5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mail/mot de passe invalides  s’affiche avec les compléments d’informations adéquats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5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client sélectionne Mot de passe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le client a oublié son adresse mail/ n’a plus accès à sa boite mail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5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client sélectionne Mail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numéro de téléphone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numéro de téléphone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numéro de téléphone est cohérent donc un SMS contenant ses identifiants est envoyé au client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Les nouvelles informations rentrées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11 du scénario nominal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les informations rentrées sont invalides ( et précise lesquelles sont concernées)</a:t>
            </a:r>
          </a:p>
          <a:p>
            <a:pPr marL="228600" indent="-228600">
              <a:buFont typeface="+mj-lt"/>
              <a:buAutoNum type="arabicPeriod" startAt="11"/>
            </a:pPr>
            <a:r>
              <a:rPr lang="fr-FR" sz="900" dirty="0" smtClean="0">
                <a:solidFill>
                  <a:schemeClr val="tx1"/>
                </a:solidFill>
              </a:rPr>
              <a:t>L’utilisateur corrige les données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11</a:t>
            </a:r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client ont été enregistrées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commander une pizza par internet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(qui n’a encore jamais commandé) de passer commande et de régler sa commande par CB 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client(principal), système bancaire (secondaire)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a accès à internet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a une adresse mail valide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La connexion avec le Système d’autorisation est opérationnelle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client rentre l’adresse internet du site de la pizzeria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s’affiche, on y trouve :				- le message d’accueil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la possibilité de sélectionner livraison ou à emporter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pizzas du moment et les nouveautés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onglets  : carte , trouver les pizzerias, rejoignez nous(page de recrutement), 	  l’inscription à la newsletter, s’identifier sur le compte client /créer le compte client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sélectionne l’onglet carte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différents entrées plats desserts boissons etc. lui sont présentés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fait son choix et constitue son panier en cliquant sur les éléments de sa commande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invité à créer son compte personnel : il doit rentrer son adresse mail  et un mot de passe tous les deux valides.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 mail de vérification de l’adresse mail lui est envoyé, avec un message de bienvenue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doit rentrer ses informations personnelles : nom, prénom, adresse complète valide, compléments d’adresses (étage code résidence etc.), numéro de téléphone.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Vérification par le Système de l’absence d’erreur de saisie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En l’absence d’erreur le client est invité à préciser la date et l’heure de livraison souhaités, la pizzeria souhaitée ET choisir entre retrait à cette pizzeria OU livraison à domicile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Après un feed-back sur le contenu de son panier et les informations rentrées, le client est invité à sélectionner son mode de paiement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L’utilisateur choisit de régler par CB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Une page sécurisée en lien avec le Système bancaire partenaire se lance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L’utilisateur saisit ses numéros de CB ( nom du titulaire, numéros de carte, date de validité, cryptogramme visuel à 3 chiffres ) </a:t>
            </a: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=&gt;case à cocher enregistrer ma carte pour ma prochaine commande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L’utilisateur valide la transaction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bancaire vérifie la carte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bancaire donne son accord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Un écran de validation s’affiche avec la facture client (avec possibilité de l’imprimer ou de la télécharger au format </a:t>
            </a:r>
            <a:r>
              <a:rPr lang="fr-FR" sz="900" dirty="0" err="1" smtClean="0">
                <a:solidFill>
                  <a:schemeClr val="tx1"/>
                </a:solidFill>
              </a:rPr>
              <a:t>pdf</a:t>
            </a:r>
            <a:r>
              <a:rPr lang="fr-FR" sz="900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commander une pizza par internet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(qui n’a encore jamais commandé) de passer commande et de régler sa commande par CB 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client(principal), système bancaire (secondaire)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 alternatifs</a:t>
            </a:r>
          </a:p>
          <a:p>
            <a:pPr marL="228600" indent="-228600"/>
            <a:r>
              <a:rPr lang="fr-FR" sz="900" i="1" dirty="0" smtClean="0">
                <a:solidFill>
                  <a:schemeClr val="tx1"/>
                </a:solidFill>
              </a:rPr>
              <a:t>A1 : Le client choisit de payer à la livraison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L’enchainement démarre au point 11</a:t>
            </a:r>
          </a:p>
          <a:p>
            <a:pPr marL="228600" indent="-228600"/>
            <a:r>
              <a:rPr lang="fr-FR" sz="900" i="1" dirty="0" smtClean="0">
                <a:solidFill>
                  <a:schemeClr val="tx1"/>
                </a:solidFill>
              </a:rPr>
              <a:t>A2 : L’utilisateur choisit de régler à la réception de sa commande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nominal reprend au point 18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commander une pizza par internet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(qui n’a encore jamais commandé) de passer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client(principal), système bancaire (secondaire)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 a un format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6 du scénario nominal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 n’est pas valide et invite le client à en saisir un nouveau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mail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7 du scénario nominal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fr-FR" sz="900" dirty="0" smtClean="0">
                <a:solidFill>
                  <a:schemeClr val="tx1"/>
                </a:solidFill>
              </a:rPr>
              <a:t>Le mail de vérification n’est pas reçu 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fr-FR" sz="900" dirty="0" smtClean="0">
                <a:solidFill>
                  <a:schemeClr val="tx1"/>
                </a:solidFill>
              </a:rPr>
              <a:t>Le client ne peut pas valider la suite de sa création de compte</a:t>
            </a:r>
          </a:p>
          <a:p>
            <a:pPr marL="228600" indent="-228600">
              <a:buFont typeface="+mj-lt"/>
              <a:buAutoNum type="arabicPeriod" startAt="7"/>
            </a:pPr>
            <a:r>
              <a:rPr lang="fr-FR" sz="900" dirty="0" smtClean="0">
                <a:solidFill>
                  <a:schemeClr val="tx1"/>
                </a:solidFill>
              </a:rPr>
              <a:t>Le client est invité à saisir une nouvelle adresse mail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Adresse invalide/ numéro de téléphone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9 du scénario nominal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Le système indique à l’utilisateur qu’il y a une erreur sur l’adresse/ le numéro de téléphone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9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CB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16 du scénario nominal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fr-FR" sz="900" dirty="0" smtClean="0">
                <a:solidFill>
                  <a:schemeClr val="tx1"/>
                </a:solidFill>
              </a:rPr>
              <a:t>La transaction est refusée par le Système bancaire</a:t>
            </a:r>
          </a:p>
          <a:p>
            <a:pPr marL="228600" indent="-228600">
              <a:buFont typeface="+mj-lt"/>
              <a:buAutoNum type="arabicPeriod" startAt="17"/>
            </a:pPr>
            <a:r>
              <a:rPr lang="fr-FR" sz="900" dirty="0" smtClean="0">
                <a:solidFill>
                  <a:schemeClr val="tx1"/>
                </a:solidFill>
              </a:rPr>
              <a:t>Un message de feed-back utilisateur s’affiche, pour informer le client que la transaction n’a pas pu aboutir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11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i="1" dirty="0" smtClean="0">
                <a:solidFill>
                  <a:schemeClr val="tx1"/>
                </a:solidFill>
              </a:rPr>
              <a:t>E5 annulation de la transaction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L’enchainement E5 peut démarrer entre les points 5 et 14 du scénario nominal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5 à 14. Le client demande l’annulation de sa commande. La commande n’est pas enregistrée</a:t>
            </a: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client ont été enregistrées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Une commande a été enregistrée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Une transaction a été enregistrée avec les informations pertinentes (montant, numéro de carte, date etc.)</a:t>
            </a: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916208" y="2492896"/>
            <a:ext cx="3528000" cy="18002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Gestion stocks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95936" y="3284984"/>
            <a:ext cx="1402578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les stocks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15816" y="4365104"/>
            <a:ext cx="3528000" cy="2132856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des commandes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923928" y="5256014"/>
            <a:ext cx="1728192" cy="811485"/>
          </a:xfrm>
          <a:prstGeom prst="ellipse">
            <a:avLst/>
          </a:prstGeom>
          <a:solidFill>
            <a:srgbClr val="A3FFA3"/>
          </a:solidFill>
          <a:ln w="12700"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Affecter une commande à un livreur</a:t>
            </a:r>
          </a:p>
        </p:txBody>
      </p:sp>
      <p:cxnSp>
        <p:nvCxnSpPr>
          <p:cNvPr id="21" name="Connecteur droit 20"/>
          <p:cNvCxnSpPr>
            <a:stCxn id="25" idx="2"/>
            <a:endCxn id="18" idx="2"/>
          </p:cNvCxnSpPr>
          <p:nvPr/>
        </p:nvCxnSpPr>
        <p:spPr>
          <a:xfrm>
            <a:off x="954044" y="1818402"/>
            <a:ext cx="2969884" cy="38433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923928" y="4648453"/>
            <a:ext cx="1728192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Consulter les commandes</a:t>
            </a:r>
          </a:p>
        </p:txBody>
      </p:sp>
      <p:cxnSp>
        <p:nvCxnSpPr>
          <p:cNvPr id="30" name="Connecteur droit 29"/>
          <p:cNvCxnSpPr>
            <a:stCxn id="25" idx="3"/>
            <a:endCxn id="7" idx="2"/>
          </p:cNvCxnSpPr>
          <p:nvPr/>
        </p:nvCxnSpPr>
        <p:spPr>
          <a:xfrm>
            <a:off x="1350088" y="1687597"/>
            <a:ext cx="2645848" cy="192198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3"/>
            <a:endCxn id="24" idx="2"/>
          </p:cNvCxnSpPr>
          <p:nvPr/>
        </p:nvCxnSpPr>
        <p:spPr>
          <a:xfrm>
            <a:off x="1350088" y="1687597"/>
            <a:ext cx="2573840" cy="325299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5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ZoneTexte 24"/>
          <p:cNvSpPr txBox="1"/>
          <p:nvPr/>
        </p:nvSpPr>
        <p:spPr>
          <a:xfrm>
            <a:off x="558000" y="1556792"/>
            <a:ext cx="792088" cy="261610"/>
          </a:xfrm>
          <a:prstGeom prst="rect">
            <a:avLst/>
          </a:prstGeom>
          <a:solidFill>
            <a:srgbClr val="99FF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Patron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15816" y="360040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788024" y="1440160"/>
            <a:ext cx="1584176" cy="540000"/>
          </a:xfrm>
          <a:prstGeom prst="ellipse">
            <a:avLst/>
          </a:prstGeom>
          <a:solidFill>
            <a:srgbClr val="A3FFA3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Consulter le CA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4067944" y="504056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131840" y="1008112"/>
            <a:ext cx="1224136" cy="811485"/>
          </a:xfrm>
          <a:prstGeom prst="ellipse">
            <a:avLst/>
          </a:prstGeom>
          <a:solidFill>
            <a:srgbClr val="A3FFA3"/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Créer compte employés </a:t>
            </a:r>
          </a:p>
        </p:txBody>
      </p:sp>
      <p:cxnSp>
        <p:nvCxnSpPr>
          <p:cNvPr id="19" name="Connecteur droit 18"/>
          <p:cNvCxnSpPr>
            <a:stCxn id="25" idx="3"/>
            <a:endCxn id="53" idx="2"/>
          </p:cNvCxnSpPr>
          <p:nvPr/>
        </p:nvCxnSpPr>
        <p:spPr>
          <a:xfrm flipV="1">
            <a:off x="1350088" y="682583"/>
            <a:ext cx="2717856" cy="100501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25" idx="3"/>
            <a:endCxn id="52" idx="4"/>
          </p:cNvCxnSpPr>
          <p:nvPr/>
        </p:nvCxnSpPr>
        <p:spPr>
          <a:xfrm>
            <a:off x="1350088" y="1687597"/>
            <a:ext cx="4230024" cy="29256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25" idx="3"/>
            <a:endCxn id="55" idx="2"/>
          </p:cNvCxnSpPr>
          <p:nvPr/>
        </p:nvCxnSpPr>
        <p:spPr>
          <a:xfrm flipV="1">
            <a:off x="1350088" y="1413855"/>
            <a:ext cx="1781752" cy="27374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-1044624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Patron</a:t>
            </a:r>
            <a:endParaRPr lang="fr-FR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948264" y="3789040"/>
            <a:ext cx="2088232" cy="299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Les besoins de même couleur que l’acteur lui sont spécifiques</a:t>
            </a:r>
            <a:endParaRPr lang="fr-FR" b="1" u="sng" dirty="0" smtClean="0">
              <a:solidFill>
                <a:schemeClr val="tx1"/>
              </a:solidFill>
            </a:endParaRP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Ici toutes les relations entre besoins, sont &lt;&lt;</a:t>
            </a:r>
            <a:r>
              <a:rPr lang="fr-FR" sz="1600" dirty="0" err="1" smtClean="0">
                <a:solidFill>
                  <a:schemeClr val="tx1"/>
                </a:solidFill>
              </a:rPr>
              <a:t>includes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995936" y="2564904"/>
            <a:ext cx="1402578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Modifier les stocks</a:t>
            </a:r>
          </a:p>
        </p:txBody>
      </p:sp>
      <p:cxnSp>
        <p:nvCxnSpPr>
          <p:cNvPr id="26" name="Connecteur droit 25"/>
          <p:cNvCxnSpPr>
            <a:stCxn id="25" idx="3"/>
            <a:endCxn id="22" idx="2"/>
          </p:cNvCxnSpPr>
          <p:nvPr/>
        </p:nvCxnSpPr>
        <p:spPr>
          <a:xfrm>
            <a:off x="1350088" y="1687597"/>
            <a:ext cx="2645848" cy="120190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patron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patron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Créer/gérer les comptes employés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 CA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Affecter une livraison à un livreur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patron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un compte employé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créer un compte employé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patron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patron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Créer/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gérer les comptes employés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 CA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Affecter une livraison à un livreur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clique sur Créer un compte employé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création de compte s’affiche avec différents encarts à remplir :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nom prénom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adresse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numéro de téléphone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-mail professionnel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-fonction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informations complémentaires (formation aux premiers secours/ incendie etc...)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 patron remplit les informations correspondantes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Les informations sont vérifiées par le Système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Les informations sont pertinentes et le compte est enregistré </a:t>
            </a:r>
          </a:p>
          <a:p>
            <a:pPr marL="228600" indent="-228600">
              <a:buFont typeface="+mj-lt"/>
              <a:buAutoNum type="arabicPeriod" startAt="8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491880" y="908720"/>
            <a:ext cx="2232248" cy="41764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System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988840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ZoneTexte 106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9512" y="260648"/>
            <a:ext cx="2016224" cy="55446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092280" y="404664"/>
            <a:ext cx="2016224" cy="532859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51520" y="58772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Acteurs principaux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020272" y="58052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Acteurs secondaires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2339752" y="6027003"/>
            <a:ext cx="46085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de contexte statique</a:t>
            </a:r>
            <a:endParaRPr lang="fr-FR" sz="24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33" name="Connecteur droit 32"/>
          <p:cNvCxnSpPr/>
          <p:nvPr/>
        </p:nvCxnSpPr>
        <p:spPr>
          <a:xfrm>
            <a:off x="1350088" y="1687598"/>
            <a:ext cx="2141792" cy="1321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350088" y="895509"/>
            <a:ext cx="2141792" cy="58927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926152" y="2060848"/>
            <a:ext cx="1565728" cy="41499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1350088" y="2348880"/>
            <a:ext cx="2141792" cy="85088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32" idx="1"/>
          </p:cNvCxnSpPr>
          <p:nvPr/>
        </p:nvCxnSpPr>
        <p:spPr>
          <a:xfrm flipV="1">
            <a:off x="1350088" y="2996952"/>
            <a:ext cx="2141792" cy="10795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1331640" y="3356992"/>
            <a:ext cx="2160240" cy="16429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2" idx="3"/>
            <a:endCxn id="107" idx="1"/>
          </p:cNvCxnSpPr>
          <p:nvPr/>
        </p:nvCxnSpPr>
        <p:spPr>
          <a:xfrm flipV="1">
            <a:off x="5724128" y="2551693"/>
            <a:ext cx="2088232" cy="44525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5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ZoneTexte 35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558000" y="1556792"/>
            <a:ext cx="792088" cy="261610"/>
          </a:xfrm>
          <a:prstGeom prst="rect">
            <a:avLst/>
          </a:prstGeom>
          <a:solidFill>
            <a:srgbClr val="99FF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Patron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58000" y="2348880"/>
            <a:ext cx="1368152" cy="253916"/>
          </a:xfrm>
          <a:prstGeom prst="rect">
            <a:avLst/>
          </a:prstGeom>
          <a:solidFill>
            <a:srgbClr val="FFC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Approvisionnement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58000" y="3861048"/>
            <a:ext cx="792088" cy="430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Hôte de caisse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58000" y="3068960"/>
            <a:ext cx="792088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Pizzaiolo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39552" y="4869160"/>
            <a:ext cx="792088" cy="26161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Livreur</a:t>
            </a:r>
          </a:p>
        </p:txBody>
      </p: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263691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3429001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443711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un compte employé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créer un compte employé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Les informations entrées ont un format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9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les informations rentrées ne sont pas valides(il précise lesquelles)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patron corrige les informations nécessaires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9</a:t>
            </a:r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patron ont été enregistrées (trace de connexion/ envoi de mail, MP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patron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patron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Créer/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gérer les comptes employés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 CA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Affecter une livraison à un livreur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clique sur Consulter les stocks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stocks s’affiche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patron ont été enregistrées (trace de connexion/ envoi de mail, MP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patron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patron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Créer/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gérer les comptes employés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 CA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Affecter une livraison à un livreur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clique sur Consulter les commandes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commandes s’affiche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patron ont été enregistrées (trace de connexion/ envoi de mail, MP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Affecter une commande à un livreur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d’affecter une commande à un livreur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patron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patron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Créer/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gérer les comptes employés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 CA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Affecter une livraison à un livreur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patron clique sur Affecter une commande à un livreur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d’affectation des commandes s’affiche avec les encarts (pré rempli et possibilité de scroller entre les différentes propositions)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Livreur (avec son matricule)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Commande (avec le numéro de commande dédié)</a:t>
            </a:r>
          </a:p>
          <a:p>
            <a:pPr marL="1143000" lvl="2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la possibilité d’attribuer la commande au livreur sélectionner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confirme la possibilité d’affecter cette commande au livreur sélectionné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L’affectation est confirmée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rgbClr val="D6FEDA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Affecter une commande à un livreur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patron d’affecter une commande à un livreur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patron(principal)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L’affectation de la commande à un livreur est invalide (livreur en congé/ en arrêt maladie </a:t>
            </a:r>
            <a:r>
              <a:rPr lang="fr-FR" sz="900" i="1" dirty="0" err="1" smtClean="0">
                <a:solidFill>
                  <a:schemeClr val="tx1"/>
                </a:solidFill>
              </a:rPr>
              <a:t>etc</a:t>
            </a:r>
            <a:r>
              <a:rPr lang="fr-FR" sz="900" i="1" dirty="0" smtClean="0">
                <a:solidFill>
                  <a:schemeClr val="tx1"/>
                </a:solidFill>
              </a:rPr>
              <a:t>…)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8 du scénario nominal</a:t>
            </a:r>
          </a:p>
          <a:p>
            <a:pPr marL="228600" indent="-228600">
              <a:buFont typeface="+mj-lt"/>
              <a:buAutoNum type="arabicPeriod" startAt="9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l’impossibilité d’affecter cette commande à ce livreur particulier</a:t>
            </a:r>
            <a:endParaRPr lang="fr-FR" sz="900" dirty="0" smtClean="0">
              <a:solidFill>
                <a:schemeClr val="tx1"/>
              </a:solidFill>
              <a:effectLst/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7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et une commande livreur ont été enregistrées 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915816" y="360040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67944" y="504056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58000" y="2348880"/>
            <a:ext cx="1368152" cy="253916"/>
          </a:xfrm>
          <a:prstGeom prst="rect">
            <a:avLst/>
          </a:prstGeom>
          <a:solidFill>
            <a:srgbClr val="FFC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Approvisionnement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Connecteur droit 21"/>
          <p:cNvCxnSpPr>
            <a:stCxn id="15" idx="2"/>
            <a:endCxn id="20" idx="0"/>
          </p:cNvCxnSpPr>
          <p:nvPr/>
        </p:nvCxnSpPr>
        <p:spPr>
          <a:xfrm flipH="1">
            <a:off x="1242076" y="682583"/>
            <a:ext cx="2825868" cy="16662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16208" y="2492896"/>
            <a:ext cx="3528000" cy="18002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Gestion stocks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995936" y="3191223"/>
            <a:ext cx="1402578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les stocks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995936" y="2492896"/>
            <a:ext cx="1487909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Modifier les stocks</a:t>
            </a:r>
          </a:p>
        </p:txBody>
      </p:sp>
      <p:cxnSp>
        <p:nvCxnSpPr>
          <p:cNvPr id="25" name="Connecteur droit 24"/>
          <p:cNvCxnSpPr>
            <a:stCxn id="20" idx="2"/>
            <a:endCxn id="8" idx="2"/>
          </p:cNvCxnSpPr>
          <p:nvPr/>
        </p:nvCxnSpPr>
        <p:spPr>
          <a:xfrm>
            <a:off x="1242076" y="2602796"/>
            <a:ext cx="2753860" cy="2146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20" idx="2"/>
            <a:endCxn id="27" idx="2"/>
          </p:cNvCxnSpPr>
          <p:nvPr/>
        </p:nvCxnSpPr>
        <p:spPr>
          <a:xfrm>
            <a:off x="1242076" y="2602796"/>
            <a:ext cx="2753860" cy="9130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48264" y="3789040"/>
            <a:ext cx="2088232" cy="299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Les besoins de même couleur que l’acteur lui sont spécifiques</a:t>
            </a:r>
            <a:endParaRPr lang="fr-FR" b="1" u="sng" dirty="0" smtClean="0">
              <a:solidFill>
                <a:schemeClr val="tx1"/>
              </a:solidFill>
            </a:endParaRP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Ici toutes les relations entre besoins, sont &lt;&lt;</a:t>
            </a:r>
            <a:r>
              <a:rPr lang="fr-FR" sz="1600" dirty="0" err="1" smtClean="0">
                <a:solidFill>
                  <a:schemeClr val="tx1"/>
                </a:solidFill>
              </a:rPr>
              <a:t>includes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-324544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Approvisionnement</a:t>
            </a:r>
            <a:endParaRPr lang="fr-FR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FFF2C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membre du personnel gérant l’approvisionnement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membre du personnel gérant l’approvisionnement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membre du personnel gérant l’approvisionnement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FFF2C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membre du personnel gérant l’approvisionnement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membre du personnel gérant l’approvisionnement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oneTexte 20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58000" y="1556792"/>
            <a:ext cx="792088" cy="261610"/>
          </a:xfrm>
          <a:prstGeom prst="rect">
            <a:avLst/>
          </a:prstGeom>
          <a:solidFill>
            <a:srgbClr val="99FF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Patron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58000" y="2348880"/>
            <a:ext cx="1368152" cy="253916"/>
          </a:xfrm>
          <a:prstGeom prst="rect">
            <a:avLst/>
          </a:prstGeom>
          <a:solidFill>
            <a:srgbClr val="FFC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Approvisionnement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8000" y="3861048"/>
            <a:ext cx="792088" cy="430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Hôte de caisse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58000" y="3068960"/>
            <a:ext cx="792088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Pizzaiolo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39552" y="4869160"/>
            <a:ext cx="792088" cy="26161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Livreur</a:t>
            </a:r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263691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335699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4365104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5229200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1"/>
          <p:cNvSpPr/>
          <p:nvPr/>
        </p:nvSpPr>
        <p:spPr>
          <a:xfrm>
            <a:off x="3491880" y="908720"/>
            <a:ext cx="2232248" cy="417646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0" y="1628800"/>
            <a:ext cx="1008112" cy="50405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compte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635896" y="2636912"/>
            <a:ext cx="1800200" cy="23762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commande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3888" y="1772816"/>
            <a:ext cx="936104" cy="50405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stocks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51920" y="2860340"/>
            <a:ext cx="1224136" cy="784684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Passer une commande</a:t>
            </a:r>
            <a:endParaRPr lang="fr-FR" sz="1400" dirty="0"/>
          </a:p>
        </p:txBody>
      </p:sp>
      <p:sp>
        <p:nvSpPr>
          <p:cNvPr id="87" name="Rectangle 86"/>
          <p:cNvSpPr/>
          <p:nvPr/>
        </p:nvSpPr>
        <p:spPr>
          <a:xfrm>
            <a:off x="3851920" y="3861048"/>
            <a:ext cx="1224136" cy="792088"/>
          </a:xfrm>
          <a:prstGeom prst="rect">
            <a:avLst/>
          </a:prstGeom>
          <a:solidFill>
            <a:srgbClr val="FFFFDD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des commandes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988840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ZoneTexte 33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35896" y="2420888"/>
            <a:ext cx="720080" cy="21602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563888" y="1628800"/>
            <a:ext cx="576064" cy="144016"/>
          </a:xfrm>
          <a:prstGeom prst="rect">
            <a:avLst/>
          </a:prstGeom>
          <a:solidFill>
            <a:srgbClr val="BDDCF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572000" y="1484784"/>
            <a:ext cx="576064" cy="14401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51920" y="2716324"/>
            <a:ext cx="576064" cy="144016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3851920" y="3717032"/>
            <a:ext cx="576064" cy="144016"/>
          </a:xfrm>
          <a:prstGeom prst="rect">
            <a:avLst/>
          </a:prstGeom>
          <a:solidFill>
            <a:srgbClr val="FFFFDD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339752" y="6027003"/>
            <a:ext cx="46085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de packages</a:t>
            </a:r>
            <a:endParaRPr lang="fr-FR" sz="24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FFF2C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membre du personnel gérant l’approvisionnement de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membre du personnel gérant l’approvisionnement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membre du personnel gérant l’approvisionnement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clique sur Consulter les stocks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stocks s’affiche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rgbClr val="FFF2C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membre du personnel gérant l’approvisionnement de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membre du personnel gérant l’approvisionnement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mail, MP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rgbClr val="FFF2C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membre du personnel gérant l’approvisionnement de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membre du personnel gérant l’approvisionnement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membre du personnel gérant l’approvisionnement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clique sur Modifier les stocks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modification des stocks s’affiche avec la possibilité de choisir les matières premières à commander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membre du personnel gérant l’approvisionnement choisit ses produits puis valide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qu’il n’y a pas d’erreur(Commande limitée à un certain nombre par exemple)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S’il n’y a pas d’erreur, un feed-back utilisateur sur le contenu de la commande est affiché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commande est validée par l’acteur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commande est envoyée au fournisseurs, une facture est générée au format </a:t>
            </a:r>
            <a:r>
              <a:rPr lang="fr-FR" sz="900" dirty="0" err="1" smtClean="0">
                <a:solidFill>
                  <a:schemeClr val="tx1"/>
                </a:solidFill>
              </a:rPr>
              <a:t>pdf</a:t>
            </a:r>
            <a:r>
              <a:rPr lang="fr-FR" sz="900" dirty="0" smtClean="0">
                <a:solidFill>
                  <a:schemeClr val="tx1"/>
                </a:solidFill>
              </a:rPr>
              <a:t> et envoyée directement à l’adresse mail du patron pour validation 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rgbClr val="FFF2C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membre du personnel gérant l’approvisionnement de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membre du personnel gérant l’approvisionnement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  <a:endParaRPr lang="fr-FR" sz="105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  <a:endParaRPr lang="fr-FR" sz="900" u="dbl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La commande fournisseur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9 du scénario nominal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la commande est invalide en précisant la nature du problème (nombre commandé trop important par ex.  )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L’utilisateur est invité à saisir une commande valide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9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Une commande fournisseur a été générée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16208" y="2492896"/>
            <a:ext cx="3528000" cy="18002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Gestion stocks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95936" y="3191223"/>
            <a:ext cx="1402578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Consulter les stocks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15816" y="4365104"/>
            <a:ext cx="3528000" cy="2376264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des commandes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004048" y="4653136"/>
            <a:ext cx="1368152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Consulter les commandes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15816" y="360040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067944" y="504056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995936" y="2492896"/>
            <a:ext cx="1487909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200" dirty="0" smtClean="0"/>
              <a:t>Modifier les stocks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58000" y="3068960"/>
            <a:ext cx="792088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Pizzaiolo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263691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cteur droit 17"/>
          <p:cNvCxnSpPr>
            <a:stCxn id="16" idx="0"/>
            <a:endCxn id="12" idx="2"/>
          </p:cNvCxnSpPr>
          <p:nvPr/>
        </p:nvCxnSpPr>
        <p:spPr>
          <a:xfrm flipV="1">
            <a:off x="954044" y="682583"/>
            <a:ext cx="3113900" cy="23863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6" idx="3"/>
            <a:endCxn id="15" idx="2"/>
          </p:cNvCxnSpPr>
          <p:nvPr/>
        </p:nvCxnSpPr>
        <p:spPr>
          <a:xfrm flipV="1">
            <a:off x="1350088" y="2817490"/>
            <a:ext cx="2645848" cy="382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6" idx="3"/>
            <a:endCxn id="6" idx="2"/>
          </p:cNvCxnSpPr>
          <p:nvPr/>
        </p:nvCxnSpPr>
        <p:spPr>
          <a:xfrm>
            <a:off x="1350088" y="3199765"/>
            <a:ext cx="2645848" cy="3160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644008" y="5733256"/>
            <a:ext cx="1728192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Modifier l’état d’une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915816" y="5869067"/>
            <a:ext cx="1584176" cy="584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Consulter aide mémoire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059832" y="4653136"/>
            <a:ext cx="1296144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préparer la commande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48264" y="3789040"/>
            <a:ext cx="2088232" cy="299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Les besoins de même couleur que l’acteur lui sont spécifiques</a:t>
            </a:r>
            <a:endParaRPr lang="fr-FR" b="1" u="sng" dirty="0" smtClean="0">
              <a:solidFill>
                <a:schemeClr val="tx1"/>
              </a:solidFill>
            </a:endParaRP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Ici toutes les relations entre besoins, sont &lt;&lt;</a:t>
            </a:r>
            <a:r>
              <a:rPr lang="fr-FR" sz="1600" dirty="0" err="1" smtClean="0">
                <a:solidFill>
                  <a:schemeClr val="tx1"/>
                </a:solidFill>
              </a:rPr>
              <a:t>includes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</a:p>
        </p:txBody>
      </p:sp>
      <p:cxnSp>
        <p:nvCxnSpPr>
          <p:cNvPr id="41" name="Connecteur droit 40"/>
          <p:cNvCxnSpPr>
            <a:stCxn id="16" idx="3"/>
            <a:endCxn id="39" idx="2"/>
          </p:cNvCxnSpPr>
          <p:nvPr/>
        </p:nvCxnSpPr>
        <p:spPr>
          <a:xfrm>
            <a:off x="1350088" y="3199765"/>
            <a:ext cx="1709744" cy="17455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2843808" y="563105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extend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cxnSp>
        <p:nvCxnSpPr>
          <p:cNvPr id="45" name="Connecteur droit 44"/>
          <p:cNvCxnSpPr>
            <a:stCxn id="39" idx="6"/>
            <a:endCxn id="9" idx="2"/>
          </p:cNvCxnSpPr>
          <p:nvPr/>
        </p:nvCxnSpPr>
        <p:spPr>
          <a:xfrm>
            <a:off x="4355976" y="4945271"/>
            <a:ext cx="648072" cy="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endCxn id="14" idx="0"/>
          </p:cNvCxnSpPr>
          <p:nvPr/>
        </p:nvCxnSpPr>
        <p:spPr>
          <a:xfrm>
            <a:off x="3707904" y="5589240"/>
            <a:ext cx="0" cy="279827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211960" y="462293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cxnSp>
        <p:nvCxnSpPr>
          <p:cNvPr id="52" name="Connecteur droit 51"/>
          <p:cNvCxnSpPr/>
          <p:nvPr/>
        </p:nvCxnSpPr>
        <p:spPr>
          <a:xfrm>
            <a:off x="2987824" y="5229200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3131840" y="522920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Extension point</a:t>
            </a:r>
            <a:endParaRPr lang="fr-FR" sz="10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3203848" y="537321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EXT1 : si pizzaiolo a oublié la recette</a:t>
            </a:r>
            <a:endParaRPr lang="fr-FR" sz="700" dirty="0"/>
          </a:p>
        </p:txBody>
      </p:sp>
      <p:cxnSp>
        <p:nvCxnSpPr>
          <p:cNvPr id="61" name="Connecteur droit 60"/>
          <p:cNvCxnSpPr>
            <a:stCxn id="39" idx="6"/>
            <a:endCxn id="35" idx="0"/>
          </p:cNvCxnSpPr>
          <p:nvPr/>
        </p:nvCxnSpPr>
        <p:spPr>
          <a:xfrm>
            <a:off x="4355976" y="4945271"/>
            <a:ext cx="1152128" cy="787985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5148064" y="537321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67" name="Rectangle 66"/>
          <p:cNvSpPr/>
          <p:nvPr/>
        </p:nvSpPr>
        <p:spPr>
          <a:xfrm>
            <a:off x="-900608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Pizzaiolo</a:t>
            </a:r>
            <a:endParaRPr lang="fr-FR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</a:t>
            </a:r>
            <a:r>
              <a:rPr lang="fr-FR" sz="900" dirty="0" smtClean="0">
                <a:solidFill>
                  <a:schemeClr val="tx1"/>
                </a:solidFill>
              </a:rPr>
              <a:t>pizzaïolo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pizzaïolo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pizzaïolo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	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l’aide mémoire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 au pizzaïolo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pizzaïolo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 pizzaïolo de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pizzaïolo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pizzaïolo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 pizzaïolo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 pizzaïolo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	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l’aide mémoire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clique sur Consulter les stocks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stocks s’affiche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consulter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pizzaïolo(principal)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mail, MP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pizzaïolo(principal)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pizzaïolo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pizzaïolo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	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l’aide mémoire	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clique sur Modifier les stocks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modification des stocks s’affiche avec la possibilité de choisir les matières premières à commander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choisit ses produits puis valide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qu’il n’y a pas d’erreur(Commande limitée à un certain nombre par exemple)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Il n’y a pas d’erreur un feed-back utilisateur sur le contenu de la commande est affiché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commande est validée par l’acteur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commande est envoyée au fournisseurs, une facture est générée au format </a:t>
            </a:r>
            <a:r>
              <a:rPr lang="fr-FR" sz="900" dirty="0" err="1" smtClean="0">
                <a:solidFill>
                  <a:schemeClr val="tx1"/>
                </a:solidFill>
              </a:rPr>
              <a:t>pdf</a:t>
            </a:r>
            <a:r>
              <a:rPr lang="fr-FR" sz="900" dirty="0" smtClean="0">
                <a:solidFill>
                  <a:schemeClr val="tx1"/>
                </a:solidFill>
              </a:rPr>
              <a:t> et envoyée directement à l’adresse mail du patron pour validation 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3491880" y="908720"/>
            <a:ext cx="2232248" cy="4176464"/>
          </a:xfrm>
          <a:prstGeom prst="rect">
            <a:avLst/>
          </a:prstGeom>
          <a:solidFill>
            <a:schemeClr val="tx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System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1628800"/>
            <a:ext cx="1008112" cy="50405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endParaRPr lang="fr-FR" sz="1400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compte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35896" y="2636912"/>
            <a:ext cx="1800200" cy="237626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 smtClean="0">
                <a:solidFill>
                  <a:sysClr val="windowText" lastClr="000000"/>
                </a:solidFill>
              </a:rPr>
              <a:t>commande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563888" y="1772816"/>
            <a:ext cx="936104" cy="50405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stocks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851920" y="2860340"/>
            <a:ext cx="1224136" cy="784684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Passer une commande</a:t>
            </a:r>
            <a:endParaRPr lang="fr-FR" sz="1400" dirty="0"/>
          </a:p>
        </p:txBody>
      </p:sp>
      <p:sp>
        <p:nvSpPr>
          <p:cNvPr id="105" name="Rectangle 104"/>
          <p:cNvSpPr/>
          <p:nvPr/>
        </p:nvSpPr>
        <p:spPr>
          <a:xfrm>
            <a:off x="3851920" y="3861048"/>
            <a:ext cx="1224136" cy="792088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sz="1400" dirty="0" smtClean="0">
              <a:solidFill>
                <a:schemeClr val="tx1"/>
              </a:solidFill>
            </a:endParaRPr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Gestion des commandes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635896" y="2420888"/>
            <a:ext cx="720080" cy="216024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563888" y="1628800"/>
            <a:ext cx="576064" cy="144016"/>
          </a:xfrm>
          <a:prstGeom prst="rect">
            <a:avLst/>
          </a:prstGeom>
          <a:solidFill>
            <a:srgbClr val="BDDCF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4572000" y="1484784"/>
            <a:ext cx="576064" cy="144016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3851920" y="2716324"/>
            <a:ext cx="576064" cy="144016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3851920" y="3717032"/>
            <a:ext cx="576064" cy="144016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4</a:t>
            </a:fld>
            <a:endParaRPr lang="fr-FR"/>
          </a:p>
        </p:txBody>
      </p:sp>
      <p:cxnSp>
        <p:nvCxnSpPr>
          <p:cNvPr id="133" name="Connecteur droit 132"/>
          <p:cNvCxnSpPr/>
          <p:nvPr/>
        </p:nvCxnSpPr>
        <p:spPr>
          <a:xfrm flipH="1" flipV="1">
            <a:off x="1350088" y="895509"/>
            <a:ext cx="2501832" cy="235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1350088" y="2024844"/>
            <a:ext cx="2213800" cy="11749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V="1">
            <a:off x="1926152" y="2024844"/>
            <a:ext cx="1637736" cy="4509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>
            <a:stCxn id="145" idx="1"/>
          </p:cNvCxnSpPr>
          <p:nvPr/>
        </p:nvCxnSpPr>
        <p:spPr>
          <a:xfrm flipH="1">
            <a:off x="5076056" y="2551693"/>
            <a:ext cx="2736304" cy="70098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Connecteur droit 138"/>
          <p:cNvCxnSpPr/>
          <p:nvPr/>
        </p:nvCxnSpPr>
        <p:spPr>
          <a:xfrm flipH="1" flipV="1">
            <a:off x="1350088" y="4076492"/>
            <a:ext cx="2501832" cy="18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flipV="1">
            <a:off x="1331640" y="4257092"/>
            <a:ext cx="2520280" cy="7428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1350088" y="1687597"/>
            <a:ext cx="2501832" cy="25694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988840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ZoneTexte 144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  <p:cxnSp>
        <p:nvCxnSpPr>
          <p:cNvPr id="146" name="Connecteur droit 145"/>
          <p:cNvCxnSpPr/>
          <p:nvPr/>
        </p:nvCxnSpPr>
        <p:spPr>
          <a:xfrm flipH="1" flipV="1">
            <a:off x="1350088" y="895509"/>
            <a:ext cx="3725968" cy="73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/>
          <p:nvPr/>
        </p:nvCxnSpPr>
        <p:spPr>
          <a:xfrm flipV="1">
            <a:off x="1350088" y="1628800"/>
            <a:ext cx="3725968" cy="5879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V="1">
            <a:off x="1907704" y="2132856"/>
            <a:ext cx="3168352" cy="36004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>
            <a:off x="1350088" y="2132856"/>
            <a:ext cx="3725968" cy="10669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H="1">
            <a:off x="1350088" y="2132856"/>
            <a:ext cx="3725968" cy="1943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1331640" y="2132856"/>
            <a:ext cx="3744416" cy="28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4745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ZoneTexte 153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558000" y="1556792"/>
            <a:ext cx="792088" cy="261610"/>
          </a:xfrm>
          <a:prstGeom prst="rect">
            <a:avLst/>
          </a:prstGeom>
          <a:solidFill>
            <a:srgbClr val="99FF99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Patron</a:t>
            </a:r>
          </a:p>
        </p:txBody>
      </p:sp>
      <p:sp>
        <p:nvSpPr>
          <p:cNvPr id="156" name="ZoneTexte 155"/>
          <p:cNvSpPr txBox="1"/>
          <p:nvPr/>
        </p:nvSpPr>
        <p:spPr>
          <a:xfrm>
            <a:off x="558000" y="2348880"/>
            <a:ext cx="1368152" cy="253916"/>
          </a:xfrm>
          <a:prstGeom prst="rect">
            <a:avLst/>
          </a:prstGeom>
          <a:solidFill>
            <a:srgbClr val="FFC00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Approvisionnement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558000" y="3861048"/>
            <a:ext cx="792088" cy="430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Hôte de caisse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558000" y="3068960"/>
            <a:ext cx="792088" cy="2616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Pizzaiolo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539552" y="4869160"/>
            <a:ext cx="792088" cy="26161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Livreur</a:t>
            </a:r>
          </a:p>
        </p:txBody>
      </p:sp>
      <p:pic>
        <p:nvPicPr>
          <p:cNvPr id="1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2636912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3429001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443711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Rectangle 164"/>
          <p:cNvSpPr/>
          <p:nvPr/>
        </p:nvSpPr>
        <p:spPr>
          <a:xfrm>
            <a:off x="2339752" y="6027003"/>
            <a:ext cx="46085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24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de packages</a:t>
            </a:r>
            <a:endParaRPr lang="fr-FR" sz="24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modifier les stocks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pizzaïolo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  <a:endParaRPr lang="fr-FR" sz="105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  <a:endParaRPr lang="fr-FR" sz="900" u="dbl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La commande fournisseur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9 du scénario nominal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la commande est invalide en précisant la nature du problème (nombre commandé trop important par ex.  )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L’utilisateur est invité à saisir une commande valide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9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Une commande fournisseur a été générée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l’aide mémoire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consulter l’aide mémoire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</a:t>
            </a:r>
            <a:r>
              <a:rPr lang="fr-FR" sz="900" dirty="0" smtClean="0">
                <a:solidFill>
                  <a:schemeClr val="tx1"/>
                </a:solidFill>
              </a:rPr>
              <a:t>pizzaïolo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pizzaïolo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pizzaïolo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	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l’aide mémoire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clique sur Consulter l’aide mémoire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recettes s’affiche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l’aide mémoire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 au pizzaïolo de consulter l’aide mémoire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pizzaïolo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</a:t>
            </a:r>
            <a:r>
              <a:rPr lang="fr-FR" sz="900" dirty="0" smtClean="0">
                <a:solidFill>
                  <a:schemeClr val="tx1"/>
                </a:solidFill>
              </a:rPr>
              <a:t>pizzaïolo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pizzaïolo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pizzaïolo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	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l’aide mémoire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clique sur Consulter les commandes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commandes s’affichent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 au pizzaïolo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pizzaïolo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pizzaïolo(principal)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pizzaïolo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pizzaïolo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les stocks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	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l’aide mémoire	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clique sur Modifier l’état d’une commande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gestion de commande s’affiche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pizzaïolo choisit l’état de la commande puis valide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qu’il n’y a pas d’erreur(état de commande erroné par ex.)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Il n’y a pas d’erreur un feed-back utilisateur sur l’état de la commande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L’état est validé et un message est envoyé au client pour l’informer du changement de statut de sa commande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pizzaïolo de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pizzaïolo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  <a:endParaRPr lang="fr-FR" sz="105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  <a:endParaRPr lang="fr-FR" sz="900" u="dbl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L’état de la commande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9 du scénario nominal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l’état de la commande sélectionné est invalide en précisant la nature du problème (retour à un stade antérieur par ex.  )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L’utilisateur est invité à saisir un état valide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9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Une état de commande et un feed-back client ont été générés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123728" y="1628800"/>
            <a:ext cx="403244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36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METTRE UNE DESCRIPTION D’UNE COMMANDE COMPLETE?</a:t>
            </a:r>
            <a:endParaRPr lang="fr-FR" sz="36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58000" y="3861048"/>
            <a:ext cx="792088" cy="430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Hôte de caisse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3429001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915816" y="360040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67944" y="504056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15816" y="2492896"/>
            <a:ext cx="3528000" cy="2376264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des commandes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644008" y="2708920"/>
            <a:ext cx="1368152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Consulter les commandes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644008" y="3861048"/>
            <a:ext cx="1728192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Modifier l’état d’une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915816" y="4110466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Encaisser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987824" y="2636912"/>
            <a:ext cx="1296144" cy="8114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Répondre au téléphone</a:t>
            </a:r>
          </a:p>
        </p:txBody>
      </p:sp>
      <p:cxnSp>
        <p:nvCxnSpPr>
          <p:cNvPr id="26" name="Connecteur droit 25"/>
          <p:cNvCxnSpPr>
            <a:stCxn id="5" idx="0"/>
            <a:endCxn id="8" idx="2"/>
          </p:cNvCxnSpPr>
          <p:nvPr/>
        </p:nvCxnSpPr>
        <p:spPr>
          <a:xfrm flipV="1">
            <a:off x="954044" y="682583"/>
            <a:ext cx="3113900" cy="3178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5" idx="3"/>
            <a:endCxn id="16" idx="2"/>
          </p:cNvCxnSpPr>
          <p:nvPr/>
        </p:nvCxnSpPr>
        <p:spPr>
          <a:xfrm flipV="1">
            <a:off x="1350088" y="3042655"/>
            <a:ext cx="1637736" cy="1033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5" idx="3"/>
            <a:endCxn id="15" idx="2"/>
          </p:cNvCxnSpPr>
          <p:nvPr/>
        </p:nvCxnSpPr>
        <p:spPr>
          <a:xfrm>
            <a:off x="1350088" y="4076492"/>
            <a:ext cx="1565728" cy="212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5" idx="3"/>
            <a:endCxn id="13" idx="3"/>
          </p:cNvCxnSpPr>
          <p:nvPr/>
        </p:nvCxnSpPr>
        <p:spPr>
          <a:xfrm flipV="1">
            <a:off x="1350088" y="3207625"/>
            <a:ext cx="3494281" cy="868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5" idx="3"/>
            <a:endCxn id="14" idx="0"/>
          </p:cNvCxnSpPr>
          <p:nvPr/>
        </p:nvCxnSpPr>
        <p:spPr>
          <a:xfrm flipV="1">
            <a:off x="1350088" y="3861048"/>
            <a:ext cx="4158016" cy="21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48264" y="3789040"/>
            <a:ext cx="2088232" cy="299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Les besoins de même couleur que l’acteur lui sont spécifiques</a:t>
            </a:r>
            <a:endParaRPr lang="fr-FR" b="1" u="sng" dirty="0" smtClean="0">
              <a:solidFill>
                <a:schemeClr val="tx1"/>
              </a:solidFill>
            </a:endParaRP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Ici toutes les relations entre besoins, sont &lt;&lt;</a:t>
            </a:r>
            <a:r>
              <a:rPr lang="fr-FR" sz="1600" dirty="0" err="1" smtClean="0">
                <a:solidFill>
                  <a:schemeClr val="tx1"/>
                </a:solidFill>
              </a:rPr>
              <a:t>includes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-900608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Hôte de caisse</a:t>
            </a:r>
            <a:endParaRPr lang="fr-FR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32040" y="3212976"/>
            <a:ext cx="1368152" cy="58426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Prendre une commande</a:t>
            </a:r>
            <a:endParaRPr lang="fr-FR" sz="1050" dirty="0" smtClean="0"/>
          </a:p>
        </p:txBody>
      </p:sp>
      <p:cxnSp>
        <p:nvCxnSpPr>
          <p:cNvPr id="22" name="Connecteur droit 21"/>
          <p:cNvCxnSpPr>
            <a:stCxn id="5" idx="3"/>
            <a:endCxn id="18" idx="2"/>
          </p:cNvCxnSpPr>
          <p:nvPr/>
        </p:nvCxnSpPr>
        <p:spPr>
          <a:xfrm flipV="1">
            <a:off x="1350088" y="3505111"/>
            <a:ext cx="3581952" cy="57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hôte de caisse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</a:t>
            </a:r>
            <a:r>
              <a:rPr lang="fr-FR" sz="900" dirty="0" smtClean="0">
                <a:solidFill>
                  <a:schemeClr val="tx1"/>
                </a:solidFill>
              </a:rPr>
              <a:t>hôte de caisse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l’hôte de caisse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L’hôte de caisse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Répondre au téléphone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915816" y="2636912"/>
            <a:ext cx="3528392" cy="3933056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600" dirty="0" smtClean="0"/>
              <a:t>Passer une commande</a:t>
            </a:r>
            <a:endParaRPr lang="fr-FR" sz="1600" dirty="0"/>
          </a:p>
        </p:txBody>
      </p:sp>
      <p:sp>
        <p:nvSpPr>
          <p:cNvPr id="32" name="Rectangle 31"/>
          <p:cNvSpPr/>
          <p:nvPr/>
        </p:nvSpPr>
        <p:spPr>
          <a:xfrm>
            <a:off x="3779912" y="4193704"/>
            <a:ext cx="1728192" cy="792088"/>
          </a:xfrm>
          <a:prstGeom prst="rect">
            <a:avLst/>
          </a:prstGeom>
          <a:solidFill>
            <a:srgbClr val="FEE6ED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Passer une commande sur place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9912" y="4049688"/>
            <a:ext cx="576064" cy="144016"/>
          </a:xfrm>
          <a:prstGeom prst="rect">
            <a:avLst/>
          </a:prstGeom>
          <a:solidFill>
            <a:srgbClr val="FEE6ED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48" idx="3"/>
            <a:endCxn id="5" idx="1"/>
          </p:cNvCxnSpPr>
          <p:nvPr/>
        </p:nvCxnSpPr>
        <p:spPr>
          <a:xfrm>
            <a:off x="1350088" y="895509"/>
            <a:ext cx="1565728" cy="3707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Rectangle 59"/>
          <p:cNvSpPr/>
          <p:nvPr/>
        </p:nvSpPr>
        <p:spPr>
          <a:xfrm>
            <a:off x="3779912" y="2996952"/>
            <a:ext cx="1728192" cy="792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Passer une commande en ligne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9912" y="2852936"/>
            <a:ext cx="576064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-1116632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Client</a:t>
            </a:r>
            <a:endParaRPr lang="fr-FR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15816" y="332656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16016" y="908720"/>
            <a:ext cx="158417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Modification du compte</a:t>
            </a:r>
          </a:p>
        </p:txBody>
      </p:sp>
      <p:sp>
        <p:nvSpPr>
          <p:cNvPr id="91" name="ZoneTexte 90"/>
          <p:cNvSpPr txBox="1"/>
          <p:nvPr/>
        </p:nvSpPr>
        <p:spPr>
          <a:xfrm>
            <a:off x="4067944" y="476672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2987824" y="980728"/>
            <a:ext cx="122413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Créer un compte </a:t>
            </a:r>
          </a:p>
        </p:txBody>
      </p:sp>
      <p:cxnSp>
        <p:nvCxnSpPr>
          <p:cNvPr id="18" name="Connecteur droit 17"/>
          <p:cNvCxnSpPr>
            <a:stCxn id="48" idx="3"/>
          </p:cNvCxnSpPr>
          <p:nvPr/>
        </p:nvCxnSpPr>
        <p:spPr>
          <a:xfrm>
            <a:off x="1350088" y="895509"/>
            <a:ext cx="1637736" cy="377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endCxn id="48" idx="3"/>
          </p:cNvCxnSpPr>
          <p:nvPr/>
        </p:nvCxnSpPr>
        <p:spPr>
          <a:xfrm flipH="1" flipV="1">
            <a:off x="1350088" y="895509"/>
            <a:ext cx="3365928" cy="305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endCxn id="48" idx="3"/>
          </p:cNvCxnSpPr>
          <p:nvPr/>
        </p:nvCxnSpPr>
        <p:spPr>
          <a:xfrm flipH="1">
            <a:off x="1350088" y="655199"/>
            <a:ext cx="2717856" cy="24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948264" y="5301208"/>
            <a:ext cx="2123728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Les besoins de même couleur que l’acteur lui sont spécifiques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hôte de caisse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hôte de caisse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</a:t>
            </a:r>
            <a:r>
              <a:rPr lang="fr-FR" sz="900" dirty="0" smtClean="0">
                <a:solidFill>
                  <a:schemeClr val="tx1"/>
                </a:solidFill>
              </a:rPr>
              <a:t>hôte de caisse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L’hôte de caisse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L’hôte de caisse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Répondre au téléphone	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clique sur Consulter les commandes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commandes s’affichent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l’hôte de caisse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l’hôte de caisse de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l’hôte de caisse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L’hôte de caisse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Répondre au téléphone 	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clique sur Modifier l’état d’une commande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gestion de commande s’affiche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choisit l’état de la commande puis valide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qu’il n’y a pas d’erreur(état de commande erroné par ex.)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Il n’y a pas d’erreur un feed-back utilisateur sur l’état de la commande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L’état est validé et un message est envoyé au client pour l’informer du changement de statut de sa commande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l’hôte de caisse de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  <a:endParaRPr lang="fr-FR" sz="105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  <a:endParaRPr lang="fr-FR" sz="900" u="dbl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L’état de la commande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9 du scénario nominal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l’état de la commande sélectionné est invalide en précisant la nature du problème (retour à un stade antérieur par ex.  )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L’utilisateur est invité à saisir un état valide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9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Une état de commande et un feed-back client ont été générés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répondre au téléphone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l’hôte de caisse de se mettre sur disponible pour répondre au téléphone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l’hôte de caisse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L’hôte de caisse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Répondre au téléphone 	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clique sur Répondre au téléphone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Un pop up s’affiche avec le nom de l’hôte et l’état de sa ligne. On trouve trois états : en ligne, hors ligne et absent (le mode absent sert pour les pauses et le mode hors ligne sert à la fin de service/début de service)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choisit l’état en ligne et attend les appels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répondre au téléphone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hôte de caisse de répondre au téléphone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 et des appels ont été pris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Encaisser le montant de la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l’hôte de caisse d’encaisser le montant de la commande 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l’hôte de caisse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L’hôte de caisse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Répondre au téléphone 	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clique sur Encaisser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choix du type et montant de règlement s’affiche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L’hôte de caisse choisit le type de règlement et saisi le montant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le montant et le règlement si CB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montant et types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commande est bien encaissée 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(trace envoyée à la comptabilité)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Encaisser le montant de la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hôte de caisse d’ encaisser le montant de la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hôte de caisse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  <a:endParaRPr lang="fr-FR" sz="900" u="dbl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mode de paiement CB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9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règlement est invalide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7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 ainsi qu’un règlement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59</a:t>
            </a:fld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915816" y="360040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067944" y="504056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5816" y="2492896"/>
            <a:ext cx="3528000" cy="2520280"/>
          </a:xfrm>
          <a:prstGeom prst="rect">
            <a:avLst/>
          </a:prstGeom>
          <a:solidFill>
            <a:srgbClr val="D5FFE8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des commandes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004048" y="2780928"/>
            <a:ext cx="1368152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Consulter les commandes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644008" y="3861048"/>
            <a:ext cx="1728192" cy="5842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Modifier l’état d’une commande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915816" y="4110466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Encaisser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539552" y="4869160"/>
            <a:ext cx="792088" cy="26161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Livreur</a:t>
            </a: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00" y="4437113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Connecteur droit 33"/>
          <p:cNvCxnSpPr>
            <a:stCxn id="32" idx="3"/>
            <a:endCxn id="23" idx="2"/>
          </p:cNvCxnSpPr>
          <p:nvPr/>
        </p:nvCxnSpPr>
        <p:spPr>
          <a:xfrm flipV="1">
            <a:off x="1331640" y="682583"/>
            <a:ext cx="2736304" cy="43173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2" idx="3"/>
            <a:endCxn id="28" idx="2"/>
          </p:cNvCxnSpPr>
          <p:nvPr/>
        </p:nvCxnSpPr>
        <p:spPr>
          <a:xfrm flipV="1">
            <a:off x="1331640" y="3073063"/>
            <a:ext cx="3672408" cy="1926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2" idx="3"/>
            <a:endCxn id="29" idx="4"/>
          </p:cNvCxnSpPr>
          <p:nvPr/>
        </p:nvCxnSpPr>
        <p:spPr>
          <a:xfrm flipV="1">
            <a:off x="1331640" y="4445317"/>
            <a:ext cx="4176464" cy="554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32" idx="3"/>
            <a:endCxn id="30" idx="4"/>
          </p:cNvCxnSpPr>
          <p:nvPr/>
        </p:nvCxnSpPr>
        <p:spPr>
          <a:xfrm flipV="1">
            <a:off x="1331640" y="4467520"/>
            <a:ext cx="2376264" cy="53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48264" y="3789040"/>
            <a:ext cx="2088232" cy="2996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Les besoins de même couleur que l’acteur lui sont spécifiques</a:t>
            </a:r>
            <a:endParaRPr lang="fr-FR" b="1" u="sng" dirty="0" smtClean="0">
              <a:solidFill>
                <a:schemeClr val="tx1"/>
              </a:solidFill>
            </a:endParaRPr>
          </a:p>
          <a:p>
            <a:pPr algn="ctr"/>
            <a:endParaRPr lang="fr-FR" b="1" u="sng" dirty="0" smtClean="0">
              <a:solidFill>
                <a:schemeClr val="tx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  Ici toutes les relations entre besoins, sont &lt;&lt;</a:t>
            </a:r>
            <a:r>
              <a:rPr lang="fr-FR" sz="1600" dirty="0" err="1" smtClean="0">
                <a:solidFill>
                  <a:schemeClr val="tx1"/>
                </a:solidFill>
              </a:rPr>
              <a:t>includes</a:t>
            </a:r>
            <a:r>
              <a:rPr lang="fr-FR" sz="1600" dirty="0" smtClean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1044624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Livreur</a:t>
            </a:r>
            <a:endParaRPr lang="fr-FR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15816" y="2492896"/>
            <a:ext cx="3528392" cy="429309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Passer une commande en ligne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15816" y="3645024"/>
            <a:ext cx="1152128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Choisir produits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35896" y="2996952"/>
            <a:ext cx="1944216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Passer commande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707904" y="2564904"/>
            <a:ext cx="1836204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  <a:effectLst/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Consulter la carte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148064" y="3599323"/>
            <a:ext cx="1224136" cy="8114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Payer en ligne/ à la livraison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87824" y="6130765"/>
            <a:ext cx="3240000" cy="3570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 consulter historique de commande</a:t>
            </a:r>
          </a:p>
        </p:txBody>
      </p:sp>
      <p:cxnSp>
        <p:nvCxnSpPr>
          <p:cNvPr id="15" name="Connecteur droit 14"/>
          <p:cNvCxnSpPr>
            <a:stCxn id="12" idx="2"/>
            <a:endCxn id="33" idx="3"/>
          </p:cNvCxnSpPr>
          <p:nvPr/>
        </p:nvCxnSpPr>
        <p:spPr>
          <a:xfrm flipH="1" flipV="1">
            <a:off x="1350088" y="895509"/>
            <a:ext cx="1637736" cy="541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617640" y="3284984"/>
            <a:ext cx="18256" cy="410888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9" idx="6"/>
            <a:endCxn id="11" idx="0"/>
          </p:cNvCxnSpPr>
          <p:nvPr/>
        </p:nvCxnSpPr>
        <p:spPr>
          <a:xfrm>
            <a:off x="5580112" y="3175479"/>
            <a:ext cx="180020" cy="423844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16016" y="587727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extend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987824" y="5013176"/>
            <a:ext cx="1728192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Renseignement de livraison </a:t>
            </a:r>
          </a:p>
        </p:txBody>
      </p:sp>
      <p:cxnSp>
        <p:nvCxnSpPr>
          <p:cNvPr id="29" name="Connecteur droit 28"/>
          <p:cNvCxnSpPr>
            <a:stCxn id="9" idx="3"/>
            <a:endCxn id="28" idx="7"/>
          </p:cNvCxnSpPr>
          <p:nvPr/>
        </p:nvCxnSpPr>
        <p:spPr>
          <a:xfrm>
            <a:off x="3920620" y="3301717"/>
            <a:ext cx="542308" cy="1797023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860032" y="5013176"/>
            <a:ext cx="1296144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Modifier/ annuler 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4644008" y="3717032"/>
            <a:ext cx="72008" cy="2317212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58000" y="764704"/>
            <a:ext cx="792088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/>
              <a:t>Client</a:t>
            </a:r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7"/>
            <a:ext cx="249944" cy="36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>
            <a:stCxn id="9" idx="2"/>
            <a:endCxn id="33" idx="3"/>
          </p:cNvCxnSpPr>
          <p:nvPr/>
        </p:nvCxnSpPr>
        <p:spPr>
          <a:xfrm flipH="1" flipV="1">
            <a:off x="1350088" y="895509"/>
            <a:ext cx="2285808" cy="227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5652120" y="335699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2843808" y="3429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85" name="ZoneTexte 84"/>
          <p:cNvSpPr txBox="1"/>
          <p:nvPr/>
        </p:nvSpPr>
        <p:spPr>
          <a:xfrm>
            <a:off x="3419872" y="436510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5652120" y="263691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sp>
        <p:nvSpPr>
          <p:cNvPr id="106" name="Rectangle 105"/>
          <p:cNvSpPr/>
          <p:nvPr/>
        </p:nvSpPr>
        <p:spPr>
          <a:xfrm>
            <a:off x="-1116632" y="-36676"/>
            <a:ext cx="40324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Client</a:t>
            </a:r>
            <a:endParaRPr lang="fr-FR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40" name="Connecteur droit 139"/>
          <p:cNvCxnSpPr>
            <a:endCxn id="30" idx="2"/>
          </p:cNvCxnSpPr>
          <p:nvPr/>
        </p:nvCxnSpPr>
        <p:spPr>
          <a:xfrm flipH="1">
            <a:off x="4860032" y="3284984"/>
            <a:ext cx="432048" cy="2020327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ZoneTexte 143"/>
          <p:cNvSpPr txBox="1"/>
          <p:nvPr/>
        </p:nvSpPr>
        <p:spPr>
          <a:xfrm>
            <a:off x="4932040" y="45091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&lt;&lt;</a:t>
            </a:r>
            <a:r>
              <a:rPr lang="fr-FR" sz="1000" dirty="0" err="1" smtClean="0"/>
              <a:t>include</a:t>
            </a:r>
            <a:r>
              <a:rPr lang="fr-FR" sz="1000" dirty="0" smtClean="0"/>
              <a:t>&gt;&gt;</a:t>
            </a:r>
            <a:endParaRPr lang="fr-FR" sz="1000" dirty="0"/>
          </a:p>
        </p:txBody>
      </p:sp>
      <p:cxnSp>
        <p:nvCxnSpPr>
          <p:cNvPr id="162" name="Connecteur droit 161"/>
          <p:cNvCxnSpPr/>
          <p:nvPr/>
        </p:nvCxnSpPr>
        <p:spPr>
          <a:xfrm>
            <a:off x="3635896" y="3356992"/>
            <a:ext cx="2016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/>
          <p:cNvSpPr txBox="1"/>
          <p:nvPr/>
        </p:nvSpPr>
        <p:spPr>
          <a:xfrm>
            <a:off x="4067944" y="3356992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Extension point</a:t>
            </a:r>
            <a:endParaRPr lang="fr-FR" sz="1000" b="1" dirty="0"/>
          </a:p>
        </p:txBody>
      </p:sp>
      <p:sp>
        <p:nvSpPr>
          <p:cNvPr id="179" name="ZoneTexte 178"/>
          <p:cNvSpPr txBox="1"/>
          <p:nvPr/>
        </p:nvSpPr>
        <p:spPr>
          <a:xfrm>
            <a:off x="4067944" y="350100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/>
              <a:t>EXT1 : si client a déjà commandé</a:t>
            </a:r>
            <a:endParaRPr lang="fr-FR" sz="700" dirty="0"/>
          </a:p>
        </p:txBody>
      </p:sp>
      <p:sp>
        <p:nvSpPr>
          <p:cNvPr id="182" name="Rectangle 181"/>
          <p:cNvSpPr/>
          <p:nvPr/>
        </p:nvSpPr>
        <p:spPr>
          <a:xfrm>
            <a:off x="2915816" y="332656"/>
            <a:ext cx="3528392" cy="2060848"/>
          </a:xfrm>
          <a:prstGeom prst="rect">
            <a:avLst/>
          </a:prstGeom>
          <a:solidFill>
            <a:srgbClr val="FFFFD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Gestion compte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3" name="ZoneTexte 182"/>
          <p:cNvSpPr txBox="1"/>
          <p:nvPr/>
        </p:nvSpPr>
        <p:spPr>
          <a:xfrm>
            <a:off x="4716016" y="908720"/>
            <a:ext cx="158417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Modification du compte</a:t>
            </a:r>
          </a:p>
        </p:txBody>
      </p:sp>
      <p:sp>
        <p:nvSpPr>
          <p:cNvPr id="184" name="ZoneTexte 183"/>
          <p:cNvSpPr txBox="1"/>
          <p:nvPr/>
        </p:nvSpPr>
        <p:spPr>
          <a:xfrm>
            <a:off x="4067944" y="476672"/>
            <a:ext cx="1584176" cy="3570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Se connecter</a:t>
            </a:r>
          </a:p>
        </p:txBody>
      </p:sp>
      <p:cxnSp>
        <p:nvCxnSpPr>
          <p:cNvPr id="96" name="Connecteur droit 95"/>
          <p:cNvCxnSpPr>
            <a:endCxn id="33" idx="3"/>
          </p:cNvCxnSpPr>
          <p:nvPr/>
        </p:nvCxnSpPr>
        <p:spPr>
          <a:xfrm flipH="1">
            <a:off x="1350088" y="655199"/>
            <a:ext cx="2717856" cy="24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endCxn id="33" idx="3"/>
          </p:cNvCxnSpPr>
          <p:nvPr/>
        </p:nvCxnSpPr>
        <p:spPr>
          <a:xfrm flipH="1" flipV="1">
            <a:off x="1350088" y="895509"/>
            <a:ext cx="3437936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>
            <a:endCxn id="33" idx="3"/>
          </p:cNvCxnSpPr>
          <p:nvPr/>
        </p:nvCxnSpPr>
        <p:spPr>
          <a:xfrm flipH="1" flipV="1">
            <a:off x="1350088" y="895509"/>
            <a:ext cx="1637736" cy="377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11" idx="6"/>
          </p:cNvCxnSpPr>
          <p:nvPr/>
        </p:nvCxnSpPr>
        <p:spPr>
          <a:xfrm flipH="1" flipV="1">
            <a:off x="5652120" y="655199"/>
            <a:ext cx="720080" cy="3349867"/>
          </a:xfrm>
          <a:prstGeom prst="bentConnector3">
            <a:avLst>
              <a:gd name="adj1" fmla="val -3174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2"/>
            <a:endCxn id="33" idx="3"/>
          </p:cNvCxnSpPr>
          <p:nvPr/>
        </p:nvCxnSpPr>
        <p:spPr>
          <a:xfrm flipH="1" flipV="1">
            <a:off x="1350088" y="895509"/>
            <a:ext cx="2357816" cy="18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948264" y="5301208"/>
            <a:ext cx="2123728" cy="1484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u="sng" dirty="0" smtClean="0">
                <a:solidFill>
                  <a:schemeClr val="tx1"/>
                </a:solidFill>
              </a:rPr>
              <a:t>REMARQUE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Les besoins de même couleur que l’acteur lui sont spécifiques</a:t>
            </a:r>
          </a:p>
        </p:txBody>
      </p:sp>
      <p:sp>
        <p:nvSpPr>
          <p:cNvPr id="186" name="ZoneTexte 185"/>
          <p:cNvSpPr txBox="1"/>
          <p:nvPr/>
        </p:nvSpPr>
        <p:spPr>
          <a:xfrm>
            <a:off x="2987824" y="980728"/>
            <a:ext cx="1224136" cy="5842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dirty="0" smtClean="0"/>
              <a:t>Créer un compte </a:t>
            </a:r>
          </a:p>
        </p:txBody>
      </p:sp>
      <p:cxnSp>
        <p:nvCxnSpPr>
          <p:cNvPr id="195" name="Connecteur droit 194"/>
          <p:cNvCxnSpPr>
            <a:stCxn id="196" idx="1"/>
            <a:endCxn id="11" idx="7"/>
          </p:cNvCxnSpPr>
          <p:nvPr/>
        </p:nvCxnSpPr>
        <p:spPr>
          <a:xfrm flipH="1">
            <a:off x="6192929" y="2551693"/>
            <a:ext cx="1619431" cy="116646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7812360" y="2343944"/>
            <a:ext cx="1008112" cy="415498"/>
          </a:xfrm>
          <a:prstGeom prst="rect">
            <a:avLst/>
          </a:prstGeom>
          <a:solidFill>
            <a:srgbClr val="800000"/>
          </a:solidFill>
          <a:ln w="12700">
            <a:solidFill>
              <a:srgbClr val="FF99CC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&lt;&lt;System&gt;&gt;  bancaire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livreur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livreur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livreur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livreur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livreur de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livreur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livreur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: </a:t>
            </a:r>
            <a:r>
              <a:rPr lang="fr-FR" sz="900" dirty="0" smtClean="0">
                <a:solidFill>
                  <a:schemeClr val="tx1"/>
                </a:solidFill>
              </a:rPr>
              <a:t>livreur </a:t>
            </a:r>
            <a:r>
              <a:rPr lang="fr-FR" sz="900" dirty="0" smtClean="0">
                <a:solidFill>
                  <a:schemeClr val="tx1"/>
                </a:solidFill>
                <a:effectLst/>
              </a:rPr>
              <a:t>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 livreur</a:t>
            </a: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livreur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est identifié, un message de bienvenue personnalisé s’affiche, ainsi que la page de d’accueil de son compte avec les onglets :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	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clique sur Consulter les commandes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des commandes s’affichent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 au livreur de consulter les commandes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livreur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identifiants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identifiant?»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mot de passe est invalide et le client a oublié son mot de passe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4 du scénario nominal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l’identifiant ne sont pas valides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L’utilisateur sélectionne Mot de passe oublié 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Son adresse mail lui est demandée</a:t>
            </a:r>
          </a:p>
          <a:p>
            <a:pPr marL="228600" indent="-228600">
              <a:buFont typeface="+mj-lt"/>
              <a:buAutoNum type="arabicPeriod" startAt="5"/>
            </a:pPr>
            <a:r>
              <a:rPr lang="fr-FR" sz="900" dirty="0" smtClean="0">
                <a:solidFill>
                  <a:schemeClr val="tx1"/>
                </a:solidFill>
              </a:rPr>
              <a:t>Un mail avec un mot de passe provisoire sont envoyés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mot de passe est invalide et l’utilisateur a oublié son identifiant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4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«Avez-vous oublié votre mot de passe/votre adresse mail?»  s’affiche avec possibilité de cliquer sur la boite de dialogue + l’utilisateur est invité entrer de nouveau ses identifiants 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Identifiant oublié 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lui est demandé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Son mail est vérifié par le Système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  <a:effectLst/>
              </a:rPr>
              <a:t>Le mail est cohérent et un mail contenant ses identifiants est envoyé à l’utilisateur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5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livreur de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: </a:t>
            </a:r>
            <a:r>
              <a:rPr lang="fr-FR" sz="900" dirty="0" smtClean="0">
                <a:solidFill>
                  <a:schemeClr val="tx1"/>
                </a:solidFill>
              </a:rPr>
              <a:t>livreur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livreur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livreur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de caisse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	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clique sur Modifier l’état d’une commande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gestion de commande s’affiche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choisit l’état de la commande puis valide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qu’il n’y a pas d’erreur(état de commande erroné par ex.)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Il n’y a pas d’erreur un feed-back utilisateur sur l’état de la commande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L’état est validé et un message est envoyé au client pour l’informer du changement de statut de sa commande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74136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livreur de modifier l’état d’une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livreur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  <a:endParaRPr lang="fr-FR" sz="105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  <a:endParaRPr lang="fr-FR" sz="900" u="dbl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E4 L’état de la commande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E4 démarre au point 9 du scénario nominal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l’état de la commande sélectionné est invalide en précisant la nature du problème (retour à un stade antérieur par ex.  )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fr-FR" sz="900" dirty="0" smtClean="0">
                <a:solidFill>
                  <a:schemeClr val="tx1"/>
                </a:solidFill>
              </a:rPr>
              <a:t>L’utilisateur est invité à saisir un état valide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9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Une état de commande et un feed-back client ont été générés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Encaisser le montant de la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livreur d’encaisser le montant de la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livreur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livreur </a:t>
            </a: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livreur utilise l’exécutable propre aux membres du personnel de la pizzeria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 avec les encarts pour l’identifiant et le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L’identifiant et le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Consulter les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Modifier l’état d’une commande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Encaisser	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clique sur Encaisser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page de choix du type et montant de règlement s’affiche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livreur choisit le type de règlement et saisi le montant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Système vérifie le montant et le règlement si CB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montant et types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La commande est bien encaissée </a:t>
            </a:r>
            <a:r>
              <a:rPr lang="fr-FR" sz="9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(trace envoyée à la comptabilité)</a:t>
            </a: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Encaisser le montant de la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au livreur d’encaisser le montant de la commande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livreur 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REMARQUE : Les erreurs E1 E2 et E3 sont similaires aux scénarios précédentes</a:t>
            </a:r>
            <a:endParaRPr lang="fr-FR" sz="900" u="dbl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E3 Le mode de paiement CB est invalide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E3 démarre au point 9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règlement est invalide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Le scénario reprend au point 7</a:t>
            </a:r>
          </a:p>
          <a:p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ont été enregistrées (trace de connexion/ envoi de mot de passe provisoire etc.) ainsi qu’un règlement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68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503040" y="1844824"/>
            <a:ext cx="1080120" cy="720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attente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La commande client est enregistrée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95736" y="1844824"/>
            <a:ext cx="1152128" cy="720080"/>
          </a:xfrm>
          <a:prstGeom prst="roundRect">
            <a:avLst/>
          </a:prstGeom>
          <a:solidFill>
            <a:srgbClr val="D5FFE8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Reçue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récupère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635896" y="1844824"/>
            <a:ext cx="1224136" cy="720080"/>
          </a:xfrm>
          <a:prstGeom prst="roundRect">
            <a:avLst/>
          </a:prstGeom>
          <a:solidFill>
            <a:srgbClr val="FFFFD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préparation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pizzaïolo prépare la commande 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5148064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Préparée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660232" y="1844824"/>
            <a:ext cx="1152128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d’expédition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récupère la commande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8028384" y="1844824"/>
            <a:ext cx="1080120" cy="720080"/>
          </a:xfrm>
          <a:prstGeom prst="roundRect">
            <a:avLst/>
          </a:prstGeom>
          <a:solidFill>
            <a:srgbClr val="FFF2C9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En cours de livraison</a:t>
            </a:r>
          </a:p>
          <a:p>
            <a:pPr algn="ctr"/>
            <a:endParaRPr lang="fr-FR" sz="8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Le livreur part pour la livraison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992888" y="3068960"/>
            <a:ext cx="1080120" cy="720080"/>
          </a:xfrm>
          <a:prstGeom prst="roundRect">
            <a:avLst/>
          </a:prstGeom>
          <a:solidFill>
            <a:srgbClr val="FEE6ED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ysClr val="windowText" lastClr="000000"/>
                </a:solidFill>
              </a:rPr>
              <a:t>Livrée</a:t>
            </a:r>
            <a:endParaRPr lang="fr-FR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Connecteur droit avec flèche 12"/>
          <p:cNvCxnSpPr>
            <a:stCxn id="5" idx="3"/>
          </p:cNvCxnSpPr>
          <p:nvPr/>
        </p:nvCxnSpPr>
        <p:spPr>
          <a:xfrm>
            <a:off x="1583160" y="2204864"/>
            <a:ext cx="180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3"/>
            <a:endCxn id="7" idx="1"/>
          </p:cNvCxnSpPr>
          <p:nvPr/>
        </p:nvCxnSpPr>
        <p:spPr>
          <a:xfrm>
            <a:off x="3347864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8" idx="1"/>
          </p:cNvCxnSpPr>
          <p:nvPr/>
        </p:nvCxnSpPr>
        <p:spPr>
          <a:xfrm>
            <a:off x="4860032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8" idx="3"/>
            <a:endCxn id="9" idx="1"/>
          </p:cNvCxnSpPr>
          <p:nvPr/>
        </p:nvCxnSpPr>
        <p:spPr>
          <a:xfrm>
            <a:off x="6300192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9" idx="3"/>
            <a:endCxn id="10" idx="1"/>
          </p:cNvCxnSpPr>
          <p:nvPr/>
        </p:nvCxnSpPr>
        <p:spPr>
          <a:xfrm>
            <a:off x="7812360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2"/>
            <a:endCxn id="11" idx="0"/>
          </p:cNvCxnSpPr>
          <p:nvPr/>
        </p:nvCxnSpPr>
        <p:spPr>
          <a:xfrm flipH="1">
            <a:off x="8532948" y="2564904"/>
            <a:ext cx="3549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5496" y="213285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8424936" y="4149080"/>
            <a:ext cx="216024" cy="216024"/>
            <a:chOff x="3131840" y="3429000"/>
            <a:chExt cx="360040" cy="360040"/>
          </a:xfrm>
        </p:grpSpPr>
        <p:sp>
          <p:nvSpPr>
            <p:cNvPr id="31" name="Ellipse 30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Bouée 27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necteur droit avec flèche 32"/>
          <p:cNvCxnSpPr>
            <a:stCxn id="11" idx="2"/>
            <a:endCxn id="28" idx="0"/>
          </p:cNvCxnSpPr>
          <p:nvPr/>
        </p:nvCxnSpPr>
        <p:spPr>
          <a:xfrm>
            <a:off x="8532948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29" idx="6"/>
            <a:endCxn id="5" idx="1"/>
          </p:cNvCxnSpPr>
          <p:nvPr/>
        </p:nvCxnSpPr>
        <p:spPr>
          <a:xfrm flipV="1">
            <a:off x="251520" y="2204864"/>
            <a:ext cx="25152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-756592" y="-16351"/>
            <a:ext cx="403244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d’état transition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Organigramme : Joindre 45"/>
          <p:cNvSpPr/>
          <p:nvPr/>
        </p:nvSpPr>
        <p:spPr>
          <a:xfrm>
            <a:off x="1691680" y="1988840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979712" y="22048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stCxn id="5" idx="4"/>
          </p:cNvCxnSpPr>
          <p:nvPr/>
        </p:nvCxnSpPr>
        <p:spPr>
          <a:xfrm>
            <a:off x="4067436" y="26064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671392" y="980728"/>
            <a:ext cx="792088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 menu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671392" y="1700808"/>
            <a:ext cx="864096" cy="504056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Constituer un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743400" y="2420888"/>
            <a:ext cx="720080" cy="432048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Valider le panier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671392" y="3212976"/>
            <a:ext cx="864096" cy="288032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necteur droit avec flèche 19"/>
          <p:cNvCxnSpPr>
            <a:stCxn id="15" idx="2"/>
          </p:cNvCxnSpPr>
          <p:nvPr/>
        </p:nvCxnSpPr>
        <p:spPr>
          <a:xfrm>
            <a:off x="4103440" y="28529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3" idx="2"/>
            <a:endCxn id="14" idx="0"/>
          </p:cNvCxnSpPr>
          <p:nvPr/>
        </p:nvCxnSpPr>
        <p:spPr>
          <a:xfrm>
            <a:off x="4067436" y="1484784"/>
            <a:ext cx="360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4" idx="2"/>
            <a:endCxn id="15" idx="0"/>
          </p:cNvCxnSpPr>
          <p:nvPr/>
        </p:nvCxnSpPr>
        <p:spPr>
          <a:xfrm>
            <a:off x="4103440" y="220486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7631832" y="6381328"/>
            <a:ext cx="468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à coins arrondis 76"/>
          <p:cNvSpPr/>
          <p:nvPr/>
        </p:nvSpPr>
        <p:spPr>
          <a:xfrm>
            <a:off x="2735288" y="544522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Livraison domicile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5111552" y="5445224"/>
            <a:ext cx="158417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Réception à la pizzeria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807296" y="5013176"/>
            <a:ext cx="388843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l’heure de réception de la commande et le mode de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3599384" y="5805264"/>
            <a:ext cx="2304256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la manière de payer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Connecteur droit avec flèche 106"/>
          <p:cNvCxnSpPr>
            <a:stCxn id="16" idx="2"/>
          </p:cNvCxnSpPr>
          <p:nvPr/>
        </p:nvCxnSpPr>
        <p:spPr>
          <a:xfrm>
            <a:off x="4103440" y="3501008"/>
            <a:ext cx="648072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Losange 109"/>
          <p:cNvSpPr/>
          <p:nvPr/>
        </p:nvSpPr>
        <p:spPr>
          <a:xfrm>
            <a:off x="4607496" y="5373216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Losange 110"/>
          <p:cNvSpPr/>
          <p:nvPr/>
        </p:nvSpPr>
        <p:spPr>
          <a:xfrm>
            <a:off x="4607496" y="6165304"/>
            <a:ext cx="216024" cy="21602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avec flèche 116"/>
          <p:cNvCxnSpPr/>
          <p:nvPr/>
        </p:nvCxnSpPr>
        <p:spPr>
          <a:xfrm>
            <a:off x="4751512" y="522920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eur en angle 118"/>
          <p:cNvCxnSpPr>
            <a:stCxn id="110" idx="1"/>
            <a:endCxn id="77" idx="3"/>
          </p:cNvCxnSpPr>
          <p:nvPr/>
        </p:nvCxnSpPr>
        <p:spPr>
          <a:xfrm rot="10800000" flipV="1">
            <a:off x="4319464" y="548122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110" idx="3"/>
            <a:endCxn id="78" idx="1"/>
          </p:cNvCxnSpPr>
          <p:nvPr/>
        </p:nvCxnSpPr>
        <p:spPr>
          <a:xfrm>
            <a:off x="4823520" y="5481228"/>
            <a:ext cx="288032" cy="7200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4031432" y="5661248"/>
            <a:ext cx="21602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>
            <a:off x="5183560" y="566124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4751512" y="60212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à coins arrondis 127"/>
          <p:cNvSpPr/>
          <p:nvPr/>
        </p:nvSpPr>
        <p:spPr>
          <a:xfrm>
            <a:off x="2591272" y="6309320"/>
            <a:ext cx="1656184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A la livraison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5106219" y="6310461"/>
            <a:ext cx="1728192" cy="216024"/>
          </a:xfrm>
          <a:prstGeom prst="roundRect">
            <a:avLst>
              <a:gd name="adj" fmla="val 37831"/>
            </a:avLst>
          </a:prstGeom>
          <a:solidFill>
            <a:srgbClr val="BDDC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Immédiatement par CB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31" name="Connecteur en angle 130"/>
          <p:cNvCxnSpPr>
            <a:stCxn id="111" idx="3"/>
            <a:endCxn id="129" idx="1"/>
          </p:cNvCxnSpPr>
          <p:nvPr/>
        </p:nvCxnSpPr>
        <p:spPr>
          <a:xfrm>
            <a:off x="4823520" y="6273316"/>
            <a:ext cx="282699" cy="14515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>
            <a:stCxn id="111" idx="1"/>
            <a:endCxn id="128" idx="3"/>
          </p:cNvCxnSpPr>
          <p:nvPr/>
        </p:nvCxnSpPr>
        <p:spPr>
          <a:xfrm rot="10800000" flipV="1">
            <a:off x="4247456" y="6273316"/>
            <a:ext cx="360040" cy="1440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rganigramme : Joindre 140"/>
          <p:cNvSpPr/>
          <p:nvPr/>
        </p:nvSpPr>
        <p:spPr>
          <a:xfrm>
            <a:off x="7343800" y="6237312"/>
            <a:ext cx="360040" cy="360040"/>
          </a:xfrm>
          <a:prstGeom prst="flowChartCol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42" name="Connecteur en angle 141"/>
          <p:cNvCxnSpPr>
            <a:stCxn id="128" idx="2"/>
            <a:endCxn id="141" idx="2"/>
          </p:cNvCxnSpPr>
          <p:nvPr/>
        </p:nvCxnSpPr>
        <p:spPr>
          <a:xfrm rot="16200000" flipH="1">
            <a:off x="5435588" y="4509120"/>
            <a:ext cx="72008" cy="4104456"/>
          </a:xfrm>
          <a:prstGeom prst="bentConnector3">
            <a:avLst>
              <a:gd name="adj1" fmla="val 41746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en angle 147"/>
          <p:cNvCxnSpPr>
            <a:stCxn id="129" idx="3"/>
            <a:endCxn id="141" idx="0"/>
          </p:cNvCxnSpPr>
          <p:nvPr/>
        </p:nvCxnSpPr>
        <p:spPr>
          <a:xfrm flipV="1">
            <a:off x="6834411" y="6237312"/>
            <a:ext cx="689409" cy="181161"/>
          </a:xfrm>
          <a:prstGeom prst="bentConnector4">
            <a:avLst>
              <a:gd name="adj1" fmla="val 36944"/>
              <a:gd name="adj2" fmla="val 22618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e 153"/>
          <p:cNvGrpSpPr/>
          <p:nvPr/>
        </p:nvGrpSpPr>
        <p:grpSpPr>
          <a:xfrm>
            <a:off x="8388424" y="6237312"/>
            <a:ext cx="216024" cy="216024"/>
            <a:chOff x="3131840" y="3429000"/>
            <a:chExt cx="360040" cy="360040"/>
          </a:xfrm>
        </p:grpSpPr>
        <p:sp>
          <p:nvSpPr>
            <p:cNvPr id="155" name="Ellipse 154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Bouée 155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57" name="ZoneTexte 156"/>
          <p:cNvSpPr txBox="1"/>
          <p:nvPr/>
        </p:nvSpPr>
        <p:spPr>
          <a:xfrm>
            <a:off x="7776864" y="6453336"/>
            <a:ext cx="15476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Récupération de la pizza</a:t>
            </a:r>
            <a:endParaRPr lang="fr-FR" sz="900" dirty="0"/>
          </a:p>
        </p:txBody>
      </p:sp>
      <p:sp>
        <p:nvSpPr>
          <p:cNvPr id="18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01090" y="0"/>
            <a:ext cx="642910" cy="571480"/>
          </a:xfrm>
        </p:spPr>
        <p:txBody>
          <a:bodyPr/>
          <a:lstStyle/>
          <a:p>
            <a:fld id="{A45BA1FB-89EE-4C8E-9088-2E47D9727732}" type="slidenum">
              <a:rPr lang="fr-FR" smtClean="0"/>
              <a:pPr/>
              <a:t>69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a accès à internet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client rentre l’adresse internet du site de la pizzeria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s’affiche, on y trouve :				- le message d’accueil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la possibilité de sélectionner livraison ou à emporter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pizzas du moment et les nouveautés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onglets  : carte , trouver les pizzerias, rejoignez nous(page de recrutement), l’inscription à la newsletter, s’identifier sur le compte client /créer le compte client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sélectionne l’onglet s’identifier/créer son compte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invité à saisir un mail et un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mail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Mail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Un mail de vérification est envoyé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clique sur le lien présent dans le mail validant ainsi la vérification de son mail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doit rentrer ses informations personnelles : nom, prénom, adresse complète valide, compléments d’adresses (étage code résidence etc.), numéro de téléphone. 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Vérification par le Système de l’absence d’erreur de saisie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Les informations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Message de feed-back de remerciement et on indique que le compte et ses informations ont bien été enregistrées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Patron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1" name="Connecteur droit avec flèche 10"/>
          <p:cNvCxnSpPr>
            <a:endCxn id="12" idx="0"/>
          </p:cNvCxnSpPr>
          <p:nvPr/>
        </p:nvCxnSpPr>
        <p:spPr>
          <a:xfrm>
            <a:off x="4067436" y="260648"/>
            <a:ext cx="187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3635896" y="404664"/>
            <a:ext cx="90060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3059832" y="980728"/>
            <a:ext cx="24482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2" idx="2"/>
          </p:cNvCxnSpPr>
          <p:nvPr/>
        </p:nvCxnSpPr>
        <p:spPr>
          <a:xfrm flipH="1">
            <a:off x="4067944" y="836712"/>
            <a:ext cx="182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2339752" y="1268760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Créer un compte employé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275856" y="1268760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4211960" y="1268760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 CA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148064" y="1268760"/>
            <a:ext cx="936104" cy="576064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commandes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148064" y="2132856"/>
            <a:ext cx="1008112" cy="648072"/>
          </a:xfrm>
          <a:prstGeom prst="roundRect">
            <a:avLst>
              <a:gd name="adj" fmla="val 37831"/>
            </a:avLst>
          </a:prstGeom>
          <a:solidFill>
            <a:srgbClr val="D5FFE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Affecter les commandes à un livreur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onnecteur droit avec flèche 20"/>
          <p:cNvCxnSpPr>
            <a:stCxn id="19" idx="2"/>
            <a:endCxn id="20" idx="0"/>
          </p:cNvCxnSpPr>
          <p:nvPr/>
        </p:nvCxnSpPr>
        <p:spPr>
          <a:xfrm>
            <a:off x="5616116" y="1844824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436096" y="1052736"/>
            <a:ext cx="117376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572000" y="1052736"/>
            <a:ext cx="117376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3635896" y="1052736"/>
            <a:ext cx="98648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2987824" y="980728"/>
            <a:ext cx="170656" cy="27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4067944" y="3068960"/>
            <a:ext cx="216024" cy="216024"/>
            <a:chOff x="3131840" y="3429000"/>
            <a:chExt cx="360040" cy="360040"/>
          </a:xfrm>
        </p:grpSpPr>
        <p:sp>
          <p:nvSpPr>
            <p:cNvPr id="33" name="Ellipse 32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Bouée 33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Forme 36"/>
          <p:cNvCxnSpPr>
            <a:stCxn id="20" idx="2"/>
            <a:endCxn id="34" idx="6"/>
          </p:cNvCxnSpPr>
          <p:nvPr/>
        </p:nvCxnSpPr>
        <p:spPr>
          <a:xfrm rot="5400000">
            <a:off x="4770022" y="2294874"/>
            <a:ext cx="396044" cy="13681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Forme 38"/>
          <p:cNvCxnSpPr>
            <a:stCxn id="16" idx="2"/>
            <a:endCxn id="34" idx="2"/>
          </p:cNvCxnSpPr>
          <p:nvPr/>
        </p:nvCxnSpPr>
        <p:spPr>
          <a:xfrm rot="16200000" flipH="1">
            <a:off x="2663788" y="1772816"/>
            <a:ext cx="1476164" cy="13321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7" idx="2"/>
            <a:endCxn id="33" idx="0"/>
          </p:cNvCxnSpPr>
          <p:nvPr/>
        </p:nvCxnSpPr>
        <p:spPr>
          <a:xfrm rot="16200000" flipH="1">
            <a:off x="3239852" y="2132856"/>
            <a:ext cx="1368152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8" idx="2"/>
            <a:endCxn id="34" idx="0"/>
          </p:cNvCxnSpPr>
          <p:nvPr/>
        </p:nvCxnSpPr>
        <p:spPr>
          <a:xfrm rot="5400000">
            <a:off x="3707904" y="2168860"/>
            <a:ext cx="1368152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71</a:t>
            </a:fld>
            <a:endParaRPr lang="fr-FR"/>
          </a:p>
        </p:txBody>
      </p:sp>
      <p:cxnSp>
        <p:nvCxnSpPr>
          <p:cNvPr id="5" name="Connecteur droit avec flèche 4"/>
          <p:cNvCxnSpPr>
            <a:endCxn id="6" idx="0"/>
          </p:cNvCxnSpPr>
          <p:nvPr/>
        </p:nvCxnSpPr>
        <p:spPr>
          <a:xfrm>
            <a:off x="4067436" y="260648"/>
            <a:ext cx="187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3635896" y="404664"/>
            <a:ext cx="900608" cy="432048"/>
          </a:xfrm>
          <a:prstGeom prst="roundRect">
            <a:avLst>
              <a:gd name="adj" fmla="val 37831"/>
            </a:avLst>
          </a:prstGeom>
          <a:solidFill>
            <a:srgbClr val="FFEE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707904" y="1052736"/>
            <a:ext cx="792088" cy="432048"/>
          </a:xfrm>
          <a:prstGeom prst="roundRect">
            <a:avLst>
              <a:gd name="adj" fmla="val 37831"/>
            </a:avLst>
          </a:prstGeom>
          <a:solidFill>
            <a:srgbClr val="FFEE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491880" y="1772816"/>
            <a:ext cx="1224136" cy="432048"/>
          </a:xfrm>
          <a:prstGeom prst="roundRect">
            <a:avLst>
              <a:gd name="adj" fmla="val 37831"/>
            </a:avLst>
          </a:prstGeom>
          <a:solidFill>
            <a:srgbClr val="FFEE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Réapprovisionner 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Approvisionnement 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8" name="Connecteur droit avec flèche 17"/>
          <p:cNvCxnSpPr>
            <a:stCxn id="6" idx="2"/>
            <a:endCxn id="8" idx="0"/>
          </p:cNvCxnSpPr>
          <p:nvPr/>
        </p:nvCxnSpPr>
        <p:spPr>
          <a:xfrm>
            <a:off x="4086200" y="836712"/>
            <a:ext cx="177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2"/>
            <a:endCxn id="10" idx="0"/>
          </p:cNvCxnSpPr>
          <p:nvPr/>
        </p:nvCxnSpPr>
        <p:spPr>
          <a:xfrm>
            <a:off x="4103948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2"/>
          </p:cNvCxnSpPr>
          <p:nvPr/>
        </p:nvCxnSpPr>
        <p:spPr>
          <a:xfrm>
            <a:off x="4103948" y="2204864"/>
            <a:ext cx="36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e 26"/>
          <p:cNvGrpSpPr/>
          <p:nvPr/>
        </p:nvGrpSpPr>
        <p:grpSpPr>
          <a:xfrm>
            <a:off x="3995936" y="2492896"/>
            <a:ext cx="216024" cy="216024"/>
            <a:chOff x="3131840" y="3429000"/>
            <a:chExt cx="360040" cy="360040"/>
          </a:xfrm>
        </p:grpSpPr>
        <p:sp>
          <p:nvSpPr>
            <p:cNvPr id="28" name="Ellipse 27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Bouée 28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Pizzaïolo</a:t>
            </a:r>
          </a:p>
        </p:txBody>
      </p:sp>
      <p:sp>
        <p:nvSpPr>
          <p:cNvPr id="6" name="Ellipse 5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6" idx="4"/>
            <a:endCxn id="8" idx="0"/>
          </p:cNvCxnSpPr>
          <p:nvPr/>
        </p:nvCxnSpPr>
        <p:spPr>
          <a:xfrm>
            <a:off x="4067436" y="260648"/>
            <a:ext cx="187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635896" y="404664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427984" y="1124744"/>
            <a:ext cx="792088" cy="432048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3059832" y="980728"/>
            <a:ext cx="24482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5580112" y="1124744"/>
            <a:ext cx="1224136" cy="432048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Réapprovisionner  les stocks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3059832" y="112474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commandes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8" idx="2"/>
          </p:cNvCxnSpPr>
          <p:nvPr/>
        </p:nvCxnSpPr>
        <p:spPr>
          <a:xfrm flipH="1">
            <a:off x="4067944" y="836712"/>
            <a:ext cx="182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17" idx="0"/>
          </p:cNvCxnSpPr>
          <p:nvPr/>
        </p:nvCxnSpPr>
        <p:spPr>
          <a:xfrm flipH="1">
            <a:off x="3635896" y="98072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5220072" y="13407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2" idx="0"/>
          </p:cNvCxnSpPr>
          <p:nvPr/>
        </p:nvCxnSpPr>
        <p:spPr>
          <a:xfrm>
            <a:off x="4572000" y="98072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7" idx="2"/>
          </p:cNvCxnSpPr>
          <p:nvPr/>
        </p:nvCxnSpPr>
        <p:spPr>
          <a:xfrm>
            <a:off x="3635896" y="162880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3059832" y="1916832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choisir 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Connecteur droit 39"/>
          <p:cNvCxnSpPr/>
          <p:nvPr/>
        </p:nvCxnSpPr>
        <p:spPr>
          <a:xfrm>
            <a:off x="2987824" y="2636912"/>
            <a:ext cx="24482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9" idx="2"/>
          </p:cNvCxnSpPr>
          <p:nvPr/>
        </p:nvCxnSpPr>
        <p:spPr>
          <a:xfrm>
            <a:off x="3635896" y="24208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3131840" y="292494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Préparer 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4499992" y="292494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un aide mémoire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131840" y="364502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Pizza prête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3131840" y="4365104"/>
            <a:ext cx="1152128" cy="504056"/>
          </a:xfrm>
          <a:prstGeom prst="roundRect">
            <a:avLst>
              <a:gd name="adj" fmla="val 37831"/>
            </a:avLst>
          </a:prstGeom>
          <a:solidFill>
            <a:schemeClr val="accent3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Modifier le statut d’une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Connecteur droit avec flèche 51"/>
          <p:cNvCxnSpPr>
            <a:endCxn id="48" idx="0"/>
          </p:cNvCxnSpPr>
          <p:nvPr/>
        </p:nvCxnSpPr>
        <p:spPr>
          <a:xfrm>
            <a:off x="4427984" y="263691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3563888" y="2636912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48" idx="1"/>
            <a:endCxn id="47" idx="3"/>
          </p:cNvCxnSpPr>
          <p:nvPr/>
        </p:nvCxnSpPr>
        <p:spPr>
          <a:xfrm flipH="1">
            <a:off x="4283968" y="317697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3635896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3707904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2555776" y="980728"/>
            <a:ext cx="0" cy="3672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2555776" y="980728"/>
            <a:ext cx="3600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555776" y="4653136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>
            <a:stCxn id="50" idx="2"/>
          </p:cNvCxnSpPr>
          <p:nvPr/>
        </p:nvCxnSpPr>
        <p:spPr>
          <a:xfrm>
            <a:off x="3707904" y="48691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e 88"/>
          <p:cNvGrpSpPr/>
          <p:nvPr/>
        </p:nvGrpSpPr>
        <p:grpSpPr>
          <a:xfrm>
            <a:off x="3563888" y="5301208"/>
            <a:ext cx="216024" cy="216024"/>
            <a:chOff x="3131840" y="3429000"/>
            <a:chExt cx="360040" cy="360040"/>
          </a:xfrm>
        </p:grpSpPr>
        <p:sp>
          <p:nvSpPr>
            <p:cNvPr id="90" name="Ellipse 89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Bouée 90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Connecteur en angle 41"/>
          <p:cNvCxnSpPr>
            <a:stCxn id="16" idx="3"/>
            <a:endCxn id="91" idx="6"/>
          </p:cNvCxnSpPr>
          <p:nvPr/>
        </p:nvCxnSpPr>
        <p:spPr>
          <a:xfrm flipH="1">
            <a:off x="3779912" y="1340768"/>
            <a:ext cx="3024336" cy="4068452"/>
          </a:xfrm>
          <a:prstGeom prst="bentConnector3">
            <a:avLst>
              <a:gd name="adj1" fmla="val -755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73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Hôte de caisse</a:t>
            </a:r>
          </a:p>
        </p:txBody>
      </p:sp>
      <p:sp>
        <p:nvSpPr>
          <p:cNvPr id="6" name="Ellipse 5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6" idx="4"/>
            <a:endCxn id="8" idx="0"/>
          </p:cNvCxnSpPr>
          <p:nvPr/>
        </p:nvCxnSpPr>
        <p:spPr>
          <a:xfrm>
            <a:off x="4067436" y="260648"/>
            <a:ext cx="187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635896" y="404664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1331640" y="980728"/>
            <a:ext cx="48965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8" idx="2"/>
          </p:cNvCxnSpPr>
          <p:nvPr/>
        </p:nvCxnSpPr>
        <p:spPr>
          <a:xfrm flipH="1">
            <a:off x="4067944" y="836712"/>
            <a:ext cx="182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3635896" y="980728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4788024" y="98072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4499992" y="1196752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Répondre au téléphone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275856" y="1196752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5508104" y="1196752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Modifier l’état d’une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5580112" y="980728"/>
            <a:ext cx="2520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059832" y="980728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2267744" y="1196752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Encaisser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4067944" y="1988840"/>
            <a:ext cx="216024" cy="216024"/>
            <a:chOff x="3131840" y="3429000"/>
            <a:chExt cx="360040" cy="360040"/>
          </a:xfrm>
        </p:grpSpPr>
        <p:sp>
          <p:nvSpPr>
            <p:cNvPr id="31" name="Ellipse 30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Bouée 31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4" name="Forme 33"/>
          <p:cNvCxnSpPr>
            <a:stCxn id="29" idx="2"/>
            <a:endCxn id="31" idx="2"/>
          </p:cNvCxnSpPr>
          <p:nvPr/>
        </p:nvCxnSpPr>
        <p:spPr>
          <a:xfrm rot="16200000" flipH="1">
            <a:off x="3158970" y="1187878"/>
            <a:ext cx="468052" cy="1349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Forme 35"/>
          <p:cNvCxnSpPr>
            <a:stCxn id="22" idx="2"/>
            <a:endCxn id="32" idx="6"/>
          </p:cNvCxnSpPr>
          <p:nvPr/>
        </p:nvCxnSpPr>
        <p:spPr>
          <a:xfrm rot="5400000">
            <a:off x="4887162" y="1025606"/>
            <a:ext cx="468052" cy="1674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15" idx="2"/>
            <a:endCxn id="32" idx="0"/>
          </p:cNvCxnSpPr>
          <p:nvPr/>
        </p:nvCxnSpPr>
        <p:spPr>
          <a:xfrm rot="16200000" flipH="1">
            <a:off x="3771038" y="1583922"/>
            <a:ext cx="360040" cy="4497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4" idx="2"/>
            <a:endCxn id="32" idx="0"/>
          </p:cNvCxnSpPr>
          <p:nvPr/>
        </p:nvCxnSpPr>
        <p:spPr>
          <a:xfrm rot="5400000">
            <a:off x="4383106" y="1421650"/>
            <a:ext cx="360040" cy="7743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1259632" y="1196752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Prendre 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1979712" y="980728"/>
            <a:ext cx="28803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Forme 32"/>
          <p:cNvCxnSpPr>
            <a:stCxn id="25" idx="2"/>
            <a:endCxn id="32" idx="4"/>
          </p:cNvCxnSpPr>
          <p:nvPr/>
        </p:nvCxnSpPr>
        <p:spPr>
          <a:xfrm rot="16200000" flipH="1">
            <a:off x="2654914" y="683822"/>
            <a:ext cx="576064" cy="2466020"/>
          </a:xfrm>
          <a:prstGeom prst="bentConnector3">
            <a:avLst>
              <a:gd name="adj1" fmla="val 13968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74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Diagramme d’activité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Livreur</a:t>
            </a:r>
          </a:p>
        </p:txBody>
      </p:sp>
      <p:cxnSp>
        <p:nvCxnSpPr>
          <p:cNvPr id="6" name="Connecteur droit avec flèche 5"/>
          <p:cNvCxnSpPr>
            <a:endCxn id="7" idx="0"/>
          </p:cNvCxnSpPr>
          <p:nvPr/>
        </p:nvCxnSpPr>
        <p:spPr>
          <a:xfrm>
            <a:off x="4067436" y="260648"/>
            <a:ext cx="187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3635896" y="404664"/>
            <a:ext cx="900608" cy="432048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S’identifier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necteur droit avec flèche 8"/>
          <p:cNvCxnSpPr>
            <a:stCxn id="7" idx="2"/>
            <a:endCxn id="11" idx="0"/>
          </p:cNvCxnSpPr>
          <p:nvPr/>
        </p:nvCxnSpPr>
        <p:spPr>
          <a:xfrm flipH="1">
            <a:off x="4067944" y="836712"/>
            <a:ext cx="182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959424" y="4462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563888" y="980728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Consulter les commandes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avec flèche 13"/>
          <p:cNvCxnSpPr>
            <a:stCxn id="11" idx="2"/>
          </p:cNvCxnSpPr>
          <p:nvPr/>
        </p:nvCxnSpPr>
        <p:spPr>
          <a:xfrm>
            <a:off x="4067944" y="148478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3635896" y="1772816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Modifier l’état d’une commande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3635896" y="2492896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Livrer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635896" y="3212976"/>
            <a:ext cx="1008112" cy="504056"/>
          </a:xfrm>
          <a:prstGeom prst="roundRect">
            <a:avLst>
              <a:gd name="adj" fmla="val 37831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encaisser</a:t>
            </a:r>
            <a:endParaRPr lang="fr-FR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Connecteur droit avec flèche 19"/>
          <p:cNvCxnSpPr>
            <a:stCxn id="17" idx="2"/>
            <a:endCxn id="18" idx="0"/>
          </p:cNvCxnSpPr>
          <p:nvPr/>
        </p:nvCxnSpPr>
        <p:spPr>
          <a:xfrm>
            <a:off x="4139952" y="22768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8" idx="2"/>
            <a:endCxn id="19" idx="0"/>
          </p:cNvCxnSpPr>
          <p:nvPr/>
        </p:nvCxnSpPr>
        <p:spPr>
          <a:xfrm>
            <a:off x="4139952" y="299695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9" idx="2"/>
          </p:cNvCxnSpPr>
          <p:nvPr/>
        </p:nvCxnSpPr>
        <p:spPr>
          <a:xfrm>
            <a:off x="4139952" y="37170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4058005" y="4042184"/>
            <a:ext cx="216024" cy="216024"/>
            <a:chOff x="3131840" y="3429000"/>
            <a:chExt cx="360040" cy="360040"/>
          </a:xfrm>
        </p:grpSpPr>
        <p:sp>
          <p:nvSpPr>
            <p:cNvPr id="29" name="Ellipse 28"/>
            <p:cNvSpPr/>
            <p:nvPr/>
          </p:nvSpPr>
          <p:spPr>
            <a:xfrm>
              <a:off x="3131840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Bouée 29"/>
            <p:cNvSpPr/>
            <p:nvPr/>
          </p:nvSpPr>
          <p:spPr>
            <a:xfrm>
              <a:off x="3131840" y="3429000"/>
              <a:ext cx="360040" cy="360040"/>
            </a:xfrm>
            <a:prstGeom prst="donut">
              <a:avLst>
                <a:gd name="adj" fmla="val 20767"/>
              </a:avLst>
            </a:prstGeom>
            <a:solidFill>
              <a:srgbClr val="FEE6E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Connecteur en angle 32"/>
          <p:cNvCxnSpPr>
            <a:stCxn id="19" idx="1"/>
            <a:endCxn id="11" idx="1"/>
          </p:cNvCxnSpPr>
          <p:nvPr/>
        </p:nvCxnSpPr>
        <p:spPr>
          <a:xfrm rot="10800000">
            <a:off x="3563888" y="1232756"/>
            <a:ext cx="72008" cy="2232248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créer son compte client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Enchaînements d’erreur</a:t>
            </a:r>
          </a:p>
          <a:p>
            <a:r>
              <a:rPr lang="fr-FR" sz="900" i="1" dirty="0" smtClean="0">
                <a:solidFill>
                  <a:schemeClr val="tx1"/>
                </a:solidFill>
              </a:rPr>
              <a:t>E1 Le mot de passe/ adresse mail sont invalides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E1 démarre au point 5 du scénario nominal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système indique que le mot de passe/ l’adresse mail ne sont pas valides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Le message mail/mot de passe invalides  s’affiche avec les compléments d’informations adéquats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fr-FR" sz="900" dirty="0" smtClean="0">
                <a:solidFill>
                  <a:schemeClr val="tx1"/>
                </a:solidFill>
              </a:rPr>
              <a:t>L’utilisateur rentre des identifiants valides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Le scénario reprend au point 6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900" i="1" dirty="0" smtClean="0">
                <a:solidFill>
                  <a:schemeClr val="tx1"/>
                </a:solidFill>
              </a:rPr>
              <a:t>E2 Le mail est valide mais erroné  (le client a fait une erreur, il n’a plus accès à sa messagerie etc.)</a:t>
            </a:r>
          </a:p>
          <a:p>
            <a:r>
              <a:rPr lang="fr-FR" sz="900" dirty="0" smtClean="0">
                <a:solidFill>
                  <a:schemeClr val="tx1"/>
                </a:solidFill>
              </a:rPr>
              <a:t>L’enchainement E2 démarre au point 7 du scénario nominal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</a:rPr>
              <a:t>Le client n’arrive pas à valider la création de son compte</a:t>
            </a:r>
          </a:p>
          <a:p>
            <a:pPr marL="228600" indent="-228600">
              <a:buFont typeface="+mj-lt"/>
              <a:buAutoNum type="arabicPeriod" startAt="8"/>
            </a:pPr>
            <a:r>
              <a:rPr lang="fr-FR" sz="900" dirty="0" smtClean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Le cas d’utilisation se termine par un échec</a:t>
            </a:r>
          </a:p>
          <a:p>
            <a:pPr marL="228600" indent="-228600"/>
            <a:endParaRPr lang="fr-FR" sz="900" i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b="1" dirty="0" err="1" smtClean="0">
                <a:solidFill>
                  <a:schemeClr val="tx1"/>
                </a:solidFill>
              </a:rPr>
              <a:t>Postconditions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Des informations client ont été enregistrées</a:t>
            </a:r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/>
            <a:endParaRPr lang="fr-FR" sz="900" b="1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691680" y="116632"/>
            <a:ext cx="5544616" cy="662473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000" u="dbl" dirty="0" smtClean="0">
                <a:solidFill>
                  <a:schemeClr val="tx1"/>
                </a:solidFill>
              </a:rPr>
              <a:t>Sommaire d’identification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Titre </a:t>
            </a:r>
            <a:r>
              <a:rPr lang="fr-FR" sz="900" dirty="0" smtClean="0">
                <a:solidFill>
                  <a:schemeClr val="tx1"/>
                </a:solidFill>
              </a:rPr>
              <a:t>: se connecter à son compte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Résumé</a:t>
            </a:r>
            <a:r>
              <a:rPr lang="fr-FR" sz="900" dirty="0" smtClean="0">
                <a:solidFill>
                  <a:schemeClr val="tx1"/>
                </a:solidFill>
              </a:rPr>
              <a:t> : ce cas d’utilisation permet à un client de se connecter à son compte client déjà existant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Acteurs </a:t>
            </a:r>
            <a:r>
              <a:rPr lang="fr-FR" sz="900" dirty="0" smtClean="0">
                <a:solidFill>
                  <a:schemeClr val="tx1"/>
                </a:solidFill>
              </a:rPr>
              <a:t>:  client(principal)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Date de création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03/05/19	</a:t>
            </a:r>
            <a:r>
              <a:rPr lang="fr-FR" sz="900" b="1" dirty="0" smtClean="0">
                <a:solidFill>
                  <a:schemeClr val="tx1"/>
                </a:solidFill>
              </a:rPr>
              <a:t>Date de mise à jour </a:t>
            </a:r>
            <a:r>
              <a:rPr lang="fr-FR" sz="900" dirty="0" smtClean="0">
                <a:solidFill>
                  <a:schemeClr val="tx1"/>
                </a:solidFill>
              </a:rPr>
              <a:t>: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  <a:r>
              <a:rPr lang="fr-FR" sz="900" dirty="0" smtClean="0">
                <a:solidFill>
                  <a:schemeClr val="tx1"/>
                </a:solidFill>
              </a:rPr>
              <a:t>04/05/19</a:t>
            </a:r>
          </a:p>
          <a:p>
            <a:r>
              <a:rPr lang="fr-FR" sz="900" b="1" dirty="0" smtClean="0">
                <a:solidFill>
                  <a:schemeClr val="tx1"/>
                </a:solidFill>
              </a:rPr>
              <a:t>Version</a:t>
            </a:r>
            <a:r>
              <a:rPr lang="fr-FR" sz="900" dirty="0" smtClean="0">
                <a:solidFill>
                  <a:schemeClr val="tx1"/>
                </a:solidFill>
              </a:rPr>
              <a:t> :1.2			</a:t>
            </a:r>
            <a:r>
              <a:rPr lang="fr-FR" sz="900" b="1" dirty="0" smtClean="0">
                <a:solidFill>
                  <a:schemeClr val="tx1"/>
                </a:solidFill>
              </a:rPr>
              <a:t>Responsable</a:t>
            </a:r>
            <a:r>
              <a:rPr lang="fr-FR" sz="900" dirty="0" smtClean="0">
                <a:solidFill>
                  <a:schemeClr val="tx1"/>
                </a:solidFill>
              </a:rPr>
              <a:t> : Lorraine FRITZ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r>
              <a:rPr lang="fr-FR" sz="1000" u="dbl" dirty="0" smtClean="0">
                <a:solidFill>
                  <a:schemeClr val="tx1"/>
                </a:solidFill>
              </a:rPr>
              <a:t>Description des scénarios</a:t>
            </a: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b="1" dirty="0" err="1" smtClean="0">
                <a:solidFill>
                  <a:schemeClr val="tx1"/>
                </a:solidFill>
              </a:rPr>
              <a:t>Préconditions</a:t>
            </a:r>
            <a:r>
              <a:rPr lang="fr-FR" sz="9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a accès à internet</a:t>
            </a:r>
          </a:p>
          <a:p>
            <a:pPr>
              <a:buFont typeface="Arial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</a:rPr>
              <a:t>Le client a déjà crée son compte client</a:t>
            </a:r>
          </a:p>
          <a:p>
            <a:endParaRPr lang="fr-FR" sz="1000" b="1" dirty="0" smtClean="0">
              <a:solidFill>
                <a:schemeClr val="tx1"/>
              </a:solidFill>
            </a:endParaRPr>
          </a:p>
          <a:p>
            <a:r>
              <a:rPr lang="fr-FR" sz="900" b="1" dirty="0" smtClean="0">
                <a:solidFill>
                  <a:schemeClr val="tx1"/>
                </a:solidFill>
              </a:rPr>
              <a:t>Scénario nominal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Le client rentre l’adresse internet du site de la pizzeria 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900" dirty="0" smtClean="0">
                <a:solidFill>
                  <a:schemeClr val="tx1"/>
                </a:solidFill>
              </a:rPr>
              <a:t>La page d’accueil s’affiche, on y trouve :				- le message d’accueil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la possibilité de sélectionner livraison ou à emporter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pizzas du moment et les nouveautés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- Les onglets  : carte , trouver les pizzerias, rejoignez nous(page de recrutement), l’inscription à la newsletter, s’identifier sur le compte client /créer le compte client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sélectionne l’onglet s’identifier/ créer son compte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invité à saisir son mail et son mot de passe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mail et le mot de passe sont analysés par le Système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Mail et mot de passe sont valides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sz="900" dirty="0" smtClean="0">
                <a:solidFill>
                  <a:schemeClr val="tx1"/>
                </a:solidFill>
              </a:rPr>
              <a:t>Le client est identifié, un message de bienvenue personnalisé s’affiche, ainsi que la page de d’accueil de son compte avec les onglets :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Adresses et informations personnelles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Options de paiement déjà enregistrés 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</a:rPr>
              <a:t>historique de mes commandes</a:t>
            </a:r>
          </a:p>
          <a:p>
            <a:pPr marL="1143000" lvl="2" indent="-228600">
              <a:buFontTx/>
              <a:buChar char="-"/>
            </a:pPr>
            <a:r>
              <a:rPr lang="fr-FR" sz="900" dirty="0" smtClean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Programme de fidélité</a:t>
            </a:r>
            <a:r>
              <a:rPr lang="fr-FR" sz="900" dirty="0" smtClean="0">
                <a:solidFill>
                  <a:schemeClr val="tx1"/>
                </a:solidFill>
              </a:rPr>
              <a:t>  </a:t>
            </a:r>
          </a:p>
          <a:p>
            <a:pPr marL="228600" indent="-228600"/>
            <a:r>
              <a:rPr lang="fr-FR" sz="900" dirty="0" smtClean="0">
                <a:solidFill>
                  <a:schemeClr val="tx1"/>
                </a:solidFill>
              </a:rPr>
              <a:t>		</a:t>
            </a: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endParaRPr lang="fr-FR" sz="1000" u="dbl" dirty="0" smtClean="0">
              <a:solidFill>
                <a:schemeClr val="tx1"/>
              </a:solidFill>
            </a:endParaRPr>
          </a:p>
          <a:p>
            <a:r>
              <a:rPr lang="fr-FR" sz="900" dirty="0" smtClean="0">
                <a:solidFill>
                  <a:schemeClr val="tx1"/>
                </a:solidFill>
              </a:rPr>
              <a:t> 	</a:t>
            </a:r>
          </a:p>
          <a:p>
            <a:endParaRPr lang="fr-FR" sz="9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  <a:p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16632" y="-36676"/>
            <a:ext cx="40324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Case textuel : </a:t>
            </a:r>
          </a:p>
          <a:p>
            <a:pPr algn="ctr"/>
            <a:r>
              <a:rPr lang="fr-FR" sz="1200" b="1" dirty="0" smtClean="0">
                <a:ln w="1143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Client</a:t>
            </a:r>
            <a:endParaRPr lang="fr-FR" sz="1200" b="1" dirty="0">
              <a:ln w="1143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LeNœudDeLaChance</Template>
  <TotalTime>9903</TotalTime>
  <Words>2911</Words>
  <Application>Microsoft Office PowerPoint</Application>
  <PresentationFormat>Affichage à l'écran (4:3)</PresentationFormat>
  <Paragraphs>2840</Paragraphs>
  <Slides>74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75" baseType="lpstr">
      <vt:lpstr>LuckyTie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  <vt:lpstr>Diapositive 55</vt:lpstr>
      <vt:lpstr>Diapositive 56</vt:lpstr>
      <vt:lpstr>Diapositive 57</vt:lpstr>
      <vt:lpstr>Diapositive 58</vt:lpstr>
      <vt:lpstr>Diapositive 59</vt:lpstr>
      <vt:lpstr>Diapositive 60</vt:lpstr>
      <vt:lpstr>Diapositive 61</vt:lpstr>
      <vt:lpstr>Diapositive 62</vt:lpstr>
      <vt:lpstr>Diapositive 63</vt:lpstr>
      <vt:lpstr>Diapositive 64</vt:lpstr>
      <vt:lpstr>Diapositive 65</vt:lpstr>
      <vt:lpstr>Diapositive 66</vt:lpstr>
      <vt:lpstr>Diapositive 67</vt:lpstr>
      <vt:lpstr>Diapositive 68</vt:lpstr>
      <vt:lpstr>Diapositive 69</vt:lpstr>
      <vt:lpstr>Diapositive 70</vt:lpstr>
      <vt:lpstr>Diapositive 71</vt:lpstr>
      <vt:lpstr>Diapositive 72</vt:lpstr>
      <vt:lpstr>Diapositive 73</vt:lpstr>
      <vt:lpstr>Diapositive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652</cp:revision>
  <dcterms:created xsi:type="dcterms:W3CDTF">2011-06-30T13:08:12Z</dcterms:created>
  <dcterms:modified xsi:type="dcterms:W3CDTF">2020-01-20T13:22:00Z</dcterms:modified>
</cp:coreProperties>
</file>