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1"/>
  </p:notesMasterIdLst>
  <p:sldIdLst>
    <p:sldId id="256" r:id="rId2"/>
    <p:sldId id="348" r:id="rId3"/>
    <p:sldId id="349" r:id="rId4"/>
    <p:sldId id="350" r:id="rId5"/>
    <p:sldId id="273" r:id="rId6"/>
    <p:sldId id="351" r:id="rId7"/>
    <p:sldId id="259" r:id="rId8"/>
    <p:sldId id="352" r:id="rId9"/>
    <p:sldId id="275" r:id="rId10"/>
    <p:sldId id="279" r:id="rId11"/>
    <p:sldId id="285" r:id="rId12"/>
    <p:sldId id="353" r:id="rId13"/>
    <p:sldId id="341" r:id="rId14"/>
    <p:sldId id="342" r:id="rId15"/>
    <p:sldId id="344" r:id="rId16"/>
    <p:sldId id="345" r:id="rId17"/>
    <p:sldId id="343" r:id="rId18"/>
    <p:sldId id="346" r:id="rId19"/>
    <p:sldId id="34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D"/>
    <a:srgbClr val="D5FFE8"/>
    <a:srgbClr val="BDDCF9"/>
    <a:srgbClr val="FFFFD9"/>
    <a:srgbClr val="FFF2C9"/>
    <a:srgbClr val="FEE6ED"/>
    <a:srgbClr val="D6FEDA"/>
    <a:srgbClr val="A3FFA3"/>
    <a:srgbClr val="CDFFCD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18" autoAdjust="0"/>
    <p:restoredTop sz="86429" autoAdjust="0"/>
  </p:normalViewPr>
  <p:slideViewPr>
    <p:cSldViewPr>
      <p:cViewPr varScale="1">
        <p:scale>
          <a:sx n="96" d="100"/>
          <a:sy n="96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12B1-DAA5-416A-AF06-04C9F2D5A493}" type="datetimeFigureOut">
              <a:rPr lang="fr-FR" smtClean="0"/>
              <a:pPr/>
              <a:t>24/05/2019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A095-916A-4985-8097-0FF9DBBF85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anchor="ctr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7" y="3214686"/>
            <a:ext cx="5897206" cy="150019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4859-817B-4A74-9BCF-7BA92B9F5F80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E89B-0130-4B43-AF6C-11DBB551C033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68" y="642918"/>
            <a:ext cx="1543032" cy="5483246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6615130" cy="548324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D8A-9FC2-47BD-9078-A89C7BF7BD7A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50000"/>
              <a:buFont typeface="Wingdings"/>
              <a:buChar char=""/>
              <a:defRPr/>
            </a:lvl1pPr>
            <a:lvl2pPr>
              <a:buSzPct val="50000"/>
              <a:buFont typeface="Wingdings 2"/>
              <a:buChar char=""/>
              <a:defRPr/>
            </a:lvl2pPr>
            <a:lvl3pPr>
              <a:buSzPct val="50000"/>
              <a:buFont typeface="Wingdings"/>
              <a:buChar char="Y"/>
              <a:defRPr/>
            </a:lvl3pPr>
            <a:lvl4pPr>
              <a:buSzPct val="50000"/>
              <a:buFont typeface="Wingdings 2"/>
              <a:buChar char="³"/>
              <a:defRPr/>
            </a:lvl4pPr>
            <a:lvl5pPr>
              <a:buSzPct val="50000"/>
              <a:buFont typeface="Wingdings 2"/>
              <a:buChar char=""/>
              <a:defRPr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7AB-11D4-42ED-8600-C0B4A9E74040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3183"/>
            <a:ext cx="6457968" cy="1362075"/>
          </a:xfrm>
        </p:spPr>
        <p:txBody>
          <a:bodyPr anchor="ctr"/>
          <a:lstStyle>
            <a:lvl1pPr algn="l">
              <a:defRPr sz="4000" b="0" cap="all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09383"/>
            <a:ext cx="452914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C5E5-A170-4980-9521-4811C9DFAB07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61BD-006C-45F1-80AA-2E11BF7059BF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effectLst/>
              </a:defRPr>
            </a:lvl1pPr>
            <a:lvl2pPr marL="457200" indent="0">
              <a:buNone/>
              <a:defRPr sz="2000" b="0">
                <a:effectLst/>
              </a:defRPr>
            </a:lvl2pPr>
            <a:lvl3pPr marL="914400" indent="0">
              <a:buNone/>
              <a:defRPr sz="1800" b="0">
                <a:effectLst/>
              </a:defRPr>
            </a:lvl3pPr>
            <a:lvl4pPr marL="1371600" indent="0">
              <a:buNone/>
              <a:defRPr sz="1600" b="0">
                <a:effectLst/>
              </a:defRPr>
            </a:lvl4pPr>
            <a:lvl5pPr marL="1828800" indent="0">
              <a:buNone/>
              <a:defRPr sz="1600" b="0"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FD34-E3B2-42B6-959E-68E8D17165A0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78D-B2CA-49DF-91E2-F619FD5968BB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413E-7CA6-44F1-A4F1-D59388C219B0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71480"/>
            <a:ext cx="3008313" cy="1071570"/>
          </a:xfrm>
        </p:spPr>
        <p:txBody>
          <a:bodyPr anchor="t"/>
          <a:lstStyle>
            <a:lvl1pPr algn="l">
              <a:defRPr sz="2000" b="0"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481"/>
            <a:ext cx="5111750" cy="55546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43051"/>
            <a:ext cx="3008313" cy="448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518B-4C76-4154-8595-2C8C412FAEEF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87306"/>
            <a:ext cx="850886" cy="4670520"/>
          </a:xfrm>
        </p:spPr>
        <p:txBody>
          <a:bodyPr vert="eaVert" anchor="ctr"/>
          <a:lstStyle>
            <a:lvl1pPr algn="ctr">
              <a:defRPr sz="2000" b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0166" y="684213"/>
            <a:ext cx="6929486" cy="4673613"/>
          </a:xfrm>
          <a:prstGeom prst="roundRect">
            <a:avLst>
              <a:gd name="adj" fmla="val 5966"/>
            </a:avLst>
          </a:prstGeom>
          <a:solidFill>
            <a:schemeClr val="bg2">
              <a:tint val="60000"/>
              <a:alpha val="50000"/>
            </a:schemeClr>
          </a:solidFill>
          <a:effectLst>
            <a:outerShdw blurRad="127000" dist="101600" dir="2700000" algn="tl" rotWithShape="0">
              <a:srgbClr val="000000">
                <a:alpha val="43137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66" y="5481658"/>
            <a:ext cx="692403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DF1-5ADE-400B-9466-622019F344FE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61000" contrast="-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4C2B-24EE-4F51-AEB3-EF70F19C83A3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0"/>
            <a:ext cx="642910" cy="571480"/>
          </a:xfrm>
          <a:prstGeom prst="roundRect">
            <a:avLst>
              <a:gd name="adj" fmla="val 16667"/>
            </a:avLst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z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Y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³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¹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Lorraine FRITZ 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06084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Document de spécifications fonctionnelles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client de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client(principal)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23/05/19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:1.3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Le client est sur la page du restaurant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 est affichée, on y trouve :				- le message d’accueil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pizzas du moment et les nouveautés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onglets  : carte , trouver les pizzerias, rejoignez nous(page de recrutement), l’inscription à la newsletter, s’identifier sur le compte client /créer le compte client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sélectionne l’onglet s’identifier/créer son compte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est invité à saisir un mail et un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mail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Mail et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Un mail de vérification est envoyé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clique sur le lien présent dans le mail validant ainsi la vérification de son mail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doit rentrer ses informations personnelles : nom, prénom, adresse complète valide, compléments d’adresses (étage code résidence etc.), numéro de téléphone. 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Vérification par le Système de l’absence d’erreur de saisie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Les informations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Message de feed-back de remerciement et on indique que le compte et ses informations ont bien été enregistrées	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client de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client(principal)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23/05/19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:1.3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Scénarios alternatifs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6b Le mot de passe/ adresse mail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démarre au point 6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mail/mot de passe invalides  s’affiche avec les compléments d’informations adéquats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 6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Enchainement d’erreurs</a:t>
            </a:r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mail est valide mais erroné  (le client a fait une erreur, il n’a plus accès à sa messagerie etc.)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E1démarre au point 7 du scénario nominal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fr-FR" sz="900" dirty="0" smtClean="0">
                <a:solidFill>
                  <a:schemeClr val="tx1"/>
                </a:solidFill>
              </a:rPr>
              <a:t>Le client n’arrive pas à valider la création de son compte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cas d’utilisation se termine par un échec</a:t>
            </a: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Un compte client a été crée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13285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II. Cycle de vie d’une commande </a:t>
            </a:r>
          </a:p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 </a:t>
            </a:r>
          </a:p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Diagramme d’activité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03040" y="1844824"/>
            <a:ext cx="1080120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attente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La commande client est enregistrée 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95736" y="1844824"/>
            <a:ext cx="1152128" cy="720080"/>
          </a:xfrm>
          <a:prstGeom prst="roundRect">
            <a:avLst/>
          </a:prstGeom>
          <a:solidFill>
            <a:srgbClr val="D5FFE8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Reçue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pizzaïolo récupère la commande 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635896" y="1844824"/>
            <a:ext cx="1224136" cy="720080"/>
          </a:xfrm>
          <a:prstGeom prst="roundRect">
            <a:avLst/>
          </a:prstGeom>
          <a:solidFill>
            <a:srgbClr val="FFFFD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cours de préparation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pizzaïolo prépare la commande 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148064" y="1844824"/>
            <a:ext cx="1152128" cy="720080"/>
          </a:xfrm>
          <a:prstGeom prst="roundRect">
            <a:avLst/>
          </a:prstGeom>
          <a:solidFill>
            <a:srgbClr val="FFF2C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Préparée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pizzaïolo a préparé la commande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660232" y="1844824"/>
            <a:ext cx="1152128" cy="720080"/>
          </a:xfrm>
          <a:prstGeom prst="roundRect">
            <a:avLst/>
          </a:prstGeom>
          <a:solidFill>
            <a:srgbClr val="FFF2C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cours d’expédition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livreur récupère la commande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8028384" y="1844824"/>
            <a:ext cx="1080120" cy="720080"/>
          </a:xfrm>
          <a:prstGeom prst="roundRect">
            <a:avLst/>
          </a:prstGeom>
          <a:solidFill>
            <a:srgbClr val="FFF2C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cours de livraison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livreur part pour la livraison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8028384" y="3068960"/>
            <a:ext cx="1080120" cy="720080"/>
          </a:xfrm>
          <a:prstGeom prst="roundRect">
            <a:avLst/>
          </a:prstGeom>
          <a:solidFill>
            <a:srgbClr val="FEE6ED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Livrée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La pizza a été livrée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Connecteur droit avec flèche 12"/>
          <p:cNvCxnSpPr>
            <a:stCxn id="5" idx="3"/>
          </p:cNvCxnSpPr>
          <p:nvPr/>
        </p:nvCxnSpPr>
        <p:spPr>
          <a:xfrm>
            <a:off x="1583160" y="2204864"/>
            <a:ext cx="1805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  <a:endCxn id="7" idx="1"/>
          </p:cNvCxnSpPr>
          <p:nvPr/>
        </p:nvCxnSpPr>
        <p:spPr>
          <a:xfrm>
            <a:off x="3347864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" idx="3"/>
            <a:endCxn id="8" idx="1"/>
          </p:cNvCxnSpPr>
          <p:nvPr/>
        </p:nvCxnSpPr>
        <p:spPr>
          <a:xfrm>
            <a:off x="4860032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3"/>
            <a:endCxn id="9" idx="1"/>
          </p:cNvCxnSpPr>
          <p:nvPr/>
        </p:nvCxnSpPr>
        <p:spPr>
          <a:xfrm>
            <a:off x="6300192" y="22048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9" idx="3"/>
            <a:endCxn id="10" idx="1"/>
          </p:cNvCxnSpPr>
          <p:nvPr/>
        </p:nvCxnSpPr>
        <p:spPr>
          <a:xfrm>
            <a:off x="7812360" y="22048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2"/>
            <a:endCxn id="11" idx="0"/>
          </p:cNvCxnSpPr>
          <p:nvPr/>
        </p:nvCxnSpPr>
        <p:spPr>
          <a:xfrm>
            <a:off x="8568444" y="25649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107504" y="206084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/>
          <p:cNvGrpSpPr/>
          <p:nvPr/>
        </p:nvGrpSpPr>
        <p:grpSpPr>
          <a:xfrm>
            <a:off x="8460432" y="4149080"/>
            <a:ext cx="216024" cy="216024"/>
            <a:chOff x="3131840" y="3429000"/>
            <a:chExt cx="360040" cy="360040"/>
          </a:xfrm>
        </p:grpSpPr>
        <p:sp>
          <p:nvSpPr>
            <p:cNvPr id="31" name="Ellipse 30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Bouée 27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Connecteur droit avec flèche 32"/>
          <p:cNvCxnSpPr>
            <a:stCxn id="11" idx="2"/>
            <a:endCxn id="28" idx="0"/>
          </p:cNvCxnSpPr>
          <p:nvPr/>
        </p:nvCxnSpPr>
        <p:spPr>
          <a:xfrm>
            <a:off x="8568444" y="37890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d’état transition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Organigramme : Joindre 45"/>
          <p:cNvSpPr/>
          <p:nvPr/>
        </p:nvSpPr>
        <p:spPr>
          <a:xfrm>
            <a:off x="1691680" y="1988840"/>
            <a:ext cx="360040" cy="360040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1979712" y="22048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23528" y="2204864"/>
            <a:ext cx="1805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959424" y="11663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635896" y="620688"/>
            <a:ext cx="792088" cy="504056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 menu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635896" y="1412776"/>
            <a:ext cx="864096" cy="504056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Constituer un panier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635896" y="2132856"/>
            <a:ext cx="864096" cy="504056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Valider le panier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635896" y="2924944"/>
            <a:ext cx="899592" cy="432048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Connecteur droit avec flèche 50"/>
          <p:cNvCxnSpPr>
            <a:stCxn id="14" idx="2"/>
            <a:endCxn id="15" idx="0"/>
          </p:cNvCxnSpPr>
          <p:nvPr/>
        </p:nvCxnSpPr>
        <p:spPr>
          <a:xfrm>
            <a:off x="4067944" y="19168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948264" y="5574432"/>
            <a:ext cx="468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à coins arrondis 76"/>
          <p:cNvSpPr/>
          <p:nvPr/>
        </p:nvSpPr>
        <p:spPr>
          <a:xfrm>
            <a:off x="2051720" y="4422304"/>
            <a:ext cx="1584176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Livraison domicile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4427984" y="4422304"/>
            <a:ext cx="1584176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Réception à la pizzeria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195736" y="3789040"/>
            <a:ext cx="3888432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Choisir l’heure de réception de la commande et le mode de livraison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2915816" y="4782344"/>
            <a:ext cx="2304256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Choisir la manière de payer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10" name="Losange 109"/>
          <p:cNvSpPr/>
          <p:nvPr/>
        </p:nvSpPr>
        <p:spPr>
          <a:xfrm>
            <a:off x="3923928" y="4350296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Losange 110"/>
          <p:cNvSpPr/>
          <p:nvPr/>
        </p:nvSpPr>
        <p:spPr>
          <a:xfrm>
            <a:off x="3923928" y="5358408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en angle 118"/>
          <p:cNvCxnSpPr>
            <a:stCxn id="110" idx="1"/>
            <a:endCxn id="77" idx="3"/>
          </p:cNvCxnSpPr>
          <p:nvPr/>
        </p:nvCxnSpPr>
        <p:spPr>
          <a:xfrm rot="10800000" flipV="1">
            <a:off x="3635896" y="4458308"/>
            <a:ext cx="288032" cy="7200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en angle 120"/>
          <p:cNvCxnSpPr>
            <a:stCxn id="110" idx="3"/>
            <a:endCxn id="78" idx="1"/>
          </p:cNvCxnSpPr>
          <p:nvPr/>
        </p:nvCxnSpPr>
        <p:spPr>
          <a:xfrm>
            <a:off x="4139952" y="4458308"/>
            <a:ext cx="288032" cy="7200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3347864" y="4638328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4499992" y="4638328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à coins arrondis 127"/>
          <p:cNvSpPr/>
          <p:nvPr/>
        </p:nvSpPr>
        <p:spPr>
          <a:xfrm>
            <a:off x="1907704" y="5502424"/>
            <a:ext cx="1656184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A la livraison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4422651" y="5503565"/>
            <a:ext cx="1728192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Immédiatement par CB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1" name="Connecteur en angle 130"/>
          <p:cNvCxnSpPr>
            <a:stCxn id="111" idx="3"/>
            <a:endCxn id="129" idx="1"/>
          </p:cNvCxnSpPr>
          <p:nvPr/>
        </p:nvCxnSpPr>
        <p:spPr>
          <a:xfrm>
            <a:off x="4139952" y="5466420"/>
            <a:ext cx="282699" cy="14515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eur en angle 133"/>
          <p:cNvCxnSpPr>
            <a:stCxn id="111" idx="1"/>
            <a:endCxn id="128" idx="3"/>
          </p:cNvCxnSpPr>
          <p:nvPr/>
        </p:nvCxnSpPr>
        <p:spPr>
          <a:xfrm rot="10800000" flipV="1">
            <a:off x="3563888" y="5466420"/>
            <a:ext cx="360040" cy="1440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rganigramme : Joindre 140"/>
          <p:cNvSpPr/>
          <p:nvPr/>
        </p:nvSpPr>
        <p:spPr>
          <a:xfrm>
            <a:off x="6660232" y="5430416"/>
            <a:ext cx="360040" cy="360040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2" name="Connecteur en angle 141"/>
          <p:cNvCxnSpPr>
            <a:stCxn id="128" idx="2"/>
            <a:endCxn id="141" idx="2"/>
          </p:cNvCxnSpPr>
          <p:nvPr/>
        </p:nvCxnSpPr>
        <p:spPr>
          <a:xfrm rot="16200000" flipH="1">
            <a:off x="4752020" y="3702224"/>
            <a:ext cx="72008" cy="4104456"/>
          </a:xfrm>
          <a:prstGeom prst="bentConnector3">
            <a:avLst>
              <a:gd name="adj1" fmla="val 41746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eur en angle 147"/>
          <p:cNvCxnSpPr>
            <a:stCxn id="129" idx="3"/>
            <a:endCxn id="141" idx="0"/>
          </p:cNvCxnSpPr>
          <p:nvPr/>
        </p:nvCxnSpPr>
        <p:spPr>
          <a:xfrm flipV="1">
            <a:off x="6150843" y="5430416"/>
            <a:ext cx="689409" cy="181161"/>
          </a:xfrm>
          <a:prstGeom prst="bentConnector4">
            <a:avLst>
              <a:gd name="adj1" fmla="val 36944"/>
              <a:gd name="adj2" fmla="val 22618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Groupe 153"/>
          <p:cNvGrpSpPr/>
          <p:nvPr/>
        </p:nvGrpSpPr>
        <p:grpSpPr>
          <a:xfrm>
            <a:off x="7704856" y="5430416"/>
            <a:ext cx="216024" cy="216024"/>
            <a:chOff x="3131840" y="3429000"/>
            <a:chExt cx="360040" cy="360040"/>
          </a:xfrm>
        </p:grpSpPr>
        <p:sp>
          <p:nvSpPr>
            <p:cNvPr id="155" name="Ellipse 154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Bouée 155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57" name="ZoneTexte 156"/>
          <p:cNvSpPr txBox="1"/>
          <p:nvPr/>
        </p:nvSpPr>
        <p:spPr>
          <a:xfrm>
            <a:off x="7093296" y="5646440"/>
            <a:ext cx="1547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Récupération de la pizza</a:t>
            </a:r>
            <a:endParaRPr lang="fr-FR" sz="900" dirty="0"/>
          </a:p>
        </p:txBody>
      </p:sp>
      <p:sp>
        <p:nvSpPr>
          <p:cNvPr id="18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01090" y="0"/>
            <a:ext cx="642910" cy="571480"/>
          </a:xfrm>
        </p:spPr>
        <p:txBody>
          <a:bodyPr/>
          <a:lstStyle/>
          <a:p>
            <a:fld id="{A45BA1FB-89EE-4C8E-9088-2E47D9727732}" type="slidenum">
              <a:rPr lang="fr-FR" smtClean="0"/>
              <a:pPr/>
              <a:t>14</a:t>
            </a:fld>
            <a:endParaRPr lang="fr-FR" dirty="0"/>
          </a:p>
        </p:txBody>
      </p:sp>
      <p:cxnSp>
        <p:nvCxnSpPr>
          <p:cNvPr id="90" name="Connecteur droit avec flèche 89"/>
          <p:cNvCxnSpPr>
            <a:endCxn id="14" idx="0"/>
          </p:cNvCxnSpPr>
          <p:nvPr/>
        </p:nvCxnSpPr>
        <p:spPr>
          <a:xfrm>
            <a:off x="4067944" y="112474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>
            <a:off x="4067944" y="3326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>
            <a:off x="4067944" y="26369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4067944" y="33569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>
            <a:off x="4067944" y="40050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>
            <a:off x="4067944" y="50131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PDG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1" name="Connecteur droit avec flèche 10"/>
          <p:cNvCxnSpPr>
            <a:endCxn id="12" idx="0"/>
          </p:cNvCxnSpPr>
          <p:nvPr/>
        </p:nvCxnSpPr>
        <p:spPr>
          <a:xfrm>
            <a:off x="4067436" y="260648"/>
            <a:ext cx="187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3635896" y="404664"/>
            <a:ext cx="900608" cy="432048"/>
          </a:xfrm>
          <a:prstGeom prst="roundRect">
            <a:avLst>
              <a:gd name="adj" fmla="val 37831"/>
            </a:avLst>
          </a:prstGeom>
          <a:solidFill>
            <a:srgbClr val="D5FFE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959424" y="446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3059832" y="980728"/>
            <a:ext cx="24482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2" idx="2"/>
          </p:cNvCxnSpPr>
          <p:nvPr/>
        </p:nvCxnSpPr>
        <p:spPr>
          <a:xfrm flipH="1">
            <a:off x="4067944" y="836712"/>
            <a:ext cx="182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2339752" y="1268760"/>
            <a:ext cx="792088" cy="432048"/>
          </a:xfrm>
          <a:prstGeom prst="roundRect">
            <a:avLst>
              <a:gd name="adj" fmla="val 37831"/>
            </a:avLst>
          </a:prstGeom>
          <a:solidFill>
            <a:srgbClr val="D5FFE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Créer un compte employé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275856" y="1268760"/>
            <a:ext cx="792088" cy="432048"/>
          </a:xfrm>
          <a:prstGeom prst="roundRect">
            <a:avLst>
              <a:gd name="adj" fmla="val 37831"/>
            </a:avLst>
          </a:prstGeom>
          <a:solidFill>
            <a:srgbClr val="D5FFE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les stocks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211960" y="1268760"/>
            <a:ext cx="792088" cy="432048"/>
          </a:xfrm>
          <a:prstGeom prst="roundRect">
            <a:avLst>
              <a:gd name="adj" fmla="val 37831"/>
            </a:avLst>
          </a:prstGeom>
          <a:solidFill>
            <a:srgbClr val="D5FFE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 CA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5148064" y="1268760"/>
            <a:ext cx="936104" cy="576064"/>
          </a:xfrm>
          <a:prstGeom prst="roundRect">
            <a:avLst>
              <a:gd name="adj" fmla="val 37831"/>
            </a:avLst>
          </a:prstGeom>
          <a:solidFill>
            <a:srgbClr val="D5FFE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les commandes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148064" y="2132856"/>
            <a:ext cx="1008112" cy="648072"/>
          </a:xfrm>
          <a:prstGeom prst="roundRect">
            <a:avLst>
              <a:gd name="adj" fmla="val 37831"/>
            </a:avLst>
          </a:prstGeom>
          <a:solidFill>
            <a:srgbClr val="D5FFE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Affecter les commandes à un livreur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>
            <a:stCxn id="19" idx="2"/>
            <a:endCxn id="20" idx="0"/>
          </p:cNvCxnSpPr>
          <p:nvPr/>
        </p:nvCxnSpPr>
        <p:spPr>
          <a:xfrm>
            <a:off x="5616116" y="1844824"/>
            <a:ext cx="360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5436096" y="1052736"/>
            <a:ext cx="117376" cy="20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572000" y="1052736"/>
            <a:ext cx="117376" cy="20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3635896" y="1052736"/>
            <a:ext cx="98648" cy="20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2987824" y="980728"/>
            <a:ext cx="170656" cy="27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4067944" y="3068960"/>
            <a:ext cx="216024" cy="216024"/>
            <a:chOff x="3131840" y="3429000"/>
            <a:chExt cx="360040" cy="360040"/>
          </a:xfrm>
        </p:grpSpPr>
        <p:sp>
          <p:nvSpPr>
            <p:cNvPr id="33" name="Ellipse 32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Bouée 33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Forme 36"/>
          <p:cNvCxnSpPr>
            <a:stCxn id="20" idx="2"/>
            <a:endCxn id="34" idx="6"/>
          </p:cNvCxnSpPr>
          <p:nvPr/>
        </p:nvCxnSpPr>
        <p:spPr>
          <a:xfrm rot="5400000">
            <a:off x="4770022" y="2294874"/>
            <a:ext cx="396044" cy="13681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Forme 38"/>
          <p:cNvCxnSpPr>
            <a:stCxn id="16" idx="2"/>
            <a:endCxn id="34" idx="2"/>
          </p:cNvCxnSpPr>
          <p:nvPr/>
        </p:nvCxnSpPr>
        <p:spPr>
          <a:xfrm rot="16200000" flipH="1">
            <a:off x="2663788" y="1772816"/>
            <a:ext cx="1476164" cy="1332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7" idx="2"/>
            <a:endCxn id="33" idx="0"/>
          </p:cNvCxnSpPr>
          <p:nvPr/>
        </p:nvCxnSpPr>
        <p:spPr>
          <a:xfrm rot="16200000" flipH="1">
            <a:off x="3239852" y="2132856"/>
            <a:ext cx="1368152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18" idx="2"/>
            <a:endCxn id="34" idx="0"/>
          </p:cNvCxnSpPr>
          <p:nvPr/>
        </p:nvCxnSpPr>
        <p:spPr>
          <a:xfrm rot="5400000">
            <a:off x="3707904" y="2168860"/>
            <a:ext cx="1368152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635896" y="548680"/>
            <a:ext cx="900608" cy="432048"/>
          </a:xfrm>
          <a:prstGeom prst="roundRect">
            <a:avLst>
              <a:gd name="adj" fmla="val 37831"/>
            </a:avLst>
          </a:prstGeom>
          <a:solidFill>
            <a:srgbClr val="FFEE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959424" y="446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707904" y="1268760"/>
            <a:ext cx="792088" cy="432048"/>
          </a:xfrm>
          <a:prstGeom prst="roundRect">
            <a:avLst>
              <a:gd name="adj" fmla="val 37831"/>
            </a:avLst>
          </a:prstGeom>
          <a:solidFill>
            <a:srgbClr val="FFEE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les stocks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491880" y="1988840"/>
            <a:ext cx="1224136" cy="432048"/>
          </a:xfrm>
          <a:prstGeom prst="roundRect">
            <a:avLst>
              <a:gd name="adj" fmla="val 37831"/>
            </a:avLst>
          </a:prstGeom>
          <a:solidFill>
            <a:srgbClr val="FFEE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Réapprovisionner  les stocks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Approvisionnement 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4067944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3923928" y="2708920"/>
            <a:ext cx="216024" cy="216024"/>
            <a:chOff x="3131840" y="3429000"/>
            <a:chExt cx="360040" cy="360040"/>
          </a:xfrm>
        </p:grpSpPr>
        <p:sp>
          <p:nvSpPr>
            <p:cNvPr id="28" name="Ellipse 27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Bouée 28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avec flèche 14"/>
          <p:cNvCxnSpPr/>
          <p:nvPr/>
        </p:nvCxnSpPr>
        <p:spPr>
          <a:xfrm>
            <a:off x="4067944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067944" y="9807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067944" y="2606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</a:p>
        </p:txBody>
      </p:sp>
      <p:sp>
        <p:nvSpPr>
          <p:cNvPr id="6" name="Ellipse 5"/>
          <p:cNvSpPr/>
          <p:nvPr/>
        </p:nvSpPr>
        <p:spPr>
          <a:xfrm>
            <a:off x="3959424" y="446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635896" y="548680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959424" y="446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427984" y="1484784"/>
            <a:ext cx="792088" cy="432048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les stocks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3059832" y="1340768"/>
            <a:ext cx="24482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5580112" y="1484784"/>
            <a:ext cx="1224136" cy="432048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Réapprovisionner  les stocks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059832" y="1484784"/>
            <a:ext cx="1152128" cy="504056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les commandes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necteur droit avec flèche 24"/>
          <p:cNvCxnSpPr>
            <a:endCxn id="17" idx="0"/>
          </p:cNvCxnSpPr>
          <p:nvPr/>
        </p:nvCxnSpPr>
        <p:spPr>
          <a:xfrm flipH="1">
            <a:off x="3635896" y="1340768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5220072" y="17008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12" idx="0"/>
          </p:cNvCxnSpPr>
          <p:nvPr/>
        </p:nvCxnSpPr>
        <p:spPr>
          <a:xfrm>
            <a:off x="4572000" y="1340768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067944" y="9807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>
          <a:xfrm>
            <a:off x="3059832" y="2276872"/>
            <a:ext cx="1152128" cy="504056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choisir une commande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Connecteur droit 39"/>
          <p:cNvCxnSpPr/>
          <p:nvPr/>
        </p:nvCxnSpPr>
        <p:spPr>
          <a:xfrm>
            <a:off x="2987824" y="2996952"/>
            <a:ext cx="24482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9" idx="2"/>
          </p:cNvCxnSpPr>
          <p:nvPr/>
        </p:nvCxnSpPr>
        <p:spPr>
          <a:xfrm>
            <a:off x="3635896" y="278092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à coins arrondis 46"/>
          <p:cNvSpPr/>
          <p:nvPr/>
        </p:nvSpPr>
        <p:spPr>
          <a:xfrm>
            <a:off x="3131840" y="3284984"/>
            <a:ext cx="1152128" cy="504056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Préparer une commande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4499992" y="3284984"/>
            <a:ext cx="1152128" cy="504056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un aide mémoire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3131840" y="4005064"/>
            <a:ext cx="1152128" cy="504056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Pizza prête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3131840" y="4725144"/>
            <a:ext cx="1152128" cy="504056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Modifier le statut d’une commande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Connecteur droit avec flèche 51"/>
          <p:cNvCxnSpPr>
            <a:endCxn id="48" idx="0"/>
          </p:cNvCxnSpPr>
          <p:nvPr/>
        </p:nvCxnSpPr>
        <p:spPr>
          <a:xfrm>
            <a:off x="4427984" y="2996952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3563888" y="299695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1"/>
            <a:endCxn id="47" idx="3"/>
          </p:cNvCxnSpPr>
          <p:nvPr/>
        </p:nvCxnSpPr>
        <p:spPr>
          <a:xfrm flipH="1">
            <a:off x="4283968" y="353701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3707904" y="37890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3707904" y="450912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2555776" y="1340768"/>
            <a:ext cx="0" cy="367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2555776" y="1340768"/>
            <a:ext cx="3600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2555776" y="5013176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50" idx="2"/>
          </p:cNvCxnSpPr>
          <p:nvPr/>
        </p:nvCxnSpPr>
        <p:spPr>
          <a:xfrm>
            <a:off x="3707904" y="522920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e 88"/>
          <p:cNvGrpSpPr/>
          <p:nvPr/>
        </p:nvGrpSpPr>
        <p:grpSpPr>
          <a:xfrm>
            <a:off x="3635896" y="5589240"/>
            <a:ext cx="216024" cy="216024"/>
            <a:chOff x="3131840" y="3429000"/>
            <a:chExt cx="360040" cy="360040"/>
          </a:xfrm>
        </p:grpSpPr>
        <p:sp>
          <p:nvSpPr>
            <p:cNvPr id="90" name="Ellipse 89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Bouée 90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Connecteur en angle 41"/>
          <p:cNvCxnSpPr>
            <a:stCxn id="16" idx="3"/>
            <a:endCxn id="91" idx="6"/>
          </p:cNvCxnSpPr>
          <p:nvPr/>
        </p:nvCxnSpPr>
        <p:spPr>
          <a:xfrm flipH="1">
            <a:off x="3851920" y="1700808"/>
            <a:ext cx="2952328" cy="3996444"/>
          </a:xfrm>
          <a:prstGeom prst="bentConnector3">
            <a:avLst>
              <a:gd name="adj1" fmla="val -774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48" idx="3"/>
            <a:endCxn id="91" idx="6"/>
          </p:cNvCxnSpPr>
          <p:nvPr/>
        </p:nvCxnSpPr>
        <p:spPr>
          <a:xfrm flipH="1">
            <a:off x="3851920" y="3537012"/>
            <a:ext cx="1800200" cy="2160240"/>
          </a:xfrm>
          <a:prstGeom prst="bentConnector3">
            <a:avLst>
              <a:gd name="adj1" fmla="val -126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3635896" y="19888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4067944" y="2606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Hôte de caisse</a:t>
            </a:r>
          </a:p>
        </p:txBody>
      </p:sp>
      <p:sp>
        <p:nvSpPr>
          <p:cNvPr id="6" name="Ellipse 5"/>
          <p:cNvSpPr/>
          <p:nvPr/>
        </p:nvSpPr>
        <p:spPr>
          <a:xfrm>
            <a:off x="3959424" y="5486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635896" y="1052736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959424" y="5486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2339752" y="1772816"/>
            <a:ext cx="396044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3635896" y="1772816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788024" y="1772816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4499992" y="1988840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Répondre au téléphone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275856" y="1988840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une commande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5508104" y="1988840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Modifier l’état d’une commande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5580112" y="1772816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2627784" y="1772816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2267744" y="1988840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Encaisser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4067944" y="2780928"/>
            <a:ext cx="216024" cy="216024"/>
            <a:chOff x="3131840" y="3429000"/>
            <a:chExt cx="360040" cy="360040"/>
          </a:xfrm>
        </p:grpSpPr>
        <p:sp>
          <p:nvSpPr>
            <p:cNvPr id="31" name="Ellipse 30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Bouée 31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Forme 33"/>
          <p:cNvCxnSpPr>
            <a:endCxn id="31" idx="2"/>
          </p:cNvCxnSpPr>
          <p:nvPr/>
        </p:nvCxnSpPr>
        <p:spPr>
          <a:xfrm rot="16200000" flipH="1">
            <a:off x="3158970" y="1979966"/>
            <a:ext cx="468052" cy="13498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Forme 35"/>
          <p:cNvCxnSpPr>
            <a:endCxn id="32" idx="6"/>
          </p:cNvCxnSpPr>
          <p:nvPr/>
        </p:nvCxnSpPr>
        <p:spPr>
          <a:xfrm rot="5400000">
            <a:off x="4887162" y="1817694"/>
            <a:ext cx="468052" cy="16744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15" idx="2"/>
            <a:endCxn id="32" idx="0"/>
          </p:cNvCxnSpPr>
          <p:nvPr/>
        </p:nvCxnSpPr>
        <p:spPr>
          <a:xfrm rot="16200000" flipH="1">
            <a:off x="3771038" y="2376010"/>
            <a:ext cx="360040" cy="4497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14" idx="2"/>
            <a:endCxn id="32" idx="0"/>
          </p:cNvCxnSpPr>
          <p:nvPr/>
        </p:nvCxnSpPr>
        <p:spPr>
          <a:xfrm rot="5400000">
            <a:off x="4383106" y="2213738"/>
            <a:ext cx="360040" cy="7743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067944" y="7647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067944" y="14847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Livreur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635896" y="620688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959424" y="11663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563888" y="1340768"/>
            <a:ext cx="1008112" cy="504056"/>
          </a:xfrm>
          <a:prstGeom prst="roundRect">
            <a:avLst>
              <a:gd name="adj" fmla="val 378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les commandes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1" idx="2"/>
          </p:cNvCxnSpPr>
          <p:nvPr/>
        </p:nvCxnSpPr>
        <p:spPr>
          <a:xfrm>
            <a:off x="4067944" y="18448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3635896" y="2132856"/>
            <a:ext cx="1008112" cy="504056"/>
          </a:xfrm>
          <a:prstGeom prst="roundRect">
            <a:avLst>
              <a:gd name="adj" fmla="val 378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Modifier l’état d’une commande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635896" y="2924944"/>
            <a:ext cx="1008112" cy="504056"/>
          </a:xfrm>
          <a:prstGeom prst="roundRect">
            <a:avLst>
              <a:gd name="adj" fmla="val 378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Livrer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635896" y="3717032"/>
            <a:ext cx="1008112" cy="504056"/>
          </a:xfrm>
          <a:prstGeom prst="roundRect">
            <a:avLst>
              <a:gd name="adj" fmla="val 378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encaisser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4067944" y="42210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3995936" y="4509120"/>
            <a:ext cx="216024" cy="216024"/>
            <a:chOff x="3131840" y="3429000"/>
            <a:chExt cx="360040" cy="360040"/>
          </a:xfrm>
        </p:grpSpPr>
        <p:sp>
          <p:nvSpPr>
            <p:cNvPr id="29" name="Ellipse 28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Bouée 29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Connecteur en angle 32"/>
          <p:cNvCxnSpPr>
            <a:stCxn id="19" idx="1"/>
            <a:endCxn id="11" idx="1"/>
          </p:cNvCxnSpPr>
          <p:nvPr/>
        </p:nvCxnSpPr>
        <p:spPr>
          <a:xfrm rot="10800000">
            <a:off x="3563888" y="1592796"/>
            <a:ext cx="72008" cy="2376264"/>
          </a:xfrm>
          <a:prstGeom prst="bentConnector3">
            <a:avLst>
              <a:gd name="adj1" fmla="val 41746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067944" y="3326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4067944" y="10527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4067944" y="26369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067944" y="34290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Remise </a:t>
            </a:r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 contexte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23728" y="4293096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Un site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internet de votre groupe qui permettra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118746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Vous : </a:t>
            </a:r>
            <a:endParaRPr lang="fr-FR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0240" y="2780928"/>
            <a:ext cx="5724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Vous agrandir ( 3 points de ventes + avant fin 2019)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5736" y="119675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jeune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groupe spécialisé dans la restauration italienne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5736" y="1700808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avec un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service de livraison à domicile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771636"/>
            <a:ext cx="1824217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Vous souhaitez 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5736" y="3284984"/>
            <a:ext cx="537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Être plus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performant gestion et préparation commandes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378904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suivi en temps réel des stocks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5816" y="4797152"/>
            <a:ext cx="2138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passer des commandes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2138" y="5157192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payer en ligne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1720" y="5517232"/>
            <a:ext cx="993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-De modifier ou annuler une commande (tant que celle-ci n’est pas préparée)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87824" y="5897017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consulter des fiches d’aide mémoire pour la préparation des commandes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buFont typeface="+mj-lt"/>
              <a:buAutoNum type="romanUcPeriod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différents acteurs et leurs besoins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782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Font typeface="+mj-lt"/>
              <a:buAutoNum type="alphaUcPeriod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différents acteurs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30" name="Groupe 29"/>
          <p:cNvGrpSpPr/>
          <p:nvPr/>
        </p:nvGrpSpPr>
        <p:grpSpPr>
          <a:xfrm>
            <a:off x="179512" y="260648"/>
            <a:ext cx="9433048" cy="6597352"/>
            <a:chOff x="179512" y="260648"/>
            <a:chExt cx="9433048" cy="6597352"/>
          </a:xfrm>
        </p:grpSpPr>
        <p:sp>
          <p:nvSpPr>
            <p:cNvPr id="32" name="Rectangle 31"/>
            <p:cNvSpPr/>
            <p:nvPr/>
          </p:nvSpPr>
          <p:spPr>
            <a:xfrm>
              <a:off x="3491880" y="908720"/>
              <a:ext cx="2232248" cy="41764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System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10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28384" y="1988840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ZoneTexte 106"/>
            <p:cNvSpPr txBox="1"/>
            <p:nvPr/>
          </p:nvSpPr>
          <p:spPr>
            <a:xfrm>
              <a:off x="7812360" y="2343944"/>
              <a:ext cx="1008112" cy="415498"/>
            </a:xfrm>
            <a:prstGeom prst="rect">
              <a:avLst/>
            </a:prstGeom>
            <a:solidFill>
              <a:srgbClr val="800000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>
                  <a:solidFill>
                    <a:schemeClr val="bg1"/>
                  </a:solidFill>
                </a:rPr>
                <a:t>&lt;&lt;System&gt;&gt;  bancaire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9512" y="260648"/>
              <a:ext cx="2016224" cy="554461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92280" y="404664"/>
              <a:ext cx="2016224" cy="532859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51520" y="5877272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Acteurs principaux</a:t>
              </a:r>
              <a:endParaRPr lang="fr-FR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7020272" y="5805264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Acteurs secondaires</a:t>
              </a:r>
              <a:endParaRPr lang="fr-FR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39752" y="6027003"/>
              <a:ext cx="460851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4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Diagramme de contexte statique</a:t>
              </a:r>
              <a:endParaRPr lang="fr-FR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1350088" y="1687598"/>
              <a:ext cx="2141792" cy="1321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350088" y="895509"/>
              <a:ext cx="2141792" cy="58927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1926152" y="2060848"/>
              <a:ext cx="1565728" cy="41499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350088" y="2348880"/>
              <a:ext cx="2141792" cy="8508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>
              <a:endCxn id="32" idx="1"/>
            </p:cNvCxnSpPr>
            <p:nvPr/>
          </p:nvCxnSpPr>
          <p:spPr>
            <a:xfrm flipV="1">
              <a:off x="1350088" y="2996952"/>
              <a:ext cx="2141792" cy="107954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1331640" y="3356992"/>
              <a:ext cx="2160240" cy="16429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stCxn id="32" idx="3"/>
              <a:endCxn id="107" idx="1"/>
            </p:cNvCxnSpPr>
            <p:nvPr/>
          </p:nvCxnSpPr>
          <p:spPr>
            <a:xfrm flipV="1">
              <a:off x="5724128" y="2551693"/>
              <a:ext cx="2088232" cy="445259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124745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ZoneTexte 35"/>
            <p:cNvSpPr txBox="1"/>
            <p:nvPr/>
          </p:nvSpPr>
          <p:spPr>
            <a:xfrm>
              <a:off x="558000" y="764704"/>
              <a:ext cx="792088" cy="2616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Client</a:t>
              </a: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58000" y="1556792"/>
              <a:ext cx="792088" cy="261610"/>
            </a:xfrm>
            <a:prstGeom prst="rect">
              <a:avLst/>
            </a:prstGeom>
            <a:solidFill>
              <a:srgbClr val="99FF99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PDG</a:t>
              </a: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58000" y="2348880"/>
              <a:ext cx="1368152" cy="253916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Approvisionnement</a:t>
              </a: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558000" y="3861048"/>
              <a:ext cx="792088" cy="4308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Hôte de caisse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558000" y="3068960"/>
              <a:ext cx="792088" cy="2616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Pizzaiolo</a:t>
              </a: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39552" y="4869160"/>
              <a:ext cx="792088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Livreur</a:t>
              </a:r>
            </a:p>
          </p:txBody>
        </p:sp>
        <p:pic>
          <p:nvPicPr>
            <p:cNvPr id="4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916833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6000" y="2636912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6000" y="3429001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6000" y="4437113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332657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782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Font typeface="+mj-lt"/>
              <a:buAutoNum type="alphaUcPeriod" startAt="2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besoins des acteurs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3491880" y="908720"/>
            <a:ext cx="2232248" cy="417646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System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1628800"/>
            <a:ext cx="1008112" cy="504056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compte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35896" y="2636912"/>
            <a:ext cx="1800200" cy="23762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commande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563888" y="1772816"/>
            <a:ext cx="936104" cy="50405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stocks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851920" y="2860340"/>
            <a:ext cx="1224136" cy="784684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400" dirty="0" smtClean="0"/>
              <a:t>Passer une commande</a:t>
            </a:r>
            <a:endParaRPr lang="fr-FR" sz="1400" dirty="0"/>
          </a:p>
        </p:txBody>
      </p:sp>
      <p:sp>
        <p:nvSpPr>
          <p:cNvPr id="105" name="Rectangle 104"/>
          <p:cNvSpPr/>
          <p:nvPr/>
        </p:nvSpPr>
        <p:spPr>
          <a:xfrm>
            <a:off x="3851920" y="3861048"/>
            <a:ext cx="1224136" cy="792088"/>
          </a:xfrm>
          <a:prstGeom prst="rect">
            <a:avLst/>
          </a:prstGeom>
          <a:solidFill>
            <a:srgbClr val="D5FFE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des commandes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35896" y="2420888"/>
            <a:ext cx="720080" cy="21602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3563888" y="1628800"/>
            <a:ext cx="576064" cy="144016"/>
          </a:xfrm>
          <a:prstGeom prst="rect">
            <a:avLst/>
          </a:prstGeom>
          <a:solidFill>
            <a:srgbClr val="BDDCF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4572000" y="1484784"/>
            <a:ext cx="576064" cy="144016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3851920" y="2716324"/>
            <a:ext cx="576064" cy="144016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3851920" y="3717032"/>
            <a:ext cx="576064" cy="144016"/>
          </a:xfrm>
          <a:prstGeom prst="rect">
            <a:avLst/>
          </a:prstGeom>
          <a:solidFill>
            <a:srgbClr val="D5FFE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01090" y="0"/>
            <a:ext cx="642910" cy="571480"/>
          </a:xfrm>
        </p:spPr>
        <p:txBody>
          <a:bodyPr/>
          <a:lstStyle/>
          <a:p>
            <a:fld id="{A45BA1FB-89EE-4C8E-9088-2E47D9727732}" type="slidenum">
              <a:rPr lang="fr-FR" smtClean="0"/>
              <a:pPr/>
              <a:t>7</a:t>
            </a:fld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flipH="1" flipV="1">
            <a:off x="1350088" y="895509"/>
            <a:ext cx="2501832" cy="235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H="1">
            <a:off x="1350088" y="2024844"/>
            <a:ext cx="2213800" cy="11749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1926152" y="2024844"/>
            <a:ext cx="1637736" cy="4509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>
            <a:stCxn id="145" idx="1"/>
          </p:cNvCxnSpPr>
          <p:nvPr/>
        </p:nvCxnSpPr>
        <p:spPr>
          <a:xfrm flipH="1">
            <a:off x="5076056" y="2551693"/>
            <a:ext cx="2736304" cy="7009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 flipV="1">
            <a:off x="1350088" y="4076492"/>
            <a:ext cx="2501832" cy="18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V="1">
            <a:off x="1331640" y="4257092"/>
            <a:ext cx="2520280" cy="7428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1350088" y="1687597"/>
            <a:ext cx="2501832" cy="256949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988840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ZoneTexte 144"/>
          <p:cNvSpPr txBox="1"/>
          <p:nvPr/>
        </p:nvSpPr>
        <p:spPr>
          <a:xfrm>
            <a:off x="7812360" y="2343944"/>
            <a:ext cx="1008112" cy="415498"/>
          </a:xfrm>
          <a:prstGeom prst="rect">
            <a:avLst/>
          </a:prstGeom>
          <a:solidFill>
            <a:srgbClr val="800000"/>
          </a:solidFill>
          <a:ln w="12700">
            <a:solidFill>
              <a:srgbClr val="FF99C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&lt;&lt;System&gt;&gt;  bancaire</a:t>
            </a:r>
          </a:p>
        </p:txBody>
      </p:sp>
      <p:cxnSp>
        <p:nvCxnSpPr>
          <p:cNvPr id="146" name="Connecteur droit 145"/>
          <p:cNvCxnSpPr/>
          <p:nvPr/>
        </p:nvCxnSpPr>
        <p:spPr>
          <a:xfrm flipH="1" flipV="1">
            <a:off x="1350088" y="895509"/>
            <a:ext cx="3725968" cy="73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1350088" y="1628800"/>
            <a:ext cx="3725968" cy="5879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1907704" y="2132856"/>
            <a:ext cx="3168352" cy="36004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1350088" y="2132856"/>
            <a:ext cx="3725968" cy="10669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1350088" y="2132856"/>
            <a:ext cx="3725968" cy="1943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1331640" y="2132856"/>
            <a:ext cx="3744416" cy="28671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5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ZoneTexte 153"/>
          <p:cNvSpPr txBox="1"/>
          <p:nvPr/>
        </p:nvSpPr>
        <p:spPr>
          <a:xfrm>
            <a:off x="558000" y="764704"/>
            <a:ext cx="7920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Client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558000" y="1556792"/>
            <a:ext cx="792088" cy="261610"/>
          </a:xfrm>
          <a:prstGeom prst="rect">
            <a:avLst/>
          </a:prstGeom>
          <a:solidFill>
            <a:srgbClr val="99FF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PDG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558000" y="2348880"/>
            <a:ext cx="1368152" cy="253916"/>
          </a:xfrm>
          <a:prstGeom prst="rect">
            <a:avLst/>
          </a:prstGeom>
          <a:solidFill>
            <a:srgbClr val="FFC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Approvisionnement</a:t>
            </a:r>
          </a:p>
        </p:txBody>
      </p:sp>
      <p:sp>
        <p:nvSpPr>
          <p:cNvPr id="157" name="ZoneTexte 156"/>
          <p:cNvSpPr txBox="1"/>
          <p:nvPr/>
        </p:nvSpPr>
        <p:spPr>
          <a:xfrm>
            <a:off x="558000" y="3861048"/>
            <a:ext cx="792088" cy="430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Hôte de caisse</a:t>
            </a:r>
          </a:p>
        </p:txBody>
      </p:sp>
      <p:sp>
        <p:nvSpPr>
          <p:cNvPr id="158" name="ZoneTexte 157"/>
          <p:cNvSpPr txBox="1"/>
          <p:nvPr/>
        </p:nvSpPr>
        <p:spPr>
          <a:xfrm>
            <a:off x="558000" y="3068960"/>
            <a:ext cx="792088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Pizzaiolo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539552" y="4869160"/>
            <a:ext cx="792088" cy="26161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Livreur</a:t>
            </a:r>
          </a:p>
        </p:txBody>
      </p:sp>
      <p:pic>
        <p:nvPicPr>
          <p:cNvPr id="1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3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2636912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3429001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4437113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7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" name="Rectangle 164"/>
          <p:cNvSpPr/>
          <p:nvPr/>
        </p:nvSpPr>
        <p:spPr>
          <a:xfrm>
            <a:off x="2339752" y="6027003"/>
            <a:ext cx="46085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packages</a:t>
            </a:r>
            <a:endParaRPr lang="fr-FR" sz="2400" b="1" dirty="0">
              <a:ln w="12700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206258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Font typeface="+mj-lt"/>
              <a:buAutoNum type="alphaUcPeriod" startAt="2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besoins des acteurs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307070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Font typeface="+mj-lt"/>
              <a:buAutoNum type="alphaLcParenR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besoins du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15816" y="2492896"/>
            <a:ext cx="3528392" cy="4293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Passer une commande en ligne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15816" y="3645024"/>
            <a:ext cx="1152128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Choisir produits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635896" y="2996952"/>
            <a:ext cx="1944216" cy="357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Passer commande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707904" y="2564904"/>
            <a:ext cx="1836204" cy="357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Consulter la carte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148064" y="3599323"/>
            <a:ext cx="1224136" cy="8114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Payer en ligne/ à la livraison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87824" y="6130765"/>
            <a:ext cx="3240000" cy="357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 consulter historique de commande</a:t>
            </a:r>
          </a:p>
        </p:txBody>
      </p:sp>
      <p:cxnSp>
        <p:nvCxnSpPr>
          <p:cNvPr id="15" name="Connecteur droit 14"/>
          <p:cNvCxnSpPr>
            <a:stCxn id="12" idx="2"/>
            <a:endCxn id="33" idx="3"/>
          </p:cNvCxnSpPr>
          <p:nvPr/>
        </p:nvCxnSpPr>
        <p:spPr>
          <a:xfrm flipH="1" flipV="1">
            <a:off x="1350088" y="895509"/>
            <a:ext cx="1637736" cy="541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617640" y="3284984"/>
            <a:ext cx="18256" cy="410888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9" idx="6"/>
            <a:endCxn id="11" idx="0"/>
          </p:cNvCxnSpPr>
          <p:nvPr/>
        </p:nvCxnSpPr>
        <p:spPr>
          <a:xfrm>
            <a:off x="5580112" y="3175479"/>
            <a:ext cx="180020" cy="423844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716016" y="587727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extend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987824" y="5013176"/>
            <a:ext cx="1728192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Renseignement de livraison </a:t>
            </a:r>
          </a:p>
        </p:txBody>
      </p:sp>
      <p:cxnSp>
        <p:nvCxnSpPr>
          <p:cNvPr id="29" name="Connecteur droit 28"/>
          <p:cNvCxnSpPr>
            <a:stCxn id="9" idx="3"/>
            <a:endCxn id="28" idx="7"/>
          </p:cNvCxnSpPr>
          <p:nvPr/>
        </p:nvCxnSpPr>
        <p:spPr>
          <a:xfrm>
            <a:off x="3920620" y="3301717"/>
            <a:ext cx="542308" cy="1797023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860032" y="5013176"/>
            <a:ext cx="1296144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Modifier/ annuler 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4644008" y="3717032"/>
            <a:ext cx="72008" cy="2317212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58000" y="764704"/>
            <a:ext cx="7920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Client</a:t>
            </a: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7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necteur droit 12"/>
          <p:cNvCxnSpPr>
            <a:stCxn id="9" idx="2"/>
            <a:endCxn id="33" idx="3"/>
          </p:cNvCxnSpPr>
          <p:nvPr/>
        </p:nvCxnSpPr>
        <p:spPr>
          <a:xfrm flipH="1" flipV="1">
            <a:off x="1350088" y="895509"/>
            <a:ext cx="2285808" cy="227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652120" y="335699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84" name="ZoneTexte 83"/>
          <p:cNvSpPr txBox="1"/>
          <p:nvPr/>
        </p:nvSpPr>
        <p:spPr>
          <a:xfrm>
            <a:off x="2843808" y="342900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85" name="ZoneTexte 84"/>
          <p:cNvSpPr txBox="1"/>
          <p:nvPr/>
        </p:nvSpPr>
        <p:spPr>
          <a:xfrm>
            <a:off x="3419872" y="436510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5652120" y="263691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106" name="Rectangle 105"/>
          <p:cNvSpPr/>
          <p:nvPr/>
        </p:nvSpPr>
        <p:spPr>
          <a:xfrm>
            <a:off x="-1116632" y="-36676"/>
            <a:ext cx="40324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 Case Client</a:t>
            </a:r>
            <a:endParaRPr lang="fr-FR" b="1" dirty="0">
              <a:ln w="12700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40" name="Connecteur droit 139"/>
          <p:cNvCxnSpPr>
            <a:endCxn id="30" idx="2"/>
          </p:cNvCxnSpPr>
          <p:nvPr/>
        </p:nvCxnSpPr>
        <p:spPr>
          <a:xfrm flipH="1">
            <a:off x="4860032" y="3284984"/>
            <a:ext cx="432048" cy="2020327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4932040" y="45091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cxnSp>
        <p:nvCxnSpPr>
          <p:cNvPr id="162" name="Connecteur droit 161"/>
          <p:cNvCxnSpPr/>
          <p:nvPr/>
        </p:nvCxnSpPr>
        <p:spPr>
          <a:xfrm>
            <a:off x="3635896" y="3356992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/>
          <p:cNvSpPr txBox="1"/>
          <p:nvPr/>
        </p:nvSpPr>
        <p:spPr>
          <a:xfrm>
            <a:off x="4067944" y="335699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Extension point</a:t>
            </a:r>
            <a:endParaRPr lang="fr-FR" sz="1000" b="1" dirty="0"/>
          </a:p>
        </p:txBody>
      </p:sp>
      <p:sp>
        <p:nvSpPr>
          <p:cNvPr id="179" name="ZoneTexte 178"/>
          <p:cNvSpPr txBox="1"/>
          <p:nvPr/>
        </p:nvSpPr>
        <p:spPr>
          <a:xfrm>
            <a:off x="4067944" y="350100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EXT1 : si client a déjà commandé</a:t>
            </a:r>
            <a:endParaRPr lang="fr-FR" sz="700" dirty="0"/>
          </a:p>
        </p:txBody>
      </p:sp>
      <p:sp>
        <p:nvSpPr>
          <p:cNvPr id="182" name="Rectangle 181"/>
          <p:cNvSpPr/>
          <p:nvPr/>
        </p:nvSpPr>
        <p:spPr>
          <a:xfrm>
            <a:off x="2915816" y="332656"/>
            <a:ext cx="3528392" cy="2060848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compte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4716016" y="908720"/>
            <a:ext cx="1584176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Modification du compte</a:t>
            </a:r>
          </a:p>
        </p:txBody>
      </p:sp>
      <p:sp>
        <p:nvSpPr>
          <p:cNvPr id="184" name="ZoneTexte 183"/>
          <p:cNvSpPr txBox="1"/>
          <p:nvPr/>
        </p:nvSpPr>
        <p:spPr>
          <a:xfrm>
            <a:off x="4067944" y="476672"/>
            <a:ext cx="1584176" cy="3570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Se connecter</a:t>
            </a:r>
          </a:p>
        </p:txBody>
      </p:sp>
      <p:cxnSp>
        <p:nvCxnSpPr>
          <p:cNvPr id="96" name="Connecteur droit 95"/>
          <p:cNvCxnSpPr>
            <a:endCxn id="33" idx="3"/>
          </p:cNvCxnSpPr>
          <p:nvPr/>
        </p:nvCxnSpPr>
        <p:spPr>
          <a:xfrm flipH="1">
            <a:off x="1350088" y="655199"/>
            <a:ext cx="2717856" cy="24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endCxn id="33" idx="3"/>
          </p:cNvCxnSpPr>
          <p:nvPr/>
        </p:nvCxnSpPr>
        <p:spPr>
          <a:xfrm flipH="1" flipV="1">
            <a:off x="1350088" y="895509"/>
            <a:ext cx="3437936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endCxn id="33" idx="3"/>
          </p:cNvCxnSpPr>
          <p:nvPr/>
        </p:nvCxnSpPr>
        <p:spPr>
          <a:xfrm flipH="1" flipV="1">
            <a:off x="1350088" y="895509"/>
            <a:ext cx="1637736" cy="377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>
            <a:stCxn id="11" idx="6"/>
          </p:cNvCxnSpPr>
          <p:nvPr/>
        </p:nvCxnSpPr>
        <p:spPr>
          <a:xfrm flipH="1" flipV="1">
            <a:off x="5652120" y="655199"/>
            <a:ext cx="720080" cy="3349867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" idx="2"/>
            <a:endCxn id="33" idx="3"/>
          </p:cNvCxnSpPr>
          <p:nvPr/>
        </p:nvCxnSpPr>
        <p:spPr>
          <a:xfrm flipH="1" flipV="1">
            <a:off x="1350088" y="895509"/>
            <a:ext cx="2357816" cy="184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6948264" y="5301208"/>
            <a:ext cx="2123728" cy="148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REMARQUE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Les besoins de même couleur que l’acteur lui sont spécifiques</a:t>
            </a:r>
          </a:p>
        </p:txBody>
      </p:sp>
      <p:sp>
        <p:nvSpPr>
          <p:cNvPr id="186" name="ZoneTexte 185"/>
          <p:cNvSpPr txBox="1"/>
          <p:nvPr/>
        </p:nvSpPr>
        <p:spPr>
          <a:xfrm>
            <a:off x="2987824" y="980728"/>
            <a:ext cx="1224136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Créer un compte </a:t>
            </a:r>
          </a:p>
        </p:txBody>
      </p:sp>
      <p:cxnSp>
        <p:nvCxnSpPr>
          <p:cNvPr id="195" name="Connecteur droit 194"/>
          <p:cNvCxnSpPr>
            <a:stCxn id="196" idx="1"/>
            <a:endCxn id="11" idx="7"/>
          </p:cNvCxnSpPr>
          <p:nvPr/>
        </p:nvCxnSpPr>
        <p:spPr>
          <a:xfrm flipH="1">
            <a:off x="6192929" y="2551693"/>
            <a:ext cx="1619431" cy="116646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6" name="ZoneTexte 195"/>
          <p:cNvSpPr txBox="1"/>
          <p:nvPr/>
        </p:nvSpPr>
        <p:spPr>
          <a:xfrm>
            <a:off x="7812360" y="2343944"/>
            <a:ext cx="1008112" cy="415498"/>
          </a:xfrm>
          <a:prstGeom prst="rect">
            <a:avLst/>
          </a:prstGeom>
          <a:solidFill>
            <a:srgbClr val="800000"/>
          </a:solidFill>
          <a:ln w="12700">
            <a:solidFill>
              <a:srgbClr val="FF99C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&lt;&lt;System&gt;&gt;  bancaire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kyTie">
  <a:themeElements>
    <a:clrScheme name="Personnalisé 82">
      <a:dk1>
        <a:sysClr val="windowText" lastClr="000000"/>
      </a:dk1>
      <a:lt1>
        <a:sysClr val="window" lastClr="FFFFFF"/>
      </a:lt1>
      <a:dk2>
        <a:srgbClr val="CDD9FF"/>
      </a:dk2>
      <a:lt2>
        <a:srgbClr val="EFD8FF"/>
      </a:lt2>
      <a:accent1>
        <a:srgbClr val="84A3FF"/>
      </a:accent1>
      <a:accent2>
        <a:srgbClr val="9900FF"/>
      </a:accent2>
      <a:accent3>
        <a:srgbClr val="EFD8FF"/>
      </a:accent3>
      <a:accent4>
        <a:srgbClr val="59A9F2"/>
      </a:accent4>
      <a:accent5>
        <a:srgbClr val="235AFE"/>
      </a:accent5>
      <a:accent6>
        <a:srgbClr val="C7E2FA"/>
      </a:accent6>
      <a:hlink>
        <a:srgbClr val="20C8F7"/>
      </a:hlink>
      <a:folHlink>
        <a:srgbClr val="21B2C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cky Tie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90000"/>
              </a:schemeClr>
            </a:gs>
            <a:gs pos="50000">
              <a:schemeClr val="phClr">
                <a:tint val="5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90000"/>
              </a:schemeClr>
            </a:gs>
          </a:gsLst>
          <a:lin ang="1800000" scaled="1"/>
        </a:gradFill>
        <a:solidFill>
          <a:schemeClr val="phClr">
            <a:tint val="100000"/>
            <a:shade val="100000"/>
            <a:hueMod val="100000"/>
            <a:satMod val="100000"/>
          </a:schemeClr>
        </a:solidFill>
      </a:fillStyleLst>
      <a:lnStyleLst>
        <a:ln w="20000" cap="flat" cmpd="sng" algn="ctr">
          <a:solidFill>
            <a:schemeClr val="phClr"/>
          </a:solidFill>
          <a:prstDash val="solid"/>
        </a:ln>
        <a:ln w="30000" cap="flat" cmpd="sng" algn="ctr">
          <a:solidFill>
            <a:schemeClr val="phClr"/>
          </a:solidFill>
          <a:prstDash val="solid"/>
        </a:ln>
        <a:ln w="400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12700">
              <a:schemeClr val="phClr">
                <a:tint val="100000"/>
                <a:shade val="100000"/>
                <a:alpha val="50196"/>
                <a:hueMod val="100000"/>
                <a:satMod val="100000"/>
              </a:schemeClr>
            </a:glow>
          </a:effectLst>
        </a:effectStyle>
        <a:effectStyle>
          <a:effectLst>
            <a:innerShdw blurRad="25400" dist="38100" dir="2700000">
              <a:schemeClr val="phClr">
                <a:tint val="90000"/>
                <a:shade val="100000"/>
                <a:hueMod val="100000"/>
                <a:satMod val="100000"/>
              </a:schemeClr>
            </a:innerShdw>
          </a:effectLst>
        </a:effectStyle>
        <a:effectStyle>
          <a:effectLst>
            <a:innerShdw blurRad="25400" dist="38100" dir="2700000">
              <a:schemeClr val="phClr">
                <a:tint val="100000"/>
                <a:shade val="50000"/>
                <a:hueMod val="100000"/>
                <a:satMod val="100000"/>
              </a:schemeClr>
            </a:innerShdw>
          </a:effectLst>
          <a:scene3d>
            <a:camera prst="orthographicFront"/>
            <a:lightRig rig="soft" dir="t"/>
          </a:scene3d>
          <a:sp3d extrusionH="76200" prstMaterial="matte">
            <a:bevelT h="50800"/>
            <a:bevelB w="0" h="0"/>
            <a:extrusionClr>
              <a:schemeClr val="accent3">
                <a:tint val="40000"/>
              </a:schemeClr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50000"/>
                <a:hueMod val="100000"/>
                <a:satMod val="100000"/>
              </a:schemeClr>
            </a:gs>
            <a:gs pos="40000">
              <a:schemeClr val="phClr">
                <a:tint val="8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LeNœudDeLaChance</Template>
  <TotalTime>11609</TotalTime>
  <Words>542</Words>
  <Application>Microsoft Office PowerPoint</Application>
  <PresentationFormat>Affichage à l'écran (4:3)</PresentationFormat>
  <Paragraphs>274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LuckyTie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Lorraine Fritz</dc:creator>
  <cp:lastModifiedBy>aehline F.</cp:lastModifiedBy>
  <cp:revision>692</cp:revision>
  <dcterms:created xsi:type="dcterms:W3CDTF">2011-06-30T13:08:12Z</dcterms:created>
  <dcterms:modified xsi:type="dcterms:W3CDTF">2019-05-24T11:24:16Z</dcterms:modified>
</cp:coreProperties>
</file>