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4"/>
  </p:notesMasterIdLst>
  <p:sldIdLst>
    <p:sldId id="256" r:id="rId2"/>
    <p:sldId id="348" r:id="rId3"/>
    <p:sldId id="349" r:id="rId4"/>
    <p:sldId id="357" r:id="rId5"/>
    <p:sldId id="358" r:id="rId6"/>
    <p:sldId id="356" r:id="rId7"/>
    <p:sldId id="354" r:id="rId8"/>
    <p:sldId id="353" r:id="rId9"/>
    <p:sldId id="341" r:id="rId10"/>
    <p:sldId id="355" r:id="rId11"/>
    <p:sldId id="360" r:id="rId12"/>
    <p:sldId id="359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D"/>
    <a:srgbClr val="FFFFD9"/>
    <a:srgbClr val="D5FFE8"/>
    <a:srgbClr val="BDDCF9"/>
    <a:srgbClr val="FFF2C9"/>
    <a:srgbClr val="FEE6ED"/>
    <a:srgbClr val="D6FEDA"/>
    <a:srgbClr val="A3FFA3"/>
    <a:srgbClr val="CDFFCD"/>
    <a:srgbClr val="99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18" autoAdjust="0"/>
    <p:restoredTop sz="86429" autoAdjust="0"/>
  </p:normalViewPr>
  <p:slideViewPr>
    <p:cSldViewPr>
      <p:cViewPr>
        <p:scale>
          <a:sx n="66" d="100"/>
          <a:sy n="66" d="100"/>
        </p:scale>
        <p:origin x="-1554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12B1-DAA5-416A-AF06-04C9F2D5A493}" type="datetimeFigureOut">
              <a:rPr lang="fr-FR" smtClean="0"/>
              <a:pPr/>
              <a:t>02/05/2021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2A095-916A-4985-8097-0FF9DBBF85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 anchor="ctr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397" y="3214686"/>
            <a:ext cx="5897206" cy="150019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4859-817B-4A74-9BCF-7BA92B9F5F80}" type="datetime1">
              <a:rPr lang="fr-FR" smtClean="0"/>
              <a:pPr/>
              <a:t>02/05/2021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E89B-0130-4B43-AF6C-11DBB551C033}" type="datetime1">
              <a:rPr lang="fr-FR" smtClean="0"/>
              <a:pPr/>
              <a:t>02/05/2021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68" y="642918"/>
            <a:ext cx="1543032" cy="5483246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6615130" cy="548324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D8A-9FC2-47BD-9078-A89C7BF7BD7A}" type="datetime1">
              <a:rPr lang="fr-FR" smtClean="0"/>
              <a:pPr/>
              <a:t>02/05/2021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50000"/>
              <a:buFont typeface="Wingdings"/>
              <a:buChar char=""/>
              <a:defRPr/>
            </a:lvl1pPr>
            <a:lvl2pPr>
              <a:buSzPct val="50000"/>
              <a:buFont typeface="Wingdings 2"/>
              <a:buChar char=""/>
              <a:defRPr/>
            </a:lvl2pPr>
            <a:lvl3pPr>
              <a:buSzPct val="50000"/>
              <a:buFont typeface="Wingdings"/>
              <a:buChar char="Y"/>
              <a:defRPr/>
            </a:lvl3pPr>
            <a:lvl4pPr>
              <a:buSzPct val="50000"/>
              <a:buFont typeface="Wingdings 2"/>
              <a:buChar char="³"/>
              <a:defRPr/>
            </a:lvl4pPr>
            <a:lvl5pPr>
              <a:buSzPct val="50000"/>
              <a:buFont typeface="Wingdings 2"/>
              <a:buChar char=""/>
              <a:defRPr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7AB-11D4-42ED-8600-C0B4A9E74040}" type="datetime1">
              <a:rPr lang="fr-FR" smtClean="0"/>
              <a:pPr/>
              <a:t>02/05/2021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3183"/>
            <a:ext cx="6457968" cy="1362075"/>
          </a:xfrm>
        </p:spPr>
        <p:txBody>
          <a:bodyPr anchor="ctr"/>
          <a:lstStyle>
            <a:lvl1pPr algn="l">
              <a:defRPr sz="4000" b="0" cap="all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09383"/>
            <a:ext cx="452914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C5E5-A170-4980-9521-4811C9DFAB07}" type="datetime1">
              <a:rPr lang="fr-FR" smtClean="0"/>
              <a:pPr/>
              <a:t>02/05/2021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61BD-006C-45F1-80AA-2E11BF7059BF}" type="datetime1">
              <a:rPr lang="fr-FR" smtClean="0"/>
              <a:pPr/>
              <a:t>02/05/2021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effectLst/>
              </a:defRPr>
            </a:lvl1pPr>
            <a:lvl2pPr marL="457200" indent="0">
              <a:buNone/>
              <a:defRPr sz="2000" b="0">
                <a:effectLst/>
              </a:defRPr>
            </a:lvl2pPr>
            <a:lvl3pPr marL="914400" indent="0">
              <a:buNone/>
              <a:defRPr sz="1800" b="0">
                <a:effectLst/>
              </a:defRPr>
            </a:lvl3pPr>
            <a:lvl4pPr marL="1371600" indent="0">
              <a:buNone/>
              <a:defRPr sz="1600" b="0">
                <a:effectLst/>
              </a:defRPr>
            </a:lvl4pPr>
            <a:lvl5pPr marL="1828800" indent="0">
              <a:buNone/>
              <a:defRPr sz="1600" b="0"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FD34-E3B2-42B6-959E-68E8D17165A0}" type="datetime1">
              <a:rPr lang="fr-FR" smtClean="0"/>
              <a:pPr/>
              <a:t>02/05/2021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78D-B2CA-49DF-91E2-F619FD5968BB}" type="datetime1">
              <a:rPr lang="fr-FR" smtClean="0"/>
              <a:pPr/>
              <a:t>02/05/2021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413E-7CA6-44F1-A4F1-D59388C219B0}" type="datetime1">
              <a:rPr lang="fr-FR" smtClean="0"/>
              <a:pPr/>
              <a:t>02/05/2021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571480"/>
            <a:ext cx="3008313" cy="1071570"/>
          </a:xfrm>
        </p:spPr>
        <p:txBody>
          <a:bodyPr anchor="t"/>
          <a:lstStyle>
            <a:lvl1pPr algn="l">
              <a:defRPr sz="2000" b="0"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1481"/>
            <a:ext cx="5111750" cy="55546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43051"/>
            <a:ext cx="3008313" cy="448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518B-4C76-4154-8595-2C8C412FAEEF}" type="datetime1">
              <a:rPr lang="fr-FR" smtClean="0"/>
              <a:pPr/>
              <a:t>02/05/2021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687306"/>
            <a:ext cx="850886" cy="4670520"/>
          </a:xfrm>
        </p:spPr>
        <p:txBody>
          <a:bodyPr vert="eaVert" anchor="ctr"/>
          <a:lstStyle>
            <a:lvl1pPr algn="ctr">
              <a:defRPr sz="2000" b="0"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0166" y="684213"/>
            <a:ext cx="6929486" cy="4673613"/>
          </a:xfrm>
          <a:prstGeom prst="roundRect">
            <a:avLst>
              <a:gd name="adj" fmla="val 5966"/>
            </a:avLst>
          </a:prstGeom>
          <a:solidFill>
            <a:schemeClr val="bg2">
              <a:tint val="60000"/>
              <a:alpha val="50000"/>
            </a:schemeClr>
          </a:solidFill>
          <a:effectLst>
            <a:outerShdw blurRad="127000" dist="101600" dir="2700000" algn="tl" rotWithShape="0">
              <a:srgbClr val="000000">
                <a:alpha val="43137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166" y="5481658"/>
            <a:ext cx="6924037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DF1-5ADE-400B-9466-622019F344FE}" type="datetime1">
              <a:rPr lang="fr-FR" smtClean="0"/>
              <a:pPr/>
              <a:t>02/05/2021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61000" contrast="-4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4C2B-24EE-4F51-AEB3-EF70F19C83A3}" type="datetime1">
              <a:rPr lang="fr-FR" smtClean="0"/>
              <a:pPr/>
              <a:t>02/05/2021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1090" y="0"/>
            <a:ext cx="642910" cy="571480"/>
          </a:xfrm>
          <a:prstGeom prst="roundRect">
            <a:avLst>
              <a:gd name="adj" fmla="val 16667"/>
            </a:avLst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  <a:tileRect/>
          </a:gra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z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Y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³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¹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6488668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Lorraine FRITZ 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06084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Document de spécifications fonctionnelles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9512" y="21328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/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IV. Axe d’amélioration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Difficultés rencontrées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9592" y="1988840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Les transactions avec la base de donnée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9592" y="1268760"/>
            <a:ext cx="4989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La gestion du type de chargement : EAGER /LAZY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2708920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Encoder les images en base de donnée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83568" y="1412776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83568" y="2132856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683568" y="2852936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6" grpId="0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Améliorations éventuelles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8386" y="1124744"/>
            <a:ext cx="6923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Ajouter des informations concernant les modalités d’adhésion et les tarifs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6882" y="1763524"/>
            <a:ext cx="7520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La suppression doit de préférence être gérée par un nombre réduit de personnes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75656" y="2636912"/>
            <a:ext cx="5064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But de ce site est d’augmenter le nombre d’adhérent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èche à angle droit 6"/>
          <p:cNvSpPr/>
          <p:nvPr/>
        </p:nvSpPr>
        <p:spPr>
          <a:xfrm rot="5400000">
            <a:off x="191304" y="1761023"/>
            <a:ext cx="1728194" cy="743667"/>
          </a:xfrm>
          <a:prstGeom prst="bentUpArrow">
            <a:avLst>
              <a:gd name="adj1" fmla="val 21158"/>
              <a:gd name="adj2" fmla="val 2307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187624" y="3501008"/>
            <a:ext cx="4264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Hébergement des images via un service tiers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1720" y="4221088"/>
            <a:ext cx="5782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Rajouter des avatars utilisateurs et des images pour les topos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èche à angle droit 9"/>
          <p:cNvSpPr/>
          <p:nvPr/>
        </p:nvSpPr>
        <p:spPr>
          <a:xfrm rot="5400000">
            <a:off x="1271425" y="3849255"/>
            <a:ext cx="720081" cy="743667"/>
          </a:xfrm>
          <a:prstGeom prst="bentUpArrow">
            <a:avLst>
              <a:gd name="adj1" fmla="val 21158"/>
              <a:gd name="adj2" fmla="val 2307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7" grpId="0" animBg="1"/>
      <p:bldP spid="8" grpId="0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Remise en contexte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504" y="1394192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 Client :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0240" y="2780928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site communautaire autour de l’escalade qui permettrait   : </a:t>
            </a:r>
          </a:p>
        </p:txBody>
      </p:sp>
      <p:sp>
        <p:nvSpPr>
          <p:cNvPr id="9" name="Rectangle 8"/>
          <p:cNvSpPr/>
          <p:nvPr/>
        </p:nvSpPr>
        <p:spPr>
          <a:xfrm>
            <a:off x="2195736" y="1403484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Une association autour de l’escalade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504" y="2771636"/>
            <a:ext cx="1236236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Souhaite 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47806" y="3284984"/>
            <a:ext cx="47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D’augmenter la visibilité en ligne de l’association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89738" y="3789040"/>
            <a:ext cx="460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D’encourager de ce fait de nouvelles adhésions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2267744" y="3429000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67744" y="3933056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68560" y="249289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>
              <a:buFont typeface="+mj-lt"/>
              <a:buAutoNum type="romanUcPeriod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Fonctionnalités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Fonctionnalités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692696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07904" y="692696"/>
            <a:ext cx="1680909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User Connecté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7833" y="1475492"/>
            <a:ext cx="2223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F1 Consulter les sites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d’escalades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48264" y="683404"/>
            <a:ext cx="1026884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Membre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0" y="764704"/>
            <a:ext cx="2699792" cy="6093296"/>
            <a:chOff x="0" y="764704"/>
            <a:chExt cx="2699792" cy="6093296"/>
          </a:xfrm>
        </p:grpSpPr>
        <p:cxnSp>
          <p:nvCxnSpPr>
            <p:cNvPr id="15" name="Connecteur droit 14"/>
            <p:cNvCxnSpPr/>
            <p:nvPr/>
          </p:nvCxnSpPr>
          <p:spPr>
            <a:xfrm>
              <a:off x="2699792" y="764704"/>
              <a:ext cx="0" cy="6093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0" y="1268760"/>
              <a:ext cx="2699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123446" y="2114272"/>
            <a:ext cx="2576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F2 recherche multicritère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sur les sites d’escalade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512" y="2852936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F3 S’inscrire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71800" y="1399416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F4 Créer un site d’escalade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71800" y="1903472"/>
            <a:ext cx="2864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F5 Laisser des commentaire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à propos d’un site d’escalade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57285" y="1412776"/>
            <a:ext cx="2963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F6 Tagguer un site,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officiel des amis de l’escalade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57285" y="2204864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F7 Supprimer un commentaire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71800" y="2767568"/>
            <a:ext cx="2948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F8 Enregistrer ses topos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et préciser leurs disponibilités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800" y="3559656"/>
            <a:ext cx="3168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F9 Consulter la liste des topos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et faire une demande de réservation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99792" y="4566027"/>
            <a:ext cx="31683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F10 Accepter une demande de réservation , changer le statut du topo en indisponible/indisponible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La plateforme met en contact les deux parties par échange de coordonnées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2627784" y="764704"/>
            <a:ext cx="3528392" cy="6093296"/>
            <a:chOff x="2627784" y="764704"/>
            <a:chExt cx="3528392" cy="6093296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6156176" y="764704"/>
              <a:ext cx="0" cy="6093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2627784" y="1268760"/>
              <a:ext cx="35283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necteur droit 42"/>
          <p:cNvCxnSpPr/>
          <p:nvPr/>
        </p:nvCxnSpPr>
        <p:spPr>
          <a:xfrm>
            <a:off x="6084168" y="1268760"/>
            <a:ext cx="3059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0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Contraintes fonctionnelles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8386" y="1124744"/>
            <a:ext cx="458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C1 Le vocabulaire de l’escalade doit être utilisé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6882" y="176352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C2 Le site est responsive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0065" y="2411596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C3 Le site est sécurisé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83568" y="1268760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83568" y="1916832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683568" y="2492896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7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68560" y="249289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ctr">
              <a:buFont typeface="+mj-lt"/>
              <a:buAutoNum type="romanUcPeriod" startAt="2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Technologies utilisées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Solutions techniques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187460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Front End :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5736" y="1196752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HTML    CSS   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Thymleaf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1979548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Back End : </a:t>
            </a:r>
          </a:p>
        </p:txBody>
      </p:sp>
      <p:sp>
        <p:nvSpPr>
          <p:cNvPr id="9" name="Rectangle 8"/>
          <p:cNvSpPr/>
          <p:nvPr/>
        </p:nvSpPr>
        <p:spPr>
          <a:xfrm>
            <a:off x="2123728" y="1988840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J2EE     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Springboot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504" y="3356992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Base de donnée :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9976" y="3356992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PostgreSQL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504" y="2627620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Sécurité: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79712" y="2618328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 Security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9512" y="21328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/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III. Présentation de la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2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Diagramme de classe</a:t>
            </a:r>
            <a:endParaRPr lang="fr-FR" sz="12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97360"/>
            <a:ext cx="9161582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ckyTie">
  <a:themeElements>
    <a:clrScheme name="Personnalisé 82">
      <a:dk1>
        <a:sysClr val="windowText" lastClr="000000"/>
      </a:dk1>
      <a:lt1>
        <a:sysClr val="window" lastClr="FFFFFF"/>
      </a:lt1>
      <a:dk2>
        <a:srgbClr val="CDD9FF"/>
      </a:dk2>
      <a:lt2>
        <a:srgbClr val="EFD8FF"/>
      </a:lt2>
      <a:accent1>
        <a:srgbClr val="84A3FF"/>
      </a:accent1>
      <a:accent2>
        <a:srgbClr val="9900FF"/>
      </a:accent2>
      <a:accent3>
        <a:srgbClr val="EFD8FF"/>
      </a:accent3>
      <a:accent4>
        <a:srgbClr val="59A9F2"/>
      </a:accent4>
      <a:accent5>
        <a:srgbClr val="235AFE"/>
      </a:accent5>
      <a:accent6>
        <a:srgbClr val="C7E2FA"/>
      </a:accent6>
      <a:hlink>
        <a:srgbClr val="20C8F7"/>
      </a:hlink>
      <a:folHlink>
        <a:srgbClr val="21B2C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cky Tie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90000"/>
              </a:schemeClr>
            </a:gs>
            <a:gs pos="50000">
              <a:schemeClr val="phClr">
                <a:tint val="5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90000"/>
              </a:schemeClr>
            </a:gs>
          </a:gsLst>
          <a:lin ang="1800000" scaled="1"/>
        </a:gradFill>
        <a:solidFill>
          <a:schemeClr val="phClr">
            <a:tint val="100000"/>
            <a:shade val="100000"/>
            <a:hueMod val="100000"/>
            <a:satMod val="100000"/>
          </a:schemeClr>
        </a:solidFill>
      </a:fillStyleLst>
      <a:lnStyleLst>
        <a:ln w="20000" cap="flat" cmpd="sng" algn="ctr">
          <a:solidFill>
            <a:schemeClr val="phClr"/>
          </a:solidFill>
          <a:prstDash val="solid"/>
        </a:ln>
        <a:ln w="30000" cap="flat" cmpd="sng" algn="ctr">
          <a:solidFill>
            <a:schemeClr val="phClr"/>
          </a:solidFill>
          <a:prstDash val="solid"/>
        </a:ln>
        <a:ln w="400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12700">
              <a:schemeClr val="phClr">
                <a:tint val="100000"/>
                <a:shade val="100000"/>
                <a:alpha val="50196"/>
                <a:hueMod val="100000"/>
                <a:satMod val="100000"/>
              </a:schemeClr>
            </a:glow>
          </a:effectLst>
        </a:effectStyle>
        <a:effectStyle>
          <a:effectLst>
            <a:innerShdw blurRad="25400" dist="38100" dir="2700000">
              <a:schemeClr val="phClr">
                <a:tint val="90000"/>
                <a:shade val="100000"/>
                <a:hueMod val="100000"/>
                <a:satMod val="100000"/>
              </a:schemeClr>
            </a:innerShdw>
          </a:effectLst>
        </a:effectStyle>
        <a:effectStyle>
          <a:effectLst>
            <a:innerShdw blurRad="25400" dist="38100" dir="2700000">
              <a:schemeClr val="phClr">
                <a:tint val="100000"/>
                <a:shade val="50000"/>
                <a:hueMod val="100000"/>
                <a:satMod val="100000"/>
              </a:schemeClr>
            </a:innerShdw>
          </a:effectLst>
          <a:scene3d>
            <a:camera prst="orthographicFront"/>
            <a:lightRig rig="soft" dir="t"/>
          </a:scene3d>
          <a:sp3d extrusionH="76200" prstMaterial="matte">
            <a:bevelT h="50800"/>
            <a:bevelB w="0" h="0"/>
            <a:extrusionClr>
              <a:schemeClr val="accent3">
                <a:tint val="40000"/>
              </a:schemeClr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50000"/>
                <a:hueMod val="100000"/>
                <a:satMod val="100000"/>
              </a:schemeClr>
            </a:gs>
            <a:gs pos="40000">
              <a:schemeClr val="phClr">
                <a:tint val="8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LeNœudDeLaChance</Template>
  <TotalTime>11933</TotalTime>
  <Words>283</Words>
  <Application>Microsoft Office PowerPoint</Application>
  <PresentationFormat>Affichage à l'écran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LuckyTie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Lorraine Fritz</dc:creator>
  <cp:lastModifiedBy>aehline F.</cp:lastModifiedBy>
  <cp:revision>712</cp:revision>
  <dcterms:created xsi:type="dcterms:W3CDTF">2011-06-30T13:08:12Z</dcterms:created>
  <dcterms:modified xsi:type="dcterms:W3CDTF">2021-05-02T10:39:22Z</dcterms:modified>
</cp:coreProperties>
</file>