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282" r:id="rId2"/>
    <p:sldId id="283" r:id="rId3"/>
    <p:sldId id="284" r:id="rId4"/>
    <p:sldId id="285" r:id="rId5"/>
    <p:sldId id="286" r:id="rId6"/>
    <p:sldId id="287" r:id="rId7"/>
    <p:sldId id="288" r:id="rId8"/>
    <p:sldId id="289" r:id="rId9"/>
    <p:sldId id="290" r:id="rId10"/>
    <p:sldId id="256" r:id="rId11"/>
    <p:sldId id="257" r:id="rId12"/>
    <p:sldId id="258" r:id="rId13"/>
    <p:sldId id="259" r:id="rId14"/>
    <p:sldId id="260" r:id="rId15"/>
    <p:sldId id="261" r:id="rId16"/>
    <p:sldId id="276" r:id="rId17"/>
    <p:sldId id="262" r:id="rId18"/>
    <p:sldId id="263" r:id="rId19"/>
    <p:sldId id="264" r:id="rId20"/>
    <p:sldId id="265" r:id="rId21"/>
    <p:sldId id="266" r:id="rId22"/>
    <p:sldId id="267" r:id="rId23"/>
    <p:sldId id="268" r:id="rId24"/>
    <p:sldId id="269" r:id="rId25"/>
    <p:sldId id="270" r:id="rId26"/>
    <p:sldId id="271" r:id="rId27"/>
    <p:sldId id="274" r:id="rId28"/>
    <p:sldId id="275" r:id="rId29"/>
    <p:sldId id="273" r:id="rId30"/>
    <p:sldId id="277" r:id="rId31"/>
    <p:sldId id="278" r:id="rId32"/>
    <p:sldId id="279" r:id="rId33"/>
    <p:sldId id="280" r:id="rId34"/>
    <p:sldId id="281"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66C2BD-D96E-DA43-82D2-518C9C9B7352}">
          <p14:sldIdLst>
            <p14:sldId id="282"/>
            <p14:sldId id="283"/>
            <p14:sldId id="284"/>
            <p14:sldId id="285"/>
            <p14:sldId id="286"/>
            <p14:sldId id="287"/>
            <p14:sldId id="288"/>
            <p14:sldId id="289"/>
            <p14:sldId id="290"/>
            <p14:sldId id="256"/>
            <p14:sldId id="257"/>
            <p14:sldId id="258"/>
            <p14:sldId id="259"/>
            <p14:sldId id="260"/>
            <p14:sldId id="261"/>
            <p14:sldId id="276"/>
            <p14:sldId id="262"/>
            <p14:sldId id="263"/>
            <p14:sldId id="264"/>
            <p14:sldId id="265"/>
            <p14:sldId id="266"/>
            <p14:sldId id="267"/>
            <p14:sldId id="268"/>
            <p14:sldId id="269"/>
            <p14:sldId id="270"/>
            <p14:sldId id="271"/>
            <p14:sldId id="274"/>
            <p14:sldId id="275"/>
            <p14:sldId id="273"/>
            <p14:sldId id="277"/>
            <p14:sldId id="278"/>
            <p14:sldId id="279"/>
            <p14:sldId id="280"/>
            <p14:sldId id="281"/>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9"/>
    <p:restoredTop sz="90270"/>
  </p:normalViewPr>
  <p:slideViewPr>
    <p:cSldViewPr snapToGrid="0" snapToObjects="1">
      <p:cViewPr>
        <p:scale>
          <a:sx n="95" d="100"/>
          <a:sy n="95" d="100"/>
        </p:scale>
        <p:origin x="1696" y="1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 Id="rId4"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 Id="rId4"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1CB0129-B5E1-4846-8D1D-5B9DA461630C}"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3883F2C0-D3A3-4302-9A8F-3F8CA524C08A}">
      <dgm:prSet/>
      <dgm:spPr/>
      <dgm:t>
        <a:bodyPr/>
        <a:lstStyle/>
        <a:p>
          <a:pPr>
            <a:lnSpc>
              <a:spcPct val="100000"/>
            </a:lnSpc>
          </a:pPr>
          <a:r>
            <a:rPr lang="en-US" dirty="0"/>
            <a:t>JOIN / INNER JOIN</a:t>
          </a:r>
        </a:p>
      </dgm:t>
    </dgm:pt>
    <dgm:pt modelId="{2FF8F151-5EF7-4372-A8F6-80C4E907FF9B}" type="parTrans" cxnId="{D4944825-8B3E-43FE-9841-C61C062D7ED2}">
      <dgm:prSet/>
      <dgm:spPr/>
      <dgm:t>
        <a:bodyPr/>
        <a:lstStyle/>
        <a:p>
          <a:endParaRPr lang="en-US"/>
        </a:p>
      </dgm:t>
    </dgm:pt>
    <dgm:pt modelId="{782DDED1-57C1-4AEC-85B9-706F1E61B65C}" type="sibTrans" cxnId="{D4944825-8B3E-43FE-9841-C61C062D7ED2}">
      <dgm:prSet/>
      <dgm:spPr/>
      <dgm:t>
        <a:bodyPr/>
        <a:lstStyle/>
        <a:p>
          <a:endParaRPr lang="en-US"/>
        </a:p>
      </dgm:t>
    </dgm:pt>
    <dgm:pt modelId="{F789A191-02D5-4D3D-881B-04A215339FCA}">
      <dgm:prSet/>
      <dgm:spPr/>
      <dgm:t>
        <a:bodyPr/>
        <a:lstStyle/>
        <a:p>
          <a:pPr>
            <a:lnSpc>
              <a:spcPct val="100000"/>
            </a:lnSpc>
          </a:pPr>
          <a:r>
            <a:rPr lang="en-US"/>
            <a:t>LEFT OUTER JOIN</a:t>
          </a:r>
        </a:p>
      </dgm:t>
    </dgm:pt>
    <dgm:pt modelId="{7238D14C-7A4A-4D25-8EA7-1788A1E2EA08}" type="parTrans" cxnId="{8FBA0A91-4E19-4071-864F-56DEB9B1644E}">
      <dgm:prSet/>
      <dgm:spPr/>
      <dgm:t>
        <a:bodyPr/>
        <a:lstStyle/>
        <a:p>
          <a:endParaRPr lang="en-US"/>
        </a:p>
      </dgm:t>
    </dgm:pt>
    <dgm:pt modelId="{9B5BDD34-28F4-419F-B5AE-0438B6FB4B83}" type="sibTrans" cxnId="{8FBA0A91-4E19-4071-864F-56DEB9B1644E}">
      <dgm:prSet/>
      <dgm:spPr/>
      <dgm:t>
        <a:bodyPr/>
        <a:lstStyle/>
        <a:p>
          <a:endParaRPr lang="en-US"/>
        </a:p>
      </dgm:t>
    </dgm:pt>
    <dgm:pt modelId="{EABD34CF-8F99-4554-991F-42FCE6F10CC7}">
      <dgm:prSet/>
      <dgm:spPr/>
      <dgm:t>
        <a:bodyPr/>
        <a:lstStyle/>
        <a:p>
          <a:pPr>
            <a:lnSpc>
              <a:spcPct val="100000"/>
            </a:lnSpc>
          </a:pPr>
          <a:r>
            <a:rPr lang="en-US"/>
            <a:t>RIGHT OUTER JOIN</a:t>
          </a:r>
        </a:p>
      </dgm:t>
    </dgm:pt>
    <dgm:pt modelId="{8C2957FA-76C9-4FDA-AE0F-6A9FB7CC0F84}" type="parTrans" cxnId="{E5C4610A-F3AA-4321-A2F0-7C2C8E29F1F2}">
      <dgm:prSet/>
      <dgm:spPr/>
      <dgm:t>
        <a:bodyPr/>
        <a:lstStyle/>
        <a:p>
          <a:endParaRPr lang="en-US"/>
        </a:p>
      </dgm:t>
    </dgm:pt>
    <dgm:pt modelId="{9B4A1BBA-65B9-4A1C-86FF-B28344C8A75B}" type="sibTrans" cxnId="{E5C4610A-F3AA-4321-A2F0-7C2C8E29F1F2}">
      <dgm:prSet/>
      <dgm:spPr/>
      <dgm:t>
        <a:bodyPr/>
        <a:lstStyle/>
        <a:p>
          <a:endParaRPr lang="en-US"/>
        </a:p>
      </dgm:t>
    </dgm:pt>
    <dgm:pt modelId="{65099EAC-C5A8-4914-B60D-A47913029666}">
      <dgm:prSet/>
      <dgm:spPr/>
      <dgm:t>
        <a:bodyPr/>
        <a:lstStyle/>
        <a:p>
          <a:pPr>
            <a:lnSpc>
              <a:spcPct val="100000"/>
            </a:lnSpc>
          </a:pPr>
          <a:r>
            <a:rPr lang="en-US"/>
            <a:t>FULL OUTER JOIN</a:t>
          </a:r>
        </a:p>
      </dgm:t>
    </dgm:pt>
    <dgm:pt modelId="{107047C3-BC7A-4596-B0C1-6EDBB0D7FADD}" type="parTrans" cxnId="{519920CF-B083-4D4D-BAC7-B811FD558DB7}">
      <dgm:prSet/>
      <dgm:spPr/>
      <dgm:t>
        <a:bodyPr/>
        <a:lstStyle/>
        <a:p>
          <a:endParaRPr lang="en-US"/>
        </a:p>
      </dgm:t>
    </dgm:pt>
    <dgm:pt modelId="{26715044-AC6F-4A48-BF98-97259D430225}" type="sibTrans" cxnId="{519920CF-B083-4D4D-BAC7-B811FD558DB7}">
      <dgm:prSet/>
      <dgm:spPr/>
      <dgm:t>
        <a:bodyPr/>
        <a:lstStyle/>
        <a:p>
          <a:endParaRPr lang="en-US"/>
        </a:p>
      </dgm:t>
    </dgm:pt>
    <dgm:pt modelId="{B3E43A17-507D-46DF-A134-C9B19EEF2BAC}" type="pres">
      <dgm:prSet presAssocID="{21CB0129-B5E1-4846-8D1D-5B9DA461630C}" presName="root" presStyleCnt="0">
        <dgm:presLayoutVars>
          <dgm:dir/>
          <dgm:resizeHandles val="exact"/>
        </dgm:presLayoutVars>
      </dgm:prSet>
      <dgm:spPr/>
    </dgm:pt>
    <dgm:pt modelId="{E7E753D7-B3CB-4B03-BD86-66605AE7AB0D}" type="pres">
      <dgm:prSet presAssocID="{3883F2C0-D3A3-4302-9A8F-3F8CA524C08A}" presName="compNode" presStyleCnt="0"/>
      <dgm:spPr/>
    </dgm:pt>
    <dgm:pt modelId="{58A7766B-AB17-4BAA-81F9-AE1AD6E9D855}" type="pres">
      <dgm:prSet presAssocID="{3883F2C0-D3A3-4302-9A8F-3F8CA524C08A}" presName="bgRect" presStyleLbl="bgShp" presStyleIdx="0" presStyleCnt="4" custLinFactNeighborX="-31590" custLinFactNeighborY="5340"/>
      <dgm:spPr/>
    </dgm:pt>
    <dgm:pt modelId="{0DBCB192-A7B5-4E6F-88A2-043E898EA037}" type="pres">
      <dgm:prSet presAssocID="{3883F2C0-D3A3-4302-9A8F-3F8CA524C08A}" presName="iconRect" presStyleLbl="node1" presStyleIdx="0" presStyleCnt="4"/>
      <dgm:spPr>
        <a:blipFill rotWithShape="1">
          <a:blip xmlns:r="http://schemas.openxmlformats.org/officeDocument/2006/relationships" r:embed="rId1"/>
          <a:srcRect/>
          <a:stretch>
            <a:fillRect l="-16000" r="-16000"/>
          </a:stretch>
        </a:blipFill>
        <a:ln>
          <a:noFill/>
        </a:ln>
      </dgm:spPr>
      <dgm:extLst/>
    </dgm:pt>
    <dgm:pt modelId="{A6A972D8-E0F0-4928-93C8-5431D20D37D8}" type="pres">
      <dgm:prSet presAssocID="{3883F2C0-D3A3-4302-9A8F-3F8CA524C08A}" presName="spaceRect" presStyleCnt="0"/>
      <dgm:spPr/>
    </dgm:pt>
    <dgm:pt modelId="{526734ED-62D4-4E58-8B4F-1BD369EDD8FF}" type="pres">
      <dgm:prSet presAssocID="{3883F2C0-D3A3-4302-9A8F-3F8CA524C08A}" presName="parTx" presStyleLbl="revTx" presStyleIdx="0" presStyleCnt="4">
        <dgm:presLayoutVars>
          <dgm:chMax val="0"/>
          <dgm:chPref val="0"/>
        </dgm:presLayoutVars>
      </dgm:prSet>
      <dgm:spPr/>
    </dgm:pt>
    <dgm:pt modelId="{02879431-A06C-4338-AAA4-D5C801140205}" type="pres">
      <dgm:prSet presAssocID="{782DDED1-57C1-4AEC-85B9-706F1E61B65C}" presName="sibTrans" presStyleCnt="0"/>
      <dgm:spPr/>
    </dgm:pt>
    <dgm:pt modelId="{CA50E893-5C57-4767-8298-C38299FD4B9C}" type="pres">
      <dgm:prSet presAssocID="{F789A191-02D5-4D3D-881B-04A215339FCA}" presName="compNode" presStyleCnt="0"/>
      <dgm:spPr/>
    </dgm:pt>
    <dgm:pt modelId="{6FA7F5BE-B184-443C-A287-1E78F10133B9}" type="pres">
      <dgm:prSet presAssocID="{F789A191-02D5-4D3D-881B-04A215339FCA}" presName="bgRect" presStyleLbl="bgShp" presStyleIdx="1" presStyleCnt="4"/>
      <dgm:spPr/>
    </dgm:pt>
    <dgm:pt modelId="{0C6E6FEB-3B29-43C7-ACEE-FF7AF31EB572}" type="pres">
      <dgm:prSet presAssocID="{F789A191-02D5-4D3D-881B-04A215339FCA}" presName="iconRect" presStyleLbl="node1" presStyleIdx="1" presStyleCnt="4"/>
      <dgm:spPr>
        <a:blipFill rotWithShape="1">
          <a:blip xmlns:r="http://schemas.openxmlformats.org/officeDocument/2006/relationships" r:embed="rId2"/>
          <a:srcRect/>
          <a:stretch>
            <a:fillRect l="-12000" r="-12000"/>
          </a:stretch>
        </a:blipFill>
        <a:ln>
          <a:noFill/>
        </a:ln>
      </dgm:spPr>
      <dgm:extLst/>
    </dgm:pt>
    <dgm:pt modelId="{8232BD94-CF46-49A1-8A80-A4FCE467FACE}" type="pres">
      <dgm:prSet presAssocID="{F789A191-02D5-4D3D-881B-04A215339FCA}" presName="spaceRect" presStyleCnt="0"/>
      <dgm:spPr/>
    </dgm:pt>
    <dgm:pt modelId="{0F63548F-0AF7-4595-BC1C-6236107733F2}" type="pres">
      <dgm:prSet presAssocID="{F789A191-02D5-4D3D-881B-04A215339FCA}" presName="parTx" presStyleLbl="revTx" presStyleIdx="1" presStyleCnt="4">
        <dgm:presLayoutVars>
          <dgm:chMax val="0"/>
          <dgm:chPref val="0"/>
        </dgm:presLayoutVars>
      </dgm:prSet>
      <dgm:spPr/>
    </dgm:pt>
    <dgm:pt modelId="{11AC3DE8-8B94-4D51-BEA8-F58B5800FB76}" type="pres">
      <dgm:prSet presAssocID="{9B5BDD34-28F4-419F-B5AE-0438B6FB4B83}" presName="sibTrans" presStyleCnt="0"/>
      <dgm:spPr/>
    </dgm:pt>
    <dgm:pt modelId="{6ECE8491-37BD-4004-AF68-80E4719261F9}" type="pres">
      <dgm:prSet presAssocID="{EABD34CF-8F99-4554-991F-42FCE6F10CC7}" presName="compNode" presStyleCnt="0"/>
      <dgm:spPr/>
    </dgm:pt>
    <dgm:pt modelId="{FA6C7936-EF42-42F9-B943-BB847CFA49DB}" type="pres">
      <dgm:prSet presAssocID="{EABD34CF-8F99-4554-991F-42FCE6F10CC7}" presName="bgRect" presStyleLbl="bgShp" presStyleIdx="2" presStyleCnt="4"/>
      <dgm:spPr/>
    </dgm:pt>
    <dgm:pt modelId="{0EAD23E7-070D-4053-B6E8-844680E73D26}" type="pres">
      <dgm:prSet presAssocID="{EABD34CF-8F99-4554-991F-42FCE6F10CC7}" presName="iconRect" presStyleLbl="node1" presStyleIdx="2" presStyleCnt="4"/>
      <dgm:spPr>
        <a:blipFill rotWithShape="1">
          <a:blip xmlns:r="http://schemas.openxmlformats.org/officeDocument/2006/relationships" r:embed="rId3"/>
          <a:srcRect/>
          <a:stretch>
            <a:fillRect l="-13000" r="-13000"/>
          </a:stretch>
        </a:blipFill>
        <a:ln>
          <a:noFill/>
        </a:ln>
      </dgm:spPr>
      <dgm:extLst/>
    </dgm:pt>
    <dgm:pt modelId="{9272EFC9-563B-4A75-895A-CA0B068040B8}" type="pres">
      <dgm:prSet presAssocID="{EABD34CF-8F99-4554-991F-42FCE6F10CC7}" presName="spaceRect" presStyleCnt="0"/>
      <dgm:spPr/>
    </dgm:pt>
    <dgm:pt modelId="{B811D8D1-4F7B-4027-A480-CD26A040555A}" type="pres">
      <dgm:prSet presAssocID="{EABD34CF-8F99-4554-991F-42FCE6F10CC7}" presName="parTx" presStyleLbl="revTx" presStyleIdx="2" presStyleCnt="4">
        <dgm:presLayoutVars>
          <dgm:chMax val="0"/>
          <dgm:chPref val="0"/>
        </dgm:presLayoutVars>
      </dgm:prSet>
      <dgm:spPr/>
    </dgm:pt>
    <dgm:pt modelId="{30C029C0-1F00-4CB0-ACA7-63F6CB3CA315}" type="pres">
      <dgm:prSet presAssocID="{9B4A1BBA-65B9-4A1C-86FF-B28344C8A75B}" presName="sibTrans" presStyleCnt="0"/>
      <dgm:spPr/>
    </dgm:pt>
    <dgm:pt modelId="{B23C521C-CBB6-4A27-8522-0AA582DE2295}" type="pres">
      <dgm:prSet presAssocID="{65099EAC-C5A8-4914-B60D-A47913029666}" presName="compNode" presStyleCnt="0"/>
      <dgm:spPr/>
    </dgm:pt>
    <dgm:pt modelId="{4913873E-DA91-4DC5-BF9F-0619FB57B1F6}" type="pres">
      <dgm:prSet presAssocID="{65099EAC-C5A8-4914-B60D-A47913029666}" presName="bgRect" presStyleLbl="bgShp" presStyleIdx="3" presStyleCnt="4"/>
      <dgm:spPr/>
    </dgm:pt>
    <dgm:pt modelId="{1FEF20E5-C34A-4B10-AB51-53012A498838}" type="pres">
      <dgm:prSet presAssocID="{65099EAC-C5A8-4914-B60D-A47913029666}" presName="iconRect" presStyleLbl="node1" presStyleIdx="3" presStyleCnt="4"/>
      <dgm:spPr>
        <a:blipFill rotWithShape="1">
          <a:blip xmlns:r="http://schemas.openxmlformats.org/officeDocument/2006/relationships" r:embed="rId4"/>
          <a:srcRect/>
          <a:stretch>
            <a:fillRect l="-11000" r="-11000"/>
          </a:stretch>
        </a:blipFill>
        <a:ln>
          <a:noFill/>
        </a:ln>
      </dgm:spPr>
      <dgm:extLst/>
    </dgm:pt>
    <dgm:pt modelId="{FA71797F-D14F-4779-AD43-3D42E80AC5D3}" type="pres">
      <dgm:prSet presAssocID="{65099EAC-C5A8-4914-B60D-A47913029666}" presName="spaceRect" presStyleCnt="0"/>
      <dgm:spPr/>
    </dgm:pt>
    <dgm:pt modelId="{79FB9550-9E3B-41FA-B6AC-C2D6D579CBAB}" type="pres">
      <dgm:prSet presAssocID="{65099EAC-C5A8-4914-B60D-A47913029666}" presName="parTx" presStyleLbl="revTx" presStyleIdx="3" presStyleCnt="4">
        <dgm:presLayoutVars>
          <dgm:chMax val="0"/>
          <dgm:chPref val="0"/>
        </dgm:presLayoutVars>
      </dgm:prSet>
      <dgm:spPr/>
    </dgm:pt>
  </dgm:ptLst>
  <dgm:cxnLst>
    <dgm:cxn modelId="{65769902-DB7B-B54B-B63B-07933B3C30AD}" type="presOf" srcId="{F789A191-02D5-4D3D-881B-04A215339FCA}" destId="{0F63548F-0AF7-4595-BC1C-6236107733F2}" srcOrd="0" destOrd="0" presId="urn:microsoft.com/office/officeart/2018/2/layout/IconVerticalSolidList"/>
    <dgm:cxn modelId="{E5C4610A-F3AA-4321-A2F0-7C2C8E29F1F2}" srcId="{21CB0129-B5E1-4846-8D1D-5B9DA461630C}" destId="{EABD34CF-8F99-4554-991F-42FCE6F10CC7}" srcOrd="2" destOrd="0" parTransId="{8C2957FA-76C9-4FDA-AE0F-6A9FB7CC0F84}" sibTransId="{9B4A1BBA-65B9-4A1C-86FF-B28344C8A75B}"/>
    <dgm:cxn modelId="{17DC651E-C04A-1C41-B905-951BB1449DA7}" type="presOf" srcId="{EABD34CF-8F99-4554-991F-42FCE6F10CC7}" destId="{B811D8D1-4F7B-4027-A480-CD26A040555A}" srcOrd="0" destOrd="0" presId="urn:microsoft.com/office/officeart/2018/2/layout/IconVerticalSolidList"/>
    <dgm:cxn modelId="{D4944825-8B3E-43FE-9841-C61C062D7ED2}" srcId="{21CB0129-B5E1-4846-8D1D-5B9DA461630C}" destId="{3883F2C0-D3A3-4302-9A8F-3F8CA524C08A}" srcOrd="0" destOrd="0" parTransId="{2FF8F151-5EF7-4372-A8F6-80C4E907FF9B}" sibTransId="{782DDED1-57C1-4AEC-85B9-706F1E61B65C}"/>
    <dgm:cxn modelId="{24AED65C-E704-2C44-9C85-BDB0A58A663F}" type="presOf" srcId="{3883F2C0-D3A3-4302-9A8F-3F8CA524C08A}" destId="{526734ED-62D4-4E58-8B4F-1BD369EDD8FF}" srcOrd="0" destOrd="0" presId="urn:microsoft.com/office/officeart/2018/2/layout/IconVerticalSolidList"/>
    <dgm:cxn modelId="{78B7C06F-9CC1-8741-B775-2025849A0E1F}" type="presOf" srcId="{65099EAC-C5A8-4914-B60D-A47913029666}" destId="{79FB9550-9E3B-41FA-B6AC-C2D6D579CBAB}" srcOrd="0" destOrd="0" presId="urn:microsoft.com/office/officeart/2018/2/layout/IconVerticalSolidList"/>
    <dgm:cxn modelId="{8FBA0A91-4E19-4071-864F-56DEB9B1644E}" srcId="{21CB0129-B5E1-4846-8D1D-5B9DA461630C}" destId="{F789A191-02D5-4D3D-881B-04A215339FCA}" srcOrd="1" destOrd="0" parTransId="{7238D14C-7A4A-4D25-8EA7-1788A1E2EA08}" sibTransId="{9B5BDD34-28F4-419F-B5AE-0438B6FB4B83}"/>
    <dgm:cxn modelId="{519920CF-B083-4D4D-BAC7-B811FD558DB7}" srcId="{21CB0129-B5E1-4846-8D1D-5B9DA461630C}" destId="{65099EAC-C5A8-4914-B60D-A47913029666}" srcOrd="3" destOrd="0" parTransId="{107047C3-BC7A-4596-B0C1-6EDBB0D7FADD}" sibTransId="{26715044-AC6F-4A48-BF98-97259D430225}"/>
    <dgm:cxn modelId="{600199EF-4B49-E34C-904D-23325F23BD15}" type="presOf" srcId="{21CB0129-B5E1-4846-8D1D-5B9DA461630C}" destId="{B3E43A17-507D-46DF-A134-C9B19EEF2BAC}" srcOrd="0" destOrd="0" presId="urn:microsoft.com/office/officeart/2018/2/layout/IconVerticalSolidList"/>
    <dgm:cxn modelId="{2E8196E1-2FA5-2A40-8A06-D818811568E1}" type="presParOf" srcId="{B3E43A17-507D-46DF-A134-C9B19EEF2BAC}" destId="{E7E753D7-B3CB-4B03-BD86-66605AE7AB0D}" srcOrd="0" destOrd="0" presId="urn:microsoft.com/office/officeart/2018/2/layout/IconVerticalSolidList"/>
    <dgm:cxn modelId="{E72E6E40-542E-E043-800E-540BCB72F8D5}" type="presParOf" srcId="{E7E753D7-B3CB-4B03-BD86-66605AE7AB0D}" destId="{58A7766B-AB17-4BAA-81F9-AE1AD6E9D855}" srcOrd="0" destOrd="0" presId="urn:microsoft.com/office/officeart/2018/2/layout/IconVerticalSolidList"/>
    <dgm:cxn modelId="{9080C95B-EF42-C743-99DD-C3DC3979C957}" type="presParOf" srcId="{E7E753D7-B3CB-4B03-BD86-66605AE7AB0D}" destId="{0DBCB192-A7B5-4E6F-88A2-043E898EA037}" srcOrd="1" destOrd="0" presId="urn:microsoft.com/office/officeart/2018/2/layout/IconVerticalSolidList"/>
    <dgm:cxn modelId="{C4F055DC-2ADB-D344-9437-89717FF1B361}" type="presParOf" srcId="{E7E753D7-B3CB-4B03-BD86-66605AE7AB0D}" destId="{A6A972D8-E0F0-4928-93C8-5431D20D37D8}" srcOrd="2" destOrd="0" presId="urn:microsoft.com/office/officeart/2018/2/layout/IconVerticalSolidList"/>
    <dgm:cxn modelId="{0A596A12-EAD4-944D-B7BD-6043056861A3}" type="presParOf" srcId="{E7E753D7-B3CB-4B03-BD86-66605AE7AB0D}" destId="{526734ED-62D4-4E58-8B4F-1BD369EDD8FF}" srcOrd="3" destOrd="0" presId="urn:microsoft.com/office/officeart/2018/2/layout/IconVerticalSolidList"/>
    <dgm:cxn modelId="{70F8BC38-B573-5643-9C4B-462712BCA2C6}" type="presParOf" srcId="{B3E43A17-507D-46DF-A134-C9B19EEF2BAC}" destId="{02879431-A06C-4338-AAA4-D5C801140205}" srcOrd="1" destOrd="0" presId="urn:microsoft.com/office/officeart/2018/2/layout/IconVerticalSolidList"/>
    <dgm:cxn modelId="{1EC5B714-804A-EB49-A53E-AE2A5A0C82AF}" type="presParOf" srcId="{B3E43A17-507D-46DF-A134-C9B19EEF2BAC}" destId="{CA50E893-5C57-4767-8298-C38299FD4B9C}" srcOrd="2" destOrd="0" presId="urn:microsoft.com/office/officeart/2018/2/layout/IconVerticalSolidList"/>
    <dgm:cxn modelId="{191CABAF-6BD0-334B-AA6F-D8099C392982}" type="presParOf" srcId="{CA50E893-5C57-4767-8298-C38299FD4B9C}" destId="{6FA7F5BE-B184-443C-A287-1E78F10133B9}" srcOrd="0" destOrd="0" presId="urn:microsoft.com/office/officeart/2018/2/layout/IconVerticalSolidList"/>
    <dgm:cxn modelId="{8A72F83D-1FFC-2245-A16F-0983DF1ACC76}" type="presParOf" srcId="{CA50E893-5C57-4767-8298-C38299FD4B9C}" destId="{0C6E6FEB-3B29-43C7-ACEE-FF7AF31EB572}" srcOrd="1" destOrd="0" presId="urn:microsoft.com/office/officeart/2018/2/layout/IconVerticalSolidList"/>
    <dgm:cxn modelId="{90BD9E6B-931F-E64E-ABF2-E53C10096505}" type="presParOf" srcId="{CA50E893-5C57-4767-8298-C38299FD4B9C}" destId="{8232BD94-CF46-49A1-8A80-A4FCE467FACE}" srcOrd="2" destOrd="0" presId="urn:microsoft.com/office/officeart/2018/2/layout/IconVerticalSolidList"/>
    <dgm:cxn modelId="{867E1D76-33B8-9242-8703-E3813D1864AC}" type="presParOf" srcId="{CA50E893-5C57-4767-8298-C38299FD4B9C}" destId="{0F63548F-0AF7-4595-BC1C-6236107733F2}" srcOrd="3" destOrd="0" presId="urn:microsoft.com/office/officeart/2018/2/layout/IconVerticalSolidList"/>
    <dgm:cxn modelId="{6D2EBE36-FCE9-4643-8901-3E339CFFBF8B}" type="presParOf" srcId="{B3E43A17-507D-46DF-A134-C9B19EEF2BAC}" destId="{11AC3DE8-8B94-4D51-BEA8-F58B5800FB76}" srcOrd="3" destOrd="0" presId="urn:microsoft.com/office/officeart/2018/2/layout/IconVerticalSolidList"/>
    <dgm:cxn modelId="{7324781B-58BC-274F-8ECC-8BABD78252D6}" type="presParOf" srcId="{B3E43A17-507D-46DF-A134-C9B19EEF2BAC}" destId="{6ECE8491-37BD-4004-AF68-80E4719261F9}" srcOrd="4" destOrd="0" presId="urn:microsoft.com/office/officeart/2018/2/layout/IconVerticalSolidList"/>
    <dgm:cxn modelId="{C482439A-0B4B-F147-8079-8C26727DC485}" type="presParOf" srcId="{6ECE8491-37BD-4004-AF68-80E4719261F9}" destId="{FA6C7936-EF42-42F9-B943-BB847CFA49DB}" srcOrd="0" destOrd="0" presId="urn:microsoft.com/office/officeart/2018/2/layout/IconVerticalSolidList"/>
    <dgm:cxn modelId="{8F14465B-CD7E-3648-A244-4524DBD1EE31}" type="presParOf" srcId="{6ECE8491-37BD-4004-AF68-80E4719261F9}" destId="{0EAD23E7-070D-4053-B6E8-844680E73D26}" srcOrd="1" destOrd="0" presId="urn:microsoft.com/office/officeart/2018/2/layout/IconVerticalSolidList"/>
    <dgm:cxn modelId="{171A3D40-EF6C-5B4F-9377-B0EFF2302FFA}" type="presParOf" srcId="{6ECE8491-37BD-4004-AF68-80E4719261F9}" destId="{9272EFC9-563B-4A75-895A-CA0B068040B8}" srcOrd="2" destOrd="0" presId="urn:microsoft.com/office/officeart/2018/2/layout/IconVerticalSolidList"/>
    <dgm:cxn modelId="{F1C6FA3A-C0D5-E840-86BA-2F5117470B88}" type="presParOf" srcId="{6ECE8491-37BD-4004-AF68-80E4719261F9}" destId="{B811D8D1-4F7B-4027-A480-CD26A040555A}" srcOrd="3" destOrd="0" presId="urn:microsoft.com/office/officeart/2018/2/layout/IconVerticalSolidList"/>
    <dgm:cxn modelId="{4837890B-1417-0342-8B0B-74039AA77FB7}" type="presParOf" srcId="{B3E43A17-507D-46DF-A134-C9B19EEF2BAC}" destId="{30C029C0-1F00-4CB0-ACA7-63F6CB3CA315}" srcOrd="5" destOrd="0" presId="urn:microsoft.com/office/officeart/2018/2/layout/IconVerticalSolidList"/>
    <dgm:cxn modelId="{31CB5DEA-509E-754C-82E4-1C3E86002F15}" type="presParOf" srcId="{B3E43A17-507D-46DF-A134-C9B19EEF2BAC}" destId="{B23C521C-CBB6-4A27-8522-0AA582DE2295}" srcOrd="6" destOrd="0" presId="urn:microsoft.com/office/officeart/2018/2/layout/IconVerticalSolidList"/>
    <dgm:cxn modelId="{5B5E19CD-4A93-C84B-83CF-91423748DD09}" type="presParOf" srcId="{B23C521C-CBB6-4A27-8522-0AA582DE2295}" destId="{4913873E-DA91-4DC5-BF9F-0619FB57B1F6}" srcOrd="0" destOrd="0" presId="urn:microsoft.com/office/officeart/2018/2/layout/IconVerticalSolidList"/>
    <dgm:cxn modelId="{740253AD-D3E1-5B47-B147-7C141161A1FD}" type="presParOf" srcId="{B23C521C-CBB6-4A27-8522-0AA582DE2295}" destId="{1FEF20E5-C34A-4B10-AB51-53012A498838}" srcOrd="1" destOrd="0" presId="urn:microsoft.com/office/officeart/2018/2/layout/IconVerticalSolidList"/>
    <dgm:cxn modelId="{1A7879B9-7B7D-6F49-9A19-D3ED3AD31DB0}" type="presParOf" srcId="{B23C521C-CBB6-4A27-8522-0AA582DE2295}" destId="{FA71797F-D14F-4779-AD43-3D42E80AC5D3}" srcOrd="2" destOrd="0" presId="urn:microsoft.com/office/officeart/2018/2/layout/IconVerticalSolidList"/>
    <dgm:cxn modelId="{04CD976E-769E-1A4D-B6BA-45674D35DB40}" type="presParOf" srcId="{B23C521C-CBB6-4A27-8522-0AA582DE2295}" destId="{79FB9550-9E3B-41FA-B6AC-C2D6D579CB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7766B-AB17-4BAA-81F9-AE1AD6E9D855}">
      <dsp:nvSpPr>
        <dsp:cNvPr id="0" name=""/>
        <dsp:cNvSpPr/>
      </dsp:nvSpPr>
      <dsp:spPr>
        <a:xfrm>
          <a:off x="0" y="41181"/>
          <a:ext cx="6470337" cy="74371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CB192-A7B5-4E6F-88A2-043E898EA037}">
      <dsp:nvSpPr>
        <dsp:cNvPr id="0" name=""/>
        <dsp:cNvSpPr/>
      </dsp:nvSpPr>
      <dsp:spPr>
        <a:xfrm>
          <a:off x="224974" y="168803"/>
          <a:ext cx="409044" cy="409044"/>
        </a:xfrm>
        <a:prstGeom prst="rect">
          <a:avLst/>
        </a:prstGeom>
        <a:blipFill rotWithShape="1">
          <a:blip xmlns:r="http://schemas.openxmlformats.org/officeDocument/2006/relationships" r:embed="rId1"/>
          <a:srcRect/>
          <a:stretch>
            <a:fillRect l="-16000" r="-1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734ED-62D4-4E58-8B4F-1BD369EDD8FF}">
      <dsp:nvSpPr>
        <dsp:cNvPr id="0" name=""/>
        <dsp:cNvSpPr/>
      </dsp:nvSpPr>
      <dsp:spPr>
        <a:xfrm>
          <a:off x="858992" y="1467"/>
          <a:ext cx="5611344" cy="74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10" tIns="78710" rIns="78710" bIns="78710" numCol="1" spcCol="1270" anchor="ctr" anchorCtr="0">
          <a:noAutofit/>
        </a:bodyPr>
        <a:lstStyle/>
        <a:p>
          <a:pPr marL="0" lvl="0" indent="0" algn="l" defTabSz="977900">
            <a:lnSpc>
              <a:spcPct val="100000"/>
            </a:lnSpc>
            <a:spcBef>
              <a:spcPct val="0"/>
            </a:spcBef>
            <a:spcAft>
              <a:spcPct val="35000"/>
            </a:spcAft>
            <a:buNone/>
          </a:pPr>
          <a:r>
            <a:rPr lang="en-US" sz="2200" kern="1200" dirty="0"/>
            <a:t>JOIN / INNER JOIN</a:t>
          </a:r>
        </a:p>
      </dsp:txBody>
      <dsp:txXfrm>
        <a:off x="858992" y="1467"/>
        <a:ext cx="5611344" cy="743716"/>
      </dsp:txXfrm>
    </dsp:sp>
    <dsp:sp modelId="{6FA7F5BE-B184-443C-A287-1E78F10133B9}">
      <dsp:nvSpPr>
        <dsp:cNvPr id="0" name=""/>
        <dsp:cNvSpPr/>
      </dsp:nvSpPr>
      <dsp:spPr>
        <a:xfrm>
          <a:off x="0" y="931113"/>
          <a:ext cx="6470337" cy="743716"/>
        </a:xfrm>
        <a:prstGeom prst="roundRect">
          <a:avLst>
            <a:gd name="adj" fmla="val 1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0C6E6FEB-3B29-43C7-ACEE-FF7AF31EB572}">
      <dsp:nvSpPr>
        <dsp:cNvPr id="0" name=""/>
        <dsp:cNvSpPr/>
      </dsp:nvSpPr>
      <dsp:spPr>
        <a:xfrm>
          <a:off x="224974" y="1098449"/>
          <a:ext cx="409044" cy="409044"/>
        </a:xfrm>
        <a:prstGeom prst="rect">
          <a:avLst/>
        </a:prstGeom>
        <a:blipFill rotWithShape="1">
          <a:blip xmlns:r="http://schemas.openxmlformats.org/officeDocument/2006/relationships" r:embed="rId2"/>
          <a:srcRect/>
          <a:stretch>
            <a:fillRect l="-12000" r="-1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63548F-0AF7-4595-BC1C-6236107733F2}">
      <dsp:nvSpPr>
        <dsp:cNvPr id="0" name=""/>
        <dsp:cNvSpPr/>
      </dsp:nvSpPr>
      <dsp:spPr>
        <a:xfrm>
          <a:off x="858992" y="931113"/>
          <a:ext cx="5611344" cy="74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10" tIns="78710" rIns="78710" bIns="78710" numCol="1" spcCol="1270" anchor="ctr" anchorCtr="0">
          <a:noAutofit/>
        </a:bodyPr>
        <a:lstStyle/>
        <a:p>
          <a:pPr marL="0" lvl="0" indent="0" algn="l" defTabSz="977900">
            <a:lnSpc>
              <a:spcPct val="100000"/>
            </a:lnSpc>
            <a:spcBef>
              <a:spcPct val="0"/>
            </a:spcBef>
            <a:spcAft>
              <a:spcPct val="35000"/>
            </a:spcAft>
            <a:buNone/>
          </a:pPr>
          <a:r>
            <a:rPr lang="en-US" sz="2200" kern="1200"/>
            <a:t>LEFT OUTER JOIN</a:t>
          </a:r>
        </a:p>
      </dsp:txBody>
      <dsp:txXfrm>
        <a:off x="858992" y="931113"/>
        <a:ext cx="5611344" cy="743716"/>
      </dsp:txXfrm>
    </dsp:sp>
    <dsp:sp modelId="{FA6C7936-EF42-42F9-B943-BB847CFA49DB}">
      <dsp:nvSpPr>
        <dsp:cNvPr id="0" name=""/>
        <dsp:cNvSpPr/>
      </dsp:nvSpPr>
      <dsp:spPr>
        <a:xfrm>
          <a:off x="0" y="1860759"/>
          <a:ext cx="6470337" cy="743716"/>
        </a:xfrm>
        <a:prstGeom prst="roundRect">
          <a:avLst>
            <a:gd name="adj" fmla="val 1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0EAD23E7-070D-4053-B6E8-844680E73D26}">
      <dsp:nvSpPr>
        <dsp:cNvPr id="0" name=""/>
        <dsp:cNvSpPr/>
      </dsp:nvSpPr>
      <dsp:spPr>
        <a:xfrm>
          <a:off x="224974" y="2028095"/>
          <a:ext cx="409044" cy="409044"/>
        </a:xfrm>
        <a:prstGeom prst="rect">
          <a:avLst/>
        </a:prstGeom>
        <a:blipFill rotWithShape="1">
          <a:blip xmlns:r="http://schemas.openxmlformats.org/officeDocument/2006/relationships" r:embed="rId3"/>
          <a:srcRect/>
          <a:stretch>
            <a:fillRect l="-13000" r="-1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11D8D1-4F7B-4027-A480-CD26A040555A}">
      <dsp:nvSpPr>
        <dsp:cNvPr id="0" name=""/>
        <dsp:cNvSpPr/>
      </dsp:nvSpPr>
      <dsp:spPr>
        <a:xfrm>
          <a:off x="858992" y="1860759"/>
          <a:ext cx="5611344" cy="74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10" tIns="78710" rIns="78710" bIns="78710" numCol="1" spcCol="1270" anchor="ctr" anchorCtr="0">
          <a:noAutofit/>
        </a:bodyPr>
        <a:lstStyle/>
        <a:p>
          <a:pPr marL="0" lvl="0" indent="0" algn="l" defTabSz="977900">
            <a:lnSpc>
              <a:spcPct val="100000"/>
            </a:lnSpc>
            <a:spcBef>
              <a:spcPct val="0"/>
            </a:spcBef>
            <a:spcAft>
              <a:spcPct val="35000"/>
            </a:spcAft>
            <a:buNone/>
          </a:pPr>
          <a:r>
            <a:rPr lang="en-US" sz="2200" kern="1200"/>
            <a:t>RIGHT OUTER JOIN</a:t>
          </a:r>
        </a:p>
      </dsp:txBody>
      <dsp:txXfrm>
        <a:off x="858992" y="1860759"/>
        <a:ext cx="5611344" cy="743716"/>
      </dsp:txXfrm>
    </dsp:sp>
    <dsp:sp modelId="{4913873E-DA91-4DC5-BF9F-0619FB57B1F6}">
      <dsp:nvSpPr>
        <dsp:cNvPr id="0" name=""/>
        <dsp:cNvSpPr/>
      </dsp:nvSpPr>
      <dsp:spPr>
        <a:xfrm>
          <a:off x="0" y="2790405"/>
          <a:ext cx="6470337" cy="743716"/>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1FEF20E5-C34A-4B10-AB51-53012A498838}">
      <dsp:nvSpPr>
        <dsp:cNvPr id="0" name=""/>
        <dsp:cNvSpPr/>
      </dsp:nvSpPr>
      <dsp:spPr>
        <a:xfrm>
          <a:off x="224974" y="2957742"/>
          <a:ext cx="409044" cy="409044"/>
        </a:xfrm>
        <a:prstGeom prst="rect">
          <a:avLst/>
        </a:prstGeom>
        <a:blipFill rotWithShape="1">
          <a:blip xmlns:r="http://schemas.openxmlformats.org/officeDocument/2006/relationships" r:embed="rId4"/>
          <a:srcRect/>
          <a:stretch>
            <a:fillRect l="-11000" r="-1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FB9550-9E3B-41FA-B6AC-C2D6D579CBAB}">
      <dsp:nvSpPr>
        <dsp:cNvPr id="0" name=""/>
        <dsp:cNvSpPr/>
      </dsp:nvSpPr>
      <dsp:spPr>
        <a:xfrm>
          <a:off x="858992" y="2790405"/>
          <a:ext cx="5611344" cy="74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10" tIns="78710" rIns="78710" bIns="78710" numCol="1" spcCol="1270" anchor="ctr" anchorCtr="0">
          <a:noAutofit/>
        </a:bodyPr>
        <a:lstStyle/>
        <a:p>
          <a:pPr marL="0" lvl="0" indent="0" algn="l" defTabSz="977900">
            <a:lnSpc>
              <a:spcPct val="100000"/>
            </a:lnSpc>
            <a:spcBef>
              <a:spcPct val="0"/>
            </a:spcBef>
            <a:spcAft>
              <a:spcPct val="35000"/>
            </a:spcAft>
            <a:buNone/>
          </a:pPr>
          <a:r>
            <a:rPr lang="en-US" sz="2200" kern="1200"/>
            <a:t>FULL OUTER JOIN</a:t>
          </a:r>
        </a:p>
      </dsp:txBody>
      <dsp:txXfrm>
        <a:off x="858992" y="2790405"/>
        <a:ext cx="5611344" cy="7437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27262-371A-B144-A692-F26811320A93}" type="datetimeFigureOut">
              <a:rPr lang="en-US" smtClean="0"/>
              <a:t>5/13/19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EBA84-2B22-9247-BA27-8B70F061FDEB}" type="slidenum">
              <a:rPr lang="en-US" smtClean="0"/>
              <a:t>‹#›</a:t>
            </a:fld>
            <a:endParaRPr lang="en-US"/>
          </a:p>
        </p:txBody>
      </p:sp>
    </p:spTree>
    <p:extLst>
      <p:ext uri="{BB962C8B-B14F-4D97-AF65-F5344CB8AC3E}">
        <p14:creationId xmlns:p14="http://schemas.microsoft.com/office/powerpoint/2010/main" val="192127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Serial – Auto-increment</a:t>
            </a:r>
          </a:p>
          <a:p>
            <a:r>
              <a:rPr lang="en-US" dirty="0"/>
              <a:t>Varchar – variable length of characters</a:t>
            </a:r>
          </a:p>
          <a:p>
            <a:r>
              <a:rPr lang="en-US" dirty="0" err="1"/>
              <a:t>Enum</a:t>
            </a:r>
            <a:r>
              <a:rPr lang="en-US" dirty="0"/>
              <a:t> – one of finite discrete values e.g. [‘Mon’, ‘Tue’, ‘Wed’, ’Thu’, ‘Fri’, ‘Sat’, ‘Sun’]</a:t>
            </a:r>
          </a:p>
        </p:txBody>
      </p:sp>
      <p:sp>
        <p:nvSpPr>
          <p:cNvPr id="4" name="Slide Number Placeholder 3"/>
          <p:cNvSpPr>
            <a:spLocks noGrp="1"/>
          </p:cNvSpPr>
          <p:nvPr>
            <p:ph type="sldNum" sz="quarter" idx="5"/>
          </p:nvPr>
        </p:nvSpPr>
        <p:spPr/>
        <p:txBody>
          <a:bodyPr/>
          <a:lstStyle/>
          <a:p>
            <a:fld id="{0C1EBA84-2B22-9247-BA27-8B70F061FDEB}" type="slidenum">
              <a:rPr lang="en-US" smtClean="0"/>
              <a:t>12</a:t>
            </a:fld>
            <a:endParaRPr lang="en-US"/>
          </a:p>
        </p:txBody>
      </p:sp>
    </p:spTree>
    <p:extLst>
      <p:ext uri="{BB962C8B-B14F-4D97-AF65-F5344CB8AC3E}">
        <p14:creationId xmlns:p14="http://schemas.microsoft.com/office/powerpoint/2010/main" val="38892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EBA84-2B22-9247-BA27-8B70F061FDEB}" type="slidenum">
              <a:rPr lang="en-US" smtClean="0"/>
              <a:t>14</a:t>
            </a:fld>
            <a:endParaRPr lang="en-US"/>
          </a:p>
        </p:txBody>
      </p:sp>
    </p:spTree>
    <p:extLst>
      <p:ext uri="{BB962C8B-B14F-4D97-AF65-F5344CB8AC3E}">
        <p14:creationId xmlns:p14="http://schemas.microsoft.com/office/powerpoint/2010/main" val="102664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there are repeated data --&gt; redundancy</a:t>
            </a:r>
          </a:p>
          <a:p>
            <a:endParaRPr lang="en-US" dirty="0"/>
          </a:p>
        </p:txBody>
      </p:sp>
      <p:sp>
        <p:nvSpPr>
          <p:cNvPr id="4" name="Slide Number Placeholder 3"/>
          <p:cNvSpPr>
            <a:spLocks noGrp="1"/>
          </p:cNvSpPr>
          <p:nvPr>
            <p:ph type="sldNum" sz="quarter" idx="5"/>
          </p:nvPr>
        </p:nvSpPr>
        <p:spPr/>
        <p:txBody>
          <a:bodyPr/>
          <a:lstStyle/>
          <a:p>
            <a:fld id="{0C1EBA84-2B22-9247-BA27-8B70F061FDEB}" type="slidenum">
              <a:rPr lang="en-US" smtClean="0"/>
              <a:t>37</a:t>
            </a:fld>
            <a:endParaRPr lang="en-US"/>
          </a:p>
        </p:txBody>
      </p:sp>
    </p:spTree>
    <p:extLst>
      <p:ext uri="{BB962C8B-B14F-4D97-AF65-F5344CB8AC3E}">
        <p14:creationId xmlns:p14="http://schemas.microsoft.com/office/powerpoint/2010/main" val="366071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harder to read for humans, but database can handle it really well. </a:t>
            </a:r>
          </a:p>
        </p:txBody>
      </p:sp>
      <p:sp>
        <p:nvSpPr>
          <p:cNvPr id="4" name="Slide Number Placeholder 3"/>
          <p:cNvSpPr>
            <a:spLocks noGrp="1"/>
          </p:cNvSpPr>
          <p:nvPr>
            <p:ph type="sldNum" sz="quarter" idx="5"/>
          </p:nvPr>
        </p:nvSpPr>
        <p:spPr/>
        <p:txBody>
          <a:bodyPr/>
          <a:lstStyle/>
          <a:p>
            <a:fld id="{0C1EBA84-2B22-9247-BA27-8B70F061FDEB}" type="slidenum">
              <a:rPr lang="en-US" smtClean="0"/>
              <a:t>39</a:t>
            </a:fld>
            <a:endParaRPr lang="en-US"/>
          </a:p>
        </p:txBody>
      </p:sp>
    </p:spTree>
    <p:extLst>
      <p:ext uri="{BB962C8B-B14F-4D97-AF65-F5344CB8AC3E}">
        <p14:creationId xmlns:p14="http://schemas.microsoft.com/office/powerpoint/2010/main" val="164699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won’t you create indexes for every column in the table? Extra space will be used to create the indexes. While index speeds up the lookup speed of the query, it degrades update and insert queries as the indexes will need to be updated accordingly. So that is always a trade-off. No free lunch.</a:t>
            </a:r>
          </a:p>
        </p:txBody>
      </p:sp>
      <p:sp>
        <p:nvSpPr>
          <p:cNvPr id="4" name="Slide Number Placeholder 3"/>
          <p:cNvSpPr>
            <a:spLocks noGrp="1"/>
          </p:cNvSpPr>
          <p:nvPr>
            <p:ph type="sldNum" sz="quarter" idx="5"/>
          </p:nvPr>
        </p:nvSpPr>
        <p:spPr/>
        <p:txBody>
          <a:bodyPr/>
          <a:lstStyle/>
          <a:p>
            <a:fld id="{0C1EBA84-2B22-9247-BA27-8B70F061FDEB}" type="slidenum">
              <a:rPr lang="en-US" smtClean="0"/>
              <a:t>46</a:t>
            </a:fld>
            <a:endParaRPr lang="en-US"/>
          </a:p>
        </p:txBody>
      </p:sp>
    </p:spTree>
    <p:extLst>
      <p:ext uri="{BB962C8B-B14F-4D97-AF65-F5344CB8AC3E}">
        <p14:creationId xmlns:p14="http://schemas.microsoft.com/office/powerpoint/2010/main" val="259119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4987-4AFE-D047-8DC8-5EC9D6062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05BAAC-35D6-CC4E-8802-4917E66E1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4235C1-579C-E24E-A3CE-A1236CDFBB10}"/>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5" name="Footer Placeholder 4">
            <a:extLst>
              <a:ext uri="{FF2B5EF4-FFF2-40B4-BE49-F238E27FC236}">
                <a16:creationId xmlns:a16="http://schemas.microsoft.com/office/drawing/2014/main" id="{EB43691E-5107-C74D-9F67-52C676609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42C39-3044-114D-A650-1EE29B536FD1}"/>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201516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CDEA-104D-0D48-B52B-7E2E9E23DB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21762D-CD19-1540-97E5-A5A05F36D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7C44E-E9AF-D44E-8ECB-5BB6F2BE0977}"/>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5" name="Footer Placeholder 4">
            <a:extLst>
              <a:ext uri="{FF2B5EF4-FFF2-40B4-BE49-F238E27FC236}">
                <a16:creationId xmlns:a16="http://schemas.microsoft.com/office/drawing/2014/main" id="{3326F30A-D3C4-044D-83E3-E2497855E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E5C50-D2E8-E344-9D55-95738AB1FCE6}"/>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43978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3E170-9FB4-1743-A856-AB1AA88A5E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BAF5B-D3C2-104E-AD85-EA8DBB048E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0B0BA-4D57-A84B-8BE9-A6E75C2B60A7}"/>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5" name="Footer Placeholder 4">
            <a:extLst>
              <a:ext uri="{FF2B5EF4-FFF2-40B4-BE49-F238E27FC236}">
                <a16:creationId xmlns:a16="http://schemas.microsoft.com/office/drawing/2014/main" id="{0BAC09BD-738E-0247-BDE1-0607434E0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41A57-1B99-6541-9AFE-2AECDA114F9D}"/>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29026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E835-0C0D-AA4A-93DC-E97538882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F99BF-24BA-E54F-BBBA-ABDBED0FC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BB95D-3E66-D840-91C8-322DD01E513B}"/>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5" name="Footer Placeholder 4">
            <a:extLst>
              <a:ext uri="{FF2B5EF4-FFF2-40B4-BE49-F238E27FC236}">
                <a16:creationId xmlns:a16="http://schemas.microsoft.com/office/drawing/2014/main" id="{8EC1F0E1-6EEA-6F4A-8DDC-2EA00C6F5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C836F-6927-B04E-945D-5B46362BA413}"/>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176846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5A28-FAAB-454B-845B-2F64C1CD2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6CDA79-BA51-0D46-AD50-4775725861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1F3891-5F65-BB49-93A2-D2BF0F65EF37}"/>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5" name="Footer Placeholder 4">
            <a:extLst>
              <a:ext uri="{FF2B5EF4-FFF2-40B4-BE49-F238E27FC236}">
                <a16:creationId xmlns:a16="http://schemas.microsoft.com/office/drawing/2014/main" id="{B0188903-AFA1-5949-9E04-6CC85F330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71384-AF78-EF40-9114-BDC2FEE5C05D}"/>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229908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033C-A792-E04E-BC0A-E51C7ECF1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63831-F478-0245-BE6E-037613DB28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169D83-1463-944F-B9AF-C4CB05DB59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48CEF7-A8FA-1F49-B03A-1489D3440F90}"/>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6" name="Footer Placeholder 5">
            <a:extLst>
              <a:ext uri="{FF2B5EF4-FFF2-40B4-BE49-F238E27FC236}">
                <a16:creationId xmlns:a16="http://schemas.microsoft.com/office/drawing/2014/main" id="{0D9CA76F-FE9E-9A4C-9FE6-D157A4132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92A17-77C8-DE45-90CD-8D29A5DF4734}"/>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155715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F0D9-40DE-5E40-BFBE-E38BFC5CE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B32F26-AA4E-A94A-955C-D3A8B36A0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E5318-F0C1-BD41-A8DC-4DAF0C560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E5BD26-DBD2-5D4D-9B57-FDB13044B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AA8C6-3E8F-5749-9482-A9B8E3408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72AB8-5C05-ED4C-90E6-6D2A9E5A2CD4}"/>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8" name="Footer Placeholder 7">
            <a:extLst>
              <a:ext uri="{FF2B5EF4-FFF2-40B4-BE49-F238E27FC236}">
                <a16:creationId xmlns:a16="http://schemas.microsoft.com/office/drawing/2014/main" id="{64913B9C-9ABF-194B-80C2-6007C3F141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3E03EC-2C50-1542-B113-321AF9CCC4B7}"/>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355800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064-BA57-5D40-B21A-9E09DD3632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7F47D-0408-024C-9A9C-916E38D98D2D}"/>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4" name="Footer Placeholder 3">
            <a:extLst>
              <a:ext uri="{FF2B5EF4-FFF2-40B4-BE49-F238E27FC236}">
                <a16:creationId xmlns:a16="http://schemas.microsoft.com/office/drawing/2014/main" id="{0E7F0D91-CFE1-1749-BC6F-B9C523E91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F4CE2-79FF-1B45-B41A-DEE2D45C817A}"/>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381208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6AAF5-3045-B943-81E9-C5127E71FF2E}"/>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3" name="Footer Placeholder 2">
            <a:extLst>
              <a:ext uri="{FF2B5EF4-FFF2-40B4-BE49-F238E27FC236}">
                <a16:creationId xmlns:a16="http://schemas.microsoft.com/office/drawing/2014/main" id="{FBAD7724-EA6D-2746-89F3-8106502F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03FF8B-3565-154B-A1F8-8DBC5387DFFD}"/>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188719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815F-2F47-4845-A04F-215BB39BC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AC837D-D71C-5B43-AA50-554C0694E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4EE319-929B-6C43-B66C-B366111F5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7F83C-A2EF-AF46-AAC9-120F0C520C02}"/>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6" name="Footer Placeholder 5">
            <a:extLst>
              <a:ext uri="{FF2B5EF4-FFF2-40B4-BE49-F238E27FC236}">
                <a16:creationId xmlns:a16="http://schemas.microsoft.com/office/drawing/2014/main" id="{04CA807F-EDB4-2B4E-947B-9854DA858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974C7-6684-0F44-AB8E-B62DD0F9BA47}"/>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325348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2E2-1214-6146-82BF-725384790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A91C0B-16DE-A34B-ADA9-B5A89EF85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8C8FF7-5EB9-794E-9FDA-08627A422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2F475-35BC-BE4A-9311-2556B47C999F}"/>
              </a:ext>
            </a:extLst>
          </p:cNvPr>
          <p:cNvSpPr>
            <a:spLocks noGrp="1"/>
          </p:cNvSpPr>
          <p:nvPr>
            <p:ph type="dt" sz="half" idx="10"/>
          </p:nvPr>
        </p:nvSpPr>
        <p:spPr/>
        <p:txBody>
          <a:bodyPr/>
          <a:lstStyle/>
          <a:p>
            <a:fld id="{8CC4DABB-6D62-6540-BBF3-C5CE7AEAF90D}" type="datetimeFigureOut">
              <a:rPr lang="en-US" smtClean="0"/>
              <a:t>5/13/19</a:t>
            </a:fld>
            <a:endParaRPr lang="en-US"/>
          </a:p>
        </p:txBody>
      </p:sp>
      <p:sp>
        <p:nvSpPr>
          <p:cNvPr id="6" name="Footer Placeholder 5">
            <a:extLst>
              <a:ext uri="{FF2B5EF4-FFF2-40B4-BE49-F238E27FC236}">
                <a16:creationId xmlns:a16="http://schemas.microsoft.com/office/drawing/2014/main" id="{48B11475-79DE-D24E-A6CA-05927437D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3B0F9-A5BB-1747-87CF-8DF62266AE04}"/>
              </a:ext>
            </a:extLst>
          </p:cNvPr>
          <p:cNvSpPr>
            <a:spLocks noGrp="1"/>
          </p:cNvSpPr>
          <p:nvPr>
            <p:ph type="sldNum" sz="quarter" idx="12"/>
          </p:nvPr>
        </p:nvSpPr>
        <p:spPr/>
        <p:txBody>
          <a:bodyPr/>
          <a:lstStyle/>
          <a:p>
            <a:fld id="{3E3E6C5A-0B4E-694E-AC2E-A2CA027B1EEF}" type="slidenum">
              <a:rPr lang="en-US" smtClean="0"/>
              <a:t>‹#›</a:t>
            </a:fld>
            <a:endParaRPr lang="en-US"/>
          </a:p>
        </p:txBody>
      </p:sp>
    </p:spTree>
    <p:extLst>
      <p:ext uri="{BB962C8B-B14F-4D97-AF65-F5344CB8AC3E}">
        <p14:creationId xmlns:p14="http://schemas.microsoft.com/office/powerpoint/2010/main" val="199396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69787-9F48-1641-800E-19A89A0CA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1637AA-CD40-9D40-AB85-9015577FB2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941A5-76D9-B54B-BDB3-CFF7A0454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4DABB-6D62-6540-BBF3-C5CE7AEAF90D}" type="datetimeFigureOut">
              <a:rPr lang="en-US" smtClean="0"/>
              <a:t>5/13/19</a:t>
            </a:fld>
            <a:endParaRPr lang="en-US"/>
          </a:p>
        </p:txBody>
      </p:sp>
      <p:sp>
        <p:nvSpPr>
          <p:cNvPr id="5" name="Footer Placeholder 4">
            <a:extLst>
              <a:ext uri="{FF2B5EF4-FFF2-40B4-BE49-F238E27FC236}">
                <a16:creationId xmlns:a16="http://schemas.microsoft.com/office/drawing/2014/main" id="{C8B306F0-0863-264C-B6B3-97ECD7C5C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B181B1-E3DA-7141-BB15-CC2F70F25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E6C5A-0B4E-694E-AC2E-A2CA027B1EEF}" type="slidenum">
              <a:rPr lang="en-US" smtClean="0"/>
              <a:t>‹#›</a:t>
            </a:fld>
            <a:endParaRPr lang="en-US"/>
          </a:p>
        </p:txBody>
      </p:sp>
    </p:spTree>
    <p:extLst>
      <p:ext uri="{BB962C8B-B14F-4D97-AF65-F5344CB8AC3E}">
        <p14:creationId xmlns:p14="http://schemas.microsoft.com/office/powerpoint/2010/main" val="3876195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postgresqltutorial.com/postgresql-not-null-constraint/"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www.postgresqltutorial.com/postgresql-check-constraint/" TargetMode="External"/><Relationship Id="rId5" Type="http://schemas.openxmlformats.org/officeDocument/2006/relationships/hyperlink" Target="http://www.postgresqltutorial.com/postgresql-primary-key/" TargetMode="External"/><Relationship Id="rId4" Type="http://schemas.openxmlformats.org/officeDocument/2006/relationships/hyperlink" Target="http://www.postgresqltutorial.com/postgresql-unique-constrai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EFB8A-8304-6449-9049-48E9410584A1}"/>
              </a:ext>
            </a:extLst>
          </p:cNvPr>
          <p:cNvSpPr>
            <a:spLocks noGrp="1"/>
          </p:cNvSpPr>
          <p:nvPr>
            <p:ph type="title"/>
          </p:nvPr>
        </p:nvSpPr>
        <p:spPr/>
        <p:txBody>
          <a:bodyPr/>
          <a:lstStyle/>
          <a:p>
            <a:r>
              <a:rPr lang="en-US" dirty="0"/>
              <a:t>SIGN UP</a:t>
            </a:r>
          </a:p>
        </p:txBody>
      </p:sp>
      <p:pic>
        <p:nvPicPr>
          <p:cNvPr id="4" name="Picture 3">
            <a:extLst>
              <a:ext uri="{FF2B5EF4-FFF2-40B4-BE49-F238E27FC236}">
                <a16:creationId xmlns:a16="http://schemas.microsoft.com/office/drawing/2014/main" id="{4FCA2241-8112-4D45-AAFD-F289489C7907}"/>
              </a:ext>
            </a:extLst>
          </p:cNvPr>
          <p:cNvPicPr>
            <a:picLocks noChangeAspect="1"/>
          </p:cNvPicPr>
          <p:nvPr/>
        </p:nvPicPr>
        <p:blipFill>
          <a:blip r:embed="rId2"/>
          <a:stretch>
            <a:fillRect/>
          </a:stretch>
        </p:blipFill>
        <p:spPr>
          <a:xfrm>
            <a:off x="3846062" y="620427"/>
            <a:ext cx="7770247" cy="10230419"/>
          </a:xfrm>
          <a:prstGeom prst="rect">
            <a:avLst/>
          </a:prstGeom>
        </p:spPr>
      </p:pic>
    </p:spTree>
    <p:extLst>
      <p:ext uri="{BB962C8B-B14F-4D97-AF65-F5344CB8AC3E}">
        <p14:creationId xmlns:p14="http://schemas.microsoft.com/office/powerpoint/2010/main" val="1146621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6EB1-4A74-4B45-BA87-46B4139BFF2B}"/>
              </a:ext>
            </a:extLst>
          </p:cNvPr>
          <p:cNvSpPr>
            <a:spLocks noGrp="1"/>
          </p:cNvSpPr>
          <p:nvPr>
            <p:ph type="ctrTitle"/>
          </p:nvPr>
        </p:nvSpPr>
        <p:spPr/>
        <p:txBody>
          <a:bodyPr/>
          <a:lstStyle/>
          <a:p>
            <a:r>
              <a:rPr lang="en-US" dirty="0"/>
              <a:t>Relational Databases</a:t>
            </a:r>
          </a:p>
        </p:txBody>
      </p:sp>
      <p:sp>
        <p:nvSpPr>
          <p:cNvPr id="3" name="Subtitle 2">
            <a:extLst>
              <a:ext uri="{FF2B5EF4-FFF2-40B4-BE49-F238E27FC236}">
                <a16:creationId xmlns:a16="http://schemas.microsoft.com/office/drawing/2014/main" id="{B7423EAE-7235-624F-8DAD-F537C13ED599}"/>
              </a:ext>
            </a:extLst>
          </p:cNvPr>
          <p:cNvSpPr>
            <a:spLocks noGrp="1"/>
          </p:cNvSpPr>
          <p:nvPr>
            <p:ph type="subTitle" idx="1"/>
          </p:nvPr>
        </p:nvSpPr>
        <p:spPr/>
        <p:txBody>
          <a:bodyPr/>
          <a:lstStyle/>
          <a:p>
            <a:r>
              <a:rPr lang="en-US" dirty="0"/>
              <a:t>Structured Query Language</a:t>
            </a:r>
          </a:p>
          <a:p>
            <a:r>
              <a:rPr lang="en-US" dirty="0"/>
              <a:t>PostgreSQL</a:t>
            </a:r>
          </a:p>
        </p:txBody>
      </p:sp>
    </p:spTree>
    <p:extLst>
      <p:ext uri="{BB962C8B-B14F-4D97-AF65-F5344CB8AC3E}">
        <p14:creationId xmlns:p14="http://schemas.microsoft.com/office/powerpoint/2010/main" val="204317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B57EBA-BA3F-6546-9E2C-A81EEA138B00}"/>
              </a:ext>
            </a:extLst>
          </p:cNvPr>
          <p:cNvGraphicFramePr>
            <a:graphicFrameLocks noGrp="1"/>
          </p:cNvGraphicFramePr>
          <p:nvPr>
            <p:extLst>
              <p:ext uri="{D42A27DB-BD31-4B8C-83A1-F6EECF244321}">
                <p14:modId xmlns:p14="http://schemas.microsoft.com/office/powerpoint/2010/main" val="481937701"/>
              </p:ext>
            </p:extLst>
          </p:nvPr>
        </p:nvGraphicFramePr>
        <p:xfrm>
          <a:off x="1590040" y="872066"/>
          <a:ext cx="9352281" cy="4888653"/>
        </p:xfrm>
        <a:graphic>
          <a:graphicData uri="http://schemas.openxmlformats.org/drawingml/2006/table">
            <a:tbl>
              <a:tblPr firstRow="1">
                <a:tableStyleId>{6E25E649-3F16-4E02-A733-19D2CDBF48F0}</a:tableStyleId>
              </a:tblPr>
              <a:tblGrid>
                <a:gridCol w="3117427">
                  <a:extLst>
                    <a:ext uri="{9D8B030D-6E8A-4147-A177-3AD203B41FA5}">
                      <a16:colId xmlns:a16="http://schemas.microsoft.com/office/drawing/2014/main" val="541715510"/>
                    </a:ext>
                  </a:extLst>
                </a:gridCol>
                <a:gridCol w="3117427">
                  <a:extLst>
                    <a:ext uri="{9D8B030D-6E8A-4147-A177-3AD203B41FA5}">
                      <a16:colId xmlns:a16="http://schemas.microsoft.com/office/drawing/2014/main" val="3957120184"/>
                    </a:ext>
                  </a:extLst>
                </a:gridCol>
                <a:gridCol w="3117427">
                  <a:extLst>
                    <a:ext uri="{9D8B030D-6E8A-4147-A177-3AD203B41FA5}">
                      <a16:colId xmlns:a16="http://schemas.microsoft.com/office/drawing/2014/main" val="1286979374"/>
                    </a:ext>
                  </a:extLst>
                </a:gridCol>
              </a:tblGrid>
              <a:tr h="698379">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54924"/>
                  </a:ext>
                </a:extLst>
              </a:tr>
              <a:tr h="698379">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8433607"/>
                  </a:ext>
                </a:extLst>
              </a:tr>
              <a:tr h="698379">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945215"/>
                  </a:ext>
                </a:extLst>
              </a:tr>
              <a:tr h="698379">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4198446"/>
                  </a:ext>
                </a:extLst>
              </a:tr>
              <a:tr h="698379">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6568518"/>
                  </a:ext>
                </a:extLst>
              </a:tr>
              <a:tr h="698379">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9645259"/>
                  </a:ext>
                </a:extLst>
              </a:tr>
            </a:tbl>
          </a:graphicData>
        </a:graphic>
      </p:graphicFrame>
    </p:spTree>
    <p:extLst>
      <p:ext uri="{BB962C8B-B14F-4D97-AF65-F5344CB8AC3E}">
        <p14:creationId xmlns:p14="http://schemas.microsoft.com/office/powerpoint/2010/main" val="120562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D1F2-E4C3-3144-B8CF-034F944105BD}"/>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779953F3-4CF1-3D48-901F-AA7177682125}"/>
              </a:ext>
            </a:extLst>
          </p:cNvPr>
          <p:cNvSpPr>
            <a:spLocks noGrp="1"/>
          </p:cNvSpPr>
          <p:nvPr>
            <p:ph idx="1"/>
          </p:nvPr>
        </p:nvSpPr>
        <p:spPr/>
        <p:txBody>
          <a:bodyPr/>
          <a:lstStyle/>
          <a:p>
            <a:r>
              <a:rPr lang="en-US" dirty="0"/>
              <a:t>INTEGER</a:t>
            </a:r>
          </a:p>
          <a:p>
            <a:r>
              <a:rPr lang="en-US" dirty="0"/>
              <a:t>DECIMAL</a:t>
            </a:r>
          </a:p>
          <a:p>
            <a:r>
              <a:rPr lang="en-US" dirty="0"/>
              <a:t>SERIAL</a:t>
            </a:r>
          </a:p>
          <a:p>
            <a:r>
              <a:rPr lang="en-US" dirty="0"/>
              <a:t>VARCHAR</a:t>
            </a:r>
          </a:p>
          <a:p>
            <a:r>
              <a:rPr lang="en-US" dirty="0"/>
              <a:t>TIMESTAMP</a:t>
            </a:r>
          </a:p>
          <a:p>
            <a:r>
              <a:rPr lang="en-US" dirty="0"/>
              <a:t>BOOLEAN</a:t>
            </a:r>
          </a:p>
          <a:p>
            <a:r>
              <a:rPr lang="en-US" dirty="0"/>
              <a:t>ENUM</a:t>
            </a:r>
          </a:p>
        </p:txBody>
      </p:sp>
    </p:spTree>
    <p:extLst>
      <p:ext uri="{BB962C8B-B14F-4D97-AF65-F5344CB8AC3E}">
        <p14:creationId xmlns:p14="http://schemas.microsoft.com/office/powerpoint/2010/main" val="46453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7703DD-E639-124C-8D71-0B8CEC137134}"/>
              </a:ext>
            </a:extLst>
          </p:cNvPr>
          <p:cNvSpPr>
            <a:spLocks noGrp="1"/>
          </p:cNvSpPr>
          <p:nvPr>
            <p:ph type="title"/>
          </p:nvPr>
        </p:nvSpPr>
        <p:spPr/>
        <p:txBody>
          <a:bodyPr/>
          <a:lstStyle/>
          <a:p>
            <a:r>
              <a:rPr lang="en-US" dirty="0" err="1"/>
              <a:t>CREATE.sql</a:t>
            </a:r>
            <a:endParaRPr lang="en-US" dirty="0"/>
          </a:p>
        </p:txBody>
      </p:sp>
      <p:sp>
        <p:nvSpPr>
          <p:cNvPr id="5" name="Text Placeholder 4">
            <a:extLst>
              <a:ext uri="{FF2B5EF4-FFF2-40B4-BE49-F238E27FC236}">
                <a16:creationId xmlns:a16="http://schemas.microsoft.com/office/drawing/2014/main" id="{E6B5F168-AC1A-F14B-ABDE-25623DDF04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344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B60607-129B-F44B-8BD0-CF728E3DF7A6}"/>
              </a:ext>
            </a:extLst>
          </p:cNvPr>
          <p:cNvSpPr>
            <a:spLocks noGrp="1"/>
          </p:cNvSpPr>
          <p:nvPr>
            <p:ph type="title"/>
          </p:nvPr>
        </p:nvSpPr>
        <p:spPr>
          <a:xfrm>
            <a:off x="0" y="-265984"/>
            <a:ext cx="10515600" cy="1325563"/>
          </a:xfrm>
        </p:spPr>
        <p:txBody>
          <a:bodyPr/>
          <a:lstStyle/>
          <a:p>
            <a:r>
              <a:rPr lang="en-US" dirty="0"/>
              <a:t>CREATE syntax</a:t>
            </a:r>
          </a:p>
        </p:txBody>
      </p:sp>
      <p:sp>
        <p:nvSpPr>
          <p:cNvPr id="5" name="Rectangle 4">
            <a:extLst>
              <a:ext uri="{FF2B5EF4-FFF2-40B4-BE49-F238E27FC236}">
                <a16:creationId xmlns:a16="http://schemas.microsoft.com/office/drawing/2014/main" id="{0473F18C-2C39-BB4C-883F-20BF16E0EF6D}"/>
              </a:ext>
            </a:extLst>
          </p:cNvPr>
          <p:cNvSpPr/>
          <p:nvPr/>
        </p:nvSpPr>
        <p:spPr>
          <a:xfrm>
            <a:off x="0" y="865253"/>
            <a:ext cx="11772900" cy="1384995"/>
          </a:xfrm>
          <a:prstGeom prst="rect">
            <a:avLst/>
          </a:prstGeom>
        </p:spPr>
        <p:txBody>
          <a:bodyPr wrap="square">
            <a:spAutoFit/>
          </a:bodyPr>
          <a:lstStyle/>
          <a:p>
            <a:pPr latinLnBrk="1"/>
            <a:r>
              <a:rPr lang="en-SG" sz="2800" b="0" i="0" u="none" strike="noStrike" dirty="0">
                <a:solidFill>
                  <a:srgbClr val="0077AA"/>
                </a:solidFill>
                <a:effectLst/>
                <a:latin typeface="inherit"/>
              </a:rPr>
              <a:t>CREATE</a:t>
            </a:r>
            <a:r>
              <a:rPr lang="en-SG" sz="2800" b="0" i="0" u="none" strike="noStrike" dirty="0">
                <a:solidFill>
                  <a:srgbClr val="006FE0"/>
                </a:solidFill>
                <a:effectLst/>
                <a:latin typeface="inherit"/>
              </a:rPr>
              <a:t> </a:t>
            </a:r>
            <a:r>
              <a:rPr lang="en-SG" sz="2800" b="0" i="0" u="none" strike="noStrike" dirty="0">
                <a:solidFill>
                  <a:srgbClr val="0077AA"/>
                </a:solidFill>
                <a:effectLst/>
                <a:latin typeface="inherit"/>
              </a:rPr>
              <a:t>TABLE</a:t>
            </a:r>
            <a:r>
              <a:rPr lang="en-SG" sz="2800" b="0" i="0" u="none" strike="noStrike" dirty="0">
                <a:solidFill>
                  <a:srgbClr val="006FE0"/>
                </a:solidFill>
                <a:effectLst/>
                <a:latin typeface="inherit"/>
              </a:rPr>
              <a:t> </a:t>
            </a:r>
            <a:r>
              <a:rPr lang="en-SG" sz="2800" b="0" i="0" u="none" strike="noStrike" dirty="0" err="1">
                <a:solidFill>
                  <a:srgbClr val="445870"/>
                </a:solidFill>
                <a:effectLst/>
                <a:latin typeface="Liberation Mono" panose="02070409020205020404" pitchFamily="49" charset="0"/>
              </a:rPr>
              <a:t>table_name</a:t>
            </a:r>
            <a:r>
              <a:rPr lang="en-SG" sz="2800" b="0" i="0" u="none" strike="noStrike" dirty="0">
                <a:solidFill>
                  <a:srgbClr val="006FE0"/>
                </a:solidFill>
                <a:effectLst/>
                <a:latin typeface="inherit"/>
              </a:rPr>
              <a:t> </a:t>
            </a:r>
            <a:r>
              <a:rPr lang="en-SG" sz="2800" b="0" i="0" u="none" strike="noStrike" dirty="0">
                <a:solidFill>
                  <a:srgbClr val="445870"/>
                </a:solidFill>
                <a:effectLst/>
                <a:latin typeface="Liberation Mono" panose="02070409020205020404" pitchFamily="49" charset="0"/>
              </a:rPr>
              <a:t>(</a:t>
            </a:r>
          </a:p>
          <a:p>
            <a:pPr latinLnBrk="1"/>
            <a:r>
              <a:rPr lang="en-SG" sz="2800" b="0" i="0" u="none" strike="noStrike" dirty="0">
                <a:solidFill>
                  <a:srgbClr val="445870"/>
                </a:solidFill>
                <a:effectLst/>
                <a:latin typeface="Liberation Mono" panose="02070409020205020404" pitchFamily="49" charset="0"/>
              </a:rPr>
              <a:t>	</a:t>
            </a:r>
            <a:r>
              <a:rPr lang="en-SG" b="0" i="0" u="none" strike="noStrike" dirty="0" err="1">
                <a:solidFill>
                  <a:srgbClr val="445870"/>
                </a:solidFill>
                <a:effectLst/>
                <a:latin typeface="Liberation Mono" panose="02070409020205020404" pitchFamily="49" charset="0"/>
              </a:rPr>
              <a:t>column_name</a:t>
            </a:r>
            <a:r>
              <a:rPr lang="en-SG" b="0" i="0" u="none" strike="noStrike" dirty="0">
                <a:solidFill>
                  <a:srgbClr val="006FE0"/>
                </a:solidFill>
                <a:effectLst/>
                <a:latin typeface="inherit"/>
              </a:rPr>
              <a:t> </a:t>
            </a:r>
            <a:r>
              <a:rPr lang="en-SG" b="0" i="0" u="none" strike="noStrike" dirty="0">
                <a:solidFill>
                  <a:srgbClr val="0077AA"/>
                </a:solidFill>
                <a:effectLst/>
                <a:latin typeface="inherit"/>
              </a:rPr>
              <a:t>TYPE</a:t>
            </a:r>
            <a:r>
              <a:rPr lang="en-SG" b="0" i="0" u="none" strike="noStrike" dirty="0">
                <a:solidFill>
                  <a:srgbClr val="006FE0"/>
                </a:solidFill>
                <a:effectLst/>
                <a:latin typeface="inherit"/>
              </a:rPr>
              <a:t> </a:t>
            </a:r>
            <a:r>
              <a:rPr lang="en-SG" b="0" i="0" u="none" strike="noStrike" dirty="0" err="1">
                <a:solidFill>
                  <a:srgbClr val="445870"/>
                </a:solidFill>
                <a:effectLst/>
                <a:latin typeface="Liberation Mono" panose="02070409020205020404" pitchFamily="49" charset="0"/>
              </a:rPr>
              <a:t>column_constraint</a:t>
            </a:r>
            <a:endParaRPr lang="en-SG" b="0" i="0" u="none" strike="noStrike" dirty="0">
              <a:solidFill>
                <a:srgbClr val="445870"/>
              </a:solidFill>
              <a:effectLst/>
              <a:latin typeface="Liberation Mono" panose="02070409020205020404" pitchFamily="49" charset="0"/>
            </a:endParaRPr>
          </a:p>
          <a:p>
            <a:pPr latinLnBrk="1"/>
            <a:r>
              <a:rPr lang="en-SG" sz="2800" b="0" i="0" u="none" strike="noStrike" dirty="0">
                <a:solidFill>
                  <a:srgbClr val="445870"/>
                </a:solidFill>
                <a:effectLst/>
                <a:latin typeface="Liberation Mono" panose="02070409020205020404" pitchFamily="49" charset="0"/>
              </a:rPr>
              <a:t>);</a:t>
            </a:r>
          </a:p>
        </p:txBody>
      </p:sp>
      <p:sp>
        <p:nvSpPr>
          <p:cNvPr id="6" name="Rectangle 5">
            <a:extLst>
              <a:ext uri="{FF2B5EF4-FFF2-40B4-BE49-F238E27FC236}">
                <a16:creationId xmlns:a16="http://schemas.microsoft.com/office/drawing/2014/main" id="{9FE9E24B-9F91-8448-9B2C-D07E54E92BDF}"/>
              </a:ext>
            </a:extLst>
          </p:cNvPr>
          <p:cNvSpPr/>
          <p:nvPr/>
        </p:nvSpPr>
        <p:spPr>
          <a:xfrm>
            <a:off x="223156" y="4228939"/>
            <a:ext cx="11353800" cy="2585323"/>
          </a:xfrm>
          <a:prstGeom prst="rect">
            <a:avLst/>
          </a:prstGeom>
        </p:spPr>
        <p:txBody>
          <a:bodyPr wrap="square">
            <a:spAutoFit/>
          </a:bodyPr>
          <a:lstStyle/>
          <a:p>
            <a:pPr algn="just">
              <a:buFont typeface="Arial" panose="020B0604020202020204" pitchFamily="34" charset="0"/>
              <a:buChar char="•"/>
            </a:pPr>
            <a:r>
              <a:rPr lang="en-SG" b="0" i="0" u="none" strike="noStrike" dirty="0">
                <a:solidFill>
                  <a:srgbClr val="00369A"/>
                </a:solidFill>
                <a:effectLst/>
                <a:latin typeface="Open Sans"/>
                <a:hlinkClick r:id="rId3"/>
              </a:rPr>
              <a:t>NOT NULL </a:t>
            </a:r>
            <a:r>
              <a:rPr lang="en-SG" b="0" i="0" u="none" strike="noStrike" dirty="0">
                <a:solidFill>
                  <a:srgbClr val="000000"/>
                </a:solidFill>
                <a:effectLst/>
                <a:latin typeface="Open Sans"/>
              </a:rPr>
              <a:t>– the value of the column cannot be NULL.</a:t>
            </a:r>
          </a:p>
          <a:p>
            <a:pPr algn="just">
              <a:buFont typeface="Arial" panose="020B0604020202020204" pitchFamily="34" charset="0"/>
              <a:buChar char="•"/>
            </a:pPr>
            <a:r>
              <a:rPr lang="en-SG" b="0" i="0" u="none" strike="noStrike" dirty="0">
                <a:solidFill>
                  <a:srgbClr val="00369A"/>
                </a:solidFill>
                <a:effectLst/>
                <a:latin typeface="Open Sans"/>
                <a:hlinkClick r:id="rId4"/>
              </a:rPr>
              <a:t>UNIQUE</a:t>
            </a:r>
            <a:r>
              <a:rPr lang="en-SG" b="0" i="0" u="none" strike="noStrike" dirty="0">
                <a:solidFill>
                  <a:srgbClr val="000000"/>
                </a:solidFill>
                <a:effectLst/>
                <a:latin typeface="Open Sans"/>
              </a:rPr>
              <a:t> – the value of the column must be unique across the whole table. However, the column can have many NULL values because PostgreSQL treats each NULL value to be unique. Notice that SQL standard only allows one NULL value in the column that has the UNIQUE constraint.</a:t>
            </a:r>
          </a:p>
          <a:p>
            <a:pPr algn="just">
              <a:buFont typeface="Arial" panose="020B0604020202020204" pitchFamily="34" charset="0"/>
              <a:buChar char="•"/>
            </a:pPr>
            <a:r>
              <a:rPr lang="en-SG" b="0" i="0" u="none" strike="noStrike" dirty="0">
                <a:solidFill>
                  <a:srgbClr val="00369A"/>
                </a:solidFill>
                <a:effectLst/>
                <a:latin typeface="Open Sans"/>
                <a:hlinkClick r:id="rId5"/>
              </a:rPr>
              <a:t>PRIMARY KEY</a:t>
            </a:r>
            <a:r>
              <a:rPr lang="en-SG" b="0" i="0" u="none" strike="noStrike" dirty="0">
                <a:solidFill>
                  <a:srgbClr val="000000"/>
                </a:solidFill>
                <a:effectLst/>
                <a:latin typeface="Open Sans"/>
              </a:rPr>
              <a:t> – this constraint is the combination of NOT NULL and UNIQUE constraints. You can define one column as PRIMARY KEY by using column-level constraint. In case the primary key contains multiple columns, you must use the table-level constraint.</a:t>
            </a:r>
          </a:p>
          <a:p>
            <a:pPr algn="just">
              <a:buFont typeface="Arial" panose="020B0604020202020204" pitchFamily="34" charset="0"/>
              <a:buChar char="•"/>
            </a:pPr>
            <a:r>
              <a:rPr lang="en-SG" b="0" i="0" u="none" strike="noStrike" dirty="0">
                <a:solidFill>
                  <a:srgbClr val="00369A"/>
                </a:solidFill>
                <a:effectLst/>
                <a:latin typeface="Open Sans"/>
                <a:hlinkClick r:id="rId6"/>
              </a:rPr>
              <a:t>CHECK</a:t>
            </a:r>
            <a:r>
              <a:rPr lang="en-SG" b="0" i="0" u="none" strike="noStrike" dirty="0">
                <a:solidFill>
                  <a:srgbClr val="000000"/>
                </a:solidFill>
                <a:effectLst/>
                <a:latin typeface="Open Sans"/>
              </a:rPr>
              <a:t> – enables to check a condition when you insert or update data. For example, the values in the price column of the product table must be positive values.</a:t>
            </a:r>
          </a:p>
        </p:txBody>
      </p:sp>
      <p:sp>
        <p:nvSpPr>
          <p:cNvPr id="7" name="TextBox 6">
            <a:extLst>
              <a:ext uri="{FF2B5EF4-FFF2-40B4-BE49-F238E27FC236}">
                <a16:creationId xmlns:a16="http://schemas.microsoft.com/office/drawing/2014/main" id="{1F9729F9-6FD0-9B42-A5A7-ECE267F4EB0A}"/>
              </a:ext>
            </a:extLst>
          </p:cNvPr>
          <p:cNvSpPr txBox="1"/>
          <p:nvPr/>
        </p:nvSpPr>
        <p:spPr>
          <a:xfrm>
            <a:off x="223156" y="3833804"/>
            <a:ext cx="2558457" cy="461665"/>
          </a:xfrm>
          <a:prstGeom prst="rect">
            <a:avLst/>
          </a:prstGeom>
          <a:noFill/>
        </p:spPr>
        <p:txBody>
          <a:bodyPr wrap="none" rtlCol="0">
            <a:spAutoFit/>
          </a:bodyPr>
          <a:lstStyle/>
          <a:p>
            <a:r>
              <a:rPr lang="en-US" sz="2400" b="1" dirty="0"/>
              <a:t>Column Constraint</a:t>
            </a:r>
          </a:p>
        </p:txBody>
      </p:sp>
      <p:sp>
        <p:nvSpPr>
          <p:cNvPr id="8" name="Rectangle 7">
            <a:extLst>
              <a:ext uri="{FF2B5EF4-FFF2-40B4-BE49-F238E27FC236}">
                <a16:creationId xmlns:a16="http://schemas.microsoft.com/office/drawing/2014/main" id="{FFB9D71F-2D54-5B4A-829B-56ECF7A5869D}"/>
              </a:ext>
            </a:extLst>
          </p:cNvPr>
          <p:cNvSpPr/>
          <p:nvPr/>
        </p:nvSpPr>
        <p:spPr>
          <a:xfrm>
            <a:off x="5257800" y="1884108"/>
            <a:ext cx="6721929"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atinLnBrk="1"/>
            <a:r>
              <a:rPr lang="en-SG" b="0" i="0" u="none" strike="noStrike" dirty="0">
                <a:solidFill>
                  <a:srgbClr val="0077AA"/>
                </a:solidFill>
                <a:effectLst/>
                <a:latin typeface="inherit"/>
              </a:rPr>
              <a:t>CREATE</a:t>
            </a:r>
            <a:r>
              <a:rPr lang="en-SG" b="0" i="0" u="none" strike="noStrike" dirty="0">
                <a:solidFill>
                  <a:srgbClr val="006FE0"/>
                </a:solidFill>
                <a:effectLst/>
                <a:latin typeface="inherit"/>
              </a:rPr>
              <a:t> </a:t>
            </a:r>
            <a:r>
              <a:rPr lang="en-SG" b="0" i="0" u="none" strike="noStrike" dirty="0">
                <a:solidFill>
                  <a:srgbClr val="0077AA"/>
                </a:solidFill>
                <a:effectLst/>
                <a:latin typeface="inherit"/>
              </a:rPr>
              <a:t>TABLE</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employees</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a:t>
            </a:r>
          </a:p>
          <a:p>
            <a:pPr latinLnBrk="1"/>
            <a:r>
              <a:rPr lang="en-SG" b="0" i="0" u="none" strike="noStrike" dirty="0">
                <a:solidFill>
                  <a:srgbClr val="445870"/>
                </a:solidFill>
                <a:effectLst/>
                <a:latin typeface="Liberation Mono" panose="02070409020205020404" pitchFamily="49" charset="0"/>
              </a:rPr>
              <a:t>  id</a:t>
            </a:r>
            <a:r>
              <a:rPr lang="en-SG" b="0" i="0" u="none" strike="noStrike" dirty="0">
                <a:solidFill>
                  <a:srgbClr val="006FE0"/>
                </a:solidFill>
                <a:effectLst/>
                <a:latin typeface="inherit"/>
              </a:rPr>
              <a:t> </a:t>
            </a:r>
            <a:r>
              <a:rPr lang="en-SG" b="0" i="0" u="none" strike="noStrike" dirty="0">
                <a:solidFill>
                  <a:srgbClr val="EC4444"/>
                </a:solidFill>
                <a:effectLst/>
                <a:latin typeface="inherit"/>
              </a:rPr>
              <a:t>serial</a:t>
            </a:r>
            <a:r>
              <a:rPr lang="en-SG" b="0" i="0" u="none" strike="noStrike" dirty="0">
                <a:solidFill>
                  <a:srgbClr val="006FE0"/>
                </a:solidFill>
                <a:effectLst/>
                <a:latin typeface="inherit"/>
              </a:rPr>
              <a:t> </a:t>
            </a:r>
            <a:r>
              <a:rPr lang="en-SG" b="0" i="0" u="none" strike="noStrike" dirty="0">
                <a:solidFill>
                  <a:srgbClr val="0077AA"/>
                </a:solidFill>
                <a:effectLst/>
                <a:latin typeface="inherit"/>
              </a:rPr>
              <a:t>PRIMARY</a:t>
            </a:r>
            <a:r>
              <a:rPr lang="en-SG" b="0" i="0" u="none" strike="noStrike" dirty="0">
                <a:solidFill>
                  <a:srgbClr val="006FE0"/>
                </a:solidFill>
                <a:effectLst/>
                <a:latin typeface="inherit"/>
              </a:rPr>
              <a:t> </a:t>
            </a:r>
            <a:r>
              <a:rPr lang="en-SG" b="0" i="0" u="none" strike="noStrike" dirty="0">
                <a:solidFill>
                  <a:srgbClr val="0077AA"/>
                </a:solidFill>
                <a:effectLst/>
                <a:latin typeface="inherit"/>
              </a:rPr>
              <a:t>KEY</a:t>
            </a:r>
            <a:r>
              <a:rPr lang="en-SG" b="0" i="0" u="none" strike="noStrike" dirty="0">
                <a:solidFill>
                  <a:srgbClr val="445870"/>
                </a:solidFill>
                <a:effectLst/>
                <a:latin typeface="Liberation Mono" panose="02070409020205020404" pitchFamily="49" charset="0"/>
              </a:rPr>
              <a:t>,</a:t>
            </a:r>
          </a:p>
          <a:p>
            <a:pPr latinLnBrk="1"/>
            <a:r>
              <a:rPr lang="en-SG" b="0" i="0" u="none" strike="noStrike" dirty="0">
                <a:solidFill>
                  <a:srgbClr val="445870"/>
                </a:solidFill>
                <a:effectLst/>
                <a:latin typeface="Liberation Mono" panose="02070409020205020404" pitchFamily="49" charset="0"/>
              </a:rPr>
              <a:t>  </a:t>
            </a:r>
            <a:r>
              <a:rPr lang="en-SG" b="0" i="0" u="none" strike="noStrike" dirty="0" err="1">
                <a:solidFill>
                  <a:srgbClr val="445870"/>
                </a:solidFill>
                <a:effectLst/>
                <a:latin typeface="Liberation Mono" panose="02070409020205020404" pitchFamily="49" charset="0"/>
              </a:rPr>
              <a:t>first_name</a:t>
            </a:r>
            <a:r>
              <a:rPr lang="en-SG" b="0" i="0" u="none" strike="noStrike" dirty="0">
                <a:solidFill>
                  <a:srgbClr val="006FE0"/>
                </a:solidFill>
                <a:effectLst/>
                <a:latin typeface="inherit"/>
              </a:rPr>
              <a:t> </a:t>
            </a:r>
            <a:r>
              <a:rPr lang="en-SG" b="0" i="0" u="none" strike="noStrike" dirty="0">
                <a:solidFill>
                  <a:srgbClr val="EC4444"/>
                </a:solidFill>
                <a:effectLst/>
                <a:latin typeface="inherit"/>
              </a:rPr>
              <a:t>VARCHAR</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(50),</a:t>
            </a:r>
          </a:p>
          <a:p>
            <a:pPr latinLnBrk="1"/>
            <a:r>
              <a:rPr lang="en-SG" b="0" i="0" u="none" strike="noStrike" dirty="0">
                <a:solidFill>
                  <a:srgbClr val="445870"/>
                </a:solidFill>
                <a:effectLst/>
                <a:latin typeface="Liberation Mono" panose="02070409020205020404" pitchFamily="49" charset="0"/>
              </a:rPr>
              <a:t>  </a:t>
            </a:r>
            <a:r>
              <a:rPr lang="en-SG" b="0" i="0" u="none" strike="noStrike" dirty="0" err="1">
                <a:solidFill>
                  <a:srgbClr val="445870"/>
                </a:solidFill>
                <a:effectLst/>
                <a:latin typeface="Liberation Mono" panose="02070409020205020404" pitchFamily="49" charset="0"/>
              </a:rPr>
              <a:t>last_name</a:t>
            </a:r>
            <a:r>
              <a:rPr lang="en-SG" b="0" i="0" u="none" strike="noStrike" dirty="0">
                <a:solidFill>
                  <a:srgbClr val="006FE0"/>
                </a:solidFill>
                <a:effectLst/>
                <a:latin typeface="inherit"/>
              </a:rPr>
              <a:t> </a:t>
            </a:r>
            <a:r>
              <a:rPr lang="en-SG" b="0" i="0" u="none" strike="noStrike" dirty="0">
                <a:solidFill>
                  <a:srgbClr val="EC4444"/>
                </a:solidFill>
                <a:effectLst/>
                <a:latin typeface="inherit"/>
              </a:rPr>
              <a:t>VARCHAR</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(50),</a:t>
            </a:r>
          </a:p>
          <a:p>
            <a:pPr latinLnBrk="1"/>
            <a:r>
              <a:rPr lang="en-SG" b="0" i="0" u="none" strike="noStrike" dirty="0">
                <a:solidFill>
                  <a:srgbClr val="445870"/>
                </a:solidFill>
                <a:effectLst/>
                <a:latin typeface="Liberation Mono" panose="02070409020205020404" pitchFamily="49" charset="0"/>
              </a:rPr>
              <a:t>  </a:t>
            </a:r>
            <a:r>
              <a:rPr lang="en-SG" b="0" i="0" u="none" strike="noStrike" dirty="0" err="1">
                <a:solidFill>
                  <a:srgbClr val="445870"/>
                </a:solidFill>
                <a:effectLst/>
                <a:latin typeface="Liberation Mono" panose="02070409020205020404" pitchFamily="49" charset="0"/>
              </a:rPr>
              <a:t>birth_date</a:t>
            </a:r>
            <a:r>
              <a:rPr lang="en-SG" b="0" i="0" u="none" strike="noStrike" dirty="0">
                <a:solidFill>
                  <a:srgbClr val="006FE0"/>
                </a:solidFill>
                <a:effectLst/>
                <a:latin typeface="inherit"/>
              </a:rPr>
              <a:t> </a:t>
            </a:r>
            <a:r>
              <a:rPr lang="en-SG" b="0" i="0" u="none" strike="noStrike" dirty="0">
                <a:solidFill>
                  <a:srgbClr val="EC4444"/>
                </a:solidFill>
                <a:effectLst/>
                <a:latin typeface="inherit"/>
              </a:rPr>
              <a:t>DATE</a:t>
            </a:r>
            <a:r>
              <a:rPr lang="en-SG" b="0" i="0" u="none" strike="noStrike" dirty="0">
                <a:solidFill>
                  <a:srgbClr val="006FE0"/>
                </a:solidFill>
                <a:effectLst/>
                <a:latin typeface="inherit"/>
              </a:rPr>
              <a:t> </a:t>
            </a:r>
            <a:r>
              <a:rPr lang="en-SG" b="0" i="0" u="none" strike="noStrike" dirty="0">
                <a:solidFill>
                  <a:srgbClr val="0077AA"/>
                </a:solidFill>
                <a:effectLst/>
                <a:latin typeface="inherit"/>
              </a:rPr>
              <a:t>CHECK</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a:t>
            </a:r>
            <a:r>
              <a:rPr lang="en-SG" b="0" i="0" u="none" strike="noStrike" dirty="0" err="1">
                <a:solidFill>
                  <a:srgbClr val="445870"/>
                </a:solidFill>
                <a:effectLst/>
                <a:latin typeface="Liberation Mono" panose="02070409020205020404" pitchFamily="49" charset="0"/>
              </a:rPr>
              <a:t>birth_date</a:t>
            </a:r>
            <a:r>
              <a:rPr lang="en-SG" b="0" i="0" u="none" strike="noStrike" dirty="0">
                <a:solidFill>
                  <a:srgbClr val="006FE0"/>
                </a:solidFill>
                <a:effectLst/>
                <a:latin typeface="inherit"/>
              </a:rPr>
              <a:t> &gt; </a:t>
            </a:r>
            <a:r>
              <a:rPr lang="en-SG" b="0" i="0" u="none" strike="noStrike" dirty="0">
                <a:solidFill>
                  <a:srgbClr val="669900"/>
                </a:solidFill>
                <a:effectLst/>
                <a:latin typeface="inherit"/>
              </a:rPr>
              <a:t>'1900-01-01’</a:t>
            </a:r>
            <a:r>
              <a:rPr lang="en-SG" b="0" i="0" u="none" strike="noStrike" dirty="0">
                <a:solidFill>
                  <a:srgbClr val="445870"/>
                </a:solidFill>
                <a:effectLst/>
                <a:latin typeface="Liberation Mono" panose="02070409020205020404" pitchFamily="49" charset="0"/>
              </a:rPr>
              <a:t>),</a:t>
            </a:r>
          </a:p>
          <a:p>
            <a:pPr latinLnBrk="1"/>
            <a:r>
              <a:rPr lang="en-SG" b="0" i="0" u="none" strike="noStrike" dirty="0">
                <a:solidFill>
                  <a:srgbClr val="445870"/>
                </a:solidFill>
                <a:effectLst/>
                <a:latin typeface="Liberation Mono" panose="02070409020205020404" pitchFamily="49" charset="0"/>
              </a:rPr>
              <a:t>  </a:t>
            </a:r>
            <a:r>
              <a:rPr lang="en-SG" b="0" i="0" u="none" strike="noStrike" dirty="0" err="1">
                <a:solidFill>
                  <a:srgbClr val="445870"/>
                </a:solidFill>
                <a:effectLst/>
                <a:latin typeface="Liberation Mono" panose="02070409020205020404" pitchFamily="49" charset="0"/>
              </a:rPr>
              <a:t>joined_date</a:t>
            </a:r>
            <a:r>
              <a:rPr lang="en-SG" b="0" i="0" u="none" strike="noStrike" dirty="0">
                <a:solidFill>
                  <a:srgbClr val="006FE0"/>
                </a:solidFill>
                <a:effectLst/>
                <a:latin typeface="inherit"/>
              </a:rPr>
              <a:t> </a:t>
            </a:r>
            <a:r>
              <a:rPr lang="en-SG" b="0" i="0" u="none" strike="noStrike" dirty="0">
                <a:solidFill>
                  <a:srgbClr val="EC4444"/>
                </a:solidFill>
                <a:effectLst/>
                <a:latin typeface="inherit"/>
              </a:rPr>
              <a:t>DATE</a:t>
            </a:r>
            <a:r>
              <a:rPr lang="en-SG" b="0" i="0" u="none" strike="noStrike" dirty="0">
                <a:solidFill>
                  <a:srgbClr val="006FE0"/>
                </a:solidFill>
                <a:effectLst/>
                <a:latin typeface="inherit"/>
              </a:rPr>
              <a:t> </a:t>
            </a:r>
            <a:r>
              <a:rPr lang="en-SG" b="0" i="0" u="none" strike="noStrike" dirty="0">
                <a:solidFill>
                  <a:srgbClr val="0077AA"/>
                </a:solidFill>
                <a:effectLst/>
                <a:latin typeface="inherit"/>
              </a:rPr>
              <a:t>CHECK</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a:t>
            </a:r>
            <a:r>
              <a:rPr lang="en-SG" b="0" i="0" u="none" strike="noStrike" dirty="0" err="1">
                <a:solidFill>
                  <a:srgbClr val="445870"/>
                </a:solidFill>
                <a:effectLst/>
                <a:latin typeface="Liberation Mono" panose="02070409020205020404" pitchFamily="49" charset="0"/>
              </a:rPr>
              <a:t>joined_date</a:t>
            </a:r>
            <a:r>
              <a:rPr lang="en-SG" b="0" i="0" u="none" strike="noStrike" dirty="0">
                <a:solidFill>
                  <a:srgbClr val="006FE0"/>
                </a:solidFill>
                <a:effectLst/>
                <a:latin typeface="inherit"/>
              </a:rPr>
              <a:t> &gt; </a:t>
            </a:r>
            <a:r>
              <a:rPr lang="en-SG" b="0" i="0" u="none" strike="noStrike" dirty="0" err="1">
                <a:solidFill>
                  <a:srgbClr val="445870"/>
                </a:solidFill>
                <a:effectLst/>
                <a:latin typeface="Liberation Mono" panose="02070409020205020404" pitchFamily="49" charset="0"/>
              </a:rPr>
              <a:t>birth_date</a:t>
            </a:r>
            <a:r>
              <a:rPr lang="en-SG" b="0" i="0" u="none" strike="noStrike" dirty="0">
                <a:solidFill>
                  <a:srgbClr val="445870"/>
                </a:solidFill>
                <a:effectLst/>
                <a:latin typeface="Liberation Mono" panose="02070409020205020404" pitchFamily="49" charset="0"/>
              </a:rPr>
              <a:t>),</a:t>
            </a:r>
          </a:p>
          <a:p>
            <a:pPr latinLnBrk="1"/>
            <a:r>
              <a:rPr lang="en-SG" b="0" i="0" u="none" strike="noStrike" dirty="0">
                <a:solidFill>
                  <a:srgbClr val="445870"/>
                </a:solidFill>
                <a:effectLst/>
                <a:latin typeface="Liberation Mono" panose="02070409020205020404" pitchFamily="49" charset="0"/>
              </a:rPr>
              <a:t>  salary</a:t>
            </a:r>
            <a:r>
              <a:rPr lang="en-SG" b="0" i="0" u="none" strike="noStrike" dirty="0">
                <a:solidFill>
                  <a:srgbClr val="006FE0"/>
                </a:solidFill>
                <a:effectLst/>
                <a:latin typeface="inherit"/>
              </a:rPr>
              <a:t> </a:t>
            </a:r>
            <a:r>
              <a:rPr lang="en-SG" b="0" i="0" u="none" strike="noStrike" dirty="0">
                <a:solidFill>
                  <a:srgbClr val="0077AA"/>
                </a:solidFill>
                <a:effectLst/>
                <a:latin typeface="inherit"/>
              </a:rPr>
              <a:t>numeric</a:t>
            </a:r>
            <a:r>
              <a:rPr lang="en-SG" b="0" i="0" u="none" strike="noStrike" dirty="0">
                <a:solidFill>
                  <a:srgbClr val="006FE0"/>
                </a:solidFill>
                <a:effectLst/>
                <a:latin typeface="inherit"/>
              </a:rPr>
              <a:t> </a:t>
            </a:r>
            <a:r>
              <a:rPr lang="en-SG" b="0" i="0" u="none" strike="noStrike" dirty="0">
                <a:solidFill>
                  <a:srgbClr val="0077AA"/>
                </a:solidFill>
                <a:effectLst/>
                <a:latin typeface="inherit"/>
              </a:rPr>
              <a:t>CHECK</a:t>
            </a:r>
            <a:r>
              <a:rPr lang="en-SG" b="0" i="0" u="none" strike="noStrike" dirty="0">
                <a:solidFill>
                  <a:srgbClr val="445870"/>
                </a:solidFill>
                <a:effectLst/>
                <a:latin typeface="Liberation Mono" panose="02070409020205020404" pitchFamily="49" charset="0"/>
              </a:rPr>
              <a:t>(salary</a:t>
            </a:r>
            <a:r>
              <a:rPr lang="en-SG" b="0" i="0" u="none" strike="noStrike" dirty="0">
                <a:solidFill>
                  <a:srgbClr val="006FE0"/>
                </a:solidFill>
                <a:effectLst/>
                <a:latin typeface="inherit"/>
              </a:rPr>
              <a:t> &gt; </a:t>
            </a:r>
            <a:r>
              <a:rPr lang="en-SG" b="0" i="0" u="none" strike="noStrike" dirty="0">
                <a:solidFill>
                  <a:srgbClr val="445870"/>
                </a:solidFill>
                <a:effectLst/>
                <a:latin typeface="Liberation Mono" panose="02070409020205020404" pitchFamily="49" charset="0"/>
              </a:rPr>
              <a:t>0)</a:t>
            </a:r>
          </a:p>
          <a:p>
            <a:pPr latinLnBrk="1"/>
            <a:r>
              <a:rPr lang="en-SG" b="0" i="0" u="none" strike="noStrike" dirty="0">
                <a:solidFill>
                  <a:srgbClr val="445870"/>
                </a:solidFill>
                <a:effectLst/>
                <a:latin typeface="Liberation Mono" panose="02070409020205020404" pitchFamily="49" charset="0"/>
              </a:rPr>
              <a:t>);</a:t>
            </a:r>
          </a:p>
        </p:txBody>
      </p:sp>
    </p:spTree>
    <p:extLst>
      <p:ext uri="{BB962C8B-B14F-4D97-AF65-F5344CB8AC3E}">
        <p14:creationId xmlns:p14="http://schemas.microsoft.com/office/powerpoint/2010/main" val="25691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9797-7CC5-1C49-9F3C-121A966892B8}"/>
              </a:ext>
            </a:extLst>
          </p:cNvPr>
          <p:cNvSpPr>
            <a:spLocks noGrp="1"/>
          </p:cNvSpPr>
          <p:nvPr>
            <p:ph type="title"/>
          </p:nvPr>
        </p:nvSpPr>
        <p:spPr/>
        <p:txBody>
          <a:bodyPr/>
          <a:lstStyle/>
          <a:p>
            <a:r>
              <a:rPr lang="en-US" dirty="0"/>
              <a:t>CREATE</a:t>
            </a:r>
          </a:p>
        </p:txBody>
      </p:sp>
      <p:pic>
        <p:nvPicPr>
          <p:cNvPr id="4" name="Picture 3">
            <a:extLst>
              <a:ext uri="{FF2B5EF4-FFF2-40B4-BE49-F238E27FC236}">
                <a16:creationId xmlns:a16="http://schemas.microsoft.com/office/drawing/2014/main" id="{83AB5CA1-1F0D-4247-9DA5-8D9E8DCADDE7}"/>
              </a:ext>
            </a:extLst>
          </p:cNvPr>
          <p:cNvPicPr>
            <a:picLocks noChangeAspect="1"/>
          </p:cNvPicPr>
          <p:nvPr/>
        </p:nvPicPr>
        <p:blipFill>
          <a:blip r:embed="rId2"/>
          <a:stretch>
            <a:fillRect/>
          </a:stretch>
        </p:blipFill>
        <p:spPr>
          <a:xfrm>
            <a:off x="1995053" y="2167866"/>
            <a:ext cx="8201893" cy="3491062"/>
          </a:xfrm>
          <a:prstGeom prst="rect">
            <a:avLst/>
          </a:prstGeom>
        </p:spPr>
      </p:pic>
    </p:spTree>
    <p:extLst>
      <p:ext uri="{BB962C8B-B14F-4D97-AF65-F5344CB8AC3E}">
        <p14:creationId xmlns:p14="http://schemas.microsoft.com/office/powerpoint/2010/main" val="378203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7703DD-E639-124C-8D71-0B8CEC137134}"/>
              </a:ext>
            </a:extLst>
          </p:cNvPr>
          <p:cNvSpPr>
            <a:spLocks noGrp="1"/>
          </p:cNvSpPr>
          <p:nvPr>
            <p:ph type="title"/>
          </p:nvPr>
        </p:nvSpPr>
        <p:spPr/>
        <p:txBody>
          <a:bodyPr/>
          <a:lstStyle/>
          <a:p>
            <a:r>
              <a:rPr lang="en-US" dirty="0" err="1"/>
              <a:t>SELECT.sql</a:t>
            </a:r>
            <a:endParaRPr lang="en-US" dirty="0"/>
          </a:p>
        </p:txBody>
      </p:sp>
      <p:sp>
        <p:nvSpPr>
          <p:cNvPr id="5" name="Text Placeholder 4">
            <a:extLst>
              <a:ext uri="{FF2B5EF4-FFF2-40B4-BE49-F238E27FC236}">
                <a16:creationId xmlns:a16="http://schemas.microsoft.com/office/drawing/2014/main" id="{E6B5F168-AC1A-F14B-ABDE-25623DDF04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061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F1DD-A55F-9C42-A0C4-6B9B65568A73}"/>
              </a:ext>
            </a:extLst>
          </p:cNvPr>
          <p:cNvSpPr>
            <a:spLocks noGrp="1"/>
          </p:cNvSpPr>
          <p:nvPr>
            <p:ph type="title"/>
          </p:nvPr>
        </p:nvSpPr>
        <p:spPr/>
        <p:txBody>
          <a:bodyPr/>
          <a:lstStyle/>
          <a:p>
            <a:r>
              <a:rPr lang="en-US" dirty="0"/>
              <a:t>INSERT</a:t>
            </a:r>
          </a:p>
        </p:txBody>
      </p:sp>
      <p:sp>
        <p:nvSpPr>
          <p:cNvPr id="3" name="Rectangle 2">
            <a:extLst>
              <a:ext uri="{FF2B5EF4-FFF2-40B4-BE49-F238E27FC236}">
                <a16:creationId xmlns:a16="http://schemas.microsoft.com/office/drawing/2014/main" id="{CEB8C3B2-03D7-724D-866C-4DB6ECA4E82F}"/>
              </a:ext>
            </a:extLst>
          </p:cNvPr>
          <p:cNvSpPr/>
          <p:nvPr/>
        </p:nvSpPr>
        <p:spPr>
          <a:xfrm>
            <a:off x="838199" y="1690688"/>
            <a:ext cx="8029755" cy="646331"/>
          </a:xfrm>
          <a:prstGeom prst="rect">
            <a:avLst/>
          </a:prstGeom>
        </p:spPr>
        <p:txBody>
          <a:bodyPr wrap="square">
            <a:spAutoFit/>
          </a:bodyPr>
          <a:lstStyle/>
          <a:p>
            <a:pPr latinLnBrk="1"/>
            <a:r>
              <a:rPr lang="en-SG" b="0" i="0" u="none" strike="noStrike" dirty="0">
                <a:solidFill>
                  <a:srgbClr val="0077AA"/>
                </a:solidFill>
                <a:effectLst/>
                <a:latin typeface="inherit"/>
              </a:rPr>
              <a:t>INSERT</a:t>
            </a:r>
            <a:r>
              <a:rPr lang="en-SG" b="0" i="0" u="none" strike="noStrike" dirty="0">
                <a:solidFill>
                  <a:srgbClr val="006FE0"/>
                </a:solidFill>
                <a:effectLst/>
                <a:latin typeface="inherit"/>
              </a:rPr>
              <a:t> </a:t>
            </a:r>
            <a:r>
              <a:rPr lang="en-SG" b="0" i="0" u="none" strike="noStrike" dirty="0">
                <a:solidFill>
                  <a:srgbClr val="0077AA"/>
                </a:solidFill>
                <a:effectLst/>
                <a:latin typeface="inherit"/>
              </a:rPr>
              <a:t>INTO</a:t>
            </a:r>
            <a:r>
              <a:rPr lang="en-SG" b="0" i="0" u="none" strike="noStrike" dirty="0">
                <a:solidFill>
                  <a:srgbClr val="006FE0"/>
                </a:solidFill>
                <a:effectLst/>
                <a:latin typeface="inherit"/>
              </a:rPr>
              <a:t> </a:t>
            </a:r>
            <a:r>
              <a:rPr lang="en-SG" b="0" i="0" u="none" strike="noStrike" dirty="0">
                <a:solidFill>
                  <a:srgbClr val="0077AA"/>
                </a:solidFill>
                <a:effectLst/>
                <a:latin typeface="inherit"/>
              </a:rPr>
              <a:t>table</a:t>
            </a:r>
            <a:r>
              <a:rPr lang="en-SG" b="0" i="0" u="none" strike="noStrike" dirty="0">
                <a:solidFill>
                  <a:srgbClr val="445870"/>
                </a:solidFill>
                <a:effectLst/>
                <a:latin typeface="Liberation Mono" panose="02070409020205020404" pitchFamily="49" charset="0"/>
              </a:rPr>
              <a:t>(column1,</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column2,</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a:t>
            </a:r>
          </a:p>
          <a:p>
            <a:pPr latinLnBrk="1"/>
            <a:r>
              <a:rPr lang="en-SG" b="0" i="0" u="none" strike="noStrike" dirty="0">
                <a:solidFill>
                  <a:srgbClr val="0077AA"/>
                </a:solidFill>
                <a:effectLst/>
                <a:latin typeface="inherit"/>
              </a:rPr>
              <a:t>VALUES </a:t>
            </a:r>
            <a:r>
              <a:rPr lang="en-SG" b="0" i="0" u="none" strike="noStrike" dirty="0">
                <a:solidFill>
                  <a:srgbClr val="445870"/>
                </a:solidFill>
                <a:effectLst/>
                <a:latin typeface="Liberation Mono" panose="02070409020205020404" pitchFamily="49" charset="0"/>
              </a:rPr>
              <a:t>(value1,</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value2,</a:t>
            </a:r>
            <a:r>
              <a:rPr lang="en-SG" b="0" i="0" u="none" strike="noStrike" dirty="0">
                <a:solidFill>
                  <a:srgbClr val="006FE0"/>
                </a:solidFill>
                <a:effectLst/>
                <a:latin typeface="inherit"/>
              </a:rPr>
              <a:t> </a:t>
            </a:r>
            <a:r>
              <a:rPr lang="en-SG" b="0" i="0" u="none" strike="noStrike" dirty="0">
                <a:solidFill>
                  <a:srgbClr val="445870"/>
                </a:solidFill>
                <a:effectLst/>
                <a:latin typeface="Liberation Mono" panose="02070409020205020404" pitchFamily="49" charset="0"/>
              </a:rPr>
              <a:t>…);</a:t>
            </a:r>
          </a:p>
        </p:txBody>
      </p:sp>
      <p:pic>
        <p:nvPicPr>
          <p:cNvPr id="4" name="Picture 3">
            <a:extLst>
              <a:ext uri="{FF2B5EF4-FFF2-40B4-BE49-F238E27FC236}">
                <a16:creationId xmlns:a16="http://schemas.microsoft.com/office/drawing/2014/main" id="{477146AD-1583-F64E-857F-7B4A52D7350D}"/>
              </a:ext>
            </a:extLst>
          </p:cNvPr>
          <p:cNvPicPr>
            <a:picLocks noChangeAspect="1"/>
          </p:cNvPicPr>
          <p:nvPr/>
        </p:nvPicPr>
        <p:blipFill>
          <a:blip r:embed="rId2"/>
          <a:stretch>
            <a:fillRect/>
          </a:stretch>
        </p:blipFill>
        <p:spPr>
          <a:xfrm>
            <a:off x="5513715" y="1027906"/>
            <a:ext cx="6339601" cy="5114102"/>
          </a:xfrm>
          <a:prstGeom prst="rect">
            <a:avLst/>
          </a:prstGeom>
        </p:spPr>
      </p:pic>
    </p:spTree>
    <p:extLst>
      <p:ext uri="{BB962C8B-B14F-4D97-AF65-F5344CB8AC3E}">
        <p14:creationId xmlns:p14="http://schemas.microsoft.com/office/powerpoint/2010/main" val="1166488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0DD4A-1587-DD42-97FA-40D3B69F870E}"/>
              </a:ext>
            </a:extLst>
          </p:cNvPr>
          <p:cNvPicPr>
            <a:picLocks noChangeAspect="1"/>
          </p:cNvPicPr>
          <p:nvPr/>
        </p:nvPicPr>
        <p:blipFill>
          <a:blip r:embed="rId2"/>
          <a:stretch>
            <a:fillRect/>
          </a:stretch>
        </p:blipFill>
        <p:spPr>
          <a:xfrm>
            <a:off x="416224" y="204638"/>
            <a:ext cx="6330525" cy="675256"/>
          </a:xfrm>
          <a:prstGeom prst="rect">
            <a:avLst/>
          </a:prstGeom>
        </p:spPr>
      </p:pic>
      <p:graphicFrame>
        <p:nvGraphicFramePr>
          <p:cNvPr id="7" name="Table 6">
            <a:extLst>
              <a:ext uri="{FF2B5EF4-FFF2-40B4-BE49-F238E27FC236}">
                <a16:creationId xmlns:a16="http://schemas.microsoft.com/office/drawing/2014/main" id="{455855EA-8615-044B-8E48-DAAA2CCD1D73}"/>
              </a:ext>
            </a:extLst>
          </p:cNvPr>
          <p:cNvGraphicFramePr>
            <a:graphicFrameLocks noGrp="1"/>
          </p:cNvGraphicFramePr>
          <p:nvPr>
            <p:extLst>
              <p:ext uri="{D42A27DB-BD31-4B8C-83A1-F6EECF244321}">
                <p14:modId xmlns:p14="http://schemas.microsoft.com/office/powerpoint/2010/main" val="4103418566"/>
              </p:ext>
            </p:extLst>
          </p:nvPr>
        </p:nvGraphicFramePr>
        <p:xfrm>
          <a:off x="1419859" y="1251629"/>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939645259"/>
                  </a:ext>
                </a:extLst>
              </a:tr>
            </a:tbl>
          </a:graphicData>
        </a:graphic>
      </p:graphicFrame>
    </p:spTree>
    <p:extLst>
      <p:ext uri="{BB962C8B-B14F-4D97-AF65-F5344CB8AC3E}">
        <p14:creationId xmlns:p14="http://schemas.microsoft.com/office/powerpoint/2010/main" val="150664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DF1F4C-AA3C-9B4A-BC1E-5DD8A55725F4}"/>
              </a:ext>
            </a:extLst>
          </p:cNvPr>
          <p:cNvPicPr>
            <a:picLocks noChangeAspect="1"/>
          </p:cNvPicPr>
          <p:nvPr/>
        </p:nvPicPr>
        <p:blipFill>
          <a:blip r:embed="rId2"/>
          <a:stretch>
            <a:fillRect/>
          </a:stretch>
        </p:blipFill>
        <p:spPr>
          <a:xfrm>
            <a:off x="574220" y="283935"/>
            <a:ext cx="10386735" cy="646793"/>
          </a:xfrm>
          <a:prstGeom prst="rect">
            <a:avLst/>
          </a:prstGeom>
        </p:spPr>
      </p:pic>
      <p:graphicFrame>
        <p:nvGraphicFramePr>
          <p:cNvPr id="5" name="Table 4">
            <a:extLst>
              <a:ext uri="{FF2B5EF4-FFF2-40B4-BE49-F238E27FC236}">
                <a16:creationId xmlns:a16="http://schemas.microsoft.com/office/drawing/2014/main" id="{70C50AB7-7D77-4049-93E9-81484FF57353}"/>
              </a:ext>
            </a:extLst>
          </p:cNvPr>
          <p:cNvGraphicFramePr>
            <a:graphicFrameLocks noGrp="1"/>
          </p:cNvGraphicFramePr>
          <p:nvPr>
            <p:extLst>
              <p:ext uri="{D42A27DB-BD31-4B8C-83A1-F6EECF244321}">
                <p14:modId xmlns:p14="http://schemas.microsoft.com/office/powerpoint/2010/main" val="2163634255"/>
              </p:ext>
            </p:extLst>
          </p:nvPr>
        </p:nvGraphicFramePr>
        <p:xfrm>
          <a:off x="1419859" y="1251629"/>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spTree>
    <p:extLst>
      <p:ext uri="{BB962C8B-B14F-4D97-AF65-F5344CB8AC3E}">
        <p14:creationId xmlns:p14="http://schemas.microsoft.com/office/powerpoint/2010/main" val="53575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8F4E-D2C4-B943-BD6B-F8420F130FD2}"/>
              </a:ext>
            </a:extLst>
          </p:cNvPr>
          <p:cNvSpPr>
            <a:spLocks noGrp="1"/>
          </p:cNvSpPr>
          <p:nvPr>
            <p:ph type="title"/>
          </p:nvPr>
        </p:nvSpPr>
        <p:spPr>
          <a:xfrm>
            <a:off x="838200" y="365125"/>
            <a:ext cx="903096" cy="5932158"/>
          </a:xfrm>
        </p:spPr>
        <p:txBody>
          <a:bodyPr vert="vert270" lIns="91440" tIns="45720" rIns="91440" bIns="45720" rtlCol="0" anchor="ctr">
            <a:normAutofit/>
          </a:bodyPr>
          <a:lstStyle/>
          <a:p>
            <a:r>
              <a:rPr lang="en-US" b="1" dirty="0"/>
              <a:t>Create a new app</a:t>
            </a:r>
          </a:p>
        </p:txBody>
      </p:sp>
      <p:pic>
        <p:nvPicPr>
          <p:cNvPr id="3" name="Picture 2">
            <a:extLst>
              <a:ext uri="{FF2B5EF4-FFF2-40B4-BE49-F238E27FC236}">
                <a16:creationId xmlns:a16="http://schemas.microsoft.com/office/drawing/2014/main" id="{EE693ECC-0091-D543-8C49-109ABD869E3B}"/>
              </a:ext>
            </a:extLst>
          </p:cNvPr>
          <p:cNvPicPr>
            <a:picLocks noChangeAspect="1"/>
          </p:cNvPicPr>
          <p:nvPr/>
        </p:nvPicPr>
        <p:blipFill>
          <a:blip r:embed="rId2"/>
          <a:stretch>
            <a:fillRect/>
          </a:stretch>
        </p:blipFill>
        <p:spPr>
          <a:xfrm>
            <a:off x="1741296" y="2252858"/>
            <a:ext cx="9882599" cy="3837392"/>
          </a:xfrm>
          <a:prstGeom prst="rect">
            <a:avLst/>
          </a:prstGeom>
        </p:spPr>
      </p:pic>
    </p:spTree>
    <p:extLst>
      <p:ext uri="{BB962C8B-B14F-4D97-AF65-F5344CB8AC3E}">
        <p14:creationId xmlns:p14="http://schemas.microsoft.com/office/powerpoint/2010/main" val="26503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9454371-ACF1-044F-B1A2-1ED161E5342B}"/>
              </a:ext>
            </a:extLst>
          </p:cNvPr>
          <p:cNvGraphicFramePr>
            <a:graphicFrameLocks noGrp="1"/>
          </p:cNvGraphicFramePr>
          <p:nvPr>
            <p:extLst>
              <p:ext uri="{D42A27DB-BD31-4B8C-83A1-F6EECF244321}">
                <p14:modId xmlns:p14="http://schemas.microsoft.com/office/powerpoint/2010/main" val="3822370417"/>
              </p:ext>
            </p:extLst>
          </p:nvPr>
        </p:nvGraphicFramePr>
        <p:xfrm>
          <a:off x="14198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pic>
        <p:nvPicPr>
          <p:cNvPr id="4" name="Picture 3">
            <a:extLst>
              <a:ext uri="{FF2B5EF4-FFF2-40B4-BE49-F238E27FC236}">
                <a16:creationId xmlns:a16="http://schemas.microsoft.com/office/drawing/2014/main" id="{C010E746-A538-8D40-B9DE-65DCBA83E4CE}"/>
              </a:ext>
            </a:extLst>
          </p:cNvPr>
          <p:cNvPicPr>
            <a:picLocks noChangeAspect="1"/>
          </p:cNvPicPr>
          <p:nvPr/>
        </p:nvPicPr>
        <p:blipFill>
          <a:blip r:embed="rId2"/>
          <a:stretch>
            <a:fillRect/>
          </a:stretch>
        </p:blipFill>
        <p:spPr>
          <a:xfrm>
            <a:off x="1093837" y="606879"/>
            <a:ext cx="9678303" cy="617764"/>
          </a:xfrm>
          <a:prstGeom prst="rect">
            <a:avLst/>
          </a:prstGeom>
        </p:spPr>
      </p:pic>
    </p:spTree>
    <p:extLst>
      <p:ext uri="{BB962C8B-B14F-4D97-AF65-F5344CB8AC3E}">
        <p14:creationId xmlns:p14="http://schemas.microsoft.com/office/powerpoint/2010/main" val="164395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363AD80-1508-324E-8DEE-B1C7223EA21D}"/>
              </a:ext>
            </a:extLst>
          </p:cNvPr>
          <p:cNvGraphicFramePr>
            <a:graphicFrameLocks noGrp="1"/>
          </p:cNvGraphicFramePr>
          <p:nvPr>
            <p:extLst>
              <p:ext uri="{D42A27DB-BD31-4B8C-83A1-F6EECF244321}">
                <p14:modId xmlns:p14="http://schemas.microsoft.com/office/powerpoint/2010/main" val="1692525234"/>
              </p:ext>
            </p:extLst>
          </p:nvPr>
        </p:nvGraphicFramePr>
        <p:xfrm>
          <a:off x="14198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pic>
        <p:nvPicPr>
          <p:cNvPr id="4" name="Picture 3">
            <a:extLst>
              <a:ext uri="{FF2B5EF4-FFF2-40B4-BE49-F238E27FC236}">
                <a16:creationId xmlns:a16="http://schemas.microsoft.com/office/drawing/2014/main" id="{1A26EFAA-741C-A748-BAE7-C5993B61A176}"/>
              </a:ext>
            </a:extLst>
          </p:cNvPr>
          <p:cNvPicPr>
            <a:picLocks noChangeAspect="1"/>
          </p:cNvPicPr>
          <p:nvPr/>
        </p:nvPicPr>
        <p:blipFill>
          <a:blip r:embed="rId2"/>
          <a:stretch>
            <a:fillRect/>
          </a:stretch>
        </p:blipFill>
        <p:spPr>
          <a:xfrm>
            <a:off x="382345" y="522512"/>
            <a:ext cx="11427310" cy="636816"/>
          </a:xfrm>
          <a:prstGeom prst="rect">
            <a:avLst/>
          </a:prstGeom>
        </p:spPr>
      </p:pic>
    </p:spTree>
    <p:extLst>
      <p:ext uri="{BB962C8B-B14F-4D97-AF65-F5344CB8AC3E}">
        <p14:creationId xmlns:p14="http://schemas.microsoft.com/office/powerpoint/2010/main" val="3184016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34EBC7-37C7-AD47-8FBC-C6900A06D4F2}"/>
              </a:ext>
            </a:extLst>
          </p:cNvPr>
          <p:cNvGraphicFramePr>
            <a:graphicFrameLocks noGrp="1"/>
          </p:cNvGraphicFramePr>
          <p:nvPr>
            <p:extLst>
              <p:ext uri="{D42A27DB-BD31-4B8C-83A1-F6EECF244321}">
                <p14:modId xmlns:p14="http://schemas.microsoft.com/office/powerpoint/2010/main" val="229658813"/>
              </p:ext>
            </p:extLst>
          </p:nvPr>
        </p:nvGraphicFramePr>
        <p:xfrm>
          <a:off x="13055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pic>
        <p:nvPicPr>
          <p:cNvPr id="6" name="Picture 5">
            <a:extLst>
              <a:ext uri="{FF2B5EF4-FFF2-40B4-BE49-F238E27FC236}">
                <a16:creationId xmlns:a16="http://schemas.microsoft.com/office/drawing/2014/main" id="{28FBBE7A-12CF-7542-BFE6-9BEFB427F3D6}"/>
              </a:ext>
            </a:extLst>
          </p:cNvPr>
          <p:cNvPicPr>
            <a:picLocks noChangeAspect="1"/>
          </p:cNvPicPr>
          <p:nvPr/>
        </p:nvPicPr>
        <p:blipFill>
          <a:blip r:embed="rId2"/>
          <a:stretch>
            <a:fillRect/>
          </a:stretch>
        </p:blipFill>
        <p:spPr>
          <a:xfrm>
            <a:off x="682171" y="365125"/>
            <a:ext cx="11294430" cy="696232"/>
          </a:xfrm>
          <a:prstGeom prst="rect">
            <a:avLst/>
          </a:prstGeom>
        </p:spPr>
      </p:pic>
    </p:spTree>
    <p:extLst>
      <p:ext uri="{BB962C8B-B14F-4D97-AF65-F5344CB8AC3E}">
        <p14:creationId xmlns:p14="http://schemas.microsoft.com/office/powerpoint/2010/main" val="2750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C1B5-6BC2-9E4F-9848-75EE1BC03443}"/>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514B9C1C-AA2B-D64E-BFCA-A68B5E325D4C}"/>
              </a:ext>
            </a:extLst>
          </p:cNvPr>
          <p:cNvGraphicFramePr>
            <a:graphicFrameLocks noGrp="1"/>
          </p:cNvGraphicFramePr>
          <p:nvPr>
            <p:extLst>
              <p:ext uri="{D42A27DB-BD31-4B8C-83A1-F6EECF244321}">
                <p14:modId xmlns:p14="http://schemas.microsoft.com/office/powerpoint/2010/main" val="1640061229"/>
              </p:ext>
            </p:extLst>
          </p:nvPr>
        </p:nvGraphicFramePr>
        <p:xfrm>
          <a:off x="13055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pic>
        <p:nvPicPr>
          <p:cNvPr id="4" name="Picture 3">
            <a:extLst>
              <a:ext uri="{FF2B5EF4-FFF2-40B4-BE49-F238E27FC236}">
                <a16:creationId xmlns:a16="http://schemas.microsoft.com/office/drawing/2014/main" id="{7B75E50E-736C-BF40-A346-32DD4A37D95A}"/>
              </a:ext>
            </a:extLst>
          </p:cNvPr>
          <p:cNvPicPr>
            <a:picLocks noChangeAspect="1"/>
          </p:cNvPicPr>
          <p:nvPr/>
        </p:nvPicPr>
        <p:blipFill>
          <a:blip r:embed="rId2"/>
          <a:stretch>
            <a:fillRect/>
          </a:stretch>
        </p:blipFill>
        <p:spPr>
          <a:xfrm>
            <a:off x="552450" y="130175"/>
            <a:ext cx="11285190" cy="1325562"/>
          </a:xfrm>
          <a:prstGeom prst="rect">
            <a:avLst/>
          </a:prstGeom>
        </p:spPr>
      </p:pic>
    </p:spTree>
    <p:extLst>
      <p:ext uri="{BB962C8B-B14F-4D97-AF65-F5344CB8AC3E}">
        <p14:creationId xmlns:p14="http://schemas.microsoft.com/office/powerpoint/2010/main" val="4231075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06C6-046E-7045-A0DD-EEB37A94E093}"/>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84B1FFE9-21F4-6741-BDEF-5DD9658AC6DA}"/>
              </a:ext>
            </a:extLst>
          </p:cNvPr>
          <p:cNvGraphicFramePr>
            <a:graphicFrameLocks noGrp="1"/>
          </p:cNvGraphicFramePr>
          <p:nvPr>
            <p:extLst>
              <p:ext uri="{D42A27DB-BD31-4B8C-83A1-F6EECF244321}">
                <p14:modId xmlns:p14="http://schemas.microsoft.com/office/powerpoint/2010/main" val="3806734576"/>
              </p:ext>
            </p:extLst>
          </p:nvPr>
        </p:nvGraphicFramePr>
        <p:xfrm>
          <a:off x="13055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pic>
        <p:nvPicPr>
          <p:cNvPr id="4" name="Picture 3">
            <a:extLst>
              <a:ext uri="{FF2B5EF4-FFF2-40B4-BE49-F238E27FC236}">
                <a16:creationId xmlns:a16="http://schemas.microsoft.com/office/drawing/2014/main" id="{ADC97368-E25A-8244-8343-88999EE8E6DF}"/>
              </a:ext>
            </a:extLst>
          </p:cNvPr>
          <p:cNvPicPr>
            <a:picLocks noChangeAspect="1"/>
          </p:cNvPicPr>
          <p:nvPr/>
        </p:nvPicPr>
        <p:blipFill>
          <a:blip r:embed="rId2"/>
          <a:stretch>
            <a:fillRect/>
          </a:stretch>
        </p:blipFill>
        <p:spPr>
          <a:xfrm>
            <a:off x="549517" y="278659"/>
            <a:ext cx="11370340" cy="1259256"/>
          </a:xfrm>
          <a:prstGeom prst="rect">
            <a:avLst/>
          </a:prstGeom>
        </p:spPr>
      </p:pic>
    </p:spTree>
    <p:extLst>
      <p:ext uri="{BB962C8B-B14F-4D97-AF65-F5344CB8AC3E}">
        <p14:creationId xmlns:p14="http://schemas.microsoft.com/office/powerpoint/2010/main" val="300172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A0D3E6C-C937-9D4D-AAC2-1B9A297B106F}"/>
              </a:ext>
            </a:extLst>
          </p:cNvPr>
          <p:cNvGraphicFramePr>
            <a:graphicFrameLocks noGrp="1"/>
          </p:cNvGraphicFramePr>
          <p:nvPr>
            <p:extLst>
              <p:ext uri="{D42A27DB-BD31-4B8C-83A1-F6EECF244321}">
                <p14:modId xmlns:p14="http://schemas.microsoft.com/office/powerpoint/2010/main" val="2397139346"/>
              </p:ext>
            </p:extLst>
          </p:nvPr>
        </p:nvGraphicFramePr>
        <p:xfrm>
          <a:off x="13055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939645259"/>
                  </a:ext>
                </a:extLst>
              </a:tr>
            </a:tbl>
          </a:graphicData>
        </a:graphic>
      </p:graphicFrame>
      <p:pic>
        <p:nvPicPr>
          <p:cNvPr id="6" name="Picture 5">
            <a:extLst>
              <a:ext uri="{FF2B5EF4-FFF2-40B4-BE49-F238E27FC236}">
                <a16:creationId xmlns:a16="http://schemas.microsoft.com/office/drawing/2014/main" id="{4CCD4F19-D824-C54D-94D4-2B6EA290DF88}"/>
              </a:ext>
            </a:extLst>
          </p:cNvPr>
          <p:cNvPicPr>
            <a:picLocks noChangeAspect="1"/>
          </p:cNvPicPr>
          <p:nvPr/>
        </p:nvPicPr>
        <p:blipFill>
          <a:blip r:embed="rId2"/>
          <a:stretch>
            <a:fillRect/>
          </a:stretch>
        </p:blipFill>
        <p:spPr>
          <a:xfrm>
            <a:off x="1305560" y="148030"/>
            <a:ext cx="9475464" cy="1412030"/>
          </a:xfrm>
          <a:prstGeom prst="rect">
            <a:avLst/>
          </a:prstGeom>
        </p:spPr>
      </p:pic>
    </p:spTree>
    <p:extLst>
      <p:ext uri="{BB962C8B-B14F-4D97-AF65-F5344CB8AC3E}">
        <p14:creationId xmlns:p14="http://schemas.microsoft.com/office/powerpoint/2010/main" val="1281000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F664-8871-F344-A268-E0111AF4EC5E}"/>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1923D1A6-5A57-3D43-A25C-57C15D63D689}"/>
              </a:ext>
            </a:extLst>
          </p:cNvPr>
          <p:cNvGraphicFramePr>
            <a:graphicFrameLocks noGrp="1"/>
          </p:cNvGraphicFramePr>
          <p:nvPr>
            <p:extLst>
              <p:ext uri="{D42A27DB-BD31-4B8C-83A1-F6EECF244321}">
                <p14:modId xmlns:p14="http://schemas.microsoft.com/office/powerpoint/2010/main" val="4134638584"/>
              </p:ext>
            </p:extLst>
          </p:nvPr>
        </p:nvGraphicFramePr>
        <p:xfrm>
          <a:off x="1305560" y="1777154"/>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939645259"/>
                  </a:ext>
                </a:extLst>
              </a:tr>
            </a:tbl>
          </a:graphicData>
        </a:graphic>
      </p:graphicFrame>
      <p:pic>
        <p:nvPicPr>
          <p:cNvPr id="4" name="Picture 3">
            <a:extLst>
              <a:ext uri="{FF2B5EF4-FFF2-40B4-BE49-F238E27FC236}">
                <a16:creationId xmlns:a16="http://schemas.microsoft.com/office/drawing/2014/main" id="{500D9860-386E-524D-9D52-CE9692C3099F}"/>
              </a:ext>
            </a:extLst>
          </p:cNvPr>
          <p:cNvPicPr>
            <a:picLocks noChangeAspect="1"/>
          </p:cNvPicPr>
          <p:nvPr/>
        </p:nvPicPr>
        <p:blipFill>
          <a:blip r:embed="rId2"/>
          <a:stretch>
            <a:fillRect/>
          </a:stretch>
        </p:blipFill>
        <p:spPr>
          <a:xfrm>
            <a:off x="1305560" y="278659"/>
            <a:ext cx="6018773" cy="1325563"/>
          </a:xfrm>
          <a:prstGeom prst="rect">
            <a:avLst/>
          </a:prstGeom>
        </p:spPr>
      </p:pic>
    </p:spTree>
    <p:extLst>
      <p:ext uri="{BB962C8B-B14F-4D97-AF65-F5344CB8AC3E}">
        <p14:creationId xmlns:p14="http://schemas.microsoft.com/office/powerpoint/2010/main" val="229696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3338-83F4-C848-B327-B0B46A113B3D}"/>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B19B5A3-FDA2-0F47-99D0-7E7BB7562333}"/>
              </a:ext>
            </a:extLst>
          </p:cNvPr>
          <p:cNvSpPr>
            <a:spLocks noGrp="1"/>
          </p:cNvSpPr>
          <p:nvPr>
            <p:ph idx="1"/>
          </p:nvPr>
        </p:nvSpPr>
        <p:spPr/>
        <p:txBody>
          <a:bodyPr/>
          <a:lstStyle/>
          <a:p>
            <a:r>
              <a:rPr lang="en-US" dirty="0"/>
              <a:t>SUM</a:t>
            </a:r>
          </a:p>
          <a:p>
            <a:r>
              <a:rPr lang="en-US" dirty="0"/>
              <a:t>COUNT</a:t>
            </a:r>
          </a:p>
          <a:p>
            <a:r>
              <a:rPr lang="en-US" dirty="0"/>
              <a:t>MIN</a:t>
            </a:r>
          </a:p>
          <a:p>
            <a:r>
              <a:rPr lang="en-US" dirty="0"/>
              <a:t>MAX</a:t>
            </a:r>
          </a:p>
          <a:p>
            <a:r>
              <a:rPr lang="en-US" dirty="0"/>
              <a:t>AVG</a:t>
            </a:r>
          </a:p>
          <a:p>
            <a:r>
              <a:rPr lang="en-US" dirty="0"/>
              <a:t>…</a:t>
            </a:r>
          </a:p>
        </p:txBody>
      </p:sp>
    </p:spTree>
    <p:extLst>
      <p:ext uri="{BB962C8B-B14F-4D97-AF65-F5344CB8AC3E}">
        <p14:creationId xmlns:p14="http://schemas.microsoft.com/office/powerpoint/2010/main" val="694004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4AD4D-3D43-9844-A0B8-97341AA6C09D}"/>
              </a:ext>
            </a:extLst>
          </p:cNvPr>
          <p:cNvSpPr>
            <a:spLocks noGrp="1"/>
          </p:cNvSpPr>
          <p:nvPr>
            <p:ph type="title"/>
          </p:nvPr>
        </p:nvSpPr>
        <p:spPr/>
        <p:txBody>
          <a:bodyPr/>
          <a:lstStyle/>
          <a:p>
            <a:r>
              <a:rPr lang="en-US" dirty="0"/>
              <a:t>UPDATE</a:t>
            </a:r>
          </a:p>
        </p:txBody>
      </p:sp>
      <p:sp>
        <p:nvSpPr>
          <p:cNvPr id="5" name="Text Placeholder 4">
            <a:extLst>
              <a:ext uri="{FF2B5EF4-FFF2-40B4-BE49-F238E27FC236}">
                <a16:creationId xmlns:a16="http://schemas.microsoft.com/office/drawing/2014/main" id="{109CEA31-2691-6042-8514-BA10A75A86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591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F664-8871-F344-A268-E0111AF4EC5E}"/>
              </a:ext>
            </a:extLst>
          </p:cNvPr>
          <p:cNvSpPr>
            <a:spLocks noGrp="1"/>
          </p:cNvSpPr>
          <p:nvPr>
            <p:ph type="title"/>
          </p:nvPr>
        </p:nvSpPr>
        <p:spPr/>
        <p:txBody>
          <a:bodyPr/>
          <a:lstStyle/>
          <a:p>
            <a:endParaRPr lang="en-US" dirty="0"/>
          </a:p>
        </p:txBody>
      </p:sp>
      <p:graphicFrame>
        <p:nvGraphicFramePr>
          <p:cNvPr id="3" name="Table 2">
            <a:extLst>
              <a:ext uri="{FF2B5EF4-FFF2-40B4-BE49-F238E27FC236}">
                <a16:creationId xmlns:a16="http://schemas.microsoft.com/office/drawing/2014/main" id="{1923D1A6-5A57-3D43-A25C-57C15D63D689}"/>
              </a:ext>
            </a:extLst>
          </p:cNvPr>
          <p:cNvGraphicFramePr>
            <a:graphicFrameLocks noGrp="1"/>
          </p:cNvGraphicFramePr>
          <p:nvPr/>
        </p:nvGraphicFramePr>
        <p:xfrm>
          <a:off x="13055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pic>
        <p:nvPicPr>
          <p:cNvPr id="5" name="Picture 4">
            <a:extLst>
              <a:ext uri="{FF2B5EF4-FFF2-40B4-BE49-F238E27FC236}">
                <a16:creationId xmlns:a16="http://schemas.microsoft.com/office/drawing/2014/main" id="{83A45840-ABB4-224C-83B8-67D35ECFAEFF}"/>
              </a:ext>
            </a:extLst>
          </p:cNvPr>
          <p:cNvPicPr>
            <a:picLocks noChangeAspect="1"/>
          </p:cNvPicPr>
          <p:nvPr/>
        </p:nvPicPr>
        <p:blipFill>
          <a:blip r:embed="rId2"/>
          <a:stretch>
            <a:fillRect/>
          </a:stretch>
        </p:blipFill>
        <p:spPr>
          <a:xfrm>
            <a:off x="1160442" y="278659"/>
            <a:ext cx="9642515" cy="1174584"/>
          </a:xfrm>
          <a:prstGeom prst="rect">
            <a:avLst/>
          </a:prstGeom>
        </p:spPr>
      </p:pic>
      <p:sp>
        <p:nvSpPr>
          <p:cNvPr id="7" name="TextBox 6">
            <a:extLst>
              <a:ext uri="{FF2B5EF4-FFF2-40B4-BE49-F238E27FC236}">
                <a16:creationId xmlns:a16="http://schemas.microsoft.com/office/drawing/2014/main" id="{468B7180-A609-A74E-9149-35DF84A05172}"/>
              </a:ext>
            </a:extLst>
          </p:cNvPr>
          <p:cNvSpPr txBox="1"/>
          <p:nvPr/>
        </p:nvSpPr>
        <p:spPr>
          <a:xfrm>
            <a:off x="9079051" y="2449286"/>
            <a:ext cx="1338943" cy="584775"/>
          </a:xfrm>
          <a:prstGeom prst="rect">
            <a:avLst/>
          </a:prstGeom>
          <a:solidFill>
            <a:schemeClr val="bg1"/>
          </a:solidFill>
        </p:spPr>
        <p:txBody>
          <a:bodyPr wrap="square" rtlCol="0">
            <a:spAutoFit/>
          </a:bodyPr>
          <a:lstStyle/>
          <a:p>
            <a:r>
              <a:rPr lang="en-US" sz="3200" dirty="0"/>
              <a:t>430</a:t>
            </a:r>
          </a:p>
        </p:txBody>
      </p:sp>
    </p:spTree>
    <p:extLst>
      <p:ext uri="{BB962C8B-B14F-4D97-AF65-F5344CB8AC3E}">
        <p14:creationId xmlns:p14="http://schemas.microsoft.com/office/powerpoint/2010/main" val="86781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F345-26DF-F148-BD73-C3152B5989A8}"/>
              </a:ext>
            </a:extLst>
          </p:cNvPr>
          <p:cNvSpPr>
            <a:spLocks noGrp="1"/>
          </p:cNvSpPr>
          <p:nvPr>
            <p:ph type="title"/>
          </p:nvPr>
        </p:nvSpPr>
        <p:spPr>
          <a:xfrm>
            <a:off x="1037480" y="523307"/>
            <a:ext cx="714555" cy="5811388"/>
          </a:xfrm>
        </p:spPr>
        <p:txBody>
          <a:bodyPr vert="vert270">
            <a:noAutofit/>
          </a:bodyPr>
          <a:lstStyle/>
          <a:p>
            <a:r>
              <a:rPr lang="en-US" sz="4800" b="1" dirty="0"/>
              <a:t>Name your app</a:t>
            </a:r>
          </a:p>
        </p:txBody>
      </p:sp>
      <p:pic>
        <p:nvPicPr>
          <p:cNvPr id="3" name="Picture 2">
            <a:extLst>
              <a:ext uri="{FF2B5EF4-FFF2-40B4-BE49-F238E27FC236}">
                <a16:creationId xmlns:a16="http://schemas.microsoft.com/office/drawing/2014/main" id="{0C30C589-0C7C-CF43-8917-A096AF1E2EFB}"/>
              </a:ext>
            </a:extLst>
          </p:cNvPr>
          <p:cNvPicPr>
            <a:picLocks noChangeAspect="1"/>
          </p:cNvPicPr>
          <p:nvPr/>
        </p:nvPicPr>
        <p:blipFill>
          <a:blip r:embed="rId2"/>
          <a:stretch>
            <a:fillRect/>
          </a:stretch>
        </p:blipFill>
        <p:spPr>
          <a:xfrm>
            <a:off x="1752035" y="523306"/>
            <a:ext cx="9414954" cy="5811387"/>
          </a:xfrm>
          <a:prstGeom prst="rect">
            <a:avLst/>
          </a:prstGeom>
        </p:spPr>
      </p:pic>
    </p:spTree>
    <p:extLst>
      <p:ext uri="{BB962C8B-B14F-4D97-AF65-F5344CB8AC3E}">
        <p14:creationId xmlns:p14="http://schemas.microsoft.com/office/powerpoint/2010/main" val="2089681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F664-8871-F344-A268-E0111AF4EC5E}"/>
              </a:ext>
            </a:extLst>
          </p:cNvPr>
          <p:cNvSpPr>
            <a:spLocks noGrp="1"/>
          </p:cNvSpPr>
          <p:nvPr>
            <p:ph type="title"/>
          </p:nvPr>
        </p:nvSpPr>
        <p:spPr/>
        <p:txBody>
          <a:bodyPr/>
          <a:lstStyle/>
          <a:p>
            <a:endParaRPr lang="en-US" dirty="0"/>
          </a:p>
        </p:txBody>
      </p:sp>
      <p:graphicFrame>
        <p:nvGraphicFramePr>
          <p:cNvPr id="3" name="Table 2">
            <a:extLst>
              <a:ext uri="{FF2B5EF4-FFF2-40B4-BE49-F238E27FC236}">
                <a16:creationId xmlns:a16="http://schemas.microsoft.com/office/drawing/2014/main" id="{1923D1A6-5A57-3D43-A25C-57C15D63D689}"/>
              </a:ext>
            </a:extLst>
          </p:cNvPr>
          <p:cNvGraphicFramePr>
            <a:graphicFrameLocks noGrp="1"/>
          </p:cNvGraphicFramePr>
          <p:nvPr/>
        </p:nvGraphicFramePr>
        <p:xfrm>
          <a:off x="13055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sp>
        <p:nvSpPr>
          <p:cNvPr id="7" name="TextBox 6">
            <a:extLst>
              <a:ext uri="{FF2B5EF4-FFF2-40B4-BE49-F238E27FC236}">
                <a16:creationId xmlns:a16="http://schemas.microsoft.com/office/drawing/2014/main" id="{468B7180-A609-A74E-9149-35DF84A05172}"/>
              </a:ext>
            </a:extLst>
          </p:cNvPr>
          <p:cNvSpPr txBox="1"/>
          <p:nvPr/>
        </p:nvSpPr>
        <p:spPr>
          <a:xfrm>
            <a:off x="9079051" y="2449286"/>
            <a:ext cx="1338943" cy="584775"/>
          </a:xfrm>
          <a:prstGeom prst="rect">
            <a:avLst/>
          </a:prstGeom>
          <a:solidFill>
            <a:schemeClr val="bg1"/>
          </a:solidFill>
        </p:spPr>
        <p:txBody>
          <a:bodyPr wrap="square" rtlCol="0">
            <a:spAutoFit/>
          </a:bodyPr>
          <a:lstStyle/>
          <a:p>
            <a:r>
              <a:rPr lang="en-US" sz="3200" dirty="0"/>
              <a:t>430</a:t>
            </a:r>
          </a:p>
        </p:txBody>
      </p:sp>
      <p:pic>
        <p:nvPicPr>
          <p:cNvPr id="4" name="Picture 3">
            <a:extLst>
              <a:ext uri="{FF2B5EF4-FFF2-40B4-BE49-F238E27FC236}">
                <a16:creationId xmlns:a16="http://schemas.microsoft.com/office/drawing/2014/main" id="{532A72BC-0CCE-3741-AF5C-57057B4A74C3}"/>
              </a:ext>
            </a:extLst>
          </p:cNvPr>
          <p:cNvPicPr>
            <a:picLocks noChangeAspect="1"/>
          </p:cNvPicPr>
          <p:nvPr/>
        </p:nvPicPr>
        <p:blipFill>
          <a:blip r:embed="rId2"/>
          <a:stretch>
            <a:fillRect/>
          </a:stretch>
        </p:blipFill>
        <p:spPr>
          <a:xfrm>
            <a:off x="715392" y="278658"/>
            <a:ext cx="11146501" cy="1049809"/>
          </a:xfrm>
          <a:prstGeom prst="rect">
            <a:avLst/>
          </a:prstGeom>
        </p:spPr>
      </p:pic>
    </p:spTree>
    <p:extLst>
      <p:ext uri="{BB962C8B-B14F-4D97-AF65-F5344CB8AC3E}">
        <p14:creationId xmlns:p14="http://schemas.microsoft.com/office/powerpoint/2010/main" val="297981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918130-6C37-FB47-BDA7-21FAFF906925}"/>
              </a:ext>
            </a:extLst>
          </p:cNvPr>
          <p:cNvSpPr>
            <a:spLocks noGrp="1"/>
          </p:cNvSpPr>
          <p:nvPr>
            <p:ph type="title"/>
          </p:nvPr>
        </p:nvSpPr>
        <p:spPr/>
        <p:txBody>
          <a:bodyPr/>
          <a:lstStyle/>
          <a:p>
            <a:r>
              <a:rPr lang="en-US" dirty="0" err="1"/>
              <a:t>DELETE.sql</a:t>
            </a:r>
            <a:endParaRPr lang="en-US" dirty="0"/>
          </a:p>
        </p:txBody>
      </p:sp>
      <p:sp>
        <p:nvSpPr>
          <p:cNvPr id="4" name="Text Placeholder 3">
            <a:extLst>
              <a:ext uri="{FF2B5EF4-FFF2-40B4-BE49-F238E27FC236}">
                <a16:creationId xmlns:a16="http://schemas.microsoft.com/office/drawing/2014/main" id="{96F54982-3CCA-AC47-B52E-26E20CF6C80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448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FD5A83-A7A3-9846-9612-0549E74707B5}"/>
              </a:ext>
            </a:extLst>
          </p:cNvPr>
          <p:cNvGraphicFramePr>
            <a:graphicFrameLocks noGrp="1"/>
          </p:cNvGraphicFramePr>
          <p:nvPr/>
        </p:nvGraphicFramePr>
        <p:xfrm>
          <a:off x="13055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pic>
        <p:nvPicPr>
          <p:cNvPr id="6" name="Picture 5">
            <a:extLst>
              <a:ext uri="{FF2B5EF4-FFF2-40B4-BE49-F238E27FC236}">
                <a16:creationId xmlns:a16="http://schemas.microsoft.com/office/drawing/2014/main" id="{7F89BD0A-3C25-B848-B238-525EED924C39}"/>
              </a:ext>
            </a:extLst>
          </p:cNvPr>
          <p:cNvPicPr>
            <a:picLocks noChangeAspect="1"/>
          </p:cNvPicPr>
          <p:nvPr/>
        </p:nvPicPr>
        <p:blipFill>
          <a:blip r:embed="rId2"/>
          <a:stretch>
            <a:fillRect/>
          </a:stretch>
        </p:blipFill>
        <p:spPr>
          <a:xfrm>
            <a:off x="1305560" y="278658"/>
            <a:ext cx="7890198" cy="1232843"/>
          </a:xfrm>
          <a:prstGeom prst="rect">
            <a:avLst/>
          </a:prstGeom>
        </p:spPr>
      </p:pic>
      <p:graphicFrame>
        <p:nvGraphicFramePr>
          <p:cNvPr id="7" name="Table 6">
            <a:extLst>
              <a:ext uri="{FF2B5EF4-FFF2-40B4-BE49-F238E27FC236}">
                <a16:creationId xmlns:a16="http://schemas.microsoft.com/office/drawing/2014/main" id="{8A0AE55A-EAC7-D64D-ACC0-E558B91D6A2B}"/>
              </a:ext>
            </a:extLst>
          </p:cNvPr>
          <p:cNvGraphicFramePr>
            <a:graphicFrameLocks noGrp="1"/>
          </p:cNvGraphicFramePr>
          <p:nvPr>
            <p:extLst>
              <p:ext uri="{D42A27DB-BD31-4B8C-83A1-F6EECF244321}">
                <p14:modId xmlns:p14="http://schemas.microsoft.com/office/powerpoint/2010/main" val="2863045665"/>
              </p:ext>
            </p:extLst>
          </p:nvPr>
        </p:nvGraphicFramePr>
        <p:xfrm>
          <a:off x="1305560" y="1690688"/>
          <a:ext cx="9352280" cy="4190274"/>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spTree>
    <p:extLst>
      <p:ext uri="{BB962C8B-B14F-4D97-AF65-F5344CB8AC3E}">
        <p14:creationId xmlns:p14="http://schemas.microsoft.com/office/powerpoint/2010/main" val="414976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AE12-991C-8641-8042-BB390ADEC087}"/>
              </a:ext>
            </a:extLst>
          </p:cNvPr>
          <p:cNvSpPr>
            <a:spLocks noGrp="1"/>
          </p:cNvSpPr>
          <p:nvPr>
            <p:ph type="title"/>
          </p:nvPr>
        </p:nvSpPr>
        <p:spPr/>
        <p:txBody>
          <a:bodyPr/>
          <a:lstStyle/>
          <a:p>
            <a:r>
              <a:rPr lang="en-US" dirty="0" err="1"/>
              <a:t>CLAUSES.sql</a:t>
            </a:r>
            <a:endParaRPr lang="en-US" dirty="0"/>
          </a:p>
        </p:txBody>
      </p:sp>
      <p:sp>
        <p:nvSpPr>
          <p:cNvPr id="3" name="Text Placeholder 2">
            <a:extLst>
              <a:ext uri="{FF2B5EF4-FFF2-40B4-BE49-F238E27FC236}">
                <a16:creationId xmlns:a16="http://schemas.microsoft.com/office/drawing/2014/main" id="{7A7FD485-DB1A-2D47-AAAE-AAA10E7963F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9669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8EF0-EC9F-694E-B620-C9B2A678BA6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8B2989D-0CAF-A14D-9B48-9092C616AC4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6AFD1A57-4E0A-BB46-8FF5-F1E8A00C8C26}"/>
              </a:ext>
            </a:extLst>
          </p:cNvPr>
          <p:cNvPicPr>
            <a:picLocks noChangeAspect="1"/>
          </p:cNvPicPr>
          <p:nvPr/>
        </p:nvPicPr>
        <p:blipFill>
          <a:blip r:embed="rId2"/>
          <a:stretch>
            <a:fillRect/>
          </a:stretch>
        </p:blipFill>
        <p:spPr>
          <a:xfrm>
            <a:off x="646981" y="406908"/>
            <a:ext cx="9960761" cy="5682742"/>
          </a:xfrm>
          <a:prstGeom prst="rect">
            <a:avLst/>
          </a:prstGeom>
        </p:spPr>
      </p:pic>
    </p:spTree>
    <p:extLst>
      <p:ext uri="{BB962C8B-B14F-4D97-AF65-F5344CB8AC3E}">
        <p14:creationId xmlns:p14="http://schemas.microsoft.com/office/powerpoint/2010/main" val="2812918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F672-1FE7-DD49-BE58-5E64717AFC80}"/>
              </a:ext>
            </a:extLst>
          </p:cNvPr>
          <p:cNvSpPr>
            <a:spLocks noGrp="1"/>
          </p:cNvSpPr>
          <p:nvPr>
            <p:ph type="title"/>
          </p:nvPr>
        </p:nvSpPr>
        <p:spPr/>
        <p:txBody>
          <a:bodyPr/>
          <a:lstStyle/>
          <a:p>
            <a:r>
              <a:rPr lang="en-US" dirty="0"/>
              <a:t>Foreign Key</a:t>
            </a:r>
          </a:p>
        </p:txBody>
      </p:sp>
      <p:sp>
        <p:nvSpPr>
          <p:cNvPr id="3" name="Text Placeholder 2">
            <a:extLst>
              <a:ext uri="{FF2B5EF4-FFF2-40B4-BE49-F238E27FC236}">
                <a16:creationId xmlns:a16="http://schemas.microsoft.com/office/drawing/2014/main" id="{E3D96424-C26C-D040-97BA-3322D8DD5A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44939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0B40180-81C7-DC4B-A19D-82A41ABC635C}"/>
              </a:ext>
            </a:extLst>
          </p:cNvPr>
          <p:cNvGraphicFramePr>
            <a:graphicFrameLocks noGrp="1"/>
          </p:cNvGraphicFramePr>
          <p:nvPr>
            <p:extLst>
              <p:ext uri="{D42A27DB-BD31-4B8C-83A1-F6EECF244321}">
                <p14:modId xmlns:p14="http://schemas.microsoft.com/office/powerpoint/2010/main" val="867951734"/>
              </p:ext>
            </p:extLst>
          </p:nvPr>
        </p:nvGraphicFramePr>
        <p:xfrm>
          <a:off x="13055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sp>
        <p:nvSpPr>
          <p:cNvPr id="7" name="Title 6">
            <a:extLst>
              <a:ext uri="{FF2B5EF4-FFF2-40B4-BE49-F238E27FC236}">
                <a16:creationId xmlns:a16="http://schemas.microsoft.com/office/drawing/2014/main" id="{9C99BD3E-4C2A-4048-873C-4A4116692B87}"/>
              </a:ext>
            </a:extLst>
          </p:cNvPr>
          <p:cNvSpPr>
            <a:spLocks noGrp="1"/>
          </p:cNvSpPr>
          <p:nvPr>
            <p:ph type="title"/>
          </p:nvPr>
        </p:nvSpPr>
        <p:spPr/>
        <p:txBody>
          <a:bodyPr/>
          <a:lstStyle/>
          <a:p>
            <a:pPr algn="ctr"/>
            <a:r>
              <a:rPr lang="en-US" dirty="0"/>
              <a:t>flights</a:t>
            </a:r>
          </a:p>
        </p:txBody>
      </p:sp>
    </p:spTree>
    <p:extLst>
      <p:ext uri="{BB962C8B-B14F-4D97-AF65-F5344CB8AC3E}">
        <p14:creationId xmlns:p14="http://schemas.microsoft.com/office/powerpoint/2010/main" val="2197278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0B40180-81C7-DC4B-A19D-82A41ABC635C}"/>
              </a:ext>
            </a:extLst>
          </p:cNvPr>
          <p:cNvGraphicFramePr>
            <a:graphicFrameLocks noGrp="1"/>
          </p:cNvGraphicFramePr>
          <p:nvPr>
            <p:extLst>
              <p:ext uri="{D42A27DB-BD31-4B8C-83A1-F6EECF244321}">
                <p14:modId xmlns:p14="http://schemas.microsoft.com/office/powerpoint/2010/main" val="2633318654"/>
              </p:ext>
            </p:extLst>
          </p:nvPr>
        </p:nvGraphicFramePr>
        <p:xfrm>
          <a:off x="259977" y="1546416"/>
          <a:ext cx="11672046" cy="4946459"/>
        </p:xfrm>
        <a:graphic>
          <a:graphicData uri="http://schemas.openxmlformats.org/drawingml/2006/table">
            <a:tbl>
              <a:tblPr firstRow="1">
                <a:tableStyleId>{6E25E649-3F16-4E02-A733-19D2CDBF48F0}</a:tableStyleId>
              </a:tblPr>
              <a:tblGrid>
                <a:gridCol w="1075765">
                  <a:extLst>
                    <a:ext uri="{9D8B030D-6E8A-4147-A177-3AD203B41FA5}">
                      <a16:colId xmlns:a16="http://schemas.microsoft.com/office/drawing/2014/main" val="1962121325"/>
                    </a:ext>
                  </a:extLst>
                </a:gridCol>
                <a:gridCol w="2353235">
                  <a:extLst>
                    <a:ext uri="{9D8B030D-6E8A-4147-A177-3AD203B41FA5}">
                      <a16:colId xmlns:a16="http://schemas.microsoft.com/office/drawing/2014/main" val="541715510"/>
                    </a:ext>
                  </a:extLst>
                </a:gridCol>
                <a:gridCol w="2003612">
                  <a:extLst>
                    <a:ext uri="{9D8B030D-6E8A-4147-A177-3AD203B41FA5}">
                      <a16:colId xmlns:a16="http://schemas.microsoft.com/office/drawing/2014/main" val="3957120184"/>
                    </a:ext>
                  </a:extLst>
                </a:gridCol>
                <a:gridCol w="2147046">
                  <a:extLst>
                    <a:ext uri="{9D8B030D-6E8A-4147-A177-3AD203B41FA5}">
                      <a16:colId xmlns:a16="http://schemas.microsoft.com/office/drawing/2014/main" val="2252375766"/>
                    </a:ext>
                  </a:extLst>
                </a:gridCol>
                <a:gridCol w="2147047">
                  <a:extLst>
                    <a:ext uri="{9D8B030D-6E8A-4147-A177-3AD203B41FA5}">
                      <a16:colId xmlns:a16="http://schemas.microsoft.com/office/drawing/2014/main" val="307134827"/>
                    </a:ext>
                  </a:extLst>
                </a:gridCol>
                <a:gridCol w="1945341">
                  <a:extLst>
                    <a:ext uri="{9D8B030D-6E8A-4147-A177-3AD203B41FA5}">
                      <a16:colId xmlns:a16="http://schemas.microsoft.com/office/drawing/2014/main" val="1286979374"/>
                    </a:ext>
                  </a:extLst>
                </a:gridCol>
              </a:tblGrid>
              <a:tr h="706637">
                <a:tc>
                  <a:txBody>
                    <a:bodyPr/>
                    <a:lstStyle/>
                    <a:p>
                      <a:pPr algn="ctr"/>
                      <a:r>
                        <a:rPr lang="en-US" sz="20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a:t>origin_code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a:t>destination_code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706637">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JFK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706637">
                <a:tc>
                  <a:txBody>
                    <a:bodyPr/>
                    <a:lstStyle/>
                    <a:p>
                      <a:pPr algn="ctr"/>
                      <a:r>
                        <a:rPr lang="en-U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PVG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CDG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706637">
                <a:tc>
                  <a:txBody>
                    <a:bodyPr/>
                    <a:lstStyle/>
                    <a:p>
                      <a:pPr algn="ctr"/>
                      <a:r>
                        <a:rPr lang="en-US"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706637">
                <a:tc>
                  <a:txBody>
                    <a:bodyPr/>
                    <a:lstStyle/>
                    <a:p>
                      <a:pPr algn="ctr"/>
                      <a:r>
                        <a:rPr lang="en-US"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JFK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CDG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706637">
                <a:tc>
                  <a:txBody>
                    <a:bodyPr/>
                    <a:lstStyle/>
                    <a:p>
                      <a:pPr algn="ctr"/>
                      <a:r>
                        <a:rPr lang="en-US"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SVO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CDG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706637">
                <a:tc>
                  <a:txBody>
                    <a:bodyPr/>
                    <a:lstStyle/>
                    <a:p>
                      <a:pPr algn="ctr"/>
                      <a:r>
                        <a:rPr lang="en-US"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LIM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JFK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sp>
        <p:nvSpPr>
          <p:cNvPr id="7" name="Title 6">
            <a:extLst>
              <a:ext uri="{FF2B5EF4-FFF2-40B4-BE49-F238E27FC236}">
                <a16:creationId xmlns:a16="http://schemas.microsoft.com/office/drawing/2014/main" id="{9C99BD3E-4C2A-4048-873C-4A4116692B87}"/>
              </a:ext>
            </a:extLst>
          </p:cNvPr>
          <p:cNvSpPr>
            <a:spLocks noGrp="1"/>
          </p:cNvSpPr>
          <p:nvPr>
            <p:ph type="title"/>
          </p:nvPr>
        </p:nvSpPr>
        <p:spPr/>
        <p:txBody>
          <a:bodyPr/>
          <a:lstStyle/>
          <a:p>
            <a:pPr algn="ctr"/>
            <a:r>
              <a:rPr lang="en-US" dirty="0"/>
              <a:t>flights</a:t>
            </a:r>
          </a:p>
        </p:txBody>
      </p:sp>
    </p:spTree>
    <p:extLst>
      <p:ext uri="{BB962C8B-B14F-4D97-AF65-F5344CB8AC3E}">
        <p14:creationId xmlns:p14="http://schemas.microsoft.com/office/powerpoint/2010/main" val="2769581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10AB-002F-764C-926C-63C29BAC89B2}"/>
              </a:ext>
            </a:extLst>
          </p:cNvPr>
          <p:cNvSpPr>
            <a:spLocks noGrp="1"/>
          </p:cNvSpPr>
          <p:nvPr>
            <p:ph type="title"/>
          </p:nvPr>
        </p:nvSpPr>
        <p:spPr/>
        <p:txBody>
          <a:bodyPr/>
          <a:lstStyle/>
          <a:p>
            <a:pPr algn="ctr"/>
            <a:r>
              <a:rPr lang="en-US" dirty="0"/>
              <a:t>locations</a:t>
            </a:r>
          </a:p>
        </p:txBody>
      </p:sp>
      <p:graphicFrame>
        <p:nvGraphicFramePr>
          <p:cNvPr id="3" name="Table 2">
            <a:extLst>
              <a:ext uri="{FF2B5EF4-FFF2-40B4-BE49-F238E27FC236}">
                <a16:creationId xmlns:a16="http://schemas.microsoft.com/office/drawing/2014/main" id="{F44712C5-AFD4-8740-A484-78E161ED0D43}"/>
              </a:ext>
            </a:extLst>
          </p:cNvPr>
          <p:cNvGraphicFramePr>
            <a:graphicFrameLocks noGrp="1"/>
          </p:cNvGraphicFramePr>
          <p:nvPr>
            <p:extLst>
              <p:ext uri="{D42A27DB-BD31-4B8C-83A1-F6EECF244321}">
                <p14:modId xmlns:p14="http://schemas.microsoft.com/office/powerpoint/2010/main" val="2659147966"/>
              </p:ext>
            </p:extLst>
          </p:nvPr>
        </p:nvGraphicFramePr>
        <p:xfrm>
          <a:off x="1816847" y="1855096"/>
          <a:ext cx="8127999" cy="4663440"/>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2475584807"/>
                    </a:ext>
                  </a:extLst>
                </a:gridCol>
                <a:gridCol w="2709333">
                  <a:extLst>
                    <a:ext uri="{9D8B030D-6E8A-4147-A177-3AD203B41FA5}">
                      <a16:colId xmlns:a16="http://schemas.microsoft.com/office/drawing/2014/main" val="1353234942"/>
                    </a:ext>
                  </a:extLst>
                </a:gridCol>
                <a:gridCol w="2709333">
                  <a:extLst>
                    <a:ext uri="{9D8B030D-6E8A-4147-A177-3AD203B41FA5}">
                      <a16:colId xmlns:a16="http://schemas.microsoft.com/office/drawing/2014/main" val="612496553"/>
                    </a:ext>
                  </a:extLst>
                </a:gridCol>
              </a:tblGrid>
              <a:tr h="423284">
                <a:tc>
                  <a:txBody>
                    <a:bodyPr/>
                    <a:lstStyle/>
                    <a:p>
                      <a:pPr algn="ctr"/>
                      <a:r>
                        <a:rPr lang="en-US" sz="28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218692"/>
                  </a:ext>
                </a:extLst>
              </a:tr>
              <a:tr h="370840">
                <a:tc>
                  <a:txBody>
                    <a:bodyPr/>
                    <a:lstStyle/>
                    <a:p>
                      <a:pPr algn="ctr"/>
                      <a:r>
                        <a:rPr lang="en-US" sz="2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JFK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6788456"/>
                  </a:ext>
                </a:extLst>
              </a:tr>
              <a:tr h="370840">
                <a:tc>
                  <a:txBody>
                    <a:bodyPr/>
                    <a:lstStyle/>
                    <a:p>
                      <a:pPr algn="ctr"/>
                      <a:r>
                        <a:rPr lang="en-US"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PVG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466167"/>
                  </a:ext>
                </a:extLst>
              </a:tr>
              <a:tr h="370840">
                <a:tc>
                  <a:txBody>
                    <a:bodyPr/>
                    <a:lstStyle/>
                    <a:p>
                      <a:pPr algn="ctr"/>
                      <a:r>
                        <a:rPr lang="en-US"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8157451"/>
                  </a:ext>
                </a:extLst>
              </a:tr>
              <a:tr h="370840">
                <a:tc>
                  <a:txBody>
                    <a:bodyPr/>
                    <a:lstStyle/>
                    <a:p>
                      <a:pPr algn="ctr"/>
                      <a:r>
                        <a:rPr lang="en-US"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2399590"/>
                  </a:ext>
                </a:extLst>
              </a:tr>
              <a:tr h="370840">
                <a:tc>
                  <a:txBody>
                    <a:bodyPr/>
                    <a:lstStyle/>
                    <a:p>
                      <a:pPr algn="ctr"/>
                      <a:r>
                        <a:rPr lang="en-US"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SVO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794103"/>
                  </a:ext>
                </a:extLst>
              </a:tr>
              <a:tr h="370840">
                <a:tc>
                  <a:txBody>
                    <a:bodyPr/>
                    <a:lstStyle/>
                    <a:p>
                      <a:pPr algn="ctr"/>
                      <a:r>
                        <a:rPr lang="en-US" sz="2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LIM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9481938"/>
                  </a:ext>
                </a:extLst>
              </a:tr>
              <a:tr h="370840">
                <a:tc>
                  <a:txBody>
                    <a:bodyPr/>
                    <a:lstStyle/>
                    <a:p>
                      <a:pPr algn="ctr"/>
                      <a:r>
                        <a:rPr lang="en-US"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CDG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564091"/>
                  </a:ext>
                </a:extLst>
              </a:tr>
              <a:tr h="370840">
                <a:tc>
                  <a:txBody>
                    <a:bodyPr/>
                    <a:lstStyle/>
                    <a:p>
                      <a:pPr algn="ctr"/>
                      <a:r>
                        <a:rPr lang="en-US" sz="2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NRT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616479"/>
                  </a:ext>
                </a:extLst>
              </a:tr>
            </a:tbl>
          </a:graphicData>
        </a:graphic>
      </p:graphicFrame>
    </p:spTree>
    <p:extLst>
      <p:ext uri="{BB962C8B-B14F-4D97-AF65-F5344CB8AC3E}">
        <p14:creationId xmlns:p14="http://schemas.microsoft.com/office/powerpoint/2010/main" val="4162885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12DD-AACB-8241-9719-79D143A65A48}"/>
              </a:ext>
            </a:extLst>
          </p:cNvPr>
          <p:cNvSpPr>
            <a:spLocks noGrp="1"/>
          </p:cNvSpPr>
          <p:nvPr>
            <p:ph type="title"/>
          </p:nvPr>
        </p:nvSpPr>
        <p:spPr/>
        <p:txBody>
          <a:bodyPr/>
          <a:lstStyle/>
          <a:p>
            <a:pPr algn="ctr"/>
            <a:r>
              <a:rPr lang="en-US" dirty="0"/>
              <a:t>flights</a:t>
            </a:r>
          </a:p>
        </p:txBody>
      </p:sp>
      <p:graphicFrame>
        <p:nvGraphicFramePr>
          <p:cNvPr id="3" name="Table 2">
            <a:extLst>
              <a:ext uri="{FF2B5EF4-FFF2-40B4-BE49-F238E27FC236}">
                <a16:creationId xmlns:a16="http://schemas.microsoft.com/office/drawing/2014/main" id="{E62B82EA-02B9-1B40-A904-FAE3AADC372F}"/>
              </a:ext>
            </a:extLst>
          </p:cNvPr>
          <p:cNvGraphicFramePr>
            <a:graphicFrameLocks noGrp="1"/>
          </p:cNvGraphicFramePr>
          <p:nvPr>
            <p:extLst>
              <p:ext uri="{D42A27DB-BD31-4B8C-83A1-F6EECF244321}">
                <p14:modId xmlns:p14="http://schemas.microsoft.com/office/powerpoint/2010/main" val="2309611594"/>
              </p:ext>
            </p:extLst>
          </p:nvPr>
        </p:nvGraphicFramePr>
        <p:xfrm>
          <a:off x="942490" y="1448641"/>
          <a:ext cx="10515599" cy="5247995"/>
        </p:xfrm>
        <a:graphic>
          <a:graphicData uri="http://schemas.openxmlformats.org/drawingml/2006/table">
            <a:tbl>
              <a:tblPr firstRow="1">
                <a:tableStyleId>{6E25E649-3F16-4E02-A733-19D2CDBF48F0}</a:tableStyleId>
              </a:tblPr>
              <a:tblGrid>
                <a:gridCol w="1491428">
                  <a:extLst>
                    <a:ext uri="{9D8B030D-6E8A-4147-A177-3AD203B41FA5}">
                      <a16:colId xmlns:a16="http://schemas.microsoft.com/office/drawing/2014/main" val="1962121325"/>
                    </a:ext>
                  </a:extLst>
                </a:gridCol>
                <a:gridCol w="3008057">
                  <a:extLst>
                    <a:ext uri="{9D8B030D-6E8A-4147-A177-3AD203B41FA5}">
                      <a16:colId xmlns:a16="http://schemas.microsoft.com/office/drawing/2014/main" val="541715510"/>
                    </a:ext>
                  </a:extLst>
                </a:gridCol>
                <a:gridCol w="3008057">
                  <a:extLst>
                    <a:ext uri="{9D8B030D-6E8A-4147-A177-3AD203B41FA5}">
                      <a16:colId xmlns:a16="http://schemas.microsoft.com/office/drawing/2014/main" val="3957120184"/>
                    </a:ext>
                  </a:extLst>
                </a:gridCol>
                <a:gridCol w="3008057">
                  <a:extLst>
                    <a:ext uri="{9D8B030D-6E8A-4147-A177-3AD203B41FA5}">
                      <a16:colId xmlns:a16="http://schemas.microsoft.com/office/drawing/2014/main" val="1286979374"/>
                    </a:ext>
                  </a:extLst>
                </a:gridCol>
              </a:tblGrid>
              <a:tr h="1064957">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err="1"/>
                        <a:t>origin_id</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err="1"/>
                        <a:t>destination_id</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7173">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7173">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7173">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7173">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7173">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7173">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spTree>
    <p:extLst>
      <p:ext uri="{BB962C8B-B14F-4D97-AF65-F5344CB8AC3E}">
        <p14:creationId xmlns:p14="http://schemas.microsoft.com/office/powerpoint/2010/main" val="37889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8C95-7FD8-7C4C-99EF-BEDD329999F1}"/>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E0A74B4-4E4B-5149-B9C7-77147F79B49E}"/>
              </a:ext>
            </a:extLst>
          </p:cNvPr>
          <p:cNvPicPr>
            <a:picLocks noChangeAspect="1"/>
          </p:cNvPicPr>
          <p:nvPr/>
        </p:nvPicPr>
        <p:blipFill>
          <a:blip r:embed="rId2"/>
          <a:stretch>
            <a:fillRect/>
          </a:stretch>
        </p:blipFill>
        <p:spPr>
          <a:xfrm>
            <a:off x="2521549" y="252412"/>
            <a:ext cx="9075964" cy="6353175"/>
          </a:xfrm>
          <a:prstGeom prst="rect">
            <a:avLst/>
          </a:prstGeom>
        </p:spPr>
      </p:pic>
      <p:sp>
        <p:nvSpPr>
          <p:cNvPr id="4" name="Frame 3">
            <a:extLst>
              <a:ext uri="{FF2B5EF4-FFF2-40B4-BE49-F238E27FC236}">
                <a16:creationId xmlns:a16="http://schemas.microsoft.com/office/drawing/2014/main" id="{28700F54-6E12-274F-8CF2-CC30A8620102}"/>
              </a:ext>
            </a:extLst>
          </p:cNvPr>
          <p:cNvSpPr/>
          <p:nvPr/>
        </p:nvSpPr>
        <p:spPr>
          <a:xfrm>
            <a:off x="5451894" y="1027906"/>
            <a:ext cx="644106" cy="662782"/>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a:extLst>
              <a:ext uri="{FF2B5EF4-FFF2-40B4-BE49-F238E27FC236}">
                <a16:creationId xmlns:a16="http://schemas.microsoft.com/office/drawing/2014/main" id="{CA4CCF04-6904-544B-9797-D8FB20A82684}"/>
              </a:ext>
            </a:extLst>
          </p:cNvPr>
          <p:cNvSpPr/>
          <p:nvPr/>
        </p:nvSpPr>
        <p:spPr>
          <a:xfrm>
            <a:off x="2222739" y="3661470"/>
            <a:ext cx="9647208" cy="2013348"/>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20390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8183-3D60-1D4E-AA4E-24DC5D38CB4F}"/>
              </a:ext>
            </a:extLst>
          </p:cNvPr>
          <p:cNvSpPr>
            <a:spLocks noGrp="1"/>
          </p:cNvSpPr>
          <p:nvPr>
            <p:ph type="title"/>
          </p:nvPr>
        </p:nvSpPr>
        <p:spPr/>
        <p:txBody>
          <a:bodyPr/>
          <a:lstStyle/>
          <a:p>
            <a:pPr algn="ctr"/>
            <a:r>
              <a:rPr lang="en-US" dirty="0"/>
              <a:t>passengers</a:t>
            </a:r>
          </a:p>
        </p:txBody>
      </p:sp>
      <p:graphicFrame>
        <p:nvGraphicFramePr>
          <p:cNvPr id="3" name="Table 2">
            <a:extLst>
              <a:ext uri="{FF2B5EF4-FFF2-40B4-BE49-F238E27FC236}">
                <a16:creationId xmlns:a16="http://schemas.microsoft.com/office/drawing/2014/main" id="{42CF9DD3-9EB6-AE45-B117-9006406468F6}"/>
              </a:ext>
            </a:extLst>
          </p:cNvPr>
          <p:cNvGraphicFramePr>
            <a:graphicFrameLocks noGrp="1"/>
          </p:cNvGraphicFramePr>
          <p:nvPr>
            <p:extLst>
              <p:ext uri="{D42A27DB-BD31-4B8C-83A1-F6EECF244321}">
                <p14:modId xmlns:p14="http://schemas.microsoft.com/office/powerpoint/2010/main" val="848206739"/>
              </p:ext>
            </p:extLst>
          </p:nvPr>
        </p:nvGraphicFramePr>
        <p:xfrm>
          <a:off x="2032000" y="1593725"/>
          <a:ext cx="8128000" cy="4632960"/>
        </p:xfrm>
        <a:graphic>
          <a:graphicData uri="http://schemas.openxmlformats.org/drawingml/2006/table">
            <a:tbl>
              <a:tblPr firstRow="1" bandRow="1">
                <a:tableStyleId>{5C22544A-7EE6-4342-B048-85BDC9FD1C3A}</a:tableStyleId>
              </a:tblPr>
              <a:tblGrid>
                <a:gridCol w="1249082">
                  <a:extLst>
                    <a:ext uri="{9D8B030D-6E8A-4147-A177-3AD203B41FA5}">
                      <a16:colId xmlns:a16="http://schemas.microsoft.com/office/drawing/2014/main" val="1643957596"/>
                    </a:ext>
                  </a:extLst>
                </a:gridCol>
                <a:gridCol w="3439459">
                  <a:extLst>
                    <a:ext uri="{9D8B030D-6E8A-4147-A177-3AD203B41FA5}">
                      <a16:colId xmlns:a16="http://schemas.microsoft.com/office/drawing/2014/main" val="1005131267"/>
                    </a:ext>
                  </a:extLst>
                </a:gridCol>
                <a:gridCol w="3439459">
                  <a:extLst>
                    <a:ext uri="{9D8B030D-6E8A-4147-A177-3AD203B41FA5}">
                      <a16:colId xmlns:a16="http://schemas.microsoft.com/office/drawing/2014/main" val="1529296435"/>
                    </a:ext>
                  </a:extLst>
                </a:gridCol>
              </a:tblGrid>
              <a:tr h="370840">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err="1"/>
                        <a:t>flight_id</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6988"/>
                  </a:ext>
                </a:extLst>
              </a:tr>
              <a:tr h="370840">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Alice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317352"/>
                  </a:ext>
                </a:extLst>
              </a:tr>
              <a:tr h="370840">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313291"/>
                  </a:ext>
                </a:extLst>
              </a:tr>
              <a:tr h="370840">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Charlie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754085"/>
                  </a:ext>
                </a:extLst>
              </a:tr>
              <a:tr h="370840">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6896124"/>
                  </a:ext>
                </a:extLst>
              </a:tr>
              <a:tr h="370840">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Erin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6252260"/>
                  </a:ext>
                </a:extLst>
              </a:tr>
              <a:tr h="370840">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Frank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382491"/>
                  </a:ext>
                </a:extLst>
              </a:tr>
              <a:tr h="370840">
                <a:tc>
                  <a:txBody>
                    <a:bodyPr/>
                    <a:lstStyle/>
                    <a:p>
                      <a:pPr algn="ctr"/>
                      <a:r>
                        <a:rPr lang="en-US" sz="3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Grace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9298308"/>
                  </a:ext>
                </a:extLst>
              </a:tr>
            </a:tbl>
          </a:graphicData>
        </a:graphic>
      </p:graphicFrame>
    </p:spTree>
    <p:extLst>
      <p:ext uri="{BB962C8B-B14F-4D97-AF65-F5344CB8AC3E}">
        <p14:creationId xmlns:p14="http://schemas.microsoft.com/office/powerpoint/2010/main" val="3381575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1DEB76-9002-C148-8ED3-BFC424A59607}"/>
              </a:ext>
            </a:extLst>
          </p:cNvPr>
          <p:cNvSpPr>
            <a:spLocks noGrp="1"/>
          </p:cNvSpPr>
          <p:nvPr>
            <p:ph type="title"/>
          </p:nvPr>
        </p:nvSpPr>
        <p:spPr/>
        <p:txBody>
          <a:bodyPr/>
          <a:lstStyle/>
          <a:p>
            <a:r>
              <a:rPr lang="en-US" dirty="0"/>
              <a:t>Joins</a:t>
            </a:r>
          </a:p>
        </p:txBody>
      </p:sp>
      <p:sp>
        <p:nvSpPr>
          <p:cNvPr id="4" name="Text Placeholder 3">
            <a:extLst>
              <a:ext uri="{FF2B5EF4-FFF2-40B4-BE49-F238E27FC236}">
                <a16:creationId xmlns:a16="http://schemas.microsoft.com/office/drawing/2014/main" id="{5CFF4E44-AE62-B848-8F37-4511FC7F2CB2}"/>
              </a:ext>
            </a:extLst>
          </p:cNvPr>
          <p:cNvSpPr>
            <a:spLocks noGrp="1"/>
          </p:cNvSpPr>
          <p:nvPr>
            <p:ph type="body" idx="1"/>
          </p:nvPr>
        </p:nvSpPr>
        <p:spPr/>
        <p:txBody>
          <a:bodyPr/>
          <a:lstStyle/>
          <a:p>
            <a:r>
              <a:rPr lang="en-US" dirty="0"/>
              <a:t>Combining data from multiple tables</a:t>
            </a:r>
          </a:p>
        </p:txBody>
      </p:sp>
    </p:spTree>
    <p:extLst>
      <p:ext uri="{BB962C8B-B14F-4D97-AF65-F5344CB8AC3E}">
        <p14:creationId xmlns:p14="http://schemas.microsoft.com/office/powerpoint/2010/main" val="91033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25861E3-CCFF-5242-9C1F-B15ACA51F77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Finding out which flight Alice is 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D53D4B8-EF0D-AD4B-AD87-997534DED8FB}"/>
              </a:ext>
            </a:extLst>
          </p:cNvPr>
          <p:cNvPicPr>
            <a:picLocks noChangeAspect="1"/>
          </p:cNvPicPr>
          <p:nvPr/>
        </p:nvPicPr>
        <p:blipFill>
          <a:blip r:embed="rId2"/>
          <a:stretch>
            <a:fillRect/>
          </a:stretch>
        </p:blipFill>
        <p:spPr>
          <a:xfrm>
            <a:off x="692883" y="2471847"/>
            <a:ext cx="10589771" cy="3997637"/>
          </a:xfrm>
          <a:prstGeom prst="rect">
            <a:avLst/>
          </a:prstGeom>
        </p:spPr>
      </p:pic>
      <p:sp>
        <p:nvSpPr>
          <p:cNvPr id="6" name="TextBox 5">
            <a:extLst>
              <a:ext uri="{FF2B5EF4-FFF2-40B4-BE49-F238E27FC236}">
                <a16:creationId xmlns:a16="http://schemas.microsoft.com/office/drawing/2014/main" id="{74985451-4550-E943-966A-A13BE0C11817}"/>
              </a:ext>
            </a:extLst>
          </p:cNvPr>
          <p:cNvSpPr txBox="1"/>
          <p:nvPr/>
        </p:nvSpPr>
        <p:spPr>
          <a:xfrm>
            <a:off x="6296930" y="4660942"/>
            <a:ext cx="3963176" cy="830997"/>
          </a:xfrm>
          <a:prstGeom prst="rect">
            <a:avLst/>
          </a:prstGeom>
          <a:noFill/>
          <a:ln>
            <a:solidFill>
              <a:srgbClr val="FFFF00"/>
            </a:solidFill>
          </a:ln>
        </p:spPr>
        <p:txBody>
          <a:bodyPr wrap="square" rtlCol="0">
            <a:spAutoFit/>
          </a:bodyPr>
          <a:lstStyle/>
          <a:p>
            <a:r>
              <a:rPr lang="en-US" sz="2400" dirty="0">
                <a:solidFill>
                  <a:srgbClr val="FF0000"/>
                </a:solidFill>
              </a:rPr>
              <a:t>Would be good if I can join these 2 queries into 1??</a:t>
            </a:r>
          </a:p>
        </p:txBody>
      </p:sp>
    </p:spTree>
    <p:extLst>
      <p:ext uri="{BB962C8B-B14F-4D97-AF65-F5344CB8AC3E}">
        <p14:creationId xmlns:p14="http://schemas.microsoft.com/office/powerpoint/2010/main" val="2076170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3A459E-9A66-484A-AC62-DDB6C02FE71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000" kern="1200">
                <a:solidFill>
                  <a:srgbClr val="FFFFFF"/>
                </a:solidFill>
                <a:latin typeface="+mj-lt"/>
                <a:ea typeface="+mj-ea"/>
                <a:cs typeface="+mj-cs"/>
              </a:rPr>
              <a:t>Using JOINS (also known as INNER JOINS)</a:t>
            </a: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13A365C-B224-BF41-9EDB-E6005F0F6098}"/>
              </a:ext>
            </a:extLst>
          </p:cNvPr>
          <p:cNvPicPr>
            <a:picLocks noChangeAspect="1"/>
          </p:cNvPicPr>
          <p:nvPr/>
        </p:nvPicPr>
        <p:blipFill>
          <a:blip r:embed="rId2"/>
          <a:stretch>
            <a:fillRect/>
          </a:stretch>
        </p:blipFill>
        <p:spPr>
          <a:xfrm>
            <a:off x="2269326" y="2509911"/>
            <a:ext cx="7598248" cy="3997637"/>
          </a:xfrm>
          <a:prstGeom prst="rect">
            <a:avLst/>
          </a:prstGeom>
        </p:spPr>
      </p:pic>
    </p:spTree>
    <p:extLst>
      <p:ext uri="{BB962C8B-B14F-4D97-AF65-F5344CB8AC3E}">
        <p14:creationId xmlns:p14="http://schemas.microsoft.com/office/powerpoint/2010/main" val="2038782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1CCBF0-1098-2F42-8921-9615EDFFF18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a:solidFill>
                  <a:srgbClr val="FFFFFF"/>
                </a:solidFill>
                <a:latin typeface="+mj-lt"/>
                <a:ea typeface="+mj-ea"/>
                <a:cs typeface="+mj-cs"/>
              </a:rPr>
              <a:t>What about returning all flight information, including flights that do not have any passengers</a:t>
            </a: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CB6062A-EB7F-9545-8FC6-58295DB1C841}"/>
              </a:ext>
            </a:extLst>
          </p:cNvPr>
          <p:cNvPicPr>
            <a:picLocks noChangeAspect="1"/>
          </p:cNvPicPr>
          <p:nvPr/>
        </p:nvPicPr>
        <p:blipFill>
          <a:blip r:embed="rId2"/>
          <a:stretch>
            <a:fillRect/>
          </a:stretch>
        </p:blipFill>
        <p:spPr>
          <a:xfrm>
            <a:off x="1053397" y="2509911"/>
            <a:ext cx="10030107" cy="3997637"/>
          </a:xfrm>
          <a:prstGeom prst="rect">
            <a:avLst/>
          </a:prstGeom>
        </p:spPr>
      </p:pic>
    </p:spTree>
    <p:extLst>
      <p:ext uri="{BB962C8B-B14F-4D97-AF65-F5344CB8AC3E}">
        <p14:creationId xmlns:p14="http://schemas.microsoft.com/office/powerpoint/2010/main" val="1762646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FD63FD8-5430-6E4B-B92D-39E7B5A9EC6C}"/>
              </a:ext>
            </a:extLst>
          </p:cNvPr>
          <p:cNvSpPr>
            <a:spLocks noGrp="1"/>
          </p:cNvSpPr>
          <p:nvPr>
            <p:ph type="title"/>
          </p:nvPr>
        </p:nvSpPr>
        <p:spPr>
          <a:xfrm>
            <a:off x="960983" y="498143"/>
            <a:ext cx="10269613" cy="1278902"/>
          </a:xfrm>
        </p:spPr>
        <p:txBody>
          <a:bodyPr>
            <a:normAutofit/>
          </a:bodyPr>
          <a:lstStyle/>
          <a:p>
            <a:r>
              <a:rPr lang="en-US">
                <a:solidFill>
                  <a:schemeClr val="bg1"/>
                </a:solidFill>
              </a:rPr>
              <a:t>JOINS</a:t>
            </a:r>
          </a:p>
        </p:txBody>
      </p:sp>
      <p:graphicFrame>
        <p:nvGraphicFramePr>
          <p:cNvPr id="5" name="Content Placeholder 2">
            <a:extLst>
              <a:ext uri="{FF2B5EF4-FFF2-40B4-BE49-F238E27FC236}">
                <a16:creationId xmlns:a16="http://schemas.microsoft.com/office/drawing/2014/main" id="{5632FE78-71D7-4189-BDCB-D2B47BDA6266}"/>
              </a:ext>
            </a:extLst>
          </p:cNvPr>
          <p:cNvGraphicFramePr>
            <a:graphicFrameLocks noGrp="1"/>
          </p:cNvGraphicFramePr>
          <p:nvPr>
            <p:ph idx="1"/>
            <p:extLst>
              <p:ext uri="{D42A27DB-BD31-4B8C-83A1-F6EECF244321}">
                <p14:modId xmlns:p14="http://schemas.microsoft.com/office/powerpoint/2010/main" val="3089999314"/>
              </p:ext>
            </p:extLst>
          </p:nvPr>
        </p:nvGraphicFramePr>
        <p:xfrm>
          <a:off x="0" y="3040968"/>
          <a:ext cx="6470337" cy="3535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close up of a map&#10;&#10;Description automatically generated">
            <a:extLst>
              <a:ext uri="{FF2B5EF4-FFF2-40B4-BE49-F238E27FC236}">
                <a16:creationId xmlns:a16="http://schemas.microsoft.com/office/drawing/2014/main" id="{E10EE57F-53C1-764C-BC74-313E9AD32D8D}"/>
              </a:ext>
            </a:extLst>
          </p:cNvPr>
          <p:cNvPicPr>
            <a:picLocks noChangeAspect="1"/>
          </p:cNvPicPr>
          <p:nvPr/>
        </p:nvPicPr>
        <p:blipFill>
          <a:blip r:embed="rId7"/>
          <a:stretch>
            <a:fillRect/>
          </a:stretch>
        </p:blipFill>
        <p:spPr>
          <a:xfrm>
            <a:off x="3509635" y="1143000"/>
            <a:ext cx="6682825" cy="5433558"/>
          </a:xfrm>
          <a:prstGeom prst="rect">
            <a:avLst/>
          </a:prstGeom>
          <a:effectLst/>
        </p:spPr>
      </p:pic>
    </p:spTree>
    <p:extLst>
      <p:ext uri="{BB962C8B-B14F-4D97-AF65-F5344CB8AC3E}">
        <p14:creationId xmlns:p14="http://schemas.microsoft.com/office/powerpoint/2010/main" val="3304914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3954-71D4-A74B-A169-C1D78196A216}"/>
              </a:ext>
            </a:extLst>
          </p:cNvPr>
          <p:cNvSpPr>
            <a:spLocks noGrp="1"/>
          </p:cNvSpPr>
          <p:nvPr>
            <p:ph type="title"/>
          </p:nvPr>
        </p:nvSpPr>
        <p:spPr/>
        <p:txBody>
          <a:bodyPr/>
          <a:lstStyle/>
          <a:p>
            <a:r>
              <a:rPr lang="en-US" dirty="0"/>
              <a:t>CREATE INDEX</a:t>
            </a:r>
          </a:p>
        </p:txBody>
      </p:sp>
      <p:sp>
        <p:nvSpPr>
          <p:cNvPr id="3" name="Content Placeholder 2">
            <a:extLst>
              <a:ext uri="{FF2B5EF4-FFF2-40B4-BE49-F238E27FC236}">
                <a16:creationId xmlns:a16="http://schemas.microsoft.com/office/drawing/2014/main" id="{2D7167FE-9540-5247-8C93-133A11127404}"/>
              </a:ext>
            </a:extLst>
          </p:cNvPr>
          <p:cNvSpPr>
            <a:spLocks noGrp="1"/>
          </p:cNvSpPr>
          <p:nvPr>
            <p:ph idx="1"/>
          </p:nvPr>
        </p:nvSpPr>
        <p:spPr/>
        <p:txBody>
          <a:bodyPr/>
          <a:lstStyle/>
          <a:p>
            <a:r>
              <a:rPr lang="en-SG" dirty="0"/>
              <a:t>The CREATE INDEX statement is used to create indexes in tables.</a:t>
            </a:r>
          </a:p>
          <a:p>
            <a:r>
              <a:rPr lang="en-SG" dirty="0"/>
              <a:t>Indexes are used to retrieve data from the database very fast. The users cannot see the indexes, they are just used to speed up searches/queries.</a:t>
            </a:r>
          </a:p>
          <a:p>
            <a:endParaRPr lang="en-US" dirty="0"/>
          </a:p>
        </p:txBody>
      </p:sp>
    </p:spTree>
    <p:extLst>
      <p:ext uri="{BB962C8B-B14F-4D97-AF65-F5344CB8AC3E}">
        <p14:creationId xmlns:p14="http://schemas.microsoft.com/office/powerpoint/2010/main" val="1496747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7193-C10B-5544-9B8B-99C0511C1EEE}"/>
              </a:ext>
            </a:extLst>
          </p:cNvPr>
          <p:cNvSpPr>
            <a:spLocks noGrp="1"/>
          </p:cNvSpPr>
          <p:nvPr>
            <p:ph type="title"/>
          </p:nvPr>
        </p:nvSpPr>
        <p:spPr/>
        <p:txBody>
          <a:bodyPr/>
          <a:lstStyle/>
          <a:p>
            <a:r>
              <a:rPr lang="en-US" dirty="0"/>
              <a:t>Nested Queries</a:t>
            </a:r>
          </a:p>
        </p:txBody>
      </p:sp>
      <p:sp>
        <p:nvSpPr>
          <p:cNvPr id="3" name="Content Placeholder 2">
            <a:extLst>
              <a:ext uri="{FF2B5EF4-FFF2-40B4-BE49-F238E27FC236}">
                <a16:creationId xmlns:a16="http://schemas.microsoft.com/office/drawing/2014/main" id="{E263342C-8596-4C4C-BDD0-0D6991C2AA3D}"/>
              </a:ext>
            </a:extLst>
          </p:cNvPr>
          <p:cNvSpPr>
            <a:spLocks noGrp="1"/>
          </p:cNvSpPr>
          <p:nvPr>
            <p:ph type="body" idx="1"/>
          </p:nvPr>
        </p:nvSpPr>
        <p:spPr/>
        <p:txBody>
          <a:bodyPr/>
          <a:lstStyle/>
          <a:p>
            <a:r>
              <a:rPr lang="en-US" dirty="0"/>
              <a:t>Combine multiple queries</a:t>
            </a:r>
          </a:p>
        </p:txBody>
      </p:sp>
    </p:spTree>
    <p:extLst>
      <p:ext uri="{BB962C8B-B14F-4D97-AF65-F5344CB8AC3E}">
        <p14:creationId xmlns:p14="http://schemas.microsoft.com/office/powerpoint/2010/main" val="3337358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0B40180-81C7-DC4B-A19D-82A41ABC635C}"/>
              </a:ext>
            </a:extLst>
          </p:cNvPr>
          <p:cNvGraphicFramePr>
            <a:graphicFrameLocks noGrp="1"/>
          </p:cNvGraphicFramePr>
          <p:nvPr/>
        </p:nvGraphicFramePr>
        <p:xfrm>
          <a:off x="1305560" y="1690688"/>
          <a:ext cx="9352280" cy="4888653"/>
        </p:xfrm>
        <a:graphic>
          <a:graphicData uri="http://schemas.openxmlformats.org/drawingml/2006/table">
            <a:tbl>
              <a:tblPr firstRow="1">
                <a:tableStyleId>{6E25E649-3F16-4E02-A733-19D2CDBF48F0}</a:tableStyleId>
              </a:tblPr>
              <a:tblGrid>
                <a:gridCol w="2338070">
                  <a:extLst>
                    <a:ext uri="{9D8B030D-6E8A-4147-A177-3AD203B41FA5}">
                      <a16:colId xmlns:a16="http://schemas.microsoft.com/office/drawing/2014/main" val="1962121325"/>
                    </a:ext>
                  </a:extLst>
                </a:gridCol>
                <a:gridCol w="2338070">
                  <a:extLst>
                    <a:ext uri="{9D8B030D-6E8A-4147-A177-3AD203B41FA5}">
                      <a16:colId xmlns:a16="http://schemas.microsoft.com/office/drawing/2014/main" val="541715510"/>
                    </a:ext>
                  </a:extLst>
                </a:gridCol>
                <a:gridCol w="2338070">
                  <a:extLst>
                    <a:ext uri="{9D8B030D-6E8A-4147-A177-3AD203B41FA5}">
                      <a16:colId xmlns:a16="http://schemas.microsoft.com/office/drawing/2014/main" val="3957120184"/>
                    </a:ext>
                  </a:extLst>
                </a:gridCol>
                <a:gridCol w="2338070">
                  <a:extLst>
                    <a:ext uri="{9D8B030D-6E8A-4147-A177-3AD203B41FA5}">
                      <a16:colId xmlns:a16="http://schemas.microsoft.com/office/drawing/2014/main" val="1286979374"/>
                    </a:ext>
                  </a:extLst>
                </a:gridCol>
              </a:tblGrid>
              <a:tr h="698379">
                <a:tc>
                  <a:txBody>
                    <a:bodyPr/>
                    <a:lstStyle/>
                    <a:p>
                      <a:pPr algn="ctr"/>
                      <a:r>
                        <a:rPr lang="en-US" sz="32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698379">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698379">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698379">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698379">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698379">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698379">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sp>
        <p:nvSpPr>
          <p:cNvPr id="7" name="Title 6">
            <a:extLst>
              <a:ext uri="{FF2B5EF4-FFF2-40B4-BE49-F238E27FC236}">
                <a16:creationId xmlns:a16="http://schemas.microsoft.com/office/drawing/2014/main" id="{9C99BD3E-4C2A-4048-873C-4A4116692B87}"/>
              </a:ext>
            </a:extLst>
          </p:cNvPr>
          <p:cNvSpPr>
            <a:spLocks noGrp="1"/>
          </p:cNvSpPr>
          <p:nvPr>
            <p:ph type="title"/>
          </p:nvPr>
        </p:nvSpPr>
        <p:spPr/>
        <p:txBody>
          <a:bodyPr/>
          <a:lstStyle/>
          <a:p>
            <a:pPr algn="ctr"/>
            <a:r>
              <a:rPr lang="en-US" dirty="0"/>
              <a:t>flights</a:t>
            </a:r>
          </a:p>
        </p:txBody>
      </p:sp>
    </p:spTree>
    <p:extLst>
      <p:ext uri="{BB962C8B-B14F-4D97-AF65-F5344CB8AC3E}">
        <p14:creationId xmlns:p14="http://schemas.microsoft.com/office/powerpoint/2010/main" val="3106383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8183-3D60-1D4E-AA4E-24DC5D38CB4F}"/>
              </a:ext>
            </a:extLst>
          </p:cNvPr>
          <p:cNvSpPr>
            <a:spLocks noGrp="1"/>
          </p:cNvSpPr>
          <p:nvPr>
            <p:ph type="title"/>
          </p:nvPr>
        </p:nvSpPr>
        <p:spPr/>
        <p:txBody>
          <a:bodyPr/>
          <a:lstStyle/>
          <a:p>
            <a:pPr algn="ctr"/>
            <a:r>
              <a:rPr lang="en-US" dirty="0"/>
              <a:t>passengers</a:t>
            </a:r>
          </a:p>
        </p:txBody>
      </p:sp>
      <p:graphicFrame>
        <p:nvGraphicFramePr>
          <p:cNvPr id="3" name="Table 2">
            <a:extLst>
              <a:ext uri="{FF2B5EF4-FFF2-40B4-BE49-F238E27FC236}">
                <a16:creationId xmlns:a16="http://schemas.microsoft.com/office/drawing/2014/main" id="{42CF9DD3-9EB6-AE45-B117-9006406468F6}"/>
              </a:ext>
            </a:extLst>
          </p:cNvPr>
          <p:cNvGraphicFramePr>
            <a:graphicFrameLocks noGrp="1"/>
          </p:cNvGraphicFramePr>
          <p:nvPr>
            <p:extLst>
              <p:ext uri="{D42A27DB-BD31-4B8C-83A1-F6EECF244321}">
                <p14:modId xmlns:p14="http://schemas.microsoft.com/office/powerpoint/2010/main" val="2989286317"/>
              </p:ext>
            </p:extLst>
          </p:nvPr>
        </p:nvGraphicFramePr>
        <p:xfrm>
          <a:off x="2032000" y="1593725"/>
          <a:ext cx="8128000" cy="4632960"/>
        </p:xfrm>
        <a:graphic>
          <a:graphicData uri="http://schemas.openxmlformats.org/drawingml/2006/table">
            <a:tbl>
              <a:tblPr firstRow="1">
                <a:tableStyleId>{5C22544A-7EE6-4342-B048-85BDC9FD1C3A}</a:tableStyleId>
              </a:tblPr>
              <a:tblGrid>
                <a:gridCol w="1249082">
                  <a:extLst>
                    <a:ext uri="{9D8B030D-6E8A-4147-A177-3AD203B41FA5}">
                      <a16:colId xmlns:a16="http://schemas.microsoft.com/office/drawing/2014/main" val="1643957596"/>
                    </a:ext>
                  </a:extLst>
                </a:gridCol>
                <a:gridCol w="3439459">
                  <a:extLst>
                    <a:ext uri="{9D8B030D-6E8A-4147-A177-3AD203B41FA5}">
                      <a16:colId xmlns:a16="http://schemas.microsoft.com/office/drawing/2014/main" val="1005131267"/>
                    </a:ext>
                  </a:extLst>
                </a:gridCol>
                <a:gridCol w="3439459">
                  <a:extLst>
                    <a:ext uri="{9D8B030D-6E8A-4147-A177-3AD203B41FA5}">
                      <a16:colId xmlns:a16="http://schemas.microsoft.com/office/drawing/2014/main" val="1529296435"/>
                    </a:ext>
                  </a:extLst>
                </a:gridCol>
              </a:tblGrid>
              <a:tr h="370840">
                <a:tc>
                  <a:txBody>
                    <a:bodyPr/>
                    <a:lstStyle/>
                    <a:p>
                      <a:pPr algn="ctr"/>
                      <a:r>
                        <a:rPr lang="en-US" sz="3200" dirty="0"/>
                        <a:t>id</a:t>
                      </a:r>
                    </a:p>
                  </a:txBody>
                  <a:tcPr>
                    <a:lnB w="12700" cap="flat" cmpd="sng" algn="ctr">
                      <a:solidFill>
                        <a:schemeClr val="tx1"/>
                      </a:solidFill>
                      <a:prstDash val="solid"/>
                      <a:round/>
                      <a:headEnd type="none" w="med" len="med"/>
                      <a:tailEnd type="none" w="med" len="med"/>
                    </a:lnB>
                  </a:tcPr>
                </a:tc>
                <a:tc>
                  <a:txBody>
                    <a:bodyPr/>
                    <a:lstStyle/>
                    <a:p>
                      <a:pPr algn="ctr"/>
                      <a:r>
                        <a:rPr lang="en-US" sz="3200" dirty="0"/>
                        <a:t>name</a:t>
                      </a:r>
                    </a:p>
                  </a:txBody>
                  <a:tcPr>
                    <a:lnB w="12700" cap="flat" cmpd="sng" algn="ctr">
                      <a:solidFill>
                        <a:schemeClr val="tx1"/>
                      </a:solidFill>
                      <a:prstDash val="solid"/>
                      <a:round/>
                      <a:headEnd type="none" w="med" len="med"/>
                      <a:tailEnd type="none" w="med" len="med"/>
                    </a:lnB>
                  </a:tcPr>
                </a:tc>
                <a:tc>
                  <a:txBody>
                    <a:bodyPr/>
                    <a:lstStyle/>
                    <a:p>
                      <a:pPr algn="ctr"/>
                      <a:r>
                        <a:rPr lang="en-US" sz="3200" dirty="0" err="1"/>
                        <a:t>flight_id</a:t>
                      </a:r>
                      <a:endParaRPr lang="en-US" sz="3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6988"/>
                  </a:ext>
                </a:extLst>
              </a:tr>
              <a:tr h="370840">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Alice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317352"/>
                  </a:ext>
                </a:extLst>
              </a:tr>
              <a:tr h="370840">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313291"/>
                  </a:ext>
                </a:extLst>
              </a:tr>
              <a:tr h="370840">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Charlie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754085"/>
                  </a:ext>
                </a:extLst>
              </a:tr>
              <a:tr h="370840">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6896124"/>
                  </a:ext>
                </a:extLst>
              </a:tr>
              <a:tr h="370840">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Erin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6252260"/>
                  </a:ext>
                </a:extLst>
              </a:tr>
              <a:tr h="370840">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Frank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382491"/>
                  </a:ext>
                </a:extLst>
              </a:tr>
              <a:tr h="370840">
                <a:tc>
                  <a:txBody>
                    <a:bodyPr/>
                    <a:lstStyle/>
                    <a:p>
                      <a:pPr algn="ctr"/>
                      <a:r>
                        <a:rPr lang="en-US" sz="3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Grace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9298308"/>
                  </a:ext>
                </a:extLst>
              </a:tr>
            </a:tbl>
          </a:graphicData>
        </a:graphic>
      </p:graphicFrame>
    </p:spTree>
    <p:extLst>
      <p:ext uri="{BB962C8B-B14F-4D97-AF65-F5344CB8AC3E}">
        <p14:creationId xmlns:p14="http://schemas.microsoft.com/office/powerpoint/2010/main" val="87630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B0B-4682-9A41-B761-0FC4FA05A58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08E1A45-30D3-4C42-899B-3EA9FE3FFD6B}"/>
              </a:ext>
            </a:extLst>
          </p:cNvPr>
          <p:cNvPicPr>
            <a:picLocks noChangeAspect="1"/>
          </p:cNvPicPr>
          <p:nvPr/>
        </p:nvPicPr>
        <p:blipFill>
          <a:blip r:embed="rId2"/>
          <a:stretch>
            <a:fillRect/>
          </a:stretch>
        </p:blipFill>
        <p:spPr>
          <a:xfrm>
            <a:off x="2627821" y="365125"/>
            <a:ext cx="8454264" cy="6492875"/>
          </a:xfrm>
          <a:prstGeom prst="rect">
            <a:avLst/>
          </a:prstGeom>
        </p:spPr>
      </p:pic>
    </p:spTree>
    <p:extLst>
      <p:ext uri="{BB962C8B-B14F-4D97-AF65-F5344CB8AC3E}">
        <p14:creationId xmlns:p14="http://schemas.microsoft.com/office/powerpoint/2010/main" val="762202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73A3-D590-2147-83CD-6919F8979540}"/>
              </a:ext>
            </a:extLst>
          </p:cNvPr>
          <p:cNvSpPr>
            <a:spLocks noGrp="1"/>
          </p:cNvSpPr>
          <p:nvPr>
            <p:ph type="title"/>
          </p:nvPr>
        </p:nvSpPr>
        <p:spPr/>
        <p:txBody>
          <a:bodyPr/>
          <a:lstStyle/>
          <a:p>
            <a:pPr algn="ctr"/>
            <a:r>
              <a:rPr lang="en-US" dirty="0"/>
              <a:t>SELECT </a:t>
            </a:r>
            <a:r>
              <a:rPr lang="en-US" dirty="0" err="1"/>
              <a:t>flight_id</a:t>
            </a:r>
            <a:r>
              <a:rPr lang="en-US" dirty="0"/>
              <a:t> FROM passengers</a:t>
            </a:r>
            <a:br>
              <a:rPr lang="en-US" dirty="0"/>
            </a:br>
            <a:r>
              <a:rPr lang="en-US" dirty="0"/>
              <a:t>GROUP BY </a:t>
            </a:r>
            <a:r>
              <a:rPr lang="en-US" dirty="0" err="1"/>
              <a:t>flight_id</a:t>
            </a:r>
            <a:r>
              <a:rPr lang="en-US" dirty="0"/>
              <a:t> HAVING COUNT(*) &gt; 1;</a:t>
            </a:r>
          </a:p>
        </p:txBody>
      </p:sp>
      <p:graphicFrame>
        <p:nvGraphicFramePr>
          <p:cNvPr id="3" name="Table 2">
            <a:extLst>
              <a:ext uri="{FF2B5EF4-FFF2-40B4-BE49-F238E27FC236}">
                <a16:creationId xmlns:a16="http://schemas.microsoft.com/office/drawing/2014/main" id="{1AFB3388-FE11-F047-AC84-1AF13351BE1D}"/>
              </a:ext>
            </a:extLst>
          </p:cNvPr>
          <p:cNvGraphicFramePr>
            <a:graphicFrameLocks noGrp="1"/>
          </p:cNvGraphicFramePr>
          <p:nvPr>
            <p:extLst>
              <p:ext uri="{D42A27DB-BD31-4B8C-83A1-F6EECF244321}">
                <p14:modId xmlns:p14="http://schemas.microsoft.com/office/powerpoint/2010/main" val="2048552633"/>
              </p:ext>
            </p:extLst>
          </p:nvPr>
        </p:nvGraphicFramePr>
        <p:xfrm>
          <a:off x="727635" y="1859915"/>
          <a:ext cx="3871259" cy="4632960"/>
        </p:xfrm>
        <a:graphic>
          <a:graphicData uri="http://schemas.openxmlformats.org/drawingml/2006/table">
            <a:tbl>
              <a:tblPr firstRow="1">
                <a:tableStyleId>{5C22544A-7EE6-4342-B048-85BDC9FD1C3A}</a:tableStyleId>
              </a:tblPr>
              <a:tblGrid>
                <a:gridCol w="594921">
                  <a:extLst>
                    <a:ext uri="{9D8B030D-6E8A-4147-A177-3AD203B41FA5}">
                      <a16:colId xmlns:a16="http://schemas.microsoft.com/office/drawing/2014/main" val="1643957596"/>
                    </a:ext>
                  </a:extLst>
                </a:gridCol>
                <a:gridCol w="1638169">
                  <a:extLst>
                    <a:ext uri="{9D8B030D-6E8A-4147-A177-3AD203B41FA5}">
                      <a16:colId xmlns:a16="http://schemas.microsoft.com/office/drawing/2014/main" val="1005131267"/>
                    </a:ext>
                  </a:extLst>
                </a:gridCol>
                <a:gridCol w="1638169">
                  <a:extLst>
                    <a:ext uri="{9D8B030D-6E8A-4147-A177-3AD203B41FA5}">
                      <a16:colId xmlns:a16="http://schemas.microsoft.com/office/drawing/2014/main" val="1529296435"/>
                    </a:ext>
                  </a:extLst>
                </a:gridCol>
              </a:tblGrid>
              <a:tr h="370840">
                <a:tc>
                  <a:txBody>
                    <a:bodyPr/>
                    <a:lstStyle/>
                    <a:p>
                      <a:pPr algn="ctr"/>
                      <a:r>
                        <a:rPr lang="en-US" sz="3200" dirty="0"/>
                        <a:t>id</a:t>
                      </a:r>
                    </a:p>
                  </a:txBody>
                  <a:tcPr>
                    <a:lnB w="12700" cap="flat" cmpd="sng" algn="ctr">
                      <a:solidFill>
                        <a:schemeClr val="tx1"/>
                      </a:solidFill>
                      <a:prstDash val="solid"/>
                      <a:round/>
                      <a:headEnd type="none" w="med" len="med"/>
                      <a:tailEnd type="none" w="med" len="med"/>
                    </a:lnB>
                  </a:tcPr>
                </a:tc>
                <a:tc>
                  <a:txBody>
                    <a:bodyPr/>
                    <a:lstStyle/>
                    <a:p>
                      <a:pPr algn="ctr"/>
                      <a:r>
                        <a:rPr lang="en-US" sz="3200" dirty="0"/>
                        <a:t>name</a:t>
                      </a:r>
                    </a:p>
                  </a:txBody>
                  <a:tcPr>
                    <a:lnB w="12700" cap="flat" cmpd="sng" algn="ctr">
                      <a:solidFill>
                        <a:schemeClr val="tx1"/>
                      </a:solidFill>
                      <a:prstDash val="solid"/>
                      <a:round/>
                      <a:headEnd type="none" w="med" len="med"/>
                      <a:tailEnd type="none" w="med" len="med"/>
                    </a:lnB>
                  </a:tcPr>
                </a:tc>
                <a:tc>
                  <a:txBody>
                    <a:bodyPr/>
                    <a:lstStyle/>
                    <a:p>
                      <a:pPr algn="ctr"/>
                      <a:r>
                        <a:rPr lang="en-US" sz="3200" dirty="0" err="1"/>
                        <a:t>flight_id</a:t>
                      </a:r>
                      <a:endParaRPr lang="en-US" sz="3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6988"/>
                  </a:ext>
                </a:extLst>
              </a:tr>
              <a:tr h="370840">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Alice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317352"/>
                  </a:ext>
                </a:extLst>
              </a:tr>
              <a:tr h="370840">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313291"/>
                  </a:ext>
                </a:extLst>
              </a:tr>
              <a:tr h="370840">
                <a:tc>
                  <a:txBody>
                    <a:bodyPr/>
                    <a:lstStyle/>
                    <a:p>
                      <a:pPr algn="ctr"/>
                      <a:r>
                        <a:rPr lang="en-US" sz="3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Charlie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754085"/>
                  </a:ext>
                </a:extLst>
              </a:tr>
              <a:tr h="370840">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6896124"/>
                  </a:ext>
                </a:extLst>
              </a:tr>
              <a:tr h="370840">
                <a:tc>
                  <a:txBody>
                    <a:bodyPr/>
                    <a:lstStyle/>
                    <a:p>
                      <a:pPr algn="ctr"/>
                      <a:r>
                        <a:rPr lang="en-US" sz="3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Erin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6252260"/>
                  </a:ext>
                </a:extLst>
              </a:tr>
              <a:tr h="370840">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Frank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382491"/>
                  </a:ext>
                </a:extLst>
              </a:tr>
              <a:tr h="370840">
                <a:tc>
                  <a:txBody>
                    <a:bodyPr/>
                    <a:lstStyle/>
                    <a:p>
                      <a:pPr algn="ctr"/>
                      <a:r>
                        <a:rPr lang="en-US" sz="3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Grace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9298308"/>
                  </a:ext>
                </a:extLst>
              </a:tr>
            </a:tbl>
          </a:graphicData>
        </a:graphic>
      </p:graphicFrame>
      <p:graphicFrame>
        <p:nvGraphicFramePr>
          <p:cNvPr id="5" name="Table 4">
            <a:extLst>
              <a:ext uri="{FF2B5EF4-FFF2-40B4-BE49-F238E27FC236}">
                <a16:creationId xmlns:a16="http://schemas.microsoft.com/office/drawing/2014/main" id="{416737D3-F8A9-A944-9E4B-4E7CA56EF495}"/>
              </a:ext>
            </a:extLst>
          </p:cNvPr>
          <p:cNvGraphicFramePr>
            <a:graphicFrameLocks noGrp="1"/>
          </p:cNvGraphicFramePr>
          <p:nvPr>
            <p:extLst>
              <p:ext uri="{D42A27DB-BD31-4B8C-83A1-F6EECF244321}">
                <p14:modId xmlns:p14="http://schemas.microsoft.com/office/powerpoint/2010/main" val="1204505900"/>
              </p:ext>
            </p:extLst>
          </p:nvPr>
        </p:nvGraphicFramePr>
        <p:xfrm>
          <a:off x="8733117" y="3948691"/>
          <a:ext cx="1638169" cy="2316480"/>
        </p:xfrm>
        <a:graphic>
          <a:graphicData uri="http://schemas.openxmlformats.org/drawingml/2006/table">
            <a:tbl>
              <a:tblPr firstRow="1">
                <a:tableStyleId>{5C22544A-7EE6-4342-B048-85BDC9FD1C3A}</a:tableStyleId>
              </a:tblPr>
              <a:tblGrid>
                <a:gridCol w="1638169">
                  <a:extLst>
                    <a:ext uri="{9D8B030D-6E8A-4147-A177-3AD203B41FA5}">
                      <a16:colId xmlns:a16="http://schemas.microsoft.com/office/drawing/2014/main" val="1529296435"/>
                    </a:ext>
                  </a:extLst>
                </a:gridCol>
              </a:tblGrid>
              <a:tr h="370840">
                <a:tc>
                  <a:txBody>
                    <a:bodyPr/>
                    <a:lstStyle/>
                    <a:p>
                      <a:pPr algn="ctr"/>
                      <a:r>
                        <a:rPr lang="en-US" sz="3200" dirty="0" err="1"/>
                        <a:t>flight_id</a:t>
                      </a:r>
                      <a:endParaRPr lang="en-US" sz="3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6988"/>
                  </a:ext>
                </a:extLst>
              </a:tr>
              <a:tr h="370840">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317352"/>
                  </a:ext>
                </a:extLst>
              </a:tr>
              <a:tr h="370840">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313291"/>
                  </a:ext>
                </a:extLst>
              </a:tr>
              <a:tr h="370840">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754085"/>
                  </a:ext>
                </a:extLst>
              </a:tr>
            </a:tbl>
          </a:graphicData>
        </a:graphic>
      </p:graphicFrame>
    </p:spTree>
    <p:extLst>
      <p:ext uri="{BB962C8B-B14F-4D97-AF65-F5344CB8AC3E}">
        <p14:creationId xmlns:p14="http://schemas.microsoft.com/office/powerpoint/2010/main" val="188448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73A3-D590-2147-83CD-6919F8979540}"/>
              </a:ext>
            </a:extLst>
          </p:cNvPr>
          <p:cNvSpPr>
            <a:spLocks noGrp="1"/>
          </p:cNvSpPr>
          <p:nvPr>
            <p:ph type="title"/>
          </p:nvPr>
        </p:nvSpPr>
        <p:spPr/>
        <p:txBody>
          <a:bodyPr/>
          <a:lstStyle/>
          <a:p>
            <a:pPr algn="ctr"/>
            <a:r>
              <a:rPr lang="en-US" dirty="0"/>
              <a:t>SELECT </a:t>
            </a:r>
            <a:r>
              <a:rPr lang="en-US" dirty="0" err="1"/>
              <a:t>flight_id</a:t>
            </a:r>
            <a:r>
              <a:rPr lang="en-US" dirty="0"/>
              <a:t> FROM passengers</a:t>
            </a:r>
            <a:br>
              <a:rPr lang="en-US" dirty="0"/>
            </a:br>
            <a:r>
              <a:rPr lang="en-US" dirty="0"/>
              <a:t>GROUP BY </a:t>
            </a:r>
            <a:r>
              <a:rPr lang="en-US" dirty="0" err="1"/>
              <a:t>flight_id</a:t>
            </a:r>
            <a:r>
              <a:rPr lang="en-US" dirty="0"/>
              <a:t> HAVING COUNT(*) &gt; 1;</a:t>
            </a:r>
          </a:p>
        </p:txBody>
      </p:sp>
      <p:graphicFrame>
        <p:nvGraphicFramePr>
          <p:cNvPr id="5" name="Table 4">
            <a:extLst>
              <a:ext uri="{FF2B5EF4-FFF2-40B4-BE49-F238E27FC236}">
                <a16:creationId xmlns:a16="http://schemas.microsoft.com/office/drawing/2014/main" id="{416737D3-F8A9-A944-9E4B-4E7CA56EF495}"/>
              </a:ext>
            </a:extLst>
          </p:cNvPr>
          <p:cNvGraphicFramePr>
            <a:graphicFrameLocks noGrp="1"/>
          </p:cNvGraphicFramePr>
          <p:nvPr/>
        </p:nvGraphicFramePr>
        <p:xfrm>
          <a:off x="8733117" y="3948691"/>
          <a:ext cx="1638169" cy="2316480"/>
        </p:xfrm>
        <a:graphic>
          <a:graphicData uri="http://schemas.openxmlformats.org/drawingml/2006/table">
            <a:tbl>
              <a:tblPr firstRow="1">
                <a:tableStyleId>{5C22544A-7EE6-4342-B048-85BDC9FD1C3A}</a:tableStyleId>
              </a:tblPr>
              <a:tblGrid>
                <a:gridCol w="1638169">
                  <a:extLst>
                    <a:ext uri="{9D8B030D-6E8A-4147-A177-3AD203B41FA5}">
                      <a16:colId xmlns:a16="http://schemas.microsoft.com/office/drawing/2014/main" val="1529296435"/>
                    </a:ext>
                  </a:extLst>
                </a:gridCol>
              </a:tblGrid>
              <a:tr h="370840">
                <a:tc>
                  <a:txBody>
                    <a:bodyPr/>
                    <a:lstStyle/>
                    <a:p>
                      <a:pPr algn="ctr"/>
                      <a:r>
                        <a:rPr lang="en-US" sz="3200" dirty="0" err="1"/>
                        <a:t>flight_id</a:t>
                      </a:r>
                      <a:endParaRPr lang="en-US" sz="3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6988"/>
                  </a:ext>
                </a:extLst>
              </a:tr>
              <a:tr h="370840">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317352"/>
                  </a:ext>
                </a:extLst>
              </a:tr>
              <a:tr h="370840">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313291"/>
                  </a:ext>
                </a:extLst>
              </a:tr>
              <a:tr h="370840">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754085"/>
                  </a:ext>
                </a:extLst>
              </a:tr>
            </a:tbl>
          </a:graphicData>
        </a:graphic>
      </p:graphicFrame>
    </p:spTree>
    <p:extLst>
      <p:ext uri="{BB962C8B-B14F-4D97-AF65-F5344CB8AC3E}">
        <p14:creationId xmlns:p14="http://schemas.microsoft.com/office/powerpoint/2010/main" val="322794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73A3-D590-2147-83CD-6919F8979540}"/>
              </a:ext>
            </a:extLst>
          </p:cNvPr>
          <p:cNvSpPr>
            <a:spLocks noGrp="1"/>
          </p:cNvSpPr>
          <p:nvPr>
            <p:ph type="title"/>
          </p:nvPr>
        </p:nvSpPr>
        <p:spPr/>
        <p:txBody>
          <a:bodyPr>
            <a:normAutofit fontScale="90000"/>
          </a:bodyPr>
          <a:lstStyle/>
          <a:p>
            <a:pPr algn="ctr"/>
            <a:r>
              <a:rPr lang="en-US" dirty="0"/>
              <a:t>SELECT * FROM flights WHERE id IN</a:t>
            </a:r>
            <a:br>
              <a:rPr lang="en-US" dirty="0"/>
            </a:br>
            <a:r>
              <a:rPr lang="en-US" dirty="0"/>
              <a:t>(SELECT </a:t>
            </a:r>
            <a:r>
              <a:rPr lang="en-US" dirty="0" err="1"/>
              <a:t>flight_id</a:t>
            </a:r>
            <a:r>
              <a:rPr lang="en-US" dirty="0"/>
              <a:t> FROM passengers</a:t>
            </a:r>
            <a:br>
              <a:rPr lang="en-US" dirty="0"/>
            </a:br>
            <a:r>
              <a:rPr lang="en-US" dirty="0"/>
              <a:t>GROUP BY </a:t>
            </a:r>
            <a:r>
              <a:rPr lang="en-US" dirty="0" err="1"/>
              <a:t>flight_id</a:t>
            </a:r>
            <a:r>
              <a:rPr lang="en-US" dirty="0"/>
              <a:t> HAVING COUNT(*) &gt; 1);</a:t>
            </a:r>
          </a:p>
        </p:txBody>
      </p:sp>
      <p:graphicFrame>
        <p:nvGraphicFramePr>
          <p:cNvPr id="5" name="Table 4">
            <a:extLst>
              <a:ext uri="{FF2B5EF4-FFF2-40B4-BE49-F238E27FC236}">
                <a16:creationId xmlns:a16="http://schemas.microsoft.com/office/drawing/2014/main" id="{416737D3-F8A9-A944-9E4B-4E7CA56EF495}"/>
              </a:ext>
            </a:extLst>
          </p:cNvPr>
          <p:cNvGraphicFramePr>
            <a:graphicFrameLocks noGrp="1"/>
          </p:cNvGraphicFramePr>
          <p:nvPr/>
        </p:nvGraphicFramePr>
        <p:xfrm>
          <a:off x="8733117" y="3948691"/>
          <a:ext cx="1638169" cy="2316480"/>
        </p:xfrm>
        <a:graphic>
          <a:graphicData uri="http://schemas.openxmlformats.org/drawingml/2006/table">
            <a:tbl>
              <a:tblPr firstRow="1">
                <a:tableStyleId>{5C22544A-7EE6-4342-B048-85BDC9FD1C3A}</a:tableStyleId>
              </a:tblPr>
              <a:tblGrid>
                <a:gridCol w="1638169">
                  <a:extLst>
                    <a:ext uri="{9D8B030D-6E8A-4147-A177-3AD203B41FA5}">
                      <a16:colId xmlns:a16="http://schemas.microsoft.com/office/drawing/2014/main" val="1529296435"/>
                    </a:ext>
                  </a:extLst>
                </a:gridCol>
              </a:tblGrid>
              <a:tr h="370840">
                <a:tc>
                  <a:txBody>
                    <a:bodyPr/>
                    <a:lstStyle/>
                    <a:p>
                      <a:pPr algn="ctr"/>
                      <a:r>
                        <a:rPr lang="en-US" sz="3200" dirty="0" err="1"/>
                        <a:t>flight_id</a:t>
                      </a:r>
                      <a:endParaRPr lang="en-US" sz="3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6988"/>
                  </a:ext>
                </a:extLst>
              </a:tr>
              <a:tr h="370840">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317352"/>
                  </a:ext>
                </a:extLst>
              </a:tr>
              <a:tr h="370840">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313291"/>
                  </a:ext>
                </a:extLst>
              </a:tr>
              <a:tr h="370840">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754085"/>
                  </a:ext>
                </a:extLst>
              </a:tr>
            </a:tbl>
          </a:graphicData>
        </a:graphic>
      </p:graphicFrame>
      <p:graphicFrame>
        <p:nvGraphicFramePr>
          <p:cNvPr id="4" name="Table 3">
            <a:extLst>
              <a:ext uri="{FF2B5EF4-FFF2-40B4-BE49-F238E27FC236}">
                <a16:creationId xmlns:a16="http://schemas.microsoft.com/office/drawing/2014/main" id="{D8A91B9F-5AEC-CB47-A725-9CFDE825AF0B}"/>
              </a:ext>
            </a:extLst>
          </p:cNvPr>
          <p:cNvGraphicFramePr>
            <a:graphicFrameLocks noGrp="1"/>
          </p:cNvGraphicFramePr>
          <p:nvPr>
            <p:extLst>
              <p:ext uri="{D42A27DB-BD31-4B8C-83A1-F6EECF244321}">
                <p14:modId xmlns:p14="http://schemas.microsoft.com/office/powerpoint/2010/main" val="1111367922"/>
              </p:ext>
            </p:extLst>
          </p:nvPr>
        </p:nvGraphicFramePr>
        <p:xfrm>
          <a:off x="516664" y="2427380"/>
          <a:ext cx="5579336" cy="4065495"/>
        </p:xfrm>
        <a:graphic>
          <a:graphicData uri="http://schemas.openxmlformats.org/drawingml/2006/table">
            <a:tbl>
              <a:tblPr firstRow="1">
                <a:tableStyleId>{6E25E649-3F16-4E02-A733-19D2CDBF48F0}</a:tableStyleId>
              </a:tblPr>
              <a:tblGrid>
                <a:gridCol w="1394834">
                  <a:extLst>
                    <a:ext uri="{9D8B030D-6E8A-4147-A177-3AD203B41FA5}">
                      <a16:colId xmlns:a16="http://schemas.microsoft.com/office/drawing/2014/main" val="1962121325"/>
                    </a:ext>
                  </a:extLst>
                </a:gridCol>
                <a:gridCol w="1394834">
                  <a:extLst>
                    <a:ext uri="{9D8B030D-6E8A-4147-A177-3AD203B41FA5}">
                      <a16:colId xmlns:a16="http://schemas.microsoft.com/office/drawing/2014/main" val="541715510"/>
                    </a:ext>
                  </a:extLst>
                </a:gridCol>
                <a:gridCol w="1394834">
                  <a:extLst>
                    <a:ext uri="{9D8B030D-6E8A-4147-A177-3AD203B41FA5}">
                      <a16:colId xmlns:a16="http://schemas.microsoft.com/office/drawing/2014/main" val="3957120184"/>
                    </a:ext>
                  </a:extLst>
                </a:gridCol>
                <a:gridCol w="1394834">
                  <a:extLst>
                    <a:ext uri="{9D8B030D-6E8A-4147-A177-3AD203B41FA5}">
                      <a16:colId xmlns:a16="http://schemas.microsoft.com/office/drawing/2014/main" val="1286979374"/>
                    </a:ext>
                  </a:extLst>
                </a:gridCol>
              </a:tblGrid>
              <a:tr h="580785">
                <a:tc>
                  <a:txBody>
                    <a:bodyPr/>
                    <a:lstStyle/>
                    <a:p>
                      <a:pPr algn="ctr"/>
                      <a:r>
                        <a:rPr lang="en-US" sz="20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580785">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54924"/>
                  </a:ext>
                </a:extLst>
              </a:tr>
              <a:tr h="580785">
                <a:tc>
                  <a:txBody>
                    <a:bodyPr/>
                    <a:lstStyle/>
                    <a:p>
                      <a:pPr algn="ctr"/>
                      <a:r>
                        <a:rPr lang="en-U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8433607"/>
                  </a:ext>
                </a:extLst>
              </a:tr>
              <a:tr h="580785">
                <a:tc>
                  <a:txBody>
                    <a:bodyPr/>
                    <a:lstStyle/>
                    <a:p>
                      <a:pPr algn="ctr"/>
                      <a:r>
                        <a:rPr lang="en-US"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580785">
                <a:tc>
                  <a:txBody>
                    <a:bodyPr/>
                    <a:lstStyle/>
                    <a:p>
                      <a:pPr algn="ctr"/>
                      <a:r>
                        <a:rPr lang="en-US"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580785">
                <a:tc>
                  <a:txBody>
                    <a:bodyPr/>
                    <a:lstStyle/>
                    <a:p>
                      <a:pPr algn="ctr"/>
                      <a:r>
                        <a:rPr lang="en-US"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580785">
                <a:tc>
                  <a:txBody>
                    <a:bodyPr/>
                    <a:lstStyle/>
                    <a:p>
                      <a:pPr algn="ctr"/>
                      <a:r>
                        <a:rPr lang="en-US"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645259"/>
                  </a:ext>
                </a:extLst>
              </a:tr>
            </a:tbl>
          </a:graphicData>
        </a:graphic>
      </p:graphicFrame>
    </p:spTree>
    <p:extLst>
      <p:ext uri="{BB962C8B-B14F-4D97-AF65-F5344CB8AC3E}">
        <p14:creationId xmlns:p14="http://schemas.microsoft.com/office/powerpoint/2010/main" val="38416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73A3-D590-2147-83CD-6919F8979540}"/>
              </a:ext>
            </a:extLst>
          </p:cNvPr>
          <p:cNvSpPr>
            <a:spLocks noGrp="1"/>
          </p:cNvSpPr>
          <p:nvPr>
            <p:ph type="title"/>
          </p:nvPr>
        </p:nvSpPr>
        <p:spPr/>
        <p:txBody>
          <a:bodyPr>
            <a:normAutofit fontScale="90000"/>
          </a:bodyPr>
          <a:lstStyle/>
          <a:p>
            <a:pPr algn="ctr"/>
            <a:r>
              <a:rPr lang="en-US" dirty="0"/>
              <a:t>SELECT * FROM flights WHERE id IN</a:t>
            </a:r>
            <a:br>
              <a:rPr lang="en-US" dirty="0"/>
            </a:br>
            <a:r>
              <a:rPr lang="en-US" dirty="0"/>
              <a:t>(SELECT </a:t>
            </a:r>
            <a:r>
              <a:rPr lang="en-US" dirty="0" err="1"/>
              <a:t>flight_id</a:t>
            </a:r>
            <a:r>
              <a:rPr lang="en-US" dirty="0"/>
              <a:t> FROM passengers</a:t>
            </a:r>
            <a:br>
              <a:rPr lang="en-US" dirty="0"/>
            </a:br>
            <a:r>
              <a:rPr lang="en-US" dirty="0"/>
              <a:t>GROUP BY </a:t>
            </a:r>
            <a:r>
              <a:rPr lang="en-US" dirty="0" err="1"/>
              <a:t>flight_id</a:t>
            </a:r>
            <a:r>
              <a:rPr lang="en-US" dirty="0"/>
              <a:t> HAVING COUNT(*) &gt; 1);</a:t>
            </a:r>
          </a:p>
        </p:txBody>
      </p:sp>
      <p:graphicFrame>
        <p:nvGraphicFramePr>
          <p:cNvPr id="5" name="Table 4">
            <a:extLst>
              <a:ext uri="{FF2B5EF4-FFF2-40B4-BE49-F238E27FC236}">
                <a16:creationId xmlns:a16="http://schemas.microsoft.com/office/drawing/2014/main" id="{416737D3-F8A9-A944-9E4B-4E7CA56EF495}"/>
              </a:ext>
            </a:extLst>
          </p:cNvPr>
          <p:cNvGraphicFramePr>
            <a:graphicFrameLocks noGrp="1"/>
          </p:cNvGraphicFramePr>
          <p:nvPr/>
        </p:nvGraphicFramePr>
        <p:xfrm>
          <a:off x="8733117" y="3948691"/>
          <a:ext cx="1638169" cy="2316480"/>
        </p:xfrm>
        <a:graphic>
          <a:graphicData uri="http://schemas.openxmlformats.org/drawingml/2006/table">
            <a:tbl>
              <a:tblPr firstRow="1">
                <a:tableStyleId>{5C22544A-7EE6-4342-B048-85BDC9FD1C3A}</a:tableStyleId>
              </a:tblPr>
              <a:tblGrid>
                <a:gridCol w="1638169">
                  <a:extLst>
                    <a:ext uri="{9D8B030D-6E8A-4147-A177-3AD203B41FA5}">
                      <a16:colId xmlns:a16="http://schemas.microsoft.com/office/drawing/2014/main" val="1529296435"/>
                    </a:ext>
                  </a:extLst>
                </a:gridCol>
              </a:tblGrid>
              <a:tr h="370840">
                <a:tc>
                  <a:txBody>
                    <a:bodyPr/>
                    <a:lstStyle/>
                    <a:p>
                      <a:pPr algn="ctr"/>
                      <a:r>
                        <a:rPr lang="en-US" sz="3200" dirty="0" err="1"/>
                        <a:t>flight_id</a:t>
                      </a:r>
                      <a:endParaRPr lang="en-US" sz="3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6988"/>
                  </a:ext>
                </a:extLst>
              </a:tr>
              <a:tr h="370840">
                <a:tc>
                  <a:txBody>
                    <a:bodyPr/>
                    <a:lstStyle/>
                    <a:p>
                      <a:pPr algn="ctr"/>
                      <a:r>
                        <a:rPr lang="en-US" sz="3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317352"/>
                  </a:ext>
                </a:extLst>
              </a:tr>
              <a:tr h="370840">
                <a:tc>
                  <a:txBody>
                    <a:bodyPr/>
                    <a:lstStyle/>
                    <a:p>
                      <a:pPr algn="ctr"/>
                      <a:r>
                        <a:rPr lang="en-US" sz="3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313291"/>
                  </a:ext>
                </a:extLst>
              </a:tr>
              <a:tr h="370840">
                <a:tc>
                  <a:txBody>
                    <a:bodyPr/>
                    <a:lstStyle/>
                    <a:p>
                      <a:pPr algn="ctr"/>
                      <a:r>
                        <a:rPr lang="en-US" sz="3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754085"/>
                  </a:ext>
                </a:extLst>
              </a:tr>
            </a:tbl>
          </a:graphicData>
        </a:graphic>
      </p:graphicFrame>
      <p:graphicFrame>
        <p:nvGraphicFramePr>
          <p:cNvPr id="4" name="Table 3">
            <a:extLst>
              <a:ext uri="{FF2B5EF4-FFF2-40B4-BE49-F238E27FC236}">
                <a16:creationId xmlns:a16="http://schemas.microsoft.com/office/drawing/2014/main" id="{D8A91B9F-5AEC-CB47-A725-9CFDE825AF0B}"/>
              </a:ext>
            </a:extLst>
          </p:cNvPr>
          <p:cNvGraphicFramePr>
            <a:graphicFrameLocks noGrp="1"/>
          </p:cNvGraphicFramePr>
          <p:nvPr>
            <p:extLst>
              <p:ext uri="{D42A27DB-BD31-4B8C-83A1-F6EECF244321}">
                <p14:modId xmlns:p14="http://schemas.microsoft.com/office/powerpoint/2010/main" val="3687957973"/>
              </p:ext>
            </p:extLst>
          </p:nvPr>
        </p:nvGraphicFramePr>
        <p:xfrm>
          <a:off x="516664" y="2427380"/>
          <a:ext cx="5579336" cy="4065495"/>
        </p:xfrm>
        <a:graphic>
          <a:graphicData uri="http://schemas.openxmlformats.org/drawingml/2006/table">
            <a:tbl>
              <a:tblPr firstRow="1">
                <a:tableStyleId>{6E25E649-3F16-4E02-A733-19D2CDBF48F0}</a:tableStyleId>
              </a:tblPr>
              <a:tblGrid>
                <a:gridCol w="1394834">
                  <a:extLst>
                    <a:ext uri="{9D8B030D-6E8A-4147-A177-3AD203B41FA5}">
                      <a16:colId xmlns:a16="http://schemas.microsoft.com/office/drawing/2014/main" val="1962121325"/>
                    </a:ext>
                  </a:extLst>
                </a:gridCol>
                <a:gridCol w="1394834">
                  <a:extLst>
                    <a:ext uri="{9D8B030D-6E8A-4147-A177-3AD203B41FA5}">
                      <a16:colId xmlns:a16="http://schemas.microsoft.com/office/drawing/2014/main" val="541715510"/>
                    </a:ext>
                  </a:extLst>
                </a:gridCol>
                <a:gridCol w="1394834">
                  <a:extLst>
                    <a:ext uri="{9D8B030D-6E8A-4147-A177-3AD203B41FA5}">
                      <a16:colId xmlns:a16="http://schemas.microsoft.com/office/drawing/2014/main" val="3957120184"/>
                    </a:ext>
                  </a:extLst>
                </a:gridCol>
                <a:gridCol w="1394834">
                  <a:extLst>
                    <a:ext uri="{9D8B030D-6E8A-4147-A177-3AD203B41FA5}">
                      <a16:colId xmlns:a16="http://schemas.microsoft.com/office/drawing/2014/main" val="1286979374"/>
                    </a:ext>
                  </a:extLst>
                </a:gridCol>
              </a:tblGrid>
              <a:tr h="580785">
                <a:tc>
                  <a:txBody>
                    <a:bodyPr/>
                    <a:lstStyle/>
                    <a:p>
                      <a:pPr algn="ctr"/>
                      <a:r>
                        <a:rPr lang="en-US" sz="20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394356"/>
                  </a:ext>
                </a:extLst>
              </a:tr>
              <a:tr h="580785">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06954924"/>
                  </a:ext>
                </a:extLst>
              </a:tr>
              <a:tr h="580785">
                <a:tc>
                  <a:txBody>
                    <a:bodyPr/>
                    <a:lstStyle/>
                    <a:p>
                      <a:pPr algn="ctr"/>
                      <a:r>
                        <a:rPr lang="en-U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dirty="0"/>
                        <a:t>Shanghai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dirty="0"/>
                        <a:t>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98433607"/>
                  </a:ext>
                </a:extLst>
              </a:tr>
              <a:tr h="580785">
                <a:tc>
                  <a:txBody>
                    <a:bodyPr/>
                    <a:lstStyle/>
                    <a:p>
                      <a:pPr algn="ctr"/>
                      <a:r>
                        <a:rPr lang="en-US"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Istanbul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Tokyo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945215"/>
                  </a:ext>
                </a:extLst>
              </a:tr>
              <a:tr h="580785">
                <a:tc>
                  <a:txBody>
                    <a:bodyPr/>
                    <a:lstStyle/>
                    <a:p>
                      <a:pPr algn="ctr"/>
                      <a:r>
                        <a:rPr lang="en-US"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198446"/>
                  </a:ext>
                </a:extLst>
              </a:tr>
              <a:tr h="580785">
                <a:tc>
                  <a:txBody>
                    <a:bodyPr/>
                    <a:lstStyle/>
                    <a:p>
                      <a:pPr algn="ctr"/>
                      <a:r>
                        <a:rPr lang="en-US"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Moscow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68518"/>
                  </a:ext>
                </a:extLst>
              </a:tr>
              <a:tr h="580785">
                <a:tc>
                  <a:txBody>
                    <a:bodyPr/>
                    <a:lstStyle/>
                    <a:p>
                      <a:pPr algn="ctr"/>
                      <a:r>
                        <a:rPr lang="en-US"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dirty="0"/>
                        <a:t>Lima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dirty="0"/>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dirty="0"/>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939645259"/>
                  </a:ext>
                </a:extLst>
              </a:tr>
            </a:tbl>
          </a:graphicData>
        </a:graphic>
      </p:graphicFrame>
    </p:spTree>
    <p:extLst>
      <p:ext uri="{BB962C8B-B14F-4D97-AF65-F5344CB8AC3E}">
        <p14:creationId xmlns:p14="http://schemas.microsoft.com/office/powerpoint/2010/main" val="305532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16C41A-6E26-6B46-904F-3358346E0DA7}"/>
              </a:ext>
            </a:extLst>
          </p:cNvPr>
          <p:cNvSpPr>
            <a:spLocks noGrp="1"/>
          </p:cNvSpPr>
          <p:nvPr>
            <p:ph type="title"/>
          </p:nvPr>
        </p:nvSpPr>
        <p:spPr/>
        <p:txBody>
          <a:bodyPr/>
          <a:lstStyle/>
          <a:p>
            <a:r>
              <a:rPr lang="en-US" dirty="0"/>
              <a:t>Security </a:t>
            </a:r>
          </a:p>
        </p:txBody>
      </p:sp>
      <p:sp>
        <p:nvSpPr>
          <p:cNvPr id="4" name="Text Placeholder 3">
            <a:extLst>
              <a:ext uri="{FF2B5EF4-FFF2-40B4-BE49-F238E27FC236}">
                <a16:creationId xmlns:a16="http://schemas.microsoft.com/office/drawing/2014/main" id="{304603BE-35D9-6B42-B008-E02AE0FABC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4720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C78C24-075E-F948-AE5A-998489B89AAE}"/>
              </a:ext>
            </a:extLst>
          </p:cNvPr>
          <p:cNvSpPr>
            <a:spLocks noGrp="1"/>
          </p:cNvSpPr>
          <p:nvPr>
            <p:ph type="title"/>
          </p:nvPr>
        </p:nvSpPr>
        <p:spPr/>
        <p:txBody>
          <a:bodyPr/>
          <a:lstStyle/>
          <a:p>
            <a:r>
              <a:rPr lang="en-US" dirty="0"/>
              <a:t>SQL Injection</a:t>
            </a:r>
          </a:p>
        </p:txBody>
      </p:sp>
      <p:sp>
        <p:nvSpPr>
          <p:cNvPr id="7" name="Text Placeholder 6">
            <a:extLst>
              <a:ext uri="{FF2B5EF4-FFF2-40B4-BE49-F238E27FC236}">
                <a16:creationId xmlns:a16="http://schemas.microsoft.com/office/drawing/2014/main" id="{5EF2BFCD-4B28-A042-8D3B-BDFF4A5C7B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0725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B99BD0-9083-DB4C-A351-77B149357060}"/>
              </a:ext>
            </a:extLst>
          </p:cNvPr>
          <p:cNvSpPr txBox="1"/>
          <p:nvPr/>
        </p:nvSpPr>
        <p:spPr>
          <a:xfrm>
            <a:off x="1909481" y="1479175"/>
            <a:ext cx="2593331" cy="461665"/>
          </a:xfrm>
          <a:prstGeom prst="rect">
            <a:avLst/>
          </a:prstGeom>
          <a:noFill/>
        </p:spPr>
        <p:txBody>
          <a:bodyPr wrap="square" rtlCol="0">
            <a:spAutoFit/>
          </a:bodyPr>
          <a:lstStyle/>
          <a:p>
            <a:r>
              <a:rPr lang="en-US" sz="2400" b="1" dirty="0"/>
              <a:t>Username</a:t>
            </a:r>
          </a:p>
        </p:txBody>
      </p:sp>
      <p:sp>
        <p:nvSpPr>
          <p:cNvPr id="7" name="Rectangle 6">
            <a:extLst>
              <a:ext uri="{FF2B5EF4-FFF2-40B4-BE49-F238E27FC236}">
                <a16:creationId xmlns:a16="http://schemas.microsoft.com/office/drawing/2014/main" id="{E3F8FDA2-28E9-E740-96E1-1C8BA686F30F}"/>
              </a:ext>
            </a:extLst>
          </p:cNvPr>
          <p:cNvSpPr/>
          <p:nvPr/>
        </p:nvSpPr>
        <p:spPr>
          <a:xfrm>
            <a:off x="2008093" y="1848508"/>
            <a:ext cx="6745941" cy="9556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a:extLst>
              <a:ext uri="{FF2B5EF4-FFF2-40B4-BE49-F238E27FC236}">
                <a16:creationId xmlns:a16="http://schemas.microsoft.com/office/drawing/2014/main" id="{CA092D76-FBBE-D54C-9C21-697B3C7FD23D}"/>
              </a:ext>
            </a:extLst>
          </p:cNvPr>
          <p:cNvSpPr txBox="1"/>
          <p:nvPr/>
        </p:nvSpPr>
        <p:spPr>
          <a:xfrm>
            <a:off x="1909481" y="3376134"/>
            <a:ext cx="2593331" cy="461665"/>
          </a:xfrm>
          <a:prstGeom prst="rect">
            <a:avLst/>
          </a:prstGeom>
          <a:noFill/>
        </p:spPr>
        <p:txBody>
          <a:bodyPr wrap="square" rtlCol="0">
            <a:spAutoFit/>
          </a:bodyPr>
          <a:lstStyle/>
          <a:p>
            <a:r>
              <a:rPr lang="en-US" sz="2400" b="1" dirty="0"/>
              <a:t>Password</a:t>
            </a:r>
          </a:p>
        </p:txBody>
      </p:sp>
      <p:sp>
        <p:nvSpPr>
          <p:cNvPr id="9" name="Rectangle 8">
            <a:extLst>
              <a:ext uri="{FF2B5EF4-FFF2-40B4-BE49-F238E27FC236}">
                <a16:creationId xmlns:a16="http://schemas.microsoft.com/office/drawing/2014/main" id="{E2E2AB6F-B446-EA42-A77E-48D040ABA144}"/>
              </a:ext>
            </a:extLst>
          </p:cNvPr>
          <p:cNvSpPr/>
          <p:nvPr/>
        </p:nvSpPr>
        <p:spPr>
          <a:xfrm>
            <a:off x="2008093" y="3745467"/>
            <a:ext cx="6745941" cy="9556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a:extLst>
              <a:ext uri="{FF2B5EF4-FFF2-40B4-BE49-F238E27FC236}">
                <a16:creationId xmlns:a16="http://schemas.microsoft.com/office/drawing/2014/main" id="{B98B760C-CE6E-A74C-98D1-99577B8E3D8C}"/>
              </a:ext>
            </a:extLst>
          </p:cNvPr>
          <p:cNvSpPr txBox="1"/>
          <p:nvPr/>
        </p:nvSpPr>
        <p:spPr>
          <a:xfrm>
            <a:off x="1788459" y="5642426"/>
            <a:ext cx="7671716" cy="369332"/>
          </a:xfrm>
          <a:prstGeom prst="rect">
            <a:avLst/>
          </a:prstGeom>
          <a:noFill/>
          <a:ln>
            <a:solidFill>
              <a:srgbClr val="FFC000"/>
            </a:solidFill>
          </a:ln>
        </p:spPr>
        <p:txBody>
          <a:bodyPr wrap="none" rtlCol="0">
            <a:spAutoFit/>
          </a:bodyPr>
          <a:lstStyle/>
          <a:p>
            <a:r>
              <a:rPr lang="en-US" dirty="0">
                <a:solidFill>
                  <a:srgbClr val="FF0000"/>
                </a:solidFill>
              </a:rPr>
              <a:t>What query will you construct to check if the user is a valid user in your system?</a:t>
            </a:r>
          </a:p>
        </p:txBody>
      </p:sp>
    </p:spTree>
    <p:extLst>
      <p:ext uri="{BB962C8B-B14F-4D97-AF65-F5344CB8AC3E}">
        <p14:creationId xmlns:p14="http://schemas.microsoft.com/office/powerpoint/2010/main" val="1770107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E043F-9BD7-9342-8D87-34F2DD441631}"/>
              </a:ext>
            </a:extLst>
          </p:cNvPr>
          <p:cNvSpPr txBox="1"/>
          <p:nvPr/>
        </p:nvSpPr>
        <p:spPr>
          <a:xfrm>
            <a:off x="1734671" y="1446309"/>
            <a:ext cx="7947212" cy="3034357"/>
          </a:xfrm>
          <a:prstGeom prst="rect">
            <a:avLst/>
          </a:prstGeom>
          <a:noFill/>
        </p:spPr>
        <p:txBody>
          <a:bodyPr wrap="square" rtlCol="0">
            <a:spAutoFit/>
          </a:bodyPr>
          <a:lstStyle/>
          <a:p>
            <a:pPr>
              <a:lnSpc>
                <a:spcPct val="150000"/>
              </a:lnSpc>
            </a:pPr>
            <a:r>
              <a:rPr lang="en-US" sz="4400" dirty="0"/>
              <a:t>SELECT * FROM </a:t>
            </a:r>
            <a:r>
              <a:rPr lang="en-US" sz="4400" dirty="0" err="1"/>
              <a:t>myusers</a:t>
            </a:r>
            <a:endParaRPr lang="en-US" sz="4400" dirty="0"/>
          </a:p>
          <a:p>
            <a:pPr>
              <a:lnSpc>
                <a:spcPct val="150000"/>
              </a:lnSpc>
            </a:pPr>
            <a:r>
              <a:rPr lang="en-US" sz="4400" dirty="0"/>
              <a:t>WHERE (username = </a:t>
            </a:r>
            <a:r>
              <a:rPr lang="en-US" sz="4400" dirty="0">
                <a:solidFill>
                  <a:srgbClr val="FFC000"/>
                </a:solidFill>
              </a:rPr>
              <a:t>username</a:t>
            </a:r>
            <a:r>
              <a:rPr lang="en-US" sz="4400" dirty="0"/>
              <a:t>)</a:t>
            </a:r>
          </a:p>
          <a:p>
            <a:pPr>
              <a:lnSpc>
                <a:spcPct val="150000"/>
              </a:lnSpc>
            </a:pPr>
            <a:r>
              <a:rPr lang="en-US" sz="4400" dirty="0"/>
              <a:t>AND (password = </a:t>
            </a:r>
            <a:r>
              <a:rPr lang="en-US" sz="4400" dirty="0">
                <a:solidFill>
                  <a:srgbClr val="FFC000"/>
                </a:solidFill>
              </a:rPr>
              <a:t>password</a:t>
            </a:r>
            <a:r>
              <a:rPr lang="en-US" sz="4400" dirty="0"/>
              <a:t>);</a:t>
            </a:r>
          </a:p>
        </p:txBody>
      </p:sp>
    </p:spTree>
    <p:extLst>
      <p:ext uri="{BB962C8B-B14F-4D97-AF65-F5344CB8AC3E}">
        <p14:creationId xmlns:p14="http://schemas.microsoft.com/office/powerpoint/2010/main" val="1442756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E043F-9BD7-9342-8D87-34F2DD441631}"/>
              </a:ext>
            </a:extLst>
          </p:cNvPr>
          <p:cNvSpPr txBox="1"/>
          <p:nvPr/>
        </p:nvSpPr>
        <p:spPr>
          <a:xfrm>
            <a:off x="1734671" y="1446309"/>
            <a:ext cx="7947212" cy="3034357"/>
          </a:xfrm>
          <a:prstGeom prst="rect">
            <a:avLst/>
          </a:prstGeom>
          <a:noFill/>
        </p:spPr>
        <p:txBody>
          <a:bodyPr wrap="square" rtlCol="0">
            <a:spAutoFit/>
          </a:bodyPr>
          <a:lstStyle/>
          <a:p>
            <a:pPr>
              <a:lnSpc>
                <a:spcPct val="150000"/>
              </a:lnSpc>
            </a:pPr>
            <a:r>
              <a:rPr lang="en-SG" sz="4400" dirty="0"/>
              <a:t>SELECT * FROM </a:t>
            </a:r>
            <a:r>
              <a:rPr lang="en-SG" sz="4400" dirty="0" err="1"/>
              <a:t>myusers</a:t>
            </a:r>
            <a:endParaRPr lang="en-SG" sz="4400" dirty="0"/>
          </a:p>
          <a:p>
            <a:pPr>
              <a:lnSpc>
                <a:spcPct val="150000"/>
              </a:lnSpc>
            </a:pPr>
            <a:r>
              <a:rPr lang="en-SG" sz="4400" dirty="0"/>
              <a:t>WHERE (username = </a:t>
            </a:r>
            <a:r>
              <a:rPr lang="en-SG" sz="4400" dirty="0">
                <a:solidFill>
                  <a:srgbClr val="FFC000"/>
                </a:solidFill>
              </a:rPr>
              <a:t>'</a:t>
            </a:r>
            <a:r>
              <a:rPr lang="en-SG" sz="4400" dirty="0" err="1">
                <a:solidFill>
                  <a:srgbClr val="FFC000"/>
                </a:solidFill>
              </a:rPr>
              <a:t>alice</a:t>
            </a:r>
            <a:r>
              <a:rPr lang="en-SG" sz="4400" dirty="0">
                <a:solidFill>
                  <a:srgbClr val="FFC000"/>
                </a:solidFill>
              </a:rPr>
              <a:t>'</a:t>
            </a:r>
            <a:r>
              <a:rPr lang="en-SG" sz="4400" dirty="0"/>
              <a:t>)</a:t>
            </a:r>
          </a:p>
          <a:p>
            <a:pPr>
              <a:lnSpc>
                <a:spcPct val="150000"/>
              </a:lnSpc>
            </a:pPr>
            <a:r>
              <a:rPr lang="en-SG" sz="4400" dirty="0"/>
              <a:t>AND (password = </a:t>
            </a:r>
            <a:r>
              <a:rPr lang="en-SG" sz="4400" dirty="0">
                <a:solidFill>
                  <a:srgbClr val="FFC000"/>
                </a:solidFill>
              </a:rPr>
              <a:t>'1' OR '1' = '1'</a:t>
            </a:r>
            <a:r>
              <a:rPr lang="en-SG" sz="4400" dirty="0"/>
              <a:t>);</a:t>
            </a:r>
          </a:p>
        </p:txBody>
      </p:sp>
    </p:spTree>
    <p:extLst>
      <p:ext uri="{BB962C8B-B14F-4D97-AF65-F5344CB8AC3E}">
        <p14:creationId xmlns:p14="http://schemas.microsoft.com/office/powerpoint/2010/main" val="14200940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B99BD0-9083-DB4C-A351-77B149357060}"/>
              </a:ext>
            </a:extLst>
          </p:cNvPr>
          <p:cNvSpPr txBox="1"/>
          <p:nvPr/>
        </p:nvSpPr>
        <p:spPr>
          <a:xfrm>
            <a:off x="1909481" y="1479175"/>
            <a:ext cx="2593331" cy="461665"/>
          </a:xfrm>
          <a:prstGeom prst="rect">
            <a:avLst/>
          </a:prstGeom>
          <a:noFill/>
        </p:spPr>
        <p:txBody>
          <a:bodyPr wrap="square" rtlCol="0">
            <a:spAutoFit/>
          </a:bodyPr>
          <a:lstStyle/>
          <a:p>
            <a:r>
              <a:rPr lang="en-US" sz="2400" b="1" dirty="0"/>
              <a:t>Username</a:t>
            </a:r>
          </a:p>
        </p:txBody>
      </p:sp>
      <p:sp>
        <p:nvSpPr>
          <p:cNvPr id="7" name="Rectangle 6">
            <a:extLst>
              <a:ext uri="{FF2B5EF4-FFF2-40B4-BE49-F238E27FC236}">
                <a16:creationId xmlns:a16="http://schemas.microsoft.com/office/drawing/2014/main" id="{E3F8FDA2-28E9-E740-96E1-1C8BA686F30F}"/>
              </a:ext>
            </a:extLst>
          </p:cNvPr>
          <p:cNvSpPr/>
          <p:nvPr/>
        </p:nvSpPr>
        <p:spPr>
          <a:xfrm>
            <a:off x="2008093" y="1848508"/>
            <a:ext cx="6745941" cy="9556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alice</a:t>
            </a:r>
            <a:endParaRPr lang="en-US" sz="2400" dirty="0">
              <a:solidFill>
                <a:schemeClr val="tx1"/>
              </a:solidFill>
            </a:endParaRPr>
          </a:p>
        </p:txBody>
      </p:sp>
      <p:sp>
        <p:nvSpPr>
          <p:cNvPr id="8" name="TextBox 7">
            <a:extLst>
              <a:ext uri="{FF2B5EF4-FFF2-40B4-BE49-F238E27FC236}">
                <a16:creationId xmlns:a16="http://schemas.microsoft.com/office/drawing/2014/main" id="{CA092D76-FBBE-D54C-9C21-697B3C7FD23D}"/>
              </a:ext>
            </a:extLst>
          </p:cNvPr>
          <p:cNvSpPr txBox="1"/>
          <p:nvPr/>
        </p:nvSpPr>
        <p:spPr>
          <a:xfrm>
            <a:off x="1909481" y="3376134"/>
            <a:ext cx="2593331" cy="461665"/>
          </a:xfrm>
          <a:prstGeom prst="rect">
            <a:avLst/>
          </a:prstGeom>
          <a:noFill/>
        </p:spPr>
        <p:txBody>
          <a:bodyPr wrap="square" rtlCol="0">
            <a:spAutoFit/>
          </a:bodyPr>
          <a:lstStyle/>
          <a:p>
            <a:r>
              <a:rPr lang="en-US" sz="2400" b="1" dirty="0"/>
              <a:t>Password</a:t>
            </a:r>
          </a:p>
        </p:txBody>
      </p:sp>
      <p:sp>
        <p:nvSpPr>
          <p:cNvPr id="9" name="Rectangle 8">
            <a:extLst>
              <a:ext uri="{FF2B5EF4-FFF2-40B4-BE49-F238E27FC236}">
                <a16:creationId xmlns:a16="http://schemas.microsoft.com/office/drawing/2014/main" id="{E2E2AB6F-B446-EA42-A77E-48D040ABA144}"/>
              </a:ext>
            </a:extLst>
          </p:cNvPr>
          <p:cNvSpPr/>
          <p:nvPr/>
        </p:nvSpPr>
        <p:spPr>
          <a:xfrm>
            <a:off x="2008093" y="3745467"/>
            <a:ext cx="6745941" cy="9556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1’ OR ‘1’ = ‘1</a:t>
            </a:r>
          </a:p>
        </p:txBody>
      </p:sp>
    </p:spTree>
    <p:extLst>
      <p:ext uri="{BB962C8B-B14F-4D97-AF65-F5344CB8AC3E}">
        <p14:creationId xmlns:p14="http://schemas.microsoft.com/office/powerpoint/2010/main" val="212773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23B7-2B66-0347-89FE-E5F96786EF7F}"/>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C3AF2AD2-9275-854C-9917-63A682D40785}"/>
              </a:ext>
            </a:extLst>
          </p:cNvPr>
          <p:cNvPicPr>
            <a:picLocks noChangeAspect="1"/>
          </p:cNvPicPr>
          <p:nvPr/>
        </p:nvPicPr>
        <p:blipFill>
          <a:blip r:embed="rId2"/>
          <a:stretch>
            <a:fillRect/>
          </a:stretch>
        </p:blipFill>
        <p:spPr>
          <a:xfrm>
            <a:off x="2577859" y="365124"/>
            <a:ext cx="7945229" cy="6492875"/>
          </a:xfrm>
          <a:prstGeom prst="rect">
            <a:avLst/>
          </a:prstGeom>
        </p:spPr>
      </p:pic>
    </p:spTree>
    <p:extLst>
      <p:ext uri="{BB962C8B-B14F-4D97-AF65-F5344CB8AC3E}">
        <p14:creationId xmlns:p14="http://schemas.microsoft.com/office/powerpoint/2010/main" val="1678673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E043F-9BD7-9342-8D87-34F2DD441631}"/>
              </a:ext>
            </a:extLst>
          </p:cNvPr>
          <p:cNvSpPr txBox="1"/>
          <p:nvPr/>
        </p:nvSpPr>
        <p:spPr>
          <a:xfrm>
            <a:off x="1734671" y="1446309"/>
            <a:ext cx="7947212" cy="3034357"/>
          </a:xfrm>
          <a:prstGeom prst="rect">
            <a:avLst/>
          </a:prstGeom>
          <a:noFill/>
        </p:spPr>
        <p:txBody>
          <a:bodyPr wrap="square" rtlCol="0">
            <a:spAutoFit/>
          </a:bodyPr>
          <a:lstStyle/>
          <a:p>
            <a:pPr>
              <a:lnSpc>
                <a:spcPct val="150000"/>
              </a:lnSpc>
            </a:pPr>
            <a:r>
              <a:rPr lang="en-US" sz="4400" dirty="0"/>
              <a:t>SELECT * FROM </a:t>
            </a:r>
            <a:r>
              <a:rPr lang="en-US" sz="4400" dirty="0" err="1"/>
              <a:t>myusers</a:t>
            </a:r>
            <a:endParaRPr lang="en-US" sz="4400" dirty="0"/>
          </a:p>
          <a:p>
            <a:pPr>
              <a:lnSpc>
                <a:spcPct val="150000"/>
              </a:lnSpc>
            </a:pPr>
            <a:r>
              <a:rPr lang="en-US" sz="4400" dirty="0"/>
              <a:t>WHERE (username = </a:t>
            </a:r>
            <a:r>
              <a:rPr lang="en-US" sz="4400" dirty="0">
                <a:solidFill>
                  <a:srgbClr val="FFC000"/>
                </a:solidFill>
              </a:rPr>
              <a:t>username</a:t>
            </a:r>
            <a:r>
              <a:rPr lang="en-US" sz="4400" dirty="0"/>
              <a:t>)</a:t>
            </a:r>
          </a:p>
          <a:p>
            <a:pPr>
              <a:lnSpc>
                <a:spcPct val="150000"/>
              </a:lnSpc>
            </a:pPr>
            <a:r>
              <a:rPr lang="en-US" sz="4400" dirty="0"/>
              <a:t>AND (password = </a:t>
            </a:r>
            <a:r>
              <a:rPr lang="en-US" sz="4400" dirty="0">
                <a:solidFill>
                  <a:srgbClr val="FFC000"/>
                </a:solidFill>
              </a:rPr>
              <a:t>password</a:t>
            </a:r>
            <a:r>
              <a:rPr lang="en-US" sz="4400" dirty="0"/>
              <a:t>);</a:t>
            </a:r>
          </a:p>
        </p:txBody>
      </p:sp>
    </p:spTree>
    <p:extLst>
      <p:ext uri="{BB962C8B-B14F-4D97-AF65-F5344CB8AC3E}">
        <p14:creationId xmlns:p14="http://schemas.microsoft.com/office/powerpoint/2010/main" val="36479494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E043F-9BD7-9342-8D87-34F2DD441631}"/>
              </a:ext>
            </a:extLst>
          </p:cNvPr>
          <p:cNvSpPr txBox="1"/>
          <p:nvPr/>
        </p:nvSpPr>
        <p:spPr>
          <a:xfrm>
            <a:off x="1734670" y="1446309"/>
            <a:ext cx="9843247" cy="3034357"/>
          </a:xfrm>
          <a:prstGeom prst="rect">
            <a:avLst/>
          </a:prstGeom>
          <a:noFill/>
        </p:spPr>
        <p:txBody>
          <a:bodyPr wrap="square" rtlCol="0">
            <a:spAutoFit/>
          </a:bodyPr>
          <a:lstStyle/>
          <a:p>
            <a:pPr>
              <a:lnSpc>
                <a:spcPct val="150000"/>
              </a:lnSpc>
            </a:pPr>
            <a:r>
              <a:rPr lang="en-SG" sz="4400" dirty="0">
                <a:latin typeface="Calibri" panose="020F0502020204030204" pitchFamily="34" charset="0"/>
                <a:cs typeface="Calibri" panose="020F0502020204030204" pitchFamily="34" charset="0"/>
              </a:rPr>
              <a:t>SELECT * FROM </a:t>
            </a:r>
            <a:r>
              <a:rPr lang="en-SG" sz="4400" dirty="0" err="1">
                <a:latin typeface="Calibri" panose="020F0502020204030204" pitchFamily="34" charset="0"/>
                <a:cs typeface="Calibri" panose="020F0502020204030204" pitchFamily="34" charset="0"/>
              </a:rPr>
              <a:t>myusers</a:t>
            </a:r>
            <a:endParaRPr lang="en-SG" sz="4400" dirty="0">
              <a:latin typeface="Calibri" panose="020F0502020204030204" pitchFamily="34" charset="0"/>
              <a:cs typeface="Calibri" panose="020F0502020204030204" pitchFamily="34" charset="0"/>
            </a:endParaRPr>
          </a:p>
          <a:p>
            <a:pPr>
              <a:lnSpc>
                <a:spcPct val="150000"/>
              </a:lnSpc>
            </a:pPr>
            <a:r>
              <a:rPr lang="en-SG" sz="4400" dirty="0">
                <a:latin typeface="Calibri" panose="020F0502020204030204" pitchFamily="34" charset="0"/>
                <a:cs typeface="Calibri" panose="020F0502020204030204" pitchFamily="34" charset="0"/>
              </a:rPr>
              <a:t>WHERE (username = </a:t>
            </a:r>
            <a:r>
              <a:rPr lang="en-SG" sz="4400" dirty="0">
                <a:solidFill>
                  <a:srgbClr val="FFC000"/>
                </a:solidFill>
                <a:latin typeface="Calibri" panose="020F0502020204030204" pitchFamily="34" charset="0"/>
                <a:cs typeface="Calibri" panose="020F0502020204030204" pitchFamily="34" charset="0"/>
              </a:rPr>
              <a:t>'</a:t>
            </a:r>
            <a:r>
              <a:rPr lang="en-SG" sz="4400" dirty="0" err="1">
                <a:solidFill>
                  <a:srgbClr val="FFC000"/>
                </a:solidFill>
                <a:latin typeface="Calibri" panose="020F0502020204030204" pitchFamily="34" charset="0"/>
                <a:cs typeface="Calibri" panose="020F0502020204030204" pitchFamily="34" charset="0"/>
              </a:rPr>
              <a:t>alice</a:t>
            </a:r>
            <a:r>
              <a:rPr lang="en-SG" sz="4400" dirty="0">
                <a:solidFill>
                  <a:srgbClr val="FFC000"/>
                </a:solidFill>
                <a:latin typeface="Calibri" panose="020F0502020204030204" pitchFamily="34" charset="0"/>
                <a:cs typeface="Calibri" panose="020F0502020204030204" pitchFamily="34" charset="0"/>
              </a:rPr>
              <a:t>'</a:t>
            </a:r>
            <a:r>
              <a:rPr lang="en-SG" sz="4400" dirty="0">
                <a:latin typeface="Calibri" panose="020F0502020204030204" pitchFamily="34" charset="0"/>
                <a:cs typeface="Calibri" panose="020F0502020204030204" pitchFamily="34" charset="0"/>
              </a:rPr>
              <a:t>)</a:t>
            </a:r>
          </a:p>
          <a:p>
            <a:pPr>
              <a:lnSpc>
                <a:spcPct val="150000"/>
              </a:lnSpc>
            </a:pPr>
            <a:r>
              <a:rPr lang="en-SG" sz="4400" dirty="0">
                <a:latin typeface="Calibri" panose="020F0502020204030204" pitchFamily="34" charset="0"/>
                <a:cs typeface="Calibri" panose="020F0502020204030204" pitchFamily="34" charset="0"/>
              </a:rPr>
              <a:t>AND (password = </a:t>
            </a:r>
            <a:r>
              <a:rPr lang="en-SG" sz="4400" dirty="0">
                <a:solidFill>
                  <a:srgbClr val="FFC000"/>
                </a:solidFill>
                <a:latin typeface="Calibri" panose="020F0502020204030204" pitchFamily="34" charset="0"/>
                <a:cs typeface="Calibri" panose="020F0502020204030204" pitchFamily="34" charset="0"/>
              </a:rPr>
              <a:t>'1' OR '1' = '1'</a:t>
            </a:r>
            <a:r>
              <a:rPr lang="en-SG" sz="4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27503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40CF-59C5-734B-9F2F-190C44AE3AB8}"/>
              </a:ext>
            </a:extLst>
          </p:cNvPr>
          <p:cNvSpPr>
            <a:spLocks noGrp="1"/>
          </p:cNvSpPr>
          <p:nvPr>
            <p:ph type="title"/>
          </p:nvPr>
        </p:nvSpPr>
        <p:spPr/>
        <p:txBody>
          <a:bodyPr/>
          <a:lstStyle/>
          <a:p>
            <a:r>
              <a:rPr lang="en-US" dirty="0"/>
              <a:t>Race Conditions</a:t>
            </a:r>
          </a:p>
        </p:txBody>
      </p:sp>
      <p:sp>
        <p:nvSpPr>
          <p:cNvPr id="3" name="Text Placeholder 2">
            <a:extLst>
              <a:ext uri="{FF2B5EF4-FFF2-40B4-BE49-F238E27FC236}">
                <a16:creationId xmlns:a16="http://schemas.microsoft.com/office/drawing/2014/main" id="{C331A1C1-D0A7-F146-8F23-7BCDE4E305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722722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BAC71D-4C0D-7742-A979-DB1983D7838D}"/>
              </a:ext>
            </a:extLst>
          </p:cNvPr>
          <p:cNvSpPr>
            <a:spLocks noGrp="1"/>
          </p:cNvSpPr>
          <p:nvPr>
            <p:ph type="title"/>
          </p:nvPr>
        </p:nvSpPr>
        <p:spPr/>
        <p:txBody>
          <a:bodyPr/>
          <a:lstStyle/>
          <a:p>
            <a:r>
              <a:rPr lang="en-US" dirty="0"/>
              <a:t>Race Conditions</a:t>
            </a:r>
          </a:p>
        </p:txBody>
      </p:sp>
      <p:sp>
        <p:nvSpPr>
          <p:cNvPr id="7" name="TextBox 6">
            <a:extLst>
              <a:ext uri="{FF2B5EF4-FFF2-40B4-BE49-F238E27FC236}">
                <a16:creationId xmlns:a16="http://schemas.microsoft.com/office/drawing/2014/main" id="{1FDCC8CC-33D7-DC4D-A35E-927B4E8071CA}"/>
              </a:ext>
            </a:extLst>
          </p:cNvPr>
          <p:cNvSpPr txBox="1"/>
          <p:nvPr/>
        </p:nvSpPr>
        <p:spPr>
          <a:xfrm>
            <a:off x="4356847" y="1842247"/>
            <a:ext cx="2971800" cy="3785652"/>
          </a:xfrm>
          <a:prstGeom prst="rect">
            <a:avLst/>
          </a:prstGeom>
          <a:solidFill>
            <a:schemeClr val="accent5">
              <a:lumMod val="40000"/>
              <a:lumOff val="60000"/>
            </a:schemeClr>
          </a:solidFill>
        </p:spPr>
        <p:txBody>
          <a:bodyPr wrap="square" rtlCol="0">
            <a:spAutoFit/>
          </a:bodyPr>
          <a:lstStyle/>
          <a:p>
            <a:pPr algn="ctr"/>
            <a:endParaRPr lang="en-US" sz="4800" dirty="0"/>
          </a:p>
          <a:p>
            <a:pPr algn="ctr"/>
            <a:endParaRPr lang="en-US" sz="4800" dirty="0"/>
          </a:p>
          <a:p>
            <a:pPr algn="ctr"/>
            <a:r>
              <a:rPr lang="en-US" sz="4800" dirty="0"/>
              <a:t>$100</a:t>
            </a:r>
          </a:p>
          <a:p>
            <a:pPr algn="ctr"/>
            <a:endParaRPr lang="en-US" sz="4800" dirty="0"/>
          </a:p>
          <a:p>
            <a:pPr algn="ctr"/>
            <a:endParaRPr lang="en-US" sz="4800" dirty="0"/>
          </a:p>
        </p:txBody>
      </p:sp>
      <p:sp>
        <p:nvSpPr>
          <p:cNvPr id="8" name="TextBox 7">
            <a:extLst>
              <a:ext uri="{FF2B5EF4-FFF2-40B4-BE49-F238E27FC236}">
                <a16:creationId xmlns:a16="http://schemas.microsoft.com/office/drawing/2014/main" id="{7DF5BC71-4ADF-5A40-BECE-E3F2EF3A58A7}"/>
              </a:ext>
            </a:extLst>
          </p:cNvPr>
          <p:cNvSpPr txBox="1"/>
          <p:nvPr/>
        </p:nvSpPr>
        <p:spPr>
          <a:xfrm>
            <a:off x="4356847" y="1506022"/>
            <a:ext cx="1466235" cy="369332"/>
          </a:xfrm>
          <a:prstGeom prst="rect">
            <a:avLst/>
          </a:prstGeom>
          <a:noFill/>
        </p:spPr>
        <p:txBody>
          <a:bodyPr wrap="none" rtlCol="0">
            <a:spAutoFit/>
          </a:bodyPr>
          <a:lstStyle/>
          <a:p>
            <a:r>
              <a:rPr lang="en-US" dirty="0"/>
              <a:t>Bank Account</a:t>
            </a:r>
          </a:p>
        </p:txBody>
      </p:sp>
      <p:grpSp>
        <p:nvGrpSpPr>
          <p:cNvPr id="16" name="Group 15">
            <a:extLst>
              <a:ext uri="{FF2B5EF4-FFF2-40B4-BE49-F238E27FC236}">
                <a16:creationId xmlns:a16="http://schemas.microsoft.com/office/drawing/2014/main" id="{C2B309F7-2682-334F-AF00-0FD18285C0E9}"/>
              </a:ext>
            </a:extLst>
          </p:cNvPr>
          <p:cNvGrpSpPr/>
          <p:nvPr/>
        </p:nvGrpSpPr>
        <p:grpSpPr>
          <a:xfrm>
            <a:off x="1143000" y="2029634"/>
            <a:ext cx="3213847" cy="646331"/>
            <a:chOff x="1143000" y="2029634"/>
            <a:chExt cx="3213847" cy="646331"/>
          </a:xfrm>
        </p:grpSpPr>
        <p:cxnSp>
          <p:nvCxnSpPr>
            <p:cNvPr id="10" name="Straight Arrow Connector 9">
              <a:extLst>
                <a:ext uri="{FF2B5EF4-FFF2-40B4-BE49-F238E27FC236}">
                  <a16:creationId xmlns:a16="http://schemas.microsoft.com/office/drawing/2014/main" id="{649A7359-0810-B244-B7D1-CF8DD872DBAB}"/>
                </a:ext>
              </a:extLst>
            </p:cNvPr>
            <p:cNvCxnSpPr/>
            <p:nvPr/>
          </p:nvCxnSpPr>
          <p:spPr>
            <a:xfrm>
              <a:off x="1143000" y="2675965"/>
              <a:ext cx="321384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6B0015B-D58C-1C48-A389-AA59EF6EF1E4}"/>
                </a:ext>
              </a:extLst>
            </p:cNvPr>
            <p:cNvSpPr txBox="1"/>
            <p:nvPr/>
          </p:nvSpPr>
          <p:spPr>
            <a:xfrm>
              <a:off x="1143000" y="2029634"/>
              <a:ext cx="2772939" cy="646331"/>
            </a:xfrm>
            <a:prstGeom prst="rect">
              <a:avLst/>
            </a:prstGeom>
            <a:noFill/>
          </p:spPr>
          <p:txBody>
            <a:bodyPr wrap="none" rtlCol="0">
              <a:spAutoFit/>
            </a:bodyPr>
            <a:lstStyle/>
            <a:p>
              <a:r>
                <a:rPr lang="en-US" dirty="0"/>
                <a:t>SELECT balance FROM bank</a:t>
              </a:r>
            </a:p>
            <a:p>
              <a:r>
                <a:rPr lang="en-US" dirty="0"/>
                <a:t>WHERE </a:t>
              </a:r>
              <a:r>
                <a:rPr lang="en-US" dirty="0" err="1"/>
                <a:t>user_id</a:t>
              </a:r>
              <a:r>
                <a:rPr lang="en-US" dirty="0"/>
                <a:t> = 1;</a:t>
              </a:r>
            </a:p>
          </p:txBody>
        </p:sp>
      </p:grpSp>
      <p:sp>
        <p:nvSpPr>
          <p:cNvPr id="12" name="TextBox 11">
            <a:extLst>
              <a:ext uri="{FF2B5EF4-FFF2-40B4-BE49-F238E27FC236}">
                <a16:creationId xmlns:a16="http://schemas.microsoft.com/office/drawing/2014/main" id="{C302009F-44FF-1546-A9F2-21B817F71923}"/>
              </a:ext>
            </a:extLst>
          </p:cNvPr>
          <p:cNvSpPr txBox="1"/>
          <p:nvPr/>
        </p:nvSpPr>
        <p:spPr>
          <a:xfrm>
            <a:off x="3648077" y="2942135"/>
            <a:ext cx="535724" cy="369332"/>
          </a:xfrm>
          <a:prstGeom prst="rect">
            <a:avLst/>
          </a:prstGeom>
          <a:noFill/>
        </p:spPr>
        <p:txBody>
          <a:bodyPr wrap="none" rtlCol="0">
            <a:spAutoFit/>
          </a:bodyPr>
          <a:lstStyle/>
          <a:p>
            <a:r>
              <a:rPr lang="en-US" dirty="0"/>
              <a:t>100</a:t>
            </a:r>
          </a:p>
        </p:txBody>
      </p:sp>
      <p:grpSp>
        <p:nvGrpSpPr>
          <p:cNvPr id="17" name="Group 16">
            <a:extLst>
              <a:ext uri="{FF2B5EF4-FFF2-40B4-BE49-F238E27FC236}">
                <a16:creationId xmlns:a16="http://schemas.microsoft.com/office/drawing/2014/main" id="{985724AA-3A47-C746-A492-80737C39D3F2}"/>
              </a:ext>
            </a:extLst>
          </p:cNvPr>
          <p:cNvGrpSpPr/>
          <p:nvPr/>
        </p:nvGrpSpPr>
        <p:grpSpPr>
          <a:xfrm>
            <a:off x="1143000" y="3581870"/>
            <a:ext cx="3213847" cy="923330"/>
            <a:chOff x="1143000" y="3581870"/>
            <a:chExt cx="3213847" cy="923330"/>
          </a:xfrm>
        </p:grpSpPr>
        <p:cxnSp>
          <p:nvCxnSpPr>
            <p:cNvPr id="13" name="Straight Arrow Connector 12">
              <a:extLst>
                <a:ext uri="{FF2B5EF4-FFF2-40B4-BE49-F238E27FC236}">
                  <a16:creationId xmlns:a16="http://schemas.microsoft.com/office/drawing/2014/main" id="{10103AF2-758F-5544-9F19-E9F6FAFBF806}"/>
                </a:ext>
              </a:extLst>
            </p:cNvPr>
            <p:cNvCxnSpPr/>
            <p:nvPr/>
          </p:nvCxnSpPr>
          <p:spPr>
            <a:xfrm>
              <a:off x="1143000" y="4505200"/>
              <a:ext cx="321384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49E37F9-5236-0B45-AC69-21F9E4D6B230}"/>
                </a:ext>
              </a:extLst>
            </p:cNvPr>
            <p:cNvSpPr txBox="1"/>
            <p:nvPr/>
          </p:nvSpPr>
          <p:spPr>
            <a:xfrm>
              <a:off x="1143000" y="3581870"/>
              <a:ext cx="2823209" cy="923330"/>
            </a:xfrm>
            <a:prstGeom prst="rect">
              <a:avLst/>
            </a:prstGeom>
            <a:noFill/>
          </p:spPr>
          <p:txBody>
            <a:bodyPr wrap="none" rtlCol="0">
              <a:spAutoFit/>
            </a:bodyPr>
            <a:lstStyle/>
            <a:p>
              <a:r>
                <a:rPr lang="en-US" dirty="0"/>
                <a:t>UPDATE bank</a:t>
              </a:r>
            </a:p>
            <a:p>
              <a:r>
                <a:rPr lang="en-US" dirty="0"/>
                <a:t>SET balance = balance – 100</a:t>
              </a:r>
            </a:p>
            <a:p>
              <a:r>
                <a:rPr lang="en-US" dirty="0"/>
                <a:t>WHERE </a:t>
              </a:r>
              <a:r>
                <a:rPr lang="en-US" dirty="0" err="1"/>
                <a:t>user_id</a:t>
              </a:r>
              <a:r>
                <a:rPr lang="en-US" dirty="0"/>
                <a:t> = 1;</a:t>
              </a:r>
            </a:p>
          </p:txBody>
        </p:sp>
      </p:grpSp>
      <p:sp>
        <p:nvSpPr>
          <p:cNvPr id="15" name="TextBox 14">
            <a:extLst>
              <a:ext uri="{FF2B5EF4-FFF2-40B4-BE49-F238E27FC236}">
                <a16:creationId xmlns:a16="http://schemas.microsoft.com/office/drawing/2014/main" id="{EE6A6124-662B-E54B-8DAB-905D103D2FC8}"/>
              </a:ext>
            </a:extLst>
          </p:cNvPr>
          <p:cNvSpPr txBox="1"/>
          <p:nvPr/>
        </p:nvSpPr>
        <p:spPr>
          <a:xfrm>
            <a:off x="2908489" y="5059198"/>
            <a:ext cx="652743" cy="369332"/>
          </a:xfrm>
          <a:prstGeom prst="rect">
            <a:avLst/>
          </a:prstGeom>
          <a:solidFill>
            <a:schemeClr val="accent6">
              <a:lumMod val="60000"/>
              <a:lumOff val="40000"/>
            </a:schemeClr>
          </a:solidFill>
        </p:spPr>
        <p:txBody>
          <a:bodyPr wrap="none" rtlCol="0">
            <a:spAutoFit/>
          </a:bodyPr>
          <a:lstStyle/>
          <a:p>
            <a:r>
              <a:rPr lang="en-US" dirty="0"/>
              <a:t>$100</a:t>
            </a:r>
          </a:p>
        </p:txBody>
      </p:sp>
    </p:spTree>
    <p:extLst>
      <p:ext uri="{BB962C8B-B14F-4D97-AF65-F5344CB8AC3E}">
        <p14:creationId xmlns:p14="http://schemas.microsoft.com/office/powerpoint/2010/main" val="272460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BAC71D-4C0D-7742-A979-DB1983D7838D}"/>
              </a:ext>
            </a:extLst>
          </p:cNvPr>
          <p:cNvSpPr>
            <a:spLocks noGrp="1"/>
          </p:cNvSpPr>
          <p:nvPr>
            <p:ph type="title"/>
          </p:nvPr>
        </p:nvSpPr>
        <p:spPr/>
        <p:txBody>
          <a:bodyPr/>
          <a:lstStyle/>
          <a:p>
            <a:r>
              <a:rPr lang="en-US" dirty="0"/>
              <a:t>Race Conditions</a:t>
            </a:r>
          </a:p>
        </p:txBody>
      </p:sp>
      <p:sp>
        <p:nvSpPr>
          <p:cNvPr id="7" name="TextBox 6">
            <a:extLst>
              <a:ext uri="{FF2B5EF4-FFF2-40B4-BE49-F238E27FC236}">
                <a16:creationId xmlns:a16="http://schemas.microsoft.com/office/drawing/2014/main" id="{1FDCC8CC-33D7-DC4D-A35E-927B4E8071CA}"/>
              </a:ext>
            </a:extLst>
          </p:cNvPr>
          <p:cNvSpPr txBox="1"/>
          <p:nvPr/>
        </p:nvSpPr>
        <p:spPr>
          <a:xfrm>
            <a:off x="4356847" y="1842247"/>
            <a:ext cx="2971800" cy="3785652"/>
          </a:xfrm>
          <a:prstGeom prst="rect">
            <a:avLst/>
          </a:prstGeom>
          <a:solidFill>
            <a:schemeClr val="accent5">
              <a:lumMod val="40000"/>
              <a:lumOff val="60000"/>
            </a:schemeClr>
          </a:solidFill>
        </p:spPr>
        <p:txBody>
          <a:bodyPr wrap="square" rtlCol="0">
            <a:spAutoFit/>
          </a:bodyPr>
          <a:lstStyle/>
          <a:p>
            <a:pPr algn="ctr"/>
            <a:endParaRPr lang="en-US" sz="4800" dirty="0"/>
          </a:p>
          <a:p>
            <a:pPr algn="ctr"/>
            <a:endParaRPr lang="en-US" sz="4800" dirty="0"/>
          </a:p>
          <a:p>
            <a:pPr algn="ctr"/>
            <a:r>
              <a:rPr lang="en-US" sz="4800" dirty="0"/>
              <a:t>$100</a:t>
            </a:r>
          </a:p>
          <a:p>
            <a:pPr algn="ctr"/>
            <a:endParaRPr lang="en-US" sz="4800" dirty="0"/>
          </a:p>
          <a:p>
            <a:pPr algn="ctr"/>
            <a:endParaRPr lang="en-US" sz="4800" dirty="0"/>
          </a:p>
        </p:txBody>
      </p:sp>
      <p:sp>
        <p:nvSpPr>
          <p:cNvPr id="8" name="TextBox 7">
            <a:extLst>
              <a:ext uri="{FF2B5EF4-FFF2-40B4-BE49-F238E27FC236}">
                <a16:creationId xmlns:a16="http://schemas.microsoft.com/office/drawing/2014/main" id="{7DF5BC71-4ADF-5A40-BECE-E3F2EF3A58A7}"/>
              </a:ext>
            </a:extLst>
          </p:cNvPr>
          <p:cNvSpPr txBox="1"/>
          <p:nvPr/>
        </p:nvSpPr>
        <p:spPr>
          <a:xfrm>
            <a:off x="4356847" y="1506022"/>
            <a:ext cx="1466235" cy="369332"/>
          </a:xfrm>
          <a:prstGeom prst="rect">
            <a:avLst/>
          </a:prstGeom>
          <a:noFill/>
        </p:spPr>
        <p:txBody>
          <a:bodyPr wrap="none" rtlCol="0">
            <a:spAutoFit/>
          </a:bodyPr>
          <a:lstStyle/>
          <a:p>
            <a:r>
              <a:rPr lang="en-US" dirty="0"/>
              <a:t>Bank Account</a:t>
            </a:r>
          </a:p>
        </p:txBody>
      </p:sp>
      <p:grpSp>
        <p:nvGrpSpPr>
          <p:cNvPr id="16" name="Group 15">
            <a:extLst>
              <a:ext uri="{FF2B5EF4-FFF2-40B4-BE49-F238E27FC236}">
                <a16:creationId xmlns:a16="http://schemas.microsoft.com/office/drawing/2014/main" id="{C2B309F7-2682-334F-AF00-0FD18285C0E9}"/>
              </a:ext>
            </a:extLst>
          </p:cNvPr>
          <p:cNvGrpSpPr/>
          <p:nvPr/>
        </p:nvGrpSpPr>
        <p:grpSpPr>
          <a:xfrm>
            <a:off x="1143000" y="2029634"/>
            <a:ext cx="3213847" cy="646331"/>
            <a:chOff x="1143000" y="2029634"/>
            <a:chExt cx="3213847" cy="646331"/>
          </a:xfrm>
        </p:grpSpPr>
        <p:cxnSp>
          <p:nvCxnSpPr>
            <p:cNvPr id="10" name="Straight Arrow Connector 9">
              <a:extLst>
                <a:ext uri="{FF2B5EF4-FFF2-40B4-BE49-F238E27FC236}">
                  <a16:creationId xmlns:a16="http://schemas.microsoft.com/office/drawing/2014/main" id="{649A7359-0810-B244-B7D1-CF8DD872DBAB}"/>
                </a:ext>
              </a:extLst>
            </p:cNvPr>
            <p:cNvCxnSpPr/>
            <p:nvPr/>
          </p:nvCxnSpPr>
          <p:spPr>
            <a:xfrm>
              <a:off x="1143000" y="2675965"/>
              <a:ext cx="321384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6B0015B-D58C-1C48-A389-AA59EF6EF1E4}"/>
                </a:ext>
              </a:extLst>
            </p:cNvPr>
            <p:cNvSpPr txBox="1"/>
            <p:nvPr/>
          </p:nvSpPr>
          <p:spPr>
            <a:xfrm>
              <a:off x="1143000" y="2029634"/>
              <a:ext cx="2772939" cy="646331"/>
            </a:xfrm>
            <a:prstGeom prst="rect">
              <a:avLst/>
            </a:prstGeom>
            <a:noFill/>
          </p:spPr>
          <p:txBody>
            <a:bodyPr wrap="none" rtlCol="0">
              <a:spAutoFit/>
            </a:bodyPr>
            <a:lstStyle/>
            <a:p>
              <a:r>
                <a:rPr lang="en-US" dirty="0"/>
                <a:t>SELECT balance FROM bank</a:t>
              </a:r>
            </a:p>
            <a:p>
              <a:r>
                <a:rPr lang="en-US" dirty="0"/>
                <a:t>WHERE </a:t>
              </a:r>
              <a:r>
                <a:rPr lang="en-US" dirty="0" err="1"/>
                <a:t>user_id</a:t>
              </a:r>
              <a:r>
                <a:rPr lang="en-US" dirty="0"/>
                <a:t> = 1;</a:t>
              </a:r>
            </a:p>
          </p:txBody>
        </p:sp>
      </p:grpSp>
      <p:sp>
        <p:nvSpPr>
          <p:cNvPr id="12" name="TextBox 11">
            <a:extLst>
              <a:ext uri="{FF2B5EF4-FFF2-40B4-BE49-F238E27FC236}">
                <a16:creationId xmlns:a16="http://schemas.microsoft.com/office/drawing/2014/main" id="{C302009F-44FF-1546-A9F2-21B817F71923}"/>
              </a:ext>
            </a:extLst>
          </p:cNvPr>
          <p:cNvSpPr txBox="1"/>
          <p:nvPr/>
        </p:nvSpPr>
        <p:spPr>
          <a:xfrm>
            <a:off x="3648077" y="2942135"/>
            <a:ext cx="535724" cy="369332"/>
          </a:xfrm>
          <a:prstGeom prst="rect">
            <a:avLst/>
          </a:prstGeom>
          <a:noFill/>
        </p:spPr>
        <p:txBody>
          <a:bodyPr wrap="none" rtlCol="0">
            <a:spAutoFit/>
          </a:bodyPr>
          <a:lstStyle/>
          <a:p>
            <a:r>
              <a:rPr lang="en-US" dirty="0"/>
              <a:t>100</a:t>
            </a:r>
          </a:p>
        </p:txBody>
      </p:sp>
      <p:grpSp>
        <p:nvGrpSpPr>
          <p:cNvPr id="17" name="Group 16">
            <a:extLst>
              <a:ext uri="{FF2B5EF4-FFF2-40B4-BE49-F238E27FC236}">
                <a16:creationId xmlns:a16="http://schemas.microsoft.com/office/drawing/2014/main" id="{985724AA-3A47-C746-A492-80737C39D3F2}"/>
              </a:ext>
            </a:extLst>
          </p:cNvPr>
          <p:cNvGrpSpPr/>
          <p:nvPr/>
        </p:nvGrpSpPr>
        <p:grpSpPr>
          <a:xfrm>
            <a:off x="1143000" y="3581870"/>
            <a:ext cx="3213847" cy="923330"/>
            <a:chOff x="1143000" y="3581870"/>
            <a:chExt cx="3213847" cy="923330"/>
          </a:xfrm>
        </p:grpSpPr>
        <p:cxnSp>
          <p:nvCxnSpPr>
            <p:cNvPr id="13" name="Straight Arrow Connector 12">
              <a:extLst>
                <a:ext uri="{FF2B5EF4-FFF2-40B4-BE49-F238E27FC236}">
                  <a16:creationId xmlns:a16="http://schemas.microsoft.com/office/drawing/2014/main" id="{10103AF2-758F-5544-9F19-E9F6FAFBF806}"/>
                </a:ext>
              </a:extLst>
            </p:cNvPr>
            <p:cNvCxnSpPr/>
            <p:nvPr/>
          </p:nvCxnSpPr>
          <p:spPr>
            <a:xfrm>
              <a:off x="1143000" y="4505200"/>
              <a:ext cx="321384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49E37F9-5236-0B45-AC69-21F9E4D6B230}"/>
                </a:ext>
              </a:extLst>
            </p:cNvPr>
            <p:cNvSpPr txBox="1"/>
            <p:nvPr/>
          </p:nvSpPr>
          <p:spPr>
            <a:xfrm>
              <a:off x="1143000" y="3581870"/>
              <a:ext cx="2823209" cy="923330"/>
            </a:xfrm>
            <a:prstGeom prst="rect">
              <a:avLst/>
            </a:prstGeom>
            <a:noFill/>
          </p:spPr>
          <p:txBody>
            <a:bodyPr wrap="none" rtlCol="0">
              <a:spAutoFit/>
            </a:bodyPr>
            <a:lstStyle/>
            <a:p>
              <a:r>
                <a:rPr lang="en-US" dirty="0"/>
                <a:t>UPDATE bank</a:t>
              </a:r>
            </a:p>
            <a:p>
              <a:r>
                <a:rPr lang="en-US" dirty="0"/>
                <a:t>SET balance = balance – 100</a:t>
              </a:r>
            </a:p>
            <a:p>
              <a:r>
                <a:rPr lang="en-US" dirty="0"/>
                <a:t>WHERE </a:t>
              </a:r>
              <a:r>
                <a:rPr lang="en-US" dirty="0" err="1"/>
                <a:t>user_id</a:t>
              </a:r>
              <a:r>
                <a:rPr lang="en-US" dirty="0"/>
                <a:t> = 1;</a:t>
              </a:r>
            </a:p>
          </p:txBody>
        </p:sp>
      </p:grpSp>
      <p:sp>
        <p:nvSpPr>
          <p:cNvPr id="15" name="TextBox 14">
            <a:extLst>
              <a:ext uri="{FF2B5EF4-FFF2-40B4-BE49-F238E27FC236}">
                <a16:creationId xmlns:a16="http://schemas.microsoft.com/office/drawing/2014/main" id="{EE6A6124-662B-E54B-8DAB-905D103D2FC8}"/>
              </a:ext>
            </a:extLst>
          </p:cNvPr>
          <p:cNvSpPr txBox="1"/>
          <p:nvPr/>
        </p:nvSpPr>
        <p:spPr>
          <a:xfrm>
            <a:off x="2908489" y="5059198"/>
            <a:ext cx="652743" cy="369332"/>
          </a:xfrm>
          <a:prstGeom prst="rect">
            <a:avLst/>
          </a:prstGeom>
          <a:solidFill>
            <a:schemeClr val="accent6">
              <a:lumMod val="60000"/>
              <a:lumOff val="40000"/>
            </a:schemeClr>
          </a:solidFill>
        </p:spPr>
        <p:txBody>
          <a:bodyPr wrap="none" rtlCol="0">
            <a:spAutoFit/>
          </a:bodyPr>
          <a:lstStyle/>
          <a:p>
            <a:r>
              <a:rPr lang="en-US" dirty="0"/>
              <a:t>$100</a:t>
            </a:r>
          </a:p>
        </p:txBody>
      </p:sp>
      <p:grpSp>
        <p:nvGrpSpPr>
          <p:cNvPr id="2" name="Group 1">
            <a:extLst>
              <a:ext uri="{FF2B5EF4-FFF2-40B4-BE49-F238E27FC236}">
                <a16:creationId xmlns:a16="http://schemas.microsoft.com/office/drawing/2014/main" id="{56D578FA-8A6B-AE4B-8213-9EDD81691F57}"/>
              </a:ext>
            </a:extLst>
          </p:cNvPr>
          <p:cNvGrpSpPr/>
          <p:nvPr/>
        </p:nvGrpSpPr>
        <p:grpSpPr>
          <a:xfrm>
            <a:off x="7328647" y="2468114"/>
            <a:ext cx="3213847" cy="646331"/>
            <a:chOff x="7328647" y="2468114"/>
            <a:chExt cx="3213847" cy="646331"/>
          </a:xfrm>
        </p:grpSpPr>
        <p:cxnSp>
          <p:nvCxnSpPr>
            <p:cNvPr id="19" name="Straight Arrow Connector 18">
              <a:extLst>
                <a:ext uri="{FF2B5EF4-FFF2-40B4-BE49-F238E27FC236}">
                  <a16:creationId xmlns:a16="http://schemas.microsoft.com/office/drawing/2014/main" id="{D53427CD-3822-6341-8BD4-0B295B27F50F}"/>
                </a:ext>
              </a:extLst>
            </p:cNvPr>
            <p:cNvCxnSpPr/>
            <p:nvPr/>
          </p:nvCxnSpPr>
          <p:spPr>
            <a:xfrm>
              <a:off x="7328647" y="3114445"/>
              <a:ext cx="3213847" cy="0"/>
            </a:xfrm>
            <a:prstGeom prst="straightConnector1">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927DF7B-2EC2-E247-AE4F-C2D85628A2EB}"/>
                </a:ext>
              </a:extLst>
            </p:cNvPr>
            <p:cNvSpPr txBox="1"/>
            <p:nvPr/>
          </p:nvSpPr>
          <p:spPr>
            <a:xfrm>
              <a:off x="7328647" y="2468114"/>
              <a:ext cx="2772939" cy="646331"/>
            </a:xfrm>
            <a:prstGeom prst="rect">
              <a:avLst/>
            </a:prstGeom>
            <a:noFill/>
          </p:spPr>
          <p:txBody>
            <a:bodyPr wrap="none" rtlCol="0">
              <a:spAutoFit/>
            </a:bodyPr>
            <a:lstStyle/>
            <a:p>
              <a:r>
                <a:rPr lang="en-US" dirty="0"/>
                <a:t>SELECT balance FROM bank</a:t>
              </a:r>
            </a:p>
            <a:p>
              <a:r>
                <a:rPr lang="en-US" dirty="0"/>
                <a:t>WHERE </a:t>
              </a:r>
              <a:r>
                <a:rPr lang="en-US" dirty="0" err="1"/>
                <a:t>user_id</a:t>
              </a:r>
              <a:r>
                <a:rPr lang="en-US" dirty="0"/>
                <a:t> = 1;</a:t>
              </a:r>
            </a:p>
          </p:txBody>
        </p:sp>
      </p:grpSp>
      <p:sp>
        <p:nvSpPr>
          <p:cNvPr id="21" name="TextBox 20">
            <a:extLst>
              <a:ext uri="{FF2B5EF4-FFF2-40B4-BE49-F238E27FC236}">
                <a16:creationId xmlns:a16="http://schemas.microsoft.com/office/drawing/2014/main" id="{DB31E7DF-2BDE-6148-9EFC-32968E7283CB}"/>
              </a:ext>
            </a:extLst>
          </p:cNvPr>
          <p:cNvSpPr txBox="1"/>
          <p:nvPr/>
        </p:nvSpPr>
        <p:spPr>
          <a:xfrm>
            <a:off x="7276624" y="3299111"/>
            <a:ext cx="535724" cy="369332"/>
          </a:xfrm>
          <a:prstGeom prst="rect">
            <a:avLst/>
          </a:prstGeom>
          <a:noFill/>
        </p:spPr>
        <p:txBody>
          <a:bodyPr wrap="none" rtlCol="0">
            <a:spAutoFit/>
          </a:bodyPr>
          <a:lstStyle/>
          <a:p>
            <a:r>
              <a:rPr lang="en-US" dirty="0"/>
              <a:t>100</a:t>
            </a:r>
          </a:p>
        </p:txBody>
      </p:sp>
      <p:grpSp>
        <p:nvGrpSpPr>
          <p:cNvPr id="3" name="Group 2">
            <a:extLst>
              <a:ext uri="{FF2B5EF4-FFF2-40B4-BE49-F238E27FC236}">
                <a16:creationId xmlns:a16="http://schemas.microsoft.com/office/drawing/2014/main" id="{15ADFEC6-8F1A-BD47-A8D1-D1A7E78EFE06}"/>
              </a:ext>
            </a:extLst>
          </p:cNvPr>
          <p:cNvGrpSpPr/>
          <p:nvPr/>
        </p:nvGrpSpPr>
        <p:grpSpPr>
          <a:xfrm>
            <a:off x="7335034" y="4201977"/>
            <a:ext cx="3213847" cy="923330"/>
            <a:chOff x="7335034" y="4201977"/>
            <a:chExt cx="3213847" cy="923330"/>
          </a:xfrm>
        </p:grpSpPr>
        <p:cxnSp>
          <p:nvCxnSpPr>
            <p:cNvPr id="23" name="Straight Arrow Connector 22">
              <a:extLst>
                <a:ext uri="{FF2B5EF4-FFF2-40B4-BE49-F238E27FC236}">
                  <a16:creationId xmlns:a16="http://schemas.microsoft.com/office/drawing/2014/main" id="{DB35D6A4-908E-534C-80C8-4046376430AE}"/>
                </a:ext>
              </a:extLst>
            </p:cNvPr>
            <p:cNvCxnSpPr/>
            <p:nvPr/>
          </p:nvCxnSpPr>
          <p:spPr>
            <a:xfrm>
              <a:off x="7335034" y="5125307"/>
              <a:ext cx="3213847" cy="0"/>
            </a:xfrm>
            <a:prstGeom prst="straightConnector1">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1391610-9A61-C04F-81EC-7D379435067C}"/>
                </a:ext>
              </a:extLst>
            </p:cNvPr>
            <p:cNvSpPr txBox="1"/>
            <p:nvPr/>
          </p:nvSpPr>
          <p:spPr>
            <a:xfrm>
              <a:off x="7335034" y="4201977"/>
              <a:ext cx="2823209" cy="923330"/>
            </a:xfrm>
            <a:prstGeom prst="rect">
              <a:avLst/>
            </a:prstGeom>
            <a:noFill/>
          </p:spPr>
          <p:txBody>
            <a:bodyPr wrap="none" rtlCol="0">
              <a:spAutoFit/>
            </a:bodyPr>
            <a:lstStyle/>
            <a:p>
              <a:r>
                <a:rPr lang="en-US" dirty="0"/>
                <a:t>UPDATE bank</a:t>
              </a:r>
            </a:p>
            <a:p>
              <a:r>
                <a:rPr lang="en-US" dirty="0"/>
                <a:t>SET balance = balance – 100</a:t>
              </a:r>
            </a:p>
            <a:p>
              <a:r>
                <a:rPr lang="en-US" dirty="0"/>
                <a:t>WHERE </a:t>
              </a:r>
              <a:r>
                <a:rPr lang="en-US" dirty="0" err="1"/>
                <a:t>user_id</a:t>
              </a:r>
              <a:r>
                <a:rPr lang="en-US" dirty="0"/>
                <a:t> = 1;</a:t>
              </a:r>
            </a:p>
          </p:txBody>
        </p:sp>
      </p:grpSp>
      <p:sp>
        <p:nvSpPr>
          <p:cNvPr id="25" name="TextBox 24">
            <a:extLst>
              <a:ext uri="{FF2B5EF4-FFF2-40B4-BE49-F238E27FC236}">
                <a16:creationId xmlns:a16="http://schemas.microsoft.com/office/drawing/2014/main" id="{58957F09-E823-AD4C-9009-1C4E7E7A0A33}"/>
              </a:ext>
            </a:extLst>
          </p:cNvPr>
          <p:cNvSpPr txBox="1"/>
          <p:nvPr/>
        </p:nvSpPr>
        <p:spPr>
          <a:xfrm>
            <a:off x="7544486" y="5474175"/>
            <a:ext cx="652743" cy="369332"/>
          </a:xfrm>
          <a:prstGeom prst="rect">
            <a:avLst/>
          </a:prstGeom>
          <a:solidFill>
            <a:schemeClr val="accent6">
              <a:lumMod val="60000"/>
              <a:lumOff val="40000"/>
            </a:schemeClr>
          </a:solidFill>
        </p:spPr>
        <p:txBody>
          <a:bodyPr wrap="none" rtlCol="0">
            <a:spAutoFit/>
          </a:bodyPr>
          <a:lstStyle/>
          <a:p>
            <a:r>
              <a:rPr lang="en-US" dirty="0"/>
              <a:t>$100</a:t>
            </a:r>
          </a:p>
        </p:txBody>
      </p:sp>
    </p:spTree>
    <p:extLst>
      <p:ext uri="{BB962C8B-B14F-4D97-AF65-F5344CB8AC3E}">
        <p14:creationId xmlns:p14="http://schemas.microsoft.com/office/powerpoint/2010/main" val="37311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21" grpId="0"/>
      <p:bldP spid="2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A774-2456-8E48-A31E-12323F3EF592}"/>
              </a:ext>
            </a:extLst>
          </p:cNvPr>
          <p:cNvSpPr>
            <a:spLocks noGrp="1"/>
          </p:cNvSpPr>
          <p:nvPr>
            <p:ph type="title"/>
          </p:nvPr>
        </p:nvSpPr>
        <p:spPr/>
        <p:txBody>
          <a:bodyPr/>
          <a:lstStyle/>
          <a:p>
            <a:r>
              <a:rPr lang="en-US" dirty="0"/>
              <a:t>SQL Transactions</a:t>
            </a:r>
          </a:p>
        </p:txBody>
      </p:sp>
      <p:sp>
        <p:nvSpPr>
          <p:cNvPr id="3" name="Content Placeholder 2">
            <a:extLst>
              <a:ext uri="{FF2B5EF4-FFF2-40B4-BE49-F238E27FC236}">
                <a16:creationId xmlns:a16="http://schemas.microsoft.com/office/drawing/2014/main" id="{29EE22FE-B830-EF4B-9D56-78A27116B3BD}"/>
              </a:ext>
            </a:extLst>
          </p:cNvPr>
          <p:cNvSpPr>
            <a:spLocks noGrp="1"/>
          </p:cNvSpPr>
          <p:nvPr>
            <p:ph idx="1"/>
          </p:nvPr>
        </p:nvSpPr>
        <p:spPr/>
        <p:txBody>
          <a:bodyPr/>
          <a:lstStyle/>
          <a:p>
            <a:r>
              <a:rPr lang="en-US" dirty="0"/>
              <a:t>BEGIN</a:t>
            </a:r>
          </a:p>
          <a:p>
            <a:r>
              <a:rPr lang="en-US" dirty="0"/>
              <a:t>COMMIT</a:t>
            </a:r>
          </a:p>
        </p:txBody>
      </p:sp>
    </p:spTree>
    <p:extLst>
      <p:ext uri="{BB962C8B-B14F-4D97-AF65-F5344CB8AC3E}">
        <p14:creationId xmlns:p14="http://schemas.microsoft.com/office/powerpoint/2010/main" val="33674568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A774-2456-8E48-A31E-12323F3EF592}"/>
              </a:ext>
            </a:extLst>
          </p:cNvPr>
          <p:cNvSpPr>
            <a:spLocks noGrp="1"/>
          </p:cNvSpPr>
          <p:nvPr>
            <p:ph type="title"/>
          </p:nvPr>
        </p:nvSpPr>
        <p:spPr/>
        <p:txBody>
          <a:bodyPr/>
          <a:lstStyle/>
          <a:p>
            <a:r>
              <a:rPr lang="en-US" dirty="0"/>
              <a:t>SQL Transactions</a:t>
            </a:r>
          </a:p>
        </p:txBody>
      </p:sp>
      <p:sp>
        <p:nvSpPr>
          <p:cNvPr id="3" name="Content Placeholder 2">
            <a:extLst>
              <a:ext uri="{FF2B5EF4-FFF2-40B4-BE49-F238E27FC236}">
                <a16:creationId xmlns:a16="http://schemas.microsoft.com/office/drawing/2014/main" id="{29EE22FE-B830-EF4B-9D56-78A27116B3BD}"/>
              </a:ext>
            </a:extLst>
          </p:cNvPr>
          <p:cNvSpPr>
            <a:spLocks noGrp="1"/>
          </p:cNvSpPr>
          <p:nvPr>
            <p:ph idx="1"/>
          </p:nvPr>
        </p:nvSpPr>
        <p:spPr/>
        <p:txBody>
          <a:bodyPr/>
          <a:lstStyle/>
          <a:p>
            <a:r>
              <a:rPr lang="en-US" dirty="0"/>
              <a:t>BEGIN</a:t>
            </a:r>
          </a:p>
          <a:p>
            <a:r>
              <a:rPr lang="en-US" dirty="0"/>
              <a:t>COMMIT</a:t>
            </a:r>
          </a:p>
        </p:txBody>
      </p:sp>
    </p:spTree>
    <p:extLst>
      <p:ext uri="{BB962C8B-B14F-4D97-AF65-F5344CB8AC3E}">
        <p14:creationId xmlns:p14="http://schemas.microsoft.com/office/powerpoint/2010/main" val="4148751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CEBDE6-A62F-4048-AA04-22E272918CA0}"/>
              </a:ext>
            </a:extLst>
          </p:cNvPr>
          <p:cNvSpPr>
            <a:spLocks noGrp="1"/>
          </p:cNvSpPr>
          <p:nvPr>
            <p:ph type="title"/>
          </p:nvPr>
        </p:nvSpPr>
        <p:spPr/>
        <p:txBody>
          <a:bodyPr/>
          <a:lstStyle/>
          <a:p>
            <a:r>
              <a:rPr lang="en-US" dirty="0" err="1"/>
              <a:t>SQLAlchemy</a:t>
            </a:r>
            <a:endParaRPr lang="en-US" dirty="0"/>
          </a:p>
        </p:txBody>
      </p:sp>
      <p:sp>
        <p:nvSpPr>
          <p:cNvPr id="5" name="Text Placeholder 4">
            <a:extLst>
              <a:ext uri="{FF2B5EF4-FFF2-40B4-BE49-F238E27FC236}">
                <a16:creationId xmlns:a16="http://schemas.microsoft.com/office/drawing/2014/main" id="{59AEA42E-47D4-5D49-B5AB-86F2102607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86774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1B9F-9D5C-1645-8D75-4627EC835692}"/>
              </a:ext>
            </a:extLst>
          </p:cNvPr>
          <p:cNvSpPr>
            <a:spLocks noGrp="1"/>
          </p:cNvSpPr>
          <p:nvPr>
            <p:ph type="title"/>
          </p:nvPr>
        </p:nvSpPr>
        <p:spPr/>
        <p:txBody>
          <a:bodyPr/>
          <a:lstStyle/>
          <a:p>
            <a:r>
              <a:rPr lang="en-US" dirty="0" err="1"/>
              <a:t>list.py</a:t>
            </a:r>
            <a:endParaRPr lang="en-US" dirty="0"/>
          </a:p>
        </p:txBody>
      </p:sp>
      <p:sp>
        <p:nvSpPr>
          <p:cNvPr id="3" name="Text Placeholder 2">
            <a:extLst>
              <a:ext uri="{FF2B5EF4-FFF2-40B4-BE49-F238E27FC236}">
                <a16:creationId xmlns:a16="http://schemas.microsoft.com/office/drawing/2014/main" id="{9C966101-2F23-1D4E-A613-D582EB50AC8D}"/>
              </a:ext>
            </a:extLst>
          </p:cNvPr>
          <p:cNvSpPr>
            <a:spLocks noGrp="1"/>
          </p:cNvSpPr>
          <p:nvPr>
            <p:ph type="body" idx="1"/>
          </p:nvPr>
        </p:nvSpPr>
        <p:spPr/>
        <p:txBody>
          <a:bodyPr/>
          <a:lstStyle/>
          <a:p>
            <a:r>
              <a:rPr lang="en-US" dirty="0"/>
              <a:t>Fetching data from Postgres DB</a:t>
            </a:r>
          </a:p>
        </p:txBody>
      </p:sp>
    </p:spTree>
    <p:extLst>
      <p:ext uri="{BB962C8B-B14F-4D97-AF65-F5344CB8AC3E}">
        <p14:creationId xmlns:p14="http://schemas.microsoft.com/office/powerpoint/2010/main" val="1216001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96D9-1D88-F242-9CD1-DFBDCB9A34F1}"/>
              </a:ext>
            </a:extLst>
          </p:cNvPr>
          <p:cNvSpPr>
            <a:spLocks noGrp="1"/>
          </p:cNvSpPr>
          <p:nvPr>
            <p:ph type="title"/>
          </p:nvPr>
        </p:nvSpPr>
        <p:spPr/>
        <p:txBody>
          <a:bodyPr/>
          <a:lstStyle/>
          <a:p>
            <a:r>
              <a:rPr lang="en-US" dirty="0" err="1"/>
              <a:t>import.py</a:t>
            </a:r>
            <a:endParaRPr lang="en-US" dirty="0"/>
          </a:p>
        </p:txBody>
      </p:sp>
      <p:sp>
        <p:nvSpPr>
          <p:cNvPr id="3" name="Text Placeholder 2">
            <a:extLst>
              <a:ext uri="{FF2B5EF4-FFF2-40B4-BE49-F238E27FC236}">
                <a16:creationId xmlns:a16="http://schemas.microsoft.com/office/drawing/2014/main" id="{31C782D3-E708-E44E-8E3E-77804499FF2F}"/>
              </a:ext>
            </a:extLst>
          </p:cNvPr>
          <p:cNvSpPr>
            <a:spLocks noGrp="1"/>
          </p:cNvSpPr>
          <p:nvPr>
            <p:ph type="body" idx="1"/>
          </p:nvPr>
        </p:nvSpPr>
        <p:spPr/>
        <p:txBody>
          <a:bodyPr/>
          <a:lstStyle/>
          <a:p>
            <a:r>
              <a:rPr lang="en-US" dirty="0"/>
              <a:t>Batch insert </a:t>
            </a:r>
          </a:p>
        </p:txBody>
      </p:sp>
    </p:spTree>
    <p:extLst>
      <p:ext uri="{BB962C8B-B14F-4D97-AF65-F5344CB8AC3E}">
        <p14:creationId xmlns:p14="http://schemas.microsoft.com/office/powerpoint/2010/main" val="288322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01F23-2C98-E241-B887-5693CC601998}"/>
              </a:ext>
            </a:extLst>
          </p:cNvPr>
          <p:cNvPicPr>
            <a:picLocks noChangeAspect="1"/>
          </p:cNvPicPr>
          <p:nvPr/>
        </p:nvPicPr>
        <p:blipFill>
          <a:blip r:embed="rId2"/>
          <a:stretch>
            <a:fillRect/>
          </a:stretch>
        </p:blipFill>
        <p:spPr>
          <a:xfrm>
            <a:off x="1908056" y="0"/>
            <a:ext cx="8901742" cy="7954368"/>
          </a:xfrm>
          <a:prstGeom prst="rect">
            <a:avLst/>
          </a:prstGeom>
        </p:spPr>
      </p:pic>
      <p:sp>
        <p:nvSpPr>
          <p:cNvPr id="6" name="Text Placeholder 3">
            <a:extLst>
              <a:ext uri="{FF2B5EF4-FFF2-40B4-BE49-F238E27FC236}">
                <a16:creationId xmlns:a16="http://schemas.microsoft.com/office/drawing/2014/main" id="{1788036C-603E-8F4F-82FC-784EF3F93ACB}"/>
              </a:ext>
            </a:extLst>
          </p:cNvPr>
          <p:cNvSpPr txBox="1">
            <a:spLocks/>
          </p:cNvSpPr>
          <p:nvPr/>
        </p:nvSpPr>
        <p:spPr>
          <a:xfrm>
            <a:off x="3050237" y="1640541"/>
            <a:ext cx="8901742" cy="1035424"/>
          </a:xfrm>
          <a:prstGeom prst="rect">
            <a:avLst/>
          </a:prstGeom>
          <a:ln w="76200">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SG" sz="2000" b="1" dirty="0"/>
              <a:t>Paste your DB host in Google Form, in order for RI IT department to allow Postgres traffic from school network</a:t>
            </a:r>
          </a:p>
          <a:p>
            <a:pPr marL="0" indent="0" algn="ctr">
              <a:buNone/>
            </a:pPr>
            <a:r>
              <a:rPr lang="en-SG" sz="2000" b="1" dirty="0"/>
              <a:t>https://</a:t>
            </a:r>
            <a:r>
              <a:rPr lang="en-SG" sz="2000" b="1" dirty="0" err="1"/>
              <a:t>tinyurl.com</a:t>
            </a:r>
            <a:r>
              <a:rPr lang="en-SG" sz="2000" b="1" dirty="0"/>
              <a:t>/y483hubw</a:t>
            </a:r>
            <a:endParaRPr lang="en-US" sz="2000" dirty="0"/>
          </a:p>
        </p:txBody>
      </p:sp>
      <p:sp>
        <p:nvSpPr>
          <p:cNvPr id="3" name="TextBox 2">
            <a:extLst>
              <a:ext uri="{FF2B5EF4-FFF2-40B4-BE49-F238E27FC236}">
                <a16:creationId xmlns:a16="http://schemas.microsoft.com/office/drawing/2014/main" id="{320BF3C0-FEB6-294C-B4B1-E4543050BE5A}"/>
              </a:ext>
            </a:extLst>
          </p:cNvPr>
          <p:cNvSpPr txBox="1"/>
          <p:nvPr/>
        </p:nvSpPr>
        <p:spPr>
          <a:xfrm>
            <a:off x="1908056" y="3603812"/>
            <a:ext cx="5998815" cy="369332"/>
          </a:xfrm>
          <a:prstGeom prst="rect">
            <a:avLst/>
          </a:prstGeom>
          <a:noFill/>
          <a:ln w="38100">
            <a:solidFill>
              <a:schemeClr val="accent1"/>
            </a:solidFill>
          </a:ln>
        </p:spPr>
        <p:txBody>
          <a:bodyPr wrap="square" rtlCol="0">
            <a:spAutoFit/>
          </a:bodyPr>
          <a:lstStyle/>
          <a:p>
            <a:endParaRPr lang="en-US" dirty="0"/>
          </a:p>
        </p:txBody>
      </p:sp>
    </p:spTree>
    <p:extLst>
      <p:ext uri="{BB962C8B-B14F-4D97-AF65-F5344CB8AC3E}">
        <p14:creationId xmlns:p14="http://schemas.microsoft.com/office/powerpoint/2010/main" val="13898550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D418-3180-3B47-98E0-63235E57D1E5}"/>
              </a:ext>
            </a:extLst>
          </p:cNvPr>
          <p:cNvSpPr>
            <a:spLocks noGrp="1"/>
          </p:cNvSpPr>
          <p:nvPr>
            <p:ph type="title"/>
          </p:nvPr>
        </p:nvSpPr>
        <p:spPr/>
        <p:txBody>
          <a:bodyPr/>
          <a:lstStyle/>
          <a:p>
            <a:r>
              <a:rPr lang="en-US" dirty="0" err="1"/>
              <a:t>passenger.py</a:t>
            </a:r>
            <a:endParaRPr lang="en-US" dirty="0"/>
          </a:p>
        </p:txBody>
      </p:sp>
      <p:sp>
        <p:nvSpPr>
          <p:cNvPr id="3" name="Text Placeholder 2">
            <a:extLst>
              <a:ext uri="{FF2B5EF4-FFF2-40B4-BE49-F238E27FC236}">
                <a16:creationId xmlns:a16="http://schemas.microsoft.com/office/drawing/2014/main" id="{69A4324C-95CD-1F4D-9924-6D2ABE0ACE02}"/>
              </a:ext>
            </a:extLst>
          </p:cNvPr>
          <p:cNvSpPr>
            <a:spLocks noGrp="1"/>
          </p:cNvSpPr>
          <p:nvPr>
            <p:ph type="body" idx="1"/>
          </p:nvPr>
        </p:nvSpPr>
        <p:spPr/>
        <p:txBody>
          <a:bodyPr/>
          <a:lstStyle/>
          <a:p>
            <a:r>
              <a:rPr lang="en-US" dirty="0"/>
              <a:t>Successive queries on the database over </a:t>
            </a:r>
            <a:r>
              <a:rPr lang="en-US"/>
              <a:t>multiple tables</a:t>
            </a:r>
            <a:endParaRPr lang="en-US" dirty="0"/>
          </a:p>
        </p:txBody>
      </p:sp>
    </p:spTree>
    <p:extLst>
      <p:ext uri="{BB962C8B-B14F-4D97-AF65-F5344CB8AC3E}">
        <p14:creationId xmlns:p14="http://schemas.microsoft.com/office/powerpoint/2010/main" val="27077500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707D-DBFC-CB4E-8F09-80160DF7B2BD}"/>
              </a:ext>
            </a:extLst>
          </p:cNvPr>
          <p:cNvSpPr>
            <a:spLocks noGrp="1"/>
          </p:cNvSpPr>
          <p:nvPr>
            <p:ph type="title"/>
          </p:nvPr>
        </p:nvSpPr>
        <p:spPr/>
        <p:txBody>
          <a:bodyPr/>
          <a:lstStyle/>
          <a:p>
            <a:r>
              <a:rPr lang="en-US" dirty="0"/>
              <a:t>airline0</a:t>
            </a:r>
          </a:p>
        </p:txBody>
      </p:sp>
      <p:sp>
        <p:nvSpPr>
          <p:cNvPr id="3" name="Text Placeholder 2">
            <a:extLst>
              <a:ext uri="{FF2B5EF4-FFF2-40B4-BE49-F238E27FC236}">
                <a16:creationId xmlns:a16="http://schemas.microsoft.com/office/drawing/2014/main" id="{C9DBDD00-CCED-2E47-9C05-342B07C762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880913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CA59-D0C1-6240-A27F-134A69B3C5BD}"/>
              </a:ext>
            </a:extLst>
          </p:cNvPr>
          <p:cNvSpPr>
            <a:spLocks noGrp="1"/>
          </p:cNvSpPr>
          <p:nvPr>
            <p:ph type="title"/>
          </p:nvPr>
        </p:nvSpPr>
        <p:spPr/>
        <p:txBody>
          <a:bodyPr/>
          <a:lstStyle/>
          <a:p>
            <a:r>
              <a:rPr lang="en-US" dirty="0"/>
              <a:t>airline1</a:t>
            </a:r>
          </a:p>
        </p:txBody>
      </p:sp>
      <p:sp>
        <p:nvSpPr>
          <p:cNvPr id="3" name="Text Placeholder 2">
            <a:extLst>
              <a:ext uri="{FF2B5EF4-FFF2-40B4-BE49-F238E27FC236}">
                <a16:creationId xmlns:a16="http://schemas.microsoft.com/office/drawing/2014/main" id="{CBFB8190-A0E8-0F4A-91A4-AD13EB921E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28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6962-9371-D548-A08C-BEEFA90595DE}"/>
              </a:ext>
            </a:extLst>
          </p:cNvPr>
          <p:cNvSpPr>
            <a:spLocks noGrp="1"/>
          </p:cNvSpPr>
          <p:nvPr>
            <p:ph type="title"/>
          </p:nvPr>
        </p:nvSpPr>
        <p:spPr/>
        <p:txBody>
          <a:bodyPr/>
          <a:lstStyle/>
          <a:p>
            <a:r>
              <a:rPr lang="en-US" dirty="0"/>
              <a:t>GUI DB administration</a:t>
            </a:r>
            <a:br>
              <a:rPr lang="en-US" dirty="0"/>
            </a:br>
            <a:r>
              <a:rPr lang="en-US" u="sng" dirty="0"/>
              <a:t>https://adminer.cs50.net</a:t>
            </a:r>
          </a:p>
        </p:txBody>
      </p:sp>
      <p:pic>
        <p:nvPicPr>
          <p:cNvPr id="3" name="Picture 2">
            <a:extLst>
              <a:ext uri="{FF2B5EF4-FFF2-40B4-BE49-F238E27FC236}">
                <a16:creationId xmlns:a16="http://schemas.microsoft.com/office/drawing/2014/main" id="{1F5AB451-B767-074C-8410-C68F75BCC290}"/>
              </a:ext>
            </a:extLst>
          </p:cNvPr>
          <p:cNvPicPr>
            <a:picLocks noChangeAspect="1"/>
          </p:cNvPicPr>
          <p:nvPr/>
        </p:nvPicPr>
        <p:blipFill>
          <a:blip r:embed="rId2"/>
          <a:stretch>
            <a:fillRect/>
          </a:stretch>
        </p:blipFill>
        <p:spPr>
          <a:xfrm>
            <a:off x="442801" y="1966733"/>
            <a:ext cx="11306398" cy="4399561"/>
          </a:xfrm>
          <a:prstGeom prst="rect">
            <a:avLst/>
          </a:prstGeom>
        </p:spPr>
      </p:pic>
    </p:spTree>
    <p:extLst>
      <p:ext uri="{BB962C8B-B14F-4D97-AF65-F5344CB8AC3E}">
        <p14:creationId xmlns:p14="http://schemas.microsoft.com/office/powerpoint/2010/main" val="96476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C00F-166E-CC4D-ABB1-2169FCA3D1FB}"/>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12A038AF-AE6B-394D-A809-67279E079CDD}"/>
              </a:ext>
            </a:extLst>
          </p:cNvPr>
          <p:cNvPicPr>
            <a:picLocks noChangeAspect="1"/>
          </p:cNvPicPr>
          <p:nvPr/>
        </p:nvPicPr>
        <p:blipFill>
          <a:blip r:embed="rId2"/>
          <a:stretch>
            <a:fillRect/>
          </a:stretch>
        </p:blipFill>
        <p:spPr>
          <a:xfrm>
            <a:off x="838200" y="365125"/>
            <a:ext cx="10714332" cy="5966664"/>
          </a:xfrm>
          <a:prstGeom prst="rect">
            <a:avLst/>
          </a:prstGeom>
        </p:spPr>
      </p:pic>
    </p:spTree>
    <p:extLst>
      <p:ext uri="{BB962C8B-B14F-4D97-AF65-F5344CB8AC3E}">
        <p14:creationId xmlns:p14="http://schemas.microsoft.com/office/powerpoint/2010/main" val="141386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1452</Words>
  <Application>Microsoft Macintosh PowerPoint</Application>
  <PresentationFormat>Widescreen</PresentationFormat>
  <Paragraphs>837</Paragraphs>
  <Slides>72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inherit</vt:lpstr>
      <vt:lpstr>Open Sans</vt:lpstr>
      <vt:lpstr>Arial</vt:lpstr>
      <vt:lpstr>Calibri</vt:lpstr>
      <vt:lpstr>Calibri Light</vt:lpstr>
      <vt:lpstr>Liberation Mono</vt:lpstr>
      <vt:lpstr>Office Theme</vt:lpstr>
      <vt:lpstr>SIGN UP</vt:lpstr>
      <vt:lpstr>Create a new app</vt:lpstr>
      <vt:lpstr>Name your app</vt:lpstr>
      <vt:lpstr>PowerPoint Presentation</vt:lpstr>
      <vt:lpstr>PowerPoint Presentation</vt:lpstr>
      <vt:lpstr>PowerPoint Presentation</vt:lpstr>
      <vt:lpstr>PowerPoint Presentation</vt:lpstr>
      <vt:lpstr>GUI DB administration https://adminer.cs50.net</vt:lpstr>
      <vt:lpstr>PowerPoint Presentation</vt:lpstr>
      <vt:lpstr>Relational Databases</vt:lpstr>
      <vt:lpstr>PowerPoint Presentation</vt:lpstr>
      <vt:lpstr>Data Types</vt:lpstr>
      <vt:lpstr>CREATE.sql</vt:lpstr>
      <vt:lpstr>CREATE syntax</vt:lpstr>
      <vt:lpstr>CREATE</vt:lpstr>
      <vt:lpstr>SELECT.sql</vt:lpstr>
      <vt:lpstr>INSERT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vt:lpstr>
      <vt:lpstr>UPDATE</vt:lpstr>
      <vt:lpstr>PowerPoint Presentation</vt:lpstr>
      <vt:lpstr>PowerPoint Presentation</vt:lpstr>
      <vt:lpstr>DELETE.sql</vt:lpstr>
      <vt:lpstr>PowerPoint Presentation</vt:lpstr>
      <vt:lpstr>CLAUSES.sql</vt:lpstr>
      <vt:lpstr>PowerPoint Presentation</vt:lpstr>
      <vt:lpstr>Foreign Key</vt:lpstr>
      <vt:lpstr>flights</vt:lpstr>
      <vt:lpstr>flights</vt:lpstr>
      <vt:lpstr>locations</vt:lpstr>
      <vt:lpstr>flights</vt:lpstr>
      <vt:lpstr>passengers</vt:lpstr>
      <vt:lpstr>Joins</vt:lpstr>
      <vt:lpstr>Finding out which flight Alice is on</vt:lpstr>
      <vt:lpstr>Using JOINS (also known as INNER JOINS)</vt:lpstr>
      <vt:lpstr>What about returning all flight information, including flights that do not have any passengers</vt:lpstr>
      <vt:lpstr>JOINS</vt:lpstr>
      <vt:lpstr>CREATE INDEX</vt:lpstr>
      <vt:lpstr>Nested Queries</vt:lpstr>
      <vt:lpstr>flights</vt:lpstr>
      <vt:lpstr>passengers</vt:lpstr>
      <vt:lpstr>SELECT flight_id FROM passengers GROUP BY flight_id HAVING COUNT(*) &gt; 1;</vt:lpstr>
      <vt:lpstr>SELECT flight_id FROM passengers GROUP BY flight_id HAVING COUNT(*) &gt; 1;</vt:lpstr>
      <vt:lpstr>SELECT * FROM flights WHERE id IN (SELECT flight_id FROM passengers GROUP BY flight_id HAVING COUNT(*) &gt; 1);</vt:lpstr>
      <vt:lpstr>SELECT * FROM flights WHERE id IN (SELECT flight_id FROM passengers GROUP BY flight_id HAVING COUNT(*) &gt; 1);</vt:lpstr>
      <vt:lpstr>Security </vt:lpstr>
      <vt:lpstr>SQL Injection</vt:lpstr>
      <vt:lpstr>PowerPoint Presentation</vt:lpstr>
      <vt:lpstr>PowerPoint Presentation</vt:lpstr>
      <vt:lpstr>PowerPoint Presentation</vt:lpstr>
      <vt:lpstr>PowerPoint Presentation</vt:lpstr>
      <vt:lpstr>PowerPoint Presentation</vt:lpstr>
      <vt:lpstr>PowerPoint Presentation</vt:lpstr>
      <vt:lpstr>Race Conditions</vt:lpstr>
      <vt:lpstr>Race Conditions</vt:lpstr>
      <vt:lpstr>Race Conditions</vt:lpstr>
      <vt:lpstr>SQL Transactions</vt:lpstr>
      <vt:lpstr>SQL Transactions</vt:lpstr>
      <vt:lpstr>SQLAlchemy</vt:lpstr>
      <vt:lpstr>list.py</vt:lpstr>
      <vt:lpstr>import.py</vt:lpstr>
      <vt:lpstr>passenger.py</vt:lpstr>
      <vt:lpstr>airline0</vt:lpstr>
      <vt:lpstr>airline1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UP</dc:title>
  <dc:creator>Lorraine Wang</dc:creator>
  <cp:lastModifiedBy>Lorraine Wang</cp:lastModifiedBy>
  <cp:revision>20</cp:revision>
  <dcterms:created xsi:type="dcterms:W3CDTF">2019-05-13T09:30:13Z</dcterms:created>
  <dcterms:modified xsi:type="dcterms:W3CDTF">2019-05-13T13:48:22Z</dcterms:modified>
</cp:coreProperties>
</file>