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3" r:id="rId6"/>
    <p:sldId id="264" r:id="rId7"/>
    <p:sldId id="265" r:id="rId8"/>
    <p:sldId id="272" r:id="rId9"/>
    <p:sldId id="267" r:id="rId10"/>
    <p:sldId id="269" r:id="rId11"/>
    <p:sldId id="271" r:id="rId12"/>
    <p:sldId id="268" r:id="rId13"/>
    <p:sldId id="273" r:id="rId14"/>
    <p:sldId id="274" r:id="rId15"/>
    <p:sldId id="275" r:id="rId16"/>
    <p:sldId id="276" r:id="rId17"/>
    <p:sldId id="277" r:id="rId18"/>
    <p:sldId id="261" r:id="rId19"/>
    <p:sldId id="278" r:id="rId20"/>
    <p:sldId id="279" r:id="rId21"/>
    <p:sldId id="280" r:id="rId22"/>
    <p:sldId id="258" r:id="rId2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660"/>
  </p:normalViewPr>
  <p:slideViewPr>
    <p:cSldViewPr snapToGrid="0">
      <p:cViewPr varScale="1">
        <p:scale>
          <a:sx n="118" d="100"/>
          <a:sy n="118" d="100"/>
        </p:scale>
        <p:origin x="12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4223360"/>
          </a:xfrm>
        </p:spPr>
        <p:txBody>
          <a:bodyPr anchor="ctr"/>
          <a:lstStyle>
            <a:lvl1pPr algn="ctr">
              <a:defRPr sz="6000"/>
            </a:lvl1pPr>
          </a:lstStyle>
          <a:p>
            <a:r>
              <a:rPr lang="nl-NL" smtClean="0"/>
              <a:t>Klik om de stijl te bewerken</a:t>
            </a:r>
            <a:endParaRPr lang="nl-BE"/>
          </a:p>
        </p:txBody>
      </p:sp>
    </p:spTree>
    <p:extLst>
      <p:ext uri="{BB962C8B-B14F-4D97-AF65-F5344CB8AC3E}">
        <p14:creationId xmlns:p14="http://schemas.microsoft.com/office/powerpoint/2010/main" val="320606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115984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317660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1931831" y="210578"/>
            <a:ext cx="10109915" cy="1077309"/>
          </a:xfrm>
        </p:spPr>
        <p:txBody>
          <a:bodyPr/>
          <a:lstStyle/>
          <a:p>
            <a:r>
              <a:rPr lang="nl-NL" smtClean="0"/>
              <a:t>Klik om de stijl te bewerken</a:t>
            </a:r>
            <a:endParaRPr lang="nl-BE"/>
          </a:p>
        </p:txBody>
      </p:sp>
      <p:sp>
        <p:nvSpPr>
          <p:cNvPr id="3" name="Tijdelijke aanduiding voor inhoud 2"/>
          <p:cNvSpPr>
            <a:spLocks noGrp="1"/>
          </p:cNvSpPr>
          <p:nvPr>
            <p:ph idx="1"/>
          </p:nvPr>
        </p:nvSpPr>
        <p:spPr>
          <a:xfrm>
            <a:off x="1931832" y="1426379"/>
            <a:ext cx="10109916" cy="5283513"/>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extLst>
      <p:ext uri="{BB962C8B-B14F-4D97-AF65-F5344CB8AC3E}">
        <p14:creationId xmlns:p14="http://schemas.microsoft.com/office/powerpoint/2010/main" val="166796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88474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52185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8" name="Tijdelijke aanduiding voor voettekst 7"/>
          <p:cNvSpPr>
            <a:spLocks noGrp="1"/>
          </p:cNvSpPr>
          <p:nvPr>
            <p:ph type="ftr" sz="quarter" idx="11"/>
          </p:nvPr>
        </p:nvSpPr>
        <p:spPr>
          <a:xfrm>
            <a:off x="4038600" y="6356350"/>
            <a:ext cx="4114800" cy="365125"/>
          </a:xfrm>
          <a:prstGeom prst="rect">
            <a:avLst/>
          </a:prstGeom>
        </p:spPr>
        <p:txBody>
          <a:bodyPr/>
          <a:lstStyle/>
          <a:p>
            <a:endParaRPr lang="nl-BE"/>
          </a:p>
        </p:txBody>
      </p:sp>
      <p:sp>
        <p:nvSpPr>
          <p:cNvPr id="9" name="Tijdelijke aanduiding voor dianummer 8"/>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00549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4" name="Tijdelijke aanduiding voor voettekst 3"/>
          <p:cNvSpPr>
            <a:spLocks noGrp="1"/>
          </p:cNvSpPr>
          <p:nvPr>
            <p:ph type="ftr" sz="quarter" idx="11"/>
          </p:nvPr>
        </p:nvSpPr>
        <p:spPr>
          <a:xfrm>
            <a:off x="4038600" y="6356350"/>
            <a:ext cx="4114800" cy="365125"/>
          </a:xfrm>
          <a:prstGeom prst="rect">
            <a:avLst/>
          </a:prstGeom>
        </p:spPr>
        <p:txBody>
          <a:bodyPr/>
          <a:lstStyle/>
          <a:p>
            <a:endParaRPr lang="nl-BE"/>
          </a:p>
        </p:txBody>
      </p:sp>
      <p:sp>
        <p:nvSpPr>
          <p:cNvPr id="5" name="Tijdelijke aanduiding voor dianummer 4"/>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178882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3" name="Tijdelijke aanduiding voor voettekst 2"/>
          <p:cNvSpPr>
            <a:spLocks noGrp="1"/>
          </p:cNvSpPr>
          <p:nvPr>
            <p:ph type="ftr" sz="quarter" idx="11"/>
          </p:nvPr>
        </p:nvSpPr>
        <p:spPr>
          <a:xfrm>
            <a:off x="4038600" y="6356350"/>
            <a:ext cx="4114800" cy="365125"/>
          </a:xfrm>
          <a:prstGeom prst="rect">
            <a:avLst/>
          </a:prstGeom>
        </p:spPr>
        <p:txBody>
          <a:bodyPr/>
          <a:lstStyle/>
          <a:p>
            <a:endParaRPr lang="nl-BE"/>
          </a:p>
        </p:txBody>
      </p:sp>
      <p:sp>
        <p:nvSpPr>
          <p:cNvPr id="4" name="Tijdelijke aanduiding voor dianummer 3"/>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21327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34908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318343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2">
                <a:lumMod val="60000"/>
                <a:lumOff val="40000"/>
              </a:schemeClr>
            </a:gs>
            <a:gs pos="0">
              <a:schemeClr val="accent2">
                <a:lumMod val="40000"/>
                <a:lumOff val="60000"/>
              </a:schemeClr>
            </a:gs>
            <a:gs pos="100000">
              <a:srgbClr val="FFB633"/>
            </a:gs>
          </a:gsLst>
          <a:lin ang="5400000" scaled="1"/>
          <a:tileRect/>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2053882" y="182245"/>
            <a:ext cx="10003301" cy="985373"/>
          </a:xfrm>
          <a:prstGeom prst="rect">
            <a:avLst/>
          </a:prstGeom>
        </p:spPr>
        <p:txBody>
          <a:bodyPr vert="horz" lIns="91440" tIns="45720" rIns="91440" bIns="45720" rtlCol="0" anchor="ctr">
            <a:normAutofit/>
          </a:bodyPr>
          <a:lstStyle/>
          <a:p>
            <a:r>
              <a:rPr lang="nl-NL" smtClean="0"/>
              <a:t>Klik om de stijl te bewerken</a:t>
            </a:r>
            <a:endParaRPr lang="nl-BE"/>
          </a:p>
        </p:txBody>
      </p:sp>
      <p:sp>
        <p:nvSpPr>
          <p:cNvPr id="3" name="Tijdelijke aanduiding voor tekst 2"/>
          <p:cNvSpPr>
            <a:spLocks noGrp="1"/>
          </p:cNvSpPr>
          <p:nvPr>
            <p:ph type="body" idx="1"/>
          </p:nvPr>
        </p:nvSpPr>
        <p:spPr>
          <a:xfrm>
            <a:off x="2053881" y="1347323"/>
            <a:ext cx="10003301" cy="5306695"/>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extLst>
      <p:ext uri="{BB962C8B-B14F-4D97-AF65-F5344CB8AC3E}">
        <p14:creationId xmlns:p14="http://schemas.microsoft.com/office/powerpoint/2010/main" val="36625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hyperlink" Target="https://www.klascement.net/"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4. Met toeters en tabellen</a:t>
            </a:r>
            <a:endParaRPr lang="nl-BE" dirty="0"/>
          </a:p>
        </p:txBody>
      </p:sp>
    </p:spTree>
    <p:extLst>
      <p:ext uri="{BB962C8B-B14F-4D97-AF65-F5344CB8AC3E}">
        <p14:creationId xmlns:p14="http://schemas.microsoft.com/office/powerpoint/2010/main" val="299286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53</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0"/>
            <a:ext cx="952489" cy="933857"/>
          </a:xfrm>
          <a:prstGeom prst="rect">
            <a:avLst/>
          </a:prstGeom>
        </p:spPr>
      </p:pic>
      <p:sp>
        <p:nvSpPr>
          <p:cNvPr id="29" name="Rechthoek 28"/>
          <p:cNvSpPr/>
          <p:nvPr/>
        </p:nvSpPr>
        <p:spPr>
          <a:xfrm>
            <a:off x="1463039" y="1427310"/>
            <a:ext cx="2467516"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err="1" smtClean="0">
                <a:latin typeface="Code New Roman" panose="020B0609020204030204" pitchFamily="49" charset="0"/>
                <a:cs typeface="Code New Roman" panose="020B0609020204030204" pitchFamily="49" charset="0"/>
              </a:rPr>
              <a:t>colspan</a:t>
            </a:r>
            <a:r>
              <a:rPr lang="nl-BE" sz="2800" dirty="0" smtClean="0">
                <a:latin typeface="Code New Roman" panose="020B0609020204030204" pitchFamily="49" charset="0"/>
                <a:cs typeface="Code New Roman" panose="020B0609020204030204" pitchFamily="49" charset="0"/>
              </a:rPr>
              <a:t>=“5”</a:t>
            </a:r>
            <a:endParaRPr lang="nl-BE" sz="2800" dirty="0">
              <a:latin typeface="Code New Roman" panose="020B0609020204030204" pitchFamily="49" charset="0"/>
              <a:cs typeface="Code New Roman" panose="020B0609020204030204" pitchFamily="49" charset="0"/>
            </a:endParaRPr>
          </a:p>
        </p:txBody>
      </p:sp>
      <p:sp>
        <p:nvSpPr>
          <p:cNvPr id="30" name="Rechthoek 29"/>
          <p:cNvSpPr/>
          <p:nvPr/>
        </p:nvSpPr>
        <p:spPr>
          <a:xfrm>
            <a:off x="1463039" y="3237947"/>
            <a:ext cx="2467516"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err="1" smtClean="0">
                <a:latin typeface="Code New Roman" panose="020B0609020204030204" pitchFamily="49" charset="0"/>
                <a:cs typeface="Code New Roman" panose="020B0609020204030204" pitchFamily="49" charset="0"/>
              </a:rPr>
              <a:t>rowspan</a:t>
            </a:r>
            <a:r>
              <a:rPr lang="nl-BE" sz="2800" dirty="0" smtClean="0">
                <a:latin typeface="Code New Roman" panose="020B0609020204030204" pitchFamily="49" charset="0"/>
                <a:cs typeface="Code New Roman" panose="020B0609020204030204" pitchFamily="49" charset="0"/>
              </a:rPr>
              <a:t>=“5”</a:t>
            </a:r>
            <a:endParaRPr lang="nl-BE" sz="2800" dirty="0">
              <a:latin typeface="Code New Roman" panose="020B0609020204030204" pitchFamily="49" charset="0"/>
              <a:cs typeface="Code New Roman" panose="020B0609020204030204" pitchFamily="49" charset="0"/>
            </a:endParaRPr>
          </a:p>
        </p:txBody>
      </p:sp>
      <p:sp>
        <p:nvSpPr>
          <p:cNvPr id="32" name="Rechthoek 31"/>
          <p:cNvSpPr/>
          <p:nvPr/>
        </p:nvSpPr>
        <p:spPr>
          <a:xfrm>
            <a:off x="4087309" y="1446766"/>
            <a:ext cx="7954436"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Rechthoek 32"/>
          <p:cNvSpPr/>
          <p:nvPr/>
        </p:nvSpPr>
        <p:spPr>
          <a:xfrm>
            <a:off x="4087307" y="3263151"/>
            <a:ext cx="7954436"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1" name="Tekstvak 20"/>
          <p:cNvSpPr txBox="1"/>
          <p:nvPr/>
        </p:nvSpPr>
        <p:spPr>
          <a:xfrm>
            <a:off x="4289132" y="1636451"/>
            <a:ext cx="7550785" cy="1200329"/>
          </a:xfrm>
          <a:prstGeom prst="rect">
            <a:avLst/>
          </a:prstGeom>
          <a:noFill/>
        </p:spPr>
        <p:txBody>
          <a:bodyPr wrap="square" rtlCol="0">
            <a:spAutoFit/>
          </a:bodyPr>
          <a:lstStyle/>
          <a:p>
            <a:r>
              <a:rPr lang="nl-BE" sz="3600" dirty="0"/>
              <a:t>5 cellen worden horizontaal samengevoegd tot één cel.</a:t>
            </a:r>
          </a:p>
        </p:txBody>
      </p:sp>
      <p:sp>
        <p:nvSpPr>
          <p:cNvPr id="23" name="Tekstvak 22"/>
          <p:cNvSpPr txBox="1"/>
          <p:nvPr/>
        </p:nvSpPr>
        <p:spPr>
          <a:xfrm>
            <a:off x="4289132" y="3436401"/>
            <a:ext cx="7550785" cy="1200329"/>
          </a:xfrm>
          <a:prstGeom prst="rect">
            <a:avLst/>
          </a:prstGeom>
          <a:noFill/>
        </p:spPr>
        <p:txBody>
          <a:bodyPr wrap="square" rtlCol="0">
            <a:spAutoFit/>
          </a:bodyPr>
          <a:lstStyle/>
          <a:p>
            <a:r>
              <a:rPr lang="nl-BE" sz="3600" dirty="0"/>
              <a:t>5 cellen worden </a:t>
            </a:r>
            <a:r>
              <a:rPr lang="nl-BE" sz="3600" dirty="0" smtClean="0"/>
              <a:t>verticaal </a:t>
            </a:r>
            <a:r>
              <a:rPr lang="nl-BE" sz="3600" dirty="0"/>
              <a:t>samengevoegd tot één cel.</a:t>
            </a:r>
          </a:p>
        </p:txBody>
      </p:sp>
      <p:sp>
        <p:nvSpPr>
          <p:cNvPr id="24" name="Gelijkbenige driehoek 23">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5" name="Gelijkbenige driehoek 24">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00155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54</a:t>
            </a:r>
            <a:endParaRPr lang="nl-BE" dirty="0">
              <a:solidFill>
                <a:schemeClr val="accent2">
                  <a:lumMod val="75000"/>
                </a:schemeClr>
              </a:solidFill>
            </a:endParaRPr>
          </a:p>
        </p:txBody>
      </p:sp>
      <p:sp>
        <p:nvSpPr>
          <p:cNvPr id="19" name="Rechthoek 18"/>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vb04 </a:t>
            </a:r>
            <a:br>
              <a:rPr lang="nl-BE" dirty="0" smtClean="0">
                <a:solidFill>
                  <a:schemeClr val="accent2">
                    <a:lumMod val="75000"/>
                  </a:schemeClr>
                </a:solidFill>
              </a:rPr>
            </a:br>
            <a:r>
              <a:rPr lang="nl-BE" dirty="0" smtClean="0">
                <a:solidFill>
                  <a:schemeClr val="accent2">
                    <a:lumMod val="75000"/>
                  </a:schemeClr>
                </a:solidFill>
              </a:rPr>
              <a:t>stap1 </a:t>
            </a:r>
            <a:endParaRPr lang="nl-BE" dirty="0">
              <a:solidFill>
                <a:schemeClr val="accent2">
                  <a:lumMod val="75000"/>
                </a:schemeClr>
              </a:solidFill>
            </a:endParaRPr>
          </a:p>
        </p:txBody>
      </p:sp>
      <p:pic>
        <p:nvPicPr>
          <p:cNvPr id="23" name="Afbeelding 22"/>
          <p:cNvPicPr/>
          <p:nvPr/>
        </p:nvPicPr>
        <p:blipFill rotWithShape="1">
          <a:blip r:embed="rId4" cstate="print">
            <a:extLst>
              <a:ext uri="{28A0092B-C50C-407E-A947-70E740481C1C}">
                <a14:useLocalDpi xmlns:a14="http://schemas.microsoft.com/office/drawing/2010/main" val="0"/>
              </a:ext>
            </a:extLst>
          </a:blip>
          <a:srcRect l="29417" t="20428" r="30048" b="13930"/>
          <a:stretch/>
        </p:blipFill>
        <p:spPr bwMode="auto">
          <a:xfrm rot="21396141">
            <a:off x="3943350" y="1188720"/>
            <a:ext cx="5314950" cy="5521172"/>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3" name="Ovaal 2"/>
          <p:cNvSpPr/>
          <p:nvPr/>
        </p:nvSpPr>
        <p:spPr>
          <a:xfrm rot="21383742">
            <a:off x="7890052" y="988641"/>
            <a:ext cx="1687632" cy="5673817"/>
          </a:xfrm>
          <a:prstGeom prst="ellipse">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24" name="Ovaal 23"/>
          <p:cNvSpPr/>
          <p:nvPr/>
        </p:nvSpPr>
        <p:spPr>
          <a:xfrm rot="21383742">
            <a:off x="6343652" y="3711452"/>
            <a:ext cx="2221618" cy="1663543"/>
          </a:xfrm>
          <a:prstGeom prst="ellipse">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26" name="Ovaal 25"/>
          <p:cNvSpPr/>
          <p:nvPr/>
        </p:nvSpPr>
        <p:spPr>
          <a:xfrm rot="21383742">
            <a:off x="6379980" y="4940529"/>
            <a:ext cx="2221618" cy="1663543"/>
          </a:xfrm>
          <a:prstGeom prst="ellipse">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pic>
        <p:nvPicPr>
          <p:cNvPr id="18" name="Afbeelding 17"/>
          <p:cNvPicPr/>
          <p:nvPr/>
        </p:nvPicPr>
        <p:blipFill>
          <a:blip r:embed="rId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75077" y="1334559"/>
            <a:ext cx="944688" cy="869170"/>
          </a:xfrm>
          <a:prstGeom prst="rect">
            <a:avLst/>
          </a:prstGeom>
        </p:spPr>
      </p:pic>
      <p:sp>
        <p:nvSpPr>
          <p:cNvPr id="20" name="Gelijkbenige driehoek 19">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Gelijkbenige driehoek 20">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5492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750"/>
                                        <p:tgtEl>
                                          <p:spTgt spid="2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750"/>
                                        <p:tgtEl>
                                          <p:spTgt spid="24"/>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54</a:t>
            </a:r>
            <a:endParaRPr lang="nl-BE" dirty="0">
              <a:solidFill>
                <a:schemeClr val="accent2">
                  <a:lumMod val="75000"/>
                </a:schemeClr>
              </a:solidFill>
            </a:endParaRPr>
          </a:p>
        </p:txBody>
      </p:sp>
      <p:pic>
        <p:nvPicPr>
          <p:cNvPr id="32" name="Afbeelding 31"/>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307461" y="1347478"/>
            <a:ext cx="900000" cy="900000"/>
          </a:xfrm>
          <a:prstGeom prst="rect">
            <a:avLst/>
          </a:prstGeom>
        </p:spPr>
      </p:pic>
      <p:sp>
        <p:nvSpPr>
          <p:cNvPr id="33" name="Tekstvak 32"/>
          <p:cNvSpPr txBox="1"/>
          <p:nvPr/>
        </p:nvSpPr>
        <p:spPr>
          <a:xfrm>
            <a:off x="1463040" y="1800440"/>
            <a:ext cx="10578704" cy="1446550"/>
          </a:xfrm>
          <a:prstGeom prst="rect">
            <a:avLst/>
          </a:prstGeom>
          <a:noFill/>
        </p:spPr>
        <p:txBody>
          <a:bodyPr wrap="square" rtlCol="0">
            <a:spAutoFit/>
          </a:bodyPr>
          <a:lstStyle/>
          <a:p>
            <a:r>
              <a:rPr lang="nl-BE" sz="4400" dirty="0" smtClean="0"/>
              <a:t>Websites structureren d.m.v. tabellen met onzichtbare randen</a:t>
            </a:r>
            <a:endParaRPr lang="nl-BE" sz="4400" dirty="0"/>
          </a:p>
        </p:txBody>
      </p:sp>
      <p:sp>
        <p:nvSpPr>
          <p:cNvPr id="34" name="Tekstvak 33"/>
          <p:cNvSpPr txBox="1"/>
          <p:nvPr/>
        </p:nvSpPr>
        <p:spPr>
          <a:xfrm>
            <a:off x="2961564" y="5120638"/>
            <a:ext cx="9080180" cy="769441"/>
          </a:xfrm>
          <a:prstGeom prst="rect">
            <a:avLst/>
          </a:prstGeom>
          <a:noFill/>
        </p:spPr>
        <p:txBody>
          <a:bodyPr wrap="square" rtlCol="0">
            <a:spAutoFit/>
          </a:bodyPr>
          <a:lstStyle/>
          <a:p>
            <a:r>
              <a:rPr lang="nl-BE" sz="4400" dirty="0" err="1" smtClean="0"/>
              <a:t>responsive</a:t>
            </a:r>
            <a:r>
              <a:rPr lang="nl-BE" sz="4400" dirty="0" smtClean="0"/>
              <a:t> webdesign</a:t>
            </a:r>
            <a:endParaRPr lang="nl-BE" sz="4400" dirty="0"/>
          </a:p>
        </p:txBody>
      </p:sp>
      <p:sp>
        <p:nvSpPr>
          <p:cNvPr id="12" name="Niet gelijk aan 11"/>
          <p:cNvSpPr/>
          <p:nvPr/>
        </p:nvSpPr>
        <p:spPr>
          <a:xfrm>
            <a:off x="4926842" y="3629934"/>
            <a:ext cx="2047165" cy="1209247"/>
          </a:xfrm>
          <a:prstGeom prst="mathNotEqual">
            <a:avLst>
              <a:gd name="adj1" fmla="val 17877"/>
              <a:gd name="adj2" fmla="val 6600000"/>
              <a:gd name="adj3" fmla="val 1176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solidFill>
                <a:schemeClr val="tx1"/>
              </a:solidFill>
            </a:endParaRPr>
          </a:p>
        </p:txBody>
      </p:sp>
      <p:sp>
        <p:nvSpPr>
          <p:cNvPr id="16" name="Gelijkbenige driehoek 15">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Gelijkbenige driehoek 16">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6002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4.2 Tabellen met stijl</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55</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0"/>
            <a:ext cx="952489" cy="933857"/>
          </a:xfrm>
          <a:prstGeom prst="rect">
            <a:avLst/>
          </a:prstGeom>
        </p:spPr>
      </p:pic>
      <p:sp>
        <p:nvSpPr>
          <p:cNvPr id="29" name="Rechthoek 28"/>
          <p:cNvSpPr/>
          <p:nvPr/>
        </p:nvSpPr>
        <p:spPr>
          <a:xfrm>
            <a:off x="1463039" y="1427310"/>
            <a:ext cx="2696240"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border-</a:t>
            </a:r>
            <a:r>
              <a:rPr lang="nl-BE" sz="2800" dirty="0" err="1" smtClean="0">
                <a:latin typeface="Code New Roman" panose="020B0609020204030204" pitchFamily="49" charset="0"/>
                <a:cs typeface="Code New Roman" panose="020B0609020204030204" pitchFamily="49" charset="0"/>
              </a:rPr>
              <a:t>width</a:t>
            </a:r>
            <a:endParaRPr lang="nl-BE" sz="2800" dirty="0">
              <a:latin typeface="Code New Roman" panose="020B0609020204030204" pitchFamily="49" charset="0"/>
              <a:cs typeface="Code New Roman" panose="020B0609020204030204" pitchFamily="49" charset="0"/>
            </a:endParaRPr>
          </a:p>
        </p:txBody>
      </p:sp>
      <p:sp>
        <p:nvSpPr>
          <p:cNvPr id="30" name="Rechthoek 29"/>
          <p:cNvSpPr/>
          <p:nvPr/>
        </p:nvSpPr>
        <p:spPr>
          <a:xfrm>
            <a:off x="1463039" y="3237947"/>
            <a:ext cx="2696240"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border-</a:t>
            </a:r>
            <a:r>
              <a:rPr lang="nl-BE" sz="2800" dirty="0" err="1" smtClean="0">
                <a:latin typeface="Code New Roman" panose="020B0609020204030204" pitchFamily="49" charset="0"/>
                <a:cs typeface="Code New Roman" panose="020B0609020204030204" pitchFamily="49" charset="0"/>
              </a:rPr>
              <a:t>color</a:t>
            </a:r>
            <a:endParaRPr lang="nl-BE" sz="2800" dirty="0">
              <a:latin typeface="Code New Roman" panose="020B0609020204030204" pitchFamily="49" charset="0"/>
              <a:cs typeface="Code New Roman" panose="020B0609020204030204" pitchFamily="49" charset="0"/>
            </a:endParaRPr>
          </a:p>
        </p:txBody>
      </p:sp>
      <p:sp>
        <p:nvSpPr>
          <p:cNvPr id="32" name="Rechthoek 31"/>
          <p:cNvSpPr/>
          <p:nvPr/>
        </p:nvSpPr>
        <p:spPr>
          <a:xfrm>
            <a:off x="4258103" y="1446766"/>
            <a:ext cx="7783642"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Rechthoek 32"/>
          <p:cNvSpPr/>
          <p:nvPr/>
        </p:nvSpPr>
        <p:spPr>
          <a:xfrm>
            <a:off x="4258101" y="3263151"/>
            <a:ext cx="7783642"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18" name="Rechthoek 17"/>
          <p:cNvSpPr/>
          <p:nvPr/>
        </p:nvSpPr>
        <p:spPr>
          <a:xfrm>
            <a:off x="1463039" y="5048584"/>
            <a:ext cx="2696240"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border-</a:t>
            </a:r>
            <a:r>
              <a:rPr lang="nl-BE" sz="2800" dirty="0" err="1" smtClean="0">
                <a:latin typeface="Code New Roman" panose="020B0609020204030204" pitchFamily="49" charset="0"/>
                <a:cs typeface="Code New Roman" panose="020B0609020204030204" pitchFamily="49" charset="0"/>
              </a:rPr>
              <a:t>style</a:t>
            </a:r>
            <a:endParaRPr lang="nl-BE" sz="2800" dirty="0">
              <a:latin typeface="Code New Roman" panose="020B0609020204030204" pitchFamily="49" charset="0"/>
              <a:cs typeface="Code New Roman" panose="020B0609020204030204" pitchFamily="49" charset="0"/>
            </a:endParaRPr>
          </a:p>
        </p:txBody>
      </p:sp>
      <p:sp>
        <p:nvSpPr>
          <p:cNvPr id="19" name="Rechthoek 18"/>
          <p:cNvSpPr/>
          <p:nvPr/>
        </p:nvSpPr>
        <p:spPr>
          <a:xfrm>
            <a:off x="4258101" y="5073788"/>
            <a:ext cx="7783642"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1" name="Tekstvak 20"/>
          <p:cNvSpPr txBox="1"/>
          <p:nvPr/>
        </p:nvSpPr>
        <p:spPr>
          <a:xfrm>
            <a:off x="4490958" y="1636600"/>
            <a:ext cx="7550785" cy="1200329"/>
          </a:xfrm>
          <a:prstGeom prst="rect">
            <a:avLst/>
          </a:prstGeom>
          <a:noFill/>
        </p:spPr>
        <p:txBody>
          <a:bodyPr wrap="square" rtlCol="0">
            <a:spAutoFit/>
          </a:bodyPr>
          <a:lstStyle/>
          <a:p>
            <a:r>
              <a:rPr lang="nl-BE" sz="3600" dirty="0"/>
              <a:t>De breedte van de rand, uitgedrukt in pixels</a:t>
            </a:r>
          </a:p>
        </p:txBody>
      </p:sp>
      <p:sp>
        <p:nvSpPr>
          <p:cNvPr id="23" name="Tekstvak 22"/>
          <p:cNvSpPr txBox="1"/>
          <p:nvPr/>
        </p:nvSpPr>
        <p:spPr>
          <a:xfrm>
            <a:off x="4490957" y="3651346"/>
            <a:ext cx="7550785" cy="646331"/>
          </a:xfrm>
          <a:prstGeom prst="rect">
            <a:avLst/>
          </a:prstGeom>
          <a:noFill/>
        </p:spPr>
        <p:txBody>
          <a:bodyPr wrap="square" rtlCol="0">
            <a:spAutoFit/>
          </a:bodyPr>
          <a:lstStyle/>
          <a:p>
            <a:r>
              <a:rPr lang="nl-BE" sz="3600" dirty="0"/>
              <a:t>De </a:t>
            </a:r>
            <a:r>
              <a:rPr lang="nl-BE" sz="3600" dirty="0" smtClean="0"/>
              <a:t>kleur </a:t>
            </a:r>
            <a:r>
              <a:rPr lang="nl-BE" sz="3600" dirty="0"/>
              <a:t>van de </a:t>
            </a:r>
            <a:r>
              <a:rPr lang="nl-BE" sz="3600" dirty="0" smtClean="0"/>
              <a:t>rand</a:t>
            </a:r>
            <a:endParaRPr lang="nl-BE" sz="3600" dirty="0"/>
          </a:p>
        </p:txBody>
      </p:sp>
      <p:sp>
        <p:nvSpPr>
          <p:cNvPr id="24" name="Tekstvak 23"/>
          <p:cNvSpPr txBox="1"/>
          <p:nvPr/>
        </p:nvSpPr>
        <p:spPr>
          <a:xfrm>
            <a:off x="4490956" y="5245906"/>
            <a:ext cx="7550785" cy="1200329"/>
          </a:xfrm>
          <a:prstGeom prst="rect">
            <a:avLst/>
          </a:prstGeom>
          <a:noFill/>
        </p:spPr>
        <p:txBody>
          <a:bodyPr wrap="square" rtlCol="0">
            <a:spAutoFit/>
          </a:bodyPr>
          <a:lstStyle/>
          <a:p>
            <a:r>
              <a:rPr lang="nl-BE" sz="3600" dirty="0"/>
              <a:t>De randstijl: een </a:t>
            </a:r>
            <a:r>
              <a:rPr lang="nl-BE" sz="3600" dirty="0" smtClean="0"/>
              <a:t>volle </a:t>
            </a:r>
            <a:r>
              <a:rPr lang="nl-BE" sz="3600" dirty="0"/>
              <a:t>lijn, stippel- of streepjeslijn, …</a:t>
            </a:r>
          </a:p>
        </p:txBody>
      </p:sp>
      <p:sp>
        <p:nvSpPr>
          <p:cNvPr id="25" name="Gelijkbenige driehoek 24">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Gelijkbenige driehoek 25">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7538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4.2 Tabellen met stijl</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55</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03239"/>
            <a:ext cx="920080" cy="900000"/>
          </a:xfrm>
          <a:prstGeom prst="rect">
            <a:avLst/>
          </a:prstGeom>
        </p:spPr>
      </p:pic>
      <p:sp>
        <p:nvSpPr>
          <p:cNvPr id="3" name="Rechthoek 2"/>
          <p:cNvSpPr/>
          <p:nvPr/>
        </p:nvSpPr>
        <p:spPr>
          <a:xfrm>
            <a:off x="4914900" y="1585913"/>
            <a:ext cx="7126846" cy="40862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nl-BE"/>
          </a:p>
        </p:txBody>
      </p:sp>
      <p:sp>
        <p:nvSpPr>
          <p:cNvPr id="23" name="Rechthoek 22"/>
          <p:cNvSpPr/>
          <p:nvPr/>
        </p:nvSpPr>
        <p:spPr>
          <a:xfrm>
            <a:off x="5715000" y="2283787"/>
            <a:ext cx="5726670" cy="261682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4" name="Tekstvak 23"/>
          <p:cNvSpPr txBox="1"/>
          <p:nvPr/>
        </p:nvSpPr>
        <p:spPr>
          <a:xfrm>
            <a:off x="6115760" y="2643378"/>
            <a:ext cx="4925149" cy="2139047"/>
          </a:xfrm>
          <a:prstGeom prst="rect">
            <a:avLst/>
          </a:prstGeom>
          <a:noFill/>
        </p:spPr>
        <p:txBody>
          <a:bodyPr wrap="square" rtlCol="0">
            <a:spAutoFit/>
          </a:bodyPr>
          <a:lstStyle/>
          <a:p>
            <a:pPr algn="just"/>
            <a:r>
              <a:rPr lang="nl-BE" sz="1900" dirty="0"/>
              <a:t>Lorem </a:t>
            </a:r>
            <a:r>
              <a:rPr lang="nl-BE" sz="1900" dirty="0" err="1"/>
              <a:t>ipsum</a:t>
            </a:r>
            <a:r>
              <a:rPr lang="nl-BE" sz="1900" dirty="0"/>
              <a:t> </a:t>
            </a:r>
            <a:r>
              <a:rPr lang="nl-BE" sz="1900" dirty="0" err="1"/>
              <a:t>dolor</a:t>
            </a:r>
            <a:r>
              <a:rPr lang="nl-BE" sz="1900" dirty="0"/>
              <a:t> </a:t>
            </a:r>
            <a:r>
              <a:rPr lang="nl-BE" sz="1900" dirty="0" err="1"/>
              <a:t>sit</a:t>
            </a:r>
            <a:r>
              <a:rPr lang="nl-BE" sz="1900" dirty="0"/>
              <a:t> </a:t>
            </a:r>
            <a:r>
              <a:rPr lang="nl-BE" sz="1900" dirty="0" err="1"/>
              <a:t>amet</a:t>
            </a:r>
            <a:r>
              <a:rPr lang="nl-BE" sz="1900" dirty="0"/>
              <a:t>, </a:t>
            </a:r>
            <a:r>
              <a:rPr lang="nl-BE" sz="1900" dirty="0" err="1"/>
              <a:t>consectetur</a:t>
            </a:r>
            <a:r>
              <a:rPr lang="nl-BE" sz="1900" dirty="0"/>
              <a:t> </a:t>
            </a:r>
            <a:r>
              <a:rPr lang="nl-BE" sz="1900" dirty="0" err="1"/>
              <a:t>adipiscing</a:t>
            </a:r>
            <a:r>
              <a:rPr lang="nl-BE" sz="1900" dirty="0"/>
              <a:t> </a:t>
            </a:r>
            <a:r>
              <a:rPr lang="nl-BE" sz="1900" dirty="0" err="1"/>
              <a:t>elit</a:t>
            </a:r>
            <a:r>
              <a:rPr lang="nl-BE" sz="1900" dirty="0"/>
              <a:t>, </a:t>
            </a:r>
            <a:r>
              <a:rPr lang="nl-BE" sz="1900" dirty="0" err="1"/>
              <a:t>sed</a:t>
            </a:r>
            <a:r>
              <a:rPr lang="nl-BE" sz="1900" dirty="0"/>
              <a:t> do </a:t>
            </a:r>
            <a:r>
              <a:rPr lang="nl-BE" sz="1900" dirty="0" err="1"/>
              <a:t>eiusmod</a:t>
            </a:r>
            <a:r>
              <a:rPr lang="nl-BE" sz="1900" dirty="0"/>
              <a:t> </a:t>
            </a:r>
            <a:r>
              <a:rPr lang="nl-BE" sz="1900" dirty="0" err="1"/>
              <a:t>tempor</a:t>
            </a:r>
            <a:r>
              <a:rPr lang="nl-BE" sz="1900" dirty="0"/>
              <a:t> </a:t>
            </a:r>
            <a:r>
              <a:rPr lang="nl-BE" sz="1900" dirty="0" err="1"/>
              <a:t>incididunt</a:t>
            </a:r>
            <a:r>
              <a:rPr lang="nl-BE" sz="1900" dirty="0"/>
              <a:t> ut </a:t>
            </a:r>
            <a:r>
              <a:rPr lang="nl-BE" sz="1900" dirty="0" err="1"/>
              <a:t>labore</a:t>
            </a:r>
            <a:r>
              <a:rPr lang="nl-BE" sz="1900" dirty="0"/>
              <a:t> et </a:t>
            </a:r>
            <a:r>
              <a:rPr lang="nl-BE" sz="1900" dirty="0" err="1"/>
              <a:t>dolore</a:t>
            </a:r>
            <a:r>
              <a:rPr lang="nl-BE" sz="1900" dirty="0"/>
              <a:t> magna </a:t>
            </a:r>
            <a:r>
              <a:rPr lang="nl-BE" sz="1900" dirty="0" err="1"/>
              <a:t>aliqua</a:t>
            </a:r>
            <a:r>
              <a:rPr lang="nl-BE" sz="1900" dirty="0"/>
              <a:t>. Ut </a:t>
            </a:r>
            <a:r>
              <a:rPr lang="nl-BE" sz="1900" dirty="0" err="1"/>
              <a:t>enim</a:t>
            </a:r>
            <a:r>
              <a:rPr lang="nl-BE" sz="1900" dirty="0"/>
              <a:t> ad </a:t>
            </a:r>
            <a:r>
              <a:rPr lang="nl-BE" sz="1900" dirty="0" err="1"/>
              <a:t>minim</a:t>
            </a:r>
            <a:r>
              <a:rPr lang="nl-BE" sz="1900" dirty="0"/>
              <a:t> </a:t>
            </a:r>
            <a:r>
              <a:rPr lang="nl-BE" sz="1900" dirty="0" err="1"/>
              <a:t>veniam</a:t>
            </a:r>
            <a:r>
              <a:rPr lang="nl-BE" sz="1900" dirty="0"/>
              <a:t>, </a:t>
            </a:r>
            <a:r>
              <a:rPr lang="nl-BE" sz="1900" dirty="0" err="1"/>
              <a:t>quis</a:t>
            </a:r>
            <a:r>
              <a:rPr lang="nl-BE" sz="1900" dirty="0"/>
              <a:t> </a:t>
            </a:r>
            <a:r>
              <a:rPr lang="nl-BE" sz="1900" dirty="0" err="1"/>
              <a:t>nostrud</a:t>
            </a:r>
            <a:r>
              <a:rPr lang="nl-BE" sz="1900" dirty="0"/>
              <a:t> </a:t>
            </a:r>
            <a:r>
              <a:rPr lang="nl-BE" sz="1900" dirty="0" err="1"/>
              <a:t>exercitation</a:t>
            </a:r>
            <a:r>
              <a:rPr lang="nl-BE" sz="1900" dirty="0"/>
              <a:t> </a:t>
            </a:r>
            <a:r>
              <a:rPr lang="nl-BE" sz="1900" dirty="0" err="1"/>
              <a:t>ullamco</a:t>
            </a:r>
            <a:r>
              <a:rPr lang="nl-BE" sz="1900" dirty="0"/>
              <a:t> </a:t>
            </a:r>
            <a:r>
              <a:rPr lang="nl-BE" sz="1900" dirty="0" err="1"/>
              <a:t>laboris</a:t>
            </a:r>
            <a:r>
              <a:rPr lang="nl-BE" sz="1900" dirty="0"/>
              <a:t> </a:t>
            </a:r>
            <a:r>
              <a:rPr lang="nl-BE" sz="1900" dirty="0" err="1"/>
              <a:t>nisi</a:t>
            </a:r>
            <a:r>
              <a:rPr lang="nl-BE" sz="1900" dirty="0"/>
              <a:t> ut </a:t>
            </a:r>
            <a:r>
              <a:rPr lang="nl-BE" sz="1900" dirty="0" err="1"/>
              <a:t>aliquip</a:t>
            </a:r>
            <a:r>
              <a:rPr lang="nl-BE" sz="1900" dirty="0"/>
              <a:t> ex </a:t>
            </a:r>
            <a:r>
              <a:rPr lang="nl-BE" sz="1900" dirty="0" err="1"/>
              <a:t>ea</a:t>
            </a:r>
            <a:r>
              <a:rPr lang="nl-BE" sz="1900" dirty="0"/>
              <a:t> commodo </a:t>
            </a:r>
            <a:r>
              <a:rPr lang="nl-BE" sz="1900" dirty="0" err="1"/>
              <a:t>consequat</a:t>
            </a:r>
            <a:r>
              <a:rPr lang="nl-BE" sz="1900" dirty="0"/>
              <a:t>. </a:t>
            </a:r>
            <a:r>
              <a:rPr lang="nl-BE" sz="1900" dirty="0" smtClean="0"/>
              <a:t>Duis</a:t>
            </a:r>
            <a:br>
              <a:rPr lang="nl-BE" sz="1900" dirty="0" smtClean="0"/>
            </a:br>
            <a:endParaRPr lang="nl-BE" sz="1900" dirty="0" smtClean="0"/>
          </a:p>
        </p:txBody>
      </p:sp>
      <p:sp>
        <p:nvSpPr>
          <p:cNvPr id="25" name="Rechthoek 24"/>
          <p:cNvSpPr/>
          <p:nvPr/>
        </p:nvSpPr>
        <p:spPr>
          <a:xfrm rot="650229">
            <a:off x="8117090" y="1189796"/>
            <a:ext cx="3267666" cy="91536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err="1" smtClean="0"/>
              <a:t>boxmodel</a:t>
            </a:r>
            <a:endParaRPr lang="nl-BE" sz="3600" dirty="0"/>
          </a:p>
        </p:txBody>
      </p:sp>
      <p:cxnSp>
        <p:nvCxnSpPr>
          <p:cNvPr id="14" name="Rechte verbindingslijn 13"/>
          <p:cNvCxnSpPr/>
          <p:nvPr/>
        </p:nvCxnSpPr>
        <p:spPr>
          <a:xfrm flipH="1">
            <a:off x="4006330" y="2735095"/>
            <a:ext cx="2217188" cy="4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Rechte verbindingslijn 30"/>
          <p:cNvCxnSpPr/>
          <p:nvPr/>
        </p:nvCxnSpPr>
        <p:spPr>
          <a:xfrm flipH="1">
            <a:off x="4006330" y="4428911"/>
            <a:ext cx="2217188" cy="4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Rechte verbindingslijn 33"/>
          <p:cNvCxnSpPr/>
          <p:nvPr/>
        </p:nvCxnSpPr>
        <p:spPr>
          <a:xfrm>
            <a:off x="6223518" y="4428911"/>
            <a:ext cx="0" cy="1762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Rechte verbindingslijn 34"/>
          <p:cNvCxnSpPr/>
          <p:nvPr/>
        </p:nvCxnSpPr>
        <p:spPr>
          <a:xfrm>
            <a:off x="10957966" y="4397457"/>
            <a:ext cx="0" cy="1762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Rechte verbindingslijn met pijl 27"/>
          <p:cNvCxnSpPr/>
          <p:nvPr/>
        </p:nvCxnSpPr>
        <p:spPr>
          <a:xfrm>
            <a:off x="4561952" y="2735095"/>
            <a:ext cx="0" cy="1693816"/>
          </a:xfrm>
          <a:prstGeom prst="straightConnector1">
            <a:avLst/>
          </a:prstGeom>
          <a:ln w="762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6" name="Rechte verbindingslijn met pijl 35"/>
          <p:cNvCxnSpPr/>
          <p:nvPr/>
        </p:nvCxnSpPr>
        <p:spPr>
          <a:xfrm flipH="1" flipV="1">
            <a:off x="6245290" y="5967547"/>
            <a:ext cx="4712676" cy="2617"/>
          </a:xfrm>
          <a:prstGeom prst="straightConnector1">
            <a:avLst/>
          </a:prstGeom>
          <a:ln w="762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9" name="Rechte verbindingslijn met pijl 38"/>
          <p:cNvCxnSpPr/>
          <p:nvPr/>
        </p:nvCxnSpPr>
        <p:spPr>
          <a:xfrm flipH="1" flipV="1">
            <a:off x="3883068" y="2001568"/>
            <a:ext cx="1433166" cy="16514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41" name="Rechte verbindingslijn met pijl 40"/>
          <p:cNvCxnSpPr/>
          <p:nvPr/>
        </p:nvCxnSpPr>
        <p:spPr>
          <a:xfrm flipH="1">
            <a:off x="3883068" y="4793283"/>
            <a:ext cx="1824534" cy="32735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43" name="Rechte verbindingslijn met pijl 42"/>
          <p:cNvCxnSpPr/>
          <p:nvPr/>
        </p:nvCxnSpPr>
        <p:spPr>
          <a:xfrm flipH="1">
            <a:off x="3826160" y="4657770"/>
            <a:ext cx="2894251" cy="1373959"/>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45" name="Tekstvak 44"/>
          <p:cNvSpPr txBox="1"/>
          <p:nvPr/>
        </p:nvSpPr>
        <p:spPr>
          <a:xfrm>
            <a:off x="3329618" y="3302279"/>
            <a:ext cx="1353423" cy="523220"/>
          </a:xfrm>
          <a:prstGeom prst="rect">
            <a:avLst/>
          </a:prstGeom>
          <a:noFill/>
        </p:spPr>
        <p:txBody>
          <a:bodyPr wrap="square" rtlCol="0">
            <a:spAutoFit/>
          </a:bodyPr>
          <a:lstStyle/>
          <a:p>
            <a:r>
              <a:rPr lang="nl-BE" sz="2800" dirty="0" err="1" smtClean="0"/>
              <a:t>height</a:t>
            </a:r>
            <a:endParaRPr lang="nl-BE" sz="2800" dirty="0"/>
          </a:p>
        </p:txBody>
      </p:sp>
      <p:sp>
        <p:nvSpPr>
          <p:cNvPr id="46" name="Tekstvak 45"/>
          <p:cNvSpPr txBox="1"/>
          <p:nvPr/>
        </p:nvSpPr>
        <p:spPr>
          <a:xfrm>
            <a:off x="7924916" y="5956310"/>
            <a:ext cx="1353423" cy="523220"/>
          </a:xfrm>
          <a:prstGeom prst="rect">
            <a:avLst/>
          </a:prstGeom>
          <a:noFill/>
        </p:spPr>
        <p:txBody>
          <a:bodyPr wrap="square" rtlCol="0">
            <a:spAutoFit/>
          </a:bodyPr>
          <a:lstStyle/>
          <a:p>
            <a:r>
              <a:rPr lang="nl-BE" sz="2800" dirty="0" err="1" smtClean="0"/>
              <a:t>width</a:t>
            </a:r>
            <a:endParaRPr lang="nl-BE" sz="2800" dirty="0"/>
          </a:p>
        </p:txBody>
      </p:sp>
      <p:sp>
        <p:nvSpPr>
          <p:cNvPr id="47" name="Tekstvak 46"/>
          <p:cNvSpPr txBox="1"/>
          <p:nvPr/>
        </p:nvSpPr>
        <p:spPr>
          <a:xfrm>
            <a:off x="2578623" y="1661114"/>
            <a:ext cx="1602769" cy="523220"/>
          </a:xfrm>
          <a:prstGeom prst="rect">
            <a:avLst/>
          </a:prstGeom>
          <a:noFill/>
        </p:spPr>
        <p:txBody>
          <a:bodyPr wrap="square" rtlCol="0">
            <a:spAutoFit/>
          </a:bodyPr>
          <a:lstStyle/>
          <a:p>
            <a:r>
              <a:rPr lang="nl-BE" sz="2800" dirty="0" err="1" smtClean="0"/>
              <a:t>margin</a:t>
            </a:r>
            <a:endParaRPr lang="nl-BE" sz="2800" dirty="0"/>
          </a:p>
        </p:txBody>
      </p:sp>
      <p:sp>
        <p:nvSpPr>
          <p:cNvPr id="48" name="Tekstvak 47"/>
          <p:cNvSpPr txBox="1"/>
          <p:nvPr/>
        </p:nvSpPr>
        <p:spPr>
          <a:xfrm>
            <a:off x="2454999" y="4793283"/>
            <a:ext cx="1602769" cy="523220"/>
          </a:xfrm>
          <a:prstGeom prst="rect">
            <a:avLst/>
          </a:prstGeom>
          <a:noFill/>
        </p:spPr>
        <p:txBody>
          <a:bodyPr wrap="square" rtlCol="0">
            <a:spAutoFit/>
          </a:bodyPr>
          <a:lstStyle/>
          <a:p>
            <a:r>
              <a:rPr lang="nl-BE" sz="2800" dirty="0" smtClean="0"/>
              <a:t>border</a:t>
            </a:r>
            <a:endParaRPr lang="nl-BE" sz="2800" dirty="0"/>
          </a:p>
        </p:txBody>
      </p:sp>
      <p:sp>
        <p:nvSpPr>
          <p:cNvPr id="49" name="Tekstvak 48"/>
          <p:cNvSpPr txBox="1"/>
          <p:nvPr/>
        </p:nvSpPr>
        <p:spPr>
          <a:xfrm>
            <a:off x="2406923" y="5743801"/>
            <a:ext cx="1440543" cy="523220"/>
          </a:xfrm>
          <a:prstGeom prst="rect">
            <a:avLst/>
          </a:prstGeom>
          <a:noFill/>
        </p:spPr>
        <p:txBody>
          <a:bodyPr wrap="square" rtlCol="0">
            <a:spAutoFit/>
          </a:bodyPr>
          <a:lstStyle/>
          <a:p>
            <a:r>
              <a:rPr lang="nl-BE" sz="2800" dirty="0" smtClean="0"/>
              <a:t>padding</a:t>
            </a:r>
            <a:endParaRPr lang="nl-BE" sz="2800" dirty="0"/>
          </a:p>
        </p:txBody>
      </p:sp>
      <p:sp>
        <p:nvSpPr>
          <p:cNvPr id="32" name="Gelijkbenige driehoek 31">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Gelijkbenige driehoek 32">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1260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4.2 Tabellen met stijl</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55</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0"/>
            <a:ext cx="952489" cy="933857"/>
          </a:xfrm>
          <a:prstGeom prst="rect">
            <a:avLst/>
          </a:prstGeom>
        </p:spPr>
      </p:pic>
      <p:sp>
        <p:nvSpPr>
          <p:cNvPr id="29" name="Rechthoek 28"/>
          <p:cNvSpPr/>
          <p:nvPr/>
        </p:nvSpPr>
        <p:spPr>
          <a:xfrm>
            <a:off x="1463038" y="1427310"/>
            <a:ext cx="3136257"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border-</a:t>
            </a:r>
            <a:r>
              <a:rPr lang="nl-BE" sz="2800" dirty="0" err="1" smtClean="0">
                <a:latin typeface="Code New Roman" panose="020B0609020204030204" pitchFamily="49" charset="0"/>
                <a:cs typeface="Code New Roman" panose="020B0609020204030204" pitchFamily="49" charset="0"/>
              </a:rPr>
              <a:t>spacing</a:t>
            </a:r>
            <a:endParaRPr lang="nl-BE" sz="2800" dirty="0">
              <a:latin typeface="Code New Roman" panose="020B0609020204030204" pitchFamily="49" charset="0"/>
              <a:cs typeface="Code New Roman" panose="020B0609020204030204" pitchFamily="49" charset="0"/>
            </a:endParaRPr>
          </a:p>
        </p:txBody>
      </p:sp>
      <p:sp>
        <p:nvSpPr>
          <p:cNvPr id="30" name="Rechthoek 29"/>
          <p:cNvSpPr/>
          <p:nvPr/>
        </p:nvSpPr>
        <p:spPr>
          <a:xfrm>
            <a:off x="1463038" y="3237947"/>
            <a:ext cx="3136257"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border-</a:t>
            </a:r>
            <a:r>
              <a:rPr lang="nl-BE" sz="2800" dirty="0" err="1" smtClean="0">
                <a:latin typeface="Code New Roman" panose="020B0609020204030204" pitchFamily="49" charset="0"/>
                <a:cs typeface="Code New Roman" panose="020B0609020204030204" pitchFamily="49" charset="0"/>
              </a:rPr>
              <a:t>collapse</a:t>
            </a:r>
            <a:endParaRPr lang="nl-BE" sz="2800" dirty="0">
              <a:latin typeface="Code New Roman" panose="020B0609020204030204" pitchFamily="49" charset="0"/>
              <a:cs typeface="Code New Roman" panose="020B0609020204030204" pitchFamily="49" charset="0"/>
            </a:endParaRPr>
          </a:p>
        </p:txBody>
      </p:sp>
      <p:sp>
        <p:nvSpPr>
          <p:cNvPr id="32" name="Rechthoek 31"/>
          <p:cNvSpPr/>
          <p:nvPr/>
        </p:nvSpPr>
        <p:spPr>
          <a:xfrm>
            <a:off x="4756047" y="1446766"/>
            <a:ext cx="7285697"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Rechthoek 32"/>
          <p:cNvSpPr/>
          <p:nvPr/>
        </p:nvSpPr>
        <p:spPr>
          <a:xfrm>
            <a:off x="4756045" y="3263151"/>
            <a:ext cx="7285697"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1" name="Tekstvak 20"/>
          <p:cNvSpPr txBox="1"/>
          <p:nvPr/>
        </p:nvSpPr>
        <p:spPr>
          <a:xfrm>
            <a:off x="4926841" y="1636600"/>
            <a:ext cx="7114901" cy="1200329"/>
          </a:xfrm>
          <a:prstGeom prst="rect">
            <a:avLst/>
          </a:prstGeom>
          <a:noFill/>
        </p:spPr>
        <p:txBody>
          <a:bodyPr wrap="square" rtlCol="0">
            <a:spAutoFit/>
          </a:bodyPr>
          <a:lstStyle/>
          <a:p>
            <a:r>
              <a:rPr lang="nl-BE" sz="3600" dirty="0"/>
              <a:t>De afstand tussen de </a:t>
            </a:r>
            <a:r>
              <a:rPr lang="nl-BE" sz="3600" dirty="0" smtClean="0"/>
              <a:t>randen van aanliggende cellen</a:t>
            </a:r>
            <a:endParaRPr lang="nl-BE" sz="3600" dirty="0"/>
          </a:p>
        </p:txBody>
      </p:sp>
      <p:sp>
        <p:nvSpPr>
          <p:cNvPr id="23" name="Tekstvak 22"/>
          <p:cNvSpPr txBox="1"/>
          <p:nvPr/>
        </p:nvSpPr>
        <p:spPr>
          <a:xfrm>
            <a:off x="4926841" y="3436401"/>
            <a:ext cx="7114901" cy="1200329"/>
          </a:xfrm>
          <a:prstGeom prst="rect">
            <a:avLst/>
          </a:prstGeom>
          <a:noFill/>
        </p:spPr>
        <p:txBody>
          <a:bodyPr wrap="square" rtlCol="0">
            <a:spAutoFit/>
          </a:bodyPr>
          <a:lstStyle/>
          <a:p>
            <a:r>
              <a:rPr lang="nl-BE" sz="3600" dirty="0"/>
              <a:t>Randen van aanliggende cellen worden samengevoegd</a:t>
            </a:r>
          </a:p>
        </p:txBody>
      </p:sp>
      <p:sp>
        <p:nvSpPr>
          <p:cNvPr id="24" name="Gelijkbenige driehoek 23">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5" name="Gelijkbenige driehoek 24">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2973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4.2 Tabellen met stijl</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56</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03239"/>
            <a:ext cx="920080" cy="900000"/>
          </a:xfrm>
          <a:prstGeom prst="rect">
            <a:avLst/>
          </a:prstGeom>
        </p:spPr>
      </p:pic>
      <p:graphicFrame>
        <p:nvGraphicFramePr>
          <p:cNvPr id="32" name="Tabel 31"/>
          <p:cNvGraphicFramePr>
            <a:graphicFrameLocks noGrp="1"/>
          </p:cNvGraphicFramePr>
          <p:nvPr>
            <p:extLst>
              <p:ext uri="{D42A27DB-BD31-4B8C-83A1-F6EECF244321}">
                <p14:modId xmlns:p14="http://schemas.microsoft.com/office/powerpoint/2010/main" val="2286697315"/>
              </p:ext>
            </p:extLst>
          </p:nvPr>
        </p:nvGraphicFramePr>
        <p:xfrm>
          <a:off x="1463040" y="1937479"/>
          <a:ext cx="5661092" cy="1463040"/>
        </p:xfrm>
        <a:graphic>
          <a:graphicData uri="http://schemas.openxmlformats.org/drawingml/2006/table">
            <a:tbl>
              <a:tblPr firstRow="1" firstCol="1" bandRow="1">
                <a:tableStyleId>{5C22544A-7EE6-4342-B048-85BDC9FD1C3A}</a:tableStyleId>
              </a:tblPr>
              <a:tblGrid>
                <a:gridCol w="477493">
                  <a:extLst>
                    <a:ext uri="{9D8B030D-6E8A-4147-A177-3AD203B41FA5}">
                      <a16:colId xmlns:a16="http://schemas.microsoft.com/office/drawing/2014/main" val="2855085912"/>
                    </a:ext>
                  </a:extLst>
                </a:gridCol>
                <a:gridCol w="5183599">
                  <a:extLst>
                    <a:ext uri="{9D8B030D-6E8A-4147-A177-3AD203B41FA5}">
                      <a16:colId xmlns:a16="http://schemas.microsoft.com/office/drawing/2014/main" val="2105840097"/>
                    </a:ext>
                  </a:extLst>
                </a:gridCol>
              </a:tblGrid>
              <a:tr h="505470">
                <a:tc>
                  <a:txBody>
                    <a:bodyPr/>
                    <a:lstStyle/>
                    <a:p>
                      <a:pPr algn="r">
                        <a:lnSpc>
                          <a:spcPct val="100000"/>
                        </a:lnSpc>
                        <a:spcAft>
                          <a:spcPts val="0"/>
                        </a:spcAft>
                      </a:pPr>
                      <a:endParaRPr lang="nl-BE" sz="280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3200" b="1" dirty="0" smtClean="0">
                          <a:solidFill>
                            <a:schemeClr val="accent6"/>
                          </a:solidFill>
                          <a:effectLst/>
                          <a:latin typeface="Code New Roman" panose="020B0609020204030204" pitchFamily="49" charset="0"/>
                          <a:cs typeface="Code New Roman" panose="020B0609020204030204" pitchFamily="49" charset="0"/>
                        </a:rPr>
                        <a:t>table</a:t>
                      </a:r>
                      <a:r>
                        <a:rPr lang="it-IT" sz="32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3200" b="0" dirty="0" smtClean="0">
                          <a:solidFill>
                            <a:schemeClr val="accent6"/>
                          </a:solidFill>
                          <a:effectLst/>
                          <a:latin typeface="Code New Roman" panose="020B0609020204030204" pitchFamily="49" charset="0"/>
                          <a:cs typeface="Code New Roman" panose="020B0609020204030204" pitchFamily="49" charset="0"/>
                        </a:rPr>
                        <a:t>			</a:t>
                      </a:r>
                      <a:r>
                        <a:rPr lang="it-IT" sz="32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empty-cells:</a:t>
                      </a:r>
                      <a:r>
                        <a:rPr lang="it-IT" sz="3200" b="0" dirty="0" smtClean="0">
                          <a:solidFill>
                            <a:schemeClr val="accent6"/>
                          </a:solidFill>
                          <a:effectLst/>
                          <a:latin typeface="Code New Roman" panose="020B0609020204030204" pitchFamily="49" charset="0"/>
                          <a:cs typeface="Code New Roman" panose="020B0609020204030204" pitchFamily="49" charset="0"/>
                        </a:rPr>
                        <a:t> </a:t>
                      </a:r>
                      <a:r>
                        <a:rPr lang="it-IT" sz="3200" b="0" dirty="0" smtClean="0">
                          <a:solidFill>
                            <a:schemeClr val="tx1"/>
                          </a:solidFill>
                          <a:effectLst/>
                          <a:latin typeface="Code New Roman" panose="020B0609020204030204" pitchFamily="49" charset="0"/>
                          <a:cs typeface="Code New Roman" panose="020B0609020204030204" pitchFamily="49" charset="0"/>
                        </a:rPr>
                        <a:t>show;</a:t>
                      </a:r>
                    </a:p>
                    <a:p>
                      <a:pPr marL="0" indent="0" algn="l">
                        <a:lnSpc>
                          <a:spcPct val="100000"/>
                        </a:lnSpc>
                        <a:spcBef>
                          <a:spcPts val="0"/>
                        </a:spcBef>
                        <a:spcAft>
                          <a:spcPts val="0"/>
                        </a:spcAft>
                        <a:tabLst>
                          <a:tab pos="200660" algn="l"/>
                          <a:tab pos="400685" algn="l"/>
                          <a:tab pos="562610" algn="l"/>
                          <a:tab pos="762635" algn="l"/>
                        </a:tabLst>
                      </a:pPr>
                      <a:r>
                        <a:rPr lang="it-IT" sz="32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graphicFrame>
        <p:nvGraphicFramePr>
          <p:cNvPr id="33" name="Tabel 32"/>
          <p:cNvGraphicFramePr>
            <a:graphicFrameLocks noGrp="1"/>
          </p:cNvGraphicFramePr>
          <p:nvPr>
            <p:extLst>
              <p:ext uri="{D42A27DB-BD31-4B8C-83A1-F6EECF244321}">
                <p14:modId xmlns:p14="http://schemas.microsoft.com/office/powerpoint/2010/main" val="2390815968"/>
              </p:ext>
            </p:extLst>
          </p:nvPr>
        </p:nvGraphicFramePr>
        <p:xfrm>
          <a:off x="1463040" y="4480559"/>
          <a:ext cx="5661092" cy="1463040"/>
        </p:xfrm>
        <a:graphic>
          <a:graphicData uri="http://schemas.openxmlformats.org/drawingml/2006/table">
            <a:tbl>
              <a:tblPr firstRow="1" firstCol="1" bandRow="1">
                <a:tableStyleId>{5C22544A-7EE6-4342-B048-85BDC9FD1C3A}</a:tableStyleId>
              </a:tblPr>
              <a:tblGrid>
                <a:gridCol w="477493">
                  <a:extLst>
                    <a:ext uri="{9D8B030D-6E8A-4147-A177-3AD203B41FA5}">
                      <a16:colId xmlns:a16="http://schemas.microsoft.com/office/drawing/2014/main" val="2855085912"/>
                    </a:ext>
                  </a:extLst>
                </a:gridCol>
                <a:gridCol w="5183599">
                  <a:extLst>
                    <a:ext uri="{9D8B030D-6E8A-4147-A177-3AD203B41FA5}">
                      <a16:colId xmlns:a16="http://schemas.microsoft.com/office/drawing/2014/main" val="2105840097"/>
                    </a:ext>
                  </a:extLst>
                </a:gridCol>
              </a:tblGrid>
              <a:tr h="505470">
                <a:tc>
                  <a:txBody>
                    <a:bodyPr/>
                    <a:lstStyle/>
                    <a:p>
                      <a:pPr algn="r">
                        <a:lnSpc>
                          <a:spcPct val="100000"/>
                        </a:lnSpc>
                        <a:spcAft>
                          <a:spcPts val="0"/>
                        </a:spcAft>
                      </a:pPr>
                      <a:endParaRPr lang="nl-BE" sz="280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3200" b="1" dirty="0" smtClean="0">
                          <a:solidFill>
                            <a:schemeClr val="accent6"/>
                          </a:solidFill>
                          <a:effectLst/>
                          <a:latin typeface="Code New Roman" panose="020B0609020204030204" pitchFamily="49" charset="0"/>
                          <a:cs typeface="Code New Roman" panose="020B0609020204030204" pitchFamily="49" charset="0"/>
                        </a:rPr>
                        <a:t>table</a:t>
                      </a:r>
                      <a:r>
                        <a:rPr lang="it-IT" sz="32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3200" b="0" dirty="0" smtClean="0">
                          <a:solidFill>
                            <a:schemeClr val="accent6"/>
                          </a:solidFill>
                          <a:effectLst/>
                          <a:latin typeface="Code New Roman" panose="020B0609020204030204" pitchFamily="49" charset="0"/>
                          <a:cs typeface="Code New Roman" panose="020B0609020204030204" pitchFamily="49" charset="0"/>
                        </a:rPr>
                        <a:t>			</a:t>
                      </a:r>
                      <a:r>
                        <a:rPr lang="it-IT" sz="32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empty-cells:</a:t>
                      </a:r>
                      <a:r>
                        <a:rPr lang="it-IT" sz="3200" b="0" dirty="0" smtClean="0">
                          <a:solidFill>
                            <a:schemeClr val="accent6"/>
                          </a:solidFill>
                          <a:effectLst/>
                          <a:latin typeface="Code New Roman" panose="020B0609020204030204" pitchFamily="49" charset="0"/>
                          <a:cs typeface="Code New Roman" panose="020B0609020204030204" pitchFamily="49" charset="0"/>
                        </a:rPr>
                        <a:t> </a:t>
                      </a:r>
                      <a:r>
                        <a:rPr lang="it-IT" sz="3200" b="0" dirty="0" smtClean="0">
                          <a:solidFill>
                            <a:schemeClr val="tx1"/>
                          </a:solidFill>
                          <a:effectLst/>
                          <a:latin typeface="Code New Roman" panose="020B0609020204030204" pitchFamily="49" charset="0"/>
                          <a:cs typeface="Code New Roman" panose="020B0609020204030204" pitchFamily="49" charset="0"/>
                        </a:rPr>
                        <a:t>hide;</a:t>
                      </a:r>
                    </a:p>
                    <a:p>
                      <a:pPr marL="0" indent="0" algn="l">
                        <a:lnSpc>
                          <a:spcPct val="100000"/>
                        </a:lnSpc>
                        <a:spcBef>
                          <a:spcPts val="0"/>
                        </a:spcBef>
                        <a:spcAft>
                          <a:spcPts val="0"/>
                        </a:spcAft>
                        <a:tabLst>
                          <a:tab pos="200660" algn="l"/>
                          <a:tab pos="400685" algn="l"/>
                          <a:tab pos="562610" algn="l"/>
                          <a:tab pos="762635" algn="l"/>
                        </a:tabLst>
                      </a:pPr>
                      <a:r>
                        <a:rPr lang="it-IT" sz="32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pic>
        <p:nvPicPr>
          <p:cNvPr id="15" name="Afbeelding 14"/>
          <p:cNvPicPr>
            <a:picLocks noChangeAspect="1"/>
          </p:cNvPicPr>
          <p:nvPr/>
        </p:nvPicPr>
        <p:blipFill rotWithShape="1">
          <a:blip r:embed="rId6"/>
          <a:srcRect l="38077" t="44168" r="32973" b="28779"/>
          <a:stretch/>
        </p:blipFill>
        <p:spPr>
          <a:xfrm>
            <a:off x="8052179" y="1679536"/>
            <a:ext cx="3766783" cy="1978926"/>
          </a:xfrm>
          <a:prstGeom prst="rect">
            <a:avLst/>
          </a:prstGeom>
          <a:ln>
            <a:solidFill>
              <a:schemeClr val="tx1"/>
            </a:solidFill>
          </a:ln>
        </p:spPr>
      </p:pic>
      <p:pic>
        <p:nvPicPr>
          <p:cNvPr id="16" name="Afbeelding 15"/>
          <p:cNvPicPr>
            <a:picLocks noChangeAspect="1"/>
          </p:cNvPicPr>
          <p:nvPr/>
        </p:nvPicPr>
        <p:blipFill rotWithShape="1">
          <a:blip r:embed="rId7"/>
          <a:srcRect l="38182" t="44356" r="32764" b="27659"/>
          <a:stretch/>
        </p:blipFill>
        <p:spPr>
          <a:xfrm>
            <a:off x="8052179" y="4206237"/>
            <a:ext cx="3766783" cy="2039776"/>
          </a:xfrm>
          <a:prstGeom prst="rect">
            <a:avLst/>
          </a:prstGeom>
          <a:ln>
            <a:solidFill>
              <a:schemeClr val="tx1"/>
            </a:solidFill>
          </a:ln>
        </p:spPr>
      </p:pic>
      <p:cxnSp>
        <p:nvCxnSpPr>
          <p:cNvPr id="38" name="Rechte verbindingslijn met pijl 37"/>
          <p:cNvCxnSpPr/>
          <p:nvPr/>
        </p:nvCxnSpPr>
        <p:spPr>
          <a:xfrm>
            <a:off x="6752392" y="2729967"/>
            <a:ext cx="3183177" cy="348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40" name="Rechte verbindingslijn met pijl 39"/>
          <p:cNvCxnSpPr/>
          <p:nvPr/>
        </p:nvCxnSpPr>
        <p:spPr>
          <a:xfrm>
            <a:off x="6752392" y="5238085"/>
            <a:ext cx="3183177" cy="348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9" name="Gelijkbenige driehoek 18">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Gelijkbenige driehoek 1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0860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4.2 Tabellen met stijl</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56</a:t>
            </a:r>
            <a:endParaRPr lang="nl-BE" dirty="0">
              <a:solidFill>
                <a:schemeClr val="accent2">
                  <a:lumMod val="75000"/>
                </a:schemeClr>
              </a:solidFill>
            </a:endParaRPr>
          </a:p>
        </p:txBody>
      </p:sp>
      <p:sp>
        <p:nvSpPr>
          <p:cNvPr id="19" name="Tekstvak 18"/>
          <p:cNvSpPr txBox="1"/>
          <p:nvPr/>
        </p:nvSpPr>
        <p:spPr>
          <a:xfrm>
            <a:off x="1463038" y="1616562"/>
            <a:ext cx="10578707" cy="4585871"/>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Open </a:t>
            </a:r>
            <a:r>
              <a:rPr lang="nl-BE" sz="2800" dirty="0"/>
              <a:t>het bestand </a:t>
            </a:r>
            <a:r>
              <a:rPr lang="nl-BE" sz="2800" dirty="0">
                <a:solidFill>
                  <a:schemeClr val="accent3"/>
                </a:solidFill>
                <a:latin typeface="Code New Roman" panose="020B0609020204030204" pitchFamily="49" charset="0"/>
                <a:cs typeface="Code New Roman" panose="020B0609020204030204" pitchFamily="49" charset="0"/>
              </a:rPr>
              <a:t>opmaak.css</a:t>
            </a:r>
            <a:r>
              <a:rPr lang="nl-BE" sz="2800" dirty="0"/>
              <a:t> in </a:t>
            </a:r>
            <a:r>
              <a:rPr lang="nl-BE" sz="2800" dirty="0">
                <a:solidFill>
                  <a:schemeClr val="accent3"/>
                </a:solidFill>
                <a:latin typeface="Code New Roman" panose="020B0609020204030204" pitchFamily="49" charset="0"/>
                <a:cs typeface="Code New Roman" panose="020B0609020204030204" pitchFamily="49" charset="0"/>
              </a:rPr>
              <a:t>vb04</a:t>
            </a:r>
            <a:r>
              <a:rPr lang="nl-BE" sz="2800" dirty="0"/>
              <a:t>.</a:t>
            </a:r>
          </a:p>
          <a:p>
            <a:pPr marL="514350" indent="-514350">
              <a:spcBef>
                <a:spcPts val="1200"/>
              </a:spcBef>
              <a:buClr>
                <a:schemeClr val="accent6"/>
              </a:buClr>
              <a:buFont typeface="Wingdings 3" panose="05040102010807070707" pitchFamily="18" charset="2"/>
              <a:buChar char=""/>
            </a:pPr>
            <a:r>
              <a:rPr lang="nl-BE" sz="2800" dirty="0" smtClean="0"/>
              <a:t>Wijzig </a:t>
            </a:r>
            <a:r>
              <a:rPr lang="nl-BE" sz="2800" dirty="0"/>
              <a:t>de afstand tussen de cellen en de afstand tussen de rand en de tekst zodat die er ongeveer uitziet zoals in de afbeelding </a:t>
            </a:r>
            <a:r>
              <a:rPr lang="nl-BE" sz="2800" dirty="0" smtClean="0"/>
              <a:t>in het boek op p 49.</a:t>
            </a:r>
            <a:endParaRPr lang="nl-BE" sz="2800" dirty="0"/>
          </a:p>
          <a:p>
            <a:pPr marL="514350" indent="-514350">
              <a:spcBef>
                <a:spcPts val="1200"/>
              </a:spcBef>
              <a:buClr>
                <a:schemeClr val="accent6"/>
              </a:buClr>
              <a:buFont typeface="Wingdings 3" panose="05040102010807070707" pitchFamily="18" charset="2"/>
              <a:buChar char=""/>
            </a:pPr>
            <a:r>
              <a:rPr lang="nl-BE" sz="2800" dirty="0" smtClean="0"/>
              <a:t>Onderzoek </a:t>
            </a:r>
            <a:r>
              <a:rPr lang="nl-BE" sz="2800" dirty="0"/>
              <a:t>hoe je even en oneven rijen apart kan opmaken. Geef de even rijen een achtergrondkleur die past bij het geheel.</a:t>
            </a:r>
          </a:p>
          <a:p>
            <a:pPr marL="514350" indent="-514350">
              <a:spcBef>
                <a:spcPts val="1200"/>
              </a:spcBef>
              <a:buClr>
                <a:schemeClr val="accent6"/>
              </a:buClr>
              <a:buFont typeface="Wingdings 3" panose="05040102010807070707" pitchFamily="18" charset="2"/>
              <a:buChar char=""/>
            </a:pPr>
            <a:r>
              <a:rPr lang="nl-BE" sz="2800" dirty="0" smtClean="0"/>
              <a:t>Zorg </a:t>
            </a:r>
            <a:r>
              <a:rPr lang="nl-BE" sz="2800" dirty="0"/>
              <a:t>dat de randen rond lege cellen verborgen worden.</a:t>
            </a:r>
          </a:p>
          <a:p>
            <a:pPr marL="514350" indent="-514350">
              <a:spcBef>
                <a:spcPts val="1200"/>
              </a:spcBef>
              <a:buClr>
                <a:schemeClr val="accent6"/>
              </a:buClr>
              <a:buFont typeface="Wingdings 3" panose="05040102010807070707" pitchFamily="18" charset="2"/>
              <a:buChar char=""/>
            </a:pPr>
            <a:r>
              <a:rPr lang="nl-BE" sz="2800" dirty="0" smtClean="0"/>
              <a:t>Valideer </a:t>
            </a:r>
            <a:r>
              <a:rPr lang="nl-BE" sz="2800" dirty="0"/>
              <a:t>je stijlpagina met de </a:t>
            </a:r>
            <a:r>
              <a:rPr lang="nl-BE" sz="2800" dirty="0" err="1"/>
              <a:t>validator</a:t>
            </a:r>
            <a:r>
              <a:rPr lang="nl-BE" sz="2800" dirty="0"/>
              <a:t> van W3C.</a:t>
            </a:r>
          </a:p>
        </p:txBody>
      </p:sp>
      <p:sp>
        <p:nvSpPr>
          <p:cNvPr id="20" name="Rechthoek 19"/>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vb04 </a:t>
            </a:r>
            <a:br>
              <a:rPr lang="nl-BE" dirty="0" smtClean="0">
                <a:solidFill>
                  <a:schemeClr val="accent2">
                    <a:lumMod val="75000"/>
                  </a:schemeClr>
                </a:solidFill>
              </a:rPr>
            </a:br>
            <a:r>
              <a:rPr lang="nl-BE" dirty="0" smtClean="0">
                <a:solidFill>
                  <a:schemeClr val="accent2">
                    <a:lumMod val="75000"/>
                  </a:schemeClr>
                </a:solidFill>
              </a:rPr>
              <a:t>stap2 </a:t>
            </a:r>
            <a:endParaRPr lang="nl-BE" dirty="0">
              <a:solidFill>
                <a:schemeClr val="accent2">
                  <a:lumMod val="75000"/>
                </a:schemeClr>
              </a:solidFill>
            </a:endParaRPr>
          </a:p>
        </p:txBody>
      </p:sp>
      <p:pic>
        <p:nvPicPr>
          <p:cNvPr id="22" name="Afbeelding 2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75077" y="1334559"/>
            <a:ext cx="944688" cy="869170"/>
          </a:xfrm>
          <a:prstGeom prst="rect">
            <a:avLst/>
          </a:prstGeom>
        </p:spPr>
      </p:pic>
      <p:sp>
        <p:nvSpPr>
          <p:cNvPr id="15" name="Gelijkbenige driehoek 14">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Gelijkbenige driehoek 15">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0284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4.3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57</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2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Surf </a:t>
            </a:r>
            <a:r>
              <a:rPr lang="nl-BE" sz="2300" dirty="0">
                <a:solidFill>
                  <a:schemeClr val="tx1"/>
                </a:solidFill>
              </a:rPr>
              <a:t>naar de website met statistische gegevens over Vlaanderen. Je vindt de link naar die website op de Sleutelboek-website.</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Kies </a:t>
            </a:r>
            <a:r>
              <a:rPr lang="nl-BE" sz="2300" dirty="0">
                <a:solidFill>
                  <a:schemeClr val="tx1"/>
                </a:solidFill>
              </a:rPr>
              <a:t>een rekenblad uit over een onderwerp dat jou het meest aanspreekt.</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Stel </a:t>
            </a:r>
            <a:r>
              <a:rPr lang="nl-BE" sz="2300" dirty="0">
                <a:solidFill>
                  <a:schemeClr val="tx1"/>
                </a:solidFill>
              </a:rPr>
              <a:t>deze gegevens voor op een overzichtelijke webpagina in de vorm van een overzichtelijk opgestelde tabel.</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Integreer </a:t>
            </a:r>
            <a:r>
              <a:rPr lang="nl-BE" sz="2300" dirty="0">
                <a:solidFill>
                  <a:schemeClr val="tx1"/>
                </a:solidFill>
              </a:rPr>
              <a:t>in je pagina een afbeelding met een grafiek van de gegevens.</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Geef </a:t>
            </a:r>
            <a:r>
              <a:rPr lang="nl-BE" sz="2300" dirty="0">
                <a:solidFill>
                  <a:schemeClr val="tx1"/>
                </a:solidFill>
              </a:rPr>
              <a:t>uitleg over wat je kan aflezen uit de tabel.</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Gebruik </a:t>
            </a:r>
            <a:r>
              <a:rPr lang="nl-BE" sz="2300" dirty="0">
                <a:solidFill>
                  <a:schemeClr val="tx1"/>
                </a:solidFill>
              </a:rPr>
              <a:t>een correcte taal, aangepast aan de doelgroep van je </a:t>
            </a:r>
            <a:r>
              <a:rPr lang="nl-BE" sz="2300" dirty="0" smtClean="0">
                <a:solidFill>
                  <a:schemeClr val="tx1"/>
                </a:solidFill>
              </a:rPr>
              <a:t>webpagina</a:t>
            </a:r>
            <a:r>
              <a:rPr lang="nl-BE" sz="2300" dirty="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Valideer </a:t>
            </a:r>
            <a:r>
              <a:rPr lang="nl-BE" sz="2300" dirty="0">
                <a:solidFill>
                  <a:schemeClr val="tx1"/>
                </a:solidFill>
              </a:rPr>
              <a:t>de web- en stijlpagina’s met de </a:t>
            </a:r>
            <a:r>
              <a:rPr lang="nl-BE" sz="2300" dirty="0" err="1">
                <a:solidFill>
                  <a:schemeClr val="tx1"/>
                </a:solidFill>
              </a:rPr>
              <a:t>validator</a:t>
            </a:r>
            <a:r>
              <a:rPr lang="nl-BE" sz="2300" dirty="0">
                <a:solidFill>
                  <a:schemeClr val="tx1"/>
                </a:solidFill>
              </a:rPr>
              <a:t> van W3C.</a:t>
            </a:r>
          </a:p>
          <a:p>
            <a:pPr marL="514350" indent="-514350">
              <a:spcBef>
                <a:spcPts val="600"/>
              </a:spcBef>
              <a:buClr>
                <a:schemeClr val="accent6"/>
              </a:buClr>
              <a:buFont typeface="Wingdings 3" panose="05040102010807070707" pitchFamily="18" charset="2"/>
              <a:buChar char="u"/>
            </a:pPr>
            <a:endParaRPr lang="nl-BE" sz="20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4.1</a:t>
            </a:r>
            <a:endParaRPr lang="nl-BE" sz="2800" dirty="0"/>
          </a:p>
        </p:txBody>
      </p:sp>
      <p:sp>
        <p:nvSpPr>
          <p:cNvPr id="15" name="Gelijkbenige driehoek 14">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Gelijkbenige driehoek 15">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9815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4.3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57</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6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Maak </a:t>
            </a:r>
            <a:r>
              <a:rPr lang="nl-BE" sz="2800" dirty="0">
                <a:solidFill>
                  <a:schemeClr val="tx1"/>
                </a:solidFill>
              </a:rPr>
              <a:t>een webpagina waarin je met behulp van een tabel een schaakbord namaakt in de startpositie (als je de regels van schaken niet kent: zoek dat op). Voor de schaakstukken zoek je geschikte afbeeldingen op het </a:t>
            </a:r>
            <a:r>
              <a:rPr lang="nl-BE" sz="2800" dirty="0" smtClean="0">
                <a:solidFill>
                  <a:schemeClr val="tx1"/>
                </a:solidFill>
              </a:rPr>
              <a:t>internet</a:t>
            </a:r>
            <a:r>
              <a:rPr lang="nl-BE" sz="2800" dirty="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Zoek </a:t>
            </a:r>
            <a:r>
              <a:rPr lang="nl-BE" sz="2800" dirty="0">
                <a:solidFill>
                  <a:schemeClr val="tx1"/>
                </a:solidFill>
              </a:rPr>
              <a:t>op hoe je de cel waar je met de muiswijzer over beweegt rood kan maken. Wanneer je de muiswijzer weghaalt van de cel, krijgt de cel weer zijn originele zwarte of witte kleur.</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de web- en stijlpagina’s met de </a:t>
            </a:r>
            <a:r>
              <a:rPr lang="nl-BE" sz="2800" dirty="0" err="1">
                <a:solidFill>
                  <a:schemeClr val="tx1"/>
                </a:solidFill>
              </a:rPr>
              <a:t>validator</a:t>
            </a:r>
            <a:r>
              <a:rPr lang="nl-BE" sz="2800" dirty="0">
                <a:solidFill>
                  <a:schemeClr val="tx1"/>
                </a:solidFill>
              </a:rPr>
              <a:t> van W3C.</a:t>
            </a: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4.2</a:t>
            </a:r>
            <a:endParaRPr lang="nl-BE" sz="2800" dirty="0"/>
          </a:p>
        </p:txBody>
      </p:sp>
      <p:sp>
        <p:nvSpPr>
          <p:cNvPr id="15" name="Gelijkbenige driehoek 14">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Gelijkbenige driehoek 15">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1331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 Met toeters en tabellen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rId3" action="ppaction://hlinksldjump"/>
          </p:cNvPr>
          <p:cNvSpPr/>
          <p:nvPr/>
        </p:nvSpPr>
        <p:spPr>
          <a:xfrm>
            <a:off x="1463039" y="1413179"/>
            <a:ext cx="10578707" cy="165898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4.1 Tabelletjes bouwen</a:t>
            </a:r>
            <a:endParaRPr lang="nl-BE" sz="2800" dirty="0"/>
          </a:p>
        </p:txBody>
      </p:sp>
      <p:sp>
        <p:nvSpPr>
          <p:cNvPr id="10" name="Rechthoek 9">
            <a:hlinkClick r:id="rId4" action="ppaction://hlinksldjump"/>
          </p:cNvPr>
          <p:cNvSpPr/>
          <p:nvPr/>
        </p:nvSpPr>
        <p:spPr>
          <a:xfrm>
            <a:off x="1463039" y="3232044"/>
            <a:ext cx="10578707" cy="1658983"/>
          </a:xfrm>
          <a:prstGeom prst="rect">
            <a:avLst/>
          </a:prstGeom>
          <a:solidFill>
            <a:schemeClr val="accent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l-BE" sz="2800" dirty="0" smtClean="0"/>
              <a:t>4.2 Tabellen met stijl</a:t>
            </a:r>
            <a:endParaRPr lang="nl-BE" sz="2800" dirty="0"/>
          </a:p>
        </p:txBody>
      </p:sp>
      <p:sp>
        <p:nvSpPr>
          <p:cNvPr id="13" name="Rechthoek 12">
            <a:hlinkClick r:id="rId5" action="ppaction://hlinksldjump"/>
          </p:cNvPr>
          <p:cNvSpPr/>
          <p:nvPr/>
        </p:nvSpPr>
        <p:spPr>
          <a:xfrm>
            <a:off x="1463039" y="5050909"/>
            <a:ext cx="10578707" cy="1658983"/>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4.3 Oefeningen</a:t>
            </a:r>
            <a:endParaRPr lang="nl-BE" sz="2800" dirty="0"/>
          </a:p>
        </p:txBody>
      </p:sp>
    </p:spTree>
    <p:extLst>
      <p:ext uri="{BB962C8B-B14F-4D97-AF65-F5344CB8AC3E}">
        <p14:creationId xmlns:p14="http://schemas.microsoft.com/office/powerpoint/2010/main" val="20472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4.3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57</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6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Maak </a:t>
            </a:r>
            <a:r>
              <a:rPr lang="nl-BE" sz="2800" dirty="0">
                <a:solidFill>
                  <a:schemeClr val="tx1"/>
                </a:solidFill>
              </a:rPr>
              <a:t>een webpagina waarin je de tabel van </a:t>
            </a:r>
            <a:r>
              <a:rPr lang="nl-BE" sz="2800" dirty="0" err="1">
                <a:solidFill>
                  <a:schemeClr val="tx1"/>
                </a:solidFill>
              </a:rPr>
              <a:t>Mendeljev</a:t>
            </a:r>
            <a:r>
              <a:rPr lang="nl-BE" sz="2800" dirty="0">
                <a:solidFill>
                  <a:schemeClr val="tx1"/>
                </a:solidFill>
              </a:rPr>
              <a:t> (periodieke tabel van de chemische elementen) namaakt.</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Geef </a:t>
            </a:r>
            <a:r>
              <a:rPr lang="nl-BE" sz="2800" dirty="0">
                <a:solidFill>
                  <a:schemeClr val="tx1"/>
                </a:solidFill>
              </a:rPr>
              <a:t>alle elementen die tot dezelfde groep (niet-metalen, edelgassen, alkalimetalen, enz.) behoren eenzelfde opmaak, zodat je in één </a:t>
            </a:r>
            <a:r>
              <a:rPr lang="nl-BE" sz="2800" dirty="0" smtClean="0">
                <a:solidFill>
                  <a:schemeClr val="tx1"/>
                </a:solidFill>
              </a:rPr>
              <a:t>oogopslag </a:t>
            </a:r>
            <a:r>
              <a:rPr lang="nl-BE" sz="2800" dirty="0">
                <a:solidFill>
                  <a:schemeClr val="tx1"/>
                </a:solidFill>
              </a:rPr>
              <a:t>de groepen kan onderscheiden.</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de web- en stijlpagina’s met de </a:t>
            </a:r>
            <a:r>
              <a:rPr lang="nl-BE" sz="2800" dirty="0" err="1">
                <a:solidFill>
                  <a:schemeClr val="tx1"/>
                </a:solidFill>
              </a:rPr>
              <a:t>validator</a:t>
            </a:r>
            <a:r>
              <a:rPr lang="nl-BE" sz="2800" dirty="0">
                <a:solidFill>
                  <a:schemeClr val="tx1"/>
                </a:solidFill>
              </a:rPr>
              <a:t> van W3C.</a:t>
            </a: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4.3</a:t>
            </a:r>
            <a:endParaRPr lang="nl-BE" sz="2800" dirty="0"/>
          </a:p>
        </p:txBody>
      </p:sp>
      <p:sp>
        <p:nvSpPr>
          <p:cNvPr id="15" name="Gelijkbenige driehoek 14">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Gelijkbenige driehoek 15">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8325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a:solidFill>
                  <a:schemeClr val="bg1"/>
                </a:solidFill>
              </a:rPr>
              <a:t>4.3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57</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6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Maak </a:t>
            </a:r>
            <a:r>
              <a:rPr lang="nl-BE" sz="2800" dirty="0">
                <a:solidFill>
                  <a:schemeClr val="tx1"/>
                </a:solidFill>
              </a:rPr>
              <a:t>een webpagina waarin je je lesrooster namaakt.</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Geef </a:t>
            </a:r>
            <a:r>
              <a:rPr lang="nl-BE" sz="2800" dirty="0">
                <a:solidFill>
                  <a:schemeClr val="tx1"/>
                </a:solidFill>
              </a:rPr>
              <a:t>alle lesuren van hetzelfde vak eenzelfde opmaak, zodat je in één oogopslag de verschillende vakken kan onderscheiden.</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Zorg </a:t>
            </a:r>
            <a:r>
              <a:rPr lang="nl-BE" sz="2800" dirty="0">
                <a:solidFill>
                  <a:schemeClr val="tx1"/>
                </a:solidFill>
              </a:rPr>
              <a:t>dat aansluitende uren van hetzelfde vak in 1 cel worden getoond.</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de web- en stijlpagina’s met de </a:t>
            </a:r>
            <a:r>
              <a:rPr lang="nl-BE" sz="2800" dirty="0" err="1">
                <a:solidFill>
                  <a:schemeClr val="tx1"/>
                </a:solidFill>
              </a:rPr>
              <a:t>validator</a:t>
            </a:r>
            <a:r>
              <a:rPr lang="nl-BE" sz="28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4.4</a:t>
            </a:r>
            <a:endParaRPr lang="nl-BE" sz="2800" dirty="0"/>
          </a:p>
        </p:txBody>
      </p:sp>
      <p:sp>
        <p:nvSpPr>
          <p:cNvPr id="15" name="Gelijkbenige driehoek 14">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Gelijkbenige driehoek 15">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41901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4. Met toeters en tabellen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7" name="Rechthoek 6">
            <a:hlinkClick r:id="" action="ppaction://hlinkshowjump?jump=previous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previousslide"/>
          </p:cNvPr>
          <p:cNvSpPr/>
          <p:nvPr/>
        </p:nvSpPr>
        <p:spPr>
          <a:xfrm rot="16026172">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rId3" action="ppaction://hlinksldjump"/>
          </p:cNvPr>
          <p:cNvSpPr/>
          <p:nvPr/>
        </p:nvSpPr>
        <p:spPr>
          <a:xfrm>
            <a:off x="287383" y="4741816"/>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2" name="Rechthoek 11">
            <a:hlinkClick r:id="" action="ppaction://hlinkshowjump?jump=endshow"/>
          </p:cNvPr>
          <p:cNvSpPr/>
          <p:nvPr/>
        </p:nvSpPr>
        <p:spPr>
          <a:xfrm>
            <a:off x="4233152" y="5120639"/>
            <a:ext cx="1683941" cy="818298"/>
          </a:xfrm>
          <a:prstGeom prst="rect">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sz="3600" dirty="0" smtClean="0"/>
              <a:t>EXIT</a:t>
            </a:r>
            <a:endParaRPr lang="nl-BE" sz="3600" dirty="0"/>
          </a:p>
        </p:txBody>
      </p:sp>
      <p:sp>
        <p:nvSpPr>
          <p:cNvPr id="13" name="Tijdelijke aanduiding voor inhoud 2"/>
          <p:cNvSpPr txBox="1">
            <a:spLocks/>
          </p:cNvSpPr>
          <p:nvPr/>
        </p:nvSpPr>
        <p:spPr>
          <a:xfrm>
            <a:off x="1463039" y="1489668"/>
            <a:ext cx="6760145" cy="522022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nl-BE" sz="2200" dirty="0">
                <a:solidFill>
                  <a:schemeClr val="accent5">
                    <a:lumMod val="50000"/>
                  </a:schemeClr>
                </a:solidFill>
                <a:latin typeface="Trebuchet MS" panose="020B0603020202020204" pitchFamily="34" charset="0"/>
              </a:rPr>
              <a:t>Dit is een begeleidende presentatie bij het hoofdstuk </a:t>
            </a:r>
            <a:r>
              <a:rPr lang="nl-BE" sz="2200" dirty="0" smtClean="0">
                <a:solidFill>
                  <a:schemeClr val="accent5">
                    <a:lumMod val="50000"/>
                  </a:schemeClr>
                </a:solidFill>
                <a:latin typeface="Trebuchet MS" panose="020B0603020202020204" pitchFamily="34" charset="0"/>
              </a:rPr>
              <a:t>4 </a:t>
            </a:r>
            <a:r>
              <a:rPr lang="nl-BE" sz="2200" dirty="0">
                <a:solidFill>
                  <a:schemeClr val="accent5">
                    <a:lumMod val="50000"/>
                  </a:schemeClr>
                </a:solidFill>
                <a:latin typeface="Trebuchet MS" panose="020B0603020202020204" pitchFamily="34" charset="0"/>
              </a:rPr>
              <a:t>van de cursus </a:t>
            </a:r>
            <a:r>
              <a:rPr lang="nl-BE" sz="2200" dirty="0" err="1">
                <a:solidFill>
                  <a:schemeClr val="accent5">
                    <a:lumMod val="50000"/>
                  </a:schemeClr>
                </a:solidFill>
                <a:latin typeface="Trebuchet MS" panose="020B0603020202020204" pitchFamily="34" charset="0"/>
              </a:rPr>
              <a:t>webontwikkeling</a:t>
            </a:r>
            <a:r>
              <a:rPr lang="nl-BE" sz="2200" dirty="0">
                <a:solidFill>
                  <a:schemeClr val="accent5">
                    <a:lumMod val="50000"/>
                  </a:schemeClr>
                </a:solidFill>
                <a:latin typeface="Trebuchet MS" panose="020B0603020202020204" pitchFamily="34" charset="0"/>
              </a:rPr>
              <a:t>.</a:t>
            </a:r>
            <a:br>
              <a:rPr lang="nl-BE" sz="2200" dirty="0">
                <a:solidFill>
                  <a:schemeClr val="accent5">
                    <a:lumMod val="50000"/>
                  </a:schemeClr>
                </a:solidFill>
                <a:latin typeface="Trebuchet MS" panose="020B0603020202020204" pitchFamily="34" charset="0"/>
              </a:rPr>
            </a:br>
            <a:r>
              <a:rPr lang="nl-BE" sz="2200" dirty="0">
                <a:solidFill>
                  <a:schemeClr val="accent5">
                    <a:lumMod val="50000"/>
                  </a:schemeClr>
                </a:solidFill>
                <a:latin typeface="Trebuchet MS" panose="020B0603020202020204" pitchFamily="34" charset="0"/>
              </a:rPr>
              <a:t>Deze presentatie mag vrij worden gebruikt, aangepast en verspreid. Deze dia bevat de bronvermelding en moet ten allen tijde deel blijven uitmaken van de presentatie.</a:t>
            </a:r>
          </a:p>
          <a:p>
            <a:pPr algn="r"/>
            <a:endParaRPr lang="nl-BE" sz="2200" dirty="0">
              <a:solidFill>
                <a:schemeClr val="accent5">
                  <a:lumMod val="50000"/>
                </a:schemeClr>
              </a:solidFill>
              <a:latin typeface="Trebuchet MS" panose="020B0603020202020204" pitchFamily="34" charset="0"/>
            </a:endParaRPr>
          </a:p>
          <a:p>
            <a:pPr algn="r"/>
            <a:r>
              <a:rPr lang="nl-BE" sz="2200" dirty="0">
                <a:solidFill>
                  <a:schemeClr val="accent5">
                    <a:lumMod val="50000"/>
                  </a:schemeClr>
                </a:solidFill>
                <a:latin typeface="Trebuchet MS" panose="020B0603020202020204" pitchFamily="34" charset="0"/>
              </a:rPr>
              <a:t>Deze cursus is te vinden op </a:t>
            </a:r>
            <a:r>
              <a:rPr lang="nl-BE" sz="2200" dirty="0">
                <a:solidFill>
                  <a:schemeClr val="accent1">
                    <a:lumMod val="50000"/>
                  </a:schemeClr>
                </a:solidFill>
                <a:latin typeface="Trebuchet MS" panose="020B0603020202020204" pitchFamily="34" charset="0"/>
                <a:hlinkClick r:id="rId4"/>
              </a:rPr>
              <a:t>www.klascement.net</a:t>
            </a:r>
            <a:r>
              <a:rPr lang="nl-BE" sz="2200" dirty="0">
                <a:solidFill>
                  <a:schemeClr val="accent5">
                    <a:lumMod val="50000"/>
                  </a:schemeClr>
                </a:solidFill>
                <a:latin typeface="Trebuchet MS" panose="020B0603020202020204" pitchFamily="34" charset="0"/>
                <a:hlinkClick r:id="rId4"/>
              </a:rPr>
              <a:t/>
            </a:r>
            <a:br>
              <a:rPr lang="nl-BE" sz="2200" dirty="0">
                <a:solidFill>
                  <a:schemeClr val="accent5">
                    <a:lumMod val="50000"/>
                  </a:schemeClr>
                </a:solidFill>
                <a:latin typeface="Trebuchet MS" panose="020B0603020202020204" pitchFamily="34" charset="0"/>
                <a:hlinkClick r:id="rId4"/>
              </a:rPr>
            </a:br>
            <a:r>
              <a:rPr lang="nl-BE" sz="2200" dirty="0">
                <a:solidFill>
                  <a:schemeClr val="accent5">
                    <a:lumMod val="50000"/>
                  </a:schemeClr>
                </a:solidFill>
                <a:latin typeface="Trebuchet MS" panose="020B0603020202020204" pitchFamily="34" charset="0"/>
              </a:rPr>
              <a:t>Auteur: Marc Goris</a:t>
            </a: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r>
              <a:rPr lang="nl-BE" sz="2200" dirty="0" smtClean="0">
                <a:solidFill>
                  <a:schemeClr val="accent5">
                    <a:lumMod val="50000"/>
                  </a:schemeClr>
                </a:solidFill>
                <a:latin typeface="Trebuchet MS" panose="020B0603020202020204" pitchFamily="34" charset="0"/>
              </a:rPr>
              <a:t>Klik op de knop EXIT om de presentatie te sluiten. </a:t>
            </a:r>
          </a:p>
        </p:txBody>
      </p:sp>
      <p:pic>
        <p:nvPicPr>
          <p:cNvPr id="10" name="Afbeelding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9938" y="1489668"/>
            <a:ext cx="3661808" cy="5189008"/>
          </a:xfrm>
          <a:prstGeom prst="rect">
            <a:avLst/>
          </a:prstGeom>
        </p:spPr>
      </p:pic>
    </p:spTree>
    <p:extLst>
      <p:ext uri="{BB962C8B-B14F-4D97-AF65-F5344CB8AC3E}">
        <p14:creationId xmlns:p14="http://schemas.microsoft.com/office/powerpoint/2010/main" val="188725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52</a:t>
            </a:r>
            <a:endParaRPr lang="nl-BE" dirty="0">
              <a:solidFill>
                <a:schemeClr val="accent2">
                  <a:lumMod val="75000"/>
                </a:schemeClr>
              </a:solidFill>
            </a:endParaRPr>
          </a:p>
        </p:txBody>
      </p:sp>
      <p:sp>
        <p:nvSpPr>
          <p:cNvPr id="16" name="Tekstvak 15"/>
          <p:cNvSpPr txBox="1"/>
          <p:nvPr/>
        </p:nvSpPr>
        <p:spPr>
          <a:xfrm>
            <a:off x="3942914" y="1593763"/>
            <a:ext cx="2674300" cy="769441"/>
          </a:xfrm>
          <a:prstGeom prst="rect">
            <a:avLst/>
          </a:prstGeom>
          <a:noFill/>
        </p:spPr>
        <p:txBody>
          <a:bodyPr wrap="square" rtlCol="0">
            <a:spAutoFit/>
          </a:bodyPr>
          <a:lstStyle/>
          <a:p>
            <a:r>
              <a:rPr lang="nl-BE" sz="4400" dirty="0" smtClean="0"/>
              <a:t>kolom</a:t>
            </a:r>
            <a:endParaRPr lang="nl-BE" sz="4400" dirty="0"/>
          </a:p>
        </p:txBody>
      </p:sp>
      <p:sp>
        <p:nvSpPr>
          <p:cNvPr id="17" name="Tekstvak 16"/>
          <p:cNvSpPr txBox="1"/>
          <p:nvPr/>
        </p:nvSpPr>
        <p:spPr>
          <a:xfrm>
            <a:off x="9136966" y="4259756"/>
            <a:ext cx="1939597" cy="769441"/>
          </a:xfrm>
          <a:prstGeom prst="rect">
            <a:avLst/>
          </a:prstGeom>
          <a:noFill/>
        </p:spPr>
        <p:txBody>
          <a:bodyPr wrap="square" rtlCol="0">
            <a:spAutoFit/>
          </a:bodyPr>
          <a:lstStyle/>
          <a:p>
            <a:r>
              <a:rPr lang="nl-BE" sz="4400" dirty="0" smtClean="0"/>
              <a:t>rij</a:t>
            </a:r>
            <a:endParaRPr lang="nl-BE" sz="4400" dirty="0"/>
          </a:p>
        </p:txBody>
      </p:sp>
      <p:sp>
        <p:nvSpPr>
          <p:cNvPr id="18" name="Tekstvak 17"/>
          <p:cNvSpPr txBox="1"/>
          <p:nvPr/>
        </p:nvSpPr>
        <p:spPr>
          <a:xfrm>
            <a:off x="8621876" y="1607412"/>
            <a:ext cx="1939597" cy="769441"/>
          </a:xfrm>
          <a:prstGeom prst="rect">
            <a:avLst/>
          </a:prstGeom>
          <a:noFill/>
        </p:spPr>
        <p:txBody>
          <a:bodyPr wrap="square" rtlCol="0">
            <a:spAutoFit/>
          </a:bodyPr>
          <a:lstStyle/>
          <a:p>
            <a:r>
              <a:rPr lang="nl-BE" sz="4400" dirty="0" smtClean="0"/>
              <a:t>tabel</a:t>
            </a:r>
            <a:endParaRPr lang="nl-BE" sz="4400" dirty="0"/>
          </a:p>
        </p:txBody>
      </p:sp>
      <p:cxnSp>
        <p:nvCxnSpPr>
          <p:cNvPr id="19" name="Rechte verbindingslijn met pijl 18"/>
          <p:cNvCxnSpPr/>
          <p:nvPr/>
        </p:nvCxnSpPr>
        <p:spPr>
          <a:xfrm flipV="1">
            <a:off x="4648427" y="2363204"/>
            <a:ext cx="19107" cy="125110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0" name="Rechte verbindingslijn met pijl 19"/>
          <p:cNvCxnSpPr/>
          <p:nvPr/>
        </p:nvCxnSpPr>
        <p:spPr>
          <a:xfrm>
            <a:off x="7648699" y="4729269"/>
            <a:ext cx="1488267"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2" name="Rechte verbindingslijn met pijl 21"/>
          <p:cNvCxnSpPr/>
          <p:nvPr/>
        </p:nvCxnSpPr>
        <p:spPr>
          <a:xfrm flipV="1">
            <a:off x="7622888" y="2363206"/>
            <a:ext cx="1152365" cy="1277097"/>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pic>
        <p:nvPicPr>
          <p:cNvPr id="25" name="Afbeelding 2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362020"/>
            <a:ext cx="920080" cy="900000"/>
          </a:xfrm>
          <a:prstGeom prst="rect">
            <a:avLst/>
          </a:prstGeom>
        </p:spPr>
      </p:pic>
      <p:pic>
        <p:nvPicPr>
          <p:cNvPr id="30"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15303" t="33461" r="30240" b="44138"/>
          <a:stretch/>
        </p:blipFill>
        <p:spPr bwMode="auto">
          <a:xfrm>
            <a:off x="1463040" y="3625814"/>
            <a:ext cx="6170022" cy="1586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76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52</a:t>
            </a:r>
            <a:endParaRPr lang="nl-BE" dirty="0">
              <a:solidFill>
                <a:schemeClr val="accent2">
                  <a:lumMod val="75000"/>
                </a:schemeClr>
              </a:solidFill>
            </a:endParaRPr>
          </a:p>
        </p:txBody>
      </p:sp>
      <p:pic>
        <p:nvPicPr>
          <p:cNvPr id="1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5303" t="33461" r="30240" b="44138"/>
          <a:stretch/>
        </p:blipFill>
        <p:spPr bwMode="auto">
          <a:xfrm>
            <a:off x="1463040" y="3625814"/>
            <a:ext cx="6170022" cy="1586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Afbeelding 24"/>
          <p:cNvPicPr/>
          <p:nvPr/>
        </p:nvPicPr>
        <p:blipFill>
          <a:blip r:embed="rId5" cstate="print">
            <a:duotone>
              <a:prstClr val="black"/>
              <a:schemeClr val="accent4">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362020"/>
            <a:ext cx="920080" cy="900000"/>
          </a:xfrm>
          <a:prstGeom prst="rect">
            <a:avLst/>
          </a:prstGeom>
        </p:spPr>
      </p:pic>
      <p:graphicFrame>
        <p:nvGraphicFramePr>
          <p:cNvPr id="21" name="Tabel 20"/>
          <p:cNvGraphicFramePr>
            <a:graphicFrameLocks noGrp="1"/>
          </p:cNvGraphicFramePr>
          <p:nvPr>
            <p:extLst>
              <p:ext uri="{D42A27DB-BD31-4B8C-83A1-F6EECF244321}">
                <p14:modId xmlns:p14="http://schemas.microsoft.com/office/powerpoint/2010/main" val="908533185"/>
              </p:ext>
            </p:extLst>
          </p:nvPr>
        </p:nvGraphicFramePr>
        <p:xfrm>
          <a:off x="8083895" y="1645919"/>
          <a:ext cx="3957851" cy="4389120"/>
        </p:xfrm>
        <a:graphic>
          <a:graphicData uri="http://schemas.openxmlformats.org/drawingml/2006/table">
            <a:tbl>
              <a:tblPr firstRow="1" firstCol="1" bandRow="1">
                <a:tableStyleId>{5C22544A-7EE6-4342-B048-85BDC9FD1C3A}</a:tableStyleId>
              </a:tblPr>
              <a:tblGrid>
                <a:gridCol w="333831">
                  <a:extLst>
                    <a:ext uri="{9D8B030D-6E8A-4147-A177-3AD203B41FA5}">
                      <a16:colId xmlns:a16="http://schemas.microsoft.com/office/drawing/2014/main" val="2855085912"/>
                    </a:ext>
                  </a:extLst>
                </a:gridCol>
                <a:gridCol w="3624020">
                  <a:extLst>
                    <a:ext uri="{9D8B030D-6E8A-4147-A177-3AD203B41FA5}">
                      <a16:colId xmlns:a16="http://schemas.microsoft.com/office/drawing/2014/main" val="2105840097"/>
                    </a:ext>
                  </a:extLst>
                </a:gridCol>
              </a:tblGrid>
              <a:tr h="377081">
                <a:tc>
                  <a:txBody>
                    <a:bodyPr/>
                    <a:lstStyle/>
                    <a:p>
                      <a:pPr algn="r">
                        <a:lnSpc>
                          <a:spcPct val="100000"/>
                        </a:lnSpc>
                        <a:spcAft>
                          <a:spcPts val="0"/>
                        </a:spcAft>
                      </a:pPr>
                      <a:endParaRPr lang="nl-BE" sz="280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&lt;table&gt;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&lt;tr&gt;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&lt;td&gt;</a:t>
                      </a:r>
                      <a:r>
                        <a:rPr lang="it-IT" sz="2400" b="0" dirty="0" smtClean="0">
                          <a:solidFill>
                            <a:schemeClr val="tx1"/>
                          </a:solidFill>
                          <a:effectLst/>
                          <a:latin typeface="Code New Roman" panose="020B0609020204030204" pitchFamily="49" charset="0"/>
                          <a:cs typeface="Code New Roman" panose="020B0609020204030204" pitchFamily="49" charset="0"/>
                        </a:rPr>
                        <a:t>aap</a:t>
                      </a:r>
                      <a:r>
                        <a:rPr lang="it-IT" sz="24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&lt;td&gt;</a:t>
                      </a:r>
                      <a:r>
                        <a:rPr lang="it-IT" sz="2400" b="0" dirty="0" smtClean="0">
                          <a:solidFill>
                            <a:schemeClr val="tx1"/>
                          </a:solidFill>
                          <a:effectLst/>
                          <a:latin typeface="Code New Roman" panose="020B0609020204030204" pitchFamily="49" charset="0"/>
                          <a:cs typeface="Code New Roman" panose="020B0609020204030204" pitchFamily="49" charset="0"/>
                        </a:rPr>
                        <a:t>mies</a:t>
                      </a:r>
                      <a:r>
                        <a:rPr lang="it-IT" sz="24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&lt;td&gt;</a:t>
                      </a:r>
                      <a:r>
                        <a:rPr lang="it-IT" sz="2400" b="0" dirty="0" smtClean="0">
                          <a:solidFill>
                            <a:schemeClr val="tx1"/>
                          </a:solidFill>
                          <a:effectLst/>
                          <a:latin typeface="Code New Roman" panose="020B0609020204030204" pitchFamily="49" charset="0"/>
                          <a:cs typeface="Code New Roman" panose="020B0609020204030204" pitchFamily="49" charset="0"/>
                        </a:rPr>
                        <a:t>boot</a:t>
                      </a:r>
                      <a:r>
                        <a:rPr lang="it-IT" sz="24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&lt;/tr&gt;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&lt;tr&gt;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&lt;td&gt;</a:t>
                      </a:r>
                      <a:r>
                        <a:rPr lang="it-IT" sz="2400" b="0" dirty="0" smtClean="0">
                          <a:solidFill>
                            <a:schemeClr val="tx1"/>
                          </a:solidFill>
                          <a:effectLst/>
                          <a:latin typeface="Code New Roman" panose="020B0609020204030204" pitchFamily="49" charset="0"/>
                          <a:cs typeface="Code New Roman" panose="020B0609020204030204" pitchFamily="49" charset="0"/>
                        </a:rPr>
                        <a:t>gek</a:t>
                      </a:r>
                      <a:r>
                        <a:rPr lang="it-IT" sz="24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&lt;td&gt;</a:t>
                      </a:r>
                      <a:r>
                        <a:rPr lang="it-IT" sz="2400" b="0" dirty="0" smtClean="0">
                          <a:solidFill>
                            <a:schemeClr val="tx1"/>
                          </a:solidFill>
                          <a:effectLst/>
                          <a:latin typeface="Code New Roman" panose="020B0609020204030204" pitchFamily="49" charset="0"/>
                          <a:cs typeface="Code New Roman" panose="020B0609020204030204" pitchFamily="49" charset="0"/>
                        </a:rPr>
                        <a:t>pop</a:t>
                      </a:r>
                      <a:r>
                        <a:rPr lang="it-IT" sz="24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&lt;td&gt;</a:t>
                      </a:r>
                      <a:r>
                        <a:rPr lang="it-IT" sz="2400" b="0" dirty="0" smtClean="0">
                          <a:solidFill>
                            <a:schemeClr val="tx1"/>
                          </a:solidFill>
                          <a:effectLst/>
                          <a:latin typeface="Code New Roman" panose="020B0609020204030204" pitchFamily="49" charset="0"/>
                          <a:cs typeface="Code New Roman" panose="020B0609020204030204" pitchFamily="49" charset="0"/>
                        </a:rPr>
                        <a:t>uil</a:t>
                      </a:r>
                      <a:r>
                        <a:rPr lang="it-IT" sz="24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&lt;/tr&gt;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&lt;/table&gt;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3" name="Tekstvak 22"/>
          <p:cNvSpPr txBox="1"/>
          <p:nvPr/>
        </p:nvSpPr>
        <p:spPr>
          <a:xfrm>
            <a:off x="1436912" y="1492579"/>
            <a:ext cx="6430593" cy="1446550"/>
          </a:xfrm>
          <a:prstGeom prst="rect">
            <a:avLst/>
          </a:prstGeom>
          <a:noFill/>
        </p:spPr>
        <p:txBody>
          <a:bodyPr wrap="square" rtlCol="0">
            <a:spAutoFit/>
          </a:bodyPr>
          <a:lstStyle/>
          <a:p>
            <a:r>
              <a:rPr lang="nl-BE" sz="4400" dirty="0" smtClean="0"/>
              <a:t>Eerst rijen, dan kolommen</a:t>
            </a:r>
            <a:endParaRPr lang="nl-BE" sz="4400" dirty="0"/>
          </a:p>
        </p:txBody>
      </p:sp>
      <p:cxnSp>
        <p:nvCxnSpPr>
          <p:cNvPr id="24" name="Rechte verbindingslijn met pijl 23"/>
          <p:cNvCxnSpPr/>
          <p:nvPr/>
        </p:nvCxnSpPr>
        <p:spPr>
          <a:xfrm>
            <a:off x="2982318" y="4119209"/>
            <a:ext cx="1071067"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6" name="Rechte verbindingslijn met pijl 25"/>
          <p:cNvCxnSpPr/>
          <p:nvPr/>
        </p:nvCxnSpPr>
        <p:spPr>
          <a:xfrm>
            <a:off x="5037129" y="4119209"/>
            <a:ext cx="1071067"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7" name="Rechte verbindingslijn met pijl 26"/>
          <p:cNvCxnSpPr/>
          <p:nvPr/>
        </p:nvCxnSpPr>
        <p:spPr>
          <a:xfrm>
            <a:off x="2982318" y="4805894"/>
            <a:ext cx="1071067"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8" name="Rechte verbindingslijn met pijl 27"/>
          <p:cNvCxnSpPr/>
          <p:nvPr/>
        </p:nvCxnSpPr>
        <p:spPr>
          <a:xfrm>
            <a:off x="5037129" y="4818174"/>
            <a:ext cx="1071067" cy="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0" name="Gelijkbenige driehoek 19">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Gelijkbenige driehoek 21">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4272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750"/>
                                        <p:tgtEl>
                                          <p:spTgt spid="24"/>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750"/>
                                        <p:tgtEl>
                                          <p:spTgt spid="26"/>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750"/>
                                        <p:tgtEl>
                                          <p:spTgt spid="27"/>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52</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0"/>
            <a:ext cx="952489" cy="933857"/>
          </a:xfrm>
          <a:prstGeom prst="rect">
            <a:avLst/>
          </a:prstGeom>
        </p:spPr>
      </p:pic>
      <p:sp>
        <p:nvSpPr>
          <p:cNvPr id="29" name="Rechthoek 28"/>
          <p:cNvSpPr/>
          <p:nvPr/>
        </p:nvSpPr>
        <p:spPr>
          <a:xfrm>
            <a:off x="1463039" y="1427310"/>
            <a:ext cx="2058083"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table</a:t>
            </a:r>
            <a:r>
              <a:rPr lang="nl-BE" sz="2800" dirty="0" smtClean="0">
                <a:latin typeface="Code New Roman" panose="020B0609020204030204" pitchFamily="49" charset="0"/>
                <a:cs typeface="Code New Roman" panose="020B0609020204030204" pitchFamily="49" charset="0"/>
              </a:rPr>
              <a:t>&gt;</a:t>
            </a:r>
          </a:p>
          <a:p>
            <a:pPr lvl="1"/>
            <a:r>
              <a:rPr lang="nl-BE" sz="2800" dirty="0" smtClean="0">
                <a:latin typeface="Code New Roman" panose="020B0609020204030204" pitchFamily="49" charset="0"/>
                <a:cs typeface="Code New Roman" panose="020B0609020204030204" pitchFamily="49" charset="0"/>
              </a:rPr>
              <a:t>…</a:t>
            </a:r>
          </a:p>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table</a:t>
            </a:r>
            <a:r>
              <a:rPr lang="nl-BE" sz="2800" dirty="0" smtClean="0">
                <a:latin typeface="Code New Roman" panose="020B0609020204030204" pitchFamily="49" charset="0"/>
                <a:cs typeface="Code New Roman" panose="020B0609020204030204" pitchFamily="49" charset="0"/>
              </a:rPr>
              <a:t>&gt;</a:t>
            </a:r>
            <a:endParaRPr lang="nl-BE" sz="2800" dirty="0">
              <a:latin typeface="Code New Roman" panose="020B0609020204030204" pitchFamily="49" charset="0"/>
              <a:cs typeface="Code New Roman" panose="020B0609020204030204" pitchFamily="49" charset="0"/>
            </a:endParaRPr>
          </a:p>
        </p:txBody>
      </p:sp>
      <p:sp>
        <p:nvSpPr>
          <p:cNvPr id="30" name="Rechthoek 29"/>
          <p:cNvSpPr/>
          <p:nvPr/>
        </p:nvSpPr>
        <p:spPr>
          <a:xfrm>
            <a:off x="1463039" y="3237947"/>
            <a:ext cx="2058083"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tr</a:t>
            </a:r>
            <a:r>
              <a:rPr lang="nl-BE" sz="2800" dirty="0" smtClean="0">
                <a:latin typeface="Code New Roman" panose="020B0609020204030204" pitchFamily="49" charset="0"/>
                <a:cs typeface="Code New Roman" panose="020B0609020204030204" pitchFamily="49" charset="0"/>
              </a:rPr>
              <a:t>&gt;</a:t>
            </a:r>
          </a:p>
          <a:p>
            <a:pPr lvl="1"/>
            <a:r>
              <a:rPr lang="nl-BE" sz="2800" dirty="0" smtClean="0">
                <a:latin typeface="Code New Roman" panose="020B0609020204030204" pitchFamily="49" charset="0"/>
                <a:cs typeface="Code New Roman" panose="020B0609020204030204" pitchFamily="49" charset="0"/>
              </a:rPr>
              <a:t>…</a:t>
            </a:r>
          </a:p>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tr</a:t>
            </a:r>
            <a:r>
              <a:rPr lang="nl-BE" sz="2800" dirty="0" smtClean="0">
                <a:latin typeface="Code New Roman" panose="020B0609020204030204" pitchFamily="49" charset="0"/>
                <a:cs typeface="Code New Roman" panose="020B0609020204030204" pitchFamily="49" charset="0"/>
              </a:rPr>
              <a:t>&gt;</a:t>
            </a:r>
            <a:endParaRPr lang="nl-BE" sz="2800" dirty="0">
              <a:latin typeface="Code New Roman" panose="020B0609020204030204" pitchFamily="49" charset="0"/>
              <a:cs typeface="Code New Roman" panose="020B0609020204030204" pitchFamily="49" charset="0"/>
            </a:endParaRPr>
          </a:p>
        </p:txBody>
      </p:sp>
      <p:sp>
        <p:nvSpPr>
          <p:cNvPr id="31" name="Rechthoek 30"/>
          <p:cNvSpPr/>
          <p:nvPr/>
        </p:nvSpPr>
        <p:spPr>
          <a:xfrm>
            <a:off x="1463039" y="5054332"/>
            <a:ext cx="2058083"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td</a:t>
            </a:r>
            <a:r>
              <a:rPr lang="nl-BE" sz="2800" dirty="0" smtClean="0">
                <a:latin typeface="Code New Roman" panose="020B0609020204030204" pitchFamily="49" charset="0"/>
                <a:cs typeface="Code New Roman" panose="020B0609020204030204" pitchFamily="49" charset="0"/>
              </a:rPr>
              <a:t>&gt;</a:t>
            </a:r>
          </a:p>
          <a:p>
            <a:pPr lvl="1"/>
            <a:r>
              <a:rPr lang="nl-BE" sz="2800" dirty="0" smtClean="0">
                <a:latin typeface="Code New Roman" panose="020B0609020204030204" pitchFamily="49" charset="0"/>
                <a:cs typeface="Code New Roman" panose="020B0609020204030204" pitchFamily="49" charset="0"/>
              </a:rPr>
              <a:t>…</a:t>
            </a:r>
          </a:p>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td</a:t>
            </a:r>
            <a:r>
              <a:rPr lang="nl-BE" sz="2800" dirty="0" smtClean="0">
                <a:latin typeface="Code New Roman" panose="020B0609020204030204" pitchFamily="49" charset="0"/>
                <a:cs typeface="Code New Roman" panose="020B0609020204030204" pitchFamily="49" charset="0"/>
              </a:rPr>
              <a:t>&gt;</a:t>
            </a:r>
            <a:endParaRPr lang="nl-BE" sz="2800" dirty="0">
              <a:latin typeface="Code New Roman" panose="020B0609020204030204" pitchFamily="49" charset="0"/>
              <a:cs typeface="Code New Roman" panose="020B0609020204030204" pitchFamily="49" charset="0"/>
            </a:endParaRPr>
          </a:p>
        </p:txBody>
      </p:sp>
      <p:sp>
        <p:nvSpPr>
          <p:cNvPr id="32" name="Rechthoek 31"/>
          <p:cNvSpPr/>
          <p:nvPr/>
        </p:nvSpPr>
        <p:spPr>
          <a:xfrm>
            <a:off x="3677876" y="1446766"/>
            <a:ext cx="8363869"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Rechthoek 32"/>
          <p:cNvSpPr/>
          <p:nvPr/>
        </p:nvSpPr>
        <p:spPr>
          <a:xfrm>
            <a:off x="3677874" y="3263151"/>
            <a:ext cx="8363869"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4" name="Rechthoek 33"/>
          <p:cNvSpPr/>
          <p:nvPr/>
        </p:nvSpPr>
        <p:spPr>
          <a:xfrm>
            <a:off x="3677874" y="5079536"/>
            <a:ext cx="8363869"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 name="Tekstvak 2"/>
          <p:cNvSpPr txBox="1"/>
          <p:nvPr/>
        </p:nvSpPr>
        <p:spPr>
          <a:xfrm>
            <a:off x="3903260" y="1651379"/>
            <a:ext cx="7710985" cy="646331"/>
          </a:xfrm>
          <a:prstGeom prst="rect">
            <a:avLst/>
          </a:prstGeom>
          <a:noFill/>
        </p:spPr>
        <p:txBody>
          <a:bodyPr wrap="square" rtlCol="0">
            <a:spAutoFit/>
          </a:bodyPr>
          <a:lstStyle/>
          <a:p>
            <a:r>
              <a:rPr lang="nl-BE" sz="3600" dirty="0"/>
              <a:t>Definiëren van de volledige tabel</a:t>
            </a:r>
          </a:p>
        </p:txBody>
      </p:sp>
      <p:sp>
        <p:nvSpPr>
          <p:cNvPr id="35" name="Tekstvak 34"/>
          <p:cNvSpPr txBox="1"/>
          <p:nvPr/>
        </p:nvSpPr>
        <p:spPr>
          <a:xfrm>
            <a:off x="3903260" y="3651346"/>
            <a:ext cx="7710985" cy="646331"/>
          </a:xfrm>
          <a:prstGeom prst="rect">
            <a:avLst/>
          </a:prstGeom>
          <a:noFill/>
        </p:spPr>
        <p:txBody>
          <a:bodyPr wrap="square" rtlCol="0">
            <a:spAutoFit/>
          </a:bodyPr>
          <a:lstStyle/>
          <a:p>
            <a:r>
              <a:rPr lang="nl-BE" sz="3600" dirty="0"/>
              <a:t>Definiëren van </a:t>
            </a:r>
            <a:r>
              <a:rPr lang="nl-BE" sz="3600" dirty="0" smtClean="0"/>
              <a:t>een rij</a:t>
            </a:r>
            <a:endParaRPr lang="nl-BE" sz="3600" dirty="0"/>
          </a:p>
        </p:txBody>
      </p:sp>
      <p:sp>
        <p:nvSpPr>
          <p:cNvPr id="36" name="Tekstvak 35"/>
          <p:cNvSpPr txBox="1"/>
          <p:nvPr/>
        </p:nvSpPr>
        <p:spPr>
          <a:xfrm>
            <a:off x="3903259" y="5434885"/>
            <a:ext cx="7710985" cy="646331"/>
          </a:xfrm>
          <a:prstGeom prst="rect">
            <a:avLst/>
          </a:prstGeom>
          <a:noFill/>
        </p:spPr>
        <p:txBody>
          <a:bodyPr wrap="square" rtlCol="0">
            <a:spAutoFit/>
          </a:bodyPr>
          <a:lstStyle/>
          <a:p>
            <a:r>
              <a:rPr lang="nl-BE" sz="3600" dirty="0"/>
              <a:t>Definiëren van </a:t>
            </a:r>
            <a:r>
              <a:rPr lang="nl-BE" sz="3600" dirty="0" smtClean="0"/>
              <a:t>een cel in een rij</a:t>
            </a:r>
            <a:endParaRPr lang="nl-BE" sz="3600" dirty="0"/>
          </a:p>
        </p:txBody>
      </p:sp>
      <p:sp>
        <p:nvSpPr>
          <p:cNvPr id="23" name="Gelijkbenige driehoek 22">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4" name="Gelijkbenige driehoek 23">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0542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5"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52</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93723"/>
            <a:ext cx="944688" cy="869170"/>
          </a:xfrm>
          <a:prstGeom prst="rect">
            <a:avLst/>
          </a:prstGeom>
        </p:spPr>
      </p:pic>
      <p:sp>
        <p:nvSpPr>
          <p:cNvPr id="22" name="Rechthoek 21"/>
          <p:cNvSpPr/>
          <p:nvPr/>
        </p:nvSpPr>
        <p:spPr>
          <a:xfrm>
            <a:off x="271479" y="2334853"/>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vb04</a:t>
            </a:r>
            <a:endParaRPr lang="nl-BE" dirty="0">
              <a:solidFill>
                <a:schemeClr val="accent2">
                  <a:lumMod val="75000"/>
                </a:schemeClr>
              </a:solidFill>
            </a:endParaRPr>
          </a:p>
        </p:txBody>
      </p:sp>
      <p:sp>
        <p:nvSpPr>
          <p:cNvPr id="29" name="Tekstvak 28"/>
          <p:cNvSpPr txBox="1"/>
          <p:nvPr/>
        </p:nvSpPr>
        <p:spPr>
          <a:xfrm>
            <a:off x="1463038" y="1616562"/>
            <a:ext cx="10578707" cy="3570208"/>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600" dirty="0" smtClean="0"/>
              <a:t>Open </a:t>
            </a:r>
            <a:r>
              <a:rPr lang="nl-BE" sz="3600" dirty="0">
                <a:solidFill>
                  <a:schemeClr val="accent6"/>
                </a:solidFill>
                <a:latin typeface="Code New Roman" panose="020B0609020204030204" pitchFamily="49" charset="0"/>
                <a:cs typeface="Code New Roman" panose="020B0609020204030204" pitchFamily="49" charset="0"/>
              </a:rPr>
              <a:t>vb04</a:t>
            </a:r>
            <a:r>
              <a:rPr lang="nl-BE" sz="3600" dirty="0"/>
              <a:t> in een browser. De tabel die je hier ziet is een beetje groter en ook een tikje ingewikkelder.</a:t>
            </a:r>
          </a:p>
          <a:p>
            <a:pPr marL="514350" indent="-514350">
              <a:spcBef>
                <a:spcPts val="1200"/>
              </a:spcBef>
              <a:buClr>
                <a:schemeClr val="accent6"/>
              </a:buClr>
              <a:buFont typeface="Wingdings 3" panose="05040102010807070707" pitchFamily="18" charset="2"/>
              <a:buChar char=""/>
            </a:pPr>
            <a:r>
              <a:rPr lang="nl-BE" sz="3600" dirty="0" smtClean="0"/>
              <a:t>Open </a:t>
            </a:r>
            <a:r>
              <a:rPr lang="nl-BE" sz="3600" dirty="0"/>
              <a:t>het bestand </a:t>
            </a:r>
            <a:r>
              <a:rPr lang="nl-BE" sz="3600" dirty="0">
                <a:solidFill>
                  <a:schemeClr val="accent6"/>
                </a:solidFill>
                <a:latin typeface="Code New Roman" panose="020B0609020204030204" pitchFamily="49" charset="0"/>
                <a:cs typeface="Code New Roman" panose="020B0609020204030204" pitchFamily="49" charset="0"/>
              </a:rPr>
              <a:t>index.html</a:t>
            </a:r>
            <a:r>
              <a:rPr lang="nl-BE" sz="3600" dirty="0"/>
              <a:t> in een teksteditor. Vergelijk de opbouw van de tabel met wat je in de browser ziet.</a:t>
            </a:r>
          </a:p>
        </p:txBody>
      </p:sp>
      <p:sp>
        <p:nvSpPr>
          <p:cNvPr id="15" name="Gelijkbenige driehoek 14">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Gelijkbenige driehoek 15">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4552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53</a:t>
            </a:r>
            <a:endParaRPr lang="nl-BE" dirty="0">
              <a:solidFill>
                <a:schemeClr val="accent2">
                  <a:lumMod val="75000"/>
                </a:schemeClr>
              </a:solidFill>
            </a:endParaRPr>
          </a:p>
        </p:txBody>
      </p:sp>
      <p:pic>
        <p:nvPicPr>
          <p:cNvPr id="25" name="Afbeelding 2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362020"/>
            <a:ext cx="920080" cy="900000"/>
          </a:xfrm>
          <a:prstGeom prst="rect">
            <a:avLst/>
          </a:prstGeom>
        </p:spPr>
      </p:pic>
      <p:sp>
        <p:nvSpPr>
          <p:cNvPr id="20" name="Rechthoek 19"/>
          <p:cNvSpPr/>
          <p:nvPr/>
        </p:nvSpPr>
        <p:spPr>
          <a:xfrm>
            <a:off x="1463039" y="1427310"/>
            <a:ext cx="2058083"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thead</a:t>
            </a:r>
            <a:r>
              <a:rPr lang="nl-BE" sz="2800" dirty="0" smtClean="0">
                <a:latin typeface="Code New Roman" panose="020B0609020204030204" pitchFamily="49" charset="0"/>
                <a:cs typeface="Code New Roman" panose="020B0609020204030204" pitchFamily="49" charset="0"/>
              </a:rPr>
              <a:t>&gt;</a:t>
            </a:r>
          </a:p>
          <a:p>
            <a:pPr lvl="1"/>
            <a:r>
              <a:rPr lang="nl-BE" sz="2800" dirty="0" smtClean="0">
                <a:latin typeface="Code New Roman" panose="020B0609020204030204" pitchFamily="49" charset="0"/>
                <a:cs typeface="Code New Roman" panose="020B0609020204030204" pitchFamily="49" charset="0"/>
              </a:rPr>
              <a:t>…</a:t>
            </a:r>
          </a:p>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thead</a:t>
            </a:r>
            <a:r>
              <a:rPr lang="nl-BE" sz="2800" dirty="0" smtClean="0">
                <a:latin typeface="Code New Roman" panose="020B0609020204030204" pitchFamily="49" charset="0"/>
                <a:cs typeface="Code New Roman" panose="020B0609020204030204" pitchFamily="49" charset="0"/>
              </a:rPr>
              <a:t>&gt;</a:t>
            </a:r>
            <a:endParaRPr lang="nl-BE" sz="2800" dirty="0">
              <a:latin typeface="Code New Roman" panose="020B0609020204030204" pitchFamily="49" charset="0"/>
              <a:cs typeface="Code New Roman" panose="020B0609020204030204" pitchFamily="49" charset="0"/>
            </a:endParaRPr>
          </a:p>
        </p:txBody>
      </p:sp>
      <p:sp>
        <p:nvSpPr>
          <p:cNvPr id="22" name="Rechthoek 21"/>
          <p:cNvSpPr/>
          <p:nvPr/>
        </p:nvSpPr>
        <p:spPr>
          <a:xfrm>
            <a:off x="1463039" y="3237947"/>
            <a:ext cx="2058083"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tbody</a:t>
            </a:r>
            <a:r>
              <a:rPr lang="nl-BE" sz="2800" dirty="0" smtClean="0">
                <a:latin typeface="Code New Roman" panose="020B0609020204030204" pitchFamily="49" charset="0"/>
                <a:cs typeface="Code New Roman" panose="020B0609020204030204" pitchFamily="49" charset="0"/>
              </a:rPr>
              <a:t>&gt;</a:t>
            </a:r>
          </a:p>
          <a:p>
            <a:pPr lvl="1"/>
            <a:r>
              <a:rPr lang="nl-BE" sz="2800" dirty="0" smtClean="0">
                <a:latin typeface="Code New Roman" panose="020B0609020204030204" pitchFamily="49" charset="0"/>
                <a:cs typeface="Code New Roman" panose="020B0609020204030204" pitchFamily="49" charset="0"/>
              </a:rPr>
              <a:t>…</a:t>
            </a:r>
          </a:p>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tbody</a:t>
            </a:r>
            <a:r>
              <a:rPr lang="nl-BE" sz="2800" dirty="0" smtClean="0">
                <a:latin typeface="Code New Roman" panose="020B0609020204030204" pitchFamily="49" charset="0"/>
                <a:cs typeface="Code New Roman" panose="020B0609020204030204" pitchFamily="49" charset="0"/>
              </a:rPr>
              <a:t>&gt;</a:t>
            </a:r>
            <a:endParaRPr lang="nl-BE" sz="2800" dirty="0">
              <a:latin typeface="Code New Roman" panose="020B0609020204030204" pitchFamily="49" charset="0"/>
              <a:cs typeface="Code New Roman" panose="020B0609020204030204" pitchFamily="49" charset="0"/>
            </a:endParaRPr>
          </a:p>
        </p:txBody>
      </p:sp>
      <p:sp>
        <p:nvSpPr>
          <p:cNvPr id="29" name="Rechthoek 28"/>
          <p:cNvSpPr/>
          <p:nvPr/>
        </p:nvSpPr>
        <p:spPr>
          <a:xfrm>
            <a:off x="1463039" y="5054332"/>
            <a:ext cx="2058083" cy="16712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tfoot</a:t>
            </a:r>
            <a:r>
              <a:rPr lang="nl-BE" sz="2800" dirty="0" smtClean="0">
                <a:latin typeface="Code New Roman" panose="020B0609020204030204" pitchFamily="49" charset="0"/>
                <a:cs typeface="Code New Roman" panose="020B0609020204030204" pitchFamily="49" charset="0"/>
              </a:rPr>
              <a:t>&gt;</a:t>
            </a:r>
          </a:p>
          <a:p>
            <a:pPr lvl="1"/>
            <a:r>
              <a:rPr lang="nl-BE" sz="2800" dirty="0" smtClean="0">
                <a:latin typeface="Code New Roman" panose="020B0609020204030204" pitchFamily="49" charset="0"/>
                <a:cs typeface="Code New Roman" panose="020B0609020204030204" pitchFamily="49" charset="0"/>
              </a:rPr>
              <a:t>…</a:t>
            </a:r>
          </a:p>
          <a:p>
            <a:r>
              <a:rPr lang="nl-BE" sz="2800" dirty="0" smtClean="0">
                <a:latin typeface="Code New Roman" panose="020B0609020204030204" pitchFamily="49" charset="0"/>
                <a:cs typeface="Code New Roman" panose="020B0609020204030204" pitchFamily="49" charset="0"/>
              </a:rPr>
              <a:t>&lt;/</a:t>
            </a:r>
            <a:r>
              <a:rPr lang="nl-BE" sz="2800" dirty="0" err="1" smtClean="0">
                <a:latin typeface="Code New Roman" panose="020B0609020204030204" pitchFamily="49" charset="0"/>
                <a:cs typeface="Code New Roman" panose="020B0609020204030204" pitchFamily="49" charset="0"/>
              </a:rPr>
              <a:t>tfoot</a:t>
            </a:r>
            <a:r>
              <a:rPr lang="nl-BE" sz="2800" dirty="0" smtClean="0">
                <a:latin typeface="Code New Roman" panose="020B0609020204030204" pitchFamily="49" charset="0"/>
                <a:cs typeface="Code New Roman" panose="020B0609020204030204" pitchFamily="49" charset="0"/>
              </a:rPr>
              <a:t>&gt;</a:t>
            </a:r>
            <a:endParaRPr lang="nl-BE" sz="2800" dirty="0">
              <a:latin typeface="Code New Roman" panose="020B0609020204030204" pitchFamily="49" charset="0"/>
              <a:cs typeface="Code New Roman" panose="020B0609020204030204" pitchFamily="49" charset="0"/>
            </a:endParaRPr>
          </a:p>
        </p:txBody>
      </p:sp>
      <p:sp>
        <p:nvSpPr>
          <p:cNvPr id="30" name="Rechthoek 29"/>
          <p:cNvSpPr/>
          <p:nvPr/>
        </p:nvSpPr>
        <p:spPr>
          <a:xfrm>
            <a:off x="3677876" y="1446766"/>
            <a:ext cx="8363869"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3200" dirty="0"/>
              <a:t>de hoofding van je tabel</a:t>
            </a:r>
          </a:p>
        </p:txBody>
      </p:sp>
      <p:sp>
        <p:nvSpPr>
          <p:cNvPr id="31" name="Rechthoek 30"/>
          <p:cNvSpPr/>
          <p:nvPr/>
        </p:nvSpPr>
        <p:spPr>
          <a:xfrm>
            <a:off x="3677874" y="3263151"/>
            <a:ext cx="8363869"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3200" dirty="0"/>
              <a:t>de hoofdmoot van je tabel</a:t>
            </a:r>
          </a:p>
        </p:txBody>
      </p:sp>
      <p:sp>
        <p:nvSpPr>
          <p:cNvPr id="32" name="Rechthoek 31"/>
          <p:cNvSpPr/>
          <p:nvPr/>
        </p:nvSpPr>
        <p:spPr>
          <a:xfrm>
            <a:off x="3677874" y="5079536"/>
            <a:ext cx="8363869"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3200" dirty="0"/>
              <a:t>de afsluiting van je tabel</a:t>
            </a:r>
          </a:p>
        </p:txBody>
      </p:sp>
      <p:sp>
        <p:nvSpPr>
          <p:cNvPr id="19" name="Gelijkbenige driehoek 18">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Gelijkbenige driehoek 20">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92866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53</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0"/>
            <a:ext cx="952489" cy="933857"/>
          </a:xfrm>
          <a:prstGeom prst="rect">
            <a:avLst/>
          </a:prstGeom>
        </p:spPr>
      </p:pic>
      <p:sp>
        <p:nvSpPr>
          <p:cNvPr id="33" name="Rechthoek 32"/>
          <p:cNvSpPr/>
          <p:nvPr/>
        </p:nvSpPr>
        <p:spPr>
          <a:xfrm>
            <a:off x="1463039" y="3263151"/>
            <a:ext cx="10578704" cy="1646010"/>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18" name="Tekstvak 17"/>
          <p:cNvSpPr txBox="1"/>
          <p:nvPr/>
        </p:nvSpPr>
        <p:spPr>
          <a:xfrm>
            <a:off x="1463039" y="2099557"/>
            <a:ext cx="10578704" cy="954107"/>
          </a:xfrm>
          <a:prstGeom prst="rect">
            <a:avLst/>
          </a:prstGeom>
          <a:noFill/>
        </p:spPr>
        <p:txBody>
          <a:bodyPr wrap="square" rtlCol="0">
            <a:spAutoFit/>
          </a:bodyPr>
          <a:lstStyle/>
          <a:p>
            <a:r>
              <a:rPr lang="nl-BE" sz="2800" dirty="0"/>
              <a:t>Voor kolomkoppen bestaat de </a:t>
            </a:r>
            <a:r>
              <a:rPr lang="nl-BE" sz="2800" dirty="0">
                <a:solidFill>
                  <a:schemeClr val="accent6"/>
                </a:solidFill>
              </a:rPr>
              <a:t>&lt;</a:t>
            </a:r>
            <a:r>
              <a:rPr lang="nl-BE" sz="2800" dirty="0" err="1">
                <a:solidFill>
                  <a:schemeClr val="accent6"/>
                </a:solidFill>
              </a:rPr>
              <a:t>thead</a:t>
            </a:r>
            <a:r>
              <a:rPr lang="nl-BE" sz="2800" dirty="0">
                <a:solidFill>
                  <a:schemeClr val="accent6"/>
                </a:solidFill>
              </a:rPr>
              <a:t>&gt;</a:t>
            </a:r>
            <a:r>
              <a:rPr lang="nl-BE" sz="2800" dirty="0"/>
              <a:t>-tag. Voor rijkoppen bestaat er zo geen tag. Hoe kan je dat verklaren?</a:t>
            </a:r>
          </a:p>
        </p:txBody>
      </p:sp>
      <p:sp>
        <p:nvSpPr>
          <p:cNvPr id="19" name="Tekstvak 18"/>
          <p:cNvSpPr txBox="1"/>
          <p:nvPr/>
        </p:nvSpPr>
        <p:spPr>
          <a:xfrm>
            <a:off x="1668600" y="3436401"/>
            <a:ext cx="10167582" cy="1200329"/>
          </a:xfrm>
          <a:prstGeom prst="rect">
            <a:avLst/>
          </a:prstGeom>
          <a:noFill/>
        </p:spPr>
        <p:txBody>
          <a:bodyPr wrap="square" rtlCol="0">
            <a:spAutoFit/>
          </a:bodyPr>
          <a:lstStyle/>
          <a:p>
            <a:r>
              <a:rPr lang="nl-BE" sz="3600" dirty="0"/>
              <a:t>Je kan een kolom </a:t>
            </a:r>
            <a:r>
              <a:rPr lang="nl-BE" sz="3600" dirty="0" smtClean="0"/>
              <a:t>niet apart definiëren omdat een tabel in rijen wordt opgebouwd.</a:t>
            </a:r>
            <a:endParaRPr lang="nl-BE" sz="3600" dirty="0"/>
          </a:p>
        </p:txBody>
      </p:sp>
      <p:sp>
        <p:nvSpPr>
          <p:cNvPr id="17" name="Gelijkbenige driehoek 16">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Gelijkbenige driehoek 20">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90941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4.1 Tabelletjes bouwen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53</a:t>
            </a:r>
            <a:endParaRPr lang="nl-BE" dirty="0">
              <a:solidFill>
                <a:schemeClr val="accent2">
                  <a:lumMod val="75000"/>
                </a:schemeClr>
              </a:solidFill>
            </a:endParaRPr>
          </a:p>
        </p:txBody>
      </p:sp>
      <p:pic>
        <p:nvPicPr>
          <p:cNvPr id="25" name="Afbeelding 2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362020"/>
            <a:ext cx="920080" cy="900000"/>
          </a:xfrm>
          <a:prstGeom prst="rect">
            <a:avLst/>
          </a:prstGeom>
        </p:spPr>
      </p:pic>
      <p:graphicFrame>
        <p:nvGraphicFramePr>
          <p:cNvPr id="21" name="Tabel 20"/>
          <p:cNvGraphicFramePr>
            <a:graphicFrameLocks noGrp="1"/>
          </p:cNvGraphicFramePr>
          <p:nvPr>
            <p:extLst>
              <p:ext uri="{D42A27DB-BD31-4B8C-83A1-F6EECF244321}">
                <p14:modId xmlns:p14="http://schemas.microsoft.com/office/powerpoint/2010/main" val="1582328382"/>
              </p:ext>
            </p:extLst>
          </p:nvPr>
        </p:nvGraphicFramePr>
        <p:xfrm>
          <a:off x="1463038" y="1431253"/>
          <a:ext cx="10578707" cy="5212080"/>
        </p:xfrm>
        <a:graphic>
          <a:graphicData uri="http://schemas.openxmlformats.org/drawingml/2006/table">
            <a:tbl>
              <a:tblPr firstRow="1" firstCol="1" bandRow="1">
                <a:tableStyleId>{5C22544A-7EE6-4342-B048-85BDC9FD1C3A}</a:tableStyleId>
              </a:tblPr>
              <a:tblGrid>
                <a:gridCol w="515887">
                  <a:extLst>
                    <a:ext uri="{9D8B030D-6E8A-4147-A177-3AD203B41FA5}">
                      <a16:colId xmlns:a16="http://schemas.microsoft.com/office/drawing/2014/main" val="2855085912"/>
                    </a:ext>
                  </a:extLst>
                </a:gridCol>
                <a:gridCol w="10062820">
                  <a:extLst>
                    <a:ext uri="{9D8B030D-6E8A-4147-A177-3AD203B41FA5}">
                      <a16:colId xmlns:a16="http://schemas.microsoft.com/office/drawing/2014/main" val="2105840097"/>
                    </a:ext>
                  </a:extLst>
                </a:gridCol>
              </a:tblGrid>
              <a:tr h="377081">
                <a:tc>
                  <a:txBody>
                    <a:bodyPr/>
                    <a:lstStyle/>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32</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39</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46</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47</a:t>
                      </a:r>
                    </a:p>
                    <a:p>
                      <a:pPr algn="r">
                        <a:lnSpc>
                          <a:spcPct val="100000"/>
                        </a:lnSpc>
                        <a:spcAft>
                          <a:spcPts val="0"/>
                        </a:spcAft>
                      </a:pPr>
                      <a:r>
                        <a:rPr lang="nl-BE" sz="1900" b="0" dirty="0" smtClean="0">
                          <a:effectLst/>
                          <a:latin typeface="Trebuchet MS" panose="020B0603020202020204" pitchFamily="34" charset="0"/>
                          <a:ea typeface="Times New Roman" panose="02020603050405020304" pitchFamily="18" charset="0"/>
                          <a:cs typeface="Times New Roman" panose="02020603050405020304" pitchFamily="18" charset="0"/>
                        </a:rPr>
                        <a:t>48</a:t>
                      </a:r>
                      <a:endParaRPr lang="nl-BE" sz="19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&lt;tr&gt;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&lt;th&gt;</a:t>
                      </a:r>
                      <a:r>
                        <a:rPr lang="it-IT" sz="1900" b="0" dirty="0" smtClean="0">
                          <a:solidFill>
                            <a:schemeClr val="tx1"/>
                          </a:solidFill>
                          <a:effectLst/>
                          <a:latin typeface="Code New Roman" panose="020B0609020204030204" pitchFamily="49" charset="0"/>
                          <a:cs typeface="Code New Roman" panose="020B0609020204030204" pitchFamily="49" charset="0"/>
                        </a:rPr>
                        <a:t>Traditional</a:t>
                      </a:r>
                      <a:r>
                        <a:rPr lang="it-IT" sz="1900" b="0" dirty="0" smtClean="0">
                          <a:solidFill>
                            <a:schemeClr val="accent6"/>
                          </a:solidFill>
                          <a:effectLst/>
                          <a:latin typeface="Code New Roman" panose="020B0609020204030204" pitchFamily="49" charset="0"/>
                          <a:cs typeface="Code New Roman" panose="020B0609020204030204" pitchFamily="49" charset="0"/>
                        </a:rPr>
                        <a:t>&lt;br&gt;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&lt;img src="plaatjes/traditional.jpg" alt="Traditional kamer"&gt;&lt;/th&gt;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55</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50</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45</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40</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op aanvraag</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&lt;/tr&gt;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&lt;tr&gt;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&lt;th&gt;</a:t>
                      </a:r>
                      <a:r>
                        <a:rPr lang="it-IT" sz="1900" b="0" dirty="0" smtClean="0">
                          <a:solidFill>
                            <a:schemeClr val="tx1"/>
                          </a:solidFill>
                          <a:effectLst/>
                          <a:latin typeface="Code New Roman" panose="020B0609020204030204" pitchFamily="49" charset="0"/>
                          <a:cs typeface="Code New Roman" panose="020B0609020204030204" pitchFamily="49" charset="0"/>
                        </a:rPr>
                        <a:t>Classic</a:t>
                      </a:r>
                      <a:r>
                        <a:rPr lang="it-IT" sz="1900" b="0" dirty="0" smtClean="0">
                          <a:solidFill>
                            <a:schemeClr val="accent6"/>
                          </a:solidFill>
                          <a:effectLst/>
                          <a:latin typeface="Code New Roman" panose="020B0609020204030204" pitchFamily="49" charset="0"/>
                          <a:cs typeface="Code New Roman" panose="020B0609020204030204" pitchFamily="49" charset="0"/>
                        </a:rPr>
                        <a:t>&lt;br&gt;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&lt;img src="plaatjes/classic.jpg" alt="Classic kamer"&gt;&lt;/th&gt;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75</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60</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55</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&amp;euro; 50</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&lt;td&gt;</a:t>
                      </a:r>
                      <a:r>
                        <a:rPr lang="it-IT" sz="1900" b="0" dirty="0" smtClean="0">
                          <a:solidFill>
                            <a:schemeClr val="tx1"/>
                          </a:solidFill>
                          <a:effectLst/>
                          <a:latin typeface="Code New Roman" panose="020B0609020204030204" pitchFamily="49" charset="0"/>
                          <a:cs typeface="Code New Roman" panose="020B0609020204030204" pitchFamily="49" charset="0"/>
                        </a:rPr>
                        <a:t>op aanvraag</a:t>
                      </a:r>
                      <a:r>
                        <a:rPr lang="it-IT" sz="1900" b="0" dirty="0" smtClean="0">
                          <a:solidFill>
                            <a:schemeClr val="accent6"/>
                          </a:solidFill>
                          <a:effectLst/>
                          <a:latin typeface="Code New Roman" panose="020B0609020204030204" pitchFamily="49" charset="0"/>
                          <a:cs typeface="Code New Roman" panose="020B0609020204030204" pitchFamily="49" charset="0"/>
                        </a:rPr>
                        <a:t>&lt;/td&gt;</a:t>
                      </a:r>
                    </a:p>
                    <a:p>
                      <a:pPr marL="0" indent="0" algn="l">
                        <a:lnSpc>
                          <a:spcPct val="100000"/>
                        </a:lnSpc>
                        <a:spcBef>
                          <a:spcPts val="0"/>
                        </a:spcBef>
                        <a:spcAft>
                          <a:spcPts val="0"/>
                        </a:spcAft>
                        <a:tabLst>
                          <a:tab pos="200660" algn="l"/>
                          <a:tab pos="400685" algn="l"/>
                          <a:tab pos="562610" algn="l"/>
                          <a:tab pos="762635" algn="l"/>
                        </a:tabLst>
                      </a:pPr>
                      <a:r>
                        <a:rPr lang="it-IT" sz="1900" b="0" dirty="0" smtClean="0">
                          <a:solidFill>
                            <a:schemeClr val="accent6"/>
                          </a:solidFill>
                          <a:effectLst/>
                          <a:latin typeface="Code New Roman" panose="020B0609020204030204" pitchFamily="49" charset="0"/>
                          <a:cs typeface="Code New Roman" panose="020B0609020204030204" pitchFamily="49" charset="0"/>
                        </a:rPr>
                        <a:t>		&lt;/tr&gt;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0" name="Rechthoek 19"/>
          <p:cNvSpPr/>
          <p:nvPr/>
        </p:nvSpPr>
        <p:spPr>
          <a:xfrm>
            <a:off x="2856323" y="1701880"/>
            <a:ext cx="787630" cy="35893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22" name="Rechthoek 21"/>
          <p:cNvSpPr/>
          <p:nvPr/>
        </p:nvSpPr>
        <p:spPr>
          <a:xfrm>
            <a:off x="2856323" y="4297677"/>
            <a:ext cx="787630" cy="35893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29" name="Rechthoek 28"/>
          <p:cNvSpPr/>
          <p:nvPr/>
        </p:nvSpPr>
        <p:spPr>
          <a:xfrm>
            <a:off x="7151425" y="2772146"/>
            <a:ext cx="4494663" cy="124057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kolom apart opmaken</a:t>
            </a:r>
            <a:endParaRPr lang="nl-BE" sz="2800" dirty="0"/>
          </a:p>
        </p:txBody>
      </p:sp>
      <p:cxnSp>
        <p:nvCxnSpPr>
          <p:cNvPr id="30" name="Rechte verbindingslijn met pijl 29"/>
          <p:cNvCxnSpPr/>
          <p:nvPr/>
        </p:nvCxnSpPr>
        <p:spPr>
          <a:xfrm>
            <a:off x="3643953" y="2045551"/>
            <a:ext cx="3507472" cy="1201439"/>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31" name="Rechte verbindingslijn met pijl 30"/>
          <p:cNvCxnSpPr/>
          <p:nvPr/>
        </p:nvCxnSpPr>
        <p:spPr>
          <a:xfrm flipV="1">
            <a:off x="3643953" y="3625275"/>
            <a:ext cx="3507472" cy="67682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9" name="Gelijkbenige driehoek 18">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Gelijkbenige driehoek 22">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62206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75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75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5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9" grpId="0" animBg="1"/>
    </p:bldLst>
  </p:timing>
</p:sld>
</file>

<file path=ppt/theme/theme1.xml><?xml version="1.0" encoding="utf-8"?>
<a:theme xmlns:a="http://schemas.openxmlformats.org/drawingml/2006/main" name="Kantoorthema">
  <a:themeElements>
    <a:clrScheme name="Roodoranj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a:majorFont>
        <a:latin typeface="Trebuchet MS"/>
        <a:ea typeface=""/>
        <a:cs typeface=""/>
      </a:majorFont>
      <a:minorFont>
        <a:latin typeface="Trebuchet MS"/>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eg webontwerp" id="{9D98B3BB-EAA1-40EF-A635-8B1682A601E8}" vid="{D6CE4A0E-B577-43CF-BECF-1678AD8771BE}"/>
    </a:ext>
  </a:extLst>
</a:theme>
</file>

<file path=docProps/app.xml><?xml version="1.0" encoding="utf-8"?>
<Properties xmlns="http://schemas.openxmlformats.org/officeDocument/2006/extended-properties" xmlns:vt="http://schemas.openxmlformats.org/officeDocument/2006/docPropsVTypes">
  <Template/>
  <TotalTime>538</TotalTime>
  <Words>1244</Words>
  <Application>Microsoft Office PowerPoint</Application>
  <PresentationFormat>Breedbeeld</PresentationFormat>
  <Paragraphs>236</Paragraphs>
  <Slides>22</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22</vt:i4>
      </vt:variant>
    </vt:vector>
  </HeadingPairs>
  <TitlesOfParts>
    <vt:vector size="28" baseType="lpstr">
      <vt:lpstr>Arial</vt:lpstr>
      <vt:lpstr>Code New Roman</vt:lpstr>
      <vt:lpstr>Times New Roman</vt:lpstr>
      <vt:lpstr>Trebuchet MS</vt:lpstr>
      <vt:lpstr>Wingdings 3</vt:lpstr>
      <vt:lpstr>Kantoorthema</vt:lpstr>
      <vt:lpstr>4. Met toeters en tabellen</vt:lpstr>
      <vt:lpstr>4. Met toeters en tabellen</vt:lpstr>
      <vt:lpstr>4.1 Tabelletjes bouwen</vt:lpstr>
      <vt:lpstr>4.1 Tabelletjes bouwen</vt:lpstr>
      <vt:lpstr>4.1 Tabelletjes bouwen</vt:lpstr>
      <vt:lpstr>4.1 Tabelletjes bouwen</vt:lpstr>
      <vt:lpstr>4.1 Tabelletjes bouwen</vt:lpstr>
      <vt:lpstr>4.1 Tabelletjes bouwen</vt:lpstr>
      <vt:lpstr>4.1 Tabelletjes bouwen</vt:lpstr>
      <vt:lpstr>4.1 Tabelletjes bouwen</vt:lpstr>
      <vt:lpstr>4.1 Tabelletjes bouwen</vt:lpstr>
      <vt:lpstr>4.1 Tabelletjes bouwen</vt:lpstr>
      <vt:lpstr>4.2 Tabellen met stijl</vt:lpstr>
      <vt:lpstr>4.2 Tabellen met stijl</vt:lpstr>
      <vt:lpstr>4.2 Tabellen met stijl</vt:lpstr>
      <vt:lpstr>4.2 Tabellen met stijl</vt:lpstr>
      <vt:lpstr>4.2 Tabellen met stijl</vt:lpstr>
      <vt:lpstr>4.3 Oefeningen</vt:lpstr>
      <vt:lpstr>4.3 Oefeningen</vt:lpstr>
      <vt:lpstr>4.3 Oefeningen</vt:lpstr>
      <vt:lpstr>4.3 Oefeningen</vt:lpstr>
      <vt:lpstr>4. Met toeters en tabellen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ICTeam</dc:creator>
  <cp:lastModifiedBy>Marc</cp:lastModifiedBy>
  <cp:revision>38</cp:revision>
  <dcterms:created xsi:type="dcterms:W3CDTF">2019-07-14T07:52:00Z</dcterms:created>
  <dcterms:modified xsi:type="dcterms:W3CDTF">2022-05-25T20:13:36Z</dcterms:modified>
</cp:coreProperties>
</file>