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4" r:id="rId26"/>
    <p:sldId id="283" r:id="rId27"/>
    <p:sldId id="285" r:id="rId28"/>
    <p:sldId id="286" r:id="rId29"/>
    <p:sldId id="261" r:id="rId30"/>
    <p:sldId id="287" r:id="rId31"/>
    <p:sldId id="288" r:id="rId32"/>
    <p:sldId id="289" r:id="rId33"/>
    <p:sldId id="258" r:id="rId34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18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223360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06061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3A1614A-66A8-4ACF-91A6-9665246C87F1}" type="datetimeFigureOut">
              <a:rPr lang="nl-BE" smtClean="0"/>
              <a:t>25/05/2022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F02DC9-ADD6-4A93-94DE-411EBD02554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59845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3A1614A-66A8-4ACF-91A6-9665246C87F1}" type="datetimeFigureOut">
              <a:rPr lang="nl-BE" smtClean="0"/>
              <a:t>25/05/2022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F02DC9-ADD6-4A93-94DE-411EBD02554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76604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31831" y="210578"/>
            <a:ext cx="10109915" cy="1077309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931832" y="1426379"/>
            <a:ext cx="10109916" cy="5283513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67961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3A1614A-66A8-4ACF-91A6-9665246C87F1}" type="datetimeFigureOut">
              <a:rPr lang="nl-BE" smtClean="0"/>
              <a:t>25/05/2022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F02DC9-ADD6-4A93-94DE-411EBD02554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84741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3A1614A-66A8-4ACF-91A6-9665246C87F1}" type="datetimeFigureOut">
              <a:rPr lang="nl-BE" smtClean="0"/>
              <a:t>25/05/2022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F02DC9-ADD6-4A93-94DE-411EBD02554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21853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3A1614A-66A8-4ACF-91A6-9665246C87F1}" type="datetimeFigureOut">
              <a:rPr lang="nl-BE" smtClean="0"/>
              <a:t>25/05/2022</a:t>
            </a:fld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nl-BE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F02DC9-ADD6-4A93-94DE-411EBD02554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05493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3A1614A-66A8-4ACF-91A6-9665246C87F1}" type="datetimeFigureOut">
              <a:rPr lang="nl-BE" smtClean="0"/>
              <a:t>25/05/2022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F02DC9-ADD6-4A93-94DE-411EBD02554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8822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3A1614A-66A8-4ACF-91A6-9665246C87F1}" type="datetimeFigureOut">
              <a:rPr lang="nl-BE" smtClean="0"/>
              <a:t>25/05/2022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F02DC9-ADD6-4A93-94DE-411EBD02554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1327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3A1614A-66A8-4ACF-91A6-9665246C87F1}" type="datetimeFigureOut">
              <a:rPr lang="nl-BE" smtClean="0"/>
              <a:t>25/05/2022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F02DC9-ADD6-4A93-94DE-411EBD02554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49086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3A1614A-66A8-4ACF-91A6-9665246C87F1}" type="datetimeFigureOut">
              <a:rPr lang="nl-BE" smtClean="0"/>
              <a:t>25/05/2022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F02DC9-ADD6-4A93-94DE-411EBD02554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83438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0">
              <a:schemeClr val="accent2">
                <a:lumMod val="60000"/>
                <a:lumOff val="40000"/>
              </a:schemeClr>
            </a:gs>
            <a:gs pos="0">
              <a:schemeClr val="accent2">
                <a:lumMod val="40000"/>
                <a:lumOff val="60000"/>
              </a:schemeClr>
            </a:gs>
            <a:gs pos="100000">
              <a:srgbClr val="FFB633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2053882" y="182245"/>
            <a:ext cx="10003301" cy="9853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2053881" y="1347323"/>
            <a:ext cx="10003301" cy="53066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6257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12.png"/><Relationship Id="rId4" Type="http://schemas.openxmlformats.org/officeDocument/2006/relationships/slide" Target="slid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12.png"/><Relationship Id="rId4" Type="http://schemas.openxmlformats.org/officeDocument/2006/relationships/slide" Target="slid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12.png"/><Relationship Id="rId4" Type="http://schemas.openxmlformats.org/officeDocument/2006/relationships/slide" Target="slid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12.png"/><Relationship Id="rId4" Type="http://schemas.openxmlformats.org/officeDocument/2006/relationships/slide" Target="slide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12.png"/><Relationship Id="rId4" Type="http://schemas.openxmlformats.org/officeDocument/2006/relationships/slide" Target="slide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7" Type="http://schemas.openxmlformats.org/officeDocument/2006/relationships/image" Target="../media/image14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microsoft.com/office/2007/relationships/hdphoto" Target="../media/hdphoto2.wdp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7" Type="http://schemas.openxmlformats.org/officeDocument/2006/relationships/image" Target="../media/image14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microsoft.com/office/2007/relationships/hdphoto" Target="../media/hdphoto2.wdp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6" Type="http://schemas.openxmlformats.org/officeDocument/2006/relationships/slide" Target="slide29.xml"/><Relationship Id="rId5" Type="http://schemas.openxmlformats.org/officeDocument/2006/relationships/slide" Target="slide23.xml"/><Relationship Id="rId4" Type="http://schemas.openxmlformats.org/officeDocument/2006/relationships/slide" Target="slide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7" Type="http://schemas.openxmlformats.org/officeDocument/2006/relationships/image" Target="../media/image16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microsoft.com/office/2007/relationships/hdphoto" Target="../media/hdphoto2.wdp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microsoft.com/office/2007/relationships/hdphoto" Target="../media/hdphoto2.wdp"/><Relationship Id="rId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g"/><Relationship Id="rId4" Type="http://schemas.openxmlformats.org/officeDocument/2006/relationships/hyperlink" Target="https://www.klascement.net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slide" Target="slide2.xml"/><Relationship Id="rId7" Type="http://schemas.openxmlformats.org/officeDocument/2006/relationships/image" Target="../media/image9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microsoft.com/office/2007/relationships/hdphoto" Target="../media/hdphoto2.wdp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5. Morrelen aan multimedia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992866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Afbeelding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0259" y="1623888"/>
            <a:ext cx="1934344" cy="193434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63039" y="210578"/>
            <a:ext cx="10578707" cy="1077309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nl-BE" dirty="0" smtClean="0">
                <a:solidFill>
                  <a:schemeClr val="bg1"/>
                </a:solidFill>
              </a:rPr>
              <a:t>5.2 Een bioscoop op je website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4" name="Rechthoek 3"/>
          <p:cNvSpPr/>
          <p:nvPr/>
        </p:nvSpPr>
        <p:spPr>
          <a:xfrm>
            <a:off x="156754" y="210578"/>
            <a:ext cx="1149531" cy="64993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5" name="Tijdelijke aanduiding voor inhoud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3" y="339115"/>
            <a:ext cx="920079" cy="849605"/>
          </a:xfrm>
          <a:prstGeom prst="rect">
            <a:avLst/>
          </a:prstGeom>
        </p:spPr>
      </p:pic>
      <p:sp>
        <p:nvSpPr>
          <p:cNvPr id="6" name="Rechthoek 5">
            <a:hlinkClick r:id="" action="ppaction://hlinkshowjump?jump=lastslide"/>
          </p:cNvPr>
          <p:cNvSpPr/>
          <p:nvPr/>
        </p:nvSpPr>
        <p:spPr>
          <a:xfrm>
            <a:off x="287383" y="621792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EXIT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Rechthoek 6">
            <a:hlinkClick r:id="" action="ppaction://hlinkshowjump?jump=nextslide"/>
          </p:cNvPr>
          <p:cNvSpPr/>
          <p:nvPr/>
        </p:nvSpPr>
        <p:spPr>
          <a:xfrm>
            <a:off x="287383" y="5212079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>
            <a:hlinkClick r:id="" action="ppaction://hlinkshowjump?jump=previousslide"/>
          </p:cNvPr>
          <p:cNvSpPr/>
          <p:nvPr/>
        </p:nvSpPr>
        <p:spPr>
          <a:xfrm>
            <a:off x="287383" y="4206237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hthoek 10">
            <a:hlinkClick r:id="rId4" action="ppaction://hlinksldjump"/>
          </p:cNvPr>
          <p:cNvSpPr/>
          <p:nvPr/>
        </p:nvSpPr>
        <p:spPr>
          <a:xfrm>
            <a:off x="287382" y="3740387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MENU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hthoek 12"/>
          <p:cNvSpPr/>
          <p:nvPr/>
        </p:nvSpPr>
        <p:spPr>
          <a:xfrm>
            <a:off x="287382" y="324699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p 61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35" name="Afbeelding 34"/>
          <p:cNvPicPr/>
          <p:nvPr/>
        </p:nvPicPr>
        <p:blipFill>
          <a:blip r:embed="rId5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52" y="1454606"/>
            <a:ext cx="920080" cy="900000"/>
          </a:xfrm>
          <a:prstGeom prst="rect">
            <a:avLst/>
          </a:prstGeom>
        </p:spPr>
      </p:pic>
      <p:sp>
        <p:nvSpPr>
          <p:cNvPr id="22" name="Tekstvak 21"/>
          <p:cNvSpPr txBox="1"/>
          <p:nvPr/>
        </p:nvSpPr>
        <p:spPr>
          <a:xfrm>
            <a:off x="4406082" y="1642996"/>
            <a:ext cx="670319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3600" dirty="0" smtClean="0"/>
              <a:t>Apple </a:t>
            </a:r>
            <a:r>
              <a:rPr lang="nl-BE" sz="3600" dirty="0" err="1" smtClean="0"/>
              <a:t>Quicktime</a:t>
            </a:r>
            <a:endParaRPr lang="nl-BE" sz="3600" dirty="0" smtClean="0"/>
          </a:p>
          <a:p>
            <a:endParaRPr lang="nl-BE" sz="3600" dirty="0"/>
          </a:p>
          <a:p>
            <a:endParaRPr lang="nl-BE" sz="3600" dirty="0" smtClean="0"/>
          </a:p>
          <a:p>
            <a:r>
              <a:rPr lang="nl-BE" sz="3600" dirty="0" smtClean="0"/>
              <a:t>Aparte </a:t>
            </a:r>
            <a:r>
              <a:rPr lang="nl-BE" sz="3600" dirty="0" err="1" smtClean="0"/>
              <a:t>Quicktime-player</a:t>
            </a:r>
            <a:r>
              <a:rPr lang="nl-BE" sz="3600" dirty="0" smtClean="0"/>
              <a:t> nodig</a:t>
            </a:r>
          </a:p>
          <a:p>
            <a:endParaRPr lang="nl-BE" sz="3600" dirty="0"/>
          </a:p>
          <a:p>
            <a:endParaRPr lang="nl-BE" sz="3600" dirty="0" smtClean="0"/>
          </a:p>
          <a:p>
            <a:r>
              <a:rPr lang="nl-BE" sz="3600" dirty="0" smtClean="0"/>
              <a:t>Niet geschikt voor web</a:t>
            </a:r>
            <a:endParaRPr lang="nl-BE" sz="3600" dirty="0"/>
          </a:p>
        </p:txBody>
      </p:sp>
      <p:cxnSp>
        <p:nvCxnSpPr>
          <p:cNvPr id="23" name="Rechte verbindingslijn met pijl 22"/>
          <p:cNvCxnSpPr/>
          <p:nvPr/>
        </p:nvCxnSpPr>
        <p:spPr>
          <a:xfrm>
            <a:off x="5909481" y="2237813"/>
            <a:ext cx="0" cy="100917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Rechte verbindingslijn met pijl 23"/>
          <p:cNvCxnSpPr/>
          <p:nvPr/>
        </p:nvCxnSpPr>
        <p:spPr>
          <a:xfrm>
            <a:off x="5909481" y="4020020"/>
            <a:ext cx="0" cy="100917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8" name="Gelijkbenige driehoek 17">
            <a:hlinkClick r:id="" action="ppaction://hlinkshowjump?jump=nextslide"/>
          </p:cNvPr>
          <p:cNvSpPr/>
          <p:nvPr/>
        </p:nvSpPr>
        <p:spPr>
          <a:xfrm rot="5400000">
            <a:off x="381662" y="5326805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9" name="Gelijkbenige driehoek 18">
            <a:hlinkClick r:id="" action="ppaction://hlinkshowjump?jump=previousslide"/>
          </p:cNvPr>
          <p:cNvSpPr/>
          <p:nvPr/>
        </p:nvSpPr>
        <p:spPr>
          <a:xfrm rot="16200000">
            <a:off x="381662" y="4320963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46647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Afbeelding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839" y="1623888"/>
            <a:ext cx="1934344" cy="193434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63039" y="210578"/>
            <a:ext cx="10578707" cy="1077309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nl-BE" dirty="0" smtClean="0">
                <a:solidFill>
                  <a:schemeClr val="bg1"/>
                </a:solidFill>
              </a:rPr>
              <a:t>5.2 Een bioscoop op je website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4" name="Rechthoek 3"/>
          <p:cNvSpPr/>
          <p:nvPr/>
        </p:nvSpPr>
        <p:spPr>
          <a:xfrm>
            <a:off x="156754" y="210578"/>
            <a:ext cx="1149531" cy="64993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5" name="Tijdelijke aanduiding voor inhoud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3" y="339115"/>
            <a:ext cx="920079" cy="849605"/>
          </a:xfrm>
          <a:prstGeom prst="rect">
            <a:avLst/>
          </a:prstGeom>
        </p:spPr>
      </p:pic>
      <p:sp>
        <p:nvSpPr>
          <p:cNvPr id="6" name="Rechthoek 5">
            <a:hlinkClick r:id="" action="ppaction://hlinkshowjump?jump=lastslide"/>
          </p:cNvPr>
          <p:cNvSpPr/>
          <p:nvPr/>
        </p:nvSpPr>
        <p:spPr>
          <a:xfrm>
            <a:off x="287383" y="621792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EXIT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Rechthoek 6">
            <a:hlinkClick r:id="" action="ppaction://hlinkshowjump?jump=nextslide"/>
          </p:cNvPr>
          <p:cNvSpPr/>
          <p:nvPr/>
        </p:nvSpPr>
        <p:spPr>
          <a:xfrm>
            <a:off x="287383" y="5212079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>
            <a:hlinkClick r:id="" action="ppaction://hlinkshowjump?jump=previousslide"/>
          </p:cNvPr>
          <p:cNvSpPr/>
          <p:nvPr/>
        </p:nvSpPr>
        <p:spPr>
          <a:xfrm>
            <a:off x="287383" y="4206237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hthoek 10">
            <a:hlinkClick r:id="rId4" action="ppaction://hlinksldjump"/>
          </p:cNvPr>
          <p:cNvSpPr/>
          <p:nvPr/>
        </p:nvSpPr>
        <p:spPr>
          <a:xfrm>
            <a:off x="287382" y="3740387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MENU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hthoek 12"/>
          <p:cNvSpPr/>
          <p:nvPr/>
        </p:nvSpPr>
        <p:spPr>
          <a:xfrm>
            <a:off x="287382" y="324699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p 61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35" name="Afbeelding 34"/>
          <p:cNvPicPr/>
          <p:nvPr/>
        </p:nvPicPr>
        <p:blipFill>
          <a:blip r:embed="rId5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52" y="1454606"/>
            <a:ext cx="920080" cy="900000"/>
          </a:xfrm>
          <a:prstGeom prst="rect">
            <a:avLst/>
          </a:prstGeom>
        </p:spPr>
      </p:pic>
      <p:sp>
        <p:nvSpPr>
          <p:cNvPr id="22" name="Tekstvak 21"/>
          <p:cNvSpPr txBox="1"/>
          <p:nvPr/>
        </p:nvSpPr>
        <p:spPr>
          <a:xfrm>
            <a:off x="4406082" y="1642996"/>
            <a:ext cx="670319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3600" dirty="0" smtClean="0"/>
              <a:t>Audio Video </a:t>
            </a:r>
            <a:r>
              <a:rPr lang="nl-BE" sz="3600" dirty="0" err="1" smtClean="0"/>
              <a:t>Interleave</a:t>
            </a:r>
            <a:endParaRPr lang="nl-BE" sz="3600" dirty="0" smtClean="0"/>
          </a:p>
          <a:p>
            <a:endParaRPr lang="nl-BE" sz="3600" dirty="0"/>
          </a:p>
          <a:p>
            <a:endParaRPr lang="nl-BE" sz="3600" dirty="0" smtClean="0"/>
          </a:p>
          <a:p>
            <a:r>
              <a:rPr lang="nl-BE" sz="3600" dirty="0" smtClean="0"/>
              <a:t>Microsoft</a:t>
            </a:r>
          </a:p>
          <a:p>
            <a:endParaRPr lang="nl-BE" sz="3600" dirty="0"/>
          </a:p>
          <a:p>
            <a:endParaRPr lang="nl-BE" sz="3600" dirty="0" smtClean="0"/>
          </a:p>
          <a:p>
            <a:r>
              <a:rPr lang="nl-BE" sz="3600" dirty="0" smtClean="0"/>
              <a:t>Ondertussen verouderd</a:t>
            </a:r>
            <a:endParaRPr lang="nl-BE" sz="3600" dirty="0"/>
          </a:p>
        </p:txBody>
      </p:sp>
      <p:cxnSp>
        <p:nvCxnSpPr>
          <p:cNvPr id="23" name="Rechte verbindingslijn met pijl 22"/>
          <p:cNvCxnSpPr/>
          <p:nvPr/>
        </p:nvCxnSpPr>
        <p:spPr>
          <a:xfrm>
            <a:off x="5909481" y="2237813"/>
            <a:ext cx="0" cy="100917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Rechte verbindingslijn met pijl 23"/>
          <p:cNvCxnSpPr/>
          <p:nvPr/>
        </p:nvCxnSpPr>
        <p:spPr>
          <a:xfrm>
            <a:off x="5909481" y="4020020"/>
            <a:ext cx="0" cy="100917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" name="Gelijkbenige driehoek 16">
            <a:hlinkClick r:id="" action="ppaction://hlinkshowjump?jump=nextslide"/>
          </p:cNvPr>
          <p:cNvSpPr/>
          <p:nvPr/>
        </p:nvSpPr>
        <p:spPr>
          <a:xfrm rot="5400000">
            <a:off x="381662" y="5326805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9" name="Gelijkbenige driehoek 18">
            <a:hlinkClick r:id="" action="ppaction://hlinkshowjump?jump=previousslide"/>
          </p:cNvPr>
          <p:cNvSpPr/>
          <p:nvPr/>
        </p:nvSpPr>
        <p:spPr>
          <a:xfrm rot="16200000">
            <a:off x="381662" y="4320963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1198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Afbeelding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839" y="1623888"/>
            <a:ext cx="1934344" cy="193434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63039" y="210578"/>
            <a:ext cx="10578707" cy="1077309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nl-BE" dirty="0" smtClean="0">
                <a:solidFill>
                  <a:schemeClr val="bg1"/>
                </a:solidFill>
              </a:rPr>
              <a:t>5.2 Een bioscoop op je website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4" name="Rechthoek 3"/>
          <p:cNvSpPr/>
          <p:nvPr/>
        </p:nvSpPr>
        <p:spPr>
          <a:xfrm>
            <a:off x="156754" y="210578"/>
            <a:ext cx="1149531" cy="64993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5" name="Tijdelijke aanduiding voor inhoud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3" y="339115"/>
            <a:ext cx="920079" cy="849605"/>
          </a:xfrm>
          <a:prstGeom prst="rect">
            <a:avLst/>
          </a:prstGeom>
        </p:spPr>
      </p:pic>
      <p:sp>
        <p:nvSpPr>
          <p:cNvPr id="6" name="Rechthoek 5">
            <a:hlinkClick r:id="" action="ppaction://hlinkshowjump?jump=lastslide"/>
          </p:cNvPr>
          <p:cNvSpPr/>
          <p:nvPr/>
        </p:nvSpPr>
        <p:spPr>
          <a:xfrm>
            <a:off x="287383" y="621792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EXIT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Rechthoek 6">
            <a:hlinkClick r:id="" action="ppaction://hlinkshowjump?jump=nextslide"/>
          </p:cNvPr>
          <p:cNvSpPr/>
          <p:nvPr/>
        </p:nvSpPr>
        <p:spPr>
          <a:xfrm>
            <a:off x="287383" y="5212079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>
            <a:hlinkClick r:id="" action="ppaction://hlinkshowjump?jump=previousslide"/>
          </p:cNvPr>
          <p:cNvSpPr/>
          <p:nvPr/>
        </p:nvSpPr>
        <p:spPr>
          <a:xfrm>
            <a:off x="287383" y="4206237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hthoek 10">
            <a:hlinkClick r:id="rId4" action="ppaction://hlinksldjump"/>
          </p:cNvPr>
          <p:cNvSpPr/>
          <p:nvPr/>
        </p:nvSpPr>
        <p:spPr>
          <a:xfrm>
            <a:off x="287382" y="3740387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MENU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hthoek 12"/>
          <p:cNvSpPr/>
          <p:nvPr/>
        </p:nvSpPr>
        <p:spPr>
          <a:xfrm>
            <a:off x="287382" y="324699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p 61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35" name="Afbeelding 34"/>
          <p:cNvPicPr/>
          <p:nvPr/>
        </p:nvPicPr>
        <p:blipFill>
          <a:blip r:embed="rId5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52" y="1454606"/>
            <a:ext cx="920080" cy="900000"/>
          </a:xfrm>
          <a:prstGeom prst="rect">
            <a:avLst/>
          </a:prstGeom>
        </p:spPr>
      </p:pic>
      <p:sp>
        <p:nvSpPr>
          <p:cNvPr id="22" name="Tekstvak 21"/>
          <p:cNvSpPr txBox="1"/>
          <p:nvPr/>
        </p:nvSpPr>
        <p:spPr>
          <a:xfrm>
            <a:off x="4406082" y="1642996"/>
            <a:ext cx="670319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3600" dirty="0" smtClean="0"/>
              <a:t>Windows Media Video</a:t>
            </a:r>
          </a:p>
          <a:p>
            <a:endParaRPr lang="nl-BE" sz="3600" dirty="0"/>
          </a:p>
          <a:p>
            <a:endParaRPr lang="nl-BE" sz="3600" dirty="0" smtClean="0"/>
          </a:p>
          <a:p>
            <a:r>
              <a:rPr lang="nl-BE" sz="3600" dirty="0" smtClean="0"/>
              <a:t>Microsoft</a:t>
            </a:r>
          </a:p>
          <a:p>
            <a:endParaRPr lang="nl-BE" sz="3600" dirty="0"/>
          </a:p>
          <a:p>
            <a:endParaRPr lang="nl-BE" sz="3600" dirty="0" smtClean="0"/>
          </a:p>
          <a:p>
            <a:r>
              <a:rPr lang="nl-BE" sz="3600" dirty="0" smtClean="0"/>
              <a:t>Bedoeld voor streaming, maar nooit erg populair geworden</a:t>
            </a:r>
            <a:endParaRPr lang="nl-BE" sz="3600" dirty="0"/>
          </a:p>
        </p:txBody>
      </p:sp>
      <p:cxnSp>
        <p:nvCxnSpPr>
          <p:cNvPr id="23" name="Rechte verbindingslijn met pijl 22"/>
          <p:cNvCxnSpPr/>
          <p:nvPr/>
        </p:nvCxnSpPr>
        <p:spPr>
          <a:xfrm>
            <a:off x="5909481" y="2237813"/>
            <a:ext cx="0" cy="100917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Rechte verbindingslijn met pijl 23"/>
          <p:cNvCxnSpPr/>
          <p:nvPr/>
        </p:nvCxnSpPr>
        <p:spPr>
          <a:xfrm>
            <a:off x="5909481" y="4020020"/>
            <a:ext cx="0" cy="100917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8" name="Gelijkbenige driehoek 17">
            <a:hlinkClick r:id="" action="ppaction://hlinkshowjump?jump=nextslide"/>
          </p:cNvPr>
          <p:cNvSpPr/>
          <p:nvPr/>
        </p:nvSpPr>
        <p:spPr>
          <a:xfrm rot="5400000">
            <a:off x="381662" y="5326805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9" name="Gelijkbenige driehoek 18">
            <a:hlinkClick r:id="" action="ppaction://hlinkshowjump?jump=previousslide"/>
          </p:cNvPr>
          <p:cNvSpPr/>
          <p:nvPr/>
        </p:nvSpPr>
        <p:spPr>
          <a:xfrm rot="16200000">
            <a:off x="381662" y="4320963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0560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Afbeelding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839" y="1642996"/>
            <a:ext cx="1934344" cy="193434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63039" y="210578"/>
            <a:ext cx="10578707" cy="1077309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nl-BE" dirty="0" smtClean="0">
                <a:solidFill>
                  <a:schemeClr val="bg1"/>
                </a:solidFill>
              </a:rPr>
              <a:t>5.2 Een bioscoop op je website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4" name="Rechthoek 3"/>
          <p:cNvSpPr/>
          <p:nvPr/>
        </p:nvSpPr>
        <p:spPr>
          <a:xfrm>
            <a:off x="156754" y="210578"/>
            <a:ext cx="1149531" cy="64993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5" name="Tijdelijke aanduiding voor inhoud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3" y="339115"/>
            <a:ext cx="920079" cy="849605"/>
          </a:xfrm>
          <a:prstGeom prst="rect">
            <a:avLst/>
          </a:prstGeom>
        </p:spPr>
      </p:pic>
      <p:sp>
        <p:nvSpPr>
          <p:cNvPr id="6" name="Rechthoek 5">
            <a:hlinkClick r:id="" action="ppaction://hlinkshowjump?jump=lastslide"/>
          </p:cNvPr>
          <p:cNvSpPr/>
          <p:nvPr/>
        </p:nvSpPr>
        <p:spPr>
          <a:xfrm>
            <a:off x="287383" y="621792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EXIT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Rechthoek 6">
            <a:hlinkClick r:id="" action="ppaction://hlinkshowjump?jump=nextslide"/>
          </p:cNvPr>
          <p:cNvSpPr/>
          <p:nvPr/>
        </p:nvSpPr>
        <p:spPr>
          <a:xfrm>
            <a:off x="287383" y="5212079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>
            <a:hlinkClick r:id="" action="ppaction://hlinkshowjump?jump=previousslide"/>
          </p:cNvPr>
          <p:cNvSpPr/>
          <p:nvPr/>
        </p:nvSpPr>
        <p:spPr>
          <a:xfrm>
            <a:off x="287383" y="4206237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hthoek 10">
            <a:hlinkClick r:id="rId4" action="ppaction://hlinksldjump"/>
          </p:cNvPr>
          <p:cNvSpPr/>
          <p:nvPr/>
        </p:nvSpPr>
        <p:spPr>
          <a:xfrm>
            <a:off x="287382" y="3740387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MENU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hthoek 12"/>
          <p:cNvSpPr/>
          <p:nvPr/>
        </p:nvSpPr>
        <p:spPr>
          <a:xfrm>
            <a:off x="287382" y="324699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p 61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35" name="Afbeelding 34"/>
          <p:cNvPicPr/>
          <p:nvPr/>
        </p:nvPicPr>
        <p:blipFill>
          <a:blip r:embed="rId5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52" y="1454606"/>
            <a:ext cx="920080" cy="900000"/>
          </a:xfrm>
          <a:prstGeom prst="rect">
            <a:avLst/>
          </a:prstGeom>
        </p:spPr>
      </p:pic>
      <p:sp>
        <p:nvSpPr>
          <p:cNvPr id="22" name="Tekstvak 21"/>
          <p:cNvSpPr txBox="1"/>
          <p:nvPr/>
        </p:nvSpPr>
        <p:spPr>
          <a:xfrm>
            <a:off x="4406081" y="1642996"/>
            <a:ext cx="731734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3600" dirty="0" smtClean="0"/>
              <a:t>Flash Video</a:t>
            </a:r>
          </a:p>
          <a:p>
            <a:endParaRPr lang="nl-BE" sz="3600" dirty="0"/>
          </a:p>
          <a:p>
            <a:endParaRPr lang="nl-BE" sz="3600" dirty="0" smtClean="0"/>
          </a:p>
          <a:p>
            <a:r>
              <a:rPr lang="nl-BE" sz="3600" dirty="0" smtClean="0"/>
              <a:t>Veiligheidsrisico</a:t>
            </a:r>
          </a:p>
          <a:p>
            <a:r>
              <a:rPr lang="nl-BE" sz="3600" dirty="0" smtClean="0"/>
              <a:t>Niet afspeelbaar op smartphones</a:t>
            </a:r>
          </a:p>
          <a:p>
            <a:endParaRPr lang="nl-BE" sz="3600" dirty="0"/>
          </a:p>
          <a:p>
            <a:endParaRPr lang="nl-BE" sz="3600" dirty="0" smtClean="0"/>
          </a:p>
          <a:p>
            <a:r>
              <a:rPr lang="nl-BE" sz="3600" dirty="0" smtClean="0"/>
              <a:t>Bijna volledig verdwenen</a:t>
            </a:r>
            <a:endParaRPr lang="nl-BE" sz="3600" dirty="0"/>
          </a:p>
        </p:txBody>
      </p:sp>
      <p:cxnSp>
        <p:nvCxnSpPr>
          <p:cNvPr id="23" name="Rechte verbindingslijn met pijl 22"/>
          <p:cNvCxnSpPr/>
          <p:nvPr/>
        </p:nvCxnSpPr>
        <p:spPr>
          <a:xfrm>
            <a:off x="5909481" y="2237813"/>
            <a:ext cx="0" cy="100917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Rechte verbindingslijn met pijl 23"/>
          <p:cNvCxnSpPr/>
          <p:nvPr/>
        </p:nvCxnSpPr>
        <p:spPr>
          <a:xfrm>
            <a:off x="5895834" y="4524608"/>
            <a:ext cx="0" cy="100917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" name="Gelijkbenige driehoek 16">
            <a:hlinkClick r:id="" action="ppaction://hlinkshowjump?jump=nextslide"/>
          </p:cNvPr>
          <p:cNvSpPr/>
          <p:nvPr/>
        </p:nvSpPr>
        <p:spPr>
          <a:xfrm rot="5400000">
            <a:off x="381662" y="5326805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8" name="Gelijkbenige driehoek 17">
            <a:hlinkClick r:id="" action="ppaction://hlinkshowjump?jump=previousslide"/>
          </p:cNvPr>
          <p:cNvSpPr/>
          <p:nvPr/>
        </p:nvSpPr>
        <p:spPr>
          <a:xfrm rot="16200000">
            <a:off x="381662" y="4320963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41977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Afbeelding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839" y="1655839"/>
            <a:ext cx="1921501" cy="1921501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63039" y="210578"/>
            <a:ext cx="10578707" cy="1077309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nl-BE" dirty="0" smtClean="0">
                <a:solidFill>
                  <a:schemeClr val="bg1"/>
                </a:solidFill>
              </a:rPr>
              <a:t>5.2 Een bioscoop op je website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4" name="Rechthoek 3"/>
          <p:cNvSpPr/>
          <p:nvPr/>
        </p:nvSpPr>
        <p:spPr>
          <a:xfrm>
            <a:off x="156754" y="210578"/>
            <a:ext cx="1149531" cy="64993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5" name="Tijdelijke aanduiding voor inhoud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3" y="339115"/>
            <a:ext cx="920079" cy="849605"/>
          </a:xfrm>
          <a:prstGeom prst="rect">
            <a:avLst/>
          </a:prstGeom>
        </p:spPr>
      </p:pic>
      <p:sp>
        <p:nvSpPr>
          <p:cNvPr id="6" name="Rechthoek 5">
            <a:hlinkClick r:id="" action="ppaction://hlinkshowjump?jump=lastslide"/>
          </p:cNvPr>
          <p:cNvSpPr/>
          <p:nvPr/>
        </p:nvSpPr>
        <p:spPr>
          <a:xfrm>
            <a:off x="287383" y="621792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EXIT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Rechthoek 6">
            <a:hlinkClick r:id="" action="ppaction://hlinkshowjump?jump=nextslide"/>
          </p:cNvPr>
          <p:cNvSpPr/>
          <p:nvPr/>
        </p:nvSpPr>
        <p:spPr>
          <a:xfrm>
            <a:off x="287383" y="5212079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>
            <a:hlinkClick r:id="" action="ppaction://hlinkshowjump?jump=previousslide"/>
          </p:cNvPr>
          <p:cNvSpPr/>
          <p:nvPr/>
        </p:nvSpPr>
        <p:spPr>
          <a:xfrm>
            <a:off x="287383" y="4206237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hthoek 10">
            <a:hlinkClick r:id="rId4" action="ppaction://hlinksldjump"/>
          </p:cNvPr>
          <p:cNvSpPr/>
          <p:nvPr/>
        </p:nvSpPr>
        <p:spPr>
          <a:xfrm>
            <a:off x="287382" y="3740387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MENU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hthoek 12"/>
          <p:cNvSpPr/>
          <p:nvPr/>
        </p:nvSpPr>
        <p:spPr>
          <a:xfrm>
            <a:off x="287382" y="324699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p 61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35" name="Afbeelding 34"/>
          <p:cNvPicPr/>
          <p:nvPr/>
        </p:nvPicPr>
        <p:blipFill>
          <a:blip r:embed="rId5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52" y="1454606"/>
            <a:ext cx="920080" cy="900000"/>
          </a:xfrm>
          <a:prstGeom prst="rect">
            <a:avLst/>
          </a:prstGeom>
        </p:spPr>
      </p:pic>
      <p:sp>
        <p:nvSpPr>
          <p:cNvPr id="22" name="Tekstvak 21"/>
          <p:cNvSpPr txBox="1"/>
          <p:nvPr/>
        </p:nvSpPr>
        <p:spPr>
          <a:xfrm>
            <a:off x="4406081" y="1642996"/>
            <a:ext cx="731734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3600" dirty="0" smtClean="0"/>
              <a:t>Compressie (H.264-codec)</a:t>
            </a:r>
          </a:p>
          <a:p>
            <a:endParaRPr lang="nl-BE" sz="3600" dirty="0"/>
          </a:p>
          <a:p>
            <a:endParaRPr lang="nl-BE" sz="3600" dirty="0" smtClean="0"/>
          </a:p>
          <a:p>
            <a:r>
              <a:rPr lang="nl-BE" sz="3600" dirty="0" smtClean="0"/>
              <a:t>Huidige standaard op het web</a:t>
            </a:r>
          </a:p>
          <a:p>
            <a:endParaRPr lang="nl-BE" sz="3600" dirty="0"/>
          </a:p>
          <a:p>
            <a:endParaRPr lang="nl-BE" sz="3600" dirty="0" smtClean="0"/>
          </a:p>
          <a:p>
            <a:r>
              <a:rPr lang="nl-BE" sz="3600" dirty="0" smtClean="0"/>
              <a:t>Basis videostandaard voor HTML5</a:t>
            </a:r>
            <a:endParaRPr lang="nl-BE" sz="3600" dirty="0"/>
          </a:p>
        </p:txBody>
      </p:sp>
      <p:cxnSp>
        <p:nvCxnSpPr>
          <p:cNvPr id="23" name="Rechte verbindingslijn met pijl 22"/>
          <p:cNvCxnSpPr/>
          <p:nvPr/>
        </p:nvCxnSpPr>
        <p:spPr>
          <a:xfrm>
            <a:off x="5909481" y="2237813"/>
            <a:ext cx="0" cy="100917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Rechte verbindingslijn met pijl 23"/>
          <p:cNvCxnSpPr/>
          <p:nvPr/>
        </p:nvCxnSpPr>
        <p:spPr>
          <a:xfrm>
            <a:off x="5909481" y="4020020"/>
            <a:ext cx="0" cy="100917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8" name="Gelijkbenige driehoek 17">
            <a:hlinkClick r:id="" action="ppaction://hlinkshowjump?jump=nextslide"/>
          </p:cNvPr>
          <p:cNvSpPr/>
          <p:nvPr/>
        </p:nvSpPr>
        <p:spPr>
          <a:xfrm rot="5400000">
            <a:off x="381662" y="5326805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9" name="Gelijkbenige driehoek 18">
            <a:hlinkClick r:id="" action="ppaction://hlinkshowjump?jump=previousslide"/>
          </p:cNvPr>
          <p:cNvSpPr/>
          <p:nvPr/>
        </p:nvSpPr>
        <p:spPr>
          <a:xfrm rot="16200000">
            <a:off x="381662" y="4320963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24827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63039" y="210578"/>
            <a:ext cx="10578707" cy="1077309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nl-BE" dirty="0" smtClean="0">
                <a:solidFill>
                  <a:schemeClr val="bg1"/>
                </a:solidFill>
              </a:rPr>
              <a:t>5.2 Een bioscoop op je website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4" name="Rechthoek 3"/>
          <p:cNvSpPr/>
          <p:nvPr/>
        </p:nvSpPr>
        <p:spPr>
          <a:xfrm>
            <a:off x="156754" y="210578"/>
            <a:ext cx="1149531" cy="64993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5" name="Tijdelijke aanduiding voor inhoud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3" y="339115"/>
            <a:ext cx="920079" cy="849605"/>
          </a:xfrm>
          <a:prstGeom prst="rect">
            <a:avLst/>
          </a:prstGeom>
        </p:spPr>
      </p:pic>
      <p:sp>
        <p:nvSpPr>
          <p:cNvPr id="6" name="Rechthoek 5">
            <a:hlinkClick r:id="" action="ppaction://hlinkshowjump?jump=lastslide"/>
          </p:cNvPr>
          <p:cNvSpPr/>
          <p:nvPr/>
        </p:nvSpPr>
        <p:spPr>
          <a:xfrm>
            <a:off x="287383" y="621792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EXIT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Rechthoek 6">
            <a:hlinkClick r:id="" action="ppaction://hlinkshowjump?jump=nextslide"/>
          </p:cNvPr>
          <p:cNvSpPr/>
          <p:nvPr/>
        </p:nvSpPr>
        <p:spPr>
          <a:xfrm>
            <a:off x="287383" y="5212079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>
            <a:hlinkClick r:id="" action="ppaction://hlinkshowjump?jump=previousslide"/>
          </p:cNvPr>
          <p:cNvSpPr/>
          <p:nvPr/>
        </p:nvSpPr>
        <p:spPr>
          <a:xfrm>
            <a:off x="287383" y="4206237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hthoek 10">
            <a:hlinkClick r:id="rId3" action="ppaction://hlinksldjump"/>
          </p:cNvPr>
          <p:cNvSpPr/>
          <p:nvPr/>
        </p:nvSpPr>
        <p:spPr>
          <a:xfrm>
            <a:off x="287382" y="3740387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MENU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hthoek 12"/>
          <p:cNvSpPr/>
          <p:nvPr/>
        </p:nvSpPr>
        <p:spPr>
          <a:xfrm>
            <a:off x="287382" y="324699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p 61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graphicFrame>
        <p:nvGraphicFramePr>
          <p:cNvPr id="19" name="Tabel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8480691"/>
              </p:ext>
            </p:extLst>
          </p:nvPr>
        </p:nvGraphicFramePr>
        <p:xfrm>
          <a:off x="1646288" y="1613166"/>
          <a:ext cx="10212207" cy="731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76887">
                  <a:extLst>
                    <a:ext uri="{9D8B030D-6E8A-4147-A177-3AD203B41FA5}">
                      <a16:colId xmlns:a16="http://schemas.microsoft.com/office/drawing/2014/main" val="2855085912"/>
                    </a:ext>
                  </a:extLst>
                </a:gridCol>
                <a:gridCol w="9635320">
                  <a:extLst>
                    <a:ext uri="{9D8B030D-6E8A-4147-A177-3AD203B41FA5}">
                      <a16:colId xmlns:a16="http://schemas.microsoft.com/office/drawing/2014/main" val="2105840097"/>
                    </a:ext>
                  </a:extLst>
                </a:gridCol>
              </a:tblGrid>
              <a:tr h="234667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nl-BE" sz="2400" b="0" dirty="0" smtClean="0">
                        <a:effectLst/>
                      </a:endParaRPr>
                    </a:p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nl-BE" sz="2400" b="0" dirty="0" smtClean="0">
                          <a:effectLst/>
                        </a:rPr>
                        <a:t>20</a:t>
                      </a:r>
                      <a:endParaRPr lang="nl-BE" sz="2800" b="0" dirty="0"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it-IT" sz="2400" b="0" dirty="0" smtClean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&lt;p&gt;&lt;video src="multimedia/i_have_a_dream.mp4" controls&gt; &lt;/video&gt;&lt;/p&gt;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2953234"/>
                  </a:ext>
                </a:extLst>
              </a:tr>
            </a:tbl>
          </a:graphicData>
        </a:graphic>
      </p:graphicFrame>
      <p:sp>
        <p:nvSpPr>
          <p:cNvPr id="20" name="Rechthoek 19"/>
          <p:cNvSpPr/>
          <p:nvPr/>
        </p:nvSpPr>
        <p:spPr>
          <a:xfrm>
            <a:off x="287382" y="2478950"/>
            <a:ext cx="920079" cy="38853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vb05  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21" name="Afbeelding 20"/>
          <p:cNvPicPr/>
          <p:nvPr/>
        </p:nvPicPr>
        <p:blipFill>
          <a:blip r:embed="rId4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3" y="1417891"/>
            <a:ext cx="944688" cy="869170"/>
          </a:xfrm>
          <a:prstGeom prst="rect">
            <a:avLst/>
          </a:prstGeom>
        </p:spPr>
      </p:pic>
      <p:sp>
        <p:nvSpPr>
          <p:cNvPr id="25" name="Tekstvak 24"/>
          <p:cNvSpPr txBox="1"/>
          <p:nvPr/>
        </p:nvSpPr>
        <p:spPr>
          <a:xfrm>
            <a:off x="1602654" y="2817249"/>
            <a:ext cx="10439092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spcBef>
                <a:spcPts val="1200"/>
              </a:spcBef>
              <a:buClr>
                <a:schemeClr val="accent6"/>
              </a:buClr>
              <a:buFont typeface="Wingdings 3" panose="05040102010807070707" pitchFamily="18" charset="2"/>
              <a:buChar char=""/>
            </a:pPr>
            <a:r>
              <a:rPr lang="nl-BE" sz="3200" dirty="0" smtClean="0"/>
              <a:t>Open </a:t>
            </a:r>
            <a:r>
              <a:rPr lang="nl-BE" sz="3200" dirty="0"/>
              <a:t>het bestand </a:t>
            </a:r>
            <a:r>
              <a:rPr lang="nl-BE" sz="3200" dirty="0">
                <a:solidFill>
                  <a:schemeClr val="accent6"/>
                </a:solidFill>
                <a:latin typeface="Code New Roman" panose="020B0609020204030204" pitchFamily="49" charset="0"/>
                <a:cs typeface="Code New Roman" panose="020B0609020204030204" pitchFamily="49" charset="0"/>
              </a:rPr>
              <a:t>index.html</a:t>
            </a:r>
            <a:r>
              <a:rPr lang="nl-BE" sz="3200" dirty="0"/>
              <a:t> van </a:t>
            </a:r>
            <a:r>
              <a:rPr lang="nl-BE" sz="3200" dirty="0">
                <a:solidFill>
                  <a:schemeClr val="accent6"/>
                </a:solidFill>
                <a:latin typeface="Code New Roman" panose="020B0609020204030204" pitchFamily="49" charset="0"/>
                <a:cs typeface="Code New Roman" panose="020B0609020204030204" pitchFamily="49" charset="0"/>
              </a:rPr>
              <a:t>vb05</a:t>
            </a:r>
            <a:r>
              <a:rPr lang="nl-BE" sz="3200" dirty="0"/>
              <a:t> in een teksteditor. </a:t>
            </a:r>
          </a:p>
          <a:p>
            <a:pPr marL="514350" indent="-514350">
              <a:spcBef>
                <a:spcPts val="1200"/>
              </a:spcBef>
              <a:buClr>
                <a:schemeClr val="accent6"/>
              </a:buClr>
              <a:buFont typeface="Wingdings 3" panose="05040102010807070707" pitchFamily="18" charset="2"/>
              <a:buChar char=""/>
            </a:pPr>
            <a:r>
              <a:rPr lang="nl-BE" sz="3200" dirty="0" smtClean="0"/>
              <a:t>De </a:t>
            </a:r>
            <a:r>
              <a:rPr lang="nl-BE" sz="3200" dirty="0"/>
              <a:t>bovenstaande tag bevat 1 argument: </a:t>
            </a:r>
            <a:r>
              <a:rPr lang="nl-BE" sz="3200" dirty="0" err="1">
                <a:solidFill>
                  <a:schemeClr val="accent6"/>
                </a:solidFill>
                <a:latin typeface="Code New Roman" panose="020B0609020204030204" pitchFamily="49" charset="0"/>
                <a:cs typeface="Code New Roman" panose="020B0609020204030204" pitchFamily="49" charset="0"/>
              </a:rPr>
              <a:t>controls</a:t>
            </a:r>
            <a:r>
              <a:rPr lang="nl-BE" sz="3200" dirty="0"/>
              <a:t>. Verwijder dit argument en bekijk het effect in een browser.</a:t>
            </a:r>
          </a:p>
          <a:p>
            <a:pPr marL="514350" indent="-514350">
              <a:spcBef>
                <a:spcPts val="1200"/>
              </a:spcBef>
              <a:buClr>
                <a:schemeClr val="accent6"/>
              </a:buClr>
              <a:buFont typeface="Wingdings 3" panose="05040102010807070707" pitchFamily="18" charset="2"/>
              <a:buChar char=""/>
            </a:pPr>
            <a:r>
              <a:rPr lang="nl-BE" sz="3200" dirty="0" smtClean="0"/>
              <a:t>Plaats </a:t>
            </a:r>
            <a:r>
              <a:rPr lang="nl-BE" sz="3200" dirty="0"/>
              <a:t>het argument </a:t>
            </a:r>
            <a:r>
              <a:rPr lang="nl-BE" sz="3200" dirty="0" err="1">
                <a:solidFill>
                  <a:schemeClr val="accent6"/>
                </a:solidFill>
                <a:latin typeface="Code New Roman" panose="020B0609020204030204" pitchFamily="49" charset="0"/>
                <a:cs typeface="Code New Roman" panose="020B0609020204030204" pitchFamily="49" charset="0"/>
              </a:rPr>
              <a:t>controls</a:t>
            </a:r>
            <a:r>
              <a:rPr lang="nl-BE" sz="3200" dirty="0"/>
              <a:t> opnieuw in de </a:t>
            </a:r>
            <a:r>
              <a:rPr lang="nl-BE" sz="3200" dirty="0">
                <a:solidFill>
                  <a:schemeClr val="accent6"/>
                </a:solidFill>
                <a:latin typeface="Code New Roman" panose="020B0609020204030204" pitchFamily="49" charset="0"/>
                <a:cs typeface="Code New Roman" panose="020B0609020204030204" pitchFamily="49" charset="0"/>
              </a:rPr>
              <a:t>&lt;video&gt;</a:t>
            </a:r>
            <a:r>
              <a:rPr lang="nl-BE" sz="3200" dirty="0"/>
              <a:t>-tag</a:t>
            </a:r>
          </a:p>
        </p:txBody>
      </p:sp>
      <p:sp>
        <p:nvSpPr>
          <p:cNvPr id="16" name="Gelijkbenige driehoek 15">
            <a:hlinkClick r:id="" action="ppaction://hlinkshowjump?jump=nextslide"/>
          </p:cNvPr>
          <p:cNvSpPr/>
          <p:nvPr/>
        </p:nvSpPr>
        <p:spPr>
          <a:xfrm rot="5400000">
            <a:off x="381662" y="5326805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7" name="Gelijkbenige driehoek 16">
            <a:hlinkClick r:id="" action="ppaction://hlinkshowjump?jump=previousslide"/>
          </p:cNvPr>
          <p:cNvSpPr/>
          <p:nvPr/>
        </p:nvSpPr>
        <p:spPr>
          <a:xfrm rot="16200000">
            <a:off x="381662" y="4320963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88246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63039" y="210578"/>
            <a:ext cx="10578707" cy="1077309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nl-BE" dirty="0" smtClean="0">
                <a:solidFill>
                  <a:schemeClr val="bg1"/>
                </a:solidFill>
              </a:rPr>
              <a:t>5.2 Een bioscoop op je website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4" name="Rechthoek 3"/>
          <p:cNvSpPr/>
          <p:nvPr/>
        </p:nvSpPr>
        <p:spPr>
          <a:xfrm>
            <a:off x="156754" y="210578"/>
            <a:ext cx="1149531" cy="64993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5" name="Tijdelijke aanduiding voor inhoud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3" y="339115"/>
            <a:ext cx="920079" cy="849605"/>
          </a:xfrm>
          <a:prstGeom prst="rect">
            <a:avLst/>
          </a:prstGeom>
        </p:spPr>
      </p:pic>
      <p:sp>
        <p:nvSpPr>
          <p:cNvPr id="6" name="Rechthoek 5">
            <a:hlinkClick r:id="" action="ppaction://hlinkshowjump?jump=lastslide"/>
          </p:cNvPr>
          <p:cNvSpPr/>
          <p:nvPr/>
        </p:nvSpPr>
        <p:spPr>
          <a:xfrm>
            <a:off x="287383" y="621792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EXIT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Rechthoek 6">
            <a:hlinkClick r:id="" action="ppaction://hlinkshowjump?jump=nextslide"/>
          </p:cNvPr>
          <p:cNvSpPr/>
          <p:nvPr/>
        </p:nvSpPr>
        <p:spPr>
          <a:xfrm>
            <a:off x="287383" y="5212079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>
            <a:hlinkClick r:id="" action="ppaction://hlinkshowjump?jump=previousslide"/>
          </p:cNvPr>
          <p:cNvSpPr/>
          <p:nvPr/>
        </p:nvSpPr>
        <p:spPr>
          <a:xfrm>
            <a:off x="287383" y="4206237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hthoek 10">
            <a:hlinkClick r:id="rId3" action="ppaction://hlinksldjump"/>
          </p:cNvPr>
          <p:cNvSpPr/>
          <p:nvPr/>
        </p:nvSpPr>
        <p:spPr>
          <a:xfrm>
            <a:off x="287382" y="3740387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MENU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hthoek 12"/>
          <p:cNvSpPr/>
          <p:nvPr/>
        </p:nvSpPr>
        <p:spPr>
          <a:xfrm>
            <a:off x="287382" y="324699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p 61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4" name="Afbeelding 13"/>
          <p:cNvPicPr/>
          <p:nvPr/>
        </p:nvPicPr>
        <p:blipFill>
          <a:blip r:embed="rId4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74" y="1322309"/>
            <a:ext cx="952489" cy="933857"/>
          </a:xfrm>
          <a:prstGeom prst="rect">
            <a:avLst/>
          </a:prstGeom>
        </p:spPr>
      </p:pic>
      <p:sp>
        <p:nvSpPr>
          <p:cNvPr id="17" name="Rechthoek 16"/>
          <p:cNvSpPr/>
          <p:nvPr/>
        </p:nvSpPr>
        <p:spPr>
          <a:xfrm>
            <a:off x="1463039" y="1486985"/>
            <a:ext cx="3914179" cy="159740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800" dirty="0" err="1" smtClean="0">
                <a:latin typeface="Code New Roman" panose="020B0609020204030204" pitchFamily="49" charset="0"/>
                <a:cs typeface="Code New Roman" panose="020B0609020204030204" pitchFamily="49" charset="0"/>
              </a:rPr>
              <a:t>controls</a:t>
            </a:r>
            <a:endParaRPr lang="nl-BE" sz="2800" dirty="0">
              <a:latin typeface="Code New Roman" panose="020B0609020204030204" pitchFamily="49" charset="0"/>
              <a:cs typeface="Code New Roman" panose="020B0609020204030204" pitchFamily="49" charset="0"/>
            </a:endParaRPr>
          </a:p>
        </p:txBody>
      </p:sp>
      <p:sp>
        <p:nvSpPr>
          <p:cNvPr id="18" name="Rechthoek 17"/>
          <p:cNvSpPr/>
          <p:nvPr/>
        </p:nvSpPr>
        <p:spPr>
          <a:xfrm>
            <a:off x="1463039" y="3303811"/>
            <a:ext cx="3914179" cy="159740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800" dirty="0" err="1">
                <a:latin typeface="Code New Roman" panose="020B0609020204030204" pitchFamily="49" charset="0"/>
                <a:cs typeface="Code New Roman" panose="020B0609020204030204" pitchFamily="49" charset="0"/>
              </a:rPr>
              <a:t>preload</a:t>
            </a:r>
            <a:r>
              <a:rPr lang="nl-BE" sz="2800" dirty="0">
                <a:latin typeface="Code New Roman" panose="020B0609020204030204" pitchFamily="49" charset="0"/>
                <a:cs typeface="Code New Roman" panose="020B0609020204030204" pitchFamily="49" charset="0"/>
              </a:rPr>
              <a:t>="auto"</a:t>
            </a:r>
          </a:p>
        </p:txBody>
      </p:sp>
      <p:sp>
        <p:nvSpPr>
          <p:cNvPr id="20" name="Rechthoek 19"/>
          <p:cNvSpPr/>
          <p:nvPr/>
        </p:nvSpPr>
        <p:spPr>
          <a:xfrm>
            <a:off x="1463039" y="5120638"/>
            <a:ext cx="3914179" cy="159740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800" dirty="0">
                <a:latin typeface="Code New Roman" panose="020B0609020204030204" pitchFamily="49" charset="0"/>
                <a:cs typeface="Code New Roman" panose="020B0609020204030204" pitchFamily="49" charset="0"/>
              </a:rPr>
              <a:t>poster="plaatjes/</a:t>
            </a:r>
          </a:p>
          <a:p>
            <a:pPr algn="ctr"/>
            <a:r>
              <a:rPr lang="nl-BE" sz="2800" dirty="0">
                <a:latin typeface="Code New Roman" panose="020B0609020204030204" pitchFamily="49" charset="0"/>
                <a:cs typeface="Code New Roman" panose="020B0609020204030204" pitchFamily="49" charset="0"/>
              </a:rPr>
              <a:t>i_have_a_dream.jpg"</a:t>
            </a:r>
          </a:p>
        </p:txBody>
      </p:sp>
      <p:sp>
        <p:nvSpPr>
          <p:cNvPr id="21" name="Rechthoek 20"/>
          <p:cNvSpPr/>
          <p:nvPr/>
        </p:nvSpPr>
        <p:spPr>
          <a:xfrm>
            <a:off x="5533972" y="1507304"/>
            <a:ext cx="6507774" cy="1577089"/>
          </a:xfrm>
          <a:prstGeom prst="rect">
            <a:avLst/>
          </a:prstGeom>
          <a:ln w="57150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22" name="Rechthoek 21"/>
          <p:cNvSpPr/>
          <p:nvPr/>
        </p:nvSpPr>
        <p:spPr>
          <a:xfrm>
            <a:off x="5533972" y="3318228"/>
            <a:ext cx="6507774" cy="1577089"/>
          </a:xfrm>
          <a:prstGeom prst="rect">
            <a:avLst/>
          </a:prstGeom>
          <a:ln w="57150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23" name="Rechthoek 22"/>
          <p:cNvSpPr/>
          <p:nvPr/>
        </p:nvSpPr>
        <p:spPr>
          <a:xfrm>
            <a:off x="5533972" y="5130797"/>
            <a:ext cx="6507774" cy="1577089"/>
          </a:xfrm>
          <a:prstGeom prst="rect">
            <a:avLst/>
          </a:prstGeom>
          <a:ln w="57150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24" name="Tekstvak 23"/>
          <p:cNvSpPr txBox="1"/>
          <p:nvPr/>
        </p:nvSpPr>
        <p:spPr>
          <a:xfrm>
            <a:off x="5777267" y="1715977"/>
            <a:ext cx="60211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800" dirty="0"/>
              <a:t>De knoppen voor het </a:t>
            </a:r>
            <a:r>
              <a:rPr lang="nl-BE" sz="2800" dirty="0" smtClean="0"/>
              <a:t>afspelen </a:t>
            </a:r>
            <a:r>
              <a:rPr lang="nl-BE" sz="2800" dirty="0"/>
              <a:t>van de video worden getoond.</a:t>
            </a:r>
          </a:p>
        </p:txBody>
      </p:sp>
      <p:sp>
        <p:nvSpPr>
          <p:cNvPr id="28" name="Tekstvak 27"/>
          <p:cNvSpPr txBox="1"/>
          <p:nvPr/>
        </p:nvSpPr>
        <p:spPr>
          <a:xfrm>
            <a:off x="5777267" y="3598600"/>
            <a:ext cx="60211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800" dirty="0"/>
              <a:t>De video wordt al samen met de pagina volledig geladen.</a:t>
            </a:r>
          </a:p>
        </p:txBody>
      </p:sp>
      <p:sp>
        <p:nvSpPr>
          <p:cNvPr id="29" name="Tekstvak 28"/>
          <p:cNvSpPr txBox="1"/>
          <p:nvPr/>
        </p:nvSpPr>
        <p:spPr>
          <a:xfrm>
            <a:off x="5777267" y="5428984"/>
            <a:ext cx="60211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800" dirty="0"/>
              <a:t>Een afbeelding van een duidelijke scene uit het filmpje. </a:t>
            </a:r>
          </a:p>
        </p:txBody>
      </p:sp>
      <p:sp>
        <p:nvSpPr>
          <p:cNvPr id="25" name="Gelijkbenige driehoek 24">
            <a:hlinkClick r:id="" action="ppaction://hlinkshowjump?jump=nextslide"/>
          </p:cNvPr>
          <p:cNvSpPr/>
          <p:nvPr/>
        </p:nvSpPr>
        <p:spPr>
          <a:xfrm rot="5400000">
            <a:off x="381662" y="5326805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6" name="Gelijkbenige driehoek 25">
            <a:hlinkClick r:id="" action="ppaction://hlinkshowjump?jump=previousslide"/>
          </p:cNvPr>
          <p:cNvSpPr/>
          <p:nvPr/>
        </p:nvSpPr>
        <p:spPr>
          <a:xfrm rot="16200000">
            <a:off x="381662" y="4320963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45965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8" grpId="0"/>
      <p:bldP spid="2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63039" y="210578"/>
            <a:ext cx="10578707" cy="1077309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nl-BE" dirty="0" smtClean="0">
                <a:solidFill>
                  <a:schemeClr val="bg1"/>
                </a:solidFill>
              </a:rPr>
              <a:t>5.2 Een bioscoop op je website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4" name="Rechthoek 3"/>
          <p:cNvSpPr/>
          <p:nvPr/>
        </p:nvSpPr>
        <p:spPr>
          <a:xfrm>
            <a:off x="156754" y="210578"/>
            <a:ext cx="1149531" cy="64993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5" name="Tijdelijke aanduiding voor inhoud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3" y="339115"/>
            <a:ext cx="920079" cy="849605"/>
          </a:xfrm>
          <a:prstGeom prst="rect">
            <a:avLst/>
          </a:prstGeom>
        </p:spPr>
      </p:pic>
      <p:sp>
        <p:nvSpPr>
          <p:cNvPr id="6" name="Rechthoek 5">
            <a:hlinkClick r:id="" action="ppaction://hlinkshowjump?jump=lastslide"/>
          </p:cNvPr>
          <p:cNvSpPr/>
          <p:nvPr/>
        </p:nvSpPr>
        <p:spPr>
          <a:xfrm>
            <a:off x="287383" y="621792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EXIT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Rechthoek 6">
            <a:hlinkClick r:id="" action="ppaction://hlinkshowjump?jump=nextslide"/>
          </p:cNvPr>
          <p:cNvSpPr/>
          <p:nvPr/>
        </p:nvSpPr>
        <p:spPr>
          <a:xfrm>
            <a:off x="287383" y="5212079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>
            <a:hlinkClick r:id="" action="ppaction://hlinkshowjump?jump=previousslide"/>
          </p:cNvPr>
          <p:cNvSpPr/>
          <p:nvPr/>
        </p:nvSpPr>
        <p:spPr>
          <a:xfrm>
            <a:off x="287383" y="4206237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hthoek 10">
            <a:hlinkClick r:id="rId3" action="ppaction://hlinksldjump"/>
          </p:cNvPr>
          <p:cNvSpPr/>
          <p:nvPr/>
        </p:nvSpPr>
        <p:spPr>
          <a:xfrm>
            <a:off x="287382" y="3740387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MENU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hthoek 12"/>
          <p:cNvSpPr/>
          <p:nvPr/>
        </p:nvSpPr>
        <p:spPr>
          <a:xfrm>
            <a:off x="287382" y="324699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p 62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4" name="Afbeelding 13"/>
          <p:cNvPicPr/>
          <p:nvPr/>
        </p:nvPicPr>
        <p:blipFill>
          <a:blip r:embed="rId4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74" y="1322309"/>
            <a:ext cx="952489" cy="933857"/>
          </a:xfrm>
          <a:prstGeom prst="rect">
            <a:avLst/>
          </a:prstGeom>
        </p:spPr>
      </p:pic>
      <p:sp>
        <p:nvSpPr>
          <p:cNvPr id="17" name="Rechthoek 16"/>
          <p:cNvSpPr/>
          <p:nvPr/>
        </p:nvSpPr>
        <p:spPr>
          <a:xfrm>
            <a:off x="1463039" y="1486985"/>
            <a:ext cx="3914179" cy="159740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800" dirty="0" err="1" smtClean="0">
                <a:latin typeface="Code New Roman" panose="020B0609020204030204" pitchFamily="49" charset="0"/>
                <a:cs typeface="Code New Roman" panose="020B0609020204030204" pitchFamily="49" charset="0"/>
              </a:rPr>
              <a:t>autoplay</a:t>
            </a:r>
            <a:endParaRPr lang="nl-BE" sz="2800" dirty="0">
              <a:latin typeface="Code New Roman" panose="020B0609020204030204" pitchFamily="49" charset="0"/>
              <a:cs typeface="Code New Roman" panose="020B0609020204030204" pitchFamily="49" charset="0"/>
            </a:endParaRPr>
          </a:p>
        </p:txBody>
      </p:sp>
      <p:sp>
        <p:nvSpPr>
          <p:cNvPr id="18" name="Rechthoek 17"/>
          <p:cNvSpPr/>
          <p:nvPr/>
        </p:nvSpPr>
        <p:spPr>
          <a:xfrm>
            <a:off x="1463039" y="3303811"/>
            <a:ext cx="3914179" cy="159740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800" dirty="0" smtClean="0">
                <a:latin typeface="Code New Roman" panose="020B0609020204030204" pitchFamily="49" charset="0"/>
                <a:cs typeface="Code New Roman" panose="020B0609020204030204" pitchFamily="49" charset="0"/>
              </a:rPr>
              <a:t>loop</a:t>
            </a:r>
            <a:endParaRPr lang="nl-BE" sz="2800" dirty="0">
              <a:latin typeface="Code New Roman" panose="020B0609020204030204" pitchFamily="49" charset="0"/>
              <a:cs typeface="Code New Roman" panose="020B0609020204030204" pitchFamily="49" charset="0"/>
            </a:endParaRPr>
          </a:p>
        </p:txBody>
      </p:sp>
      <p:sp>
        <p:nvSpPr>
          <p:cNvPr id="20" name="Rechthoek 19"/>
          <p:cNvSpPr/>
          <p:nvPr/>
        </p:nvSpPr>
        <p:spPr>
          <a:xfrm>
            <a:off x="1463039" y="5120638"/>
            <a:ext cx="3914179" cy="159740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800" dirty="0" err="1" smtClean="0">
                <a:latin typeface="Code New Roman" panose="020B0609020204030204" pitchFamily="49" charset="0"/>
                <a:cs typeface="Code New Roman" panose="020B0609020204030204" pitchFamily="49" charset="0"/>
              </a:rPr>
              <a:t>muted</a:t>
            </a:r>
            <a:endParaRPr lang="nl-BE" sz="2800" dirty="0">
              <a:latin typeface="Code New Roman" panose="020B0609020204030204" pitchFamily="49" charset="0"/>
              <a:cs typeface="Code New Roman" panose="020B0609020204030204" pitchFamily="49" charset="0"/>
            </a:endParaRPr>
          </a:p>
        </p:txBody>
      </p:sp>
      <p:sp>
        <p:nvSpPr>
          <p:cNvPr id="21" name="Rechthoek 20"/>
          <p:cNvSpPr/>
          <p:nvPr/>
        </p:nvSpPr>
        <p:spPr>
          <a:xfrm>
            <a:off x="5533972" y="1507304"/>
            <a:ext cx="6507774" cy="1577089"/>
          </a:xfrm>
          <a:prstGeom prst="rect">
            <a:avLst/>
          </a:prstGeom>
          <a:ln w="57150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22" name="Rechthoek 21"/>
          <p:cNvSpPr/>
          <p:nvPr/>
        </p:nvSpPr>
        <p:spPr>
          <a:xfrm>
            <a:off x="5533972" y="3318228"/>
            <a:ext cx="6507774" cy="1577089"/>
          </a:xfrm>
          <a:prstGeom prst="rect">
            <a:avLst/>
          </a:prstGeom>
          <a:ln w="57150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23" name="Rechthoek 22"/>
          <p:cNvSpPr/>
          <p:nvPr/>
        </p:nvSpPr>
        <p:spPr>
          <a:xfrm>
            <a:off x="5533972" y="5130797"/>
            <a:ext cx="6507774" cy="1577089"/>
          </a:xfrm>
          <a:prstGeom prst="rect">
            <a:avLst/>
          </a:prstGeom>
          <a:ln w="57150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24" name="Tekstvak 23"/>
          <p:cNvSpPr txBox="1"/>
          <p:nvPr/>
        </p:nvSpPr>
        <p:spPr>
          <a:xfrm>
            <a:off x="5777267" y="1715977"/>
            <a:ext cx="62644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800" dirty="0"/>
              <a:t>De video begint </a:t>
            </a:r>
            <a:r>
              <a:rPr lang="nl-BE" sz="2800" dirty="0" smtClean="0"/>
              <a:t>automatisch </a:t>
            </a:r>
            <a:r>
              <a:rPr lang="nl-BE" sz="2800" dirty="0"/>
              <a:t>te spelen wanneer de pagina geladen is.</a:t>
            </a:r>
          </a:p>
        </p:txBody>
      </p:sp>
      <p:sp>
        <p:nvSpPr>
          <p:cNvPr id="25" name="Tekstvak 24"/>
          <p:cNvSpPr txBox="1"/>
          <p:nvPr/>
        </p:nvSpPr>
        <p:spPr>
          <a:xfrm>
            <a:off x="5777267" y="3598600"/>
            <a:ext cx="60211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800" dirty="0"/>
              <a:t>De video wordt telkens opnieuw automatisch herhaald.</a:t>
            </a:r>
          </a:p>
        </p:txBody>
      </p:sp>
      <p:sp>
        <p:nvSpPr>
          <p:cNvPr id="26" name="Tekstvak 25"/>
          <p:cNvSpPr txBox="1"/>
          <p:nvPr/>
        </p:nvSpPr>
        <p:spPr>
          <a:xfrm>
            <a:off x="5777267" y="5428984"/>
            <a:ext cx="60211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800" dirty="0"/>
              <a:t>Het geluid wordt automatisch gedempt.</a:t>
            </a:r>
          </a:p>
        </p:txBody>
      </p:sp>
      <p:sp>
        <p:nvSpPr>
          <p:cNvPr id="27" name="Gelijkbenige driehoek 26">
            <a:hlinkClick r:id="" action="ppaction://hlinkshowjump?jump=nextslide"/>
          </p:cNvPr>
          <p:cNvSpPr/>
          <p:nvPr/>
        </p:nvSpPr>
        <p:spPr>
          <a:xfrm rot="5400000">
            <a:off x="381662" y="5326805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8" name="Gelijkbenige driehoek 27">
            <a:hlinkClick r:id="" action="ppaction://hlinkshowjump?jump=previousslide"/>
          </p:cNvPr>
          <p:cNvSpPr/>
          <p:nvPr/>
        </p:nvSpPr>
        <p:spPr>
          <a:xfrm rot="16200000">
            <a:off x="381662" y="4320963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06282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63039" y="210578"/>
            <a:ext cx="10578707" cy="1077309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nl-BE" dirty="0" smtClean="0">
                <a:solidFill>
                  <a:schemeClr val="bg1"/>
                </a:solidFill>
              </a:rPr>
              <a:t>5.2 Een bioscoop op je website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4" name="Rechthoek 3"/>
          <p:cNvSpPr/>
          <p:nvPr/>
        </p:nvSpPr>
        <p:spPr>
          <a:xfrm>
            <a:off x="156754" y="210578"/>
            <a:ext cx="1149531" cy="64993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5" name="Tijdelijke aanduiding voor inhoud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3" y="339115"/>
            <a:ext cx="920079" cy="849605"/>
          </a:xfrm>
          <a:prstGeom prst="rect">
            <a:avLst/>
          </a:prstGeom>
        </p:spPr>
      </p:pic>
      <p:sp>
        <p:nvSpPr>
          <p:cNvPr id="6" name="Rechthoek 5">
            <a:hlinkClick r:id="" action="ppaction://hlinkshowjump?jump=lastslide"/>
          </p:cNvPr>
          <p:cNvSpPr/>
          <p:nvPr/>
        </p:nvSpPr>
        <p:spPr>
          <a:xfrm>
            <a:off x="287383" y="621792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EXIT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Rechthoek 6">
            <a:hlinkClick r:id="" action="ppaction://hlinkshowjump?jump=nextslide"/>
          </p:cNvPr>
          <p:cNvSpPr/>
          <p:nvPr/>
        </p:nvSpPr>
        <p:spPr>
          <a:xfrm>
            <a:off x="287383" y="5212079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>
            <a:hlinkClick r:id="" action="ppaction://hlinkshowjump?jump=previousslide"/>
          </p:cNvPr>
          <p:cNvSpPr/>
          <p:nvPr/>
        </p:nvSpPr>
        <p:spPr>
          <a:xfrm>
            <a:off x="287383" y="4206237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hthoek 10">
            <a:hlinkClick r:id="rId3" action="ppaction://hlinksldjump"/>
          </p:cNvPr>
          <p:cNvSpPr/>
          <p:nvPr/>
        </p:nvSpPr>
        <p:spPr>
          <a:xfrm>
            <a:off x="287382" y="3740387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MENU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hthoek 12"/>
          <p:cNvSpPr/>
          <p:nvPr/>
        </p:nvSpPr>
        <p:spPr>
          <a:xfrm>
            <a:off x="287382" y="324699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p 62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35" name="Afbeelding 34"/>
          <p:cNvPicPr/>
          <p:nvPr/>
        </p:nvPicPr>
        <p:blipFill>
          <a:blip r:embed="rId4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52" y="1454606"/>
            <a:ext cx="920080" cy="900000"/>
          </a:xfrm>
          <a:prstGeom prst="rect">
            <a:avLst/>
          </a:prstGeom>
        </p:spPr>
      </p:pic>
      <p:pic>
        <p:nvPicPr>
          <p:cNvPr id="1026" name="Picture 2" descr="Afbeeldingsresultaat voor youtube log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0686" y="2181283"/>
            <a:ext cx="3155007" cy="1326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fbeeldingsresultaat voor vimeo logo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0687" y="4400768"/>
            <a:ext cx="3155007" cy="902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al 2"/>
          <p:cNvSpPr/>
          <p:nvPr/>
        </p:nvSpPr>
        <p:spPr>
          <a:xfrm>
            <a:off x="10435808" y="567887"/>
            <a:ext cx="1440000" cy="144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" name="Plus 11"/>
          <p:cNvSpPr/>
          <p:nvPr/>
        </p:nvSpPr>
        <p:spPr>
          <a:xfrm>
            <a:off x="10435808" y="567887"/>
            <a:ext cx="1440000" cy="1440000"/>
          </a:xfrm>
          <a:prstGeom prst="mathPlu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1" name="Tekstvak 20"/>
          <p:cNvSpPr txBox="1"/>
          <p:nvPr/>
        </p:nvSpPr>
        <p:spPr>
          <a:xfrm>
            <a:off x="6020561" y="2321107"/>
            <a:ext cx="60211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800" dirty="0" smtClean="0"/>
              <a:t>Je bespaart webruimte</a:t>
            </a:r>
            <a:endParaRPr lang="nl-BE" sz="2800" dirty="0"/>
          </a:p>
        </p:txBody>
      </p:sp>
      <p:sp>
        <p:nvSpPr>
          <p:cNvPr id="28" name="Tekstvak 27"/>
          <p:cNvSpPr txBox="1"/>
          <p:nvPr/>
        </p:nvSpPr>
        <p:spPr>
          <a:xfrm>
            <a:off x="6020562" y="3246990"/>
            <a:ext cx="60211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800" dirty="0" smtClean="0"/>
              <a:t>Auteursrechten zijn beschermd</a:t>
            </a:r>
            <a:endParaRPr lang="nl-BE" sz="2800" dirty="0"/>
          </a:p>
        </p:txBody>
      </p:sp>
      <p:sp>
        <p:nvSpPr>
          <p:cNvPr id="29" name="Tekstvak 28"/>
          <p:cNvSpPr txBox="1"/>
          <p:nvPr/>
        </p:nvSpPr>
        <p:spPr>
          <a:xfrm>
            <a:off x="6020562" y="4238101"/>
            <a:ext cx="60211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800" dirty="0" smtClean="0"/>
              <a:t>Véél kijkers: brengt geld op</a:t>
            </a:r>
            <a:endParaRPr lang="nl-BE" sz="2800" dirty="0"/>
          </a:p>
        </p:txBody>
      </p:sp>
      <p:sp>
        <p:nvSpPr>
          <p:cNvPr id="30" name="Tekstvak 29"/>
          <p:cNvSpPr txBox="1"/>
          <p:nvPr/>
        </p:nvSpPr>
        <p:spPr>
          <a:xfrm>
            <a:off x="6020562" y="5229212"/>
            <a:ext cx="60211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800" dirty="0" smtClean="0"/>
              <a:t>Video kan ook buiten je website bekeken worden</a:t>
            </a:r>
            <a:endParaRPr lang="nl-BE" sz="2800" dirty="0"/>
          </a:p>
        </p:txBody>
      </p:sp>
      <p:sp>
        <p:nvSpPr>
          <p:cNvPr id="22" name="Gelijkbenige driehoek 21">
            <a:hlinkClick r:id="" action="ppaction://hlinkshowjump?jump=nextslide"/>
          </p:cNvPr>
          <p:cNvSpPr/>
          <p:nvPr/>
        </p:nvSpPr>
        <p:spPr>
          <a:xfrm rot="5400000">
            <a:off x="381662" y="5326805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3" name="Gelijkbenige driehoek 22">
            <a:hlinkClick r:id="" action="ppaction://hlinkshowjump?jump=previousslide"/>
          </p:cNvPr>
          <p:cNvSpPr/>
          <p:nvPr/>
        </p:nvSpPr>
        <p:spPr>
          <a:xfrm rot="16200000">
            <a:off x="381662" y="4320963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36884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8" grpId="0"/>
      <p:bldP spid="29" grpId="0"/>
      <p:bldP spid="3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63039" y="210578"/>
            <a:ext cx="10578707" cy="1077309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nl-BE" dirty="0" smtClean="0">
                <a:solidFill>
                  <a:schemeClr val="bg1"/>
                </a:solidFill>
              </a:rPr>
              <a:t>5.2 Een bioscoop op je website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4" name="Rechthoek 3"/>
          <p:cNvSpPr/>
          <p:nvPr/>
        </p:nvSpPr>
        <p:spPr>
          <a:xfrm>
            <a:off x="156754" y="210578"/>
            <a:ext cx="1149531" cy="64993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5" name="Tijdelijke aanduiding voor inhoud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3" y="339115"/>
            <a:ext cx="920079" cy="849605"/>
          </a:xfrm>
          <a:prstGeom prst="rect">
            <a:avLst/>
          </a:prstGeom>
        </p:spPr>
      </p:pic>
      <p:sp>
        <p:nvSpPr>
          <p:cNvPr id="6" name="Rechthoek 5">
            <a:hlinkClick r:id="" action="ppaction://hlinkshowjump?jump=lastslide"/>
          </p:cNvPr>
          <p:cNvSpPr/>
          <p:nvPr/>
        </p:nvSpPr>
        <p:spPr>
          <a:xfrm>
            <a:off x="287383" y="621792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EXIT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Rechthoek 6">
            <a:hlinkClick r:id="" action="ppaction://hlinkshowjump?jump=nextslide"/>
          </p:cNvPr>
          <p:cNvSpPr/>
          <p:nvPr/>
        </p:nvSpPr>
        <p:spPr>
          <a:xfrm>
            <a:off x="287383" y="5212079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>
            <a:hlinkClick r:id="" action="ppaction://hlinkshowjump?jump=previousslide"/>
          </p:cNvPr>
          <p:cNvSpPr/>
          <p:nvPr/>
        </p:nvSpPr>
        <p:spPr>
          <a:xfrm>
            <a:off x="287383" y="4206237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hthoek 10">
            <a:hlinkClick r:id="rId3" action="ppaction://hlinksldjump"/>
          </p:cNvPr>
          <p:cNvSpPr/>
          <p:nvPr/>
        </p:nvSpPr>
        <p:spPr>
          <a:xfrm>
            <a:off x="287382" y="3740387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MENU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hthoek 12"/>
          <p:cNvSpPr/>
          <p:nvPr/>
        </p:nvSpPr>
        <p:spPr>
          <a:xfrm>
            <a:off x="287382" y="324699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p 62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35" name="Afbeelding 34"/>
          <p:cNvPicPr/>
          <p:nvPr/>
        </p:nvPicPr>
        <p:blipFill>
          <a:blip r:embed="rId4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52" y="1454606"/>
            <a:ext cx="920080" cy="900000"/>
          </a:xfrm>
          <a:prstGeom prst="rect">
            <a:avLst/>
          </a:prstGeom>
        </p:spPr>
      </p:pic>
      <p:pic>
        <p:nvPicPr>
          <p:cNvPr id="1026" name="Picture 2" descr="Afbeeldingsresultaat voor youtube log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0686" y="2181283"/>
            <a:ext cx="3155007" cy="1326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fbeeldingsresultaat voor vimeo logo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0687" y="4400768"/>
            <a:ext cx="3155007" cy="902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al 2"/>
          <p:cNvSpPr/>
          <p:nvPr/>
        </p:nvSpPr>
        <p:spPr>
          <a:xfrm>
            <a:off x="10435808" y="567887"/>
            <a:ext cx="1440000" cy="144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" name="Min 11"/>
          <p:cNvSpPr/>
          <p:nvPr/>
        </p:nvSpPr>
        <p:spPr>
          <a:xfrm>
            <a:off x="10435808" y="567887"/>
            <a:ext cx="1440000" cy="1440000"/>
          </a:xfrm>
          <a:prstGeom prst="mathMinu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0" name="Tekstvak 29"/>
          <p:cNvSpPr txBox="1"/>
          <p:nvPr/>
        </p:nvSpPr>
        <p:spPr>
          <a:xfrm>
            <a:off x="6020563" y="2339592"/>
            <a:ext cx="60211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800" dirty="0" smtClean="0"/>
              <a:t>Video kan ook buiten je website bekeken worden</a:t>
            </a:r>
            <a:endParaRPr lang="nl-BE" sz="2800" dirty="0"/>
          </a:p>
        </p:txBody>
      </p:sp>
      <p:sp>
        <p:nvSpPr>
          <p:cNvPr id="22" name="Tekstvak 21"/>
          <p:cNvSpPr txBox="1"/>
          <p:nvPr/>
        </p:nvSpPr>
        <p:spPr>
          <a:xfrm>
            <a:off x="6020563" y="3740387"/>
            <a:ext cx="60211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800" dirty="0" smtClean="0"/>
              <a:t>Gebruiksvoorwaarden kunnen te beperkend zijn</a:t>
            </a:r>
            <a:endParaRPr lang="nl-BE" sz="2800" dirty="0"/>
          </a:p>
        </p:txBody>
      </p:sp>
      <p:sp>
        <p:nvSpPr>
          <p:cNvPr id="23" name="Tekstvak 22"/>
          <p:cNvSpPr txBox="1"/>
          <p:nvPr/>
        </p:nvSpPr>
        <p:spPr>
          <a:xfrm>
            <a:off x="6020563" y="5141182"/>
            <a:ext cx="60211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800" dirty="0" smtClean="0"/>
              <a:t>Liever geen reclame</a:t>
            </a:r>
            <a:endParaRPr lang="nl-BE" sz="2800" dirty="0"/>
          </a:p>
        </p:txBody>
      </p:sp>
      <p:sp>
        <p:nvSpPr>
          <p:cNvPr id="20" name="Gelijkbenige driehoek 19">
            <a:hlinkClick r:id="" action="ppaction://hlinkshowjump?jump=nextslide"/>
          </p:cNvPr>
          <p:cNvSpPr/>
          <p:nvPr/>
        </p:nvSpPr>
        <p:spPr>
          <a:xfrm rot="5400000">
            <a:off x="381662" y="5326805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1" name="Gelijkbenige driehoek 20">
            <a:hlinkClick r:id="" action="ppaction://hlinkshowjump?jump=previousslide"/>
          </p:cNvPr>
          <p:cNvSpPr/>
          <p:nvPr/>
        </p:nvSpPr>
        <p:spPr>
          <a:xfrm rot="16200000">
            <a:off x="381662" y="4320963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2717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22" grpId="0"/>
      <p:bldP spid="2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63039" y="210578"/>
            <a:ext cx="10578707" cy="1077309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nl-BE" dirty="0" smtClean="0">
                <a:solidFill>
                  <a:schemeClr val="bg1"/>
                </a:solidFill>
              </a:rPr>
              <a:t>5. Morrelen aan multimedia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4" name="Rechthoek 3"/>
          <p:cNvSpPr/>
          <p:nvPr/>
        </p:nvSpPr>
        <p:spPr>
          <a:xfrm>
            <a:off x="156754" y="210578"/>
            <a:ext cx="1149531" cy="64993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5" name="Tijdelijke aanduiding voor inhoud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3" y="339115"/>
            <a:ext cx="920079" cy="849605"/>
          </a:xfrm>
          <a:prstGeom prst="rect">
            <a:avLst/>
          </a:prstGeom>
        </p:spPr>
      </p:pic>
      <p:sp>
        <p:nvSpPr>
          <p:cNvPr id="6" name="Rechthoek 5">
            <a:hlinkClick r:id="" action="ppaction://hlinkshowjump?jump=lastslide"/>
          </p:cNvPr>
          <p:cNvSpPr/>
          <p:nvPr/>
        </p:nvSpPr>
        <p:spPr>
          <a:xfrm>
            <a:off x="287383" y="621792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EXIT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Rechthoek 6">
            <a:hlinkClick r:id="" action="ppaction://hlinkshowjump?jump=nextslide"/>
          </p:cNvPr>
          <p:cNvSpPr/>
          <p:nvPr/>
        </p:nvSpPr>
        <p:spPr>
          <a:xfrm>
            <a:off x="287383" y="5212079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Gelijkbenige driehoek 7">
            <a:hlinkClick r:id="" action="ppaction://hlinkshowjump?jump=nextslide"/>
          </p:cNvPr>
          <p:cNvSpPr/>
          <p:nvPr/>
        </p:nvSpPr>
        <p:spPr>
          <a:xfrm rot="5400000">
            <a:off x="381662" y="5326805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>
            <a:hlinkClick r:id="rId3" action="ppaction://hlinksldjump"/>
          </p:cNvPr>
          <p:cNvSpPr/>
          <p:nvPr/>
        </p:nvSpPr>
        <p:spPr>
          <a:xfrm>
            <a:off x="1463039" y="1413179"/>
            <a:ext cx="5175039" cy="255832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800" dirty="0" smtClean="0"/>
              <a:t>5.1 Creatief met webkit</a:t>
            </a:r>
            <a:endParaRPr lang="nl-BE" sz="2800" dirty="0"/>
          </a:p>
        </p:txBody>
      </p:sp>
      <p:sp>
        <p:nvSpPr>
          <p:cNvPr id="10" name="Rechthoek 9">
            <a:hlinkClick r:id="rId4" action="ppaction://hlinksldjump"/>
          </p:cNvPr>
          <p:cNvSpPr/>
          <p:nvPr/>
        </p:nvSpPr>
        <p:spPr>
          <a:xfrm>
            <a:off x="6794833" y="1413179"/>
            <a:ext cx="5246914" cy="255832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800" dirty="0" smtClean="0"/>
              <a:t>5.2 Een bioscoop op je website</a:t>
            </a:r>
            <a:endParaRPr lang="nl-BE" sz="2800" dirty="0"/>
          </a:p>
        </p:txBody>
      </p:sp>
      <p:sp>
        <p:nvSpPr>
          <p:cNvPr id="11" name="Rechthoek 10">
            <a:hlinkClick r:id="rId5" action="ppaction://hlinksldjump"/>
          </p:cNvPr>
          <p:cNvSpPr/>
          <p:nvPr/>
        </p:nvSpPr>
        <p:spPr>
          <a:xfrm>
            <a:off x="1463039" y="4151572"/>
            <a:ext cx="5175039" cy="255832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800" dirty="0" smtClean="0"/>
              <a:t>5.3 Een radio op je website</a:t>
            </a:r>
            <a:endParaRPr lang="nl-BE" sz="2800" dirty="0"/>
          </a:p>
        </p:txBody>
      </p:sp>
      <p:sp>
        <p:nvSpPr>
          <p:cNvPr id="12" name="Rechthoek 11">
            <a:hlinkClick r:id="rId6" action="ppaction://hlinksldjump"/>
          </p:cNvPr>
          <p:cNvSpPr/>
          <p:nvPr/>
        </p:nvSpPr>
        <p:spPr>
          <a:xfrm>
            <a:off x="6794833" y="4151572"/>
            <a:ext cx="5246914" cy="255832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800" dirty="0" smtClean="0"/>
              <a:t>5.4 Oefeningen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2047265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63039" y="210578"/>
            <a:ext cx="10578707" cy="1077309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nl-BE" dirty="0" smtClean="0">
                <a:solidFill>
                  <a:schemeClr val="bg1"/>
                </a:solidFill>
              </a:rPr>
              <a:t>5.2 Een bioscoop op je website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4" name="Rechthoek 3"/>
          <p:cNvSpPr/>
          <p:nvPr/>
        </p:nvSpPr>
        <p:spPr>
          <a:xfrm>
            <a:off x="156754" y="210578"/>
            <a:ext cx="1149531" cy="64993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5" name="Tijdelijke aanduiding voor inhoud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3" y="339115"/>
            <a:ext cx="920079" cy="849605"/>
          </a:xfrm>
          <a:prstGeom prst="rect">
            <a:avLst/>
          </a:prstGeom>
        </p:spPr>
      </p:pic>
      <p:sp>
        <p:nvSpPr>
          <p:cNvPr id="6" name="Rechthoek 5">
            <a:hlinkClick r:id="" action="ppaction://hlinkshowjump?jump=lastslide"/>
          </p:cNvPr>
          <p:cNvSpPr/>
          <p:nvPr/>
        </p:nvSpPr>
        <p:spPr>
          <a:xfrm>
            <a:off x="287383" y="621792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EXIT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Rechthoek 6">
            <a:hlinkClick r:id="" action="ppaction://hlinkshowjump?jump=nextslide"/>
          </p:cNvPr>
          <p:cNvSpPr/>
          <p:nvPr/>
        </p:nvSpPr>
        <p:spPr>
          <a:xfrm>
            <a:off x="287383" y="5212079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>
            <a:hlinkClick r:id="" action="ppaction://hlinkshowjump?jump=previousslide"/>
          </p:cNvPr>
          <p:cNvSpPr/>
          <p:nvPr/>
        </p:nvSpPr>
        <p:spPr>
          <a:xfrm>
            <a:off x="287383" y="4206237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hthoek 10">
            <a:hlinkClick r:id="rId3" action="ppaction://hlinksldjump"/>
          </p:cNvPr>
          <p:cNvSpPr/>
          <p:nvPr/>
        </p:nvSpPr>
        <p:spPr>
          <a:xfrm>
            <a:off x="287382" y="3740387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MENU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hthoek 12"/>
          <p:cNvSpPr/>
          <p:nvPr/>
        </p:nvSpPr>
        <p:spPr>
          <a:xfrm>
            <a:off x="287382" y="324699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p 62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21" name="Afbeelding 20"/>
          <p:cNvPicPr/>
          <p:nvPr/>
        </p:nvPicPr>
        <p:blipFill>
          <a:blip r:embed="rId4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3" y="1417891"/>
            <a:ext cx="944688" cy="869170"/>
          </a:xfrm>
          <a:prstGeom prst="rect">
            <a:avLst/>
          </a:prstGeom>
        </p:spPr>
      </p:pic>
      <p:sp>
        <p:nvSpPr>
          <p:cNvPr id="25" name="Tekstvak 24"/>
          <p:cNvSpPr txBox="1"/>
          <p:nvPr/>
        </p:nvSpPr>
        <p:spPr>
          <a:xfrm>
            <a:off x="1532846" y="1417891"/>
            <a:ext cx="10439092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spcBef>
                <a:spcPts val="1200"/>
              </a:spcBef>
              <a:buClr>
                <a:schemeClr val="accent6"/>
              </a:buClr>
              <a:buFont typeface="Wingdings 3" panose="05040102010807070707" pitchFamily="18" charset="2"/>
              <a:buChar char=""/>
            </a:pPr>
            <a:r>
              <a:rPr lang="nl-BE" sz="2800" dirty="0" smtClean="0"/>
              <a:t>Zoek </a:t>
            </a:r>
            <a:r>
              <a:rPr lang="nl-BE" sz="2800" dirty="0"/>
              <a:t>op YouTube Martin Luther </a:t>
            </a:r>
            <a:r>
              <a:rPr lang="nl-BE" sz="2800" dirty="0" err="1"/>
              <a:t>King’s</a:t>
            </a:r>
            <a:r>
              <a:rPr lang="nl-BE" sz="2800" dirty="0"/>
              <a:t> speech “The </a:t>
            </a:r>
            <a:r>
              <a:rPr lang="nl-BE" sz="2800" dirty="0" err="1"/>
              <a:t>other</a:t>
            </a:r>
            <a:r>
              <a:rPr lang="nl-BE" sz="2800" dirty="0"/>
              <a:t> America” van 1967.</a:t>
            </a:r>
          </a:p>
          <a:p>
            <a:pPr marL="514350" indent="-514350">
              <a:spcBef>
                <a:spcPts val="1200"/>
              </a:spcBef>
              <a:buClr>
                <a:schemeClr val="accent6"/>
              </a:buClr>
              <a:buFont typeface="Wingdings 3" panose="05040102010807070707" pitchFamily="18" charset="2"/>
              <a:buChar char=""/>
            </a:pPr>
            <a:r>
              <a:rPr lang="nl-BE" sz="2800" dirty="0" smtClean="0"/>
              <a:t>Zoek </a:t>
            </a:r>
            <a:r>
              <a:rPr lang="nl-BE" sz="2800" dirty="0"/>
              <a:t>uit hoe je dit filmpje kan insluiten op een webpagina.</a:t>
            </a:r>
          </a:p>
          <a:p>
            <a:pPr marL="514350" indent="-514350">
              <a:spcBef>
                <a:spcPts val="1200"/>
              </a:spcBef>
              <a:buClr>
                <a:schemeClr val="accent6"/>
              </a:buClr>
              <a:buFont typeface="Wingdings 3" panose="05040102010807070707" pitchFamily="18" charset="2"/>
              <a:buChar char=""/>
            </a:pPr>
            <a:r>
              <a:rPr lang="nl-BE" sz="2800" dirty="0" smtClean="0"/>
              <a:t>Voeg </a:t>
            </a:r>
            <a:r>
              <a:rPr lang="nl-BE" sz="2800" dirty="0"/>
              <a:t>het YouTube-filmpje toe aan de webpagina </a:t>
            </a:r>
            <a:r>
              <a:rPr lang="nl-BE" sz="2800" dirty="0">
                <a:solidFill>
                  <a:schemeClr val="accent6"/>
                </a:solidFill>
                <a:latin typeface="Code New Roman" panose="020B0609020204030204" pitchFamily="49" charset="0"/>
                <a:cs typeface="Code New Roman" panose="020B0609020204030204" pitchFamily="49" charset="0"/>
              </a:rPr>
              <a:t>index.html</a:t>
            </a:r>
            <a:r>
              <a:rPr lang="nl-BE" sz="2800" dirty="0"/>
              <a:t> van </a:t>
            </a:r>
            <a:r>
              <a:rPr lang="nl-BE" sz="2800" dirty="0">
                <a:solidFill>
                  <a:schemeClr val="accent6"/>
                </a:solidFill>
                <a:latin typeface="Code New Roman" panose="020B0609020204030204" pitchFamily="49" charset="0"/>
                <a:cs typeface="Code New Roman" panose="020B0609020204030204" pitchFamily="49" charset="0"/>
              </a:rPr>
              <a:t>vb05</a:t>
            </a:r>
            <a:r>
              <a:rPr lang="nl-BE" sz="2800" dirty="0"/>
              <a:t>, vlak onder het filmpje “I have a </a:t>
            </a:r>
            <a:r>
              <a:rPr lang="nl-BE" sz="2800" dirty="0" err="1"/>
              <a:t>dream</a:t>
            </a:r>
            <a:r>
              <a:rPr lang="nl-BE" sz="2800" dirty="0"/>
              <a:t>”.</a:t>
            </a:r>
          </a:p>
          <a:p>
            <a:pPr marL="514350" indent="-514350">
              <a:spcBef>
                <a:spcPts val="1200"/>
              </a:spcBef>
              <a:buClr>
                <a:schemeClr val="accent6"/>
              </a:buClr>
              <a:buFont typeface="Wingdings 3" panose="05040102010807070707" pitchFamily="18" charset="2"/>
              <a:buChar char=""/>
            </a:pPr>
            <a:r>
              <a:rPr lang="nl-BE" sz="2800" dirty="0" smtClean="0"/>
              <a:t>Zorg </a:t>
            </a:r>
            <a:r>
              <a:rPr lang="nl-BE" sz="2800" dirty="0"/>
              <a:t>dat het YouTube-filmpje precies even groot is als het andere filmpje en dat beide video’s netjes met elkaar uitgelijnd zijn.</a:t>
            </a:r>
          </a:p>
          <a:p>
            <a:pPr marL="514350" indent="-514350">
              <a:spcBef>
                <a:spcPts val="1200"/>
              </a:spcBef>
              <a:buClr>
                <a:schemeClr val="accent6"/>
              </a:buClr>
              <a:buFont typeface="Wingdings 3" panose="05040102010807070707" pitchFamily="18" charset="2"/>
              <a:buChar char=""/>
            </a:pPr>
            <a:r>
              <a:rPr lang="nl-BE" sz="2800" dirty="0" smtClean="0"/>
              <a:t>Valideer </a:t>
            </a:r>
            <a:r>
              <a:rPr lang="nl-BE" sz="2800" dirty="0"/>
              <a:t>de webpagina met de </a:t>
            </a:r>
            <a:r>
              <a:rPr lang="nl-BE" sz="2800" dirty="0" err="1"/>
              <a:t>validator</a:t>
            </a:r>
            <a:r>
              <a:rPr lang="nl-BE" sz="2800" dirty="0"/>
              <a:t> van W3C. Je zal merken dat er een foutmelding verschijnt. Los die foutmelding op.</a:t>
            </a:r>
          </a:p>
        </p:txBody>
      </p:sp>
      <p:sp>
        <p:nvSpPr>
          <p:cNvPr id="16" name="Rechthoek 15"/>
          <p:cNvSpPr/>
          <p:nvPr/>
        </p:nvSpPr>
        <p:spPr>
          <a:xfrm>
            <a:off x="287382" y="2478950"/>
            <a:ext cx="920079" cy="676599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vb05 </a:t>
            </a:r>
            <a:b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stap1 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Gelijkbenige driehoek 14">
            <a:hlinkClick r:id="" action="ppaction://hlinkshowjump?jump=nextslide"/>
          </p:cNvPr>
          <p:cNvSpPr/>
          <p:nvPr/>
        </p:nvSpPr>
        <p:spPr>
          <a:xfrm rot="5400000">
            <a:off x="381662" y="5326805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7" name="Gelijkbenige driehoek 16">
            <a:hlinkClick r:id="" action="ppaction://hlinkshowjump?jump=previousslide"/>
          </p:cNvPr>
          <p:cNvSpPr/>
          <p:nvPr/>
        </p:nvSpPr>
        <p:spPr>
          <a:xfrm rot="16200000">
            <a:off x="381662" y="4320963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9353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63039" y="210578"/>
            <a:ext cx="10578707" cy="1077309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nl-BE" dirty="0" smtClean="0">
                <a:solidFill>
                  <a:schemeClr val="bg1"/>
                </a:solidFill>
              </a:rPr>
              <a:t>5.2 Een bioscoop op je website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4" name="Rechthoek 3"/>
          <p:cNvSpPr/>
          <p:nvPr/>
        </p:nvSpPr>
        <p:spPr>
          <a:xfrm>
            <a:off x="156754" y="210578"/>
            <a:ext cx="1149531" cy="64993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5" name="Tijdelijke aanduiding voor inhoud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3" y="339115"/>
            <a:ext cx="920079" cy="849605"/>
          </a:xfrm>
          <a:prstGeom prst="rect">
            <a:avLst/>
          </a:prstGeom>
        </p:spPr>
      </p:pic>
      <p:sp>
        <p:nvSpPr>
          <p:cNvPr id="6" name="Rechthoek 5">
            <a:hlinkClick r:id="" action="ppaction://hlinkshowjump?jump=lastslide"/>
          </p:cNvPr>
          <p:cNvSpPr/>
          <p:nvPr/>
        </p:nvSpPr>
        <p:spPr>
          <a:xfrm>
            <a:off x="287383" y="621792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EXIT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Rechthoek 6">
            <a:hlinkClick r:id="" action="ppaction://hlinkshowjump?jump=nextslide"/>
          </p:cNvPr>
          <p:cNvSpPr/>
          <p:nvPr/>
        </p:nvSpPr>
        <p:spPr>
          <a:xfrm>
            <a:off x="287383" y="5212079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>
            <a:hlinkClick r:id="" action="ppaction://hlinkshowjump?jump=previousslide"/>
          </p:cNvPr>
          <p:cNvSpPr/>
          <p:nvPr/>
        </p:nvSpPr>
        <p:spPr>
          <a:xfrm>
            <a:off x="287383" y="4206237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hthoek 10">
            <a:hlinkClick r:id="rId3" action="ppaction://hlinksldjump"/>
          </p:cNvPr>
          <p:cNvSpPr/>
          <p:nvPr/>
        </p:nvSpPr>
        <p:spPr>
          <a:xfrm>
            <a:off x="287382" y="3740387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MENU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hthoek 12"/>
          <p:cNvSpPr/>
          <p:nvPr/>
        </p:nvSpPr>
        <p:spPr>
          <a:xfrm>
            <a:off x="287382" y="324699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p 62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21" name="Afbeelding 20"/>
          <p:cNvPicPr/>
          <p:nvPr/>
        </p:nvPicPr>
        <p:blipFill>
          <a:blip r:embed="rId4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3" y="1417891"/>
            <a:ext cx="944688" cy="869170"/>
          </a:xfrm>
          <a:prstGeom prst="rect">
            <a:avLst/>
          </a:prstGeom>
        </p:spPr>
      </p:pic>
      <p:sp>
        <p:nvSpPr>
          <p:cNvPr id="25" name="Tekstvak 24"/>
          <p:cNvSpPr txBox="1"/>
          <p:nvPr/>
        </p:nvSpPr>
        <p:spPr>
          <a:xfrm>
            <a:off x="1532846" y="1417891"/>
            <a:ext cx="10439092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spcBef>
                <a:spcPts val="1200"/>
              </a:spcBef>
              <a:buClr>
                <a:schemeClr val="accent6"/>
              </a:buClr>
              <a:buFont typeface="Wingdings 3" panose="05040102010807070707" pitchFamily="18" charset="2"/>
              <a:buChar char=""/>
            </a:pPr>
            <a:r>
              <a:rPr lang="nl-BE" sz="2800" dirty="0" smtClean="0"/>
              <a:t>Zoek </a:t>
            </a:r>
            <a:r>
              <a:rPr lang="nl-BE" sz="2800" dirty="0"/>
              <a:t>op </a:t>
            </a:r>
            <a:r>
              <a:rPr lang="nl-BE" sz="2800" dirty="0" err="1"/>
              <a:t>Vimeo</a:t>
            </a:r>
            <a:r>
              <a:rPr lang="nl-BE" sz="2800" dirty="0"/>
              <a:t> Martin Luther </a:t>
            </a:r>
            <a:r>
              <a:rPr lang="nl-BE" sz="2800" dirty="0" err="1"/>
              <a:t>King’s</a:t>
            </a:r>
            <a:r>
              <a:rPr lang="nl-BE" sz="2800" dirty="0"/>
              <a:t> speech “</a:t>
            </a:r>
            <a:r>
              <a:rPr lang="nl-BE" sz="2800" dirty="0" err="1"/>
              <a:t>Mountaintop</a:t>
            </a:r>
            <a:r>
              <a:rPr lang="nl-BE" sz="2800" dirty="0"/>
              <a:t>” van 1968.</a:t>
            </a:r>
          </a:p>
          <a:p>
            <a:pPr marL="514350" indent="-514350">
              <a:spcBef>
                <a:spcPts val="1200"/>
              </a:spcBef>
              <a:buClr>
                <a:schemeClr val="accent6"/>
              </a:buClr>
              <a:buFont typeface="Wingdings 3" panose="05040102010807070707" pitchFamily="18" charset="2"/>
              <a:buChar char=""/>
            </a:pPr>
            <a:r>
              <a:rPr lang="nl-BE" sz="2800" dirty="0" smtClean="0"/>
              <a:t>Zoek </a:t>
            </a:r>
            <a:r>
              <a:rPr lang="nl-BE" sz="2800" dirty="0"/>
              <a:t>uit hoe je dit filmpje kan insluiten op een webpagina.</a:t>
            </a:r>
          </a:p>
          <a:p>
            <a:pPr marL="514350" indent="-514350">
              <a:spcBef>
                <a:spcPts val="1200"/>
              </a:spcBef>
              <a:buClr>
                <a:schemeClr val="accent6"/>
              </a:buClr>
              <a:buFont typeface="Wingdings 3" panose="05040102010807070707" pitchFamily="18" charset="2"/>
              <a:buChar char=""/>
            </a:pPr>
            <a:r>
              <a:rPr lang="nl-BE" sz="2800" dirty="0" smtClean="0"/>
              <a:t>Voeg </a:t>
            </a:r>
            <a:r>
              <a:rPr lang="nl-BE" sz="2800" dirty="0"/>
              <a:t>het </a:t>
            </a:r>
            <a:r>
              <a:rPr lang="nl-BE" sz="2800" dirty="0" err="1"/>
              <a:t>Vimeo</a:t>
            </a:r>
            <a:r>
              <a:rPr lang="nl-BE" sz="2800" dirty="0"/>
              <a:t>-filmpje toe aan de webpagina </a:t>
            </a:r>
            <a:r>
              <a:rPr lang="nl-BE" sz="2800" dirty="0">
                <a:solidFill>
                  <a:schemeClr val="accent6"/>
                </a:solidFill>
                <a:latin typeface="Code New Roman" panose="020B0609020204030204" pitchFamily="49" charset="0"/>
                <a:cs typeface="Code New Roman" panose="020B0609020204030204" pitchFamily="49" charset="0"/>
              </a:rPr>
              <a:t>index.html</a:t>
            </a:r>
            <a:r>
              <a:rPr lang="nl-BE" sz="2800" dirty="0"/>
              <a:t> van </a:t>
            </a:r>
            <a:r>
              <a:rPr lang="nl-BE" sz="2800" dirty="0">
                <a:solidFill>
                  <a:schemeClr val="accent6"/>
                </a:solidFill>
                <a:latin typeface="Code New Roman" panose="020B0609020204030204" pitchFamily="49" charset="0"/>
                <a:cs typeface="Code New Roman" panose="020B0609020204030204" pitchFamily="49" charset="0"/>
              </a:rPr>
              <a:t>vb05</a:t>
            </a:r>
            <a:r>
              <a:rPr lang="nl-BE" sz="2800" dirty="0"/>
              <a:t>, vlak onder het YouTube-filmpje.</a:t>
            </a:r>
          </a:p>
          <a:p>
            <a:pPr marL="514350" indent="-514350">
              <a:spcBef>
                <a:spcPts val="1200"/>
              </a:spcBef>
              <a:buClr>
                <a:schemeClr val="accent6"/>
              </a:buClr>
              <a:buFont typeface="Wingdings 3" panose="05040102010807070707" pitchFamily="18" charset="2"/>
              <a:buChar char=""/>
            </a:pPr>
            <a:r>
              <a:rPr lang="nl-BE" sz="2800" dirty="0" smtClean="0"/>
              <a:t>Zorg </a:t>
            </a:r>
            <a:r>
              <a:rPr lang="nl-BE" sz="2800" dirty="0"/>
              <a:t>dat het </a:t>
            </a:r>
            <a:r>
              <a:rPr lang="nl-BE" sz="2800" dirty="0" err="1"/>
              <a:t>Vimeo</a:t>
            </a:r>
            <a:r>
              <a:rPr lang="nl-BE" sz="2800" dirty="0"/>
              <a:t>-filmpje precies even groot is als de andere twee filmpjes en dat alle video’s netjes met elkaar uitgelijnd zijn.</a:t>
            </a:r>
          </a:p>
          <a:p>
            <a:pPr marL="514350" indent="-514350">
              <a:spcBef>
                <a:spcPts val="1200"/>
              </a:spcBef>
              <a:buClr>
                <a:schemeClr val="accent6"/>
              </a:buClr>
              <a:buFont typeface="Wingdings 3" panose="05040102010807070707" pitchFamily="18" charset="2"/>
              <a:buChar char=""/>
            </a:pPr>
            <a:r>
              <a:rPr lang="nl-BE" sz="2800" dirty="0" smtClean="0"/>
              <a:t>Valideer </a:t>
            </a:r>
            <a:r>
              <a:rPr lang="nl-BE" sz="2800" dirty="0"/>
              <a:t>de webpagina met de </a:t>
            </a:r>
            <a:r>
              <a:rPr lang="nl-BE" sz="2800" dirty="0" err="1"/>
              <a:t>validator</a:t>
            </a:r>
            <a:r>
              <a:rPr lang="nl-BE" sz="2800" dirty="0"/>
              <a:t> van W3C. Je zal merken dat dezelfde foutmelding verschijnt. Los die foutmelding eveneens op</a:t>
            </a:r>
          </a:p>
        </p:txBody>
      </p:sp>
      <p:sp>
        <p:nvSpPr>
          <p:cNvPr id="16" name="Rechthoek 15"/>
          <p:cNvSpPr/>
          <p:nvPr/>
        </p:nvSpPr>
        <p:spPr>
          <a:xfrm>
            <a:off x="287382" y="2478950"/>
            <a:ext cx="920079" cy="676599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vb05 </a:t>
            </a:r>
            <a:b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stap2 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Gelijkbenige driehoek 14">
            <a:hlinkClick r:id="" action="ppaction://hlinkshowjump?jump=nextslide"/>
          </p:cNvPr>
          <p:cNvSpPr/>
          <p:nvPr/>
        </p:nvSpPr>
        <p:spPr>
          <a:xfrm rot="5400000">
            <a:off x="381662" y="5326805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7" name="Gelijkbenige driehoek 16">
            <a:hlinkClick r:id="" action="ppaction://hlinkshowjump?jump=previousslide"/>
          </p:cNvPr>
          <p:cNvSpPr/>
          <p:nvPr/>
        </p:nvSpPr>
        <p:spPr>
          <a:xfrm rot="16200000">
            <a:off x="381662" y="4320963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62297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63039" y="210578"/>
            <a:ext cx="10578707" cy="1077309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nl-BE" dirty="0" smtClean="0">
                <a:solidFill>
                  <a:schemeClr val="bg1"/>
                </a:solidFill>
              </a:rPr>
              <a:t>5.2 Een bioscoop op je website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4" name="Rechthoek 3"/>
          <p:cNvSpPr/>
          <p:nvPr/>
        </p:nvSpPr>
        <p:spPr>
          <a:xfrm>
            <a:off x="156754" y="210578"/>
            <a:ext cx="1149531" cy="64993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5" name="Tijdelijke aanduiding voor inhoud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3" y="339115"/>
            <a:ext cx="920079" cy="849605"/>
          </a:xfrm>
          <a:prstGeom prst="rect">
            <a:avLst/>
          </a:prstGeom>
        </p:spPr>
      </p:pic>
      <p:sp>
        <p:nvSpPr>
          <p:cNvPr id="6" name="Rechthoek 5">
            <a:hlinkClick r:id="" action="ppaction://hlinkshowjump?jump=lastslide"/>
          </p:cNvPr>
          <p:cNvSpPr/>
          <p:nvPr/>
        </p:nvSpPr>
        <p:spPr>
          <a:xfrm>
            <a:off x="287383" y="621792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EXIT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Rechthoek 6">
            <a:hlinkClick r:id="" action="ppaction://hlinkshowjump?jump=nextslide"/>
          </p:cNvPr>
          <p:cNvSpPr/>
          <p:nvPr/>
        </p:nvSpPr>
        <p:spPr>
          <a:xfrm>
            <a:off x="287383" y="5212079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>
            <a:hlinkClick r:id="" action="ppaction://hlinkshowjump?jump=previousslide"/>
          </p:cNvPr>
          <p:cNvSpPr/>
          <p:nvPr/>
        </p:nvSpPr>
        <p:spPr>
          <a:xfrm>
            <a:off x="287383" y="4206237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hthoek 10">
            <a:hlinkClick r:id="rId3" action="ppaction://hlinksldjump"/>
          </p:cNvPr>
          <p:cNvSpPr/>
          <p:nvPr/>
        </p:nvSpPr>
        <p:spPr>
          <a:xfrm>
            <a:off x="287382" y="3740387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MENU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hthoek 12"/>
          <p:cNvSpPr/>
          <p:nvPr/>
        </p:nvSpPr>
        <p:spPr>
          <a:xfrm>
            <a:off x="287382" y="324699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p 63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21" name="Afbeelding 20"/>
          <p:cNvPicPr/>
          <p:nvPr/>
        </p:nvPicPr>
        <p:blipFill>
          <a:blip r:embed="rId4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3" y="1417891"/>
            <a:ext cx="944688" cy="869170"/>
          </a:xfrm>
          <a:prstGeom prst="rect">
            <a:avLst/>
          </a:prstGeom>
        </p:spPr>
      </p:pic>
      <p:sp>
        <p:nvSpPr>
          <p:cNvPr id="25" name="Tekstvak 24"/>
          <p:cNvSpPr txBox="1"/>
          <p:nvPr/>
        </p:nvSpPr>
        <p:spPr>
          <a:xfrm>
            <a:off x="1532846" y="1417891"/>
            <a:ext cx="10439092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spcBef>
                <a:spcPts val="1200"/>
              </a:spcBef>
              <a:buClr>
                <a:schemeClr val="accent6"/>
              </a:buClr>
              <a:buFont typeface="Wingdings 3" panose="05040102010807070707" pitchFamily="18" charset="2"/>
              <a:buChar char=""/>
            </a:pPr>
            <a:r>
              <a:rPr lang="nl-BE" sz="2800" dirty="0" smtClean="0"/>
              <a:t>Zoek </a:t>
            </a:r>
            <a:r>
              <a:rPr lang="nl-BE" sz="2800" dirty="0"/>
              <a:t>uit hoe je met het </a:t>
            </a:r>
            <a:r>
              <a:rPr lang="nl-BE" sz="2800" dirty="0">
                <a:solidFill>
                  <a:schemeClr val="accent6"/>
                </a:solidFill>
                <a:latin typeface="Code New Roman" panose="020B0609020204030204" pitchFamily="49" charset="0"/>
                <a:cs typeface="Code New Roman" panose="020B0609020204030204" pitchFamily="49" charset="0"/>
              </a:rPr>
              <a:t>&lt;track&gt;</a:t>
            </a:r>
            <a:r>
              <a:rPr lang="nl-BE" sz="2800" dirty="0"/>
              <a:t>-element ondertiteling aan een video kan </a:t>
            </a:r>
            <a:r>
              <a:rPr lang="nl-BE" sz="2800" dirty="0" smtClean="0"/>
              <a:t>toevoegen</a:t>
            </a:r>
            <a:r>
              <a:rPr lang="nl-BE" sz="2800" dirty="0"/>
              <a:t>.</a:t>
            </a:r>
          </a:p>
          <a:p>
            <a:pPr marL="514350" indent="-514350">
              <a:spcBef>
                <a:spcPts val="1200"/>
              </a:spcBef>
              <a:buClr>
                <a:schemeClr val="accent6"/>
              </a:buClr>
              <a:buFont typeface="Wingdings 3" panose="05040102010807070707" pitchFamily="18" charset="2"/>
              <a:buChar char=""/>
            </a:pPr>
            <a:r>
              <a:rPr lang="nl-BE" sz="2800" dirty="0" smtClean="0"/>
              <a:t>In </a:t>
            </a:r>
            <a:r>
              <a:rPr lang="nl-BE" sz="2800" dirty="0"/>
              <a:t>het mapje multimedia in </a:t>
            </a:r>
            <a:r>
              <a:rPr lang="nl-BE" sz="2800" dirty="0">
                <a:solidFill>
                  <a:schemeClr val="accent6"/>
                </a:solidFill>
                <a:latin typeface="Code New Roman" panose="020B0609020204030204" pitchFamily="49" charset="0"/>
                <a:cs typeface="Code New Roman" panose="020B0609020204030204" pitchFamily="49" charset="0"/>
              </a:rPr>
              <a:t>vb05</a:t>
            </a:r>
            <a:r>
              <a:rPr lang="nl-BE" sz="2800" dirty="0"/>
              <a:t> vind je twee ondertitelingsbestanden – een Engelstalige en een Nederlandstalige. Voeg beide ondertitelbestanden toe aan de video “I have a </a:t>
            </a:r>
            <a:r>
              <a:rPr lang="nl-BE" sz="2800" dirty="0" err="1"/>
              <a:t>dream</a:t>
            </a:r>
            <a:r>
              <a:rPr lang="nl-BE" sz="2800" dirty="0"/>
              <a:t>”. Maak van de Nederlandstalige ondertitels de </a:t>
            </a:r>
            <a:r>
              <a:rPr lang="nl-BE" sz="2800" dirty="0" smtClean="0"/>
              <a:t>standaardkeuze</a:t>
            </a:r>
            <a:r>
              <a:rPr lang="nl-BE" sz="2800" dirty="0"/>
              <a:t>.</a:t>
            </a:r>
          </a:p>
          <a:p>
            <a:pPr marL="514350" indent="-514350">
              <a:spcBef>
                <a:spcPts val="1200"/>
              </a:spcBef>
              <a:buClr>
                <a:schemeClr val="accent6"/>
              </a:buClr>
              <a:buFont typeface="Wingdings 3" panose="05040102010807070707" pitchFamily="18" charset="2"/>
              <a:buChar char=""/>
            </a:pPr>
            <a:r>
              <a:rPr lang="nl-BE" sz="2800" dirty="0" smtClean="0"/>
              <a:t>Valideer </a:t>
            </a:r>
            <a:r>
              <a:rPr lang="nl-BE" sz="2800" dirty="0"/>
              <a:t>de webpagina met de </a:t>
            </a:r>
            <a:r>
              <a:rPr lang="nl-BE" sz="2800" dirty="0" err="1"/>
              <a:t>validator</a:t>
            </a:r>
            <a:r>
              <a:rPr lang="nl-BE" sz="2800" dirty="0"/>
              <a:t> van W3C.</a:t>
            </a:r>
          </a:p>
        </p:txBody>
      </p:sp>
      <p:sp>
        <p:nvSpPr>
          <p:cNvPr id="16" name="Rechthoek 15"/>
          <p:cNvSpPr/>
          <p:nvPr/>
        </p:nvSpPr>
        <p:spPr>
          <a:xfrm>
            <a:off x="287382" y="2478950"/>
            <a:ext cx="920079" cy="676599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vb05 </a:t>
            </a:r>
            <a:b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stap3 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Gelijkbenige driehoek 14">
            <a:hlinkClick r:id="" action="ppaction://hlinkshowjump?jump=nextslide"/>
          </p:cNvPr>
          <p:cNvSpPr/>
          <p:nvPr/>
        </p:nvSpPr>
        <p:spPr>
          <a:xfrm rot="5400000">
            <a:off x="381662" y="5326805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7" name="Gelijkbenige driehoek 16">
            <a:hlinkClick r:id="" action="ppaction://hlinkshowjump?jump=previousslide"/>
          </p:cNvPr>
          <p:cNvSpPr/>
          <p:nvPr/>
        </p:nvSpPr>
        <p:spPr>
          <a:xfrm rot="16200000">
            <a:off x="381662" y="4320963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61433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63039" y="210578"/>
            <a:ext cx="10578707" cy="1077309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nl-BE" dirty="0" smtClean="0">
                <a:solidFill>
                  <a:schemeClr val="bg1"/>
                </a:solidFill>
              </a:rPr>
              <a:t>5.3 Een radio op je website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4" name="Rechthoek 3"/>
          <p:cNvSpPr/>
          <p:nvPr/>
        </p:nvSpPr>
        <p:spPr>
          <a:xfrm>
            <a:off x="156754" y="210578"/>
            <a:ext cx="1149531" cy="64993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5" name="Tijdelijke aanduiding voor inhoud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3" y="339115"/>
            <a:ext cx="920079" cy="849605"/>
          </a:xfrm>
          <a:prstGeom prst="rect">
            <a:avLst/>
          </a:prstGeom>
        </p:spPr>
      </p:pic>
      <p:sp>
        <p:nvSpPr>
          <p:cNvPr id="6" name="Rechthoek 5">
            <a:hlinkClick r:id="" action="ppaction://hlinkshowjump?jump=lastslide"/>
          </p:cNvPr>
          <p:cNvSpPr/>
          <p:nvPr/>
        </p:nvSpPr>
        <p:spPr>
          <a:xfrm>
            <a:off x="287383" y="621792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EXIT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Rechthoek 6">
            <a:hlinkClick r:id="" action="ppaction://hlinkshowjump?jump=nextslide"/>
          </p:cNvPr>
          <p:cNvSpPr/>
          <p:nvPr/>
        </p:nvSpPr>
        <p:spPr>
          <a:xfrm>
            <a:off x="287383" y="5212079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>
            <a:hlinkClick r:id="" action="ppaction://hlinkshowjump?jump=previousslide"/>
          </p:cNvPr>
          <p:cNvSpPr/>
          <p:nvPr/>
        </p:nvSpPr>
        <p:spPr>
          <a:xfrm>
            <a:off x="287383" y="4206237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hthoek 10">
            <a:hlinkClick r:id="rId3" action="ppaction://hlinksldjump"/>
          </p:cNvPr>
          <p:cNvSpPr/>
          <p:nvPr/>
        </p:nvSpPr>
        <p:spPr>
          <a:xfrm>
            <a:off x="287382" y="3740387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MENU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hthoek 12"/>
          <p:cNvSpPr/>
          <p:nvPr/>
        </p:nvSpPr>
        <p:spPr>
          <a:xfrm>
            <a:off x="287382" y="324699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p 63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35" name="Afbeelding 34"/>
          <p:cNvPicPr/>
          <p:nvPr/>
        </p:nvPicPr>
        <p:blipFill>
          <a:blip r:embed="rId4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52" y="1454606"/>
            <a:ext cx="920080" cy="900000"/>
          </a:xfrm>
          <a:prstGeom prst="rect">
            <a:avLst/>
          </a:prstGeom>
        </p:spPr>
      </p:pic>
      <p:pic>
        <p:nvPicPr>
          <p:cNvPr id="2050" name="Picture 2" descr="OGG File Extension Icon 256x256 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6859" y="2129798"/>
            <a:ext cx="3600000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MP3 File Extension Icon 256x256 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6497" y="2129798"/>
            <a:ext cx="3600000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Gelijkbenige driehoek 14">
            <a:hlinkClick r:id="" action="ppaction://hlinkshowjump?jump=nextslide"/>
          </p:cNvPr>
          <p:cNvSpPr/>
          <p:nvPr/>
        </p:nvSpPr>
        <p:spPr>
          <a:xfrm rot="5400000">
            <a:off x="381662" y="5326805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6" name="Gelijkbenige driehoek 15">
            <a:hlinkClick r:id="" action="ppaction://hlinkshowjump?jump=previousslide"/>
          </p:cNvPr>
          <p:cNvSpPr/>
          <p:nvPr/>
        </p:nvSpPr>
        <p:spPr>
          <a:xfrm rot="16200000">
            <a:off x="381662" y="4320963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60610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63039" y="210578"/>
            <a:ext cx="10578707" cy="1077309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nl-BE" dirty="0" smtClean="0">
                <a:solidFill>
                  <a:schemeClr val="bg1"/>
                </a:solidFill>
              </a:rPr>
              <a:t>5.3 Een radio op je website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4" name="Rechthoek 3"/>
          <p:cNvSpPr/>
          <p:nvPr/>
        </p:nvSpPr>
        <p:spPr>
          <a:xfrm>
            <a:off x="156754" y="210578"/>
            <a:ext cx="1149531" cy="64993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5" name="Tijdelijke aanduiding voor inhoud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3" y="339115"/>
            <a:ext cx="920079" cy="849605"/>
          </a:xfrm>
          <a:prstGeom prst="rect">
            <a:avLst/>
          </a:prstGeom>
        </p:spPr>
      </p:pic>
      <p:sp>
        <p:nvSpPr>
          <p:cNvPr id="6" name="Rechthoek 5">
            <a:hlinkClick r:id="" action="ppaction://hlinkshowjump?jump=lastslide"/>
          </p:cNvPr>
          <p:cNvSpPr/>
          <p:nvPr/>
        </p:nvSpPr>
        <p:spPr>
          <a:xfrm>
            <a:off x="287383" y="621792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EXIT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Rechthoek 6">
            <a:hlinkClick r:id="" action="ppaction://hlinkshowjump?jump=nextslide"/>
          </p:cNvPr>
          <p:cNvSpPr/>
          <p:nvPr/>
        </p:nvSpPr>
        <p:spPr>
          <a:xfrm>
            <a:off x="287383" y="5212079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>
            <a:hlinkClick r:id="" action="ppaction://hlinkshowjump?jump=previousslide"/>
          </p:cNvPr>
          <p:cNvSpPr/>
          <p:nvPr/>
        </p:nvSpPr>
        <p:spPr>
          <a:xfrm>
            <a:off x="287383" y="4206237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hthoek 10">
            <a:hlinkClick r:id="rId3" action="ppaction://hlinksldjump"/>
          </p:cNvPr>
          <p:cNvSpPr/>
          <p:nvPr/>
        </p:nvSpPr>
        <p:spPr>
          <a:xfrm>
            <a:off x="287382" y="3740387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MENU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hthoek 12"/>
          <p:cNvSpPr/>
          <p:nvPr/>
        </p:nvSpPr>
        <p:spPr>
          <a:xfrm>
            <a:off x="287382" y="324699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p 63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35" name="Afbeelding 34"/>
          <p:cNvPicPr/>
          <p:nvPr/>
        </p:nvPicPr>
        <p:blipFill>
          <a:blip r:embed="rId4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52" y="1454606"/>
            <a:ext cx="920080" cy="900000"/>
          </a:xfrm>
          <a:prstGeom prst="rect">
            <a:avLst/>
          </a:prstGeom>
        </p:spPr>
      </p:pic>
      <p:sp>
        <p:nvSpPr>
          <p:cNvPr id="15" name="Tekstvak 14"/>
          <p:cNvSpPr txBox="1"/>
          <p:nvPr/>
        </p:nvSpPr>
        <p:spPr>
          <a:xfrm>
            <a:off x="1968852" y="2458935"/>
            <a:ext cx="956708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600" dirty="0" err="1" smtClean="0">
                <a:solidFill>
                  <a:schemeClr val="accent6"/>
                </a:solidFill>
                <a:latin typeface="Code New Roman" panose="020B0609020204030204" pitchFamily="49" charset="0"/>
                <a:cs typeface="Code New Roman" panose="020B0609020204030204" pitchFamily="49" charset="0"/>
              </a:rPr>
              <a:t>autoplay</a:t>
            </a:r>
            <a:endParaRPr lang="nl-BE" sz="16600" dirty="0">
              <a:solidFill>
                <a:schemeClr val="accent6"/>
              </a:solidFill>
              <a:latin typeface="Code New Roman" panose="020B0609020204030204" pitchFamily="49" charset="0"/>
              <a:cs typeface="Code New Roman" panose="020B0609020204030204" pitchFamily="49" charset="0"/>
            </a:endParaRPr>
          </a:p>
        </p:txBody>
      </p:sp>
      <p:sp>
        <p:nvSpPr>
          <p:cNvPr id="3" name="Vermenigvuldigen 2"/>
          <p:cNvSpPr/>
          <p:nvPr/>
        </p:nvSpPr>
        <p:spPr>
          <a:xfrm>
            <a:off x="1109042" y="2142699"/>
            <a:ext cx="11286699" cy="4264632"/>
          </a:xfrm>
          <a:prstGeom prst="mathMultiply">
            <a:avLst>
              <a:gd name="adj1" fmla="val 11359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6" name="Gelijkbenige driehoek 15">
            <a:hlinkClick r:id="" action="ppaction://hlinkshowjump?jump=nextslide"/>
          </p:cNvPr>
          <p:cNvSpPr/>
          <p:nvPr/>
        </p:nvSpPr>
        <p:spPr>
          <a:xfrm rot="5400000">
            <a:off x="381662" y="5326805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7" name="Gelijkbenige driehoek 16">
            <a:hlinkClick r:id="" action="ppaction://hlinkshowjump?jump=previousslide"/>
          </p:cNvPr>
          <p:cNvSpPr/>
          <p:nvPr/>
        </p:nvSpPr>
        <p:spPr>
          <a:xfrm rot="16200000">
            <a:off x="381662" y="4320963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97153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63039" y="210578"/>
            <a:ext cx="10578707" cy="1077309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nl-BE" dirty="0" smtClean="0">
                <a:solidFill>
                  <a:schemeClr val="bg1"/>
                </a:solidFill>
              </a:rPr>
              <a:t>5.3 Een radio op je website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4" name="Rechthoek 3"/>
          <p:cNvSpPr/>
          <p:nvPr/>
        </p:nvSpPr>
        <p:spPr>
          <a:xfrm>
            <a:off x="156754" y="210578"/>
            <a:ext cx="1149531" cy="64993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5" name="Tijdelijke aanduiding voor inhoud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3" y="339115"/>
            <a:ext cx="920079" cy="849605"/>
          </a:xfrm>
          <a:prstGeom prst="rect">
            <a:avLst/>
          </a:prstGeom>
        </p:spPr>
      </p:pic>
      <p:sp>
        <p:nvSpPr>
          <p:cNvPr id="6" name="Rechthoek 5">
            <a:hlinkClick r:id="" action="ppaction://hlinkshowjump?jump=lastslide"/>
          </p:cNvPr>
          <p:cNvSpPr/>
          <p:nvPr/>
        </p:nvSpPr>
        <p:spPr>
          <a:xfrm>
            <a:off x="287383" y="621792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EXIT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Rechthoek 6">
            <a:hlinkClick r:id="" action="ppaction://hlinkshowjump?jump=nextslide"/>
          </p:cNvPr>
          <p:cNvSpPr/>
          <p:nvPr/>
        </p:nvSpPr>
        <p:spPr>
          <a:xfrm>
            <a:off x="287383" y="5212079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>
            <a:hlinkClick r:id="" action="ppaction://hlinkshowjump?jump=previousslide"/>
          </p:cNvPr>
          <p:cNvSpPr/>
          <p:nvPr/>
        </p:nvSpPr>
        <p:spPr>
          <a:xfrm>
            <a:off x="287383" y="4206237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hthoek 10">
            <a:hlinkClick r:id="rId3" action="ppaction://hlinksldjump"/>
          </p:cNvPr>
          <p:cNvSpPr/>
          <p:nvPr/>
        </p:nvSpPr>
        <p:spPr>
          <a:xfrm>
            <a:off x="287382" y="3740387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MENU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hthoek 12"/>
          <p:cNvSpPr/>
          <p:nvPr/>
        </p:nvSpPr>
        <p:spPr>
          <a:xfrm>
            <a:off x="287382" y="324699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p 63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35" name="Afbeelding 34"/>
          <p:cNvPicPr/>
          <p:nvPr/>
        </p:nvPicPr>
        <p:blipFill>
          <a:blip r:embed="rId4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52" y="1454606"/>
            <a:ext cx="920080" cy="900000"/>
          </a:xfrm>
          <a:prstGeom prst="rect">
            <a:avLst/>
          </a:prstGeom>
        </p:spPr>
      </p:pic>
      <p:pic>
        <p:nvPicPr>
          <p:cNvPr id="4098" name="Picture 2" descr="Afbeeldingsresultaat voor soundcloud log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5945" y="1638812"/>
            <a:ext cx="7541763" cy="4615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Gelijkbenige driehoek 13">
            <a:hlinkClick r:id="" action="ppaction://hlinkshowjump?jump=nextslide"/>
          </p:cNvPr>
          <p:cNvSpPr/>
          <p:nvPr/>
        </p:nvSpPr>
        <p:spPr>
          <a:xfrm rot="5400000">
            <a:off x="381662" y="5326805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" name="Gelijkbenige driehoek 14">
            <a:hlinkClick r:id="" action="ppaction://hlinkshowjump?jump=previousslide"/>
          </p:cNvPr>
          <p:cNvSpPr/>
          <p:nvPr/>
        </p:nvSpPr>
        <p:spPr>
          <a:xfrm rot="16200000">
            <a:off x="381662" y="4320963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3820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63039" y="210578"/>
            <a:ext cx="10578707" cy="1077309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nl-BE" dirty="0" smtClean="0">
                <a:solidFill>
                  <a:schemeClr val="bg1"/>
                </a:solidFill>
              </a:rPr>
              <a:t>5.3 Een radio op je website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4" name="Rechthoek 3"/>
          <p:cNvSpPr/>
          <p:nvPr/>
        </p:nvSpPr>
        <p:spPr>
          <a:xfrm>
            <a:off x="156754" y="210578"/>
            <a:ext cx="1149531" cy="64993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5" name="Tijdelijke aanduiding voor inhoud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3" y="339115"/>
            <a:ext cx="920079" cy="849605"/>
          </a:xfrm>
          <a:prstGeom prst="rect">
            <a:avLst/>
          </a:prstGeom>
        </p:spPr>
      </p:pic>
      <p:sp>
        <p:nvSpPr>
          <p:cNvPr id="6" name="Rechthoek 5">
            <a:hlinkClick r:id="" action="ppaction://hlinkshowjump?jump=lastslide"/>
          </p:cNvPr>
          <p:cNvSpPr/>
          <p:nvPr/>
        </p:nvSpPr>
        <p:spPr>
          <a:xfrm>
            <a:off x="287383" y="621792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EXIT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Rechthoek 6">
            <a:hlinkClick r:id="" action="ppaction://hlinkshowjump?jump=nextslide"/>
          </p:cNvPr>
          <p:cNvSpPr/>
          <p:nvPr/>
        </p:nvSpPr>
        <p:spPr>
          <a:xfrm>
            <a:off x="287383" y="5212079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>
            <a:hlinkClick r:id="" action="ppaction://hlinkshowjump?jump=previousslide"/>
          </p:cNvPr>
          <p:cNvSpPr/>
          <p:nvPr/>
        </p:nvSpPr>
        <p:spPr>
          <a:xfrm>
            <a:off x="287383" y="4206237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hthoek 10">
            <a:hlinkClick r:id="rId3" action="ppaction://hlinksldjump"/>
          </p:cNvPr>
          <p:cNvSpPr/>
          <p:nvPr/>
        </p:nvSpPr>
        <p:spPr>
          <a:xfrm>
            <a:off x="287382" y="3740387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MENU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hthoek 12"/>
          <p:cNvSpPr/>
          <p:nvPr/>
        </p:nvSpPr>
        <p:spPr>
          <a:xfrm>
            <a:off x="287382" y="324699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p 63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35" name="Afbeelding 34"/>
          <p:cNvPicPr/>
          <p:nvPr/>
        </p:nvPicPr>
        <p:blipFill>
          <a:blip r:embed="rId4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52" y="1454606"/>
            <a:ext cx="920080" cy="900000"/>
          </a:xfrm>
          <a:prstGeom prst="rect">
            <a:avLst/>
          </a:prstGeom>
        </p:spPr>
      </p:pic>
      <p:graphicFrame>
        <p:nvGraphicFramePr>
          <p:cNvPr id="16" name="Tabel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6132929"/>
              </p:ext>
            </p:extLst>
          </p:nvPr>
        </p:nvGraphicFramePr>
        <p:xfrm>
          <a:off x="1634050" y="2836079"/>
          <a:ext cx="10184911" cy="731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22296">
                  <a:extLst>
                    <a:ext uri="{9D8B030D-6E8A-4147-A177-3AD203B41FA5}">
                      <a16:colId xmlns:a16="http://schemas.microsoft.com/office/drawing/2014/main" val="2855085912"/>
                    </a:ext>
                  </a:extLst>
                </a:gridCol>
                <a:gridCol w="9662615">
                  <a:extLst>
                    <a:ext uri="{9D8B030D-6E8A-4147-A177-3AD203B41FA5}">
                      <a16:colId xmlns:a16="http://schemas.microsoft.com/office/drawing/2014/main" val="21058400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nl-BE" sz="2400" b="0" dirty="0" smtClean="0">
                          <a:effectLst/>
                        </a:rPr>
                        <a:t>29</a:t>
                      </a:r>
                      <a:endParaRPr lang="nl-BE" sz="2800" b="0" dirty="0"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it-IT" sz="2400" dirty="0" smtClean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			</a:t>
                      </a:r>
                      <a:r>
                        <a:rPr lang="en-US" sz="2400" b="0" dirty="0" smtClean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&lt;p&gt;&lt;audio </a:t>
                      </a:r>
                      <a:r>
                        <a:rPr lang="en-US" sz="2400" b="0" dirty="0" err="1" smtClean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src</a:t>
                      </a:r>
                      <a:r>
                        <a:rPr lang="en-US" sz="2400" b="0" dirty="0" smtClean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="multimedia/street_sweeper.mp3" </a:t>
                      </a:r>
                    </a:p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en-US" sz="2400" b="0" dirty="0" smtClean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			controls&gt;&lt;/audio&gt;&lt;/p&gt;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2953234"/>
                  </a:ext>
                </a:extLst>
              </a:tr>
            </a:tbl>
          </a:graphicData>
        </a:graphic>
      </p:graphicFrame>
      <p:sp>
        <p:nvSpPr>
          <p:cNvPr id="14" name="Gelijkbenige driehoek 13">
            <a:hlinkClick r:id="" action="ppaction://hlinkshowjump?jump=nextslide"/>
          </p:cNvPr>
          <p:cNvSpPr/>
          <p:nvPr/>
        </p:nvSpPr>
        <p:spPr>
          <a:xfrm rot="5400000">
            <a:off x="381662" y="5326805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" name="Gelijkbenige driehoek 14">
            <a:hlinkClick r:id="" action="ppaction://hlinkshowjump?jump=previousslide"/>
          </p:cNvPr>
          <p:cNvSpPr/>
          <p:nvPr/>
        </p:nvSpPr>
        <p:spPr>
          <a:xfrm rot="16200000">
            <a:off x="381662" y="4320963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15099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63039" y="210578"/>
            <a:ext cx="10578707" cy="1077309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nl-BE" dirty="0" smtClean="0">
                <a:solidFill>
                  <a:schemeClr val="bg1"/>
                </a:solidFill>
              </a:rPr>
              <a:t>5.3 Een radio op je website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4" name="Rechthoek 3"/>
          <p:cNvSpPr/>
          <p:nvPr/>
        </p:nvSpPr>
        <p:spPr>
          <a:xfrm>
            <a:off x="156754" y="210578"/>
            <a:ext cx="1149531" cy="64993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5" name="Tijdelijke aanduiding voor inhoud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3" y="339115"/>
            <a:ext cx="920079" cy="849605"/>
          </a:xfrm>
          <a:prstGeom prst="rect">
            <a:avLst/>
          </a:prstGeom>
        </p:spPr>
      </p:pic>
      <p:sp>
        <p:nvSpPr>
          <p:cNvPr id="6" name="Rechthoek 5">
            <a:hlinkClick r:id="" action="ppaction://hlinkshowjump?jump=lastslide"/>
          </p:cNvPr>
          <p:cNvSpPr/>
          <p:nvPr/>
        </p:nvSpPr>
        <p:spPr>
          <a:xfrm>
            <a:off x="287383" y="621792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EXIT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Rechthoek 6">
            <a:hlinkClick r:id="" action="ppaction://hlinkshowjump?jump=nextslide"/>
          </p:cNvPr>
          <p:cNvSpPr/>
          <p:nvPr/>
        </p:nvSpPr>
        <p:spPr>
          <a:xfrm>
            <a:off x="287383" y="5212079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>
            <a:hlinkClick r:id="" action="ppaction://hlinkshowjump?jump=previousslide"/>
          </p:cNvPr>
          <p:cNvSpPr/>
          <p:nvPr/>
        </p:nvSpPr>
        <p:spPr>
          <a:xfrm>
            <a:off x="287383" y="4206237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hthoek 10">
            <a:hlinkClick r:id="rId3" action="ppaction://hlinksldjump"/>
          </p:cNvPr>
          <p:cNvSpPr/>
          <p:nvPr/>
        </p:nvSpPr>
        <p:spPr>
          <a:xfrm>
            <a:off x="287382" y="3740387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MENU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hthoek 12"/>
          <p:cNvSpPr/>
          <p:nvPr/>
        </p:nvSpPr>
        <p:spPr>
          <a:xfrm>
            <a:off x="287382" y="324699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p 63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4" name="Afbeelding 13"/>
          <p:cNvPicPr/>
          <p:nvPr/>
        </p:nvPicPr>
        <p:blipFill>
          <a:blip r:embed="rId4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76" y="1413662"/>
            <a:ext cx="952489" cy="933857"/>
          </a:xfrm>
          <a:prstGeom prst="rect">
            <a:avLst/>
          </a:prstGeom>
        </p:spPr>
      </p:pic>
      <p:sp>
        <p:nvSpPr>
          <p:cNvPr id="17" name="Tekstvak 16"/>
          <p:cNvSpPr txBox="1"/>
          <p:nvPr/>
        </p:nvSpPr>
        <p:spPr>
          <a:xfrm>
            <a:off x="1463039" y="1618980"/>
            <a:ext cx="1057870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800" dirty="0"/>
              <a:t>Bij de </a:t>
            </a:r>
            <a:r>
              <a:rPr lang="nl-BE" sz="2800" dirty="0">
                <a:solidFill>
                  <a:schemeClr val="accent6"/>
                </a:solidFill>
                <a:latin typeface="Code New Roman" panose="020B0609020204030204" pitchFamily="49" charset="0"/>
                <a:cs typeface="Code New Roman" panose="020B0609020204030204" pitchFamily="49" charset="0"/>
              </a:rPr>
              <a:t>&lt;audio&gt;</a:t>
            </a:r>
            <a:r>
              <a:rPr lang="nl-BE" sz="2800" dirty="0"/>
              <a:t>-tag kun je dezelfde argumenten gebruiken als bij de </a:t>
            </a:r>
            <a:r>
              <a:rPr lang="nl-BE" sz="2800" dirty="0">
                <a:solidFill>
                  <a:schemeClr val="accent6"/>
                </a:solidFill>
                <a:latin typeface="Code New Roman" panose="020B0609020204030204" pitchFamily="49" charset="0"/>
                <a:cs typeface="Code New Roman" panose="020B0609020204030204" pitchFamily="49" charset="0"/>
              </a:rPr>
              <a:t>&lt;video&gt;</a:t>
            </a:r>
            <a:r>
              <a:rPr lang="nl-BE" sz="2800" dirty="0"/>
              <a:t>-tag, behalve eentje. Doorstreep het argument dat je niet bij </a:t>
            </a:r>
            <a:r>
              <a:rPr lang="nl-BE" sz="2800" dirty="0">
                <a:solidFill>
                  <a:schemeClr val="accent6"/>
                </a:solidFill>
                <a:latin typeface="Code New Roman" panose="020B0609020204030204" pitchFamily="49" charset="0"/>
                <a:cs typeface="Code New Roman" panose="020B0609020204030204" pitchFamily="49" charset="0"/>
              </a:rPr>
              <a:t>&lt;audio&gt; </a:t>
            </a:r>
            <a:r>
              <a:rPr lang="nl-BE" sz="2800" dirty="0"/>
              <a:t>kan gebruiken:</a:t>
            </a:r>
          </a:p>
        </p:txBody>
      </p:sp>
      <p:sp>
        <p:nvSpPr>
          <p:cNvPr id="18" name="Rechthoek 17"/>
          <p:cNvSpPr/>
          <p:nvPr/>
        </p:nvSpPr>
        <p:spPr>
          <a:xfrm>
            <a:off x="1787856" y="3545207"/>
            <a:ext cx="2834187" cy="99949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800" dirty="0" err="1" smtClean="0">
                <a:latin typeface="Code New Roman" panose="020B0609020204030204" pitchFamily="49" charset="0"/>
                <a:cs typeface="Code New Roman" panose="020B0609020204030204" pitchFamily="49" charset="0"/>
              </a:rPr>
              <a:t>controls</a:t>
            </a:r>
            <a:endParaRPr lang="nl-BE" sz="2800" dirty="0">
              <a:latin typeface="Code New Roman" panose="020B0609020204030204" pitchFamily="49" charset="0"/>
              <a:cs typeface="Code New Roman" panose="020B0609020204030204" pitchFamily="49" charset="0"/>
            </a:endParaRPr>
          </a:p>
        </p:txBody>
      </p:sp>
      <p:sp>
        <p:nvSpPr>
          <p:cNvPr id="19" name="Rechthoek 18"/>
          <p:cNvSpPr/>
          <p:nvPr/>
        </p:nvSpPr>
        <p:spPr>
          <a:xfrm>
            <a:off x="5335298" y="3541109"/>
            <a:ext cx="2834187" cy="99949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800" dirty="0" err="1" smtClean="0">
                <a:latin typeface="Code New Roman" panose="020B0609020204030204" pitchFamily="49" charset="0"/>
                <a:cs typeface="Code New Roman" panose="020B0609020204030204" pitchFamily="49" charset="0"/>
              </a:rPr>
              <a:t>autoplay</a:t>
            </a:r>
            <a:endParaRPr lang="nl-BE" sz="2800" dirty="0">
              <a:latin typeface="Code New Roman" panose="020B0609020204030204" pitchFamily="49" charset="0"/>
              <a:cs typeface="Code New Roman" panose="020B0609020204030204" pitchFamily="49" charset="0"/>
            </a:endParaRPr>
          </a:p>
        </p:txBody>
      </p:sp>
      <p:sp>
        <p:nvSpPr>
          <p:cNvPr id="20" name="Rechthoek 19"/>
          <p:cNvSpPr/>
          <p:nvPr/>
        </p:nvSpPr>
        <p:spPr>
          <a:xfrm>
            <a:off x="8882740" y="3541109"/>
            <a:ext cx="2834187" cy="99949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800" dirty="0" err="1" smtClean="0">
                <a:latin typeface="Code New Roman" panose="020B0609020204030204" pitchFamily="49" charset="0"/>
                <a:cs typeface="Code New Roman" panose="020B0609020204030204" pitchFamily="49" charset="0"/>
              </a:rPr>
              <a:t>preload</a:t>
            </a:r>
            <a:endParaRPr lang="nl-BE" sz="2800" dirty="0">
              <a:latin typeface="Code New Roman" panose="020B0609020204030204" pitchFamily="49" charset="0"/>
              <a:cs typeface="Code New Roman" panose="020B0609020204030204" pitchFamily="49" charset="0"/>
            </a:endParaRPr>
          </a:p>
        </p:txBody>
      </p:sp>
      <p:sp>
        <p:nvSpPr>
          <p:cNvPr id="21" name="Rechthoek 20"/>
          <p:cNvSpPr/>
          <p:nvPr/>
        </p:nvSpPr>
        <p:spPr>
          <a:xfrm>
            <a:off x="1787856" y="5085936"/>
            <a:ext cx="2834187" cy="99949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800" dirty="0" smtClean="0">
                <a:latin typeface="Code New Roman" panose="020B0609020204030204" pitchFamily="49" charset="0"/>
                <a:cs typeface="Code New Roman" panose="020B0609020204030204" pitchFamily="49" charset="0"/>
              </a:rPr>
              <a:t>loop</a:t>
            </a:r>
            <a:endParaRPr lang="nl-BE" sz="2800" dirty="0">
              <a:latin typeface="Code New Roman" panose="020B0609020204030204" pitchFamily="49" charset="0"/>
              <a:cs typeface="Code New Roman" panose="020B0609020204030204" pitchFamily="49" charset="0"/>
            </a:endParaRPr>
          </a:p>
        </p:txBody>
      </p:sp>
      <p:sp>
        <p:nvSpPr>
          <p:cNvPr id="22" name="Rechthoek 21"/>
          <p:cNvSpPr/>
          <p:nvPr/>
        </p:nvSpPr>
        <p:spPr>
          <a:xfrm>
            <a:off x="5335298" y="5081838"/>
            <a:ext cx="2834187" cy="99949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800" dirty="0" smtClean="0">
                <a:latin typeface="Code New Roman" panose="020B0609020204030204" pitchFamily="49" charset="0"/>
                <a:cs typeface="Code New Roman" panose="020B0609020204030204" pitchFamily="49" charset="0"/>
              </a:rPr>
              <a:t>poster</a:t>
            </a:r>
            <a:endParaRPr lang="nl-BE" sz="2800" dirty="0">
              <a:latin typeface="Code New Roman" panose="020B0609020204030204" pitchFamily="49" charset="0"/>
              <a:cs typeface="Code New Roman" panose="020B0609020204030204" pitchFamily="49" charset="0"/>
            </a:endParaRPr>
          </a:p>
        </p:txBody>
      </p:sp>
      <p:sp>
        <p:nvSpPr>
          <p:cNvPr id="23" name="Rechthoek 22"/>
          <p:cNvSpPr/>
          <p:nvPr/>
        </p:nvSpPr>
        <p:spPr>
          <a:xfrm>
            <a:off x="8882740" y="5081838"/>
            <a:ext cx="2834187" cy="99949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800" dirty="0" err="1" smtClean="0">
                <a:latin typeface="Code New Roman" panose="020B0609020204030204" pitchFamily="49" charset="0"/>
                <a:cs typeface="Code New Roman" panose="020B0609020204030204" pitchFamily="49" charset="0"/>
              </a:rPr>
              <a:t>muted</a:t>
            </a:r>
            <a:endParaRPr lang="nl-BE" sz="2800" dirty="0">
              <a:latin typeface="Code New Roman" panose="020B0609020204030204" pitchFamily="49" charset="0"/>
              <a:cs typeface="Code New Roman" panose="020B0609020204030204" pitchFamily="49" charset="0"/>
            </a:endParaRPr>
          </a:p>
        </p:txBody>
      </p:sp>
      <p:sp>
        <p:nvSpPr>
          <p:cNvPr id="24" name="Vermenigvuldigen 23"/>
          <p:cNvSpPr/>
          <p:nvPr/>
        </p:nvSpPr>
        <p:spPr>
          <a:xfrm>
            <a:off x="4831307" y="4398283"/>
            <a:ext cx="3903260" cy="2366606"/>
          </a:xfrm>
          <a:prstGeom prst="mathMultiply">
            <a:avLst>
              <a:gd name="adj1" fmla="val 1310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5" name="Gelijkbenige driehoek 24">
            <a:hlinkClick r:id="" action="ppaction://hlinkshowjump?jump=nextslide"/>
          </p:cNvPr>
          <p:cNvSpPr/>
          <p:nvPr/>
        </p:nvSpPr>
        <p:spPr>
          <a:xfrm rot="5400000">
            <a:off x="381662" y="5326805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6" name="Gelijkbenige driehoek 25">
            <a:hlinkClick r:id="" action="ppaction://hlinkshowjump?jump=previousslide"/>
          </p:cNvPr>
          <p:cNvSpPr/>
          <p:nvPr/>
        </p:nvSpPr>
        <p:spPr>
          <a:xfrm rot="16200000">
            <a:off x="381662" y="4320963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9524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63039" y="210578"/>
            <a:ext cx="10578707" cy="1077309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nl-BE" dirty="0" smtClean="0">
                <a:solidFill>
                  <a:schemeClr val="bg1"/>
                </a:solidFill>
              </a:rPr>
              <a:t>5.3 Een radio op je website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4" name="Rechthoek 3"/>
          <p:cNvSpPr/>
          <p:nvPr/>
        </p:nvSpPr>
        <p:spPr>
          <a:xfrm>
            <a:off x="156754" y="210578"/>
            <a:ext cx="1149531" cy="64993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5" name="Tijdelijke aanduiding voor inhoud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3" y="339115"/>
            <a:ext cx="920079" cy="849605"/>
          </a:xfrm>
          <a:prstGeom prst="rect">
            <a:avLst/>
          </a:prstGeom>
        </p:spPr>
      </p:pic>
      <p:sp>
        <p:nvSpPr>
          <p:cNvPr id="6" name="Rechthoek 5">
            <a:hlinkClick r:id="" action="ppaction://hlinkshowjump?jump=lastslide"/>
          </p:cNvPr>
          <p:cNvSpPr/>
          <p:nvPr/>
        </p:nvSpPr>
        <p:spPr>
          <a:xfrm>
            <a:off x="287383" y="621792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EXIT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Rechthoek 6">
            <a:hlinkClick r:id="" action="ppaction://hlinkshowjump?jump=nextslide"/>
          </p:cNvPr>
          <p:cNvSpPr/>
          <p:nvPr/>
        </p:nvSpPr>
        <p:spPr>
          <a:xfrm>
            <a:off x="287383" y="5212079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>
            <a:hlinkClick r:id="" action="ppaction://hlinkshowjump?jump=previousslide"/>
          </p:cNvPr>
          <p:cNvSpPr/>
          <p:nvPr/>
        </p:nvSpPr>
        <p:spPr>
          <a:xfrm>
            <a:off x="287383" y="4206237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hthoek 10">
            <a:hlinkClick r:id="rId3" action="ppaction://hlinksldjump"/>
          </p:cNvPr>
          <p:cNvSpPr/>
          <p:nvPr/>
        </p:nvSpPr>
        <p:spPr>
          <a:xfrm>
            <a:off x="287382" y="3740387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MENU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hthoek 12"/>
          <p:cNvSpPr/>
          <p:nvPr/>
        </p:nvSpPr>
        <p:spPr>
          <a:xfrm>
            <a:off x="287382" y="324699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p 63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24" name="Afbeelding 23"/>
          <p:cNvPicPr/>
          <p:nvPr/>
        </p:nvPicPr>
        <p:blipFill>
          <a:blip r:embed="rId4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3" y="1417891"/>
            <a:ext cx="944688" cy="869170"/>
          </a:xfrm>
          <a:prstGeom prst="rect">
            <a:avLst/>
          </a:prstGeom>
        </p:spPr>
      </p:pic>
      <p:sp>
        <p:nvSpPr>
          <p:cNvPr id="25" name="Tekstvak 24"/>
          <p:cNvSpPr txBox="1"/>
          <p:nvPr/>
        </p:nvSpPr>
        <p:spPr>
          <a:xfrm>
            <a:off x="1532846" y="1630573"/>
            <a:ext cx="10439092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spcBef>
                <a:spcPts val="1200"/>
              </a:spcBef>
              <a:buClr>
                <a:schemeClr val="accent6"/>
              </a:buClr>
              <a:buFont typeface="Wingdings 3" panose="05040102010807070707" pitchFamily="18" charset="2"/>
              <a:buChar char=""/>
            </a:pPr>
            <a:r>
              <a:rPr lang="nl-BE" sz="2800" dirty="0" smtClean="0"/>
              <a:t>Zoek </a:t>
            </a:r>
            <a:r>
              <a:rPr lang="nl-BE" sz="2800" dirty="0"/>
              <a:t>op </a:t>
            </a:r>
            <a:r>
              <a:rPr lang="nl-BE" sz="2800" dirty="0" err="1"/>
              <a:t>SoundCloud</a:t>
            </a:r>
            <a:r>
              <a:rPr lang="nl-BE" sz="2800" dirty="0"/>
              <a:t> Martin Luther </a:t>
            </a:r>
            <a:r>
              <a:rPr lang="nl-BE" sz="2800" dirty="0" err="1"/>
              <a:t>King’s</a:t>
            </a:r>
            <a:r>
              <a:rPr lang="nl-BE" sz="2800" dirty="0"/>
              <a:t> speech “</a:t>
            </a:r>
            <a:r>
              <a:rPr lang="nl-BE" sz="2800" dirty="0" err="1"/>
              <a:t>Where</a:t>
            </a:r>
            <a:r>
              <a:rPr lang="nl-BE" sz="2800" dirty="0"/>
              <a:t> do we go </a:t>
            </a:r>
            <a:r>
              <a:rPr lang="nl-BE" sz="2800" dirty="0" err="1"/>
              <a:t>from</a:t>
            </a:r>
            <a:r>
              <a:rPr lang="nl-BE" sz="2800" dirty="0"/>
              <a:t> here” van 1967.</a:t>
            </a:r>
          </a:p>
          <a:p>
            <a:pPr marL="514350" indent="-514350">
              <a:spcBef>
                <a:spcPts val="1200"/>
              </a:spcBef>
              <a:buClr>
                <a:schemeClr val="accent6"/>
              </a:buClr>
              <a:buFont typeface="Wingdings 3" panose="05040102010807070707" pitchFamily="18" charset="2"/>
              <a:buChar char=""/>
            </a:pPr>
            <a:r>
              <a:rPr lang="nl-BE" sz="2800" dirty="0" smtClean="0"/>
              <a:t>Zoek </a:t>
            </a:r>
            <a:r>
              <a:rPr lang="nl-BE" sz="2800" dirty="0"/>
              <a:t>uit hoe je dit geluidsfragment kan insluiten op een webpagina.</a:t>
            </a:r>
          </a:p>
          <a:p>
            <a:pPr marL="514350" indent="-514350">
              <a:spcBef>
                <a:spcPts val="1200"/>
              </a:spcBef>
              <a:buClr>
                <a:schemeClr val="accent6"/>
              </a:buClr>
              <a:buFont typeface="Wingdings 3" panose="05040102010807070707" pitchFamily="18" charset="2"/>
              <a:buChar char=""/>
            </a:pPr>
            <a:r>
              <a:rPr lang="nl-BE" sz="2800" dirty="0" smtClean="0"/>
              <a:t>Voeg </a:t>
            </a:r>
            <a:r>
              <a:rPr lang="nl-BE" sz="2800" dirty="0"/>
              <a:t>het geluidsfragment toe aan de webpagina </a:t>
            </a:r>
            <a:r>
              <a:rPr lang="nl-BE" sz="2800" dirty="0">
                <a:solidFill>
                  <a:schemeClr val="accent6"/>
                </a:solidFill>
                <a:latin typeface="Code New Roman" panose="020B0609020204030204" pitchFamily="49" charset="0"/>
                <a:cs typeface="Code New Roman" panose="020B0609020204030204" pitchFamily="49" charset="0"/>
              </a:rPr>
              <a:t>index.html</a:t>
            </a:r>
            <a:r>
              <a:rPr lang="nl-BE" sz="2800" dirty="0"/>
              <a:t> van </a:t>
            </a:r>
            <a:r>
              <a:rPr lang="nl-BE" sz="2800" dirty="0">
                <a:solidFill>
                  <a:schemeClr val="accent6"/>
                </a:solidFill>
                <a:latin typeface="Code New Roman" panose="020B0609020204030204" pitchFamily="49" charset="0"/>
                <a:cs typeface="Code New Roman" panose="020B0609020204030204" pitchFamily="49" charset="0"/>
              </a:rPr>
              <a:t>vb05</a:t>
            </a:r>
            <a:r>
              <a:rPr lang="nl-BE" sz="2800" dirty="0"/>
              <a:t>, vlak onder het geluidsfragment “Street Sweeper”.</a:t>
            </a:r>
          </a:p>
          <a:p>
            <a:pPr marL="514350" indent="-514350">
              <a:spcBef>
                <a:spcPts val="1200"/>
              </a:spcBef>
              <a:buClr>
                <a:schemeClr val="accent6"/>
              </a:buClr>
              <a:buFont typeface="Wingdings 3" panose="05040102010807070707" pitchFamily="18" charset="2"/>
              <a:buChar char=""/>
            </a:pPr>
            <a:r>
              <a:rPr lang="nl-BE" sz="2800" dirty="0" smtClean="0"/>
              <a:t>Zorg </a:t>
            </a:r>
            <a:r>
              <a:rPr lang="nl-BE" sz="2800" dirty="0"/>
              <a:t>dat de opmaak aansluit bij de rest van de pagina.</a:t>
            </a:r>
          </a:p>
          <a:p>
            <a:pPr marL="514350" indent="-514350">
              <a:spcBef>
                <a:spcPts val="1200"/>
              </a:spcBef>
              <a:buClr>
                <a:schemeClr val="accent6"/>
              </a:buClr>
              <a:buFont typeface="Wingdings 3" panose="05040102010807070707" pitchFamily="18" charset="2"/>
              <a:buChar char=""/>
            </a:pPr>
            <a:r>
              <a:rPr lang="nl-BE" sz="2800" dirty="0" smtClean="0"/>
              <a:t>Valideer </a:t>
            </a:r>
            <a:r>
              <a:rPr lang="nl-BE" sz="2800" dirty="0"/>
              <a:t>de stijlpagina met de </a:t>
            </a:r>
            <a:r>
              <a:rPr lang="nl-BE" sz="2800" dirty="0" err="1"/>
              <a:t>validator</a:t>
            </a:r>
            <a:r>
              <a:rPr lang="nl-BE" sz="2800" dirty="0"/>
              <a:t> van W3C. Los eventuele fouten </a:t>
            </a:r>
            <a:r>
              <a:rPr lang="nl-BE" sz="2800" dirty="0" smtClean="0"/>
              <a:t>op.</a:t>
            </a:r>
            <a:endParaRPr lang="nl-BE" sz="2800" dirty="0"/>
          </a:p>
        </p:txBody>
      </p:sp>
      <p:sp>
        <p:nvSpPr>
          <p:cNvPr id="26" name="Rechthoek 25"/>
          <p:cNvSpPr/>
          <p:nvPr/>
        </p:nvSpPr>
        <p:spPr>
          <a:xfrm>
            <a:off x="287382" y="2478950"/>
            <a:ext cx="920079" cy="676599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vb05 </a:t>
            </a:r>
            <a:b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stap4 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Gelijkbenige driehoek 14">
            <a:hlinkClick r:id="" action="ppaction://hlinkshowjump?jump=nextslide"/>
          </p:cNvPr>
          <p:cNvSpPr/>
          <p:nvPr/>
        </p:nvSpPr>
        <p:spPr>
          <a:xfrm rot="5400000">
            <a:off x="381662" y="5326805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6" name="Gelijkbenige driehoek 15">
            <a:hlinkClick r:id="" action="ppaction://hlinkshowjump?jump=previousslide"/>
          </p:cNvPr>
          <p:cNvSpPr/>
          <p:nvPr/>
        </p:nvSpPr>
        <p:spPr>
          <a:xfrm rot="16200000">
            <a:off x="381662" y="4320963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80663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63039" y="210578"/>
            <a:ext cx="10578707" cy="1077309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nl-BE" dirty="0" smtClean="0">
                <a:solidFill>
                  <a:schemeClr val="bg1"/>
                </a:solidFill>
              </a:rPr>
              <a:t>5.4 Oefeningen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4" name="Rechthoek 3"/>
          <p:cNvSpPr/>
          <p:nvPr/>
        </p:nvSpPr>
        <p:spPr>
          <a:xfrm>
            <a:off x="156754" y="210578"/>
            <a:ext cx="1149531" cy="64993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5" name="Tijdelijke aanduiding voor inhoud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3" y="339115"/>
            <a:ext cx="920079" cy="849605"/>
          </a:xfrm>
          <a:prstGeom prst="rect">
            <a:avLst/>
          </a:prstGeom>
        </p:spPr>
      </p:pic>
      <p:sp>
        <p:nvSpPr>
          <p:cNvPr id="6" name="Rechthoek 5">
            <a:hlinkClick r:id="" action="ppaction://hlinkshowjump?jump=lastslide"/>
          </p:cNvPr>
          <p:cNvSpPr/>
          <p:nvPr/>
        </p:nvSpPr>
        <p:spPr>
          <a:xfrm>
            <a:off x="287383" y="621792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EXIT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Rechthoek 6">
            <a:hlinkClick r:id="" action="ppaction://hlinkshowjump?jump=nextslide"/>
          </p:cNvPr>
          <p:cNvSpPr/>
          <p:nvPr/>
        </p:nvSpPr>
        <p:spPr>
          <a:xfrm>
            <a:off x="287383" y="5212079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>
            <a:hlinkClick r:id="" action="ppaction://hlinkshowjump?jump=previousslide"/>
          </p:cNvPr>
          <p:cNvSpPr/>
          <p:nvPr/>
        </p:nvSpPr>
        <p:spPr>
          <a:xfrm>
            <a:off x="287383" y="4206237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hthoek 10">
            <a:hlinkClick r:id="rId3" action="ppaction://hlinksldjump"/>
          </p:cNvPr>
          <p:cNvSpPr/>
          <p:nvPr/>
        </p:nvSpPr>
        <p:spPr>
          <a:xfrm>
            <a:off x="287382" y="3740387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MENU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hthoek 12"/>
          <p:cNvSpPr/>
          <p:nvPr/>
        </p:nvSpPr>
        <p:spPr>
          <a:xfrm>
            <a:off x="287382" y="324699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p 64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7" name="Afbeelding 16"/>
          <p:cNvPicPr/>
          <p:nvPr/>
        </p:nvPicPr>
        <p:blipFill>
          <a:blip r:embed="rId4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603" y="1348685"/>
            <a:ext cx="944688" cy="869170"/>
          </a:xfrm>
          <a:prstGeom prst="rect">
            <a:avLst/>
          </a:prstGeom>
        </p:spPr>
      </p:pic>
      <p:sp>
        <p:nvSpPr>
          <p:cNvPr id="28" name="Afgeronde rechthoek 27"/>
          <p:cNvSpPr/>
          <p:nvPr/>
        </p:nvSpPr>
        <p:spPr>
          <a:xfrm>
            <a:off x="1436913" y="1748118"/>
            <a:ext cx="10578707" cy="4961774"/>
          </a:xfrm>
          <a:prstGeom prst="roundRect">
            <a:avLst>
              <a:gd name="adj" fmla="val 6735"/>
            </a:avLst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nl-BE" sz="1600" dirty="0" smtClean="0">
              <a:solidFill>
                <a:schemeClr val="tx1"/>
              </a:solidFill>
            </a:endParaRPr>
          </a:p>
          <a:p>
            <a:pPr marL="342900" lvl="0" indent="-342900">
              <a:spcBef>
                <a:spcPts val="1200"/>
              </a:spcBef>
              <a:buClr>
                <a:schemeClr val="accent6"/>
              </a:buClr>
              <a:buFont typeface="Wingdings 3" panose="05040102010807070707" pitchFamily="18" charset="2"/>
              <a:buChar char="u"/>
            </a:pPr>
            <a:r>
              <a:rPr lang="nl-BE" sz="2800" dirty="0" smtClean="0">
                <a:solidFill>
                  <a:schemeClr val="tx1"/>
                </a:solidFill>
              </a:rPr>
              <a:t>Open </a:t>
            </a:r>
            <a:r>
              <a:rPr lang="nl-BE" sz="2800" dirty="0">
                <a:solidFill>
                  <a:schemeClr val="tx1"/>
                </a:solidFill>
              </a:rPr>
              <a:t>oefening 3.7.</a:t>
            </a:r>
          </a:p>
          <a:p>
            <a:pPr marL="342900" lvl="0" indent="-342900">
              <a:spcBef>
                <a:spcPts val="1200"/>
              </a:spcBef>
              <a:buClr>
                <a:schemeClr val="accent6"/>
              </a:buClr>
              <a:buFont typeface="Wingdings 3" panose="05040102010807070707" pitchFamily="18" charset="2"/>
              <a:buChar char="u"/>
            </a:pPr>
            <a:r>
              <a:rPr lang="nl-BE" sz="2800" dirty="0" smtClean="0">
                <a:solidFill>
                  <a:schemeClr val="tx1"/>
                </a:solidFill>
              </a:rPr>
              <a:t>Wijzig </a:t>
            </a:r>
            <a:r>
              <a:rPr lang="nl-BE" sz="2800" dirty="0">
                <a:solidFill>
                  <a:schemeClr val="tx1"/>
                </a:solidFill>
              </a:rPr>
              <a:t>de naam van de hoofdmap naar </a:t>
            </a:r>
            <a:r>
              <a:rPr lang="nl-BE" sz="2800" dirty="0">
                <a:solidFill>
                  <a:schemeClr val="accent6"/>
                </a:solidFill>
                <a:latin typeface="Code New Roman" panose="020B0609020204030204" pitchFamily="49" charset="0"/>
                <a:cs typeface="Code New Roman" panose="020B0609020204030204" pitchFamily="49" charset="0"/>
              </a:rPr>
              <a:t>oefening-5-1</a:t>
            </a:r>
            <a:r>
              <a:rPr lang="nl-BE" sz="2800" dirty="0">
                <a:solidFill>
                  <a:schemeClr val="tx1"/>
                </a:solidFill>
              </a:rPr>
              <a:t>. </a:t>
            </a:r>
          </a:p>
          <a:p>
            <a:pPr marL="342900" lvl="0" indent="-342900">
              <a:spcBef>
                <a:spcPts val="1200"/>
              </a:spcBef>
              <a:buClr>
                <a:schemeClr val="accent6"/>
              </a:buClr>
              <a:buFont typeface="Wingdings 3" panose="05040102010807070707" pitchFamily="18" charset="2"/>
              <a:buChar char="u"/>
            </a:pPr>
            <a:r>
              <a:rPr lang="nl-BE" sz="2800" dirty="0" smtClean="0">
                <a:solidFill>
                  <a:schemeClr val="tx1"/>
                </a:solidFill>
              </a:rPr>
              <a:t>Zoek </a:t>
            </a:r>
            <a:r>
              <a:rPr lang="nl-BE" sz="2800" dirty="0">
                <a:solidFill>
                  <a:schemeClr val="tx1"/>
                </a:solidFill>
              </a:rPr>
              <a:t>op YouTube of </a:t>
            </a:r>
            <a:r>
              <a:rPr lang="nl-BE" sz="2800" dirty="0" err="1">
                <a:solidFill>
                  <a:schemeClr val="tx1"/>
                </a:solidFill>
              </a:rPr>
              <a:t>Vimeo</a:t>
            </a:r>
            <a:r>
              <a:rPr lang="nl-BE" sz="2800" dirty="0">
                <a:solidFill>
                  <a:schemeClr val="tx1"/>
                </a:solidFill>
              </a:rPr>
              <a:t> de videoclip van het liedje en sluit die </a:t>
            </a:r>
            <a:r>
              <a:rPr lang="nl-BE" sz="2800" dirty="0" smtClean="0">
                <a:solidFill>
                  <a:schemeClr val="tx1"/>
                </a:solidFill>
              </a:rPr>
              <a:t>ergens </a:t>
            </a:r>
            <a:r>
              <a:rPr lang="nl-BE" sz="2800" dirty="0">
                <a:solidFill>
                  <a:schemeClr val="tx1"/>
                </a:solidFill>
              </a:rPr>
              <a:t>in de webpagina in.</a:t>
            </a:r>
          </a:p>
          <a:p>
            <a:pPr marL="342900" lvl="0" indent="-342900">
              <a:spcBef>
                <a:spcPts val="1200"/>
              </a:spcBef>
              <a:buClr>
                <a:schemeClr val="accent6"/>
              </a:buClr>
              <a:buFont typeface="Wingdings 3" panose="05040102010807070707" pitchFamily="18" charset="2"/>
              <a:buChar char="u"/>
            </a:pPr>
            <a:r>
              <a:rPr lang="nl-BE" sz="2800" dirty="0">
                <a:solidFill>
                  <a:schemeClr val="tx1"/>
                </a:solidFill>
              </a:rPr>
              <a:t>V</a:t>
            </a:r>
            <a:r>
              <a:rPr lang="nl-BE" sz="2800" dirty="0" smtClean="0">
                <a:solidFill>
                  <a:schemeClr val="tx1"/>
                </a:solidFill>
              </a:rPr>
              <a:t>alideer </a:t>
            </a:r>
            <a:r>
              <a:rPr lang="nl-BE" sz="2800" dirty="0">
                <a:solidFill>
                  <a:schemeClr val="tx1"/>
                </a:solidFill>
              </a:rPr>
              <a:t>de web- en stijlpagina’s met de </a:t>
            </a:r>
            <a:r>
              <a:rPr lang="nl-BE" sz="2800" dirty="0" err="1">
                <a:solidFill>
                  <a:schemeClr val="tx1"/>
                </a:solidFill>
              </a:rPr>
              <a:t>validator</a:t>
            </a:r>
            <a:r>
              <a:rPr lang="nl-BE" sz="2800" dirty="0">
                <a:solidFill>
                  <a:schemeClr val="tx1"/>
                </a:solidFill>
              </a:rPr>
              <a:t> van W3C.</a:t>
            </a:r>
          </a:p>
          <a:p>
            <a:pPr marL="514350" indent="-514350">
              <a:spcBef>
                <a:spcPts val="600"/>
              </a:spcBef>
              <a:buClr>
                <a:schemeClr val="accent6"/>
              </a:buClr>
              <a:buFont typeface="Wingdings 3" panose="05040102010807070707" pitchFamily="18" charset="2"/>
              <a:buChar char="u"/>
            </a:pPr>
            <a:endParaRPr lang="nl-BE" sz="2800" dirty="0">
              <a:solidFill>
                <a:schemeClr val="tx1"/>
              </a:solidFill>
            </a:endParaRPr>
          </a:p>
        </p:txBody>
      </p:sp>
      <p:sp>
        <p:nvSpPr>
          <p:cNvPr id="29" name="Afgeronde rechthoek 28"/>
          <p:cNvSpPr/>
          <p:nvPr/>
        </p:nvSpPr>
        <p:spPr>
          <a:xfrm>
            <a:off x="1790062" y="1376985"/>
            <a:ext cx="2862620" cy="69566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800" dirty="0" smtClean="0"/>
              <a:t>Oefening 5.1</a:t>
            </a:r>
            <a:endParaRPr lang="nl-BE" sz="2800" dirty="0"/>
          </a:p>
        </p:txBody>
      </p:sp>
      <p:sp>
        <p:nvSpPr>
          <p:cNvPr id="15" name="Gelijkbenige driehoek 14">
            <a:hlinkClick r:id="" action="ppaction://hlinkshowjump?jump=nextslide"/>
          </p:cNvPr>
          <p:cNvSpPr/>
          <p:nvPr/>
        </p:nvSpPr>
        <p:spPr>
          <a:xfrm rot="5400000">
            <a:off x="381662" y="5326805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6" name="Gelijkbenige driehoek 15">
            <a:hlinkClick r:id="" action="ppaction://hlinkshowjump?jump=previousslide"/>
          </p:cNvPr>
          <p:cNvSpPr/>
          <p:nvPr/>
        </p:nvSpPr>
        <p:spPr>
          <a:xfrm rot="16200000">
            <a:off x="381662" y="4320963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815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63039" y="210578"/>
            <a:ext cx="10578707" cy="1077309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nl-BE" dirty="0" smtClean="0">
                <a:solidFill>
                  <a:schemeClr val="bg1"/>
                </a:solidFill>
              </a:rPr>
              <a:t>5.1 Creatief met webkit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4" name="Rechthoek 3"/>
          <p:cNvSpPr/>
          <p:nvPr/>
        </p:nvSpPr>
        <p:spPr>
          <a:xfrm>
            <a:off x="156754" y="210578"/>
            <a:ext cx="1149531" cy="64993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5" name="Tijdelijke aanduiding voor inhoud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3" y="339115"/>
            <a:ext cx="920079" cy="849605"/>
          </a:xfrm>
          <a:prstGeom prst="rect">
            <a:avLst/>
          </a:prstGeom>
        </p:spPr>
      </p:pic>
      <p:sp>
        <p:nvSpPr>
          <p:cNvPr id="6" name="Rechthoek 5">
            <a:hlinkClick r:id="" action="ppaction://hlinkshowjump?jump=lastslide"/>
          </p:cNvPr>
          <p:cNvSpPr/>
          <p:nvPr/>
        </p:nvSpPr>
        <p:spPr>
          <a:xfrm>
            <a:off x="287383" y="621792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EXIT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Rechthoek 6">
            <a:hlinkClick r:id="" action="ppaction://hlinkshowjump?jump=nextslide"/>
          </p:cNvPr>
          <p:cNvSpPr/>
          <p:nvPr/>
        </p:nvSpPr>
        <p:spPr>
          <a:xfrm>
            <a:off x="287383" y="5212079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Gelijkbenige driehoek 7">
            <a:hlinkClick r:id="" action="ppaction://hlinkshowjump?jump=nextslide"/>
          </p:cNvPr>
          <p:cNvSpPr/>
          <p:nvPr/>
        </p:nvSpPr>
        <p:spPr>
          <a:xfrm rot="5400000">
            <a:off x="381662" y="5326805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>
            <a:hlinkClick r:id="" action="ppaction://hlinkshowjump?jump=previousslide"/>
          </p:cNvPr>
          <p:cNvSpPr/>
          <p:nvPr/>
        </p:nvSpPr>
        <p:spPr>
          <a:xfrm>
            <a:off x="287383" y="4206237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Gelijkbenige driehoek 9">
            <a:hlinkClick r:id="" action="ppaction://hlinkshowjump?jump=previousslide"/>
          </p:cNvPr>
          <p:cNvSpPr/>
          <p:nvPr/>
        </p:nvSpPr>
        <p:spPr>
          <a:xfrm rot="16200000">
            <a:off x="381662" y="4320963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hthoek 10">
            <a:hlinkClick r:id="rId3" action="ppaction://hlinksldjump"/>
          </p:cNvPr>
          <p:cNvSpPr/>
          <p:nvPr/>
        </p:nvSpPr>
        <p:spPr>
          <a:xfrm>
            <a:off x="287382" y="3740387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MENU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hthoek 12"/>
          <p:cNvSpPr/>
          <p:nvPr/>
        </p:nvSpPr>
        <p:spPr>
          <a:xfrm>
            <a:off x="287382" y="324699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p 60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4" name="Afbeelding 13"/>
          <p:cNvPicPr/>
          <p:nvPr/>
        </p:nvPicPr>
        <p:blipFill>
          <a:blip r:embed="rId4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2" y="1334559"/>
            <a:ext cx="944688" cy="869170"/>
          </a:xfrm>
          <a:prstGeom prst="rect">
            <a:avLst/>
          </a:prstGeom>
        </p:spPr>
      </p:pic>
      <p:sp>
        <p:nvSpPr>
          <p:cNvPr id="16" name="Rechthoek 15"/>
          <p:cNvSpPr/>
          <p:nvPr/>
        </p:nvSpPr>
        <p:spPr>
          <a:xfrm>
            <a:off x="287382" y="2268695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vb05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Tekstvak 16"/>
          <p:cNvSpPr txBox="1"/>
          <p:nvPr/>
        </p:nvSpPr>
        <p:spPr>
          <a:xfrm>
            <a:off x="1463038" y="1758223"/>
            <a:ext cx="10578707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spcBef>
                <a:spcPts val="1200"/>
              </a:spcBef>
              <a:buClr>
                <a:schemeClr val="accent6"/>
              </a:buClr>
              <a:buFont typeface="Wingdings 3" panose="05040102010807070707" pitchFamily="18" charset="2"/>
              <a:buChar char=""/>
            </a:pPr>
            <a:r>
              <a:rPr lang="nl-BE" sz="3600" dirty="0" smtClean="0"/>
              <a:t>Open </a:t>
            </a:r>
            <a:r>
              <a:rPr lang="nl-BE" sz="3600" dirty="0">
                <a:solidFill>
                  <a:schemeClr val="accent6"/>
                </a:solidFill>
                <a:latin typeface="Code New Roman" panose="020B0609020204030204" pitchFamily="49" charset="0"/>
                <a:cs typeface="Code New Roman" panose="020B0609020204030204" pitchFamily="49" charset="0"/>
              </a:rPr>
              <a:t>vb05</a:t>
            </a:r>
            <a:r>
              <a:rPr lang="nl-BE" sz="3600" dirty="0"/>
              <a:t> in een browser. Je merkt dat de header niet traditioneel </a:t>
            </a:r>
            <a:r>
              <a:rPr lang="nl-BE" sz="3600" dirty="0" smtClean="0"/>
              <a:t>bovenaan </a:t>
            </a:r>
            <a:r>
              <a:rPr lang="nl-BE" sz="3600" dirty="0"/>
              <a:t>de pagina wordt weergegeven, maar </a:t>
            </a:r>
            <a:r>
              <a:rPr lang="nl-BE" sz="3600" dirty="0" smtClean="0"/>
              <a:t>verticaal </a:t>
            </a:r>
            <a:r>
              <a:rPr lang="nl-BE" sz="3600" dirty="0"/>
              <a:t>in een rood veld geplaatst is.</a:t>
            </a:r>
          </a:p>
          <a:p>
            <a:pPr marL="514350" indent="-514350">
              <a:spcBef>
                <a:spcPts val="1200"/>
              </a:spcBef>
              <a:buClr>
                <a:schemeClr val="accent6"/>
              </a:buClr>
              <a:buFont typeface="Wingdings 3" panose="05040102010807070707" pitchFamily="18" charset="2"/>
              <a:buChar char=""/>
            </a:pPr>
            <a:r>
              <a:rPr lang="nl-BE" sz="3600" dirty="0" smtClean="0"/>
              <a:t>Open </a:t>
            </a:r>
            <a:r>
              <a:rPr lang="nl-BE" sz="3600" dirty="0"/>
              <a:t>het bestand </a:t>
            </a:r>
            <a:r>
              <a:rPr lang="nl-BE" sz="3600" dirty="0">
                <a:solidFill>
                  <a:schemeClr val="accent6"/>
                </a:solidFill>
                <a:latin typeface="Code New Roman" panose="020B0609020204030204" pitchFamily="49" charset="0"/>
                <a:cs typeface="Code New Roman" panose="020B0609020204030204" pitchFamily="49" charset="0"/>
              </a:rPr>
              <a:t>opmaak.css</a:t>
            </a:r>
            <a:r>
              <a:rPr lang="nl-BE" sz="3600" dirty="0"/>
              <a:t> in een teksteditor. Met welk stijlkenmerk werd de tekst schuin geplaatst?</a:t>
            </a:r>
          </a:p>
        </p:txBody>
      </p:sp>
    </p:spTree>
    <p:extLst>
      <p:ext uri="{BB962C8B-B14F-4D97-AF65-F5344CB8AC3E}">
        <p14:creationId xmlns:p14="http://schemas.microsoft.com/office/powerpoint/2010/main" val="3447764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63039" y="210578"/>
            <a:ext cx="10578707" cy="1077309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nl-BE" dirty="0">
                <a:solidFill>
                  <a:schemeClr val="bg1"/>
                </a:solidFill>
              </a:rPr>
              <a:t>5.4 Oefeningen</a:t>
            </a:r>
          </a:p>
        </p:txBody>
      </p:sp>
      <p:sp>
        <p:nvSpPr>
          <p:cNvPr id="4" name="Rechthoek 3"/>
          <p:cNvSpPr/>
          <p:nvPr/>
        </p:nvSpPr>
        <p:spPr>
          <a:xfrm>
            <a:off x="156754" y="210578"/>
            <a:ext cx="1149531" cy="64993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5" name="Tijdelijke aanduiding voor inhoud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3" y="339115"/>
            <a:ext cx="920079" cy="849605"/>
          </a:xfrm>
          <a:prstGeom prst="rect">
            <a:avLst/>
          </a:prstGeom>
        </p:spPr>
      </p:pic>
      <p:sp>
        <p:nvSpPr>
          <p:cNvPr id="6" name="Rechthoek 5">
            <a:hlinkClick r:id="" action="ppaction://hlinkshowjump?jump=lastslide"/>
          </p:cNvPr>
          <p:cNvSpPr/>
          <p:nvPr/>
        </p:nvSpPr>
        <p:spPr>
          <a:xfrm>
            <a:off x="287383" y="621792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EXIT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Rechthoek 6">
            <a:hlinkClick r:id="" action="ppaction://hlinkshowjump?jump=nextslide"/>
          </p:cNvPr>
          <p:cNvSpPr/>
          <p:nvPr/>
        </p:nvSpPr>
        <p:spPr>
          <a:xfrm>
            <a:off x="287383" y="5212079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>
            <a:hlinkClick r:id="" action="ppaction://hlinkshowjump?jump=previousslide"/>
          </p:cNvPr>
          <p:cNvSpPr/>
          <p:nvPr/>
        </p:nvSpPr>
        <p:spPr>
          <a:xfrm>
            <a:off x="287383" y="4206237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hthoek 10">
            <a:hlinkClick r:id="rId3" action="ppaction://hlinksldjump"/>
          </p:cNvPr>
          <p:cNvSpPr/>
          <p:nvPr/>
        </p:nvSpPr>
        <p:spPr>
          <a:xfrm>
            <a:off x="287382" y="3740387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MENU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hthoek 12"/>
          <p:cNvSpPr/>
          <p:nvPr/>
        </p:nvSpPr>
        <p:spPr>
          <a:xfrm>
            <a:off x="287382" y="324699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p 64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7" name="Afbeelding 16"/>
          <p:cNvPicPr/>
          <p:nvPr/>
        </p:nvPicPr>
        <p:blipFill>
          <a:blip r:embed="rId4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603" y="1348685"/>
            <a:ext cx="944688" cy="869170"/>
          </a:xfrm>
          <a:prstGeom prst="rect">
            <a:avLst/>
          </a:prstGeom>
        </p:spPr>
      </p:pic>
      <p:sp>
        <p:nvSpPr>
          <p:cNvPr id="28" name="Afgeronde rechthoek 27"/>
          <p:cNvSpPr/>
          <p:nvPr/>
        </p:nvSpPr>
        <p:spPr>
          <a:xfrm>
            <a:off x="1436913" y="1748118"/>
            <a:ext cx="10578707" cy="4961774"/>
          </a:xfrm>
          <a:prstGeom prst="roundRect">
            <a:avLst>
              <a:gd name="adj" fmla="val 6735"/>
            </a:avLst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nl-BE" sz="1600" dirty="0" smtClean="0">
              <a:solidFill>
                <a:schemeClr val="tx1"/>
              </a:solidFill>
            </a:endParaRPr>
          </a:p>
          <a:p>
            <a:pPr marL="342900" lvl="0" indent="-342900">
              <a:spcBef>
                <a:spcPts val="1200"/>
              </a:spcBef>
              <a:buClr>
                <a:schemeClr val="accent6"/>
              </a:buClr>
              <a:buFont typeface="Wingdings 3" panose="05040102010807070707" pitchFamily="18" charset="2"/>
              <a:buChar char="u"/>
            </a:pPr>
            <a:r>
              <a:rPr lang="nl-BE" sz="2800" dirty="0" smtClean="0">
                <a:solidFill>
                  <a:schemeClr val="tx1"/>
                </a:solidFill>
              </a:rPr>
              <a:t>Open </a:t>
            </a:r>
            <a:r>
              <a:rPr lang="nl-BE" sz="2800" dirty="0">
                <a:solidFill>
                  <a:schemeClr val="tx1"/>
                </a:solidFill>
              </a:rPr>
              <a:t>oefening 3.2.</a:t>
            </a:r>
          </a:p>
          <a:p>
            <a:pPr marL="342900" lvl="0" indent="-342900">
              <a:spcBef>
                <a:spcPts val="1200"/>
              </a:spcBef>
              <a:buClr>
                <a:schemeClr val="accent6"/>
              </a:buClr>
              <a:buFont typeface="Wingdings 3" panose="05040102010807070707" pitchFamily="18" charset="2"/>
              <a:buChar char="u"/>
            </a:pPr>
            <a:r>
              <a:rPr lang="nl-BE" sz="2800" dirty="0" smtClean="0">
                <a:solidFill>
                  <a:schemeClr val="tx1"/>
                </a:solidFill>
              </a:rPr>
              <a:t>Wijzig </a:t>
            </a:r>
            <a:r>
              <a:rPr lang="nl-BE" sz="2800" dirty="0">
                <a:solidFill>
                  <a:schemeClr val="tx1"/>
                </a:solidFill>
              </a:rPr>
              <a:t>de naam van de hoofdmap naar </a:t>
            </a:r>
            <a:r>
              <a:rPr lang="nl-BE" sz="2800" dirty="0">
                <a:solidFill>
                  <a:schemeClr val="accent6"/>
                </a:solidFill>
                <a:latin typeface="Code New Roman" panose="020B0609020204030204" pitchFamily="49" charset="0"/>
                <a:cs typeface="Code New Roman" panose="020B0609020204030204" pitchFamily="49" charset="0"/>
              </a:rPr>
              <a:t>oefening-5-2</a:t>
            </a:r>
            <a:r>
              <a:rPr lang="nl-BE" sz="2800" dirty="0">
                <a:solidFill>
                  <a:schemeClr val="tx1"/>
                </a:solidFill>
              </a:rPr>
              <a:t>. </a:t>
            </a:r>
          </a:p>
          <a:p>
            <a:pPr marL="342900" lvl="0" indent="-342900">
              <a:spcBef>
                <a:spcPts val="1200"/>
              </a:spcBef>
              <a:buClr>
                <a:schemeClr val="accent6"/>
              </a:buClr>
              <a:buFont typeface="Wingdings 3" panose="05040102010807070707" pitchFamily="18" charset="2"/>
              <a:buChar char="u"/>
            </a:pPr>
            <a:r>
              <a:rPr lang="nl-BE" sz="2800" dirty="0" smtClean="0">
                <a:solidFill>
                  <a:schemeClr val="tx1"/>
                </a:solidFill>
              </a:rPr>
              <a:t>Maak </a:t>
            </a:r>
            <a:r>
              <a:rPr lang="nl-BE" sz="2800" dirty="0">
                <a:solidFill>
                  <a:schemeClr val="tx1"/>
                </a:solidFill>
              </a:rPr>
              <a:t>met je smartphone een leuke video van je klas en voeg die video toe aan de webpagina.</a:t>
            </a:r>
          </a:p>
          <a:p>
            <a:pPr marL="342900" lvl="0" indent="-342900">
              <a:spcBef>
                <a:spcPts val="1200"/>
              </a:spcBef>
              <a:buClr>
                <a:schemeClr val="accent6"/>
              </a:buClr>
              <a:buFont typeface="Wingdings 3" panose="05040102010807070707" pitchFamily="18" charset="2"/>
              <a:buChar char="u"/>
            </a:pPr>
            <a:r>
              <a:rPr lang="nl-BE" sz="2800" dirty="0" smtClean="0">
                <a:solidFill>
                  <a:schemeClr val="tx1"/>
                </a:solidFill>
              </a:rPr>
              <a:t>Valideer </a:t>
            </a:r>
            <a:r>
              <a:rPr lang="nl-BE" sz="2800" dirty="0">
                <a:solidFill>
                  <a:schemeClr val="tx1"/>
                </a:solidFill>
              </a:rPr>
              <a:t>de web- en stijlpagina’s met de </a:t>
            </a:r>
            <a:r>
              <a:rPr lang="nl-BE" sz="2800" dirty="0" err="1">
                <a:solidFill>
                  <a:schemeClr val="tx1"/>
                </a:solidFill>
              </a:rPr>
              <a:t>validator</a:t>
            </a:r>
            <a:r>
              <a:rPr lang="nl-BE" sz="2800" dirty="0">
                <a:solidFill>
                  <a:schemeClr val="tx1"/>
                </a:solidFill>
              </a:rPr>
              <a:t> van W3C.</a:t>
            </a:r>
          </a:p>
          <a:p>
            <a:pPr marL="514350" indent="-514350">
              <a:spcBef>
                <a:spcPts val="600"/>
              </a:spcBef>
              <a:buClr>
                <a:schemeClr val="accent6"/>
              </a:buClr>
              <a:buFont typeface="Wingdings 3" panose="05040102010807070707" pitchFamily="18" charset="2"/>
              <a:buChar char="u"/>
            </a:pPr>
            <a:endParaRPr lang="nl-BE" sz="2800" dirty="0">
              <a:solidFill>
                <a:schemeClr val="tx1"/>
              </a:solidFill>
            </a:endParaRPr>
          </a:p>
        </p:txBody>
      </p:sp>
      <p:sp>
        <p:nvSpPr>
          <p:cNvPr id="29" name="Afgeronde rechthoek 28"/>
          <p:cNvSpPr/>
          <p:nvPr/>
        </p:nvSpPr>
        <p:spPr>
          <a:xfrm>
            <a:off x="1790062" y="1376985"/>
            <a:ext cx="2862620" cy="69566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800" dirty="0" smtClean="0"/>
              <a:t>Oefening 5.2</a:t>
            </a:r>
            <a:endParaRPr lang="nl-BE" sz="2800" dirty="0"/>
          </a:p>
        </p:txBody>
      </p:sp>
      <p:sp>
        <p:nvSpPr>
          <p:cNvPr id="15" name="Gelijkbenige driehoek 14">
            <a:hlinkClick r:id="" action="ppaction://hlinkshowjump?jump=nextslide"/>
          </p:cNvPr>
          <p:cNvSpPr/>
          <p:nvPr/>
        </p:nvSpPr>
        <p:spPr>
          <a:xfrm rot="5400000">
            <a:off x="381662" y="5326805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6" name="Gelijkbenige driehoek 15">
            <a:hlinkClick r:id="" action="ppaction://hlinkshowjump?jump=previousslide"/>
          </p:cNvPr>
          <p:cNvSpPr/>
          <p:nvPr/>
        </p:nvSpPr>
        <p:spPr>
          <a:xfrm rot="16200000">
            <a:off x="381662" y="4320963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88347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63039" y="210578"/>
            <a:ext cx="10578707" cy="1077309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nl-BE" dirty="0">
                <a:solidFill>
                  <a:schemeClr val="bg1"/>
                </a:solidFill>
              </a:rPr>
              <a:t>5.4 Oefeningen</a:t>
            </a:r>
          </a:p>
        </p:txBody>
      </p:sp>
      <p:sp>
        <p:nvSpPr>
          <p:cNvPr id="4" name="Rechthoek 3"/>
          <p:cNvSpPr/>
          <p:nvPr/>
        </p:nvSpPr>
        <p:spPr>
          <a:xfrm>
            <a:off x="156754" y="210578"/>
            <a:ext cx="1149531" cy="64993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5" name="Tijdelijke aanduiding voor inhoud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3" y="339115"/>
            <a:ext cx="920079" cy="849605"/>
          </a:xfrm>
          <a:prstGeom prst="rect">
            <a:avLst/>
          </a:prstGeom>
        </p:spPr>
      </p:pic>
      <p:sp>
        <p:nvSpPr>
          <p:cNvPr id="6" name="Rechthoek 5">
            <a:hlinkClick r:id="" action="ppaction://hlinkshowjump?jump=lastslide"/>
          </p:cNvPr>
          <p:cNvSpPr/>
          <p:nvPr/>
        </p:nvSpPr>
        <p:spPr>
          <a:xfrm>
            <a:off x="287383" y="621792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EXIT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Rechthoek 6">
            <a:hlinkClick r:id="" action="ppaction://hlinkshowjump?jump=nextslide"/>
          </p:cNvPr>
          <p:cNvSpPr/>
          <p:nvPr/>
        </p:nvSpPr>
        <p:spPr>
          <a:xfrm>
            <a:off x="287383" y="5212079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>
            <a:hlinkClick r:id="" action="ppaction://hlinkshowjump?jump=previousslide"/>
          </p:cNvPr>
          <p:cNvSpPr/>
          <p:nvPr/>
        </p:nvSpPr>
        <p:spPr>
          <a:xfrm>
            <a:off x="287383" y="4206237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hthoek 10">
            <a:hlinkClick r:id="rId3" action="ppaction://hlinksldjump"/>
          </p:cNvPr>
          <p:cNvSpPr/>
          <p:nvPr/>
        </p:nvSpPr>
        <p:spPr>
          <a:xfrm>
            <a:off x="287382" y="3740387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MENU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hthoek 12"/>
          <p:cNvSpPr/>
          <p:nvPr/>
        </p:nvSpPr>
        <p:spPr>
          <a:xfrm>
            <a:off x="287382" y="324699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p 64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7" name="Afbeelding 16"/>
          <p:cNvPicPr/>
          <p:nvPr/>
        </p:nvPicPr>
        <p:blipFill>
          <a:blip r:embed="rId4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603" y="1348685"/>
            <a:ext cx="944688" cy="869170"/>
          </a:xfrm>
          <a:prstGeom prst="rect">
            <a:avLst/>
          </a:prstGeom>
        </p:spPr>
      </p:pic>
      <p:sp>
        <p:nvSpPr>
          <p:cNvPr id="28" name="Afgeronde rechthoek 27"/>
          <p:cNvSpPr/>
          <p:nvPr/>
        </p:nvSpPr>
        <p:spPr>
          <a:xfrm>
            <a:off x="1436913" y="1748118"/>
            <a:ext cx="10578707" cy="4961774"/>
          </a:xfrm>
          <a:prstGeom prst="roundRect">
            <a:avLst>
              <a:gd name="adj" fmla="val 6735"/>
            </a:avLst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nl-BE" sz="1400" dirty="0" smtClean="0">
              <a:solidFill>
                <a:schemeClr val="tx1"/>
              </a:solidFill>
            </a:endParaRPr>
          </a:p>
          <a:p>
            <a:pPr marL="342900" lvl="0" indent="-342900">
              <a:spcBef>
                <a:spcPts val="1200"/>
              </a:spcBef>
              <a:buClr>
                <a:schemeClr val="accent6"/>
              </a:buClr>
              <a:buFont typeface="Wingdings 3" panose="05040102010807070707" pitchFamily="18" charset="2"/>
              <a:buChar char="u"/>
            </a:pPr>
            <a:r>
              <a:rPr lang="nl-BE" sz="2600" dirty="0" smtClean="0">
                <a:solidFill>
                  <a:schemeClr val="tx1"/>
                </a:solidFill>
              </a:rPr>
              <a:t>Zoek </a:t>
            </a:r>
            <a:r>
              <a:rPr lang="nl-BE" sz="2600" dirty="0">
                <a:solidFill>
                  <a:schemeClr val="tx1"/>
                </a:solidFill>
              </a:rPr>
              <a:t>op YouTube de videoclips van jouw 5 favoriete muzieknummers.</a:t>
            </a:r>
          </a:p>
          <a:p>
            <a:pPr marL="342900" lvl="0" indent="-342900">
              <a:spcBef>
                <a:spcPts val="1200"/>
              </a:spcBef>
              <a:buClr>
                <a:schemeClr val="accent6"/>
              </a:buClr>
              <a:buFont typeface="Wingdings 3" panose="05040102010807070707" pitchFamily="18" charset="2"/>
              <a:buChar char="u"/>
            </a:pPr>
            <a:r>
              <a:rPr lang="nl-BE" sz="2600" dirty="0" smtClean="0">
                <a:solidFill>
                  <a:schemeClr val="tx1"/>
                </a:solidFill>
              </a:rPr>
              <a:t>Ontwerp </a:t>
            </a:r>
            <a:r>
              <a:rPr lang="nl-BE" sz="2600" dirty="0">
                <a:solidFill>
                  <a:schemeClr val="tx1"/>
                </a:solidFill>
              </a:rPr>
              <a:t>een webpagina waarin je deze vijf videoclips insluit.</a:t>
            </a:r>
          </a:p>
          <a:p>
            <a:pPr marL="342900" lvl="0" indent="-342900">
              <a:spcBef>
                <a:spcPts val="1200"/>
              </a:spcBef>
              <a:buClr>
                <a:schemeClr val="accent6"/>
              </a:buClr>
              <a:buFont typeface="Wingdings 3" panose="05040102010807070707" pitchFamily="18" charset="2"/>
              <a:buChar char="u"/>
            </a:pPr>
            <a:r>
              <a:rPr lang="nl-BE" sz="2600" dirty="0" smtClean="0">
                <a:solidFill>
                  <a:schemeClr val="tx1"/>
                </a:solidFill>
              </a:rPr>
              <a:t>Zet </a:t>
            </a:r>
            <a:r>
              <a:rPr lang="nl-BE" sz="2600" dirty="0">
                <a:solidFill>
                  <a:schemeClr val="tx1"/>
                </a:solidFill>
              </a:rPr>
              <a:t>bij elk nummer in een tabelletje de belangrijkste gegevens: </a:t>
            </a:r>
            <a:r>
              <a:rPr lang="nl-BE" sz="2600" dirty="0" smtClean="0">
                <a:solidFill>
                  <a:schemeClr val="tx1"/>
                </a:solidFill>
              </a:rPr>
              <a:t>uitvoerder</a:t>
            </a:r>
            <a:r>
              <a:rPr lang="nl-BE" sz="2600" dirty="0">
                <a:solidFill>
                  <a:schemeClr val="tx1"/>
                </a:solidFill>
              </a:rPr>
              <a:t>, titel, jaar van uitgave, hoogste notering, … enz.</a:t>
            </a:r>
          </a:p>
          <a:p>
            <a:pPr marL="342900" lvl="0" indent="-342900">
              <a:spcBef>
                <a:spcPts val="1200"/>
              </a:spcBef>
              <a:buClr>
                <a:schemeClr val="accent6"/>
              </a:buClr>
              <a:buFont typeface="Wingdings 3" panose="05040102010807070707" pitchFamily="18" charset="2"/>
              <a:buChar char="u"/>
            </a:pPr>
            <a:r>
              <a:rPr lang="nl-BE" sz="2600" dirty="0" smtClean="0">
                <a:solidFill>
                  <a:schemeClr val="tx1"/>
                </a:solidFill>
              </a:rPr>
              <a:t>Omschrijf </a:t>
            </a:r>
            <a:r>
              <a:rPr lang="nl-BE" sz="2600" dirty="0">
                <a:solidFill>
                  <a:schemeClr val="tx1"/>
                </a:solidFill>
              </a:rPr>
              <a:t>bij elk nummer waarom jij dit zo geweldig vindt.</a:t>
            </a:r>
          </a:p>
          <a:p>
            <a:pPr marL="342900" lvl="0" indent="-342900">
              <a:spcBef>
                <a:spcPts val="1200"/>
              </a:spcBef>
              <a:buClr>
                <a:schemeClr val="accent6"/>
              </a:buClr>
              <a:buFont typeface="Wingdings 3" panose="05040102010807070707" pitchFamily="18" charset="2"/>
              <a:buChar char="u"/>
            </a:pPr>
            <a:r>
              <a:rPr lang="nl-BE" sz="2600" dirty="0" smtClean="0">
                <a:solidFill>
                  <a:schemeClr val="tx1"/>
                </a:solidFill>
              </a:rPr>
              <a:t>Maak </a:t>
            </a:r>
            <a:r>
              <a:rPr lang="nl-BE" sz="2600" dirty="0">
                <a:solidFill>
                  <a:schemeClr val="tx1"/>
                </a:solidFill>
              </a:rPr>
              <a:t>je webpagina zo creatief mogelijk op, rekening houdend met de doelgroep (jongeren van jouw leeftijd).</a:t>
            </a:r>
          </a:p>
          <a:p>
            <a:pPr marL="342900" lvl="0" indent="-342900">
              <a:spcBef>
                <a:spcPts val="1200"/>
              </a:spcBef>
              <a:buClr>
                <a:schemeClr val="accent6"/>
              </a:buClr>
              <a:buFont typeface="Wingdings 3" panose="05040102010807070707" pitchFamily="18" charset="2"/>
              <a:buChar char="u"/>
            </a:pPr>
            <a:r>
              <a:rPr lang="nl-BE" sz="2600" dirty="0" smtClean="0">
                <a:solidFill>
                  <a:schemeClr val="tx1"/>
                </a:solidFill>
              </a:rPr>
              <a:t>Valideer </a:t>
            </a:r>
            <a:r>
              <a:rPr lang="nl-BE" sz="2600" dirty="0">
                <a:solidFill>
                  <a:schemeClr val="tx1"/>
                </a:solidFill>
              </a:rPr>
              <a:t>de web- en stijlpagina’s met de </a:t>
            </a:r>
            <a:r>
              <a:rPr lang="nl-BE" sz="2600" dirty="0" err="1">
                <a:solidFill>
                  <a:schemeClr val="tx1"/>
                </a:solidFill>
              </a:rPr>
              <a:t>validator</a:t>
            </a:r>
            <a:r>
              <a:rPr lang="nl-BE" sz="2600" dirty="0">
                <a:solidFill>
                  <a:schemeClr val="tx1"/>
                </a:solidFill>
              </a:rPr>
              <a:t> van W3C.</a:t>
            </a:r>
          </a:p>
          <a:p>
            <a:pPr marL="514350" indent="-514350">
              <a:spcBef>
                <a:spcPts val="600"/>
              </a:spcBef>
              <a:buClr>
                <a:schemeClr val="accent6"/>
              </a:buClr>
              <a:buFont typeface="Wingdings 3" panose="05040102010807070707" pitchFamily="18" charset="2"/>
              <a:buChar char="u"/>
            </a:pPr>
            <a:endParaRPr lang="nl-BE" sz="2400" dirty="0">
              <a:solidFill>
                <a:schemeClr val="tx1"/>
              </a:solidFill>
            </a:endParaRPr>
          </a:p>
        </p:txBody>
      </p:sp>
      <p:sp>
        <p:nvSpPr>
          <p:cNvPr id="29" name="Afgeronde rechthoek 28"/>
          <p:cNvSpPr/>
          <p:nvPr/>
        </p:nvSpPr>
        <p:spPr>
          <a:xfrm>
            <a:off x="1790062" y="1376985"/>
            <a:ext cx="2862620" cy="69566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800" dirty="0" smtClean="0"/>
              <a:t>Oefening 5.3</a:t>
            </a:r>
            <a:endParaRPr lang="nl-BE" sz="2800" dirty="0"/>
          </a:p>
        </p:txBody>
      </p:sp>
      <p:sp>
        <p:nvSpPr>
          <p:cNvPr id="15" name="Gelijkbenige driehoek 14">
            <a:hlinkClick r:id="" action="ppaction://hlinkshowjump?jump=nextslide"/>
          </p:cNvPr>
          <p:cNvSpPr/>
          <p:nvPr/>
        </p:nvSpPr>
        <p:spPr>
          <a:xfrm rot="5400000">
            <a:off x="381662" y="5326805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6" name="Gelijkbenige driehoek 15">
            <a:hlinkClick r:id="" action="ppaction://hlinkshowjump?jump=previousslide"/>
          </p:cNvPr>
          <p:cNvSpPr/>
          <p:nvPr/>
        </p:nvSpPr>
        <p:spPr>
          <a:xfrm rot="16200000">
            <a:off x="381662" y="4320963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6082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63039" y="210578"/>
            <a:ext cx="10578707" cy="1077309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nl-BE">
                <a:solidFill>
                  <a:schemeClr val="bg1"/>
                </a:solidFill>
              </a:rPr>
              <a:t>5.4 Oefeningen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4" name="Rechthoek 3"/>
          <p:cNvSpPr/>
          <p:nvPr/>
        </p:nvSpPr>
        <p:spPr>
          <a:xfrm>
            <a:off x="156754" y="210578"/>
            <a:ext cx="1149531" cy="64993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5" name="Tijdelijke aanduiding voor inhoud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3" y="339115"/>
            <a:ext cx="920079" cy="849605"/>
          </a:xfrm>
          <a:prstGeom prst="rect">
            <a:avLst/>
          </a:prstGeom>
        </p:spPr>
      </p:pic>
      <p:sp>
        <p:nvSpPr>
          <p:cNvPr id="6" name="Rechthoek 5">
            <a:hlinkClick r:id="" action="ppaction://hlinkshowjump?jump=lastslide"/>
          </p:cNvPr>
          <p:cNvSpPr/>
          <p:nvPr/>
        </p:nvSpPr>
        <p:spPr>
          <a:xfrm>
            <a:off x="287383" y="621792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EXIT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Rechthoek 6">
            <a:hlinkClick r:id="" action="ppaction://hlinkshowjump?jump=nextslide"/>
          </p:cNvPr>
          <p:cNvSpPr/>
          <p:nvPr/>
        </p:nvSpPr>
        <p:spPr>
          <a:xfrm>
            <a:off x="287383" y="5212079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>
            <a:hlinkClick r:id="" action="ppaction://hlinkshowjump?jump=previousslide"/>
          </p:cNvPr>
          <p:cNvSpPr/>
          <p:nvPr/>
        </p:nvSpPr>
        <p:spPr>
          <a:xfrm>
            <a:off x="287383" y="4206237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hthoek 10">
            <a:hlinkClick r:id="rId3" action="ppaction://hlinksldjump"/>
          </p:cNvPr>
          <p:cNvSpPr/>
          <p:nvPr/>
        </p:nvSpPr>
        <p:spPr>
          <a:xfrm>
            <a:off x="287382" y="3740387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MENU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hthoek 12"/>
          <p:cNvSpPr/>
          <p:nvPr/>
        </p:nvSpPr>
        <p:spPr>
          <a:xfrm>
            <a:off x="287382" y="324699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p 64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7" name="Afbeelding 16"/>
          <p:cNvPicPr/>
          <p:nvPr/>
        </p:nvPicPr>
        <p:blipFill>
          <a:blip r:embed="rId4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603" y="1348685"/>
            <a:ext cx="944688" cy="869170"/>
          </a:xfrm>
          <a:prstGeom prst="rect">
            <a:avLst/>
          </a:prstGeom>
        </p:spPr>
      </p:pic>
      <p:sp>
        <p:nvSpPr>
          <p:cNvPr id="28" name="Afgeronde rechthoek 27"/>
          <p:cNvSpPr/>
          <p:nvPr/>
        </p:nvSpPr>
        <p:spPr>
          <a:xfrm>
            <a:off x="1436913" y="1748118"/>
            <a:ext cx="10578707" cy="4961774"/>
          </a:xfrm>
          <a:prstGeom prst="roundRect">
            <a:avLst>
              <a:gd name="adj" fmla="val 6735"/>
            </a:avLst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nl-BE" sz="1400" dirty="0" smtClean="0">
              <a:solidFill>
                <a:schemeClr val="tx1"/>
              </a:solidFill>
            </a:endParaRPr>
          </a:p>
          <a:p>
            <a:pPr marL="342900" lvl="0" indent="-342900">
              <a:spcBef>
                <a:spcPts val="1200"/>
              </a:spcBef>
              <a:buClr>
                <a:schemeClr val="accent6"/>
              </a:buClr>
              <a:buFont typeface="Wingdings 3" panose="05040102010807070707" pitchFamily="18" charset="2"/>
              <a:buChar char="u"/>
            </a:pPr>
            <a:r>
              <a:rPr lang="nl-BE" sz="2400" dirty="0" smtClean="0">
                <a:solidFill>
                  <a:schemeClr val="tx1"/>
                </a:solidFill>
              </a:rPr>
              <a:t>Maak </a:t>
            </a:r>
            <a:r>
              <a:rPr lang="nl-BE" sz="2400" dirty="0">
                <a:solidFill>
                  <a:schemeClr val="tx1"/>
                </a:solidFill>
              </a:rPr>
              <a:t>een kort filmpje waarin je (een aspect van) je school voorstelt.  </a:t>
            </a:r>
          </a:p>
          <a:p>
            <a:pPr marL="342900" lvl="0" indent="-342900">
              <a:spcBef>
                <a:spcPts val="1200"/>
              </a:spcBef>
              <a:buClr>
                <a:schemeClr val="accent6"/>
              </a:buClr>
              <a:buFont typeface="Wingdings 3" panose="05040102010807070707" pitchFamily="18" charset="2"/>
              <a:buChar char="u"/>
            </a:pPr>
            <a:r>
              <a:rPr lang="nl-BE" sz="2400" dirty="0" smtClean="0">
                <a:solidFill>
                  <a:schemeClr val="tx1"/>
                </a:solidFill>
              </a:rPr>
              <a:t>Neem </a:t>
            </a:r>
            <a:r>
              <a:rPr lang="nl-BE" sz="2400" dirty="0">
                <a:solidFill>
                  <a:schemeClr val="tx1"/>
                </a:solidFill>
              </a:rPr>
              <a:t>een interview (enkel geluid, geen beeld) op met iemand die over je school vertelt.</a:t>
            </a:r>
          </a:p>
          <a:p>
            <a:pPr marL="342900" lvl="0" indent="-342900">
              <a:spcBef>
                <a:spcPts val="1200"/>
              </a:spcBef>
              <a:buClr>
                <a:schemeClr val="accent6"/>
              </a:buClr>
              <a:buFont typeface="Wingdings 3" panose="05040102010807070707" pitchFamily="18" charset="2"/>
              <a:buChar char="u"/>
            </a:pPr>
            <a:r>
              <a:rPr lang="nl-BE" sz="2400" dirty="0" smtClean="0">
                <a:solidFill>
                  <a:schemeClr val="tx1"/>
                </a:solidFill>
              </a:rPr>
              <a:t>Ontwerp </a:t>
            </a:r>
            <a:r>
              <a:rPr lang="nl-BE" sz="2400" dirty="0">
                <a:solidFill>
                  <a:schemeClr val="tx1"/>
                </a:solidFill>
              </a:rPr>
              <a:t>een aantrekkelijke webpagina over jouw school waarin je het filmpje en het interview plaatst. Je bent vrij om zelf nog andere inhoud toe te voegen, zoals foto’s en teksten.</a:t>
            </a:r>
          </a:p>
          <a:p>
            <a:pPr marL="342900" lvl="0" indent="-342900">
              <a:spcBef>
                <a:spcPts val="1200"/>
              </a:spcBef>
              <a:buClr>
                <a:schemeClr val="accent6"/>
              </a:buClr>
              <a:buFont typeface="Wingdings 3" panose="05040102010807070707" pitchFamily="18" charset="2"/>
              <a:buChar char="u"/>
            </a:pPr>
            <a:r>
              <a:rPr lang="nl-BE" sz="2400" dirty="0" smtClean="0">
                <a:solidFill>
                  <a:schemeClr val="tx1"/>
                </a:solidFill>
              </a:rPr>
              <a:t>Maak </a:t>
            </a:r>
            <a:r>
              <a:rPr lang="nl-BE" sz="2400" dirty="0">
                <a:solidFill>
                  <a:schemeClr val="tx1"/>
                </a:solidFill>
              </a:rPr>
              <a:t>je webpagina zo creatief mogelijk op, rekening houdend met de doelgroep (jongeren van jouw leeftijd).</a:t>
            </a:r>
          </a:p>
          <a:p>
            <a:pPr marL="342900" lvl="0" indent="-342900">
              <a:spcBef>
                <a:spcPts val="1200"/>
              </a:spcBef>
              <a:buClr>
                <a:schemeClr val="accent6"/>
              </a:buClr>
              <a:buFont typeface="Wingdings 3" panose="05040102010807070707" pitchFamily="18" charset="2"/>
              <a:buChar char="u"/>
            </a:pPr>
            <a:r>
              <a:rPr lang="nl-BE" sz="2400" dirty="0" smtClean="0">
                <a:solidFill>
                  <a:schemeClr val="tx1"/>
                </a:solidFill>
              </a:rPr>
              <a:t>Valideer </a:t>
            </a:r>
            <a:r>
              <a:rPr lang="nl-BE" sz="2400" dirty="0">
                <a:solidFill>
                  <a:schemeClr val="tx1"/>
                </a:solidFill>
              </a:rPr>
              <a:t>de web- en stijlpagina’s met de </a:t>
            </a:r>
            <a:r>
              <a:rPr lang="nl-BE" sz="2400" dirty="0" err="1">
                <a:solidFill>
                  <a:schemeClr val="tx1"/>
                </a:solidFill>
              </a:rPr>
              <a:t>validator</a:t>
            </a:r>
            <a:r>
              <a:rPr lang="nl-BE" sz="2400" dirty="0">
                <a:solidFill>
                  <a:schemeClr val="tx1"/>
                </a:solidFill>
              </a:rPr>
              <a:t> van W3C.</a:t>
            </a:r>
          </a:p>
          <a:p>
            <a:pPr marL="514350" indent="-514350">
              <a:spcBef>
                <a:spcPts val="600"/>
              </a:spcBef>
              <a:buClr>
                <a:schemeClr val="accent6"/>
              </a:buClr>
              <a:buFont typeface="Wingdings 3" panose="05040102010807070707" pitchFamily="18" charset="2"/>
              <a:buChar char="u"/>
            </a:pPr>
            <a:endParaRPr lang="nl-BE" sz="2400" dirty="0">
              <a:solidFill>
                <a:schemeClr val="tx1"/>
              </a:solidFill>
            </a:endParaRPr>
          </a:p>
        </p:txBody>
      </p:sp>
      <p:sp>
        <p:nvSpPr>
          <p:cNvPr id="29" name="Afgeronde rechthoek 28"/>
          <p:cNvSpPr/>
          <p:nvPr/>
        </p:nvSpPr>
        <p:spPr>
          <a:xfrm>
            <a:off x="1790062" y="1376985"/>
            <a:ext cx="2862620" cy="69566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800" dirty="0" smtClean="0"/>
              <a:t>Oefening 5.4</a:t>
            </a:r>
            <a:endParaRPr lang="nl-BE" sz="2800" dirty="0"/>
          </a:p>
        </p:txBody>
      </p:sp>
      <p:sp>
        <p:nvSpPr>
          <p:cNvPr id="15" name="Gelijkbenige driehoek 14">
            <a:hlinkClick r:id="" action="ppaction://hlinkshowjump?jump=nextslide"/>
          </p:cNvPr>
          <p:cNvSpPr/>
          <p:nvPr/>
        </p:nvSpPr>
        <p:spPr>
          <a:xfrm rot="5400000">
            <a:off x="381662" y="5326805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6" name="Gelijkbenige driehoek 15">
            <a:hlinkClick r:id="" action="ppaction://hlinkshowjump?jump=previousslide"/>
          </p:cNvPr>
          <p:cNvSpPr/>
          <p:nvPr/>
        </p:nvSpPr>
        <p:spPr>
          <a:xfrm rot="16200000">
            <a:off x="381662" y="4320963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6734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63039" y="210578"/>
            <a:ext cx="10578707" cy="1077309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nl-BE" dirty="0" smtClean="0">
                <a:solidFill>
                  <a:schemeClr val="bg1"/>
                </a:solidFill>
              </a:rPr>
              <a:t>Morrelen aan multimedia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4" name="Rechthoek 3"/>
          <p:cNvSpPr/>
          <p:nvPr/>
        </p:nvSpPr>
        <p:spPr>
          <a:xfrm>
            <a:off x="156754" y="210578"/>
            <a:ext cx="1149531" cy="64993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5" name="Tijdelijke aanduiding voor inhoud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3" y="339115"/>
            <a:ext cx="920079" cy="849605"/>
          </a:xfrm>
          <a:prstGeom prst="rect">
            <a:avLst/>
          </a:prstGeom>
        </p:spPr>
      </p:pic>
      <p:sp>
        <p:nvSpPr>
          <p:cNvPr id="7" name="Rechthoek 6">
            <a:hlinkClick r:id="" action="ppaction://hlinkshowjump?jump=previousslide"/>
          </p:cNvPr>
          <p:cNvSpPr/>
          <p:nvPr/>
        </p:nvSpPr>
        <p:spPr>
          <a:xfrm>
            <a:off x="287383" y="5212079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Gelijkbenige driehoek 7">
            <a:hlinkClick r:id="" action="ppaction://hlinkshowjump?jump=previousslide"/>
          </p:cNvPr>
          <p:cNvSpPr/>
          <p:nvPr/>
        </p:nvSpPr>
        <p:spPr>
          <a:xfrm rot="16026172">
            <a:off x="381662" y="5326805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>
            <a:hlinkClick r:id="rId3" action="ppaction://hlinksldjump"/>
          </p:cNvPr>
          <p:cNvSpPr/>
          <p:nvPr/>
        </p:nvSpPr>
        <p:spPr>
          <a:xfrm>
            <a:off x="287383" y="4741816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MENU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Rechthoek 11">
            <a:hlinkClick r:id="" action="ppaction://hlinkshowjump?jump=endshow"/>
          </p:cNvPr>
          <p:cNvSpPr/>
          <p:nvPr/>
        </p:nvSpPr>
        <p:spPr>
          <a:xfrm>
            <a:off x="4233152" y="5120639"/>
            <a:ext cx="1683941" cy="81829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3600" dirty="0" smtClean="0"/>
              <a:t>EXIT</a:t>
            </a:r>
            <a:endParaRPr lang="nl-BE" sz="3600" dirty="0"/>
          </a:p>
        </p:txBody>
      </p:sp>
      <p:sp>
        <p:nvSpPr>
          <p:cNvPr id="13" name="Tijdelijke aanduiding voor inhoud 2"/>
          <p:cNvSpPr txBox="1">
            <a:spLocks/>
          </p:cNvSpPr>
          <p:nvPr/>
        </p:nvSpPr>
        <p:spPr>
          <a:xfrm>
            <a:off x="1463039" y="1489668"/>
            <a:ext cx="6760145" cy="5220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nl-BE" sz="2200" dirty="0">
                <a:solidFill>
                  <a:schemeClr val="accent5">
                    <a:lumMod val="50000"/>
                  </a:schemeClr>
                </a:solidFill>
                <a:latin typeface="Trebuchet MS" panose="020B0603020202020204" pitchFamily="34" charset="0"/>
              </a:rPr>
              <a:t>Dit is een begeleidende presentatie bij het hoofdstuk </a:t>
            </a:r>
            <a:r>
              <a:rPr lang="nl-BE" sz="2200" dirty="0" smtClean="0">
                <a:solidFill>
                  <a:schemeClr val="accent5">
                    <a:lumMod val="50000"/>
                  </a:schemeClr>
                </a:solidFill>
                <a:latin typeface="Trebuchet MS" panose="020B0603020202020204" pitchFamily="34" charset="0"/>
              </a:rPr>
              <a:t>5 </a:t>
            </a:r>
            <a:r>
              <a:rPr lang="nl-BE" sz="2200" dirty="0">
                <a:solidFill>
                  <a:schemeClr val="accent5">
                    <a:lumMod val="50000"/>
                  </a:schemeClr>
                </a:solidFill>
                <a:latin typeface="Trebuchet MS" panose="020B0603020202020204" pitchFamily="34" charset="0"/>
              </a:rPr>
              <a:t>van de cursus </a:t>
            </a:r>
            <a:r>
              <a:rPr lang="nl-BE" sz="2200" dirty="0" err="1">
                <a:solidFill>
                  <a:schemeClr val="accent5">
                    <a:lumMod val="50000"/>
                  </a:schemeClr>
                </a:solidFill>
                <a:latin typeface="Trebuchet MS" panose="020B0603020202020204" pitchFamily="34" charset="0"/>
              </a:rPr>
              <a:t>webontwikkeling</a:t>
            </a:r>
            <a:r>
              <a:rPr lang="nl-BE" sz="2200" dirty="0">
                <a:solidFill>
                  <a:schemeClr val="accent5">
                    <a:lumMod val="50000"/>
                  </a:schemeClr>
                </a:solidFill>
                <a:latin typeface="Trebuchet MS" panose="020B0603020202020204" pitchFamily="34" charset="0"/>
              </a:rPr>
              <a:t>.</a:t>
            </a:r>
            <a:br>
              <a:rPr lang="nl-BE" sz="2200" dirty="0">
                <a:solidFill>
                  <a:schemeClr val="accent5">
                    <a:lumMod val="50000"/>
                  </a:schemeClr>
                </a:solidFill>
                <a:latin typeface="Trebuchet MS" panose="020B0603020202020204" pitchFamily="34" charset="0"/>
              </a:rPr>
            </a:br>
            <a:r>
              <a:rPr lang="nl-BE" sz="2200" dirty="0">
                <a:solidFill>
                  <a:schemeClr val="accent5">
                    <a:lumMod val="50000"/>
                  </a:schemeClr>
                </a:solidFill>
                <a:latin typeface="Trebuchet MS" panose="020B0603020202020204" pitchFamily="34" charset="0"/>
              </a:rPr>
              <a:t>Deze presentatie mag vrij worden gebruikt, aangepast en verspreid. Deze dia bevat de bronvermelding en moet ten allen tijde deel blijven uitmaken van de presentatie.</a:t>
            </a:r>
          </a:p>
          <a:p>
            <a:pPr algn="r"/>
            <a:endParaRPr lang="nl-BE" sz="2200" dirty="0">
              <a:solidFill>
                <a:schemeClr val="accent5">
                  <a:lumMod val="50000"/>
                </a:schemeClr>
              </a:solidFill>
              <a:latin typeface="Trebuchet MS" panose="020B0603020202020204" pitchFamily="34" charset="0"/>
            </a:endParaRPr>
          </a:p>
          <a:p>
            <a:pPr algn="r"/>
            <a:r>
              <a:rPr lang="nl-BE" sz="2200" dirty="0">
                <a:solidFill>
                  <a:schemeClr val="accent5">
                    <a:lumMod val="50000"/>
                  </a:schemeClr>
                </a:solidFill>
                <a:latin typeface="Trebuchet MS" panose="020B0603020202020204" pitchFamily="34" charset="0"/>
              </a:rPr>
              <a:t>Deze cursus is te vinden op </a:t>
            </a:r>
            <a:r>
              <a:rPr lang="nl-BE" sz="2200" dirty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  <a:hlinkClick r:id="rId4"/>
              </a:rPr>
              <a:t>www.klascement.net</a:t>
            </a:r>
            <a:r>
              <a:rPr lang="nl-BE" sz="2200" dirty="0">
                <a:solidFill>
                  <a:schemeClr val="accent5">
                    <a:lumMod val="50000"/>
                  </a:schemeClr>
                </a:solidFill>
                <a:latin typeface="Trebuchet MS" panose="020B0603020202020204" pitchFamily="34" charset="0"/>
                <a:hlinkClick r:id="rId4"/>
              </a:rPr>
              <a:t/>
            </a:r>
            <a:br>
              <a:rPr lang="nl-BE" sz="2200" dirty="0">
                <a:solidFill>
                  <a:schemeClr val="accent5">
                    <a:lumMod val="50000"/>
                  </a:schemeClr>
                </a:solidFill>
                <a:latin typeface="Trebuchet MS" panose="020B0603020202020204" pitchFamily="34" charset="0"/>
                <a:hlinkClick r:id="rId4"/>
              </a:rPr>
            </a:br>
            <a:r>
              <a:rPr lang="nl-BE" sz="2200" dirty="0">
                <a:solidFill>
                  <a:schemeClr val="accent5">
                    <a:lumMod val="50000"/>
                  </a:schemeClr>
                </a:solidFill>
                <a:latin typeface="Trebuchet MS" panose="020B0603020202020204" pitchFamily="34" charset="0"/>
              </a:rPr>
              <a:t>Auteur: Marc Goris</a:t>
            </a:r>
          </a:p>
          <a:p>
            <a:pPr algn="r"/>
            <a:endParaRPr lang="nl-BE" sz="2200" dirty="0" smtClean="0">
              <a:solidFill>
                <a:schemeClr val="accent5">
                  <a:lumMod val="50000"/>
                </a:schemeClr>
              </a:solidFill>
              <a:latin typeface="Trebuchet MS" panose="020B0603020202020204" pitchFamily="34" charset="0"/>
            </a:endParaRPr>
          </a:p>
          <a:p>
            <a:pPr algn="r"/>
            <a:endParaRPr lang="nl-BE" sz="2200" dirty="0" smtClean="0">
              <a:solidFill>
                <a:schemeClr val="accent5">
                  <a:lumMod val="50000"/>
                </a:schemeClr>
              </a:solidFill>
              <a:latin typeface="Trebuchet MS" panose="020B0603020202020204" pitchFamily="34" charset="0"/>
            </a:endParaRPr>
          </a:p>
          <a:p>
            <a:pPr algn="r"/>
            <a:endParaRPr lang="nl-BE" sz="2200" dirty="0" smtClean="0">
              <a:solidFill>
                <a:schemeClr val="accent5">
                  <a:lumMod val="50000"/>
                </a:schemeClr>
              </a:solidFill>
              <a:latin typeface="Trebuchet MS" panose="020B0603020202020204" pitchFamily="34" charset="0"/>
            </a:endParaRPr>
          </a:p>
          <a:p>
            <a:pPr algn="r"/>
            <a:endParaRPr lang="nl-BE" sz="2200" dirty="0" smtClean="0">
              <a:solidFill>
                <a:schemeClr val="accent5">
                  <a:lumMod val="50000"/>
                </a:schemeClr>
              </a:solidFill>
              <a:latin typeface="Trebuchet MS" panose="020B0603020202020204" pitchFamily="34" charset="0"/>
            </a:endParaRPr>
          </a:p>
          <a:p>
            <a:pPr algn="r"/>
            <a:r>
              <a:rPr lang="nl-BE" sz="2200" dirty="0" smtClean="0">
                <a:solidFill>
                  <a:schemeClr val="accent5">
                    <a:lumMod val="50000"/>
                  </a:schemeClr>
                </a:solidFill>
                <a:latin typeface="Trebuchet MS" panose="020B0603020202020204" pitchFamily="34" charset="0"/>
              </a:rPr>
              <a:t>Klik op de knop EXIT om de presentatie te sluiten. </a:t>
            </a:r>
          </a:p>
        </p:txBody>
      </p:sp>
      <p:pic>
        <p:nvPicPr>
          <p:cNvPr id="10" name="Afbeelding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9938" y="1489668"/>
            <a:ext cx="3661808" cy="5189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253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63039" y="210578"/>
            <a:ext cx="10578707" cy="1077309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nl-BE" dirty="0" smtClean="0">
                <a:solidFill>
                  <a:schemeClr val="bg1"/>
                </a:solidFill>
              </a:rPr>
              <a:t>5.1 Creatief met webkit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4" name="Rechthoek 3"/>
          <p:cNvSpPr/>
          <p:nvPr/>
        </p:nvSpPr>
        <p:spPr>
          <a:xfrm>
            <a:off x="156754" y="210578"/>
            <a:ext cx="1149531" cy="64993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5" name="Tijdelijke aanduiding voor inhoud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3" y="339115"/>
            <a:ext cx="920079" cy="849605"/>
          </a:xfrm>
          <a:prstGeom prst="rect">
            <a:avLst/>
          </a:prstGeom>
        </p:spPr>
      </p:pic>
      <p:sp>
        <p:nvSpPr>
          <p:cNvPr id="6" name="Rechthoek 5">
            <a:hlinkClick r:id="" action="ppaction://hlinkshowjump?jump=lastslide"/>
          </p:cNvPr>
          <p:cNvSpPr/>
          <p:nvPr/>
        </p:nvSpPr>
        <p:spPr>
          <a:xfrm>
            <a:off x="287383" y="621792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EXIT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Rechthoek 6">
            <a:hlinkClick r:id="" action="ppaction://hlinkshowjump?jump=nextslide"/>
          </p:cNvPr>
          <p:cNvSpPr/>
          <p:nvPr/>
        </p:nvSpPr>
        <p:spPr>
          <a:xfrm>
            <a:off x="287383" y="5212079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>
            <a:hlinkClick r:id="" action="ppaction://hlinkshowjump?jump=previousslide"/>
          </p:cNvPr>
          <p:cNvSpPr/>
          <p:nvPr/>
        </p:nvSpPr>
        <p:spPr>
          <a:xfrm>
            <a:off x="287383" y="4206237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hthoek 10">
            <a:hlinkClick r:id="rId3" action="ppaction://hlinksldjump"/>
          </p:cNvPr>
          <p:cNvSpPr/>
          <p:nvPr/>
        </p:nvSpPr>
        <p:spPr>
          <a:xfrm>
            <a:off x="287382" y="3740387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MENU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hthoek 12"/>
          <p:cNvSpPr/>
          <p:nvPr/>
        </p:nvSpPr>
        <p:spPr>
          <a:xfrm>
            <a:off x="287382" y="324699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p 60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4" name="Afbeelding 13"/>
          <p:cNvPicPr/>
          <p:nvPr/>
        </p:nvPicPr>
        <p:blipFill>
          <a:blip r:embed="rId4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2" y="1334559"/>
            <a:ext cx="944688" cy="869170"/>
          </a:xfrm>
          <a:prstGeom prst="rect">
            <a:avLst/>
          </a:prstGeom>
        </p:spPr>
      </p:pic>
      <p:sp>
        <p:nvSpPr>
          <p:cNvPr id="16" name="Rechthoek 15"/>
          <p:cNvSpPr/>
          <p:nvPr/>
        </p:nvSpPr>
        <p:spPr>
          <a:xfrm>
            <a:off x="287382" y="2268695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vb05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6440">
            <a:off x="1783159" y="1299912"/>
            <a:ext cx="4473012" cy="5384042"/>
          </a:xfrm>
          <a:prstGeom prst="rect">
            <a:avLst/>
          </a:prstGeom>
        </p:spPr>
      </p:pic>
      <p:graphicFrame>
        <p:nvGraphicFramePr>
          <p:cNvPr id="18" name="Tabel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8995230"/>
              </p:ext>
            </p:extLst>
          </p:nvPr>
        </p:nvGraphicFramePr>
        <p:xfrm>
          <a:off x="5308979" y="5978372"/>
          <a:ext cx="6732767" cy="731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67885">
                  <a:extLst>
                    <a:ext uri="{9D8B030D-6E8A-4147-A177-3AD203B41FA5}">
                      <a16:colId xmlns:a16="http://schemas.microsoft.com/office/drawing/2014/main" val="2855085912"/>
                    </a:ext>
                  </a:extLst>
                </a:gridCol>
                <a:gridCol w="6164882">
                  <a:extLst>
                    <a:ext uri="{9D8B030D-6E8A-4147-A177-3AD203B41FA5}">
                      <a16:colId xmlns:a16="http://schemas.microsoft.com/office/drawing/2014/main" val="21058400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nl-BE" sz="2400" b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2122</a:t>
                      </a:r>
                      <a:endParaRPr lang="nl-BE" sz="2800" b="0" dirty="0"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it-IT" sz="2400" dirty="0" smtClean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header {</a:t>
                      </a:r>
                    </a:p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it-IT" sz="2400" dirty="0" smtClean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	</a:t>
                      </a:r>
                      <a:r>
                        <a:rPr lang="it-IT" sz="2400" b="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-webkit-transform: </a:t>
                      </a:r>
                      <a:r>
                        <a:rPr lang="it-IT" sz="2400" b="0" dirty="0" smtClean="0">
                          <a:solidFill>
                            <a:schemeClr val="tx1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rotate(-90deg);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2953234"/>
                  </a:ext>
                </a:extLst>
              </a:tr>
            </a:tbl>
          </a:graphicData>
        </a:graphic>
      </p:graphicFrame>
      <p:sp>
        <p:nvSpPr>
          <p:cNvPr id="17" name="Gelijkbenige driehoek 16">
            <a:hlinkClick r:id="" action="ppaction://hlinkshowjump?jump=nextslide"/>
          </p:cNvPr>
          <p:cNvSpPr/>
          <p:nvPr/>
        </p:nvSpPr>
        <p:spPr>
          <a:xfrm rot="5400000">
            <a:off x="381662" y="5326805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9" name="Gelijkbenige driehoek 18">
            <a:hlinkClick r:id="" action="ppaction://hlinkshowjump?jump=previousslide"/>
          </p:cNvPr>
          <p:cNvSpPr/>
          <p:nvPr/>
        </p:nvSpPr>
        <p:spPr>
          <a:xfrm rot="16200000">
            <a:off x="381662" y="4320963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20932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63039" y="210578"/>
            <a:ext cx="10578707" cy="1077309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nl-BE" dirty="0" smtClean="0">
                <a:solidFill>
                  <a:schemeClr val="bg1"/>
                </a:solidFill>
              </a:rPr>
              <a:t>5.1 Creatief met webkit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4" name="Rechthoek 3"/>
          <p:cNvSpPr/>
          <p:nvPr/>
        </p:nvSpPr>
        <p:spPr>
          <a:xfrm>
            <a:off x="156754" y="210578"/>
            <a:ext cx="1149531" cy="64993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5" name="Tijdelijke aanduiding voor inhoud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3" y="339115"/>
            <a:ext cx="920079" cy="849605"/>
          </a:xfrm>
          <a:prstGeom prst="rect">
            <a:avLst/>
          </a:prstGeom>
        </p:spPr>
      </p:pic>
      <p:sp>
        <p:nvSpPr>
          <p:cNvPr id="6" name="Rechthoek 5">
            <a:hlinkClick r:id="" action="ppaction://hlinkshowjump?jump=lastslide"/>
          </p:cNvPr>
          <p:cNvSpPr/>
          <p:nvPr/>
        </p:nvSpPr>
        <p:spPr>
          <a:xfrm>
            <a:off x="287383" y="621792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EXIT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Rechthoek 6">
            <a:hlinkClick r:id="" action="ppaction://hlinkshowjump?jump=nextslide"/>
          </p:cNvPr>
          <p:cNvSpPr/>
          <p:nvPr/>
        </p:nvSpPr>
        <p:spPr>
          <a:xfrm>
            <a:off x="287383" y="5212079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>
            <a:hlinkClick r:id="" action="ppaction://hlinkshowjump?jump=previousslide"/>
          </p:cNvPr>
          <p:cNvSpPr/>
          <p:nvPr/>
        </p:nvSpPr>
        <p:spPr>
          <a:xfrm>
            <a:off x="287383" y="4206237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hthoek 10">
            <a:hlinkClick r:id="rId3" action="ppaction://hlinksldjump"/>
          </p:cNvPr>
          <p:cNvSpPr/>
          <p:nvPr/>
        </p:nvSpPr>
        <p:spPr>
          <a:xfrm>
            <a:off x="287382" y="3740387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MENU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hthoek 12"/>
          <p:cNvSpPr/>
          <p:nvPr/>
        </p:nvSpPr>
        <p:spPr>
          <a:xfrm>
            <a:off x="287382" y="324699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p 60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7" name="Afbeelding 16"/>
          <p:cNvPicPr/>
          <p:nvPr/>
        </p:nvPicPr>
        <p:blipFill>
          <a:blip r:embed="rId4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461" y="1347478"/>
            <a:ext cx="900000" cy="900000"/>
          </a:xfrm>
          <a:prstGeom prst="rect">
            <a:avLst/>
          </a:prstGeom>
        </p:spPr>
      </p:pic>
      <p:sp>
        <p:nvSpPr>
          <p:cNvPr id="19" name="Tekstvak 18"/>
          <p:cNvSpPr txBox="1"/>
          <p:nvPr/>
        </p:nvSpPr>
        <p:spPr>
          <a:xfrm>
            <a:off x="1358168" y="1535868"/>
            <a:ext cx="106835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3600" dirty="0" smtClean="0"/>
              <a:t>Niet alle-webkit-effecten worden door alle browsers ondersteund</a:t>
            </a:r>
            <a:endParaRPr lang="nl-BE" sz="3600" dirty="0"/>
          </a:p>
        </p:txBody>
      </p:sp>
      <p:sp>
        <p:nvSpPr>
          <p:cNvPr id="20" name="Tekstvak 19"/>
          <p:cNvSpPr txBox="1"/>
          <p:nvPr/>
        </p:nvSpPr>
        <p:spPr>
          <a:xfrm>
            <a:off x="1410603" y="3929798"/>
            <a:ext cx="10683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3600" dirty="0" smtClean="0"/>
              <a:t>Uittesten in alle grote, bekende browsers</a:t>
            </a:r>
            <a:endParaRPr lang="nl-BE" sz="3600" dirty="0"/>
          </a:p>
        </p:txBody>
      </p:sp>
      <p:cxnSp>
        <p:nvCxnSpPr>
          <p:cNvPr id="21" name="Rechte verbindingslijn met pijl 20"/>
          <p:cNvCxnSpPr/>
          <p:nvPr/>
        </p:nvCxnSpPr>
        <p:spPr>
          <a:xfrm>
            <a:off x="5854890" y="2920621"/>
            <a:ext cx="0" cy="100917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6" name="Gelijkbenige driehoek 15">
            <a:hlinkClick r:id="" action="ppaction://hlinkshowjump?jump=nextslide"/>
          </p:cNvPr>
          <p:cNvSpPr/>
          <p:nvPr/>
        </p:nvSpPr>
        <p:spPr>
          <a:xfrm rot="5400000">
            <a:off x="381662" y="5326805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8" name="Gelijkbenige driehoek 17">
            <a:hlinkClick r:id="" action="ppaction://hlinkshowjump?jump=previousslide"/>
          </p:cNvPr>
          <p:cNvSpPr/>
          <p:nvPr/>
        </p:nvSpPr>
        <p:spPr>
          <a:xfrm rot="16200000">
            <a:off x="381662" y="4320963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05562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63039" y="210578"/>
            <a:ext cx="10578707" cy="1077309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nl-BE" dirty="0" smtClean="0">
                <a:solidFill>
                  <a:schemeClr val="bg1"/>
                </a:solidFill>
              </a:rPr>
              <a:t>5.1 Creatief met webkit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4" name="Rechthoek 3"/>
          <p:cNvSpPr/>
          <p:nvPr/>
        </p:nvSpPr>
        <p:spPr>
          <a:xfrm>
            <a:off x="156754" y="210578"/>
            <a:ext cx="1149531" cy="64993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5" name="Tijdelijke aanduiding voor inhoud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3" y="339115"/>
            <a:ext cx="920079" cy="849605"/>
          </a:xfrm>
          <a:prstGeom prst="rect">
            <a:avLst/>
          </a:prstGeom>
        </p:spPr>
      </p:pic>
      <p:sp>
        <p:nvSpPr>
          <p:cNvPr id="6" name="Rechthoek 5">
            <a:hlinkClick r:id="" action="ppaction://hlinkshowjump?jump=lastslide"/>
          </p:cNvPr>
          <p:cNvSpPr/>
          <p:nvPr/>
        </p:nvSpPr>
        <p:spPr>
          <a:xfrm>
            <a:off x="287383" y="621792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EXIT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Rechthoek 6">
            <a:hlinkClick r:id="" action="ppaction://hlinkshowjump?jump=nextslide"/>
          </p:cNvPr>
          <p:cNvSpPr/>
          <p:nvPr/>
        </p:nvSpPr>
        <p:spPr>
          <a:xfrm>
            <a:off x="287383" y="5212079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>
            <a:hlinkClick r:id="" action="ppaction://hlinkshowjump?jump=previousslide"/>
          </p:cNvPr>
          <p:cNvSpPr/>
          <p:nvPr/>
        </p:nvSpPr>
        <p:spPr>
          <a:xfrm>
            <a:off x="287383" y="4206237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hthoek 10">
            <a:hlinkClick r:id="rId3" action="ppaction://hlinksldjump"/>
          </p:cNvPr>
          <p:cNvSpPr/>
          <p:nvPr/>
        </p:nvSpPr>
        <p:spPr>
          <a:xfrm>
            <a:off x="287382" y="3740387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MENU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hthoek 12"/>
          <p:cNvSpPr/>
          <p:nvPr/>
        </p:nvSpPr>
        <p:spPr>
          <a:xfrm>
            <a:off x="287382" y="324699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p 60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6" name="Afbeelding 15"/>
          <p:cNvPicPr/>
          <p:nvPr/>
        </p:nvPicPr>
        <p:blipFill>
          <a:blip r:embed="rId4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72" y="1427310"/>
            <a:ext cx="952489" cy="933857"/>
          </a:xfrm>
          <a:prstGeom prst="rect">
            <a:avLst/>
          </a:prstGeom>
        </p:spPr>
      </p:pic>
      <p:sp>
        <p:nvSpPr>
          <p:cNvPr id="22" name="Tekstvak 21"/>
          <p:cNvSpPr txBox="1"/>
          <p:nvPr/>
        </p:nvSpPr>
        <p:spPr>
          <a:xfrm>
            <a:off x="1436913" y="1855602"/>
            <a:ext cx="105787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800" dirty="0" smtClean="0"/>
              <a:t>Een effect langzaam laten uitvoeren</a:t>
            </a:r>
            <a:endParaRPr lang="nl-BE" sz="2800" dirty="0"/>
          </a:p>
        </p:txBody>
      </p:sp>
      <p:sp>
        <p:nvSpPr>
          <p:cNvPr id="23" name="Rechthoek 22"/>
          <p:cNvSpPr/>
          <p:nvPr/>
        </p:nvSpPr>
        <p:spPr>
          <a:xfrm>
            <a:off x="1436913" y="2545834"/>
            <a:ext cx="10578707" cy="914401"/>
          </a:xfrm>
          <a:prstGeom prst="rect">
            <a:avLst/>
          </a:prstGeom>
          <a:ln w="57150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24" name="Tekstvak 23"/>
          <p:cNvSpPr txBox="1"/>
          <p:nvPr/>
        </p:nvSpPr>
        <p:spPr>
          <a:xfrm>
            <a:off x="1423850" y="4206237"/>
            <a:ext cx="105787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800"/>
              <a:t>Een rand of lijn samenstellen uit kleine afbeeldingen.</a:t>
            </a:r>
            <a:endParaRPr lang="nl-BE" sz="2800" dirty="0"/>
          </a:p>
        </p:txBody>
      </p:sp>
      <p:sp>
        <p:nvSpPr>
          <p:cNvPr id="25" name="Rechthoek 24"/>
          <p:cNvSpPr/>
          <p:nvPr/>
        </p:nvSpPr>
        <p:spPr>
          <a:xfrm>
            <a:off x="1436913" y="4846318"/>
            <a:ext cx="10578707" cy="914401"/>
          </a:xfrm>
          <a:prstGeom prst="rect">
            <a:avLst/>
          </a:prstGeom>
          <a:ln w="57150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26" name="Tekstvak 25"/>
          <p:cNvSpPr txBox="1"/>
          <p:nvPr/>
        </p:nvSpPr>
        <p:spPr>
          <a:xfrm>
            <a:off x="1508422" y="2679868"/>
            <a:ext cx="106835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800" dirty="0">
                <a:solidFill>
                  <a:schemeClr val="accent6"/>
                </a:solidFill>
                <a:latin typeface="Code New Roman" panose="020B0609020204030204" pitchFamily="49" charset="0"/>
                <a:cs typeface="Code New Roman" panose="020B0609020204030204" pitchFamily="49" charset="0"/>
              </a:rPr>
              <a:t>-webkit-</a:t>
            </a:r>
            <a:r>
              <a:rPr lang="nl-BE" sz="2800" dirty="0" err="1">
                <a:solidFill>
                  <a:schemeClr val="accent6"/>
                </a:solidFill>
                <a:latin typeface="Code New Roman" panose="020B0609020204030204" pitchFamily="49" charset="0"/>
                <a:cs typeface="Code New Roman" panose="020B0609020204030204" pitchFamily="49" charset="0"/>
              </a:rPr>
              <a:t>transition</a:t>
            </a:r>
            <a:r>
              <a:rPr lang="nl-BE" sz="2800" dirty="0">
                <a:solidFill>
                  <a:schemeClr val="accent6"/>
                </a:solidFill>
                <a:latin typeface="Code New Roman" panose="020B0609020204030204" pitchFamily="49" charset="0"/>
                <a:cs typeface="Code New Roman" panose="020B0609020204030204" pitchFamily="49" charset="0"/>
              </a:rPr>
              <a:t>-</a:t>
            </a:r>
            <a:r>
              <a:rPr lang="nl-BE" sz="2800" dirty="0" err="1">
                <a:solidFill>
                  <a:schemeClr val="accent6"/>
                </a:solidFill>
                <a:latin typeface="Code New Roman" panose="020B0609020204030204" pitchFamily="49" charset="0"/>
                <a:cs typeface="Code New Roman" panose="020B0609020204030204" pitchFamily="49" charset="0"/>
              </a:rPr>
              <a:t>duration</a:t>
            </a:r>
            <a:r>
              <a:rPr lang="nl-BE" sz="2800" dirty="0">
                <a:solidFill>
                  <a:schemeClr val="accent6"/>
                </a:solidFill>
                <a:latin typeface="Code New Roman" panose="020B0609020204030204" pitchFamily="49" charset="0"/>
                <a:cs typeface="Code New Roman" panose="020B0609020204030204" pitchFamily="49" charset="0"/>
              </a:rPr>
              <a:t>: 2s;</a:t>
            </a:r>
          </a:p>
        </p:txBody>
      </p:sp>
      <p:sp>
        <p:nvSpPr>
          <p:cNvPr id="27" name="Tekstvak 26"/>
          <p:cNvSpPr txBox="1"/>
          <p:nvPr/>
        </p:nvSpPr>
        <p:spPr>
          <a:xfrm>
            <a:off x="1508422" y="5041908"/>
            <a:ext cx="106835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800" dirty="0">
                <a:solidFill>
                  <a:schemeClr val="accent6"/>
                </a:solidFill>
                <a:latin typeface="Code New Roman" panose="020B0609020204030204" pitchFamily="49" charset="0"/>
                <a:cs typeface="Code New Roman" panose="020B0609020204030204" pitchFamily="49" charset="0"/>
              </a:rPr>
              <a:t>-webkit-border-image: </a:t>
            </a:r>
            <a:r>
              <a:rPr lang="nl-BE" sz="2800" dirty="0" err="1">
                <a:solidFill>
                  <a:schemeClr val="accent6"/>
                </a:solidFill>
                <a:latin typeface="Code New Roman" panose="020B0609020204030204" pitchFamily="49" charset="0"/>
                <a:cs typeface="Code New Roman" panose="020B0609020204030204" pitchFamily="49" charset="0"/>
              </a:rPr>
              <a:t>url</a:t>
            </a:r>
            <a:r>
              <a:rPr lang="nl-BE" sz="2800" dirty="0">
                <a:solidFill>
                  <a:schemeClr val="accent6"/>
                </a:solidFill>
                <a:latin typeface="Code New Roman" panose="020B0609020204030204" pitchFamily="49" charset="0"/>
                <a:cs typeface="Code New Roman" panose="020B0609020204030204" pitchFamily="49" charset="0"/>
              </a:rPr>
              <a:t>("/plaatjes/rand.gif");</a:t>
            </a:r>
          </a:p>
        </p:txBody>
      </p:sp>
      <p:sp>
        <p:nvSpPr>
          <p:cNvPr id="20" name="Gelijkbenige driehoek 19">
            <a:hlinkClick r:id="" action="ppaction://hlinkshowjump?jump=nextslide"/>
          </p:cNvPr>
          <p:cNvSpPr/>
          <p:nvPr/>
        </p:nvSpPr>
        <p:spPr>
          <a:xfrm rot="5400000">
            <a:off x="381662" y="5326805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1" name="Gelijkbenige driehoek 20">
            <a:hlinkClick r:id="" action="ppaction://hlinkshowjump?jump=previousslide"/>
          </p:cNvPr>
          <p:cNvSpPr/>
          <p:nvPr/>
        </p:nvSpPr>
        <p:spPr>
          <a:xfrm rot="16200000">
            <a:off x="381662" y="4320963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84552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63039" y="210578"/>
            <a:ext cx="10578707" cy="1077309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nl-BE" dirty="0" smtClean="0">
                <a:solidFill>
                  <a:schemeClr val="bg1"/>
                </a:solidFill>
              </a:rPr>
              <a:t>5.1 Creatief met webkit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4" name="Rechthoek 3"/>
          <p:cNvSpPr/>
          <p:nvPr/>
        </p:nvSpPr>
        <p:spPr>
          <a:xfrm>
            <a:off x="156754" y="210578"/>
            <a:ext cx="1149531" cy="64993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5" name="Tijdelijke aanduiding voor inhoud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3" y="339115"/>
            <a:ext cx="920079" cy="849605"/>
          </a:xfrm>
          <a:prstGeom prst="rect">
            <a:avLst/>
          </a:prstGeom>
        </p:spPr>
      </p:pic>
      <p:sp>
        <p:nvSpPr>
          <p:cNvPr id="6" name="Rechthoek 5">
            <a:hlinkClick r:id="" action="ppaction://hlinkshowjump?jump=lastslide"/>
          </p:cNvPr>
          <p:cNvSpPr/>
          <p:nvPr/>
        </p:nvSpPr>
        <p:spPr>
          <a:xfrm>
            <a:off x="287383" y="621792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EXIT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Rechthoek 6">
            <a:hlinkClick r:id="" action="ppaction://hlinkshowjump?jump=nextslide"/>
          </p:cNvPr>
          <p:cNvSpPr/>
          <p:nvPr/>
        </p:nvSpPr>
        <p:spPr>
          <a:xfrm>
            <a:off x="287383" y="5212079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>
            <a:hlinkClick r:id="" action="ppaction://hlinkshowjump?jump=previousslide"/>
          </p:cNvPr>
          <p:cNvSpPr/>
          <p:nvPr/>
        </p:nvSpPr>
        <p:spPr>
          <a:xfrm>
            <a:off x="287383" y="4206237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hthoek 10">
            <a:hlinkClick r:id="rId3" action="ppaction://hlinksldjump"/>
          </p:cNvPr>
          <p:cNvSpPr/>
          <p:nvPr/>
        </p:nvSpPr>
        <p:spPr>
          <a:xfrm>
            <a:off x="287382" y="3740387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MENU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hthoek 12"/>
          <p:cNvSpPr/>
          <p:nvPr/>
        </p:nvSpPr>
        <p:spPr>
          <a:xfrm>
            <a:off x="287382" y="324699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p 60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6" name="Afbeelding 15"/>
          <p:cNvPicPr/>
          <p:nvPr/>
        </p:nvPicPr>
        <p:blipFill>
          <a:blip r:embed="rId4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72" y="1427310"/>
            <a:ext cx="952489" cy="933857"/>
          </a:xfrm>
          <a:prstGeom prst="rect">
            <a:avLst/>
          </a:prstGeom>
        </p:spPr>
      </p:pic>
      <p:sp>
        <p:nvSpPr>
          <p:cNvPr id="22" name="Tekstvak 21"/>
          <p:cNvSpPr txBox="1"/>
          <p:nvPr/>
        </p:nvSpPr>
        <p:spPr>
          <a:xfrm>
            <a:off x="1436913" y="1855602"/>
            <a:ext cx="105787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800" dirty="0"/>
              <a:t>Alle afbeeldingen omzetten naar zwart/wit-weergave.</a:t>
            </a:r>
          </a:p>
        </p:txBody>
      </p:sp>
      <p:sp>
        <p:nvSpPr>
          <p:cNvPr id="23" name="Rechthoek 22"/>
          <p:cNvSpPr/>
          <p:nvPr/>
        </p:nvSpPr>
        <p:spPr>
          <a:xfrm>
            <a:off x="1436913" y="2545834"/>
            <a:ext cx="10578707" cy="914401"/>
          </a:xfrm>
          <a:prstGeom prst="rect">
            <a:avLst/>
          </a:prstGeom>
          <a:ln w="57150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24" name="Tekstvak 23"/>
          <p:cNvSpPr txBox="1"/>
          <p:nvPr/>
        </p:nvSpPr>
        <p:spPr>
          <a:xfrm>
            <a:off x="1423850" y="4206237"/>
            <a:ext cx="105787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800" dirty="0" smtClean="0"/>
              <a:t>Een </a:t>
            </a:r>
            <a:r>
              <a:rPr lang="nl-BE" sz="2800" dirty="0"/>
              <a:t>element op de </a:t>
            </a:r>
            <a:r>
              <a:rPr lang="nl-BE" sz="2800" dirty="0" err="1"/>
              <a:t>html-pagina</a:t>
            </a:r>
            <a:r>
              <a:rPr lang="nl-BE" sz="2800" dirty="0"/>
              <a:t> anderhalf keer vergroten.</a:t>
            </a:r>
          </a:p>
        </p:txBody>
      </p:sp>
      <p:sp>
        <p:nvSpPr>
          <p:cNvPr id="25" name="Rechthoek 24"/>
          <p:cNvSpPr/>
          <p:nvPr/>
        </p:nvSpPr>
        <p:spPr>
          <a:xfrm>
            <a:off x="1436913" y="4846318"/>
            <a:ext cx="10578707" cy="914401"/>
          </a:xfrm>
          <a:prstGeom prst="rect">
            <a:avLst/>
          </a:prstGeom>
          <a:ln w="57150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19" name="Tekstvak 18"/>
          <p:cNvSpPr txBox="1"/>
          <p:nvPr/>
        </p:nvSpPr>
        <p:spPr>
          <a:xfrm>
            <a:off x="1508422" y="2679868"/>
            <a:ext cx="106835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800" dirty="0">
                <a:solidFill>
                  <a:schemeClr val="accent6"/>
                </a:solidFill>
                <a:latin typeface="Code New Roman" panose="020B0609020204030204" pitchFamily="49" charset="0"/>
                <a:cs typeface="Code New Roman" panose="020B0609020204030204" pitchFamily="49" charset="0"/>
              </a:rPr>
              <a:t>-webkit-filter: </a:t>
            </a:r>
            <a:r>
              <a:rPr lang="nl-BE" sz="2800" dirty="0" err="1">
                <a:solidFill>
                  <a:schemeClr val="accent6"/>
                </a:solidFill>
                <a:latin typeface="Code New Roman" panose="020B0609020204030204" pitchFamily="49" charset="0"/>
                <a:cs typeface="Code New Roman" panose="020B0609020204030204" pitchFamily="49" charset="0"/>
              </a:rPr>
              <a:t>grayscale</a:t>
            </a:r>
            <a:r>
              <a:rPr lang="nl-BE" sz="2800" dirty="0">
                <a:solidFill>
                  <a:schemeClr val="accent6"/>
                </a:solidFill>
                <a:latin typeface="Code New Roman" panose="020B0609020204030204" pitchFamily="49" charset="0"/>
                <a:cs typeface="Code New Roman" panose="020B0609020204030204" pitchFamily="49" charset="0"/>
              </a:rPr>
              <a:t>(100%);</a:t>
            </a:r>
          </a:p>
        </p:txBody>
      </p:sp>
      <p:sp>
        <p:nvSpPr>
          <p:cNvPr id="20" name="Tekstvak 19"/>
          <p:cNvSpPr txBox="1"/>
          <p:nvPr/>
        </p:nvSpPr>
        <p:spPr>
          <a:xfrm>
            <a:off x="1508422" y="5041908"/>
            <a:ext cx="106835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800" dirty="0" smtClean="0">
                <a:solidFill>
                  <a:schemeClr val="accent6"/>
                </a:solidFill>
                <a:latin typeface="Code New Roman" panose="020B0609020204030204" pitchFamily="49" charset="0"/>
                <a:cs typeface="Code New Roman" panose="020B0609020204030204" pitchFamily="49" charset="0"/>
              </a:rPr>
              <a:t>zoom: 150%;</a:t>
            </a:r>
            <a:endParaRPr lang="nl-BE" sz="2800" dirty="0">
              <a:solidFill>
                <a:schemeClr val="accent6"/>
              </a:solidFill>
              <a:latin typeface="Code New Roman" panose="020B0609020204030204" pitchFamily="49" charset="0"/>
              <a:cs typeface="Code New Roman" panose="020B0609020204030204" pitchFamily="49" charset="0"/>
            </a:endParaRPr>
          </a:p>
        </p:txBody>
      </p:sp>
      <p:sp>
        <p:nvSpPr>
          <p:cNvPr id="21" name="Gelijkbenige driehoek 20">
            <a:hlinkClick r:id="" action="ppaction://hlinkshowjump?jump=nextslide"/>
          </p:cNvPr>
          <p:cNvSpPr/>
          <p:nvPr/>
        </p:nvSpPr>
        <p:spPr>
          <a:xfrm rot="5400000">
            <a:off x="381662" y="5326805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6" name="Gelijkbenige driehoek 25">
            <a:hlinkClick r:id="" action="ppaction://hlinkshowjump?jump=previousslide"/>
          </p:cNvPr>
          <p:cNvSpPr/>
          <p:nvPr/>
        </p:nvSpPr>
        <p:spPr>
          <a:xfrm rot="16200000">
            <a:off x="381662" y="4320963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0458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63039" y="210578"/>
            <a:ext cx="10578707" cy="1077309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nl-BE" dirty="0" smtClean="0">
                <a:solidFill>
                  <a:schemeClr val="bg1"/>
                </a:solidFill>
              </a:rPr>
              <a:t>5.2 Een bioscoop op je website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4" name="Rechthoek 3"/>
          <p:cNvSpPr/>
          <p:nvPr/>
        </p:nvSpPr>
        <p:spPr>
          <a:xfrm>
            <a:off x="156754" y="210578"/>
            <a:ext cx="1149531" cy="64993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5" name="Tijdelijke aanduiding voor inhoud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3" y="339115"/>
            <a:ext cx="920079" cy="849605"/>
          </a:xfrm>
          <a:prstGeom prst="rect">
            <a:avLst/>
          </a:prstGeom>
        </p:spPr>
      </p:pic>
      <p:sp>
        <p:nvSpPr>
          <p:cNvPr id="6" name="Rechthoek 5">
            <a:hlinkClick r:id="" action="ppaction://hlinkshowjump?jump=lastslide"/>
          </p:cNvPr>
          <p:cNvSpPr/>
          <p:nvPr/>
        </p:nvSpPr>
        <p:spPr>
          <a:xfrm>
            <a:off x="287383" y="621792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EXIT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Rechthoek 6">
            <a:hlinkClick r:id="" action="ppaction://hlinkshowjump?jump=nextslide"/>
          </p:cNvPr>
          <p:cNvSpPr/>
          <p:nvPr/>
        </p:nvSpPr>
        <p:spPr>
          <a:xfrm>
            <a:off x="287383" y="5212079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>
            <a:hlinkClick r:id="" action="ppaction://hlinkshowjump?jump=previousslide"/>
          </p:cNvPr>
          <p:cNvSpPr/>
          <p:nvPr/>
        </p:nvSpPr>
        <p:spPr>
          <a:xfrm>
            <a:off x="287383" y="4206237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hthoek 10">
            <a:hlinkClick r:id="rId3" action="ppaction://hlinksldjump"/>
          </p:cNvPr>
          <p:cNvSpPr/>
          <p:nvPr/>
        </p:nvSpPr>
        <p:spPr>
          <a:xfrm>
            <a:off x="287382" y="3740387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MENU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hthoek 12"/>
          <p:cNvSpPr/>
          <p:nvPr/>
        </p:nvSpPr>
        <p:spPr>
          <a:xfrm>
            <a:off x="287382" y="324699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p 61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9" name="Afbeelding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0259" y="1593645"/>
            <a:ext cx="1934344" cy="1934344"/>
          </a:xfrm>
          <a:prstGeom prst="rect">
            <a:avLst/>
          </a:prstGeom>
        </p:spPr>
      </p:pic>
      <p:pic>
        <p:nvPicPr>
          <p:cNvPr id="20" name="Afbeelding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0591" y="1593645"/>
            <a:ext cx="1934344" cy="1934344"/>
          </a:xfrm>
          <a:prstGeom prst="rect">
            <a:avLst/>
          </a:prstGeom>
        </p:spPr>
      </p:pic>
      <p:pic>
        <p:nvPicPr>
          <p:cNvPr id="21" name="Afbeelding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583" y="1593645"/>
            <a:ext cx="1934344" cy="1934344"/>
          </a:xfrm>
          <a:prstGeom prst="rect">
            <a:avLst/>
          </a:prstGeom>
        </p:spPr>
      </p:pic>
      <p:pic>
        <p:nvPicPr>
          <p:cNvPr id="26" name="Afbeelding 2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0259" y="4192136"/>
            <a:ext cx="1934344" cy="1934344"/>
          </a:xfrm>
          <a:prstGeom prst="rect">
            <a:avLst/>
          </a:prstGeom>
        </p:spPr>
      </p:pic>
      <p:pic>
        <p:nvPicPr>
          <p:cNvPr id="27" name="Afbeelding 2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2125" y="4192136"/>
            <a:ext cx="1934344" cy="1934344"/>
          </a:xfrm>
          <a:prstGeom prst="rect">
            <a:avLst/>
          </a:prstGeom>
        </p:spPr>
      </p:pic>
      <p:pic>
        <p:nvPicPr>
          <p:cNvPr id="28" name="Afbeelding 2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9425" y="4192135"/>
            <a:ext cx="1921501" cy="1921501"/>
          </a:xfrm>
          <a:prstGeom prst="rect">
            <a:avLst/>
          </a:prstGeom>
        </p:spPr>
      </p:pic>
      <p:pic>
        <p:nvPicPr>
          <p:cNvPr id="35" name="Afbeelding 34"/>
          <p:cNvPicPr/>
          <p:nvPr/>
        </p:nvPicPr>
        <p:blipFill>
          <a:blip r:embed="rId10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52" y="1454606"/>
            <a:ext cx="920080" cy="900000"/>
          </a:xfrm>
          <a:prstGeom prst="rect">
            <a:avLst/>
          </a:prstGeom>
        </p:spPr>
      </p:pic>
      <p:sp>
        <p:nvSpPr>
          <p:cNvPr id="22" name="Gelijkbenige driehoek 21">
            <a:hlinkClick r:id="" action="ppaction://hlinkshowjump?jump=nextslide"/>
          </p:cNvPr>
          <p:cNvSpPr/>
          <p:nvPr/>
        </p:nvSpPr>
        <p:spPr>
          <a:xfrm rot="5400000">
            <a:off x="381662" y="5326805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3" name="Gelijkbenige driehoek 22">
            <a:hlinkClick r:id="" action="ppaction://hlinkshowjump?jump=previousslide"/>
          </p:cNvPr>
          <p:cNvSpPr/>
          <p:nvPr/>
        </p:nvSpPr>
        <p:spPr>
          <a:xfrm rot="16200000">
            <a:off x="381662" y="4320963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12971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63039" y="210578"/>
            <a:ext cx="10578707" cy="1077309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nl-BE" dirty="0" smtClean="0">
                <a:solidFill>
                  <a:schemeClr val="bg1"/>
                </a:solidFill>
              </a:rPr>
              <a:t>5.2 Een bioscoop op je website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4" name="Rechthoek 3"/>
          <p:cNvSpPr/>
          <p:nvPr/>
        </p:nvSpPr>
        <p:spPr>
          <a:xfrm>
            <a:off x="156754" y="210578"/>
            <a:ext cx="1149531" cy="64993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5" name="Tijdelijke aanduiding voor inhoud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3" y="339115"/>
            <a:ext cx="920079" cy="849605"/>
          </a:xfrm>
          <a:prstGeom prst="rect">
            <a:avLst/>
          </a:prstGeom>
        </p:spPr>
      </p:pic>
      <p:sp>
        <p:nvSpPr>
          <p:cNvPr id="6" name="Rechthoek 5">
            <a:hlinkClick r:id="" action="ppaction://hlinkshowjump?jump=lastslide"/>
          </p:cNvPr>
          <p:cNvSpPr/>
          <p:nvPr/>
        </p:nvSpPr>
        <p:spPr>
          <a:xfrm>
            <a:off x="287383" y="621792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EXIT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Rechthoek 6">
            <a:hlinkClick r:id="" action="ppaction://hlinkshowjump?jump=nextslide"/>
          </p:cNvPr>
          <p:cNvSpPr/>
          <p:nvPr/>
        </p:nvSpPr>
        <p:spPr>
          <a:xfrm>
            <a:off x="287383" y="5212079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>
            <a:hlinkClick r:id="" action="ppaction://hlinkshowjump?jump=previousslide"/>
          </p:cNvPr>
          <p:cNvSpPr/>
          <p:nvPr/>
        </p:nvSpPr>
        <p:spPr>
          <a:xfrm>
            <a:off x="287383" y="4206237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hthoek 10">
            <a:hlinkClick r:id="rId3" action="ppaction://hlinksldjump"/>
          </p:cNvPr>
          <p:cNvSpPr/>
          <p:nvPr/>
        </p:nvSpPr>
        <p:spPr>
          <a:xfrm>
            <a:off x="287382" y="3740387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MENU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hthoek 12"/>
          <p:cNvSpPr/>
          <p:nvPr/>
        </p:nvSpPr>
        <p:spPr>
          <a:xfrm>
            <a:off x="287382" y="324699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p 61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9" name="Afbeelding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0259" y="1593645"/>
            <a:ext cx="1934344" cy="1934344"/>
          </a:xfrm>
          <a:prstGeom prst="rect">
            <a:avLst/>
          </a:prstGeom>
        </p:spPr>
      </p:pic>
      <p:pic>
        <p:nvPicPr>
          <p:cNvPr id="35" name="Afbeelding 34"/>
          <p:cNvPicPr/>
          <p:nvPr/>
        </p:nvPicPr>
        <p:blipFill>
          <a:blip r:embed="rId5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52" y="1454606"/>
            <a:ext cx="920080" cy="900000"/>
          </a:xfrm>
          <a:prstGeom prst="rect">
            <a:avLst/>
          </a:prstGeom>
        </p:spPr>
      </p:pic>
      <p:sp>
        <p:nvSpPr>
          <p:cNvPr id="22" name="Tekstvak 21"/>
          <p:cNvSpPr txBox="1"/>
          <p:nvPr/>
        </p:nvSpPr>
        <p:spPr>
          <a:xfrm>
            <a:off x="4406082" y="1642996"/>
            <a:ext cx="570690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3600" dirty="0" smtClean="0"/>
              <a:t>DVD-kwaliteit</a:t>
            </a:r>
          </a:p>
          <a:p>
            <a:endParaRPr lang="nl-BE" sz="3600" dirty="0"/>
          </a:p>
          <a:p>
            <a:endParaRPr lang="nl-BE" sz="3600" dirty="0" smtClean="0"/>
          </a:p>
          <a:p>
            <a:r>
              <a:rPr lang="nl-BE" sz="3600" dirty="0" smtClean="0"/>
              <a:t>Grote bestanden</a:t>
            </a:r>
          </a:p>
          <a:p>
            <a:endParaRPr lang="nl-BE" sz="3600" dirty="0"/>
          </a:p>
          <a:p>
            <a:endParaRPr lang="nl-BE" sz="3600" dirty="0" smtClean="0"/>
          </a:p>
          <a:p>
            <a:r>
              <a:rPr lang="nl-BE" sz="3600" dirty="0" smtClean="0"/>
              <a:t>Niet geschikt voor web</a:t>
            </a:r>
            <a:endParaRPr lang="nl-BE" sz="3600" dirty="0"/>
          </a:p>
        </p:txBody>
      </p:sp>
      <p:cxnSp>
        <p:nvCxnSpPr>
          <p:cNvPr id="23" name="Rechte verbindingslijn met pijl 22"/>
          <p:cNvCxnSpPr/>
          <p:nvPr/>
        </p:nvCxnSpPr>
        <p:spPr>
          <a:xfrm>
            <a:off x="5909481" y="2237813"/>
            <a:ext cx="0" cy="100917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Rechte verbindingslijn met pijl 23"/>
          <p:cNvCxnSpPr/>
          <p:nvPr/>
        </p:nvCxnSpPr>
        <p:spPr>
          <a:xfrm>
            <a:off x="5909481" y="4020020"/>
            <a:ext cx="0" cy="100917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" name="Gelijkbenige driehoek 16">
            <a:hlinkClick r:id="" action="ppaction://hlinkshowjump?jump=nextslide"/>
          </p:cNvPr>
          <p:cNvSpPr/>
          <p:nvPr/>
        </p:nvSpPr>
        <p:spPr>
          <a:xfrm rot="5400000">
            <a:off x="381662" y="5326805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8" name="Gelijkbenige driehoek 17">
            <a:hlinkClick r:id="" action="ppaction://hlinkshowjump?jump=previousslide"/>
          </p:cNvPr>
          <p:cNvSpPr/>
          <p:nvPr/>
        </p:nvSpPr>
        <p:spPr>
          <a:xfrm rot="16200000">
            <a:off x="381662" y="4320963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1520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antoorthema">
  <a:themeElements>
    <a:clrScheme name="Roodoranj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Trebuchet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eg webontwerp" id="{9D98B3BB-EAA1-40EF-A635-8B1682A601E8}" vid="{D6CE4A0E-B577-43CF-BECF-1678AD8771B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1591</TotalTime>
  <Words>1391</Words>
  <Application>Microsoft Office PowerPoint</Application>
  <PresentationFormat>Breedbeeld</PresentationFormat>
  <Paragraphs>285</Paragraphs>
  <Slides>33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33</vt:i4>
      </vt:variant>
    </vt:vector>
  </HeadingPairs>
  <TitlesOfParts>
    <vt:vector size="39" baseType="lpstr">
      <vt:lpstr>Arial</vt:lpstr>
      <vt:lpstr>Code New Roman</vt:lpstr>
      <vt:lpstr>Times New Roman</vt:lpstr>
      <vt:lpstr>Trebuchet MS</vt:lpstr>
      <vt:lpstr>Wingdings 3</vt:lpstr>
      <vt:lpstr>Kantoorthema</vt:lpstr>
      <vt:lpstr>5. Morrelen aan multimedia</vt:lpstr>
      <vt:lpstr>5. Morrelen aan multimedia</vt:lpstr>
      <vt:lpstr>5.1 Creatief met webkit</vt:lpstr>
      <vt:lpstr>5.1 Creatief met webkit</vt:lpstr>
      <vt:lpstr>5.1 Creatief met webkit</vt:lpstr>
      <vt:lpstr>5.1 Creatief met webkit</vt:lpstr>
      <vt:lpstr>5.1 Creatief met webkit</vt:lpstr>
      <vt:lpstr>5.2 Een bioscoop op je website</vt:lpstr>
      <vt:lpstr>5.2 Een bioscoop op je website</vt:lpstr>
      <vt:lpstr>5.2 Een bioscoop op je website</vt:lpstr>
      <vt:lpstr>5.2 Een bioscoop op je website</vt:lpstr>
      <vt:lpstr>5.2 Een bioscoop op je website</vt:lpstr>
      <vt:lpstr>5.2 Een bioscoop op je website</vt:lpstr>
      <vt:lpstr>5.2 Een bioscoop op je website</vt:lpstr>
      <vt:lpstr>5.2 Een bioscoop op je website</vt:lpstr>
      <vt:lpstr>5.2 Een bioscoop op je website</vt:lpstr>
      <vt:lpstr>5.2 Een bioscoop op je website</vt:lpstr>
      <vt:lpstr>5.2 Een bioscoop op je website</vt:lpstr>
      <vt:lpstr>5.2 Een bioscoop op je website</vt:lpstr>
      <vt:lpstr>5.2 Een bioscoop op je website</vt:lpstr>
      <vt:lpstr>5.2 Een bioscoop op je website</vt:lpstr>
      <vt:lpstr>5.2 Een bioscoop op je website</vt:lpstr>
      <vt:lpstr>5.3 Een radio op je website</vt:lpstr>
      <vt:lpstr>5.3 Een radio op je website</vt:lpstr>
      <vt:lpstr>5.3 Een radio op je website</vt:lpstr>
      <vt:lpstr>5.3 Een radio op je website</vt:lpstr>
      <vt:lpstr>5.3 Een radio op je website</vt:lpstr>
      <vt:lpstr>5.3 Een radio op je website</vt:lpstr>
      <vt:lpstr>5.4 Oefeningen</vt:lpstr>
      <vt:lpstr>5.4 Oefeningen</vt:lpstr>
      <vt:lpstr>5.4 Oefeningen</vt:lpstr>
      <vt:lpstr>5.4 Oefeningen</vt:lpstr>
      <vt:lpstr>Morrelen aan multimedia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ICTeam</dc:creator>
  <cp:lastModifiedBy>Marc</cp:lastModifiedBy>
  <cp:revision>36</cp:revision>
  <dcterms:created xsi:type="dcterms:W3CDTF">2019-07-14T07:52:00Z</dcterms:created>
  <dcterms:modified xsi:type="dcterms:W3CDTF">2022-05-25T20:13:51Z</dcterms:modified>
</cp:coreProperties>
</file>