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6" r:id="rId27"/>
    <p:sldId id="324" r:id="rId28"/>
    <p:sldId id="327" r:id="rId29"/>
    <p:sldId id="328" r:id="rId30"/>
    <p:sldId id="284" r:id="rId31"/>
    <p:sldId id="285" r:id="rId32"/>
    <p:sldId id="329" r:id="rId33"/>
    <p:sldId id="330" r:id="rId34"/>
    <p:sldId id="331" r:id="rId35"/>
    <p:sldId id="332" r:id="rId36"/>
    <p:sldId id="323" r:id="rId37"/>
    <p:sldId id="334" r:id="rId38"/>
    <p:sldId id="335" r:id="rId39"/>
    <p:sldId id="336" r:id="rId40"/>
    <p:sldId id="337" r:id="rId41"/>
    <p:sldId id="290" r:id="rId42"/>
    <p:sldId id="291" r:id="rId43"/>
    <p:sldId id="338" r:id="rId44"/>
    <p:sldId id="293" r:id="rId45"/>
    <p:sldId id="294" r:id="rId46"/>
    <p:sldId id="295" r:id="rId47"/>
    <p:sldId id="296" r:id="rId48"/>
    <p:sldId id="297" r:id="rId49"/>
    <p:sldId id="298" r:id="rId50"/>
    <p:sldId id="299" r:id="rId51"/>
    <p:sldId id="339"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261" r:id="rId65"/>
    <p:sldId id="313" r:id="rId66"/>
    <p:sldId id="315" r:id="rId67"/>
    <p:sldId id="314" r:id="rId68"/>
    <p:sldId id="316" r:id="rId69"/>
    <p:sldId id="317" r:id="rId70"/>
    <p:sldId id="318" r:id="rId71"/>
    <p:sldId id="319" r:id="rId72"/>
    <p:sldId id="320" r:id="rId73"/>
    <p:sldId id="321" r:id="rId74"/>
    <p:sldId id="322" r:id="rId75"/>
    <p:sldId id="258" r:id="rId7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C22"/>
    <a:srgbClr val="FFB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9" autoAdjust="0"/>
    <p:restoredTop sz="94660"/>
  </p:normalViewPr>
  <p:slideViewPr>
    <p:cSldViewPr snapToGrid="0">
      <p:cViewPr varScale="1">
        <p:scale>
          <a:sx n="111" d="100"/>
          <a:sy n="111" d="100"/>
        </p:scale>
        <p:origin x="1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4223360"/>
          </a:xfrm>
        </p:spPr>
        <p:txBody>
          <a:bodyPr anchor="ctr"/>
          <a:lstStyle>
            <a:lvl1pPr algn="ctr">
              <a:defRPr sz="6000"/>
            </a:lvl1pPr>
          </a:lstStyle>
          <a:p>
            <a:r>
              <a:rPr lang="nl-NL" smtClean="0"/>
              <a:t>Klik om de stijl te bewerken</a:t>
            </a:r>
            <a:endParaRPr lang="nl-BE"/>
          </a:p>
        </p:txBody>
      </p:sp>
    </p:spTree>
    <p:extLst>
      <p:ext uri="{BB962C8B-B14F-4D97-AF65-F5344CB8AC3E}">
        <p14:creationId xmlns:p14="http://schemas.microsoft.com/office/powerpoint/2010/main" val="32060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1598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766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931831" y="210578"/>
            <a:ext cx="10109915" cy="1077309"/>
          </a:xfr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1931832" y="1426379"/>
            <a:ext cx="10109916" cy="528351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166796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88474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521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8" name="Tijdelijke aanduiding voor voettekst 7"/>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0054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4" name="Tijdelijke aanduiding voor voettekst 3"/>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7888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3" name="Tijdelijke aanduiding voor voettekst 2"/>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2132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3490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83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2">
                <a:lumMod val="60000"/>
                <a:lumOff val="40000"/>
              </a:schemeClr>
            </a:gs>
            <a:gs pos="0">
              <a:schemeClr val="accent2">
                <a:lumMod val="40000"/>
                <a:lumOff val="60000"/>
              </a:schemeClr>
            </a:gs>
            <a:gs pos="100000">
              <a:srgbClr val="FFB633"/>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2053882" y="182245"/>
            <a:ext cx="10003301" cy="98537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2053881" y="1347323"/>
            <a:ext cx="10003301" cy="530669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662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3.xml"/><Relationship Id="rId7" Type="http://schemas.openxmlformats.org/officeDocument/2006/relationships/slide" Target="slide28.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7.xml"/><Relationship Id="rId4" Type="http://schemas.openxmlformats.org/officeDocument/2006/relationships/slide" Target="slide10.xml"/><Relationship Id="rId9"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hyperlink" Target="https://www.klascement.net/"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7. Jongleren met javascript</a:t>
            </a:r>
            <a:endParaRPr lang="nl-BE" dirty="0"/>
          </a:p>
        </p:txBody>
      </p:sp>
    </p:spTree>
    <p:extLst>
      <p:ext uri="{BB962C8B-B14F-4D97-AF65-F5344CB8AC3E}">
        <p14:creationId xmlns:p14="http://schemas.microsoft.com/office/powerpoint/2010/main" val="299286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523220"/>
          </a:xfrm>
          <a:prstGeom prst="rect">
            <a:avLst/>
          </a:prstGeom>
          <a:noFill/>
        </p:spPr>
        <p:txBody>
          <a:bodyPr wrap="square" rtlCol="0">
            <a:spAutoFit/>
          </a:bodyPr>
          <a:lstStyle/>
          <a:p>
            <a:r>
              <a:rPr lang="nl-BE" sz="2800" dirty="0"/>
              <a:t>In welk deel van de </a:t>
            </a:r>
            <a:r>
              <a:rPr lang="nl-BE" sz="2800" dirty="0" err="1"/>
              <a:t>html-code</a:t>
            </a:r>
            <a:r>
              <a:rPr lang="nl-BE" sz="2800" dirty="0"/>
              <a:t> bevindt zich het javascript?</a:t>
            </a:r>
          </a:p>
        </p:txBody>
      </p:sp>
      <p:sp>
        <p:nvSpPr>
          <p:cNvPr id="24" name="Rechthoek 23"/>
          <p:cNvSpPr/>
          <p:nvPr/>
        </p:nvSpPr>
        <p:spPr>
          <a:xfrm>
            <a:off x="1463038" y="2287736"/>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Tekstvak 22"/>
          <p:cNvSpPr txBox="1"/>
          <p:nvPr/>
        </p:nvSpPr>
        <p:spPr>
          <a:xfrm>
            <a:off x="1463038" y="4011634"/>
            <a:ext cx="10578707" cy="523220"/>
          </a:xfrm>
          <a:prstGeom prst="rect">
            <a:avLst/>
          </a:prstGeom>
          <a:noFill/>
        </p:spPr>
        <p:txBody>
          <a:bodyPr wrap="square" rtlCol="0">
            <a:spAutoFit/>
          </a:bodyPr>
          <a:lstStyle/>
          <a:p>
            <a:r>
              <a:rPr lang="nl-BE" sz="2800" dirty="0"/>
              <a:t>Binnen </a:t>
            </a:r>
            <a:r>
              <a:rPr lang="nl-BE" sz="2800" dirty="0" smtClean="0"/>
              <a:t>welke html-tag </a:t>
            </a:r>
            <a:r>
              <a:rPr lang="nl-BE" sz="2800" dirty="0"/>
              <a:t>wordt het javascript geschreven?</a:t>
            </a:r>
          </a:p>
        </p:txBody>
      </p:sp>
      <p:sp>
        <p:nvSpPr>
          <p:cNvPr id="26" name="Rechthoek 25"/>
          <p:cNvSpPr/>
          <p:nvPr/>
        </p:nvSpPr>
        <p:spPr>
          <a:xfrm>
            <a:off x="1463038" y="4768712"/>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7" name="Tekstvak 26"/>
          <p:cNvSpPr txBox="1"/>
          <p:nvPr/>
        </p:nvSpPr>
        <p:spPr>
          <a:xfrm>
            <a:off x="1569492" y="2481300"/>
            <a:ext cx="10304060" cy="523220"/>
          </a:xfrm>
          <a:prstGeom prst="rect">
            <a:avLst/>
          </a:prstGeom>
          <a:noFill/>
        </p:spPr>
        <p:txBody>
          <a:bodyPr wrap="square" rtlCol="0">
            <a:spAutoFit/>
          </a:bodyPr>
          <a:lstStyle/>
          <a:p>
            <a:r>
              <a:rPr lang="nl-BE" sz="2800" dirty="0"/>
              <a:t>In het </a:t>
            </a:r>
            <a:r>
              <a:rPr lang="nl-BE" sz="2800" dirty="0" smtClean="0">
                <a:solidFill>
                  <a:schemeClr val="accent6"/>
                </a:solidFill>
                <a:latin typeface="Code New Roman" panose="020B0609020204030204" pitchFamily="49" charset="0"/>
                <a:cs typeface="Code New Roman" panose="020B0609020204030204" pitchFamily="49" charset="0"/>
              </a:rPr>
              <a:t>&lt;body&gt;</a:t>
            </a:r>
            <a:r>
              <a:rPr lang="nl-BE" sz="2800" dirty="0" smtClean="0"/>
              <a:t>-</a:t>
            </a:r>
            <a:r>
              <a:rPr lang="nl-BE" sz="2800" dirty="0"/>
              <a:t>gedeelte.</a:t>
            </a:r>
          </a:p>
        </p:txBody>
      </p:sp>
      <p:sp>
        <p:nvSpPr>
          <p:cNvPr id="28" name="Tekstvak 27"/>
          <p:cNvSpPr txBox="1"/>
          <p:nvPr/>
        </p:nvSpPr>
        <p:spPr>
          <a:xfrm>
            <a:off x="1569492" y="5029197"/>
            <a:ext cx="10304060" cy="523220"/>
          </a:xfrm>
          <a:prstGeom prst="rect">
            <a:avLst/>
          </a:prstGeom>
          <a:noFill/>
        </p:spPr>
        <p:txBody>
          <a:bodyPr wrap="square" rtlCol="0">
            <a:spAutoFit/>
          </a:bodyPr>
          <a:lstStyle/>
          <a:p>
            <a:r>
              <a:rPr lang="nl-BE" sz="2800" dirty="0" smtClean="0">
                <a:solidFill>
                  <a:schemeClr val="accent6"/>
                </a:solidFill>
                <a:latin typeface="Code New Roman" panose="020B0609020204030204" pitchFamily="49" charset="0"/>
                <a:cs typeface="Code New Roman" panose="020B0609020204030204" pitchFamily="49" charset="0"/>
              </a:rPr>
              <a:t>&lt;script&gt;</a:t>
            </a:r>
            <a:endParaRPr lang="nl-BE" sz="2800" dirty="0"/>
          </a:p>
        </p:txBody>
      </p:sp>
    </p:spTree>
    <p:extLst>
      <p:ext uri="{BB962C8B-B14F-4D97-AF65-F5344CB8AC3E}">
        <p14:creationId xmlns:p14="http://schemas.microsoft.com/office/powerpoint/2010/main" val="319931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523220"/>
          </a:xfrm>
          <a:prstGeom prst="rect">
            <a:avLst/>
          </a:prstGeom>
          <a:noFill/>
        </p:spPr>
        <p:txBody>
          <a:bodyPr wrap="square" rtlCol="0">
            <a:spAutoFit/>
          </a:bodyPr>
          <a:lstStyle/>
          <a:p>
            <a:r>
              <a:rPr lang="nl-BE" sz="2800" dirty="0"/>
              <a:t>Welke twee </a:t>
            </a:r>
            <a:r>
              <a:rPr lang="nl-BE" sz="2800" dirty="0" smtClean="0"/>
              <a:t>gegevens </a:t>
            </a:r>
            <a:r>
              <a:rPr lang="nl-BE" sz="2800" dirty="0"/>
              <a:t>worden er in dit javascript gebruikt?</a:t>
            </a:r>
          </a:p>
        </p:txBody>
      </p:sp>
      <p:sp>
        <p:nvSpPr>
          <p:cNvPr id="24" name="Rechthoek 23"/>
          <p:cNvSpPr/>
          <p:nvPr/>
        </p:nvSpPr>
        <p:spPr>
          <a:xfrm>
            <a:off x="1463038" y="2287736"/>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Tekstvak 22"/>
          <p:cNvSpPr txBox="1"/>
          <p:nvPr/>
        </p:nvSpPr>
        <p:spPr>
          <a:xfrm>
            <a:off x="1463038" y="4011634"/>
            <a:ext cx="10578707" cy="954107"/>
          </a:xfrm>
          <a:prstGeom prst="rect">
            <a:avLst/>
          </a:prstGeom>
          <a:noFill/>
        </p:spPr>
        <p:txBody>
          <a:bodyPr wrap="square" rtlCol="0">
            <a:spAutoFit/>
          </a:bodyPr>
          <a:lstStyle/>
          <a:p>
            <a:r>
              <a:rPr lang="nl-BE" sz="2800" dirty="0" smtClean="0"/>
              <a:t>Kan </a:t>
            </a:r>
            <a:r>
              <a:rPr lang="nl-BE" sz="2800" dirty="0"/>
              <a:t>je uit de javascript-code afleiden wat de naam van het afbeeldingsbestand is? </a:t>
            </a:r>
          </a:p>
        </p:txBody>
      </p:sp>
      <p:sp>
        <p:nvSpPr>
          <p:cNvPr id="26" name="Rechthoek 25"/>
          <p:cNvSpPr/>
          <p:nvPr/>
        </p:nvSpPr>
        <p:spPr>
          <a:xfrm>
            <a:off x="1463038" y="5134472"/>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1569492" y="2481300"/>
            <a:ext cx="10304060" cy="523220"/>
          </a:xfrm>
          <a:prstGeom prst="rect">
            <a:avLst/>
          </a:prstGeom>
          <a:noFill/>
        </p:spPr>
        <p:txBody>
          <a:bodyPr wrap="square" rtlCol="0">
            <a:spAutoFit/>
          </a:bodyPr>
          <a:lstStyle/>
          <a:p>
            <a:r>
              <a:rPr lang="nl-BE" sz="2800" dirty="0">
                <a:solidFill>
                  <a:schemeClr val="accent6"/>
                </a:solidFill>
                <a:latin typeface="Code New Roman" panose="020B0609020204030204" pitchFamily="49" charset="0"/>
                <a:cs typeface="Code New Roman" panose="020B0609020204030204" pitchFamily="49" charset="0"/>
              </a:rPr>
              <a:t>naam</a:t>
            </a:r>
            <a:r>
              <a:rPr lang="nl-BE" sz="2800" dirty="0" smtClean="0"/>
              <a:t> en </a:t>
            </a:r>
            <a:r>
              <a:rPr lang="nl-BE" sz="2800" dirty="0">
                <a:solidFill>
                  <a:schemeClr val="accent6"/>
                </a:solidFill>
                <a:latin typeface="Code New Roman" panose="020B0609020204030204" pitchFamily="49" charset="0"/>
                <a:cs typeface="Code New Roman" panose="020B0609020204030204" pitchFamily="49" charset="0"/>
              </a:rPr>
              <a:t>beroep</a:t>
            </a:r>
          </a:p>
        </p:txBody>
      </p:sp>
      <p:sp>
        <p:nvSpPr>
          <p:cNvPr id="22" name="Tekstvak 21"/>
          <p:cNvSpPr txBox="1"/>
          <p:nvPr/>
        </p:nvSpPr>
        <p:spPr>
          <a:xfrm>
            <a:off x="1569492" y="5358416"/>
            <a:ext cx="10304060" cy="523220"/>
          </a:xfrm>
          <a:prstGeom prst="rect">
            <a:avLst/>
          </a:prstGeom>
          <a:noFill/>
        </p:spPr>
        <p:txBody>
          <a:bodyPr wrap="square" rtlCol="0">
            <a:spAutoFit/>
          </a:bodyPr>
          <a:lstStyle/>
          <a:p>
            <a:r>
              <a:rPr lang="nl-BE" sz="2800" dirty="0" smtClean="0">
                <a:solidFill>
                  <a:schemeClr val="accent6"/>
                </a:solidFill>
                <a:latin typeface="Code New Roman" panose="020B0609020204030204" pitchFamily="49" charset="0"/>
                <a:cs typeface="Code New Roman" panose="020B0609020204030204" pitchFamily="49" charset="0"/>
              </a:rPr>
              <a:t>corneel.jpg</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5" name="Rechthoek 2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89</a:t>
            </a:r>
            <a:endParaRPr lang="nl-BE" dirty="0">
              <a:solidFill>
                <a:schemeClr val="accent2">
                  <a:lumMod val="75000"/>
                </a:schemeClr>
              </a:solidFill>
            </a:endParaRPr>
          </a:p>
        </p:txBody>
      </p:sp>
    </p:spTree>
    <p:extLst>
      <p:ext uri="{BB962C8B-B14F-4D97-AF65-F5344CB8AC3E}">
        <p14:creationId xmlns:p14="http://schemas.microsoft.com/office/powerpoint/2010/main" val="242740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523220"/>
          </a:xfrm>
          <a:prstGeom prst="rect">
            <a:avLst/>
          </a:prstGeom>
          <a:noFill/>
        </p:spPr>
        <p:txBody>
          <a:bodyPr wrap="square" rtlCol="0">
            <a:spAutoFit/>
          </a:bodyPr>
          <a:lstStyle/>
          <a:p>
            <a:r>
              <a:rPr lang="nl-BE" sz="2800" dirty="0"/>
              <a:t>Hoe wordt commentaartekst geschreven in javascript?</a:t>
            </a:r>
          </a:p>
        </p:txBody>
      </p:sp>
      <p:sp>
        <p:nvSpPr>
          <p:cNvPr id="24" name="Rechthoek 23"/>
          <p:cNvSpPr/>
          <p:nvPr/>
        </p:nvSpPr>
        <p:spPr>
          <a:xfrm>
            <a:off x="1463038" y="2287736"/>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1569492" y="2481300"/>
            <a:ext cx="10304060" cy="523220"/>
          </a:xfrm>
          <a:prstGeom prst="rect">
            <a:avLst/>
          </a:prstGeom>
          <a:noFill/>
        </p:spPr>
        <p:txBody>
          <a:bodyPr wrap="square" rtlCol="0">
            <a:spAutoFit/>
          </a:bodyPr>
          <a:lstStyle/>
          <a:p>
            <a:r>
              <a:rPr lang="nl-BE" sz="2800" dirty="0" smtClean="0"/>
              <a:t>Achter twee </a:t>
            </a:r>
            <a:r>
              <a:rPr lang="nl-BE" sz="2800" dirty="0" err="1" smtClean="0"/>
              <a:t>slashes</a:t>
            </a:r>
            <a:r>
              <a:rPr lang="nl-BE" sz="2800" dirty="0" smtClean="0"/>
              <a:t>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smtClean="0"/>
              <a:t>)</a:t>
            </a:r>
            <a:endParaRPr lang="nl-BE" sz="2800" dirty="0"/>
          </a:p>
        </p:txBody>
      </p:sp>
    </p:spTree>
    <p:extLst>
      <p:ext uri="{BB962C8B-B14F-4D97-AF65-F5344CB8AC3E}">
        <p14:creationId xmlns:p14="http://schemas.microsoft.com/office/powerpoint/2010/main" val="285310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1312785" y="1642763"/>
            <a:ext cx="10728961" cy="4832092"/>
          </a:xfrm>
          <a:prstGeom prst="rect">
            <a:avLst/>
          </a:prstGeom>
          <a:noFill/>
        </p:spPr>
        <p:txBody>
          <a:bodyPr wrap="square" rtlCol="0">
            <a:spAutoFit/>
          </a:bodyPr>
          <a:lstStyle/>
          <a:p>
            <a:pPr algn="ctr"/>
            <a:r>
              <a:rPr lang="nl-BE" sz="4400" dirty="0" smtClean="0"/>
              <a:t>Declareren van een gegeven</a:t>
            </a:r>
          </a:p>
          <a:p>
            <a:pPr algn="ctr"/>
            <a:endParaRPr lang="nl-BE" sz="4400" dirty="0" smtClean="0"/>
          </a:p>
          <a:p>
            <a:pPr algn="ctr"/>
            <a:endParaRPr lang="nl-BE" sz="4400" dirty="0"/>
          </a:p>
          <a:p>
            <a:pPr algn="ctr"/>
            <a:r>
              <a:rPr lang="nl-BE" sz="4400" dirty="0" smtClean="0"/>
              <a:t>Waarde toekennen aan een gegeven</a:t>
            </a:r>
          </a:p>
          <a:p>
            <a:pPr algn="ctr"/>
            <a:endParaRPr lang="nl-BE" sz="4400" dirty="0" smtClean="0"/>
          </a:p>
          <a:p>
            <a:pPr algn="ctr"/>
            <a:endParaRPr lang="nl-BE" sz="4400" dirty="0"/>
          </a:p>
          <a:p>
            <a:pPr algn="ctr"/>
            <a:r>
              <a:rPr lang="nl-BE" sz="4400" dirty="0" smtClean="0">
                <a:solidFill>
                  <a:schemeClr val="accent6"/>
                </a:solidFill>
              </a:rPr>
              <a:t>Initialiseren </a:t>
            </a:r>
            <a:r>
              <a:rPr lang="nl-BE" sz="4400" dirty="0" smtClean="0"/>
              <a:t>van een gegeven</a:t>
            </a:r>
            <a:endParaRPr lang="nl-BE" sz="4400" dirty="0"/>
          </a:p>
        </p:txBody>
      </p:sp>
      <p:sp>
        <p:nvSpPr>
          <p:cNvPr id="12" name="Plus 11"/>
          <p:cNvSpPr/>
          <p:nvPr/>
        </p:nvSpPr>
        <p:spPr>
          <a:xfrm>
            <a:off x="5950424" y="2533092"/>
            <a:ext cx="1132764" cy="1092721"/>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
        <p:nvSpPr>
          <p:cNvPr id="18" name="Gelijk 17"/>
          <p:cNvSpPr/>
          <p:nvPr/>
        </p:nvSpPr>
        <p:spPr>
          <a:xfrm>
            <a:off x="5950424" y="4574277"/>
            <a:ext cx="1132764" cy="1092721"/>
          </a:xfrm>
          <a:prstGeom prst="mathEqual">
            <a:avLst>
              <a:gd name="adj1" fmla="val 23520"/>
              <a:gd name="adj2" fmla="val 1925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3148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1463039" y="3191385"/>
            <a:ext cx="10728961" cy="3477875"/>
          </a:xfrm>
          <a:prstGeom prst="rect">
            <a:avLst/>
          </a:prstGeom>
          <a:noFill/>
        </p:spPr>
        <p:txBody>
          <a:bodyPr wrap="square" rtlCol="0">
            <a:spAutoFit/>
          </a:bodyPr>
          <a:lstStyle/>
          <a:p>
            <a:r>
              <a:rPr lang="nl-BE" sz="4400" dirty="0" smtClean="0"/>
              <a:t>Methode om </a:t>
            </a:r>
            <a:r>
              <a:rPr lang="nl-BE" sz="4400" dirty="0" err="1" smtClean="0"/>
              <a:t>html-code</a:t>
            </a:r>
            <a:r>
              <a:rPr lang="nl-BE" sz="4400" dirty="0" smtClean="0"/>
              <a:t> te schrijven door middel van javascript</a:t>
            </a:r>
          </a:p>
          <a:p>
            <a:endParaRPr lang="nl-BE" sz="4400" dirty="0"/>
          </a:p>
          <a:p>
            <a:r>
              <a:rPr lang="nl-BE" sz="4400" dirty="0" smtClean="0"/>
              <a:t>Bestaande code wordt naar onder geschoven</a:t>
            </a:r>
          </a:p>
        </p:txBody>
      </p:sp>
      <p:sp>
        <p:nvSpPr>
          <p:cNvPr id="16" name="Tekstvak 15"/>
          <p:cNvSpPr txBox="1"/>
          <p:nvPr/>
        </p:nvSpPr>
        <p:spPr>
          <a:xfrm>
            <a:off x="1463039" y="1287887"/>
            <a:ext cx="10328627" cy="1569660"/>
          </a:xfrm>
          <a:prstGeom prst="rect">
            <a:avLst/>
          </a:prstGeom>
          <a:noFill/>
        </p:spPr>
        <p:txBody>
          <a:bodyPr wrap="square" rtlCol="0">
            <a:spAutoFit/>
          </a:bodyPr>
          <a:lstStyle/>
          <a:p>
            <a:r>
              <a:rPr lang="nl-BE" sz="9600" b="1" dirty="0" err="1" smtClean="0">
                <a:solidFill>
                  <a:schemeClr val="accent6"/>
                </a:solidFill>
                <a:latin typeface="Code New Roman" panose="020B0609020204030204" pitchFamily="49" charset="0"/>
                <a:cs typeface="Code New Roman" panose="020B0609020204030204" pitchFamily="49" charset="0"/>
              </a:rPr>
              <a:t>document.write</a:t>
            </a:r>
            <a:endParaRPr lang="nl-BE" sz="9600" b="1" dirty="0">
              <a:solidFill>
                <a:schemeClr val="accent6"/>
              </a:solidFill>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179195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5" name="Rechthoek 14"/>
          <p:cNvSpPr/>
          <p:nvPr/>
        </p:nvSpPr>
        <p:spPr>
          <a:xfrm>
            <a:off x="1463039" y="1966978"/>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1</a:t>
            </a:r>
            <a:endParaRPr lang="nl-BE" sz="4800" dirty="0"/>
          </a:p>
        </p:txBody>
      </p:sp>
      <p:sp>
        <p:nvSpPr>
          <p:cNvPr id="18" name="Rechthoek 17"/>
          <p:cNvSpPr/>
          <p:nvPr/>
        </p:nvSpPr>
        <p:spPr>
          <a:xfrm>
            <a:off x="1463039" y="2777118"/>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2</a:t>
            </a:r>
            <a:endParaRPr lang="nl-BE" sz="4800" dirty="0"/>
          </a:p>
        </p:txBody>
      </p:sp>
      <p:sp>
        <p:nvSpPr>
          <p:cNvPr id="19" name="Rechthoek 18"/>
          <p:cNvSpPr/>
          <p:nvPr/>
        </p:nvSpPr>
        <p:spPr>
          <a:xfrm>
            <a:off x="1463039" y="358302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3</a:t>
            </a:r>
            <a:endParaRPr lang="nl-BE" sz="4800" dirty="0"/>
          </a:p>
        </p:txBody>
      </p:sp>
      <p:sp>
        <p:nvSpPr>
          <p:cNvPr id="20" name="Rechthoek 19"/>
          <p:cNvSpPr/>
          <p:nvPr/>
        </p:nvSpPr>
        <p:spPr>
          <a:xfrm>
            <a:off x="1463039" y="439316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4</a:t>
            </a:r>
            <a:endParaRPr lang="nl-BE" sz="4800" dirty="0"/>
          </a:p>
        </p:txBody>
      </p:sp>
      <p:sp>
        <p:nvSpPr>
          <p:cNvPr id="21" name="Rechthoek 20"/>
          <p:cNvSpPr/>
          <p:nvPr/>
        </p:nvSpPr>
        <p:spPr>
          <a:xfrm>
            <a:off x="1463039" y="520330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5</a:t>
            </a:r>
            <a:endParaRPr lang="nl-BE" sz="4800" dirty="0"/>
          </a:p>
        </p:txBody>
      </p:sp>
      <p:sp>
        <p:nvSpPr>
          <p:cNvPr id="22" name="Rechthoek 21"/>
          <p:cNvSpPr/>
          <p:nvPr/>
        </p:nvSpPr>
        <p:spPr>
          <a:xfrm>
            <a:off x="1463039" y="601344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a:t>6</a:t>
            </a:r>
          </a:p>
        </p:txBody>
      </p:sp>
      <p:sp>
        <p:nvSpPr>
          <p:cNvPr id="24" name="Rechthoek 23"/>
          <p:cNvSpPr/>
          <p:nvPr/>
        </p:nvSpPr>
        <p:spPr>
          <a:xfrm>
            <a:off x="2451370" y="2808665"/>
            <a:ext cx="9590376" cy="66490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Elk statement wordt afgesloten met </a:t>
            </a:r>
            <a:r>
              <a:rPr lang="nl-BE" sz="2800" dirty="0" err="1" smtClean="0"/>
              <a:t>punt-komma</a:t>
            </a:r>
            <a:endParaRPr lang="nl-BE" sz="2800" dirty="0"/>
          </a:p>
        </p:txBody>
      </p:sp>
      <p:sp>
        <p:nvSpPr>
          <p:cNvPr id="25" name="Rechthoek 24"/>
          <p:cNvSpPr/>
          <p:nvPr/>
        </p:nvSpPr>
        <p:spPr>
          <a:xfrm>
            <a:off x="2451370" y="3612506"/>
            <a:ext cx="9590376" cy="6851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a:t>Javascript is hoofdlettergevoelig! </a:t>
            </a:r>
            <a:endParaRPr lang="nl-BE" sz="2800" dirty="0"/>
          </a:p>
        </p:txBody>
      </p:sp>
      <p:sp>
        <p:nvSpPr>
          <p:cNvPr id="26" name="Rechthoek 25"/>
          <p:cNvSpPr/>
          <p:nvPr/>
        </p:nvSpPr>
        <p:spPr>
          <a:xfrm>
            <a:off x="2451369" y="4442916"/>
            <a:ext cx="9590376" cy="66490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Het decimaalteken is </a:t>
            </a:r>
            <a:r>
              <a:rPr lang="nl-BE" sz="2800" dirty="0"/>
              <a:t>een </a:t>
            </a:r>
            <a:r>
              <a:rPr lang="nl-BE" sz="2800" dirty="0" smtClean="0"/>
              <a:t>punt, geen komma</a:t>
            </a:r>
            <a:r>
              <a:rPr lang="nl-BE" sz="2800" dirty="0"/>
              <a:t>. </a:t>
            </a:r>
          </a:p>
        </p:txBody>
      </p:sp>
      <p:sp>
        <p:nvSpPr>
          <p:cNvPr id="27" name="Rechthoek 26"/>
          <p:cNvSpPr/>
          <p:nvPr/>
        </p:nvSpPr>
        <p:spPr>
          <a:xfrm>
            <a:off x="2451369" y="5234426"/>
            <a:ext cx="9590376" cy="6851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Tekstgegevens tussen </a:t>
            </a:r>
            <a:r>
              <a:rPr lang="nl-BE" sz="2800" dirty="0"/>
              <a:t>enkelvoudige accenttekens</a:t>
            </a:r>
          </a:p>
        </p:txBody>
      </p:sp>
      <p:sp>
        <p:nvSpPr>
          <p:cNvPr id="28" name="Rechthoek 27"/>
          <p:cNvSpPr/>
          <p:nvPr/>
        </p:nvSpPr>
        <p:spPr>
          <a:xfrm>
            <a:off x="2461416" y="6044740"/>
            <a:ext cx="9590376" cy="66490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Commentaar: achter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smtClean="0"/>
              <a:t> of tussen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smtClean="0"/>
              <a:t> en </a:t>
            </a:r>
            <a:r>
              <a:rPr lang="nl-BE" sz="2800" dirty="0">
                <a:solidFill>
                  <a:schemeClr val="accent6"/>
                </a:solidFill>
                <a:latin typeface="Code New Roman" panose="020B0609020204030204" pitchFamily="49" charset="0"/>
                <a:cs typeface="Code New Roman" panose="020B0609020204030204" pitchFamily="49" charset="0"/>
              </a:rPr>
              <a:t>*/</a:t>
            </a:r>
          </a:p>
        </p:txBody>
      </p:sp>
      <p:sp>
        <p:nvSpPr>
          <p:cNvPr id="29" name="Tekstvak 28"/>
          <p:cNvSpPr txBox="1"/>
          <p:nvPr/>
        </p:nvSpPr>
        <p:spPr>
          <a:xfrm>
            <a:off x="2504169" y="1203407"/>
            <a:ext cx="7241608" cy="1107996"/>
          </a:xfrm>
          <a:prstGeom prst="rect">
            <a:avLst/>
          </a:prstGeom>
          <a:noFill/>
        </p:spPr>
        <p:txBody>
          <a:bodyPr wrap="square" rtlCol="0">
            <a:spAutoFit/>
          </a:bodyPr>
          <a:lstStyle/>
          <a:p>
            <a:r>
              <a:rPr lang="nl-BE" sz="6600" b="1" dirty="0" smtClean="0">
                <a:solidFill>
                  <a:schemeClr val="accent6"/>
                </a:solidFill>
              </a:rPr>
              <a:t>6 syntax-regels</a:t>
            </a:r>
            <a:endParaRPr lang="nl-BE" sz="6600" b="1" dirty="0">
              <a:solidFill>
                <a:schemeClr val="accent6"/>
              </a:solidFill>
            </a:endParaRPr>
          </a:p>
        </p:txBody>
      </p:sp>
      <p:sp>
        <p:nvSpPr>
          <p:cNvPr id="23" name="Rechthoek 22"/>
          <p:cNvSpPr/>
          <p:nvPr/>
        </p:nvSpPr>
        <p:spPr>
          <a:xfrm>
            <a:off x="2451371" y="1978255"/>
            <a:ext cx="9590376" cy="6851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Woorden van elkaar gescheiden met spaties</a:t>
            </a:r>
            <a:endParaRPr lang="nl-BE" sz="2800" dirty="0"/>
          </a:p>
        </p:txBody>
      </p:sp>
    </p:spTree>
    <p:extLst>
      <p:ext uri="{BB962C8B-B14F-4D97-AF65-F5344CB8AC3E}">
        <p14:creationId xmlns:p14="http://schemas.microsoft.com/office/powerpoint/2010/main" val="5473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7.2	</a:t>
            </a:r>
            <a:r>
              <a:rPr lang="nl-BE" dirty="0" err="1" smtClean="0">
                <a:solidFill>
                  <a:schemeClr val="bg1"/>
                </a:solidFill>
              </a:rPr>
              <a:t>Webtaal</a:t>
            </a:r>
            <a:r>
              <a:rPr lang="nl-BE" dirty="0" smtClean="0">
                <a:solidFill>
                  <a:schemeClr val="bg1"/>
                </a:solidFill>
              </a:rPr>
              <a:t> schrijven met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30" name="Afbeelding 29"/>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97421" y="1447520"/>
            <a:ext cx="900000" cy="900000"/>
          </a:xfrm>
          <a:prstGeom prst="rect">
            <a:avLst/>
          </a:prstGeom>
        </p:spPr>
      </p:pic>
      <p:sp>
        <p:nvSpPr>
          <p:cNvPr id="31" name="Tekstvak 30"/>
          <p:cNvSpPr txBox="1"/>
          <p:nvPr/>
        </p:nvSpPr>
        <p:spPr>
          <a:xfrm>
            <a:off x="4052824" y="235460"/>
            <a:ext cx="9128709" cy="7725192"/>
          </a:xfrm>
          <a:prstGeom prst="rect">
            <a:avLst/>
          </a:prstGeom>
          <a:noFill/>
        </p:spPr>
        <p:txBody>
          <a:bodyPr wrap="square" rtlCol="0">
            <a:spAutoFit/>
          </a:bodyPr>
          <a:lstStyle/>
          <a:p>
            <a:r>
              <a:rPr lang="nl-BE" sz="49600" b="1" dirty="0" smtClean="0">
                <a:solidFill>
                  <a:schemeClr val="accent6">
                    <a:lumMod val="60000"/>
                    <a:lumOff val="40000"/>
                  </a:schemeClr>
                </a:solidFill>
                <a:cs typeface="Code New Roman" panose="020B0609020204030204" pitchFamily="49" charset="0"/>
              </a:rPr>
              <a:t>//</a:t>
            </a:r>
            <a:endParaRPr lang="nl-BE" sz="49600" b="1" dirty="0">
              <a:solidFill>
                <a:schemeClr val="accent6">
                  <a:lumMod val="60000"/>
                  <a:lumOff val="40000"/>
                </a:schemeClr>
              </a:solidFill>
              <a:cs typeface="Code New Roman" panose="020B0609020204030204" pitchFamily="49" charset="0"/>
            </a:endParaRPr>
          </a:p>
        </p:txBody>
      </p:sp>
      <p:sp>
        <p:nvSpPr>
          <p:cNvPr id="32" name="Tekstvak 31"/>
          <p:cNvSpPr txBox="1"/>
          <p:nvPr/>
        </p:nvSpPr>
        <p:spPr>
          <a:xfrm>
            <a:off x="1436913" y="2347520"/>
            <a:ext cx="10728961" cy="2123658"/>
          </a:xfrm>
          <a:prstGeom prst="rect">
            <a:avLst/>
          </a:prstGeom>
          <a:noFill/>
        </p:spPr>
        <p:txBody>
          <a:bodyPr wrap="square" rtlCol="0">
            <a:spAutoFit/>
          </a:bodyPr>
          <a:lstStyle/>
          <a:p>
            <a:r>
              <a:rPr lang="nl-BE" sz="4400" dirty="0" smtClean="0"/>
              <a:t>Verduidelijking van stukken code door middel van commentaartekst is altijd een goed idee.</a:t>
            </a:r>
          </a:p>
        </p:txBody>
      </p:sp>
    </p:spTree>
    <p:extLst>
      <p:ext uri="{BB962C8B-B14F-4D97-AF65-F5344CB8AC3E}">
        <p14:creationId xmlns:p14="http://schemas.microsoft.com/office/powerpoint/2010/main" val="228084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7.3</a:t>
            </a:r>
            <a:r>
              <a:rPr lang="nl-BE" dirty="0">
                <a:solidFill>
                  <a:schemeClr val="bg1"/>
                </a:solidFill>
              </a:rPr>
              <a:t>	</a:t>
            </a:r>
            <a:r>
              <a:rPr lang="nl-BE" dirty="0" smtClean="0">
                <a:solidFill>
                  <a:schemeClr val="bg1"/>
                </a:solidFill>
              </a:rPr>
              <a:t>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sp>
        <p:nvSpPr>
          <p:cNvPr id="15" name="Rechthoek 14"/>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9250"/>
            <a:ext cx="944688" cy="869170"/>
          </a:xfrm>
          <a:prstGeom prst="rect">
            <a:avLst/>
          </a:prstGeom>
        </p:spPr>
      </p:pic>
      <p:sp>
        <p:nvSpPr>
          <p:cNvPr id="17" name="Tekstvak 16"/>
          <p:cNvSpPr txBox="1"/>
          <p:nvPr/>
        </p:nvSpPr>
        <p:spPr>
          <a:xfrm>
            <a:off x="1513016" y="1453961"/>
            <a:ext cx="10478752" cy="1908215"/>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Open </a:t>
            </a:r>
            <a:r>
              <a:rPr lang="nl-BE" sz="3600" dirty="0"/>
              <a:t>het bestand </a:t>
            </a:r>
            <a:r>
              <a:rPr lang="nl-BE" sz="3600" dirty="0">
                <a:solidFill>
                  <a:schemeClr val="accent6"/>
                </a:solidFill>
                <a:latin typeface="Code New Roman" panose="020B0609020204030204" pitchFamily="49" charset="0"/>
                <a:cs typeface="Code New Roman" panose="020B0609020204030204" pitchFamily="49" charset="0"/>
              </a:rPr>
              <a:t>index.html</a:t>
            </a:r>
            <a:r>
              <a:rPr lang="nl-BE" sz="3600" dirty="0"/>
              <a:t> in </a:t>
            </a:r>
            <a:r>
              <a:rPr lang="nl-BE" sz="3600" dirty="0">
                <a:solidFill>
                  <a:schemeClr val="accent6"/>
                </a:solidFill>
                <a:latin typeface="Code New Roman" panose="020B0609020204030204" pitchFamily="49" charset="0"/>
                <a:cs typeface="Code New Roman" panose="020B0609020204030204" pitchFamily="49" charset="0"/>
              </a:rPr>
              <a:t>vb07a</a:t>
            </a:r>
            <a:r>
              <a:rPr lang="nl-BE" sz="3600" dirty="0"/>
              <a:t> in een teksteditor.</a:t>
            </a:r>
          </a:p>
          <a:p>
            <a:pPr marL="514350" indent="-514350">
              <a:spcBef>
                <a:spcPts val="1200"/>
              </a:spcBef>
              <a:buClr>
                <a:schemeClr val="accent6"/>
              </a:buClr>
              <a:buFont typeface="Wingdings 3" panose="05040102010807070707" pitchFamily="18" charset="2"/>
              <a:buChar char=""/>
            </a:pPr>
            <a:r>
              <a:rPr lang="nl-BE" sz="3600" dirty="0" smtClean="0"/>
              <a:t>Pas </a:t>
            </a:r>
            <a:r>
              <a:rPr lang="nl-BE" sz="3600" dirty="0"/>
              <a:t>de code in het javascript als volgt aan.</a:t>
            </a:r>
          </a:p>
        </p:txBody>
      </p:sp>
      <p:graphicFrame>
        <p:nvGraphicFramePr>
          <p:cNvPr id="18" name="Tabel 17"/>
          <p:cNvGraphicFramePr>
            <a:graphicFrameLocks noGrp="1"/>
          </p:cNvGraphicFramePr>
          <p:nvPr>
            <p:extLst>
              <p:ext uri="{D42A27DB-BD31-4B8C-83A1-F6EECF244321}">
                <p14:modId xmlns:p14="http://schemas.microsoft.com/office/powerpoint/2010/main" val="2185751029"/>
              </p:ext>
            </p:extLst>
          </p:nvPr>
        </p:nvGraphicFramePr>
        <p:xfrm>
          <a:off x="1565811" y="3631720"/>
          <a:ext cx="10375980" cy="2926080"/>
        </p:xfrm>
        <a:graphic>
          <a:graphicData uri="http://schemas.openxmlformats.org/drawingml/2006/table">
            <a:tbl>
              <a:tblPr firstRow="1" firstCol="1" bandRow="1">
                <a:tableStyleId>{5C22544A-7EE6-4342-B048-85BDC9FD1C3A}</a:tableStyleId>
              </a:tblPr>
              <a:tblGrid>
                <a:gridCol w="590535">
                  <a:extLst>
                    <a:ext uri="{9D8B030D-6E8A-4147-A177-3AD203B41FA5}">
                      <a16:colId xmlns:a16="http://schemas.microsoft.com/office/drawing/2014/main" val="2855085912"/>
                    </a:ext>
                  </a:extLst>
                </a:gridCol>
                <a:gridCol w="9785445">
                  <a:extLst>
                    <a:ext uri="{9D8B030D-6E8A-4147-A177-3AD203B41FA5}">
                      <a16:colId xmlns:a16="http://schemas.microsoft.com/office/drawing/2014/main" val="2105840097"/>
                    </a:ext>
                  </a:extLst>
                </a:gridCol>
              </a:tblGrid>
              <a:tr h="2920172">
                <a:tc>
                  <a:txBody>
                    <a:bodyPr/>
                    <a:lstStyle/>
                    <a:p>
                      <a:pPr algn="r">
                        <a:lnSpc>
                          <a:spcPct val="100000"/>
                        </a:lnSpc>
                        <a:spcAft>
                          <a:spcPts val="0"/>
                        </a:spcAft>
                      </a:pPr>
                      <a:r>
                        <a:rPr lang="nl-BE" sz="2400" b="0" dirty="0" smtClean="0">
                          <a:effectLst/>
                          <a:latin typeface="+mn-lt"/>
                          <a:ea typeface="+mn-ea"/>
                          <a:cs typeface="+mn-cs"/>
                        </a:rPr>
                        <a:t>12</a:t>
                      </a:r>
                    </a:p>
                    <a:p>
                      <a:pPr algn="r">
                        <a:lnSpc>
                          <a:spcPct val="100000"/>
                        </a:lnSpc>
                        <a:spcAft>
                          <a:spcPts val="0"/>
                        </a:spcAft>
                      </a:pPr>
                      <a:r>
                        <a:rPr lang="nl-BE" sz="2400" b="0" dirty="0" smtClean="0">
                          <a:effectLst/>
                          <a:latin typeface="+mn-lt"/>
                          <a:ea typeface="+mn-ea"/>
                          <a:cs typeface="+mn-cs"/>
                        </a:rPr>
                        <a:t>13</a:t>
                      </a:r>
                    </a:p>
                    <a:p>
                      <a:pPr algn="r">
                        <a:lnSpc>
                          <a:spcPct val="100000"/>
                        </a:lnSpc>
                        <a:spcAft>
                          <a:spcPts val="0"/>
                        </a:spcAft>
                      </a:pPr>
                      <a:r>
                        <a:rPr lang="nl-BE" sz="2400" b="0" dirty="0" smtClean="0">
                          <a:effectLst/>
                          <a:latin typeface="+mn-lt"/>
                          <a:ea typeface="+mn-ea"/>
                          <a:cs typeface="+mn-cs"/>
                        </a:rPr>
                        <a:t>14</a:t>
                      </a:r>
                    </a:p>
                    <a:p>
                      <a:pPr algn="r">
                        <a:lnSpc>
                          <a:spcPct val="100000"/>
                        </a:lnSpc>
                        <a:spcAft>
                          <a:spcPts val="0"/>
                        </a:spcAft>
                      </a:pPr>
                      <a:r>
                        <a:rPr lang="nl-BE" sz="2400" b="0" dirty="0" smtClean="0">
                          <a:effectLst/>
                          <a:latin typeface="+mn-lt"/>
                          <a:ea typeface="+mn-ea"/>
                          <a:cs typeface="+mn-cs"/>
                        </a:rPr>
                        <a:t>15</a:t>
                      </a:r>
                    </a:p>
                    <a:p>
                      <a:pPr algn="r">
                        <a:lnSpc>
                          <a:spcPct val="100000"/>
                        </a:lnSpc>
                        <a:spcAft>
                          <a:spcPts val="0"/>
                        </a:spcAft>
                      </a:pPr>
                      <a:r>
                        <a:rPr lang="nl-BE" sz="2400" b="0" dirty="0" smtClean="0">
                          <a:effectLst/>
                          <a:latin typeface="+mn-lt"/>
                          <a:ea typeface="+mn-ea"/>
                          <a:cs typeface="+mn-cs"/>
                        </a:rPr>
                        <a:t>16</a:t>
                      </a:r>
                    </a:p>
                    <a:p>
                      <a:pPr algn="r">
                        <a:lnSpc>
                          <a:spcPct val="100000"/>
                        </a:lnSpc>
                        <a:spcAft>
                          <a:spcPts val="0"/>
                        </a:spcAft>
                      </a:pPr>
                      <a:r>
                        <a:rPr lang="nl-BE" sz="2400" b="0" dirty="0" smtClean="0">
                          <a:effectLst/>
                          <a:latin typeface="+mn-lt"/>
                          <a:ea typeface="+mn-ea"/>
                          <a:cs typeface="+mn-cs"/>
                        </a:rPr>
                        <a:t>17</a:t>
                      </a:r>
                    </a:p>
                    <a:p>
                      <a:pPr algn="r">
                        <a:lnSpc>
                          <a:spcPct val="100000"/>
                        </a:lnSpc>
                        <a:spcAft>
                          <a:spcPts val="0"/>
                        </a:spcAft>
                      </a:pPr>
                      <a:r>
                        <a:rPr lang="nl-BE" sz="2400" b="0" dirty="0" smtClean="0">
                          <a:effectLst/>
                          <a:latin typeface="+mn-lt"/>
                          <a:ea typeface="+mn-ea"/>
                          <a:cs typeface="+mn-cs"/>
                        </a:rPr>
                        <a:t>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50000"/>
                            </a:schemeClr>
                          </a:solidFill>
                          <a:effectLst/>
                          <a:latin typeface="Code New Roman" panose="020B0609020204030204" pitchFamily="49" charset="0"/>
                          <a:cs typeface="Code New Roman" panose="020B0609020204030204" pitchFamily="49" charset="0"/>
                        </a:rPr>
                        <a:t>// initialiseren van variabelen</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let naam = 'corneel';</a:t>
                      </a:r>
                    </a:p>
                    <a:p>
                      <a:pPr marL="0" indent="0" algn="l">
                        <a:lnSpc>
                          <a:spcPct val="100000"/>
                        </a:lnSpc>
                        <a:spcBef>
                          <a:spcPts val="0"/>
                        </a:spcBef>
                        <a:spcAft>
                          <a:spcPts val="0"/>
                        </a:spcAft>
                        <a:tabLst>
                          <a:tab pos="200660" algn="l"/>
                          <a:tab pos="400685" algn="l"/>
                          <a:tab pos="562610" algn="l"/>
                          <a:tab pos="762635" algn="l"/>
                        </a:tabLst>
                      </a:pPr>
                      <a:endParaRPr lang="it-IT" sz="24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'corneel') beroep = 'boer';</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document.write('&lt;article&gt;&lt;h1&gt;wat word ik later?&lt;/h1&gt;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&lt;/article&gt;');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25210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sp>
        <p:nvSpPr>
          <p:cNvPr id="15" name="Rechthoek 14"/>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9250"/>
            <a:ext cx="944688" cy="869170"/>
          </a:xfrm>
          <a:prstGeom prst="rect">
            <a:avLst/>
          </a:prstGeom>
        </p:spPr>
      </p:pic>
      <p:sp>
        <p:nvSpPr>
          <p:cNvPr id="17" name="Tekstvak 16"/>
          <p:cNvSpPr txBox="1"/>
          <p:nvPr/>
        </p:nvSpPr>
        <p:spPr>
          <a:xfrm>
            <a:off x="1513016" y="1453961"/>
            <a:ext cx="10478752" cy="5293757"/>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Probeer </a:t>
            </a:r>
            <a:r>
              <a:rPr lang="nl-BE" sz="3600" dirty="0"/>
              <a:t>het resultaat uit in een browser.</a:t>
            </a:r>
          </a:p>
          <a:p>
            <a:pPr marL="514350" indent="-514350">
              <a:spcBef>
                <a:spcPts val="1200"/>
              </a:spcBef>
              <a:buClr>
                <a:schemeClr val="accent6"/>
              </a:buClr>
              <a:buFont typeface="Wingdings 3" panose="05040102010807070707" pitchFamily="18" charset="2"/>
              <a:buChar char=""/>
            </a:pPr>
            <a:r>
              <a:rPr lang="nl-BE" sz="3600" dirty="0" smtClean="0"/>
              <a:t>Voeg </a:t>
            </a:r>
            <a:r>
              <a:rPr lang="nl-BE" sz="3600" dirty="0"/>
              <a:t>nog enkele namen en beroepen toe</a:t>
            </a:r>
            <a:r>
              <a:rPr lang="nl-BE" sz="3600" dirty="0" smtClean="0"/>
              <a:t>.</a:t>
            </a:r>
          </a:p>
          <a:p>
            <a:pPr marL="514350" indent="-514350">
              <a:spcBef>
                <a:spcPts val="1200"/>
              </a:spcBef>
              <a:buClr>
                <a:schemeClr val="accent6"/>
              </a:buClr>
              <a:buFont typeface="Wingdings 3" panose="05040102010807070707" pitchFamily="18" charset="2"/>
              <a:buChar char=""/>
            </a:pPr>
            <a:endParaRPr lang="nl-BE" sz="3600" dirty="0"/>
          </a:p>
          <a:p>
            <a:pPr marL="514350" indent="-514350">
              <a:spcBef>
                <a:spcPts val="1200"/>
              </a:spcBef>
              <a:buClr>
                <a:schemeClr val="accent6"/>
              </a:buClr>
              <a:buFont typeface="Wingdings 3" panose="05040102010807070707" pitchFamily="18" charset="2"/>
              <a:buChar char=""/>
            </a:pPr>
            <a:endParaRPr lang="nl-BE" sz="3600" dirty="0" smtClean="0"/>
          </a:p>
          <a:p>
            <a:pPr>
              <a:spcBef>
                <a:spcPts val="1200"/>
              </a:spcBef>
              <a:buClr>
                <a:schemeClr val="accent6"/>
              </a:buClr>
            </a:pPr>
            <a:endParaRPr lang="nl-BE" sz="3600" dirty="0" smtClean="0"/>
          </a:p>
          <a:p>
            <a:pPr marL="514350" indent="-514350">
              <a:spcBef>
                <a:spcPts val="1200"/>
              </a:spcBef>
              <a:buClr>
                <a:schemeClr val="accent6"/>
              </a:buClr>
              <a:buFont typeface="Wingdings 3" panose="05040102010807070707" pitchFamily="18" charset="2"/>
              <a:buChar char=""/>
            </a:pPr>
            <a:r>
              <a:rPr lang="nl-BE" sz="3600" dirty="0" smtClean="0"/>
              <a:t>Wijzig </a:t>
            </a:r>
            <a:r>
              <a:rPr lang="nl-BE" sz="3600" dirty="0"/>
              <a:t>de waarde van de variabele </a:t>
            </a:r>
            <a:r>
              <a:rPr lang="nl-BE" sz="3600" dirty="0">
                <a:solidFill>
                  <a:schemeClr val="accent6"/>
                </a:solidFill>
                <a:latin typeface="Code New Roman" panose="020B0609020204030204" pitchFamily="49" charset="0"/>
                <a:cs typeface="Code New Roman" panose="020B0609020204030204" pitchFamily="49" charset="0"/>
              </a:rPr>
              <a:t>naam</a:t>
            </a:r>
            <a:r>
              <a:rPr lang="nl-BE" sz="3600" dirty="0"/>
              <a:t> achtereenvolgens in jan, piet en </a:t>
            </a:r>
            <a:r>
              <a:rPr lang="nl-BE" sz="3600" dirty="0" err="1"/>
              <a:t>joris</a:t>
            </a:r>
            <a:r>
              <a:rPr lang="nl-BE" sz="3600" dirty="0"/>
              <a:t>. </a:t>
            </a:r>
            <a:r>
              <a:rPr lang="nl-BE" sz="3600" dirty="0" smtClean="0"/>
              <a:t/>
            </a:r>
            <a:br>
              <a:rPr lang="nl-BE" sz="3600" dirty="0" smtClean="0"/>
            </a:br>
            <a:r>
              <a:rPr lang="nl-BE" sz="3600" dirty="0" smtClean="0"/>
              <a:t>Bekijk </a:t>
            </a:r>
            <a:r>
              <a:rPr lang="nl-BE" sz="3600" dirty="0"/>
              <a:t>het resultaat telkens in een browser.</a:t>
            </a:r>
          </a:p>
        </p:txBody>
      </p:sp>
      <p:graphicFrame>
        <p:nvGraphicFramePr>
          <p:cNvPr id="18" name="Tabel 17"/>
          <p:cNvGraphicFramePr>
            <a:graphicFrameLocks noGrp="1"/>
          </p:cNvGraphicFramePr>
          <p:nvPr>
            <p:extLst>
              <p:ext uri="{D42A27DB-BD31-4B8C-83A1-F6EECF244321}">
                <p14:modId xmlns:p14="http://schemas.microsoft.com/office/powerpoint/2010/main" val="539182065"/>
              </p:ext>
            </p:extLst>
          </p:nvPr>
        </p:nvGraphicFramePr>
        <p:xfrm>
          <a:off x="1615788" y="3015398"/>
          <a:ext cx="10375980" cy="1828800"/>
        </p:xfrm>
        <a:graphic>
          <a:graphicData uri="http://schemas.openxmlformats.org/drawingml/2006/table">
            <a:tbl>
              <a:tblPr firstRow="1" firstCol="1" bandRow="1">
                <a:tableStyleId>{5C22544A-7EE6-4342-B048-85BDC9FD1C3A}</a:tableStyleId>
              </a:tblPr>
              <a:tblGrid>
                <a:gridCol w="590535">
                  <a:extLst>
                    <a:ext uri="{9D8B030D-6E8A-4147-A177-3AD203B41FA5}">
                      <a16:colId xmlns:a16="http://schemas.microsoft.com/office/drawing/2014/main" val="2855085912"/>
                    </a:ext>
                  </a:extLst>
                </a:gridCol>
                <a:gridCol w="9785445">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if (naam == 'corneel') beroep = 'boer';</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'jan') beroep = 'piloot';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'piet') beroep = 'tuinman';</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'joris') beroep = 'webdesigner';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35783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graphicFrame>
        <p:nvGraphicFramePr>
          <p:cNvPr id="18" name="Tabel 17"/>
          <p:cNvGraphicFramePr>
            <a:graphicFrameLocks noGrp="1"/>
          </p:cNvGraphicFramePr>
          <p:nvPr>
            <p:extLst>
              <p:ext uri="{D42A27DB-BD31-4B8C-83A1-F6EECF244321}">
                <p14:modId xmlns:p14="http://schemas.microsoft.com/office/powerpoint/2010/main" val="2329313668"/>
              </p:ext>
            </p:extLst>
          </p:nvPr>
        </p:nvGraphicFramePr>
        <p:xfrm>
          <a:off x="1463038" y="1607601"/>
          <a:ext cx="10578707" cy="731520"/>
        </p:xfrm>
        <a:graphic>
          <a:graphicData uri="http://schemas.openxmlformats.org/drawingml/2006/table">
            <a:tbl>
              <a:tblPr firstRow="1" firstCol="1" bandRow="1">
                <a:tableStyleId>{5C22544A-7EE6-4342-B048-85BDC9FD1C3A}</a:tableStyleId>
              </a:tblPr>
              <a:tblGrid>
                <a:gridCol w="602073">
                  <a:extLst>
                    <a:ext uri="{9D8B030D-6E8A-4147-A177-3AD203B41FA5}">
                      <a16:colId xmlns:a16="http://schemas.microsoft.com/office/drawing/2014/main" val="2855085912"/>
                    </a:ext>
                  </a:extLst>
                </a:gridCol>
                <a:gridCol w="99766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endParaRPr lang="nl-BE" sz="24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let naam = prompt('wat is de naam? kies uit jan, piet, </a:t>
                      </a:r>
                      <a:br>
                        <a:rPr lang="nl-BE" sz="2400" b="0" dirty="0" smtClean="0">
                          <a:solidFill>
                            <a:schemeClr val="accent6"/>
                          </a:solidFill>
                          <a:effectLst/>
                          <a:latin typeface="Code New Roman" panose="020B0609020204030204" pitchFamily="49" charset="0"/>
                          <a:cs typeface="Code New Roman" panose="020B0609020204030204" pitchFamily="49" charset="0"/>
                        </a:rPr>
                      </a:br>
                      <a:r>
                        <a:rPr lang="nl-BE" sz="2400" b="0" dirty="0" err="1" smtClean="0">
                          <a:solidFill>
                            <a:schemeClr val="accent6"/>
                          </a:solidFill>
                          <a:effectLst/>
                          <a:latin typeface="Code New Roman" panose="020B0609020204030204" pitchFamily="49" charset="0"/>
                          <a:cs typeface="Code New Roman" panose="020B0609020204030204" pitchFamily="49" charset="0"/>
                        </a:rPr>
                        <a:t>joris</a:t>
                      </a:r>
                      <a:r>
                        <a:rPr lang="nl-BE" sz="2400" b="0" baseline="0" dirty="0" smtClean="0">
                          <a:solidFill>
                            <a:schemeClr val="accent6"/>
                          </a:solidFill>
                          <a:effectLst/>
                          <a:latin typeface="Code New Roman" panose="020B0609020204030204" pitchFamily="49" charset="0"/>
                          <a:cs typeface="Code New Roman" panose="020B0609020204030204" pitchFamily="49" charset="0"/>
                        </a:rPr>
                        <a:t> </a:t>
                      </a:r>
                      <a:r>
                        <a:rPr lang="nl-BE" sz="2400" b="0" dirty="0" smtClean="0">
                          <a:solidFill>
                            <a:schemeClr val="accent6"/>
                          </a:solidFill>
                          <a:effectLst/>
                          <a:latin typeface="Code New Roman" panose="020B0609020204030204" pitchFamily="49" charset="0"/>
                          <a:cs typeface="Code New Roman" panose="020B0609020204030204" pitchFamily="49" charset="0"/>
                        </a:rPr>
                        <a:t>en </a:t>
                      </a:r>
                      <a:r>
                        <a:rPr lang="nl-BE" sz="2400" b="0" dirty="0" err="1" smtClean="0">
                          <a:solidFill>
                            <a:schemeClr val="accent6"/>
                          </a:solidFill>
                          <a:effectLst/>
                          <a:latin typeface="Code New Roman" panose="020B0609020204030204" pitchFamily="49" charset="0"/>
                          <a:cs typeface="Code New Roman" panose="020B0609020204030204" pitchFamily="49" charset="0"/>
                        </a:rPr>
                        <a:t>corneel</a:t>
                      </a:r>
                      <a:r>
                        <a:rPr lang="nl-BE" sz="2400" b="0" dirty="0" smtClean="0">
                          <a:solidFill>
                            <a:schemeClr val="accent6"/>
                          </a:solidFill>
                          <a:effectLst/>
                          <a:latin typeface="Code New Roman" panose="020B0609020204030204" pitchFamily="49" charset="0"/>
                          <a:cs typeface="Code New Roman" panose="020B0609020204030204" pitchFamily="49" charset="0"/>
                        </a:rPr>
                        <a:t>.','naam ingeven');</a:t>
                      </a:r>
                      <a:endParaRPr lang="it-IT" sz="24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20" name="Afbeelding 19"/>
          <p:cNvPicPr/>
          <p:nvPr/>
        </p:nvPicPr>
        <p:blipFill rotWithShape="1">
          <a:blip r:embed="rId6">
            <a:extLst>
              <a:ext uri="{28A0092B-C50C-407E-A947-70E740481C1C}">
                <a14:useLocalDpi xmlns:a14="http://schemas.microsoft.com/office/drawing/2010/main" val="0"/>
              </a:ext>
            </a:extLst>
          </a:blip>
          <a:srcRect l="36871" t="42532" r="36811" b="35222"/>
          <a:stretch/>
        </p:blipFill>
        <p:spPr bwMode="auto">
          <a:xfrm>
            <a:off x="4671377" y="2658835"/>
            <a:ext cx="7370368" cy="3645871"/>
          </a:xfrm>
          <a:prstGeom prst="rect">
            <a:avLst/>
          </a:prstGeom>
          <a:ln>
            <a:noFill/>
          </a:ln>
          <a:extLst>
            <a:ext uri="{53640926-AAD7-44D8-BBD7-CCE9431645EC}">
              <a14:shadowObscured xmlns:a14="http://schemas.microsoft.com/office/drawing/2010/main"/>
            </a:ext>
          </a:extLst>
        </p:spPr>
      </p:pic>
      <p:cxnSp>
        <p:nvCxnSpPr>
          <p:cNvPr id="21" name="Rechte verbindingslijn met pijl 20"/>
          <p:cNvCxnSpPr/>
          <p:nvPr/>
        </p:nvCxnSpPr>
        <p:spPr>
          <a:xfrm flipH="1">
            <a:off x="8356561" y="2045551"/>
            <a:ext cx="377141" cy="188424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flipH="1">
            <a:off x="6127845" y="2354606"/>
            <a:ext cx="236698" cy="21271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6052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 Jongleren met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rId3" action="ppaction://hlinksldjump"/>
          </p:cNvPr>
          <p:cNvSpPr/>
          <p:nvPr/>
        </p:nvSpPr>
        <p:spPr>
          <a:xfrm>
            <a:off x="1463039" y="1467771"/>
            <a:ext cx="5175039" cy="11707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7.1 Wat is javascript?</a:t>
            </a:r>
            <a:endParaRPr lang="nl-BE" sz="2800" dirty="0"/>
          </a:p>
        </p:txBody>
      </p:sp>
      <p:sp>
        <p:nvSpPr>
          <p:cNvPr id="10" name="Rechthoek 9">
            <a:hlinkClick r:id="rId4" action="ppaction://hlinksldjump"/>
          </p:cNvPr>
          <p:cNvSpPr/>
          <p:nvPr/>
        </p:nvSpPr>
        <p:spPr>
          <a:xfrm>
            <a:off x="6794833" y="1467771"/>
            <a:ext cx="5246914" cy="1170701"/>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BE" sz="2800" dirty="0" smtClean="0"/>
              <a:t>7.2 </a:t>
            </a:r>
            <a:r>
              <a:rPr lang="nl-BE" sz="2800" dirty="0" err="1" smtClean="0"/>
              <a:t>Webtaal</a:t>
            </a:r>
            <a:r>
              <a:rPr lang="nl-BE" sz="2800" dirty="0" smtClean="0"/>
              <a:t> schrijven met javascript</a:t>
            </a:r>
            <a:endParaRPr lang="nl-BE" sz="2800" dirty="0"/>
          </a:p>
        </p:txBody>
      </p:sp>
      <p:sp>
        <p:nvSpPr>
          <p:cNvPr id="11" name="Rechthoek 10">
            <a:hlinkClick r:id="rId5" action="ppaction://hlinksldjump"/>
          </p:cNvPr>
          <p:cNvSpPr/>
          <p:nvPr/>
        </p:nvSpPr>
        <p:spPr>
          <a:xfrm>
            <a:off x="1463038" y="2818356"/>
            <a:ext cx="5175039" cy="1170701"/>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2800" dirty="0" smtClean="0"/>
              <a:t>7.3 De bezoeker kiest</a:t>
            </a:r>
            <a:endParaRPr lang="nl-BE" sz="2800" dirty="0"/>
          </a:p>
        </p:txBody>
      </p:sp>
      <p:sp>
        <p:nvSpPr>
          <p:cNvPr id="12" name="Rechthoek 11">
            <a:hlinkClick r:id="rId6" action="ppaction://hlinksldjump"/>
          </p:cNvPr>
          <p:cNvSpPr/>
          <p:nvPr/>
        </p:nvSpPr>
        <p:spPr>
          <a:xfrm>
            <a:off x="6794832" y="2818356"/>
            <a:ext cx="5246914" cy="1170701"/>
          </a:xfrm>
          <a:prstGeom prst="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2800" dirty="0" smtClean="0"/>
              <a:t>7.4 Weg met die prompt</a:t>
            </a:r>
            <a:endParaRPr lang="nl-BE" sz="2800" dirty="0"/>
          </a:p>
        </p:txBody>
      </p:sp>
      <p:sp>
        <p:nvSpPr>
          <p:cNvPr id="13" name="Rechthoek 12">
            <a:hlinkClick r:id="rId7" action="ppaction://hlinksldjump"/>
          </p:cNvPr>
          <p:cNvSpPr/>
          <p:nvPr/>
        </p:nvSpPr>
        <p:spPr>
          <a:xfrm>
            <a:off x="1463038" y="4168941"/>
            <a:ext cx="5175039" cy="1170701"/>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7.5 Kiezen is (niet altijd) verliezen</a:t>
            </a:r>
            <a:endParaRPr lang="nl-BE" sz="2800" dirty="0"/>
          </a:p>
        </p:txBody>
      </p:sp>
      <p:sp>
        <p:nvSpPr>
          <p:cNvPr id="14" name="Rechthoek 13">
            <a:hlinkClick r:id="rId8" action="ppaction://hlinksldjump"/>
          </p:cNvPr>
          <p:cNvSpPr/>
          <p:nvPr/>
        </p:nvSpPr>
        <p:spPr>
          <a:xfrm>
            <a:off x="6794832" y="4168941"/>
            <a:ext cx="5246914" cy="117070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2800" dirty="0" smtClean="0"/>
              <a:t>7.6 Willekeur troef</a:t>
            </a:r>
            <a:endParaRPr lang="nl-BE" sz="2800" dirty="0"/>
          </a:p>
        </p:txBody>
      </p:sp>
      <p:sp>
        <p:nvSpPr>
          <p:cNvPr id="15" name="Rechthoek 14">
            <a:hlinkClick r:id="rId9" action="ppaction://hlinksldjump"/>
          </p:cNvPr>
          <p:cNvSpPr/>
          <p:nvPr/>
        </p:nvSpPr>
        <p:spPr>
          <a:xfrm>
            <a:off x="1463038" y="5519526"/>
            <a:ext cx="10578708" cy="1170701"/>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7.7 Oefeningen</a:t>
            </a:r>
            <a:endParaRPr lang="nl-BE" sz="2800" dirty="0"/>
          </a:p>
        </p:txBody>
      </p:sp>
    </p:spTree>
    <p:extLst>
      <p:ext uri="{BB962C8B-B14F-4D97-AF65-F5344CB8AC3E}">
        <p14:creationId xmlns:p14="http://schemas.microsoft.com/office/powerpoint/2010/main" val="20472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sp>
        <p:nvSpPr>
          <p:cNvPr id="15" name="Rechthoek 14"/>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stap2 </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9250"/>
            <a:ext cx="944688" cy="869170"/>
          </a:xfrm>
          <a:prstGeom prst="rect">
            <a:avLst/>
          </a:prstGeom>
        </p:spPr>
      </p:pic>
      <p:sp>
        <p:nvSpPr>
          <p:cNvPr id="17" name="Tekstvak 16"/>
          <p:cNvSpPr txBox="1"/>
          <p:nvPr/>
        </p:nvSpPr>
        <p:spPr>
          <a:xfrm>
            <a:off x="1513016" y="2852020"/>
            <a:ext cx="10478752" cy="2462213"/>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Wijzig </a:t>
            </a:r>
            <a:r>
              <a:rPr lang="nl-BE" sz="3600" dirty="0"/>
              <a:t>het initialiseren van de variabele naam zoals hierboven weergegeven.</a:t>
            </a:r>
          </a:p>
          <a:p>
            <a:pPr marL="514350" indent="-514350">
              <a:spcBef>
                <a:spcPts val="1200"/>
              </a:spcBef>
              <a:buClr>
                <a:schemeClr val="accent6"/>
              </a:buClr>
              <a:buFont typeface="Wingdings 3" panose="05040102010807070707" pitchFamily="18" charset="2"/>
              <a:buChar char=""/>
            </a:pPr>
            <a:r>
              <a:rPr lang="nl-BE" sz="3600" dirty="0" smtClean="0"/>
              <a:t>Probeer </a:t>
            </a:r>
            <a:r>
              <a:rPr lang="nl-BE" sz="3600" dirty="0"/>
              <a:t>de werking van het prompt uit in een browser</a:t>
            </a:r>
            <a:r>
              <a:rPr lang="nl-BE" sz="3600" dirty="0" smtClean="0"/>
              <a:t>.</a:t>
            </a:r>
            <a:endParaRPr lang="nl-BE" sz="3600" dirty="0"/>
          </a:p>
        </p:txBody>
      </p:sp>
      <p:graphicFrame>
        <p:nvGraphicFramePr>
          <p:cNvPr id="19" name="Tabel 18"/>
          <p:cNvGraphicFramePr>
            <a:graphicFrameLocks noGrp="1"/>
          </p:cNvGraphicFramePr>
          <p:nvPr>
            <p:extLst>
              <p:ext uri="{D42A27DB-BD31-4B8C-83A1-F6EECF244321}">
                <p14:modId xmlns:p14="http://schemas.microsoft.com/office/powerpoint/2010/main" val="4261857562"/>
              </p:ext>
            </p:extLst>
          </p:nvPr>
        </p:nvGraphicFramePr>
        <p:xfrm>
          <a:off x="1463038" y="1607601"/>
          <a:ext cx="10578707" cy="731520"/>
        </p:xfrm>
        <a:graphic>
          <a:graphicData uri="http://schemas.openxmlformats.org/drawingml/2006/table">
            <a:tbl>
              <a:tblPr firstRow="1" firstCol="1" bandRow="1">
                <a:tableStyleId>{5C22544A-7EE6-4342-B048-85BDC9FD1C3A}</a:tableStyleId>
              </a:tblPr>
              <a:tblGrid>
                <a:gridCol w="602073">
                  <a:extLst>
                    <a:ext uri="{9D8B030D-6E8A-4147-A177-3AD203B41FA5}">
                      <a16:colId xmlns:a16="http://schemas.microsoft.com/office/drawing/2014/main" val="2855085912"/>
                    </a:ext>
                  </a:extLst>
                </a:gridCol>
                <a:gridCol w="99766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endParaRPr lang="nl-BE" sz="24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let naam = prompt('wat is de naam? kies uit jan, piet, </a:t>
                      </a:r>
                      <a:br>
                        <a:rPr lang="nl-BE" sz="2400" b="0" dirty="0" smtClean="0">
                          <a:solidFill>
                            <a:schemeClr val="accent6"/>
                          </a:solidFill>
                          <a:effectLst/>
                          <a:latin typeface="Code New Roman" panose="020B0609020204030204" pitchFamily="49" charset="0"/>
                          <a:cs typeface="Code New Roman" panose="020B0609020204030204" pitchFamily="49" charset="0"/>
                        </a:rPr>
                      </a:br>
                      <a:r>
                        <a:rPr lang="nl-BE" sz="2400" b="0" dirty="0" err="1" smtClean="0">
                          <a:solidFill>
                            <a:schemeClr val="accent6"/>
                          </a:solidFill>
                          <a:effectLst/>
                          <a:latin typeface="Code New Roman" panose="020B0609020204030204" pitchFamily="49" charset="0"/>
                          <a:cs typeface="Code New Roman" panose="020B0609020204030204" pitchFamily="49" charset="0"/>
                        </a:rPr>
                        <a:t>joris</a:t>
                      </a:r>
                      <a:r>
                        <a:rPr lang="nl-BE" sz="2400" b="0" baseline="0" dirty="0" smtClean="0">
                          <a:solidFill>
                            <a:schemeClr val="accent6"/>
                          </a:solidFill>
                          <a:effectLst/>
                          <a:latin typeface="Code New Roman" panose="020B0609020204030204" pitchFamily="49" charset="0"/>
                          <a:cs typeface="Code New Roman" panose="020B0609020204030204" pitchFamily="49" charset="0"/>
                        </a:rPr>
                        <a:t> </a:t>
                      </a:r>
                      <a:r>
                        <a:rPr lang="nl-BE" sz="2400" b="0" dirty="0" smtClean="0">
                          <a:solidFill>
                            <a:schemeClr val="accent6"/>
                          </a:solidFill>
                          <a:effectLst/>
                          <a:latin typeface="Code New Roman" panose="020B0609020204030204" pitchFamily="49" charset="0"/>
                          <a:cs typeface="Code New Roman" panose="020B0609020204030204" pitchFamily="49" charset="0"/>
                        </a:rPr>
                        <a:t>en </a:t>
                      </a:r>
                      <a:r>
                        <a:rPr lang="nl-BE" sz="2400" b="0" dirty="0" err="1" smtClean="0">
                          <a:solidFill>
                            <a:schemeClr val="accent6"/>
                          </a:solidFill>
                          <a:effectLst/>
                          <a:latin typeface="Code New Roman" panose="020B0609020204030204" pitchFamily="49" charset="0"/>
                          <a:cs typeface="Code New Roman" panose="020B0609020204030204" pitchFamily="49" charset="0"/>
                        </a:rPr>
                        <a:t>corneel</a:t>
                      </a:r>
                      <a:r>
                        <a:rPr lang="nl-BE" sz="2400" b="0" dirty="0" smtClean="0">
                          <a:solidFill>
                            <a:schemeClr val="accent6"/>
                          </a:solidFill>
                          <a:effectLst/>
                          <a:latin typeface="Code New Roman" panose="020B0609020204030204" pitchFamily="49" charset="0"/>
                          <a:cs typeface="Code New Roman" panose="020B0609020204030204" pitchFamily="49" charset="0"/>
                        </a:rPr>
                        <a:t>.','naam ingeven');</a:t>
                      </a:r>
                      <a:endParaRPr lang="it-IT" sz="24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92772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pic>
        <p:nvPicPr>
          <p:cNvPr id="18" name="Afbeelding 17"/>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461168"/>
            <a:ext cx="900000" cy="900000"/>
          </a:xfrm>
          <a:prstGeom prst="rect">
            <a:avLst/>
          </a:prstGeom>
        </p:spPr>
      </p:pic>
      <p:sp>
        <p:nvSpPr>
          <p:cNvPr id="20" name="Tekstvak 19"/>
          <p:cNvSpPr txBox="1"/>
          <p:nvPr/>
        </p:nvSpPr>
        <p:spPr>
          <a:xfrm>
            <a:off x="1567348" y="1649558"/>
            <a:ext cx="10474398" cy="5016758"/>
          </a:xfrm>
          <a:prstGeom prst="rect">
            <a:avLst/>
          </a:prstGeom>
          <a:noFill/>
        </p:spPr>
        <p:txBody>
          <a:bodyPr wrap="square" rtlCol="0">
            <a:spAutoFit/>
          </a:bodyPr>
          <a:lstStyle/>
          <a:p>
            <a:r>
              <a:rPr lang="nl-BE" sz="4000" dirty="0" smtClean="0"/>
              <a:t>Joris ≠ </a:t>
            </a:r>
            <a:r>
              <a:rPr lang="nl-BE" sz="4000" dirty="0" err="1" smtClean="0"/>
              <a:t>joris</a:t>
            </a:r>
            <a:r>
              <a:rPr lang="nl-BE" sz="4000" dirty="0" smtClean="0"/>
              <a:t> want javascript is hoofdlettergevoelig.</a:t>
            </a:r>
          </a:p>
          <a:p>
            <a:endParaRPr lang="nl-BE" sz="4000" dirty="0"/>
          </a:p>
          <a:p>
            <a:r>
              <a:rPr lang="nl-BE" sz="4000" dirty="0" smtClean="0"/>
              <a:t>Ander naam dan de 4 die voorzien zijn: lege pagina</a:t>
            </a:r>
          </a:p>
          <a:p>
            <a:endParaRPr lang="nl-BE" sz="4000" dirty="0"/>
          </a:p>
          <a:p>
            <a:endParaRPr lang="nl-BE" sz="4000" dirty="0" smtClean="0"/>
          </a:p>
          <a:p>
            <a:r>
              <a:rPr lang="nl-BE" sz="4000" dirty="0" smtClean="0"/>
              <a:t>Foutopvang (error handling) </a:t>
            </a:r>
            <a:r>
              <a:rPr lang="nl-BE" sz="4000" dirty="0" smtClean="0">
                <a:sym typeface="Wingdings" panose="05000000000000000000" pitchFamily="2" charset="2"/>
              </a:rPr>
              <a:t> zie later</a:t>
            </a:r>
            <a:endParaRPr lang="nl-BE" sz="4000" dirty="0"/>
          </a:p>
        </p:txBody>
      </p:sp>
      <p:cxnSp>
        <p:nvCxnSpPr>
          <p:cNvPr id="21" name="Rechte verbindingslijn met pijl 20"/>
          <p:cNvCxnSpPr/>
          <p:nvPr/>
        </p:nvCxnSpPr>
        <p:spPr>
          <a:xfrm>
            <a:off x="6209731" y="4297677"/>
            <a:ext cx="0" cy="161180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4026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17" name="Afbeelding 16"/>
          <p:cNvPicPr/>
          <p:nvPr/>
        </p:nvPicPr>
        <p:blipFill rotWithShape="1">
          <a:blip r:embed="rId6">
            <a:extLst>
              <a:ext uri="{28A0092B-C50C-407E-A947-70E740481C1C}">
                <a14:useLocalDpi xmlns:a14="http://schemas.microsoft.com/office/drawing/2010/main" val="0"/>
              </a:ext>
            </a:extLst>
          </a:blip>
          <a:srcRect l="36871" t="42532" r="36811" b="35222"/>
          <a:stretch/>
        </p:blipFill>
        <p:spPr bwMode="auto">
          <a:xfrm>
            <a:off x="1463038" y="1454606"/>
            <a:ext cx="6261594" cy="3091462"/>
          </a:xfrm>
          <a:prstGeom prst="rect">
            <a:avLst/>
          </a:prstGeom>
          <a:ln>
            <a:noFill/>
          </a:ln>
          <a:extLst>
            <a:ext uri="{53640926-AAD7-44D8-BBD7-CCE9431645EC}">
              <a14:shadowObscured xmlns:a14="http://schemas.microsoft.com/office/drawing/2010/main"/>
            </a:ext>
          </a:extLst>
        </p:spPr>
      </p:pic>
      <p:sp>
        <p:nvSpPr>
          <p:cNvPr id="23" name="Tekstvak 22"/>
          <p:cNvSpPr txBox="1"/>
          <p:nvPr/>
        </p:nvSpPr>
        <p:spPr>
          <a:xfrm>
            <a:off x="7881385" y="1390573"/>
            <a:ext cx="4160359" cy="5016758"/>
          </a:xfrm>
          <a:prstGeom prst="rect">
            <a:avLst/>
          </a:prstGeom>
          <a:noFill/>
        </p:spPr>
        <p:txBody>
          <a:bodyPr wrap="square" rtlCol="0">
            <a:spAutoFit/>
          </a:bodyPr>
          <a:lstStyle/>
          <a:p>
            <a:r>
              <a:rPr lang="nl-BE" sz="4000" dirty="0" smtClean="0"/>
              <a:t>Invoerprompt is weinig elegant</a:t>
            </a:r>
          </a:p>
          <a:p>
            <a:endParaRPr lang="nl-BE" sz="4000" dirty="0"/>
          </a:p>
          <a:p>
            <a:r>
              <a:rPr lang="nl-BE" sz="4000" dirty="0" smtClean="0"/>
              <a:t>Enkel gebruikt om tijdens ontwikkeling snel invoer uit te testen.</a:t>
            </a:r>
            <a:endParaRPr lang="nl-BE" sz="4000" dirty="0"/>
          </a:p>
        </p:txBody>
      </p:sp>
    </p:spTree>
    <p:extLst>
      <p:ext uri="{BB962C8B-B14F-4D97-AF65-F5344CB8AC3E}">
        <p14:creationId xmlns:p14="http://schemas.microsoft.com/office/powerpoint/2010/main" val="163319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5" name="Tekstvak 14"/>
          <p:cNvSpPr txBox="1"/>
          <p:nvPr/>
        </p:nvSpPr>
        <p:spPr>
          <a:xfrm>
            <a:off x="1567348" y="1649558"/>
            <a:ext cx="10474398" cy="707886"/>
          </a:xfrm>
          <a:prstGeom prst="rect">
            <a:avLst/>
          </a:prstGeom>
          <a:noFill/>
        </p:spPr>
        <p:txBody>
          <a:bodyPr wrap="square" rtlCol="0">
            <a:spAutoFit/>
          </a:bodyPr>
          <a:lstStyle/>
          <a:p>
            <a:r>
              <a:rPr lang="nl-BE" sz="4000" dirty="0" smtClean="0"/>
              <a:t>In </a:t>
            </a:r>
            <a:r>
              <a:rPr lang="nl-BE" sz="4000" dirty="0" smtClean="0">
                <a:solidFill>
                  <a:schemeClr val="accent6"/>
                </a:solidFill>
                <a:latin typeface="Code New Roman" panose="020B0609020204030204" pitchFamily="49" charset="0"/>
                <a:cs typeface="Code New Roman" panose="020B0609020204030204" pitchFamily="49" charset="0"/>
              </a:rPr>
              <a:t>vb07b</a:t>
            </a:r>
            <a:r>
              <a:rPr lang="nl-BE" sz="4000" dirty="0" smtClean="0"/>
              <a:t>: som ingeven. 2 mogelijkheden:</a:t>
            </a:r>
          </a:p>
        </p:txBody>
      </p:sp>
      <p:pic>
        <p:nvPicPr>
          <p:cNvPr id="16" name="Afbeelding 15"/>
          <p:cNvPicPr/>
          <p:nvPr/>
        </p:nvPicPr>
        <p:blipFill rotWithShape="1">
          <a:blip r:embed="rId6">
            <a:extLst>
              <a:ext uri="{28A0092B-C50C-407E-A947-70E740481C1C}">
                <a14:useLocalDpi xmlns:a14="http://schemas.microsoft.com/office/drawing/2010/main" val="0"/>
              </a:ext>
            </a:extLst>
          </a:blip>
          <a:srcRect l="31017" t="10858" r="31065" b="73130"/>
          <a:stretch/>
        </p:blipFill>
        <p:spPr bwMode="auto">
          <a:xfrm>
            <a:off x="4880384" y="2667898"/>
            <a:ext cx="7161362" cy="1915829"/>
          </a:xfrm>
          <a:prstGeom prst="rect">
            <a:avLst/>
          </a:prstGeom>
          <a:ln>
            <a:solidFill>
              <a:schemeClr val="accent1"/>
            </a:solidFill>
          </a:ln>
          <a:extLst>
            <a:ext uri="{53640926-AAD7-44D8-BBD7-CCE9431645EC}">
              <a14:shadowObscured xmlns:a14="http://schemas.microsoft.com/office/drawing/2010/main"/>
            </a:ext>
          </a:extLst>
        </p:spPr>
      </p:pic>
      <p:pic>
        <p:nvPicPr>
          <p:cNvPr id="18" name="Afbeelding 17"/>
          <p:cNvPicPr/>
          <p:nvPr/>
        </p:nvPicPr>
        <p:blipFill rotWithShape="1">
          <a:blip r:embed="rId7">
            <a:extLst>
              <a:ext uri="{28A0092B-C50C-407E-A947-70E740481C1C}">
                <a14:useLocalDpi xmlns:a14="http://schemas.microsoft.com/office/drawing/2010/main" val="0"/>
              </a:ext>
            </a:extLst>
          </a:blip>
          <a:srcRect l="31018" t="10896" r="31113" b="72387"/>
          <a:stretch/>
        </p:blipFill>
        <p:spPr bwMode="auto">
          <a:xfrm>
            <a:off x="1463039" y="4119210"/>
            <a:ext cx="7161362" cy="1915829"/>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78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21" name="Rechthoek 20"/>
          <p:cNvSpPr/>
          <p:nvPr/>
        </p:nvSpPr>
        <p:spPr>
          <a:xfrm>
            <a:off x="1463039" y="1514004"/>
            <a:ext cx="2808711" cy="1624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&lt;form&gt;</a:t>
            </a:r>
          </a:p>
          <a:p>
            <a:pPr algn="ctr"/>
            <a:r>
              <a:rPr lang="nl-BE" sz="2800" dirty="0" smtClean="0">
                <a:latin typeface="Code New Roman" panose="020B0609020204030204" pitchFamily="49" charset="0"/>
                <a:cs typeface="Code New Roman" panose="020B0609020204030204" pitchFamily="49" charset="0"/>
              </a:rPr>
              <a:t>…</a:t>
            </a:r>
          </a:p>
          <a:p>
            <a:pPr algn="ctr"/>
            <a:r>
              <a:rPr lang="nl-BE" sz="2800" dirty="0" smtClean="0">
                <a:latin typeface="Code New Roman" panose="020B0609020204030204" pitchFamily="49" charset="0"/>
                <a:cs typeface="Code New Roman" panose="020B0609020204030204" pitchFamily="49" charset="0"/>
              </a:rPr>
              <a:t>&lt;/form&gt;</a:t>
            </a:r>
            <a:endParaRPr lang="nl-BE" sz="2800" dirty="0">
              <a:latin typeface="Code New Roman" panose="020B0609020204030204" pitchFamily="49" charset="0"/>
              <a:cs typeface="Code New Roman" panose="020B0609020204030204" pitchFamily="49" charset="0"/>
            </a:endParaRPr>
          </a:p>
        </p:txBody>
      </p:sp>
      <p:sp>
        <p:nvSpPr>
          <p:cNvPr id="22" name="Rechthoek 21"/>
          <p:cNvSpPr/>
          <p:nvPr/>
        </p:nvSpPr>
        <p:spPr>
          <a:xfrm>
            <a:off x="4428503" y="1514004"/>
            <a:ext cx="7613243" cy="162498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Rechthoek 22"/>
          <p:cNvSpPr/>
          <p:nvPr/>
        </p:nvSpPr>
        <p:spPr>
          <a:xfrm>
            <a:off x="1463039" y="3306719"/>
            <a:ext cx="2808711" cy="1624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&lt;label&gt;</a:t>
            </a:r>
            <a:endParaRPr lang="nl-BE" sz="2800" dirty="0">
              <a:latin typeface="Code New Roman" panose="020B0609020204030204" pitchFamily="49" charset="0"/>
              <a:cs typeface="Code New Roman" panose="020B0609020204030204" pitchFamily="49" charset="0"/>
            </a:endParaRPr>
          </a:p>
        </p:txBody>
      </p:sp>
      <p:sp>
        <p:nvSpPr>
          <p:cNvPr id="24" name="Rechthoek 23"/>
          <p:cNvSpPr/>
          <p:nvPr/>
        </p:nvSpPr>
        <p:spPr>
          <a:xfrm>
            <a:off x="4428503" y="3306719"/>
            <a:ext cx="7613243" cy="162498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Rechthoek 24"/>
          <p:cNvSpPr/>
          <p:nvPr/>
        </p:nvSpPr>
        <p:spPr>
          <a:xfrm>
            <a:off x="1463039" y="5084911"/>
            <a:ext cx="2808711" cy="1624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&lt;input&gt;</a:t>
            </a:r>
            <a:endParaRPr lang="nl-BE" sz="2800" dirty="0">
              <a:latin typeface="Code New Roman" panose="020B0609020204030204" pitchFamily="49" charset="0"/>
              <a:cs typeface="Code New Roman" panose="020B0609020204030204" pitchFamily="49" charset="0"/>
            </a:endParaRPr>
          </a:p>
        </p:txBody>
      </p:sp>
      <p:sp>
        <p:nvSpPr>
          <p:cNvPr id="26" name="Rechthoek 25"/>
          <p:cNvSpPr/>
          <p:nvPr/>
        </p:nvSpPr>
        <p:spPr>
          <a:xfrm>
            <a:off x="4428503" y="5084911"/>
            <a:ext cx="7613243" cy="162498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7" name="Tekstvak 26"/>
          <p:cNvSpPr txBox="1"/>
          <p:nvPr/>
        </p:nvSpPr>
        <p:spPr>
          <a:xfrm>
            <a:off x="4558352" y="1993548"/>
            <a:ext cx="7483393" cy="523220"/>
          </a:xfrm>
          <a:prstGeom prst="rect">
            <a:avLst/>
          </a:prstGeom>
          <a:noFill/>
        </p:spPr>
        <p:txBody>
          <a:bodyPr wrap="square" rtlCol="0">
            <a:spAutoFit/>
          </a:bodyPr>
          <a:lstStyle/>
          <a:p>
            <a:r>
              <a:rPr lang="nl-BE" sz="2800" dirty="0"/>
              <a:t>Aanhef en afsluiting van het </a:t>
            </a:r>
            <a:r>
              <a:rPr lang="nl-BE" sz="2800" dirty="0" smtClean="0"/>
              <a:t>formulier</a:t>
            </a:r>
            <a:endParaRPr lang="nl-BE" sz="2800" dirty="0"/>
          </a:p>
        </p:txBody>
      </p:sp>
      <p:sp>
        <p:nvSpPr>
          <p:cNvPr id="28" name="Tekstvak 27"/>
          <p:cNvSpPr txBox="1"/>
          <p:nvPr/>
        </p:nvSpPr>
        <p:spPr>
          <a:xfrm>
            <a:off x="4558352" y="3857599"/>
            <a:ext cx="7483393" cy="523220"/>
          </a:xfrm>
          <a:prstGeom prst="rect">
            <a:avLst/>
          </a:prstGeom>
          <a:noFill/>
        </p:spPr>
        <p:txBody>
          <a:bodyPr wrap="square" rtlCol="0">
            <a:spAutoFit/>
          </a:bodyPr>
          <a:lstStyle/>
          <a:p>
            <a:r>
              <a:rPr lang="nl-BE" sz="2800" dirty="0"/>
              <a:t>Bijschrift bij een </a:t>
            </a:r>
            <a:r>
              <a:rPr lang="nl-BE" sz="2800" dirty="0" smtClean="0"/>
              <a:t>formulierveld</a:t>
            </a:r>
            <a:endParaRPr lang="nl-BE" sz="2800" dirty="0"/>
          </a:p>
        </p:txBody>
      </p:sp>
      <p:sp>
        <p:nvSpPr>
          <p:cNvPr id="29" name="Tekstvak 28"/>
          <p:cNvSpPr txBox="1"/>
          <p:nvPr/>
        </p:nvSpPr>
        <p:spPr>
          <a:xfrm>
            <a:off x="4493427" y="5325354"/>
            <a:ext cx="7483393" cy="954107"/>
          </a:xfrm>
          <a:prstGeom prst="rect">
            <a:avLst/>
          </a:prstGeom>
          <a:noFill/>
        </p:spPr>
        <p:txBody>
          <a:bodyPr wrap="square" rtlCol="0">
            <a:spAutoFit/>
          </a:bodyPr>
          <a:lstStyle/>
          <a:p>
            <a:r>
              <a:rPr lang="nl-BE" sz="2800" dirty="0"/>
              <a:t>Invoerveld waarin de bezoeker </a:t>
            </a:r>
            <a:r>
              <a:rPr lang="nl-BE" sz="2800" dirty="0" smtClean="0"/>
              <a:t>informatie </a:t>
            </a:r>
            <a:r>
              <a:rPr lang="nl-BE" sz="2800" dirty="0"/>
              <a:t>kan ingeven</a:t>
            </a:r>
          </a:p>
        </p:txBody>
      </p:sp>
    </p:spTree>
    <p:extLst>
      <p:ext uri="{BB962C8B-B14F-4D97-AF65-F5344CB8AC3E}">
        <p14:creationId xmlns:p14="http://schemas.microsoft.com/office/powerpoint/2010/main" val="5373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586150858"/>
              </p:ext>
            </p:extLst>
          </p:nvPr>
        </p:nvGraphicFramePr>
        <p:xfrm>
          <a:off x="1548544" y="3794808"/>
          <a:ext cx="10493202" cy="350520"/>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300" b="0" dirty="0" smtClean="0">
                          <a:effectLst/>
                        </a:rPr>
                        <a:t>27</a:t>
                      </a:r>
                      <a:endParaRPr lang="nl-BE" sz="23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&lt;input type="text" id="som" value=""&gt;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0" name="Tekstvak 19"/>
          <p:cNvSpPr txBox="1"/>
          <p:nvPr/>
        </p:nvSpPr>
        <p:spPr>
          <a:xfrm>
            <a:off x="1421010" y="1833461"/>
            <a:ext cx="4415245" cy="707886"/>
          </a:xfrm>
          <a:prstGeom prst="rect">
            <a:avLst/>
          </a:prstGeom>
          <a:noFill/>
        </p:spPr>
        <p:txBody>
          <a:bodyPr wrap="square" rtlCol="0">
            <a:spAutoFit/>
          </a:bodyPr>
          <a:lstStyle/>
          <a:p>
            <a:r>
              <a:rPr lang="nl-BE" sz="4000" dirty="0" smtClean="0"/>
              <a:t>soort invoerveld</a:t>
            </a:r>
            <a:endParaRPr lang="nl-BE" sz="4000" dirty="0"/>
          </a:p>
        </p:txBody>
      </p:sp>
      <p:sp>
        <p:nvSpPr>
          <p:cNvPr id="21" name="Tekstvak 20"/>
          <p:cNvSpPr txBox="1"/>
          <p:nvPr/>
        </p:nvSpPr>
        <p:spPr>
          <a:xfrm>
            <a:off x="1460960" y="5589389"/>
            <a:ext cx="6670723" cy="707886"/>
          </a:xfrm>
          <a:prstGeom prst="rect">
            <a:avLst/>
          </a:prstGeom>
          <a:noFill/>
        </p:spPr>
        <p:txBody>
          <a:bodyPr wrap="square" rtlCol="0">
            <a:spAutoFit/>
          </a:bodyPr>
          <a:lstStyle/>
          <a:p>
            <a:r>
              <a:rPr lang="nl-BE" sz="4000" dirty="0" smtClean="0"/>
              <a:t>naam van het formulierveld</a:t>
            </a:r>
            <a:endParaRPr lang="nl-BE" sz="4000" dirty="0"/>
          </a:p>
        </p:txBody>
      </p:sp>
      <p:cxnSp>
        <p:nvCxnSpPr>
          <p:cNvPr id="23" name="Rechte verbindingslijn met pijl 22"/>
          <p:cNvCxnSpPr/>
          <p:nvPr/>
        </p:nvCxnSpPr>
        <p:spPr>
          <a:xfrm flipV="1">
            <a:off x="4015474" y="2500327"/>
            <a:ext cx="0" cy="129002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p:nvPr/>
        </p:nvCxnSpPr>
        <p:spPr>
          <a:xfrm flipV="1">
            <a:off x="7088497" y="2571796"/>
            <a:ext cx="8339" cy="122734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met pijl 24"/>
          <p:cNvCxnSpPr/>
          <p:nvPr/>
        </p:nvCxnSpPr>
        <p:spPr>
          <a:xfrm>
            <a:off x="5754075" y="4138069"/>
            <a:ext cx="455" cy="126072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9" name="Tekstvak 28"/>
          <p:cNvSpPr txBox="1"/>
          <p:nvPr/>
        </p:nvSpPr>
        <p:spPr>
          <a:xfrm>
            <a:off x="6223096" y="1833461"/>
            <a:ext cx="4415245" cy="707886"/>
          </a:xfrm>
          <a:prstGeom prst="rect">
            <a:avLst/>
          </a:prstGeom>
          <a:noFill/>
        </p:spPr>
        <p:txBody>
          <a:bodyPr wrap="square" rtlCol="0">
            <a:spAutoFit/>
          </a:bodyPr>
          <a:lstStyle/>
          <a:p>
            <a:r>
              <a:rPr lang="nl-BE" sz="4000" dirty="0" smtClean="0"/>
              <a:t>aanvangswaarde</a:t>
            </a:r>
            <a:endParaRPr lang="nl-BE" sz="4000" dirty="0"/>
          </a:p>
        </p:txBody>
      </p:sp>
      <p:sp>
        <p:nvSpPr>
          <p:cNvPr id="26" name="Rechthoek 25"/>
          <p:cNvSpPr/>
          <p:nvPr/>
        </p:nvSpPr>
        <p:spPr>
          <a:xfrm rot="21096457">
            <a:off x="7910021" y="4140146"/>
            <a:ext cx="3598489" cy="6489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geen sluittag!</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38924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graphicFrame>
        <p:nvGraphicFramePr>
          <p:cNvPr id="17" name="Tabel 16"/>
          <p:cNvGraphicFramePr>
            <a:graphicFrameLocks noGrp="1"/>
          </p:cNvGraphicFramePr>
          <p:nvPr>
            <p:extLst>
              <p:ext uri="{D42A27DB-BD31-4B8C-83A1-F6EECF244321}">
                <p14:modId xmlns:p14="http://schemas.microsoft.com/office/powerpoint/2010/main" val="2883643046"/>
              </p:ext>
            </p:extLst>
          </p:nvPr>
        </p:nvGraphicFramePr>
        <p:xfrm>
          <a:off x="1634050" y="4678677"/>
          <a:ext cx="10407696" cy="350520"/>
        </p:xfrm>
        <a:graphic>
          <a:graphicData uri="http://schemas.openxmlformats.org/drawingml/2006/table">
            <a:tbl>
              <a:tblPr firstRow="1" firstCol="1" bandRow="1">
                <a:tableStyleId>{5C22544A-7EE6-4342-B048-85BDC9FD1C3A}</a:tableStyleId>
              </a:tblPr>
              <a:tblGrid>
                <a:gridCol w="522296">
                  <a:extLst>
                    <a:ext uri="{9D8B030D-6E8A-4147-A177-3AD203B41FA5}">
                      <a16:colId xmlns:a16="http://schemas.microsoft.com/office/drawing/2014/main" val="2855085912"/>
                    </a:ext>
                  </a:extLst>
                </a:gridCol>
                <a:gridCol w="9885400">
                  <a:extLst>
                    <a:ext uri="{9D8B030D-6E8A-4147-A177-3AD203B41FA5}">
                      <a16:colId xmlns:a16="http://schemas.microsoft.com/office/drawing/2014/main" val="2105840097"/>
                    </a:ext>
                  </a:extLst>
                </a:gridCol>
              </a:tblGrid>
              <a:tr h="0">
                <a:tc>
                  <a:txBody>
                    <a:bodyPr/>
                    <a:lstStyle/>
                    <a:p>
                      <a:pPr algn="r">
                        <a:lnSpc>
                          <a:spcPct val="100000"/>
                        </a:lnSpc>
                        <a:spcAft>
                          <a:spcPts val="0"/>
                        </a:spcAft>
                      </a:pPr>
                      <a:endParaRPr lang="nl-BE" sz="23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300" b="0" dirty="0" smtClean="0">
                          <a:solidFill>
                            <a:schemeClr val="accent6"/>
                          </a:solidFill>
                          <a:effectLst/>
                          <a:latin typeface="Code New Roman" panose="020B0609020204030204" pitchFamily="49" charset="0"/>
                          <a:cs typeface="Code New Roman" panose="020B0609020204030204" pitchFamily="49" charset="0"/>
                        </a:rPr>
                        <a:t>&lt;input type=”tekst” </a:t>
                      </a:r>
                      <a:r>
                        <a:rPr lang="nl-BE" sz="2300" b="0" dirty="0" err="1" smtClean="0">
                          <a:solidFill>
                            <a:schemeClr val="accent6"/>
                          </a:solidFill>
                          <a:effectLst/>
                          <a:latin typeface="Code New Roman" panose="020B0609020204030204" pitchFamily="49" charset="0"/>
                          <a:cs typeface="Code New Roman" panose="020B0609020204030204" pitchFamily="49" charset="0"/>
                        </a:rPr>
                        <a:t>id</a:t>
                      </a:r>
                      <a:r>
                        <a:rPr lang="nl-BE" sz="2300" b="0" dirty="0" smtClean="0">
                          <a:solidFill>
                            <a:schemeClr val="accent6"/>
                          </a:solidFill>
                          <a:effectLst/>
                          <a:latin typeface="Code New Roman" panose="020B0609020204030204" pitchFamily="49" charset="0"/>
                          <a:cs typeface="Code New Roman" panose="020B0609020204030204" pitchFamily="49" charset="0"/>
                        </a:rPr>
                        <a:t>=”naam” </a:t>
                      </a:r>
                      <a:r>
                        <a:rPr lang="nl-BE" sz="2300" b="0" dirty="0" err="1" smtClean="0">
                          <a:solidFill>
                            <a:schemeClr val="accent6"/>
                          </a:solidFill>
                          <a:effectLst/>
                          <a:latin typeface="Code New Roman" panose="020B0609020204030204" pitchFamily="49" charset="0"/>
                          <a:cs typeface="Code New Roman" panose="020B0609020204030204" pitchFamily="49" charset="0"/>
                        </a:rPr>
                        <a:t>placeholder</a:t>
                      </a:r>
                      <a:r>
                        <a:rPr lang="nl-BE" sz="2300" b="0" dirty="0" smtClean="0">
                          <a:solidFill>
                            <a:schemeClr val="accent6"/>
                          </a:solidFill>
                          <a:effectLst/>
                          <a:latin typeface="Code New Roman" panose="020B0609020204030204" pitchFamily="49" charset="0"/>
                          <a:cs typeface="Code New Roman" panose="020B0609020204030204" pitchFamily="49" charset="0"/>
                        </a:rPr>
                        <a:t>=”Geef je naam in”&gt;</a:t>
                      </a:r>
                      <a:endParaRPr lang="it-IT" sz="23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24" name="Rechte verbindingslijn met pijl 23"/>
          <p:cNvCxnSpPr/>
          <p:nvPr/>
        </p:nvCxnSpPr>
        <p:spPr>
          <a:xfrm flipV="1">
            <a:off x="8879973" y="3451328"/>
            <a:ext cx="8339" cy="122734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9" name="Tekstvak 28"/>
          <p:cNvSpPr txBox="1"/>
          <p:nvPr/>
        </p:nvSpPr>
        <p:spPr>
          <a:xfrm>
            <a:off x="5554640" y="1833461"/>
            <a:ext cx="5083702" cy="707886"/>
          </a:xfrm>
          <a:prstGeom prst="rect">
            <a:avLst/>
          </a:prstGeom>
          <a:noFill/>
        </p:spPr>
        <p:txBody>
          <a:bodyPr wrap="square" rtlCol="0">
            <a:spAutoFit/>
          </a:bodyPr>
          <a:lstStyle/>
          <a:p>
            <a:r>
              <a:rPr lang="nl-BE" sz="4000" dirty="0" smtClean="0"/>
              <a:t>Voorbeeld van </a:t>
            </a:r>
            <a:r>
              <a:rPr lang="nl-BE" sz="4000" dirty="0" err="1" smtClean="0"/>
              <a:t>ingave</a:t>
            </a:r>
            <a:endParaRPr lang="nl-BE" sz="4000" dirty="0"/>
          </a:p>
        </p:txBody>
      </p:sp>
      <p:sp>
        <p:nvSpPr>
          <p:cNvPr id="26" name="Tekstvak 25"/>
          <p:cNvSpPr txBox="1"/>
          <p:nvPr/>
        </p:nvSpPr>
        <p:spPr>
          <a:xfrm>
            <a:off x="5554640" y="2483711"/>
            <a:ext cx="5527342" cy="707886"/>
          </a:xfrm>
          <a:prstGeom prst="rect">
            <a:avLst/>
          </a:prstGeom>
          <a:noFill/>
        </p:spPr>
        <p:txBody>
          <a:bodyPr wrap="square" rtlCol="0">
            <a:spAutoFit/>
          </a:bodyPr>
          <a:lstStyle/>
          <a:p>
            <a:r>
              <a:rPr lang="nl-BE" sz="4000" dirty="0" smtClean="0"/>
              <a:t>Hint voor de bezoeker</a:t>
            </a:r>
            <a:endParaRPr lang="nl-BE" sz="4000" dirty="0"/>
          </a:p>
        </p:txBody>
      </p:sp>
      <p:pic>
        <p:nvPicPr>
          <p:cNvPr id="3" name="Afbeelding 2"/>
          <p:cNvPicPr>
            <a:picLocks noChangeAspect="1"/>
          </p:cNvPicPr>
          <p:nvPr/>
        </p:nvPicPr>
        <p:blipFill rotWithShape="1">
          <a:blip r:embed="rId4"/>
          <a:srcRect l="36399" t="27565" r="35700" b="39785"/>
          <a:stretch/>
        </p:blipFill>
        <p:spPr>
          <a:xfrm rot="21370861">
            <a:off x="1560119" y="3777844"/>
            <a:ext cx="4667536" cy="3070746"/>
          </a:xfrm>
          <a:prstGeom prst="rect">
            <a:avLst/>
          </a:prstGeom>
          <a:ln>
            <a:solidFill>
              <a:schemeClr val="tx1"/>
            </a:solidFill>
          </a:ln>
        </p:spPr>
      </p:pic>
      <p:pic>
        <p:nvPicPr>
          <p:cNvPr id="27" name="Afbeelding 26"/>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281519" y="1564553"/>
            <a:ext cx="900000" cy="900000"/>
          </a:xfrm>
          <a:prstGeom prst="rect">
            <a:avLst/>
          </a:prstGeom>
        </p:spPr>
      </p:pic>
    </p:spTree>
    <p:extLst>
      <p:ext uri="{BB962C8B-B14F-4D97-AF65-F5344CB8AC3E}">
        <p14:creationId xmlns:p14="http://schemas.microsoft.com/office/powerpoint/2010/main" val="264252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7.5	Kiezen is (niet altijd) verliezen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93</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1717759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58639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93</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428842995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124364" y="1930400"/>
            <a:ext cx="6594763" cy="794327"/>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Titel 11"/>
          <p:cNvSpPr>
            <a:spLocks noGrp="1"/>
          </p:cNvSpPr>
          <p:nvPr>
            <p:ph type="title"/>
          </p:nvPr>
        </p:nvSpPr>
        <p:spPr/>
        <p:txBody>
          <a:bodyPr/>
          <a:lstStyle/>
          <a:p>
            <a:endParaRPr lang="nl-BE"/>
          </a:p>
        </p:txBody>
      </p:sp>
      <p:sp>
        <p:nvSpPr>
          <p:cNvPr id="16"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25286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98772396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161309" y="5212080"/>
            <a:ext cx="9116291" cy="822960"/>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7446099" y="4036291"/>
            <a:ext cx="2320119" cy="6823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gebeurtenis</a:t>
            </a:r>
            <a:endParaRPr lang="nl-BE" sz="2800" dirty="0"/>
          </a:p>
        </p:txBody>
      </p:sp>
      <p:cxnSp>
        <p:nvCxnSpPr>
          <p:cNvPr id="16" name="Rechte verbindingslijn met pijl 15"/>
          <p:cNvCxnSpPr/>
          <p:nvPr/>
        </p:nvCxnSpPr>
        <p:spPr>
          <a:xfrm flipH="1">
            <a:off x="6427333" y="4663437"/>
            <a:ext cx="1063358" cy="96012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76123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Tekstvak 15"/>
          <p:cNvSpPr txBox="1"/>
          <p:nvPr/>
        </p:nvSpPr>
        <p:spPr>
          <a:xfrm>
            <a:off x="1364215" y="67202"/>
            <a:ext cx="9128709" cy="7725192"/>
          </a:xfrm>
          <a:prstGeom prst="rect">
            <a:avLst/>
          </a:prstGeom>
          <a:noFill/>
        </p:spPr>
        <p:txBody>
          <a:bodyPr wrap="square" rtlCol="0">
            <a:spAutoFit/>
          </a:bodyPr>
          <a:lstStyle/>
          <a:p>
            <a:r>
              <a:rPr lang="nl-BE" sz="49600" b="1" dirty="0" smtClean="0">
                <a:solidFill>
                  <a:schemeClr val="accent6">
                    <a:lumMod val="60000"/>
                    <a:lumOff val="40000"/>
                  </a:schemeClr>
                </a:solidFill>
                <a:cs typeface="Code New Roman" panose="020B0609020204030204" pitchFamily="49" charset="0"/>
              </a:rPr>
              <a:t>JS</a:t>
            </a:r>
            <a:endParaRPr lang="nl-BE" sz="49600" b="1" dirty="0">
              <a:solidFill>
                <a:schemeClr val="accent6">
                  <a:lumMod val="60000"/>
                  <a:lumOff val="40000"/>
                </a:schemeClr>
              </a:solidFill>
              <a:cs typeface="Code New Roman" panose="020B0609020204030204" pitchFamily="49" charset="0"/>
            </a:endParaRPr>
          </a:p>
        </p:txBody>
      </p:sp>
      <p:sp>
        <p:nvSpPr>
          <p:cNvPr id="17" name="Tekstvak 16"/>
          <p:cNvSpPr txBox="1"/>
          <p:nvPr/>
        </p:nvSpPr>
        <p:spPr>
          <a:xfrm>
            <a:off x="2827774" y="2529414"/>
            <a:ext cx="10528422" cy="2800767"/>
          </a:xfrm>
          <a:prstGeom prst="rect">
            <a:avLst/>
          </a:prstGeom>
          <a:noFill/>
        </p:spPr>
        <p:txBody>
          <a:bodyPr wrap="square" rtlCol="0">
            <a:spAutoFit/>
          </a:bodyPr>
          <a:lstStyle/>
          <a:p>
            <a:r>
              <a:rPr lang="nl-BE" sz="4400" dirty="0" smtClean="0"/>
              <a:t>Doel:	interactie</a:t>
            </a:r>
          </a:p>
          <a:p>
            <a:r>
              <a:rPr lang="nl-BE" sz="4400" dirty="0"/>
              <a:t>	</a:t>
            </a:r>
            <a:r>
              <a:rPr lang="nl-BE" sz="4400" dirty="0" smtClean="0"/>
              <a:t>	effecten toevoegen</a:t>
            </a:r>
            <a:br>
              <a:rPr lang="nl-BE" sz="4400" dirty="0" smtClean="0"/>
            </a:br>
            <a:r>
              <a:rPr lang="nl-BE" sz="4400" dirty="0" smtClean="0"/>
              <a:t>		formulieren controleren</a:t>
            </a:r>
          </a:p>
          <a:p>
            <a:r>
              <a:rPr lang="nl-BE" sz="4400" dirty="0"/>
              <a:t>	</a:t>
            </a:r>
            <a:r>
              <a:rPr lang="nl-BE" sz="4400" dirty="0" smtClean="0"/>
              <a:t>	…</a:t>
            </a:r>
            <a:endParaRPr lang="nl-BE" sz="4400" dirty="0"/>
          </a:p>
        </p:txBody>
      </p:sp>
    </p:spTree>
    <p:extLst>
      <p:ext uri="{BB962C8B-B14F-4D97-AF65-F5344CB8AC3E}">
        <p14:creationId xmlns:p14="http://schemas.microsoft.com/office/powerpoint/2010/main" val="34477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26" name="Rechthoek 25"/>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94</a:t>
            </a:r>
            <a:endParaRPr lang="nl-BE" dirty="0">
              <a:solidFill>
                <a:schemeClr val="accent2">
                  <a:lumMod val="75000"/>
                </a:schemeClr>
              </a:solidFill>
            </a:endParaRPr>
          </a:p>
        </p:txBody>
      </p:sp>
      <p:pic>
        <p:nvPicPr>
          <p:cNvPr id="27" name="Afbeelding 2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31" name="Rechthoek 30"/>
          <p:cNvSpPr/>
          <p:nvPr/>
        </p:nvSpPr>
        <p:spPr>
          <a:xfrm>
            <a:off x="1463039" y="1540023"/>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click</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428503" y="1540023"/>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1463039" y="2873130"/>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mouseover</a:t>
            </a:r>
            <a:endParaRPr lang="nl-BE" sz="2800" dirty="0">
              <a:latin typeface="Code New Roman" panose="020B0609020204030204" pitchFamily="49" charset="0"/>
              <a:cs typeface="Code New Roman" panose="020B0609020204030204" pitchFamily="49" charset="0"/>
            </a:endParaRPr>
          </a:p>
        </p:txBody>
      </p:sp>
      <p:sp>
        <p:nvSpPr>
          <p:cNvPr id="34" name="Rechthoek 33"/>
          <p:cNvSpPr/>
          <p:nvPr/>
        </p:nvSpPr>
        <p:spPr>
          <a:xfrm>
            <a:off x="4428503" y="2873130"/>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5" name="Rechthoek 34"/>
          <p:cNvSpPr/>
          <p:nvPr/>
        </p:nvSpPr>
        <p:spPr>
          <a:xfrm>
            <a:off x="1463039" y="4206237"/>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mouseout</a:t>
            </a:r>
            <a:endParaRPr lang="nl-BE" sz="2800" dirty="0">
              <a:latin typeface="Code New Roman" panose="020B0609020204030204" pitchFamily="49" charset="0"/>
              <a:cs typeface="Code New Roman" panose="020B0609020204030204" pitchFamily="49" charset="0"/>
            </a:endParaRPr>
          </a:p>
        </p:txBody>
      </p:sp>
      <p:sp>
        <p:nvSpPr>
          <p:cNvPr id="36" name="Rechthoek 35"/>
          <p:cNvSpPr/>
          <p:nvPr/>
        </p:nvSpPr>
        <p:spPr>
          <a:xfrm>
            <a:off x="4428503" y="4206237"/>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7" name="Rechthoek 36"/>
          <p:cNvSpPr/>
          <p:nvPr/>
        </p:nvSpPr>
        <p:spPr>
          <a:xfrm>
            <a:off x="1463039" y="5539344"/>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keypress</a:t>
            </a:r>
            <a:endParaRPr lang="nl-BE" sz="2800" dirty="0">
              <a:latin typeface="Code New Roman" panose="020B0609020204030204" pitchFamily="49" charset="0"/>
              <a:cs typeface="Code New Roman" panose="020B0609020204030204" pitchFamily="49" charset="0"/>
            </a:endParaRPr>
          </a:p>
        </p:txBody>
      </p:sp>
      <p:sp>
        <p:nvSpPr>
          <p:cNvPr id="38" name="Rechthoek 37"/>
          <p:cNvSpPr/>
          <p:nvPr/>
        </p:nvSpPr>
        <p:spPr>
          <a:xfrm>
            <a:off x="4428503" y="5539344"/>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9" name="Tekstvak 38"/>
          <p:cNvSpPr txBox="1"/>
          <p:nvPr/>
        </p:nvSpPr>
        <p:spPr>
          <a:xfrm>
            <a:off x="4558353" y="1818898"/>
            <a:ext cx="7483393" cy="523220"/>
          </a:xfrm>
          <a:prstGeom prst="rect">
            <a:avLst/>
          </a:prstGeom>
          <a:noFill/>
        </p:spPr>
        <p:txBody>
          <a:bodyPr wrap="square" rtlCol="0">
            <a:spAutoFit/>
          </a:bodyPr>
          <a:lstStyle/>
          <a:p>
            <a:r>
              <a:rPr lang="nl-BE" sz="2800" dirty="0"/>
              <a:t>Bij klikken op het element.</a:t>
            </a:r>
          </a:p>
        </p:txBody>
      </p:sp>
      <p:sp>
        <p:nvSpPr>
          <p:cNvPr id="40" name="Tekstvak 39"/>
          <p:cNvSpPr txBox="1"/>
          <p:nvPr/>
        </p:nvSpPr>
        <p:spPr>
          <a:xfrm>
            <a:off x="4493427" y="3174791"/>
            <a:ext cx="7483393" cy="523220"/>
          </a:xfrm>
          <a:prstGeom prst="rect">
            <a:avLst/>
          </a:prstGeom>
          <a:noFill/>
        </p:spPr>
        <p:txBody>
          <a:bodyPr wrap="square" rtlCol="0">
            <a:spAutoFit/>
          </a:bodyPr>
          <a:lstStyle/>
          <a:p>
            <a:r>
              <a:rPr lang="nl-BE" sz="2800" dirty="0"/>
              <a:t>Als de </a:t>
            </a:r>
            <a:r>
              <a:rPr lang="nl-BE" sz="2800" dirty="0" smtClean="0"/>
              <a:t>muiswijzer </a:t>
            </a:r>
            <a:r>
              <a:rPr lang="nl-BE" sz="2800" dirty="0"/>
              <a:t>over het element komt.</a:t>
            </a:r>
          </a:p>
        </p:txBody>
      </p:sp>
      <p:sp>
        <p:nvSpPr>
          <p:cNvPr id="41" name="Tekstvak 40"/>
          <p:cNvSpPr txBox="1"/>
          <p:nvPr/>
        </p:nvSpPr>
        <p:spPr>
          <a:xfrm>
            <a:off x="4493427" y="4493889"/>
            <a:ext cx="7483393" cy="523220"/>
          </a:xfrm>
          <a:prstGeom prst="rect">
            <a:avLst/>
          </a:prstGeom>
          <a:noFill/>
        </p:spPr>
        <p:txBody>
          <a:bodyPr wrap="square" rtlCol="0">
            <a:spAutoFit/>
          </a:bodyPr>
          <a:lstStyle/>
          <a:p>
            <a:r>
              <a:rPr lang="nl-BE" sz="2800" dirty="0"/>
              <a:t>Als de </a:t>
            </a:r>
            <a:r>
              <a:rPr lang="nl-BE" sz="2800" dirty="0" smtClean="0"/>
              <a:t>muiswijzer </a:t>
            </a:r>
            <a:r>
              <a:rPr lang="nl-BE" sz="2800" dirty="0"/>
              <a:t>weggaat van het element.</a:t>
            </a:r>
          </a:p>
        </p:txBody>
      </p:sp>
      <p:sp>
        <p:nvSpPr>
          <p:cNvPr id="42" name="Tekstvak 41"/>
          <p:cNvSpPr txBox="1"/>
          <p:nvPr/>
        </p:nvSpPr>
        <p:spPr>
          <a:xfrm>
            <a:off x="4493427" y="5864870"/>
            <a:ext cx="7483393" cy="523220"/>
          </a:xfrm>
          <a:prstGeom prst="rect">
            <a:avLst/>
          </a:prstGeom>
          <a:noFill/>
        </p:spPr>
        <p:txBody>
          <a:bodyPr wrap="square" rtlCol="0">
            <a:spAutoFit/>
          </a:bodyPr>
          <a:lstStyle/>
          <a:p>
            <a:r>
              <a:rPr lang="nl-BE" sz="2800" dirty="0"/>
              <a:t>Als een toets wordt ingedrukt.</a:t>
            </a:r>
          </a:p>
        </p:txBody>
      </p:sp>
      <p:sp>
        <p:nvSpPr>
          <p:cNvPr id="3" name="Titel 2"/>
          <p:cNvSpPr>
            <a:spLocks noGrp="1"/>
          </p:cNvSpPr>
          <p:nvPr>
            <p:ph type="title"/>
          </p:nvPr>
        </p:nvSpPr>
        <p:spPr/>
        <p:txBody>
          <a:bodyPr/>
          <a:lstStyle/>
          <a:p>
            <a:endParaRPr lang="nl-BE"/>
          </a:p>
        </p:txBody>
      </p:sp>
      <p:sp>
        <p:nvSpPr>
          <p:cNvPr id="29"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15278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26" name="Rechthoek 25"/>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94</a:t>
            </a:r>
            <a:endParaRPr lang="nl-BE" dirty="0">
              <a:solidFill>
                <a:schemeClr val="accent2">
                  <a:lumMod val="75000"/>
                </a:schemeClr>
              </a:solidFill>
            </a:endParaRPr>
          </a:p>
        </p:txBody>
      </p:sp>
      <p:pic>
        <p:nvPicPr>
          <p:cNvPr id="27" name="Afbeelding 2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31" name="Rechthoek 30"/>
          <p:cNvSpPr/>
          <p:nvPr/>
        </p:nvSpPr>
        <p:spPr>
          <a:xfrm>
            <a:off x="1463039" y="1540023"/>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focus</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428503" y="1540023"/>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1463039" y="2873130"/>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blur</a:t>
            </a:r>
            <a:endParaRPr lang="nl-BE" sz="2800" dirty="0">
              <a:latin typeface="Code New Roman" panose="020B0609020204030204" pitchFamily="49" charset="0"/>
              <a:cs typeface="Code New Roman" panose="020B0609020204030204" pitchFamily="49" charset="0"/>
            </a:endParaRPr>
          </a:p>
        </p:txBody>
      </p:sp>
      <p:sp>
        <p:nvSpPr>
          <p:cNvPr id="34" name="Rechthoek 33"/>
          <p:cNvSpPr/>
          <p:nvPr/>
        </p:nvSpPr>
        <p:spPr>
          <a:xfrm>
            <a:off x="4428503" y="2873130"/>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5" name="Rechthoek 34"/>
          <p:cNvSpPr/>
          <p:nvPr/>
        </p:nvSpPr>
        <p:spPr>
          <a:xfrm>
            <a:off x="1463039" y="4206237"/>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load</a:t>
            </a:r>
            <a:endParaRPr lang="nl-BE" sz="2800" dirty="0">
              <a:latin typeface="Code New Roman" panose="020B0609020204030204" pitchFamily="49" charset="0"/>
              <a:cs typeface="Code New Roman" panose="020B0609020204030204" pitchFamily="49" charset="0"/>
            </a:endParaRPr>
          </a:p>
        </p:txBody>
      </p:sp>
      <p:sp>
        <p:nvSpPr>
          <p:cNvPr id="36" name="Rechthoek 35"/>
          <p:cNvSpPr/>
          <p:nvPr/>
        </p:nvSpPr>
        <p:spPr>
          <a:xfrm>
            <a:off x="4428503" y="4206237"/>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2" name="Tekstvak 21"/>
          <p:cNvSpPr txBox="1"/>
          <p:nvPr/>
        </p:nvSpPr>
        <p:spPr>
          <a:xfrm>
            <a:off x="4558353" y="1818898"/>
            <a:ext cx="7483393" cy="523220"/>
          </a:xfrm>
          <a:prstGeom prst="rect">
            <a:avLst/>
          </a:prstGeom>
          <a:noFill/>
        </p:spPr>
        <p:txBody>
          <a:bodyPr wrap="square" rtlCol="0">
            <a:spAutoFit/>
          </a:bodyPr>
          <a:lstStyle/>
          <a:p>
            <a:r>
              <a:rPr lang="nl-BE" sz="2800" dirty="0"/>
              <a:t>Als het element de focus krijgt.</a:t>
            </a:r>
          </a:p>
        </p:txBody>
      </p:sp>
      <p:sp>
        <p:nvSpPr>
          <p:cNvPr id="23" name="Tekstvak 22"/>
          <p:cNvSpPr txBox="1"/>
          <p:nvPr/>
        </p:nvSpPr>
        <p:spPr>
          <a:xfrm>
            <a:off x="4544706" y="3152693"/>
            <a:ext cx="7483393" cy="523220"/>
          </a:xfrm>
          <a:prstGeom prst="rect">
            <a:avLst/>
          </a:prstGeom>
          <a:noFill/>
        </p:spPr>
        <p:txBody>
          <a:bodyPr wrap="square" rtlCol="0">
            <a:spAutoFit/>
          </a:bodyPr>
          <a:lstStyle/>
          <a:p>
            <a:r>
              <a:rPr lang="nl-BE" sz="2800" dirty="0"/>
              <a:t>Als het element de focus verliest</a:t>
            </a:r>
          </a:p>
        </p:txBody>
      </p:sp>
      <p:sp>
        <p:nvSpPr>
          <p:cNvPr id="24" name="Tekstvak 23"/>
          <p:cNvSpPr txBox="1"/>
          <p:nvPr/>
        </p:nvSpPr>
        <p:spPr>
          <a:xfrm>
            <a:off x="4493427" y="4493889"/>
            <a:ext cx="7483393" cy="523220"/>
          </a:xfrm>
          <a:prstGeom prst="rect">
            <a:avLst/>
          </a:prstGeom>
          <a:noFill/>
        </p:spPr>
        <p:txBody>
          <a:bodyPr wrap="square" rtlCol="0">
            <a:spAutoFit/>
          </a:bodyPr>
          <a:lstStyle/>
          <a:p>
            <a:r>
              <a:rPr lang="nl-BE" sz="2800" dirty="0"/>
              <a:t>Als het element geladen wordt in de browser.</a:t>
            </a:r>
          </a:p>
        </p:txBody>
      </p:sp>
      <p:sp>
        <p:nvSpPr>
          <p:cNvPr id="3" name="Titel 2"/>
          <p:cNvSpPr>
            <a:spLocks noGrp="1"/>
          </p:cNvSpPr>
          <p:nvPr>
            <p:ph type="title"/>
          </p:nvPr>
        </p:nvSpPr>
        <p:spPr/>
        <p:txBody>
          <a:bodyPr/>
          <a:lstStyle/>
          <a:p>
            <a:endParaRPr lang="nl-BE"/>
          </a:p>
        </p:txBody>
      </p:sp>
      <p:sp>
        <p:nvSpPr>
          <p:cNvPr id="25"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84101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94</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98772396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161309" y="5212080"/>
            <a:ext cx="9116291" cy="822960"/>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9053226" y="3625813"/>
            <a:ext cx="232011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functie aanroepen</a:t>
            </a:r>
            <a:endParaRPr lang="nl-BE" sz="2800" dirty="0"/>
          </a:p>
        </p:txBody>
      </p:sp>
      <p:cxnSp>
        <p:nvCxnSpPr>
          <p:cNvPr id="16" name="Rechte verbindingslijn met pijl 15"/>
          <p:cNvCxnSpPr/>
          <p:nvPr/>
        </p:nvCxnSpPr>
        <p:spPr>
          <a:xfrm flipH="1" flipV="1">
            <a:off x="3537527" y="3436401"/>
            <a:ext cx="3746544" cy="213191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14618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3050085356"/>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07492" y="3024921"/>
            <a:ext cx="3038764"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8303493" y="1358171"/>
            <a:ext cx="3587090" cy="6276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(fat) </a:t>
            </a:r>
            <a:r>
              <a:rPr lang="nl-BE" sz="2800" dirty="0" err="1" smtClean="0"/>
              <a:t>arrow</a:t>
            </a:r>
            <a:r>
              <a:rPr lang="nl-BE" sz="2800" dirty="0" smtClean="0"/>
              <a:t> functie</a:t>
            </a:r>
            <a:endParaRPr lang="nl-BE" sz="2800" dirty="0"/>
          </a:p>
        </p:txBody>
      </p: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9243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graphicFrame>
        <p:nvGraphicFramePr>
          <p:cNvPr id="17" name="Tabel 16"/>
          <p:cNvGraphicFramePr>
            <a:graphicFrameLocks noGrp="1"/>
          </p:cNvGraphicFramePr>
          <p:nvPr>
            <p:extLst>
              <p:ext uri="{D42A27DB-BD31-4B8C-83A1-F6EECF244321}">
                <p14:modId xmlns:p14="http://schemas.microsoft.com/office/powerpoint/2010/main" val="1220351282"/>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function uitrekenen()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07492" y="3024921"/>
            <a:ext cx="3047999"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8303493" y="1358171"/>
            <a:ext cx="3587090" cy="6276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verouderd</a:t>
            </a:r>
            <a:endParaRPr lang="nl-BE" sz="2800" dirty="0"/>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81519" y="1564553"/>
            <a:ext cx="900000" cy="900000"/>
          </a:xfrm>
          <a:prstGeom prst="rect">
            <a:avLst/>
          </a:prstGeom>
        </p:spPr>
      </p:pic>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5032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372097444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let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25966" y="2193648"/>
            <a:ext cx="858980"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Afgeronde rechthoek 15"/>
          <p:cNvSpPr/>
          <p:nvPr/>
        </p:nvSpPr>
        <p:spPr>
          <a:xfrm>
            <a:off x="2225966" y="3246990"/>
            <a:ext cx="637307"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9451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131192" y="1602370"/>
            <a:ext cx="9160720" cy="646331"/>
          </a:xfrm>
          <a:prstGeom prst="rect">
            <a:avLst/>
          </a:prstGeom>
          <a:noFill/>
        </p:spPr>
        <p:txBody>
          <a:bodyPr wrap="square" rtlCol="0">
            <a:spAutoFit/>
          </a:bodyPr>
          <a:lstStyle/>
          <a:p>
            <a:r>
              <a:rPr lang="nl-BE" sz="3600" dirty="0" smtClean="0"/>
              <a:t>Initialiseren van een constante</a:t>
            </a:r>
            <a:endParaRPr lang="nl-BE" sz="3600" dirty="0"/>
          </a:p>
        </p:txBody>
      </p:sp>
      <p:sp>
        <p:nvSpPr>
          <p:cNvPr id="16" name="Rechthoek 15"/>
          <p:cNvSpPr/>
          <p:nvPr/>
        </p:nvSpPr>
        <p:spPr>
          <a:xfrm>
            <a:off x="1478617" y="1496467"/>
            <a:ext cx="1402409" cy="8581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600" dirty="0" err="1" smtClean="0"/>
              <a:t>const</a:t>
            </a:r>
            <a:endParaRPr lang="nl-BE" sz="3600" dirty="0"/>
          </a:p>
        </p:txBody>
      </p:sp>
      <p:sp>
        <p:nvSpPr>
          <p:cNvPr id="19" name="Tekstvak 18"/>
          <p:cNvSpPr txBox="1"/>
          <p:nvPr/>
        </p:nvSpPr>
        <p:spPr>
          <a:xfrm>
            <a:off x="3131192" y="2669087"/>
            <a:ext cx="9160720" cy="646331"/>
          </a:xfrm>
          <a:prstGeom prst="rect">
            <a:avLst/>
          </a:prstGeom>
          <a:noFill/>
        </p:spPr>
        <p:txBody>
          <a:bodyPr wrap="square" rtlCol="0">
            <a:spAutoFit/>
          </a:bodyPr>
          <a:lstStyle/>
          <a:p>
            <a:r>
              <a:rPr lang="nl-BE" sz="3600" dirty="0" smtClean="0"/>
              <a:t>Initialiseren van een lokale variabele</a:t>
            </a:r>
            <a:endParaRPr lang="nl-BE" sz="3600" dirty="0"/>
          </a:p>
        </p:txBody>
      </p:sp>
      <p:sp>
        <p:nvSpPr>
          <p:cNvPr id="20" name="Rechthoek 19"/>
          <p:cNvSpPr/>
          <p:nvPr/>
        </p:nvSpPr>
        <p:spPr>
          <a:xfrm>
            <a:off x="1478617" y="2563184"/>
            <a:ext cx="1402409" cy="8581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600" dirty="0" smtClean="0"/>
              <a:t>let</a:t>
            </a:r>
            <a:endParaRPr lang="nl-BE" sz="3600" dirty="0"/>
          </a:p>
        </p:txBody>
      </p:sp>
      <p:sp>
        <p:nvSpPr>
          <p:cNvPr id="21" name="Tekstvak 20"/>
          <p:cNvSpPr txBox="1"/>
          <p:nvPr/>
        </p:nvSpPr>
        <p:spPr>
          <a:xfrm>
            <a:off x="3115614" y="3731716"/>
            <a:ext cx="9160720" cy="646331"/>
          </a:xfrm>
          <a:prstGeom prst="rect">
            <a:avLst/>
          </a:prstGeom>
          <a:noFill/>
        </p:spPr>
        <p:txBody>
          <a:bodyPr wrap="square" rtlCol="0">
            <a:spAutoFit/>
          </a:bodyPr>
          <a:lstStyle/>
          <a:p>
            <a:r>
              <a:rPr lang="nl-BE" sz="3600" dirty="0" smtClean="0"/>
              <a:t>Initialiseren van een globale variabele</a:t>
            </a:r>
            <a:endParaRPr lang="nl-BE" sz="3600" dirty="0"/>
          </a:p>
        </p:txBody>
      </p:sp>
      <p:sp>
        <p:nvSpPr>
          <p:cNvPr id="22" name="Rechthoek 21"/>
          <p:cNvSpPr/>
          <p:nvPr/>
        </p:nvSpPr>
        <p:spPr>
          <a:xfrm>
            <a:off x="1463039" y="3625813"/>
            <a:ext cx="1402409" cy="8581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600" dirty="0" smtClean="0"/>
              <a:t>var</a:t>
            </a:r>
            <a:endParaRPr lang="nl-BE" sz="3600" dirty="0"/>
          </a:p>
        </p:txBody>
      </p:sp>
      <p:sp>
        <p:nvSpPr>
          <p:cNvPr id="23" name="Tekstvak 22"/>
          <p:cNvSpPr txBox="1"/>
          <p:nvPr/>
        </p:nvSpPr>
        <p:spPr>
          <a:xfrm>
            <a:off x="3131192" y="5212079"/>
            <a:ext cx="9160720" cy="1200329"/>
          </a:xfrm>
          <a:prstGeom prst="rect">
            <a:avLst/>
          </a:prstGeom>
          <a:noFill/>
        </p:spPr>
        <p:txBody>
          <a:bodyPr wrap="square" rtlCol="0">
            <a:spAutoFit/>
          </a:bodyPr>
          <a:lstStyle/>
          <a:p>
            <a:r>
              <a:rPr lang="nl-BE" sz="3600" dirty="0" smtClean="0">
                <a:solidFill>
                  <a:schemeClr val="accent1">
                    <a:lumMod val="75000"/>
                  </a:schemeClr>
                </a:solidFill>
              </a:rPr>
              <a:t>Kan leiden tot vreemde fouten, </a:t>
            </a:r>
            <a:br>
              <a:rPr lang="nl-BE" sz="3600" dirty="0" smtClean="0">
                <a:solidFill>
                  <a:schemeClr val="accent1">
                    <a:lumMod val="75000"/>
                  </a:schemeClr>
                </a:solidFill>
              </a:rPr>
            </a:br>
            <a:r>
              <a:rPr lang="nl-BE" sz="3600" dirty="0" smtClean="0">
                <a:solidFill>
                  <a:schemeClr val="accent1">
                    <a:lumMod val="75000"/>
                  </a:schemeClr>
                </a:solidFill>
              </a:rPr>
              <a:t>dus beter vermijden</a:t>
            </a:r>
            <a:endParaRPr lang="nl-BE" sz="3600" dirty="0">
              <a:solidFill>
                <a:schemeClr val="accent1">
                  <a:lumMod val="75000"/>
                </a:schemeClr>
              </a:solidFill>
            </a:endParaRPr>
          </a:p>
        </p:txBody>
      </p:sp>
      <p:cxnSp>
        <p:nvCxnSpPr>
          <p:cNvPr id="15" name="Rechte verbindingslijn met pijl 14"/>
          <p:cNvCxnSpPr/>
          <p:nvPr/>
        </p:nvCxnSpPr>
        <p:spPr>
          <a:xfrm>
            <a:off x="6752392" y="4483952"/>
            <a:ext cx="0" cy="72812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 name="Titel 2"/>
          <p:cNvSpPr>
            <a:spLocks noGrp="1"/>
          </p:cNvSpPr>
          <p:nvPr>
            <p:ph type="title"/>
          </p:nvPr>
        </p:nvSpPr>
        <p:spPr/>
        <p:txBody>
          <a:bodyPr/>
          <a:lstStyle/>
          <a:p>
            <a:endParaRPr lang="nl-BE"/>
          </a:p>
        </p:txBody>
      </p:sp>
      <p:sp>
        <p:nvSpPr>
          <p:cNvPr id="24"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157302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28" name="Tabel 27"/>
          <p:cNvGraphicFramePr>
            <a:graphicFrameLocks noGrp="1"/>
          </p:cNvGraphicFramePr>
          <p:nvPr>
            <p:extLst>
              <p:ext uri="{D42A27DB-BD31-4B8C-83A1-F6EECF244321}">
                <p14:modId xmlns:p14="http://schemas.microsoft.com/office/powerpoint/2010/main" val="4000805302"/>
              </p:ext>
            </p:extLst>
          </p:nvPr>
        </p:nvGraphicFramePr>
        <p:xfrm>
          <a:off x="1463039" y="1554086"/>
          <a:ext cx="10407696" cy="5120640"/>
        </p:xfrm>
        <a:graphic>
          <a:graphicData uri="http://schemas.openxmlformats.org/drawingml/2006/table">
            <a:tbl>
              <a:tblPr firstRow="1" firstCol="1" bandRow="1">
                <a:tableStyleId>{5C22544A-7EE6-4342-B048-85BDC9FD1C3A}</a:tableStyleId>
              </a:tblPr>
              <a:tblGrid>
                <a:gridCol w="522296">
                  <a:extLst>
                    <a:ext uri="{9D8B030D-6E8A-4147-A177-3AD203B41FA5}">
                      <a16:colId xmlns:a16="http://schemas.microsoft.com/office/drawing/2014/main" val="2855085912"/>
                    </a:ext>
                  </a:extLst>
                </a:gridCol>
                <a:gridCol w="9885400">
                  <a:extLst>
                    <a:ext uri="{9D8B030D-6E8A-4147-A177-3AD203B41FA5}">
                      <a16:colId xmlns:a16="http://schemas.microsoft.com/office/drawing/2014/main" val="2105840097"/>
                    </a:ext>
                  </a:extLst>
                </a:gridCol>
              </a:tblGrid>
              <a:tr h="0">
                <a:tc>
                  <a:txBody>
                    <a:bodyPr/>
                    <a:lstStyle/>
                    <a:p>
                      <a:pPr algn="r">
                        <a:lnSpc>
                          <a:spcPct val="100000"/>
                        </a:lnSpc>
                        <a:spcAft>
                          <a:spcPts val="0"/>
                        </a:spcAft>
                      </a:pPr>
                      <a:endParaRPr lang="nl-BE" sz="2800" b="0" dirty="0">
                        <a:solidFill>
                          <a:schemeClr val="accent1">
                            <a:lumMod val="75000"/>
                          </a:schemeClr>
                        </a:solidFill>
                        <a:effectLst/>
                        <a:latin typeface="Code New Roman" panose="020B0609020204030204" pitchFamily="49" charset="0"/>
                        <a:ea typeface="Times New Roman" panose="02020603050405020304" pitchFamily="18" charset="0"/>
                        <a:cs typeface="Code New Roman" panose="020B0609020204030204"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3600" b="1" i="0" kern="1200" dirty="0" err="1" smtClean="0">
                          <a:solidFill>
                            <a:schemeClr val="accent1">
                              <a:lumMod val="75000"/>
                            </a:schemeClr>
                          </a:solidFill>
                          <a:effectLst/>
                          <a:latin typeface="Code New Roman" panose="020B0609020204030204" pitchFamily="49" charset="0"/>
                          <a:ea typeface="+mn-ea"/>
                          <a:cs typeface="Code New Roman" panose="020B0609020204030204" pitchFamily="49" charset="0"/>
                        </a:rPr>
                        <a:t>var</a:t>
                      </a: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x = 10;</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x</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heeft</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hier</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de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waarde</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10</a:t>
                      </a:r>
                      <a:b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br>
                      <a:endPar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a:t>
                      </a:r>
                      <a:r>
                        <a:rPr lang="en-US" sz="3600" b="1"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let</a:t>
                      </a: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x = 2;</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x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heeft</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hier</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de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waarde</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2</a:t>
                      </a:r>
                      <a:b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b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endParaRPr lang="en-US" sz="4800" dirty="0" smtClean="0">
                        <a:solidFill>
                          <a:schemeClr val="accent1">
                            <a:lumMod val="75000"/>
                          </a:schemeClr>
                        </a:solidFill>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x</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heeft</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hier</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de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waarde</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10</a:t>
                      </a:r>
                      <a:endParaRPr lang="it-IT" sz="4800" b="0" dirty="0" smtClean="0">
                        <a:solidFill>
                          <a:schemeClr val="bg1">
                            <a:lumMod val="50000"/>
                          </a:schemeClr>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Titel 2"/>
          <p:cNvSpPr>
            <a:spLocks noGrp="1"/>
          </p:cNvSpPr>
          <p:nvPr>
            <p:ph type="title"/>
          </p:nvPr>
        </p:nvSpPr>
        <p:spPr/>
        <p:txBody>
          <a:bodyPr/>
          <a:lstStyle/>
          <a:p>
            <a:endParaRPr lang="nl-BE"/>
          </a:p>
        </p:txBody>
      </p:sp>
      <p:sp>
        <p:nvSpPr>
          <p:cNvPr id="15"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118388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Rechthoek 17"/>
          <p:cNvSpPr/>
          <p:nvPr/>
        </p:nvSpPr>
        <p:spPr>
          <a:xfrm>
            <a:off x="1463039" y="1540023"/>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const</a:t>
            </a:r>
            <a:endParaRPr lang="nl-BE" sz="2800" dirty="0">
              <a:latin typeface="Code New Roman" panose="020B0609020204030204" pitchFamily="49" charset="0"/>
              <a:cs typeface="Code New Roman" panose="020B0609020204030204" pitchFamily="49" charset="0"/>
            </a:endParaRPr>
          </a:p>
        </p:txBody>
      </p:sp>
      <p:sp>
        <p:nvSpPr>
          <p:cNvPr id="21" name="Rechthoek 20"/>
          <p:cNvSpPr/>
          <p:nvPr/>
        </p:nvSpPr>
        <p:spPr>
          <a:xfrm>
            <a:off x="1463039" y="2873130"/>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let</a:t>
            </a:r>
            <a:endParaRPr lang="nl-BE" sz="2800" dirty="0">
              <a:latin typeface="Code New Roman" panose="020B0609020204030204" pitchFamily="49" charset="0"/>
              <a:cs typeface="Code New Roman" panose="020B0609020204030204" pitchFamily="49" charset="0"/>
            </a:endParaRPr>
          </a:p>
        </p:txBody>
      </p:sp>
      <p:sp>
        <p:nvSpPr>
          <p:cNvPr id="23" name="Rechthoek 22"/>
          <p:cNvSpPr/>
          <p:nvPr/>
        </p:nvSpPr>
        <p:spPr>
          <a:xfrm>
            <a:off x="1463039" y="4206237"/>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var</a:t>
            </a:r>
            <a:endParaRPr lang="nl-BE" sz="2800" dirty="0">
              <a:latin typeface="Code New Roman" panose="020B0609020204030204" pitchFamily="49" charset="0"/>
              <a:cs typeface="Code New Roman" panose="020B0609020204030204" pitchFamily="49" charset="0"/>
            </a:endParaRPr>
          </a:p>
        </p:txBody>
      </p:sp>
      <p:sp>
        <p:nvSpPr>
          <p:cNvPr id="3" name="Gekromde pijl-links 2"/>
          <p:cNvSpPr/>
          <p:nvPr/>
        </p:nvSpPr>
        <p:spPr>
          <a:xfrm>
            <a:off x="4414982" y="1967345"/>
            <a:ext cx="1939636" cy="1459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8" name="Gekromde pijl-links 27"/>
          <p:cNvSpPr/>
          <p:nvPr/>
        </p:nvSpPr>
        <p:spPr>
          <a:xfrm>
            <a:off x="4428504" y="3569851"/>
            <a:ext cx="1939636" cy="1459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itel 11"/>
          <p:cNvSpPr>
            <a:spLocks noGrp="1"/>
          </p:cNvSpPr>
          <p:nvPr>
            <p:ph type="title"/>
          </p:nvPr>
        </p:nvSpPr>
        <p:spPr/>
        <p:txBody>
          <a:bodyPr/>
          <a:lstStyle/>
          <a:p>
            <a:endParaRPr lang="nl-BE"/>
          </a:p>
        </p:txBody>
      </p:sp>
      <p:sp>
        <p:nvSpPr>
          <p:cNvPr id="20"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5026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3227715919"/>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Afgeronde rechthoek 15"/>
          <p:cNvSpPr/>
          <p:nvPr/>
        </p:nvSpPr>
        <p:spPr>
          <a:xfrm>
            <a:off x="2225966" y="3315855"/>
            <a:ext cx="4202543" cy="462214"/>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el 2"/>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10264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Tekstvak 15"/>
          <p:cNvSpPr txBox="1"/>
          <p:nvPr/>
        </p:nvSpPr>
        <p:spPr>
          <a:xfrm>
            <a:off x="1364215" y="67202"/>
            <a:ext cx="9128709" cy="7725192"/>
          </a:xfrm>
          <a:prstGeom prst="rect">
            <a:avLst/>
          </a:prstGeom>
          <a:noFill/>
        </p:spPr>
        <p:txBody>
          <a:bodyPr wrap="square" rtlCol="0">
            <a:spAutoFit/>
          </a:bodyPr>
          <a:lstStyle/>
          <a:p>
            <a:r>
              <a:rPr lang="nl-BE" sz="49600" b="1" dirty="0" smtClean="0">
                <a:solidFill>
                  <a:schemeClr val="accent6">
                    <a:lumMod val="60000"/>
                    <a:lumOff val="40000"/>
                  </a:schemeClr>
                </a:solidFill>
                <a:cs typeface="Code New Roman" panose="020B0609020204030204" pitchFamily="49" charset="0"/>
              </a:rPr>
              <a:t>JS</a:t>
            </a:r>
            <a:endParaRPr lang="nl-BE" sz="49600" b="1" dirty="0">
              <a:solidFill>
                <a:schemeClr val="accent6">
                  <a:lumMod val="60000"/>
                  <a:lumOff val="40000"/>
                </a:schemeClr>
              </a:solidFill>
              <a:cs typeface="Code New Roman" panose="020B0609020204030204" pitchFamily="49" charset="0"/>
            </a:endParaRPr>
          </a:p>
        </p:txBody>
      </p:sp>
      <p:sp>
        <p:nvSpPr>
          <p:cNvPr id="17" name="Tekstvak 16"/>
          <p:cNvSpPr txBox="1"/>
          <p:nvPr/>
        </p:nvSpPr>
        <p:spPr>
          <a:xfrm>
            <a:off x="3849734" y="2867969"/>
            <a:ext cx="5998133" cy="2123658"/>
          </a:xfrm>
          <a:prstGeom prst="rect">
            <a:avLst/>
          </a:prstGeom>
          <a:noFill/>
        </p:spPr>
        <p:txBody>
          <a:bodyPr wrap="square" rtlCol="0">
            <a:spAutoFit/>
          </a:bodyPr>
          <a:lstStyle/>
          <a:p>
            <a:r>
              <a:rPr lang="nl-BE" sz="4400" dirty="0" smtClean="0"/>
              <a:t>Ontwikkeld in 1990</a:t>
            </a:r>
          </a:p>
          <a:p>
            <a:endParaRPr lang="nl-BE" sz="4400" dirty="0"/>
          </a:p>
          <a:p>
            <a:r>
              <a:rPr lang="nl-BE" sz="4400" dirty="0" smtClean="0"/>
              <a:t>Client-side </a:t>
            </a:r>
            <a:r>
              <a:rPr lang="nl-BE" sz="4400" dirty="0" err="1" smtClean="0"/>
              <a:t>scripting</a:t>
            </a:r>
            <a:endParaRPr lang="nl-BE" sz="4400" dirty="0"/>
          </a:p>
        </p:txBody>
      </p:sp>
    </p:spTree>
    <p:extLst>
      <p:ext uri="{BB962C8B-B14F-4D97-AF65-F5344CB8AC3E}">
        <p14:creationId xmlns:p14="http://schemas.microsoft.com/office/powerpoint/2010/main" val="165916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4223504919"/>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Afgeronde rechthoek 15"/>
          <p:cNvSpPr/>
          <p:nvPr/>
        </p:nvSpPr>
        <p:spPr>
          <a:xfrm>
            <a:off x="2245049" y="3630839"/>
            <a:ext cx="4358951" cy="1227488"/>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el 2"/>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6028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25" name="Afbeelding 24"/>
          <p:cNvPicPr/>
          <p:nvPr/>
        </p:nvPicPr>
        <p:blipFill rotWithShape="1">
          <a:blip r:embed="rId6" cstate="print">
            <a:extLst>
              <a:ext uri="{28A0092B-C50C-407E-A947-70E740481C1C}">
                <a14:useLocalDpi xmlns:a14="http://schemas.microsoft.com/office/drawing/2010/main" val="0"/>
              </a:ext>
            </a:extLst>
          </a:blip>
          <a:srcRect l="10786" t="27045" r="11593" b="21205"/>
          <a:stretch/>
        </p:blipFill>
        <p:spPr bwMode="auto">
          <a:xfrm>
            <a:off x="3957851" y="2839270"/>
            <a:ext cx="5258809" cy="3757473"/>
          </a:xfrm>
          <a:prstGeom prst="rect">
            <a:avLst/>
          </a:prstGeom>
          <a:ln>
            <a:noFill/>
          </a:ln>
          <a:extLst>
            <a:ext uri="{53640926-AAD7-44D8-BBD7-CCE9431645EC}">
              <a14:shadowObscured xmlns:a14="http://schemas.microsoft.com/office/drawing/2010/main"/>
            </a:ext>
          </a:extLst>
        </p:spPr>
      </p:pic>
      <p:sp>
        <p:nvSpPr>
          <p:cNvPr id="29" name="Rechthoek 28"/>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tweevoudige selectie</a:t>
            </a:r>
            <a:endParaRPr lang="nl-BE" sz="4800" dirty="0"/>
          </a:p>
        </p:txBody>
      </p:sp>
    </p:spTree>
    <p:extLst>
      <p:ext uri="{BB962C8B-B14F-4D97-AF65-F5344CB8AC3E}">
        <p14:creationId xmlns:p14="http://schemas.microsoft.com/office/powerpoint/2010/main" val="37237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Afbeelding 14"/>
          <p:cNvPicPr/>
          <p:nvPr/>
        </p:nvPicPr>
        <p:blipFill rotWithShape="1">
          <a:blip r:embed="rId2" cstate="print">
            <a:extLst>
              <a:ext uri="{28A0092B-C50C-407E-A947-70E740481C1C}">
                <a14:useLocalDpi xmlns:a14="http://schemas.microsoft.com/office/drawing/2010/main" val="0"/>
              </a:ext>
            </a:extLst>
          </a:blip>
          <a:srcRect l="10787" t="27045" r="11599" b="21205"/>
          <a:stretch/>
        </p:blipFill>
        <p:spPr bwMode="auto">
          <a:xfrm>
            <a:off x="3957850" y="2839269"/>
            <a:ext cx="5258809" cy="3757474"/>
          </a:xfrm>
          <a:prstGeom prst="rect">
            <a:avLst/>
          </a:prstGeom>
          <a:ln>
            <a:noFill/>
          </a:ln>
          <a:extLst>
            <a:ext uri="{53640926-AAD7-44D8-BBD7-CCE9431645EC}">
              <a14:shadowObscured xmlns:a14="http://schemas.microsoft.com/office/drawing/2010/main"/>
            </a:ext>
          </a:extLst>
        </p:spPr>
      </p:pic>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4"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Rechthoek 15"/>
          <p:cNvSpPr/>
          <p:nvPr/>
        </p:nvSpPr>
        <p:spPr>
          <a:xfrm rot="998536">
            <a:off x="9776217" y="4064795"/>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enkelvoudige selectie</a:t>
            </a:r>
            <a:endParaRPr lang="nl-BE" sz="4800" dirty="0"/>
          </a:p>
        </p:txBody>
      </p:sp>
    </p:spTree>
    <p:extLst>
      <p:ext uri="{BB962C8B-B14F-4D97-AF65-F5344CB8AC3E}">
        <p14:creationId xmlns:p14="http://schemas.microsoft.com/office/powerpoint/2010/main" val="421369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Rechthoek 15"/>
          <p:cNvSpPr/>
          <p:nvPr/>
        </p:nvSpPr>
        <p:spPr>
          <a:xfrm rot="998536">
            <a:off x="9776217" y="4064795"/>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enkelvoudige selectie</a:t>
            </a:r>
            <a:endParaRPr lang="nl-BE" sz="4800" dirty="0"/>
          </a:p>
        </p:txBody>
      </p:sp>
      <p:graphicFrame>
        <p:nvGraphicFramePr>
          <p:cNvPr id="18" name="Tabel 17"/>
          <p:cNvGraphicFramePr>
            <a:graphicFrameLocks noGrp="1"/>
          </p:cNvGraphicFramePr>
          <p:nvPr>
            <p:extLst>
              <p:ext uri="{D42A27DB-BD31-4B8C-83A1-F6EECF244321}">
                <p14:modId xmlns:p14="http://schemas.microsoft.com/office/powerpoint/2010/main" val="3638371631"/>
              </p:ext>
            </p:extLst>
          </p:nvPr>
        </p:nvGraphicFramePr>
        <p:xfrm>
          <a:off x="1565811" y="3631720"/>
          <a:ext cx="10375980" cy="2926080"/>
        </p:xfrm>
        <a:graphic>
          <a:graphicData uri="http://schemas.openxmlformats.org/drawingml/2006/table">
            <a:tbl>
              <a:tblPr firstRow="1" firstCol="1" bandRow="1">
                <a:tableStyleId>{5C22544A-7EE6-4342-B048-85BDC9FD1C3A}</a:tableStyleId>
              </a:tblPr>
              <a:tblGrid>
                <a:gridCol w="590535">
                  <a:extLst>
                    <a:ext uri="{9D8B030D-6E8A-4147-A177-3AD203B41FA5}">
                      <a16:colId xmlns:a16="http://schemas.microsoft.com/office/drawing/2014/main" val="2855085912"/>
                    </a:ext>
                  </a:extLst>
                </a:gridCol>
                <a:gridCol w="9785445">
                  <a:extLst>
                    <a:ext uri="{9D8B030D-6E8A-4147-A177-3AD203B41FA5}">
                      <a16:colId xmlns:a16="http://schemas.microsoft.com/office/drawing/2014/main" val="2105840097"/>
                    </a:ext>
                  </a:extLst>
                </a:gridCol>
              </a:tblGrid>
              <a:tr h="2920172">
                <a:tc>
                  <a:txBody>
                    <a:bodyPr/>
                    <a:lstStyle/>
                    <a:p>
                      <a:pPr algn="r">
                        <a:lnSpc>
                          <a:spcPct val="100000"/>
                        </a:lnSpc>
                        <a:spcAft>
                          <a:spcPts val="0"/>
                        </a:spcAft>
                      </a:pPr>
                      <a:r>
                        <a:rPr lang="nl-BE" sz="2400" b="0" dirty="0" smtClean="0">
                          <a:effectLst/>
                          <a:latin typeface="+mn-lt"/>
                          <a:ea typeface="+mn-ea"/>
                          <a:cs typeface="+mn-cs"/>
                        </a:rPr>
                        <a:t>12</a:t>
                      </a:r>
                    </a:p>
                    <a:p>
                      <a:pPr algn="r">
                        <a:lnSpc>
                          <a:spcPct val="100000"/>
                        </a:lnSpc>
                        <a:spcAft>
                          <a:spcPts val="0"/>
                        </a:spcAft>
                      </a:pPr>
                      <a:r>
                        <a:rPr lang="nl-BE" sz="2400" b="0" dirty="0" smtClean="0">
                          <a:effectLst/>
                          <a:latin typeface="+mn-lt"/>
                          <a:ea typeface="+mn-ea"/>
                          <a:cs typeface="+mn-cs"/>
                        </a:rPr>
                        <a:t>13</a:t>
                      </a:r>
                    </a:p>
                    <a:p>
                      <a:pPr algn="r">
                        <a:lnSpc>
                          <a:spcPct val="100000"/>
                        </a:lnSpc>
                        <a:spcAft>
                          <a:spcPts val="0"/>
                        </a:spcAft>
                      </a:pPr>
                      <a:r>
                        <a:rPr lang="nl-BE" sz="2400" b="0" dirty="0" smtClean="0">
                          <a:effectLst/>
                          <a:latin typeface="+mn-lt"/>
                          <a:ea typeface="+mn-ea"/>
                          <a:cs typeface="+mn-cs"/>
                        </a:rPr>
                        <a:t>14</a:t>
                      </a:r>
                    </a:p>
                    <a:p>
                      <a:pPr algn="r">
                        <a:lnSpc>
                          <a:spcPct val="100000"/>
                        </a:lnSpc>
                        <a:spcAft>
                          <a:spcPts val="0"/>
                        </a:spcAft>
                      </a:pPr>
                      <a:r>
                        <a:rPr lang="nl-BE" sz="2400" b="0" dirty="0" smtClean="0">
                          <a:effectLst/>
                          <a:latin typeface="+mn-lt"/>
                          <a:ea typeface="+mn-ea"/>
                          <a:cs typeface="+mn-cs"/>
                        </a:rPr>
                        <a:t>15</a:t>
                      </a:r>
                    </a:p>
                    <a:p>
                      <a:pPr algn="r">
                        <a:lnSpc>
                          <a:spcPct val="100000"/>
                        </a:lnSpc>
                        <a:spcAft>
                          <a:spcPts val="0"/>
                        </a:spcAft>
                      </a:pPr>
                      <a:r>
                        <a:rPr lang="nl-BE" sz="2400" b="0" dirty="0" smtClean="0">
                          <a:effectLst/>
                          <a:latin typeface="+mn-lt"/>
                          <a:ea typeface="+mn-ea"/>
                          <a:cs typeface="+mn-cs"/>
                        </a:rPr>
                        <a:t>16</a:t>
                      </a:r>
                    </a:p>
                    <a:p>
                      <a:pPr algn="r">
                        <a:lnSpc>
                          <a:spcPct val="100000"/>
                        </a:lnSpc>
                        <a:spcAft>
                          <a:spcPts val="0"/>
                        </a:spcAft>
                      </a:pPr>
                      <a:r>
                        <a:rPr lang="nl-BE" sz="2400" b="0" dirty="0" smtClean="0">
                          <a:effectLst/>
                          <a:latin typeface="+mn-lt"/>
                          <a:ea typeface="+mn-ea"/>
                          <a:cs typeface="+mn-cs"/>
                        </a:rPr>
                        <a:t>17</a:t>
                      </a:r>
                    </a:p>
                    <a:p>
                      <a:pPr algn="r">
                        <a:lnSpc>
                          <a:spcPct val="100000"/>
                        </a:lnSpc>
                        <a:spcAft>
                          <a:spcPts val="0"/>
                        </a:spcAft>
                      </a:pPr>
                      <a:r>
                        <a:rPr lang="nl-BE" sz="2400" b="0" dirty="0" smtClean="0">
                          <a:effectLst/>
                          <a:latin typeface="+mn-lt"/>
                          <a:ea typeface="+mn-ea"/>
                          <a:cs typeface="+mn-cs"/>
                        </a:rPr>
                        <a:t>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variabelen</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let naam = 'corneel';</a:t>
                      </a:r>
                    </a:p>
                    <a:p>
                      <a:pPr marL="0" indent="0" algn="l">
                        <a:lnSpc>
                          <a:spcPct val="100000"/>
                        </a:lnSpc>
                        <a:spcBef>
                          <a:spcPts val="0"/>
                        </a:spcBef>
                        <a:spcAft>
                          <a:spcPts val="0"/>
                        </a:spcAft>
                        <a:tabLst>
                          <a:tab pos="200660" algn="l"/>
                          <a:tab pos="400685" algn="l"/>
                          <a:tab pos="562610" algn="l"/>
                          <a:tab pos="762635" algn="l"/>
                        </a:tabLst>
                      </a:pPr>
                      <a:endParaRPr lang="it-IT" sz="24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75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'corneel') beroep = 'boer';</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document.write('&lt;article&gt;&lt;h1&gt;wat word ik later?&lt;/h1&gt;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&lt;/article&gt;');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0" name="Afgeronde rechthoek 19"/>
          <p:cNvSpPr/>
          <p:nvPr/>
        </p:nvSpPr>
        <p:spPr>
          <a:xfrm>
            <a:off x="2281994" y="5384799"/>
            <a:ext cx="6751170" cy="532463"/>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54214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Rechthoek 17"/>
          <p:cNvSpPr/>
          <p:nvPr/>
        </p:nvSpPr>
        <p:spPr>
          <a:xfrm>
            <a:off x="1463039" y="1966977"/>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1</a:t>
            </a:r>
            <a:endParaRPr lang="nl-BE" sz="4800" dirty="0"/>
          </a:p>
        </p:txBody>
      </p:sp>
      <p:sp>
        <p:nvSpPr>
          <p:cNvPr id="20" name="Rechthoek 19"/>
          <p:cNvSpPr/>
          <p:nvPr/>
        </p:nvSpPr>
        <p:spPr>
          <a:xfrm>
            <a:off x="1463039" y="3043938"/>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2</a:t>
            </a:r>
            <a:endParaRPr lang="nl-BE" sz="4800" dirty="0"/>
          </a:p>
        </p:txBody>
      </p:sp>
      <p:sp>
        <p:nvSpPr>
          <p:cNvPr id="21" name="Rechthoek 20"/>
          <p:cNvSpPr/>
          <p:nvPr/>
        </p:nvSpPr>
        <p:spPr>
          <a:xfrm>
            <a:off x="1463039" y="4147702"/>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3</a:t>
            </a:r>
            <a:endParaRPr lang="nl-BE" sz="4800" dirty="0"/>
          </a:p>
        </p:txBody>
      </p:sp>
      <p:sp>
        <p:nvSpPr>
          <p:cNvPr id="22" name="Rechthoek 21"/>
          <p:cNvSpPr/>
          <p:nvPr/>
        </p:nvSpPr>
        <p:spPr>
          <a:xfrm>
            <a:off x="1463040" y="5260191"/>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4</a:t>
            </a:r>
            <a:endParaRPr lang="nl-BE" sz="4800" dirty="0"/>
          </a:p>
        </p:txBody>
      </p:sp>
      <p:sp>
        <p:nvSpPr>
          <p:cNvPr id="25" name="Rechthoek 24"/>
          <p:cNvSpPr/>
          <p:nvPr/>
        </p:nvSpPr>
        <p:spPr>
          <a:xfrm>
            <a:off x="2451370" y="3075486"/>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Gelijkheid: ==</a:t>
            </a:r>
            <a:endParaRPr lang="nl-BE" sz="2800" dirty="0"/>
          </a:p>
        </p:txBody>
      </p:sp>
      <p:sp>
        <p:nvSpPr>
          <p:cNvPr id="26" name="Rechthoek 25"/>
          <p:cNvSpPr/>
          <p:nvPr/>
        </p:nvSpPr>
        <p:spPr>
          <a:xfrm>
            <a:off x="2451370" y="4177185"/>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Acties in verschillende delen: tussen { en }</a:t>
            </a:r>
            <a:endParaRPr lang="nl-BE" sz="2800" dirty="0"/>
          </a:p>
        </p:txBody>
      </p:sp>
      <p:sp>
        <p:nvSpPr>
          <p:cNvPr id="27" name="Rechthoek 26"/>
          <p:cNvSpPr/>
          <p:nvPr/>
        </p:nvSpPr>
        <p:spPr>
          <a:xfrm>
            <a:off x="2451370" y="5280949"/>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Indien slechts één regel, dan hoeven </a:t>
            </a:r>
            <a:r>
              <a:rPr lang="nl-BE" sz="2800" dirty="0"/>
              <a:t>{ en </a:t>
            </a:r>
            <a:r>
              <a:rPr lang="nl-BE" sz="2800" dirty="0" smtClean="0"/>
              <a:t>} niet </a:t>
            </a:r>
            <a:endParaRPr lang="nl-BE" sz="2800" dirty="0"/>
          </a:p>
        </p:txBody>
      </p:sp>
      <p:sp>
        <p:nvSpPr>
          <p:cNvPr id="30" name="Tekstvak 29"/>
          <p:cNvSpPr txBox="1"/>
          <p:nvPr/>
        </p:nvSpPr>
        <p:spPr>
          <a:xfrm>
            <a:off x="2504169" y="1203407"/>
            <a:ext cx="7241608" cy="1107996"/>
          </a:xfrm>
          <a:prstGeom prst="rect">
            <a:avLst/>
          </a:prstGeom>
          <a:noFill/>
        </p:spPr>
        <p:txBody>
          <a:bodyPr wrap="square" rtlCol="0">
            <a:spAutoFit/>
          </a:bodyPr>
          <a:lstStyle/>
          <a:p>
            <a:r>
              <a:rPr lang="nl-BE" sz="6600" b="1" dirty="0" smtClean="0">
                <a:solidFill>
                  <a:schemeClr val="accent6"/>
                </a:solidFill>
              </a:rPr>
              <a:t>4 syntax-regels</a:t>
            </a:r>
            <a:endParaRPr lang="nl-BE" sz="6600" b="1" dirty="0">
              <a:solidFill>
                <a:schemeClr val="accent6"/>
              </a:solidFill>
            </a:endParaRPr>
          </a:p>
        </p:txBody>
      </p:sp>
      <p:sp>
        <p:nvSpPr>
          <p:cNvPr id="31" name="Rechthoek 30"/>
          <p:cNvSpPr/>
          <p:nvPr/>
        </p:nvSpPr>
        <p:spPr>
          <a:xfrm>
            <a:off x="2451371" y="1978255"/>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Voorwaarde tussen haakjes</a:t>
            </a:r>
            <a:endParaRPr lang="nl-BE" sz="2800" dirty="0"/>
          </a:p>
        </p:txBody>
      </p:sp>
    </p:spTree>
    <p:extLst>
      <p:ext uri="{BB962C8B-B14F-4D97-AF65-F5344CB8AC3E}">
        <p14:creationId xmlns:p14="http://schemas.microsoft.com/office/powerpoint/2010/main" val="340857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geneste selecties</a:t>
            </a:r>
            <a:endParaRPr lang="nl-BE" sz="4800" dirty="0"/>
          </a:p>
        </p:txBody>
      </p:sp>
      <p:sp>
        <p:nvSpPr>
          <p:cNvPr id="18" name="Tekstvak 17"/>
          <p:cNvSpPr txBox="1"/>
          <p:nvPr/>
        </p:nvSpPr>
        <p:spPr>
          <a:xfrm>
            <a:off x="1675425" y="4327699"/>
            <a:ext cx="5271285" cy="1323439"/>
          </a:xfrm>
          <a:prstGeom prst="rect">
            <a:avLst/>
          </a:prstGeom>
          <a:noFill/>
        </p:spPr>
        <p:txBody>
          <a:bodyPr wrap="square" rtlCol="0">
            <a:spAutoFit/>
          </a:bodyPr>
          <a:lstStyle/>
          <a:p>
            <a:r>
              <a:rPr lang="nl-BE" sz="4000" dirty="0" smtClean="0"/>
              <a:t>Wat met 3 mogelijke resultaten?</a:t>
            </a:r>
            <a:endParaRPr lang="nl-BE" sz="4000" dirty="0"/>
          </a:p>
        </p:txBody>
      </p:sp>
      <p:sp>
        <p:nvSpPr>
          <p:cNvPr id="20" name="Tekstvak 19"/>
          <p:cNvSpPr txBox="1"/>
          <p:nvPr/>
        </p:nvSpPr>
        <p:spPr>
          <a:xfrm>
            <a:off x="8788184" y="2825131"/>
            <a:ext cx="3619907" cy="707886"/>
          </a:xfrm>
          <a:prstGeom prst="rect">
            <a:avLst/>
          </a:prstGeom>
          <a:noFill/>
        </p:spPr>
        <p:txBody>
          <a:bodyPr wrap="square" rtlCol="0">
            <a:spAutoFit/>
          </a:bodyPr>
          <a:lstStyle/>
          <a:p>
            <a:r>
              <a:rPr lang="nl-BE" sz="4000" dirty="0" smtClean="0"/>
              <a:t>correct</a:t>
            </a:r>
            <a:endParaRPr lang="nl-BE" sz="4000" dirty="0"/>
          </a:p>
        </p:txBody>
      </p:sp>
      <p:sp>
        <p:nvSpPr>
          <p:cNvPr id="21" name="Tekstvak 20"/>
          <p:cNvSpPr txBox="1"/>
          <p:nvPr/>
        </p:nvSpPr>
        <p:spPr>
          <a:xfrm>
            <a:off x="8788183" y="4392469"/>
            <a:ext cx="3619907" cy="707886"/>
          </a:xfrm>
          <a:prstGeom prst="rect">
            <a:avLst/>
          </a:prstGeom>
          <a:noFill/>
        </p:spPr>
        <p:txBody>
          <a:bodyPr wrap="square" rtlCol="0">
            <a:spAutoFit/>
          </a:bodyPr>
          <a:lstStyle/>
          <a:p>
            <a:r>
              <a:rPr lang="nl-BE" sz="4000" dirty="0" smtClean="0"/>
              <a:t>te hoog</a:t>
            </a:r>
            <a:endParaRPr lang="nl-BE" sz="4000" dirty="0"/>
          </a:p>
        </p:txBody>
      </p:sp>
      <p:sp>
        <p:nvSpPr>
          <p:cNvPr id="22" name="Tekstvak 21"/>
          <p:cNvSpPr txBox="1"/>
          <p:nvPr/>
        </p:nvSpPr>
        <p:spPr>
          <a:xfrm>
            <a:off x="8788183" y="5884366"/>
            <a:ext cx="3619907" cy="707886"/>
          </a:xfrm>
          <a:prstGeom prst="rect">
            <a:avLst/>
          </a:prstGeom>
          <a:noFill/>
        </p:spPr>
        <p:txBody>
          <a:bodyPr wrap="square" rtlCol="0">
            <a:spAutoFit/>
          </a:bodyPr>
          <a:lstStyle/>
          <a:p>
            <a:r>
              <a:rPr lang="nl-BE" sz="4000" dirty="0" smtClean="0"/>
              <a:t>te laag</a:t>
            </a:r>
            <a:endParaRPr lang="nl-BE" sz="4000" dirty="0"/>
          </a:p>
        </p:txBody>
      </p:sp>
      <p:cxnSp>
        <p:nvCxnSpPr>
          <p:cNvPr id="23" name="Rechte verbindingslijn met pijl 22"/>
          <p:cNvCxnSpPr/>
          <p:nvPr/>
        </p:nvCxnSpPr>
        <p:spPr>
          <a:xfrm flipV="1">
            <a:off x="6714699" y="3301433"/>
            <a:ext cx="2073484" cy="135264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a:endCxn id="21" idx="1"/>
          </p:cNvCxnSpPr>
          <p:nvPr/>
        </p:nvCxnSpPr>
        <p:spPr>
          <a:xfrm flipV="1">
            <a:off x="6716486" y="4746412"/>
            <a:ext cx="2071697" cy="11425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met pijl 24"/>
          <p:cNvCxnSpPr/>
          <p:nvPr/>
        </p:nvCxnSpPr>
        <p:spPr>
          <a:xfrm>
            <a:off x="6714699" y="5072930"/>
            <a:ext cx="2073484" cy="104847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384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geneste selecties</a:t>
            </a:r>
            <a:endParaRPr lang="nl-BE" sz="4800" dirty="0"/>
          </a:p>
        </p:txBody>
      </p:sp>
      <p:pic>
        <p:nvPicPr>
          <p:cNvPr id="26" name="Afbeelding 25"/>
          <p:cNvPicPr/>
          <p:nvPr/>
        </p:nvPicPr>
        <p:blipFill rotWithShape="1">
          <a:blip r:embed="rId6" cstate="print">
            <a:extLst>
              <a:ext uri="{28A0092B-C50C-407E-A947-70E740481C1C}">
                <a14:useLocalDpi xmlns:a14="http://schemas.microsoft.com/office/drawing/2010/main" val="0"/>
              </a:ext>
            </a:extLst>
          </a:blip>
          <a:srcRect l="3033" t="27642" r="6977" b="21316"/>
          <a:stretch/>
        </p:blipFill>
        <p:spPr bwMode="auto">
          <a:xfrm>
            <a:off x="4299898" y="3120983"/>
            <a:ext cx="5144353" cy="3588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740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26" name="Afbeelding 25"/>
          <p:cNvPicPr/>
          <p:nvPr/>
        </p:nvPicPr>
        <p:blipFill rotWithShape="1">
          <a:blip r:embed="rId4" cstate="print">
            <a:extLst>
              <a:ext uri="{28A0092B-C50C-407E-A947-70E740481C1C}">
                <a14:useLocalDpi xmlns:a14="http://schemas.microsoft.com/office/drawing/2010/main" val="0"/>
              </a:ext>
            </a:extLst>
          </a:blip>
          <a:srcRect l="3033" t="27642" r="6977" b="21316"/>
          <a:stretch/>
        </p:blipFill>
        <p:spPr bwMode="auto">
          <a:xfrm>
            <a:off x="4299898" y="3120983"/>
            <a:ext cx="5144353" cy="3588909"/>
          </a:xfrm>
          <a:prstGeom prst="rect">
            <a:avLst/>
          </a:prstGeom>
          <a:ln>
            <a:noFill/>
          </a:ln>
          <a:extLst>
            <a:ext uri="{53640926-AAD7-44D8-BBD7-CCE9431645EC}">
              <a14:shadowObscured xmlns:a14="http://schemas.microsoft.com/office/drawing/2010/main"/>
            </a:ext>
          </a:extLst>
        </p:spPr>
      </p:pic>
      <p:sp>
        <p:nvSpPr>
          <p:cNvPr id="15" name="Tekstvak 14"/>
          <p:cNvSpPr txBox="1"/>
          <p:nvPr/>
        </p:nvSpPr>
        <p:spPr>
          <a:xfrm>
            <a:off x="1436913" y="1618199"/>
            <a:ext cx="10578707" cy="1107996"/>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Open </a:t>
            </a:r>
            <a:r>
              <a:rPr lang="nl-BE" sz="2800" dirty="0"/>
              <a:t>het bestand index.html van vb07b in een teksteditor.</a:t>
            </a:r>
          </a:p>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code in het javascript aan volgens dit diagram:</a:t>
            </a:r>
          </a:p>
        </p:txBody>
      </p:sp>
      <p:sp>
        <p:nvSpPr>
          <p:cNvPr id="16" name="Rechthoek 15"/>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18" name="Afbeelding 17"/>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Tree>
    <p:extLst>
      <p:ext uri="{BB962C8B-B14F-4D97-AF65-F5344CB8AC3E}">
        <p14:creationId xmlns:p14="http://schemas.microsoft.com/office/powerpoint/2010/main" val="21336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Tekstvak 17"/>
          <p:cNvSpPr txBox="1"/>
          <p:nvPr/>
        </p:nvSpPr>
        <p:spPr>
          <a:xfrm>
            <a:off x="1675425" y="4327699"/>
            <a:ext cx="5271285" cy="1323439"/>
          </a:xfrm>
          <a:prstGeom prst="rect">
            <a:avLst/>
          </a:prstGeom>
          <a:noFill/>
        </p:spPr>
        <p:txBody>
          <a:bodyPr wrap="square" rtlCol="0">
            <a:spAutoFit/>
          </a:bodyPr>
          <a:lstStyle/>
          <a:p>
            <a:r>
              <a:rPr lang="nl-BE" sz="4000" dirty="0" smtClean="0"/>
              <a:t>Wat met 4 mogelijke resultaten?</a:t>
            </a:r>
            <a:endParaRPr lang="nl-BE" sz="4000" dirty="0"/>
          </a:p>
        </p:txBody>
      </p:sp>
      <p:sp>
        <p:nvSpPr>
          <p:cNvPr id="20" name="Tekstvak 19"/>
          <p:cNvSpPr txBox="1"/>
          <p:nvPr/>
        </p:nvSpPr>
        <p:spPr>
          <a:xfrm>
            <a:off x="8788182" y="2728515"/>
            <a:ext cx="3619907" cy="707886"/>
          </a:xfrm>
          <a:prstGeom prst="rect">
            <a:avLst/>
          </a:prstGeom>
          <a:noFill/>
        </p:spPr>
        <p:txBody>
          <a:bodyPr wrap="square" rtlCol="0">
            <a:spAutoFit/>
          </a:bodyPr>
          <a:lstStyle/>
          <a:p>
            <a:r>
              <a:rPr lang="nl-BE" sz="4000" dirty="0" smtClean="0"/>
              <a:t>geen getal</a:t>
            </a:r>
            <a:endParaRPr lang="nl-BE" sz="4000" dirty="0"/>
          </a:p>
        </p:txBody>
      </p:sp>
      <p:sp>
        <p:nvSpPr>
          <p:cNvPr id="21" name="Tekstvak 20"/>
          <p:cNvSpPr txBox="1"/>
          <p:nvPr/>
        </p:nvSpPr>
        <p:spPr>
          <a:xfrm>
            <a:off x="8788183" y="4858136"/>
            <a:ext cx="3619907" cy="707886"/>
          </a:xfrm>
          <a:prstGeom prst="rect">
            <a:avLst/>
          </a:prstGeom>
          <a:noFill/>
        </p:spPr>
        <p:txBody>
          <a:bodyPr wrap="square" rtlCol="0">
            <a:spAutoFit/>
          </a:bodyPr>
          <a:lstStyle/>
          <a:p>
            <a:r>
              <a:rPr lang="nl-BE" sz="4000" dirty="0" smtClean="0"/>
              <a:t>te hoog</a:t>
            </a:r>
            <a:endParaRPr lang="nl-BE" sz="4000" dirty="0"/>
          </a:p>
        </p:txBody>
      </p:sp>
      <p:sp>
        <p:nvSpPr>
          <p:cNvPr id="22" name="Tekstvak 21"/>
          <p:cNvSpPr txBox="1"/>
          <p:nvPr/>
        </p:nvSpPr>
        <p:spPr>
          <a:xfrm>
            <a:off x="8788183" y="5884366"/>
            <a:ext cx="3619907" cy="707886"/>
          </a:xfrm>
          <a:prstGeom prst="rect">
            <a:avLst/>
          </a:prstGeom>
          <a:noFill/>
        </p:spPr>
        <p:txBody>
          <a:bodyPr wrap="square" rtlCol="0">
            <a:spAutoFit/>
          </a:bodyPr>
          <a:lstStyle/>
          <a:p>
            <a:r>
              <a:rPr lang="nl-BE" sz="4000" dirty="0" smtClean="0"/>
              <a:t>te laag</a:t>
            </a:r>
            <a:endParaRPr lang="nl-BE" sz="4000" dirty="0"/>
          </a:p>
        </p:txBody>
      </p:sp>
      <p:cxnSp>
        <p:nvCxnSpPr>
          <p:cNvPr id="23" name="Rechte verbindingslijn met pijl 22"/>
          <p:cNvCxnSpPr/>
          <p:nvPr/>
        </p:nvCxnSpPr>
        <p:spPr>
          <a:xfrm flipV="1">
            <a:off x="6714699" y="3261350"/>
            <a:ext cx="2073484" cy="135264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p:nvPr/>
        </p:nvCxnSpPr>
        <p:spPr>
          <a:xfrm>
            <a:off x="6716484" y="4981111"/>
            <a:ext cx="2071698" cy="25740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met pijl 24"/>
          <p:cNvCxnSpPr/>
          <p:nvPr/>
        </p:nvCxnSpPr>
        <p:spPr>
          <a:xfrm>
            <a:off x="6714699" y="5183502"/>
            <a:ext cx="2073484" cy="104847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6" name="Tekstvak 25"/>
          <p:cNvSpPr txBox="1"/>
          <p:nvPr/>
        </p:nvSpPr>
        <p:spPr>
          <a:xfrm>
            <a:off x="8788182" y="3728706"/>
            <a:ext cx="3619907" cy="707886"/>
          </a:xfrm>
          <a:prstGeom prst="rect">
            <a:avLst/>
          </a:prstGeom>
          <a:noFill/>
        </p:spPr>
        <p:txBody>
          <a:bodyPr wrap="square" rtlCol="0">
            <a:spAutoFit/>
          </a:bodyPr>
          <a:lstStyle/>
          <a:p>
            <a:r>
              <a:rPr lang="nl-BE" sz="4000" dirty="0" smtClean="0"/>
              <a:t>correct</a:t>
            </a:r>
            <a:endParaRPr lang="nl-BE" sz="4000" dirty="0"/>
          </a:p>
        </p:txBody>
      </p:sp>
      <p:cxnSp>
        <p:nvCxnSpPr>
          <p:cNvPr id="27" name="Rechte verbindingslijn met pijl 26"/>
          <p:cNvCxnSpPr/>
          <p:nvPr/>
        </p:nvCxnSpPr>
        <p:spPr>
          <a:xfrm flipV="1">
            <a:off x="6714699" y="4206237"/>
            <a:ext cx="2073483" cy="60638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8" name="Tekstvak 27"/>
          <p:cNvSpPr txBox="1"/>
          <p:nvPr/>
        </p:nvSpPr>
        <p:spPr>
          <a:xfrm>
            <a:off x="2320119" y="1811899"/>
            <a:ext cx="9335069" cy="707886"/>
          </a:xfrm>
          <a:prstGeom prst="rect">
            <a:avLst/>
          </a:prstGeom>
          <a:noFill/>
        </p:spPr>
        <p:txBody>
          <a:bodyPr wrap="square" rtlCol="0">
            <a:spAutoFit/>
          </a:bodyPr>
          <a:lstStyle/>
          <a:p>
            <a:r>
              <a:rPr lang="nl-BE" sz="4000" dirty="0" smtClean="0"/>
              <a:t>Geneste selectie wordt te omslachtig</a:t>
            </a:r>
            <a:endParaRPr lang="nl-BE" sz="4000" dirty="0"/>
          </a:p>
        </p:txBody>
      </p:sp>
      <p:sp>
        <p:nvSpPr>
          <p:cNvPr id="17" name="Rechthoek 16"/>
          <p:cNvSpPr/>
          <p:nvPr/>
        </p:nvSpPr>
        <p:spPr>
          <a:xfrm>
            <a:off x="2047164" y="1606231"/>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meervoudige selectie</a:t>
            </a:r>
            <a:endParaRPr lang="nl-BE" sz="4800" dirty="0"/>
          </a:p>
        </p:txBody>
      </p:sp>
    </p:spTree>
    <p:extLst>
      <p:ext uri="{BB962C8B-B14F-4D97-AF65-F5344CB8AC3E}">
        <p14:creationId xmlns:p14="http://schemas.microsoft.com/office/powerpoint/2010/main" val="392602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hoek 16"/>
          <p:cNvSpPr/>
          <p:nvPr/>
        </p:nvSpPr>
        <p:spPr>
          <a:xfrm>
            <a:off x="2047164" y="1606231"/>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meervoudige selectie</a:t>
            </a:r>
            <a:endParaRPr lang="nl-BE" sz="4800" dirty="0"/>
          </a:p>
        </p:txBody>
      </p:sp>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29" name="Afbeelding 28"/>
          <p:cNvPicPr/>
          <p:nvPr/>
        </p:nvPicPr>
        <p:blipFill rotWithShape="1">
          <a:blip r:embed="rId6">
            <a:extLst>
              <a:ext uri="{28A0092B-C50C-407E-A947-70E740481C1C}">
                <a14:useLocalDpi xmlns:a14="http://schemas.microsoft.com/office/drawing/2010/main" val="0"/>
              </a:ext>
            </a:extLst>
          </a:blip>
          <a:srcRect l="14598" t="39151" r="6311" b="26990"/>
          <a:stretch/>
        </p:blipFill>
        <p:spPr bwMode="auto">
          <a:xfrm>
            <a:off x="2098964" y="3106883"/>
            <a:ext cx="9242713" cy="33510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75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832092"/>
          </a:xfrm>
          <a:prstGeom prst="rect">
            <a:avLst/>
          </a:prstGeom>
          <a:noFill/>
        </p:spPr>
        <p:txBody>
          <a:bodyPr wrap="square" rtlCol="0">
            <a:spAutoFit/>
          </a:bodyPr>
          <a:lstStyle/>
          <a:p>
            <a:r>
              <a:rPr lang="nl-BE" sz="4400" dirty="0" smtClean="0"/>
              <a:t>Programmeertaal: code moet gecompileerd worden</a:t>
            </a:r>
          </a:p>
          <a:p>
            <a:endParaRPr lang="nl-BE" sz="4400" dirty="0"/>
          </a:p>
          <a:p>
            <a:endParaRPr lang="nl-BE" sz="4400" dirty="0" smtClean="0"/>
          </a:p>
          <a:p>
            <a:endParaRPr lang="nl-BE" sz="4400" dirty="0" smtClean="0"/>
          </a:p>
          <a:p>
            <a:r>
              <a:rPr lang="nl-BE" sz="4400" dirty="0" smtClean="0"/>
              <a:t>Scripttaal: code wordt door browser geïnterpreteerd.</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8367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98</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5" name="Tabel 14"/>
          <p:cNvGraphicFramePr>
            <a:graphicFrameLocks noGrp="1"/>
          </p:cNvGraphicFramePr>
          <p:nvPr>
            <p:extLst>
              <p:ext uri="{D42A27DB-BD31-4B8C-83A1-F6EECF244321}">
                <p14:modId xmlns:p14="http://schemas.microsoft.com/office/powerpoint/2010/main" val="943896442"/>
              </p:ext>
            </p:extLst>
          </p:nvPr>
        </p:nvGraphicFramePr>
        <p:xfrm>
          <a:off x="1463038" y="1454606"/>
          <a:ext cx="10578707" cy="493776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uitrekenen = () =&gt; {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let uitkomst = </a:t>
                      </a:r>
                      <a:r>
                        <a:rPr lang="nl-BE" sz="1800" b="0" dirty="0" err="1" smtClean="0">
                          <a:solidFill>
                            <a:schemeClr val="accent6"/>
                          </a:solidFill>
                          <a:effectLst/>
                          <a:latin typeface="Code New Roman" panose="020B0609020204030204" pitchFamily="49" charset="0"/>
                          <a:cs typeface="Code New Roman" panose="020B0609020204030204" pitchFamily="49" charset="0"/>
                        </a:rPr>
                        <a:t>invoerveld.value</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a:t>
                      </a:r>
                      <a:r>
                        <a:rPr lang="nl-BE" sz="1800" b="0" dirty="0" err="1" smtClean="0">
                          <a:solidFill>
                            <a:schemeClr val="accent6"/>
                          </a:solidFill>
                          <a:effectLst/>
                          <a:latin typeface="Code New Roman" panose="020B0609020204030204" pitchFamily="49" charset="0"/>
                          <a:cs typeface="Code New Roman" panose="020B0609020204030204" pitchFamily="49" charset="0"/>
                        </a:rPr>
                        <a:t>true</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isNaN</a:t>
                      </a:r>
                      <a:r>
                        <a:rPr lang="nl-BE" sz="1800" b="0" dirty="0" smtClean="0">
                          <a:solidFill>
                            <a:schemeClr val="accent6"/>
                          </a:solidFill>
                          <a:effectLst/>
                          <a:latin typeface="Code New Roman" panose="020B0609020204030204" pitchFamily="49" charset="0"/>
                          <a:cs typeface="Code New Roman" panose="020B0609020204030204" pitchFamily="49" charset="0"/>
                        </a:rPr>
                        <a:t>(uitkomst)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alert("Dit is geen getal!");</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&gt;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hoog.");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&lt;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laag.");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Rechthoek 15"/>
          <p:cNvSpPr/>
          <p:nvPr/>
        </p:nvSpPr>
        <p:spPr>
          <a:xfrm>
            <a:off x="2614244" y="2227619"/>
            <a:ext cx="1771049" cy="38759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317138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98</a:t>
            </a:r>
            <a:endParaRPr lang="nl-BE" dirty="0">
              <a:solidFill>
                <a:schemeClr val="accent2">
                  <a:lumMod val="75000"/>
                </a:schemeClr>
              </a:solidFill>
            </a:endParaRPr>
          </a:p>
        </p:txBody>
      </p:sp>
      <p:graphicFrame>
        <p:nvGraphicFramePr>
          <p:cNvPr id="15" name="Tabel 14"/>
          <p:cNvGraphicFramePr>
            <a:graphicFrameLocks noGrp="1"/>
          </p:cNvGraphicFramePr>
          <p:nvPr>
            <p:extLst>
              <p:ext uri="{D42A27DB-BD31-4B8C-83A1-F6EECF244321}">
                <p14:modId xmlns:p14="http://schemas.microsoft.com/office/powerpoint/2010/main" val="2523236456"/>
              </p:ext>
            </p:extLst>
          </p:nvPr>
        </p:nvGraphicFramePr>
        <p:xfrm>
          <a:off x="1463038" y="1454606"/>
          <a:ext cx="10578707" cy="466344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uitrekenen = () =&gt; {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let uitkomst = </a:t>
                      </a:r>
                      <a:r>
                        <a:rPr lang="nl-BE" sz="1800" b="0" dirty="0" err="1" smtClean="0">
                          <a:solidFill>
                            <a:schemeClr val="accent6"/>
                          </a:solidFill>
                          <a:effectLst/>
                          <a:latin typeface="Code New Roman" panose="020B0609020204030204" pitchFamily="49" charset="0"/>
                          <a:cs typeface="Code New Roman" panose="020B0609020204030204" pitchFamily="49" charset="0"/>
                        </a:rPr>
                        <a:t>invoerveld.value</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a:t>
                      </a:r>
                      <a:r>
                        <a:rPr lang="nl-BE" sz="1800" b="0" dirty="0" err="1" smtClean="0">
                          <a:solidFill>
                            <a:schemeClr val="accent6"/>
                          </a:solidFill>
                          <a:effectLst/>
                          <a:latin typeface="Code New Roman" panose="020B0609020204030204" pitchFamily="49" charset="0"/>
                          <a:cs typeface="Code New Roman" panose="020B0609020204030204" pitchFamily="49" charset="0"/>
                        </a:rPr>
                        <a:t>true</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isNaN</a:t>
                      </a:r>
                      <a:r>
                        <a:rPr lang="nl-BE" sz="1800" b="0" dirty="0" smtClean="0">
                          <a:solidFill>
                            <a:schemeClr val="accent6"/>
                          </a:solidFill>
                          <a:effectLst/>
                          <a:latin typeface="Code New Roman" panose="020B0609020204030204" pitchFamily="49" charset="0"/>
                          <a:cs typeface="Code New Roman" panose="020B0609020204030204" pitchFamily="49" charset="0"/>
                        </a:rPr>
                        <a:t>(uitkomst)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alert("Dit is geen getal!");</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&gt;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hoog.");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&lt;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laag.");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Rechthoek 15"/>
          <p:cNvSpPr/>
          <p:nvPr/>
        </p:nvSpPr>
        <p:spPr>
          <a:xfrm>
            <a:off x="2614244" y="2227619"/>
            <a:ext cx="1771049" cy="38759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17" name="Rechthoek 16"/>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stap2 </a:t>
            </a:r>
            <a:endParaRPr lang="nl-BE" dirty="0">
              <a:solidFill>
                <a:schemeClr val="accent2">
                  <a:lumMod val="75000"/>
                </a:schemeClr>
              </a:solidFill>
            </a:endParaRPr>
          </a:p>
        </p:txBody>
      </p:sp>
      <p:pic>
        <p:nvPicPr>
          <p:cNvPr id="18" name="Afbeelding 1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Tree>
    <p:extLst>
      <p:ext uri="{BB962C8B-B14F-4D97-AF65-F5344CB8AC3E}">
        <p14:creationId xmlns:p14="http://schemas.microsoft.com/office/powerpoint/2010/main" val="977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98</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441475"/>
            <a:ext cx="900000" cy="900000"/>
          </a:xfrm>
          <a:prstGeom prst="rect">
            <a:avLst/>
          </a:prstGeom>
        </p:spPr>
      </p:pic>
      <p:sp>
        <p:nvSpPr>
          <p:cNvPr id="18" name="Tekstvak 17"/>
          <p:cNvSpPr txBox="1"/>
          <p:nvPr/>
        </p:nvSpPr>
        <p:spPr>
          <a:xfrm>
            <a:off x="1463039" y="1287887"/>
            <a:ext cx="10328627" cy="1569660"/>
          </a:xfrm>
          <a:prstGeom prst="rect">
            <a:avLst/>
          </a:prstGeom>
          <a:noFill/>
        </p:spPr>
        <p:txBody>
          <a:bodyPr wrap="square" rtlCol="0">
            <a:spAutoFit/>
          </a:bodyPr>
          <a:lstStyle/>
          <a:p>
            <a:r>
              <a:rPr lang="nl-BE" sz="9600" b="1" dirty="0" err="1" smtClean="0">
                <a:solidFill>
                  <a:schemeClr val="accent6"/>
                </a:solidFill>
                <a:latin typeface="Code New Roman" panose="020B0609020204030204" pitchFamily="49" charset="0"/>
                <a:cs typeface="Code New Roman" panose="020B0609020204030204" pitchFamily="49" charset="0"/>
              </a:rPr>
              <a:t>isNaN</a:t>
            </a:r>
            <a:r>
              <a:rPr lang="nl-BE" sz="9600" b="1" dirty="0" smtClean="0">
                <a:solidFill>
                  <a:schemeClr val="accent6"/>
                </a:solidFill>
                <a:latin typeface="Code New Roman" panose="020B0609020204030204" pitchFamily="49" charset="0"/>
                <a:cs typeface="Code New Roman" panose="020B0609020204030204" pitchFamily="49" charset="0"/>
              </a:rPr>
              <a:t>(uitkomst)</a:t>
            </a:r>
            <a:endParaRPr lang="nl-BE" sz="9600" b="1" dirty="0">
              <a:solidFill>
                <a:schemeClr val="accent6"/>
              </a:solidFill>
              <a:latin typeface="Code New Roman" panose="020B0609020204030204" pitchFamily="49" charset="0"/>
              <a:cs typeface="Code New Roman" panose="020B0609020204030204" pitchFamily="49" charset="0"/>
            </a:endParaRPr>
          </a:p>
        </p:txBody>
      </p:sp>
      <p:sp>
        <p:nvSpPr>
          <p:cNvPr id="20" name="Tekstvak 19"/>
          <p:cNvSpPr txBox="1"/>
          <p:nvPr/>
        </p:nvSpPr>
        <p:spPr>
          <a:xfrm>
            <a:off x="2252076" y="3375240"/>
            <a:ext cx="5036998" cy="830997"/>
          </a:xfrm>
          <a:prstGeom prst="rect">
            <a:avLst/>
          </a:prstGeom>
          <a:noFill/>
        </p:spPr>
        <p:txBody>
          <a:bodyPr wrap="square" rtlCol="0">
            <a:spAutoFit/>
          </a:bodyPr>
          <a:lstStyle/>
          <a:p>
            <a:r>
              <a:rPr lang="nl-BE" sz="4800" dirty="0" err="1" smtClean="0"/>
              <a:t>not</a:t>
            </a:r>
            <a:r>
              <a:rPr lang="nl-BE" sz="4800" dirty="0" smtClean="0"/>
              <a:t> a </a:t>
            </a:r>
            <a:r>
              <a:rPr lang="nl-BE" sz="4800" dirty="0" err="1" smtClean="0"/>
              <a:t>number</a:t>
            </a:r>
            <a:endParaRPr lang="nl-BE" sz="4800" dirty="0"/>
          </a:p>
        </p:txBody>
      </p:sp>
      <p:cxnSp>
        <p:nvCxnSpPr>
          <p:cNvPr id="21" name="Rechte verbindingslijn met pijl 20"/>
          <p:cNvCxnSpPr/>
          <p:nvPr/>
        </p:nvCxnSpPr>
        <p:spPr>
          <a:xfrm>
            <a:off x="3886248" y="2662411"/>
            <a:ext cx="6483" cy="9634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a:off x="3892731" y="4175322"/>
            <a:ext cx="6483" cy="9634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3" name="Tekstvak 22"/>
          <p:cNvSpPr txBox="1"/>
          <p:nvPr/>
        </p:nvSpPr>
        <p:spPr>
          <a:xfrm>
            <a:off x="2252076" y="5138724"/>
            <a:ext cx="6800484" cy="830997"/>
          </a:xfrm>
          <a:prstGeom prst="rect">
            <a:avLst/>
          </a:prstGeom>
          <a:noFill/>
        </p:spPr>
        <p:txBody>
          <a:bodyPr wrap="square" rtlCol="0">
            <a:spAutoFit/>
          </a:bodyPr>
          <a:lstStyle/>
          <a:p>
            <a:r>
              <a:rPr lang="nl-BE" sz="4800" dirty="0" smtClean="0"/>
              <a:t>vorm van foutopvang</a:t>
            </a:r>
            <a:endParaRPr lang="nl-BE" sz="4800" dirty="0"/>
          </a:p>
        </p:txBody>
      </p:sp>
    </p:spTree>
    <p:extLst>
      <p:ext uri="{BB962C8B-B14F-4D97-AF65-F5344CB8AC3E}">
        <p14:creationId xmlns:p14="http://schemas.microsoft.com/office/powerpoint/2010/main" val="25927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5" name="Tabel 14"/>
          <p:cNvGraphicFramePr>
            <a:graphicFrameLocks noGrp="1"/>
          </p:cNvGraphicFramePr>
          <p:nvPr>
            <p:extLst>
              <p:ext uri="{D42A27DB-BD31-4B8C-83A1-F6EECF244321}">
                <p14:modId xmlns:p14="http://schemas.microsoft.com/office/powerpoint/2010/main" val="4046917908"/>
              </p:ext>
            </p:extLst>
          </p:nvPr>
        </p:nvGraphicFramePr>
        <p:xfrm>
          <a:off x="1463039" y="1500326"/>
          <a:ext cx="10578707" cy="493776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(naam)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corneel</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'boer';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'jan'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'piloot';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'piet'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'tuinman';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joris</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'webdesigner';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default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naam = 'anders';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'niets';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Rechthoek 15"/>
          <p:cNvSpPr/>
          <p:nvPr/>
        </p:nvSpPr>
        <p:spPr>
          <a:xfrm>
            <a:off x="2265373" y="1721726"/>
            <a:ext cx="1771049" cy="36576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18" name="Rechthoek 17"/>
          <p:cNvSpPr/>
          <p:nvPr/>
        </p:nvSpPr>
        <p:spPr>
          <a:xfrm rot="998536">
            <a:off x="9906846" y="5210411"/>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92911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18" name="Afbeelding 17"/>
          <p:cNvPicPr/>
          <p:nvPr/>
        </p:nvPicPr>
        <p:blipFill rotWithShape="1">
          <a:blip r:embed="rId6" cstate="print">
            <a:extLst>
              <a:ext uri="{28A0092B-C50C-407E-A947-70E740481C1C}">
                <a14:useLocalDpi xmlns:a14="http://schemas.microsoft.com/office/drawing/2010/main" val="0"/>
              </a:ext>
            </a:extLst>
          </a:blip>
          <a:srcRect l="6397" t="34297" r="26051" b="32552"/>
          <a:stretch/>
        </p:blipFill>
        <p:spPr bwMode="auto">
          <a:xfrm>
            <a:off x="1488332" y="1673157"/>
            <a:ext cx="10496145" cy="3069078"/>
          </a:xfrm>
          <a:prstGeom prst="rect">
            <a:avLst/>
          </a:prstGeom>
          <a:ln>
            <a:noFill/>
          </a:ln>
          <a:extLst>
            <a:ext uri="{53640926-AAD7-44D8-BBD7-CCE9431645EC}">
              <a14:shadowObscured xmlns:a14="http://schemas.microsoft.com/office/drawing/2010/main"/>
            </a:ext>
          </a:extLst>
        </p:spPr>
      </p:pic>
      <p:sp>
        <p:nvSpPr>
          <p:cNvPr id="17" name="Rechthoek 16"/>
          <p:cNvSpPr/>
          <p:nvPr/>
        </p:nvSpPr>
        <p:spPr>
          <a:xfrm rot="998536">
            <a:off x="9906846" y="5210411"/>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296774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sp>
        <p:nvSpPr>
          <p:cNvPr id="17" name="Rechthoek 16"/>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stap3 </a:t>
            </a:r>
            <a:endParaRPr lang="nl-BE" dirty="0">
              <a:solidFill>
                <a:schemeClr val="accent2">
                  <a:lumMod val="75000"/>
                </a:schemeClr>
              </a:solidFill>
            </a:endParaRPr>
          </a:p>
        </p:txBody>
      </p:sp>
      <p:pic>
        <p:nvPicPr>
          <p:cNvPr id="18" name="Afbeelding 1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285277256"/>
              </p:ext>
            </p:extLst>
          </p:nvPr>
        </p:nvGraphicFramePr>
        <p:xfrm>
          <a:off x="1463039" y="1500326"/>
          <a:ext cx="10578707" cy="493776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(naam)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corneel</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'boer';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'jan'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'piloot';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'piet'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'tuinman';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joris</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'webdesigner';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default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naam = 'anders';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'niets';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9" name="Rechthoek 18"/>
          <p:cNvSpPr/>
          <p:nvPr/>
        </p:nvSpPr>
        <p:spPr>
          <a:xfrm rot="998536">
            <a:off x="9906846" y="5210411"/>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167708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954107"/>
          </a:xfrm>
          <a:prstGeom prst="rect">
            <a:avLst/>
          </a:prstGeom>
          <a:noFill/>
        </p:spPr>
        <p:txBody>
          <a:bodyPr wrap="square" rtlCol="0">
            <a:spAutoFit/>
          </a:bodyPr>
          <a:lstStyle/>
          <a:p>
            <a:r>
              <a:rPr lang="nl-BE" sz="2800" dirty="0"/>
              <a:t>Waarvoor dient de extra optie default in deze meervoudige selectie?</a:t>
            </a:r>
          </a:p>
        </p:txBody>
      </p:sp>
      <p:sp>
        <p:nvSpPr>
          <p:cNvPr id="24" name="Rechthoek 23"/>
          <p:cNvSpPr/>
          <p:nvPr/>
        </p:nvSpPr>
        <p:spPr>
          <a:xfrm>
            <a:off x="1463038" y="2556200"/>
            <a:ext cx="10578707" cy="122157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Tekstvak 22"/>
          <p:cNvSpPr txBox="1"/>
          <p:nvPr/>
        </p:nvSpPr>
        <p:spPr>
          <a:xfrm>
            <a:off x="1463038" y="4011634"/>
            <a:ext cx="10578707" cy="954107"/>
          </a:xfrm>
          <a:prstGeom prst="rect">
            <a:avLst/>
          </a:prstGeom>
          <a:noFill/>
        </p:spPr>
        <p:txBody>
          <a:bodyPr wrap="square" rtlCol="0">
            <a:spAutoFit/>
          </a:bodyPr>
          <a:lstStyle/>
          <a:p>
            <a:r>
              <a:rPr lang="nl-BE" sz="2800" dirty="0"/>
              <a:t>Elke optie </a:t>
            </a:r>
            <a:r>
              <a:rPr lang="nl-BE" sz="2800" dirty="0" smtClean="0"/>
              <a:t>behalve </a:t>
            </a:r>
            <a:r>
              <a:rPr lang="nl-BE" sz="2800" dirty="0"/>
              <a:t>de laatste </a:t>
            </a:r>
            <a:r>
              <a:rPr lang="nl-BE" sz="2800" dirty="0" smtClean="0"/>
              <a:t>wordt </a:t>
            </a:r>
            <a:r>
              <a:rPr lang="nl-BE" sz="2800" dirty="0"/>
              <a:t>afgesloten met het codewoord </a:t>
            </a:r>
            <a:r>
              <a:rPr lang="nl-BE" sz="2800" dirty="0">
                <a:solidFill>
                  <a:schemeClr val="accent6"/>
                </a:solidFill>
                <a:latin typeface="Code New Roman" panose="020B0609020204030204" pitchFamily="49" charset="0"/>
                <a:cs typeface="Code New Roman" panose="020B0609020204030204" pitchFamily="49" charset="0"/>
              </a:rPr>
              <a:t>break.</a:t>
            </a:r>
            <a:r>
              <a:rPr lang="nl-BE" sz="2800" dirty="0"/>
              <a:t> Wat is de bedoeling hiervan?</a:t>
            </a:r>
          </a:p>
        </p:txBody>
      </p:sp>
      <p:sp>
        <p:nvSpPr>
          <p:cNvPr id="26" name="Rechthoek 25"/>
          <p:cNvSpPr/>
          <p:nvPr/>
        </p:nvSpPr>
        <p:spPr>
          <a:xfrm>
            <a:off x="1463038" y="5120638"/>
            <a:ext cx="10578707" cy="1207732"/>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1641045" y="2636941"/>
            <a:ext cx="10400700" cy="954107"/>
          </a:xfrm>
          <a:prstGeom prst="rect">
            <a:avLst/>
          </a:prstGeom>
          <a:noFill/>
        </p:spPr>
        <p:txBody>
          <a:bodyPr wrap="square" rtlCol="0">
            <a:spAutoFit/>
          </a:bodyPr>
          <a:lstStyle/>
          <a:p>
            <a:r>
              <a:rPr lang="nl-BE" sz="2800" dirty="0"/>
              <a:t>Voor acties die moeten uitgevoerd worden indien de andere opties in de selectie niet van toepassing zijn.</a:t>
            </a:r>
          </a:p>
        </p:txBody>
      </p:sp>
      <p:sp>
        <p:nvSpPr>
          <p:cNvPr id="22" name="Tekstvak 21"/>
          <p:cNvSpPr txBox="1"/>
          <p:nvPr/>
        </p:nvSpPr>
        <p:spPr>
          <a:xfrm>
            <a:off x="1463038" y="5192225"/>
            <a:ext cx="10728962" cy="954107"/>
          </a:xfrm>
          <a:prstGeom prst="rect">
            <a:avLst/>
          </a:prstGeom>
          <a:noFill/>
        </p:spPr>
        <p:txBody>
          <a:bodyPr wrap="square" rtlCol="0">
            <a:spAutoFit/>
          </a:bodyPr>
          <a:lstStyle/>
          <a:p>
            <a:r>
              <a:rPr lang="nl-BE" sz="2800" dirty="0"/>
              <a:t>Wanneer een voorwaarde waar is, hoeven de andere </a:t>
            </a:r>
            <a:r>
              <a:rPr lang="nl-BE" sz="2800" dirty="0" err="1" smtClean="0"/>
              <a:t>voorwaar-den</a:t>
            </a:r>
            <a:r>
              <a:rPr lang="nl-BE" sz="2800" dirty="0" smtClean="0"/>
              <a:t> </a:t>
            </a:r>
            <a:r>
              <a:rPr lang="nl-BE" sz="2800" dirty="0"/>
              <a:t>niet meer </a:t>
            </a:r>
            <a:r>
              <a:rPr lang="nl-BE" sz="2800" dirty="0" smtClean="0"/>
              <a:t>getest </a:t>
            </a:r>
            <a:r>
              <a:rPr lang="nl-BE" sz="2800" dirty="0"/>
              <a:t>te worden en wordt de selectie afgebroken.</a:t>
            </a:r>
          </a:p>
        </p:txBody>
      </p:sp>
    </p:spTree>
    <p:extLst>
      <p:ext uri="{BB962C8B-B14F-4D97-AF65-F5344CB8AC3E}">
        <p14:creationId xmlns:p14="http://schemas.microsoft.com/office/powerpoint/2010/main" val="193583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100</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954107"/>
          </a:xfrm>
          <a:prstGeom prst="rect">
            <a:avLst/>
          </a:prstGeom>
          <a:noFill/>
        </p:spPr>
        <p:txBody>
          <a:bodyPr wrap="square" rtlCol="0">
            <a:spAutoFit/>
          </a:bodyPr>
          <a:lstStyle/>
          <a:p>
            <a:r>
              <a:rPr lang="nl-BE" sz="2800" dirty="0"/>
              <a:t>Waarom zou je bij sommige meervoudige selecties het codewoord break niet gebruiken?</a:t>
            </a:r>
          </a:p>
        </p:txBody>
      </p:sp>
      <p:sp>
        <p:nvSpPr>
          <p:cNvPr id="24" name="Rechthoek 23"/>
          <p:cNvSpPr/>
          <p:nvPr/>
        </p:nvSpPr>
        <p:spPr>
          <a:xfrm>
            <a:off x="1463038" y="2556200"/>
            <a:ext cx="10578707" cy="122157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1641045" y="2636941"/>
            <a:ext cx="10400700" cy="954107"/>
          </a:xfrm>
          <a:prstGeom prst="rect">
            <a:avLst/>
          </a:prstGeom>
          <a:noFill/>
        </p:spPr>
        <p:txBody>
          <a:bodyPr wrap="square" rtlCol="0">
            <a:spAutoFit/>
          </a:bodyPr>
          <a:lstStyle/>
          <a:p>
            <a:r>
              <a:rPr lang="nl-BE" sz="2800" dirty="0"/>
              <a:t>Wanneer meerdere voorwaarden in de meervoudige selectie waar kunnen en mogen zijn.</a:t>
            </a:r>
          </a:p>
        </p:txBody>
      </p:sp>
    </p:spTree>
    <p:extLst>
      <p:ext uri="{BB962C8B-B14F-4D97-AF65-F5344CB8AC3E}">
        <p14:creationId xmlns:p14="http://schemas.microsoft.com/office/powerpoint/2010/main" val="338064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100</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Rechthoek 17"/>
          <p:cNvSpPr/>
          <p:nvPr/>
        </p:nvSpPr>
        <p:spPr>
          <a:xfrm>
            <a:off x="1463039" y="2435251"/>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1</a:t>
            </a:r>
            <a:endParaRPr lang="nl-BE" sz="4800" dirty="0"/>
          </a:p>
        </p:txBody>
      </p:sp>
      <p:sp>
        <p:nvSpPr>
          <p:cNvPr id="20" name="Rechthoek 19"/>
          <p:cNvSpPr/>
          <p:nvPr/>
        </p:nvSpPr>
        <p:spPr>
          <a:xfrm>
            <a:off x="1463039" y="3512212"/>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2</a:t>
            </a:r>
            <a:endParaRPr lang="nl-BE" sz="4800" dirty="0"/>
          </a:p>
        </p:txBody>
      </p:sp>
      <p:sp>
        <p:nvSpPr>
          <p:cNvPr id="21" name="Rechthoek 20"/>
          <p:cNvSpPr/>
          <p:nvPr/>
        </p:nvSpPr>
        <p:spPr>
          <a:xfrm>
            <a:off x="1463039" y="4615976"/>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3</a:t>
            </a:r>
            <a:endParaRPr lang="nl-BE" sz="4800" dirty="0"/>
          </a:p>
        </p:txBody>
      </p:sp>
      <p:sp>
        <p:nvSpPr>
          <p:cNvPr id="22" name="Rechthoek 21"/>
          <p:cNvSpPr/>
          <p:nvPr/>
        </p:nvSpPr>
        <p:spPr>
          <a:xfrm>
            <a:off x="1463040" y="5728465"/>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4</a:t>
            </a:r>
            <a:endParaRPr lang="nl-BE" sz="4800" dirty="0"/>
          </a:p>
        </p:txBody>
      </p:sp>
      <p:sp>
        <p:nvSpPr>
          <p:cNvPr id="25" name="Rechthoek 24"/>
          <p:cNvSpPr/>
          <p:nvPr/>
        </p:nvSpPr>
        <p:spPr>
          <a:xfrm>
            <a:off x="2451370" y="3543760"/>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keuze: </a:t>
            </a:r>
            <a:r>
              <a:rPr lang="nl-BE" sz="2800" dirty="0" smtClean="0">
                <a:solidFill>
                  <a:schemeClr val="accent6"/>
                </a:solidFill>
                <a:latin typeface="Code New Roman" panose="020B0609020204030204" pitchFamily="49" charset="0"/>
                <a:cs typeface="Code New Roman" panose="020B0609020204030204" pitchFamily="49" charset="0"/>
              </a:rPr>
              <a:t>case</a:t>
            </a:r>
            <a:r>
              <a:rPr lang="nl-BE" sz="2800" dirty="0" smtClean="0"/>
              <a:t> + voorwaarde of waarde van een variabele</a:t>
            </a:r>
            <a:endParaRPr lang="nl-BE" sz="2800" dirty="0"/>
          </a:p>
        </p:txBody>
      </p:sp>
      <p:sp>
        <p:nvSpPr>
          <p:cNvPr id="26" name="Rechthoek 25"/>
          <p:cNvSpPr/>
          <p:nvPr/>
        </p:nvSpPr>
        <p:spPr>
          <a:xfrm>
            <a:off x="2451370" y="4645459"/>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solidFill>
                  <a:schemeClr val="accent6"/>
                </a:solidFill>
                <a:latin typeface="Code New Roman" panose="020B0609020204030204" pitchFamily="49" charset="0"/>
                <a:cs typeface="Code New Roman" panose="020B0609020204030204" pitchFamily="49" charset="0"/>
              </a:rPr>
              <a:t>default</a:t>
            </a:r>
            <a:r>
              <a:rPr lang="nl-BE" sz="2800" dirty="0" smtClean="0"/>
              <a:t> = als geen van de keuzes van toepassing is</a:t>
            </a:r>
            <a:endParaRPr lang="nl-BE" sz="2800" dirty="0"/>
          </a:p>
        </p:txBody>
      </p:sp>
      <p:sp>
        <p:nvSpPr>
          <p:cNvPr id="27" name="Rechthoek 26"/>
          <p:cNvSpPr/>
          <p:nvPr/>
        </p:nvSpPr>
        <p:spPr>
          <a:xfrm>
            <a:off x="2451370" y="5749223"/>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a:solidFill>
                  <a:schemeClr val="accent6"/>
                </a:solidFill>
                <a:latin typeface="Code New Roman" panose="020B0609020204030204" pitchFamily="49" charset="0"/>
                <a:cs typeface="Code New Roman" panose="020B0609020204030204" pitchFamily="49" charset="0"/>
              </a:rPr>
              <a:t>break</a:t>
            </a:r>
            <a:r>
              <a:rPr lang="nl-BE" sz="2800" dirty="0" smtClean="0"/>
              <a:t> = de volgende keuzes worden niet meer getest</a:t>
            </a:r>
            <a:endParaRPr lang="nl-BE" sz="2800" dirty="0"/>
          </a:p>
        </p:txBody>
      </p:sp>
      <p:sp>
        <p:nvSpPr>
          <p:cNvPr id="30" name="Tekstvak 29"/>
          <p:cNvSpPr txBox="1"/>
          <p:nvPr/>
        </p:nvSpPr>
        <p:spPr>
          <a:xfrm>
            <a:off x="3468810" y="1243789"/>
            <a:ext cx="7241608" cy="1107996"/>
          </a:xfrm>
          <a:prstGeom prst="rect">
            <a:avLst/>
          </a:prstGeom>
          <a:noFill/>
        </p:spPr>
        <p:txBody>
          <a:bodyPr wrap="square" rtlCol="0">
            <a:spAutoFit/>
          </a:bodyPr>
          <a:lstStyle/>
          <a:p>
            <a:r>
              <a:rPr lang="nl-BE" sz="6600" b="1" dirty="0" smtClean="0">
                <a:solidFill>
                  <a:schemeClr val="accent6"/>
                </a:solidFill>
              </a:rPr>
              <a:t>4 syntax-regels</a:t>
            </a:r>
            <a:endParaRPr lang="nl-BE" sz="6600" b="1" dirty="0">
              <a:solidFill>
                <a:schemeClr val="accent6"/>
              </a:solidFill>
            </a:endParaRPr>
          </a:p>
        </p:txBody>
      </p:sp>
      <p:sp>
        <p:nvSpPr>
          <p:cNvPr id="31" name="Rechthoek 30"/>
          <p:cNvSpPr/>
          <p:nvPr/>
        </p:nvSpPr>
        <p:spPr>
          <a:xfrm>
            <a:off x="2451371" y="2446529"/>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solidFill>
                  <a:schemeClr val="accent6"/>
                </a:solidFill>
                <a:latin typeface="Code New Roman" panose="020B0609020204030204" pitchFamily="49" charset="0"/>
                <a:cs typeface="Code New Roman" panose="020B0609020204030204" pitchFamily="49" charset="0"/>
              </a:rPr>
              <a:t>switch</a:t>
            </a:r>
            <a:r>
              <a:rPr lang="nl-BE" sz="2800" dirty="0" smtClean="0"/>
              <a:t> +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err="1" smtClean="0">
                <a:solidFill>
                  <a:schemeClr val="accent6"/>
                </a:solidFill>
                <a:latin typeface="Code New Roman" panose="020B0609020204030204" pitchFamily="49" charset="0"/>
                <a:cs typeface="Code New Roman" panose="020B0609020204030204" pitchFamily="49" charset="0"/>
              </a:rPr>
              <a:t>true</a:t>
            </a:r>
            <a:r>
              <a:rPr lang="nl-BE" sz="2800" dirty="0" smtClean="0">
                <a:solidFill>
                  <a:schemeClr val="accent6"/>
                </a:solidFill>
                <a:latin typeface="Code New Roman" panose="020B0609020204030204" pitchFamily="49" charset="0"/>
                <a:cs typeface="Code New Roman" panose="020B0609020204030204" pitchFamily="49" charset="0"/>
              </a:rPr>
              <a:t>) </a:t>
            </a:r>
            <a:r>
              <a:rPr lang="nl-BE" sz="2800" dirty="0" smtClean="0"/>
              <a:t>of de naam van een variabele</a:t>
            </a:r>
            <a:endParaRPr lang="nl-BE" sz="2800" dirty="0"/>
          </a:p>
        </p:txBody>
      </p:sp>
    </p:spTree>
    <p:extLst>
      <p:ext uri="{BB962C8B-B14F-4D97-AF65-F5344CB8AC3E}">
        <p14:creationId xmlns:p14="http://schemas.microsoft.com/office/powerpoint/2010/main" val="287756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101</a:t>
            </a:r>
            <a:endParaRPr lang="nl-BE" dirty="0">
              <a:solidFill>
                <a:schemeClr val="accent2">
                  <a:lumMod val="75000"/>
                </a:schemeClr>
              </a:solidFill>
            </a:endParaRPr>
          </a:p>
        </p:txBody>
      </p:sp>
      <p:graphicFrame>
        <p:nvGraphicFramePr>
          <p:cNvPr id="23" name="Tabel 22"/>
          <p:cNvGraphicFramePr>
            <a:graphicFrameLocks noGrp="1"/>
          </p:cNvGraphicFramePr>
          <p:nvPr>
            <p:extLst>
              <p:ext uri="{D42A27DB-BD31-4B8C-83A1-F6EECF244321}">
                <p14:modId xmlns:p14="http://schemas.microsoft.com/office/powerpoint/2010/main" val="2230566755"/>
              </p:ext>
            </p:extLst>
          </p:nvPr>
        </p:nvGraphicFramePr>
        <p:xfrm>
          <a:off x="1463039" y="3017517"/>
          <a:ext cx="10578707" cy="329184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25</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&lt;form name="</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rekenform</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 Willekeurige getallen berekenen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getal1 = </a:t>
                      </a:r>
                      <a:r>
                        <a:rPr lang="nl-BE" sz="1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getal2 = </a:t>
                      </a:r>
                      <a:r>
                        <a:rPr lang="nl-BE" sz="1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 Som op het scherm zetten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err="1" smtClean="0">
                          <a:solidFill>
                            <a:schemeClr val="accent6"/>
                          </a:solidFill>
                          <a:effectLst/>
                          <a:latin typeface="Code New Roman" panose="020B0609020204030204" pitchFamily="49" charset="0"/>
                          <a:cs typeface="Code New Roman" panose="020B0609020204030204" pitchFamily="49" charset="0"/>
                        </a:rPr>
                        <a:t>document.write</a:t>
                      </a:r>
                      <a:r>
                        <a:rPr lang="nl-BE" sz="1800" b="0" dirty="0" smtClean="0">
                          <a:solidFill>
                            <a:schemeClr val="accent6"/>
                          </a:solidFill>
                          <a:effectLst/>
                          <a:latin typeface="Code New Roman" panose="020B0609020204030204" pitchFamily="49" charset="0"/>
                          <a:cs typeface="Code New Roman" panose="020B0609020204030204" pitchFamily="49" charset="0"/>
                        </a:rPr>
                        <a:t>('&lt;label </a:t>
                      </a:r>
                      <a:r>
                        <a:rPr lang="nl-BE" sz="1800" b="0" dirty="0" err="1" smtClean="0">
                          <a:solidFill>
                            <a:schemeClr val="accent6"/>
                          </a:solidFill>
                          <a:effectLst/>
                          <a:latin typeface="Code New Roman" panose="020B0609020204030204" pitchFamily="49" charset="0"/>
                          <a:cs typeface="Code New Roman" panose="020B0609020204030204" pitchFamily="49" charset="0"/>
                        </a:rPr>
                        <a:t>for</a:t>
                      </a:r>
                      <a:r>
                        <a:rPr lang="nl-BE" sz="1800" b="0" dirty="0" smtClean="0">
                          <a:solidFill>
                            <a:schemeClr val="accent6"/>
                          </a:solidFill>
                          <a:effectLst/>
                          <a:latin typeface="Code New Roman" panose="020B0609020204030204" pitchFamily="49" charset="0"/>
                          <a:cs typeface="Code New Roman" panose="020B0609020204030204" pitchFamily="49" charset="0"/>
                        </a:rPr>
                        <a:t>="som"&gt;'+getal1+' + '+getal2+' =&lt;/label&gt;');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correct = getal1 + getal2;</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&lt;input type="</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text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id</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="som"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value</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=""&gt;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&lt;/form&gt;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stap3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
        <p:nvSpPr>
          <p:cNvPr id="29" name="Tekstvak 28"/>
          <p:cNvSpPr txBox="1"/>
          <p:nvPr/>
        </p:nvSpPr>
        <p:spPr>
          <a:xfrm>
            <a:off x="1588140" y="1633689"/>
            <a:ext cx="10453606" cy="1107996"/>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Open </a:t>
            </a:r>
            <a:r>
              <a:rPr lang="nl-BE" sz="2800" dirty="0"/>
              <a:t>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in </a:t>
            </a:r>
            <a:r>
              <a:rPr lang="nl-BE" sz="2800" dirty="0">
                <a:solidFill>
                  <a:schemeClr val="accent6"/>
                </a:solidFill>
                <a:latin typeface="Code New Roman" panose="020B0609020204030204" pitchFamily="49" charset="0"/>
                <a:cs typeface="Code New Roman" panose="020B0609020204030204" pitchFamily="49" charset="0"/>
              </a:rPr>
              <a:t>vb07b</a:t>
            </a:r>
            <a:r>
              <a:rPr lang="nl-BE" sz="2800" dirty="0"/>
              <a:t> in een teksteditor.</a:t>
            </a:r>
          </a:p>
          <a:p>
            <a:pPr marL="514350" indent="-514350">
              <a:spcBef>
                <a:spcPts val="1200"/>
              </a:spcBef>
              <a:buClr>
                <a:schemeClr val="accent6"/>
              </a:buClr>
              <a:buFont typeface="Wingdings 3" panose="05040102010807070707" pitchFamily="18" charset="2"/>
              <a:buChar char=""/>
            </a:pPr>
            <a:r>
              <a:rPr lang="nl-BE" sz="2800" dirty="0" smtClean="0"/>
              <a:t>Vervang </a:t>
            </a:r>
            <a:r>
              <a:rPr lang="nl-BE" sz="2800" dirty="0"/>
              <a:t>de </a:t>
            </a:r>
            <a:r>
              <a:rPr lang="nl-BE" sz="2800" dirty="0" err="1"/>
              <a:t>html-code</a:t>
            </a:r>
            <a:r>
              <a:rPr lang="nl-BE" sz="2800" dirty="0"/>
              <a:t> voor het label door dit javascript:</a:t>
            </a:r>
          </a:p>
        </p:txBody>
      </p:sp>
    </p:spTree>
    <p:extLst>
      <p:ext uri="{BB962C8B-B14F-4D97-AF65-F5344CB8AC3E}">
        <p14:creationId xmlns:p14="http://schemas.microsoft.com/office/powerpoint/2010/main" val="342566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154984"/>
          </a:xfrm>
          <a:prstGeom prst="rect">
            <a:avLst/>
          </a:prstGeom>
          <a:noFill/>
        </p:spPr>
        <p:txBody>
          <a:bodyPr wrap="square" rtlCol="0">
            <a:spAutoFit/>
          </a:bodyPr>
          <a:lstStyle/>
          <a:p>
            <a:r>
              <a:rPr lang="nl-BE" sz="4400" dirty="0" smtClean="0"/>
              <a:t>Levert onafhankelijke toepassing op</a:t>
            </a:r>
          </a:p>
          <a:p>
            <a:endParaRPr lang="nl-BE" sz="4400" dirty="0"/>
          </a:p>
          <a:p>
            <a:endParaRPr lang="nl-BE" sz="4400" dirty="0" smtClean="0"/>
          </a:p>
          <a:p>
            <a:endParaRPr lang="nl-BE" sz="4400" dirty="0" smtClean="0"/>
          </a:p>
          <a:p>
            <a:r>
              <a:rPr lang="nl-BE" sz="4400" dirty="0" smtClean="0"/>
              <a:t>Code ingebed binnen html</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6085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101</a:t>
            </a:r>
            <a:endParaRPr lang="nl-BE" dirty="0">
              <a:solidFill>
                <a:schemeClr val="accent2">
                  <a:lumMod val="75000"/>
                </a:schemeClr>
              </a:solidFill>
            </a:endParaRPr>
          </a:p>
        </p:txBody>
      </p:sp>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stap3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pic>
        <p:nvPicPr>
          <p:cNvPr id="16" name="Afbeelding 15"/>
          <p:cNvPicPr/>
          <p:nvPr/>
        </p:nvPicPr>
        <p:blipFill>
          <a:blip r:embed="rId5" cstate="print">
            <a:extLst>
              <a:ext uri="{28A0092B-C50C-407E-A947-70E740481C1C}">
                <a14:useLocalDpi xmlns:a14="http://schemas.microsoft.com/office/drawing/2010/main" val="0"/>
              </a:ext>
            </a:extLst>
          </a:blip>
          <a:stretch>
            <a:fillRect/>
          </a:stretch>
        </p:blipFill>
        <p:spPr>
          <a:xfrm rot="21426448">
            <a:off x="1686906" y="1538863"/>
            <a:ext cx="10130971" cy="7286171"/>
          </a:xfrm>
          <a:prstGeom prst="rect">
            <a:avLst/>
          </a:prstGeom>
          <a:ln>
            <a:solidFill>
              <a:schemeClr val="tx1"/>
            </a:solidFill>
          </a:ln>
        </p:spPr>
      </p:pic>
    </p:spTree>
    <p:extLst>
      <p:ext uri="{BB962C8B-B14F-4D97-AF65-F5344CB8AC3E}">
        <p14:creationId xmlns:p14="http://schemas.microsoft.com/office/powerpoint/2010/main" val="427677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102</a:t>
            </a:r>
            <a:endParaRPr lang="nl-BE" dirty="0">
              <a:solidFill>
                <a:schemeClr val="accent2">
                  <a:lumMod val="75000"/>
                </a:schemeClr>
              </a:solidFill>
            </a:endParaRPr>
          </a:p>
        </p:txBody>
      </p:sp>
      <p:graphicFrame>
        <p:nvGraphicFramePr>
          <p:cNvPr id="23" name="Tabel 22"/>
          <p:cNvGraphicFramePr>
            <a:graphicFrameLocks noGrp="1"/>
          </p:cNvGraphicFramePr>
          <p:nvPr>
            <p:extLst>
              <p:ext uri="{D42A27DB-BD31-4B8C-83A1-F6EECF244321}">
                <p14:modId xmlns:p14="http://schemas.microsoft.com/office/powerpoint/2010/main" val="977116485"/>
              </p:ext>
            </p:extLst>
          </p:nvPr>
        </p:nvGraphicFramePr>
        <p:xfrm>
          <a:off x="2235200" y="3740387"/>
          <a:ext cx="9806546" cy="1280160"/>
        </p:xfrm>
        <a:graphic>
          <a:graphicData uri="http://schemas.openxmlformats.org/drawingml/2006/table">
            <a:tbl>
              <a:tblPr firstRow="1" firstCol="1" bandRow="1">
                <a:tableStyleId>{5C22544A-7EE6-4342-B048-85BDC9FD1C3A}</a:tableStyleId>
              </a:tblPr>
              <a:tblGrid>
                <a:gridCol w="711200">
                  <a:extLst>
                    <a:ext uri="{9D8B030D-6E8A-4147-A177-3AD203B41FA5}">
                      <a16:colId xmlns:a16="http://schemas.microsoft.com/office/drawing/2014/main" val="2855085912"/>
                    </a:ext>
                  </a:extLst>
                </a:gridCol>
                <a:gridCol w="9095346">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800" b="0" dirty="0" smtClean="0">
                          <a:solidFill>
                            <a:schemeClr val="bg1">
                              <a:lumMod val="50000"/>
                            </a:schemeClr>
                          </a:solidFill>
                          <a:effectLst/>
                          <a:latin typeface="Code New Roman" panose="020B0609020204030204" pitchFamily="49" charset="0"/>
                          <a:cs typeface="Code New Roman" panose="020B0609020204030204" pitchFamily="49" charset="0"/>
                        </a:rPr>
                        <a:t>	// Willekeurige getallen berekenen</a:t>
                      </a:r>
                    </a:p>
                    <a:p>
                      <a:pPr marL="0" indent="0" algn="l">
                        <a:lnSpc>
                          <a:spcPct val="100000"/>
                        </a:lnSpc>
                        <a:spcBef>
                          <a:spcPts val="0"/>
                        </a:spcBef>
                        <a:spcAft>
                          <a:spcPts val="0"/>
                        </a:spcAft>
                        <a:tabLst>
                          <a:tab pos="200660" algn="l"/>
                          <a:tab pos="400685" algn="l"/>
                          <a:tab pos="562610" algn="l"/>
                          <a:tab pos="762635" algn="l"/>
                        </a:tabLst>
                      </a:pPr>
                      <a:r>
                        <a:rPr lang="nl-BE" sz="28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nl-BE" sz="2800" b="0" dirty="0" smtClean="0">
                          <a:solidFill>
                            <a:schemeClr val="accent6"/>
                          </a:solidFill>
                          <a:effectLst/>
                          <a:latin typeface="Code New Roman" panose="020B0609020204030204" pitchFamily="49" charset="0"/>
                          <a:cs typeface="Code New Roman" panose="020B0609020204030204" pitchFamily="49" charset="0"/>
                        </a:rPr>
                        <a:t>getal1 = </a:t>
                      </a:r>
                      <a:r>
                        <a:rPr lang="nl-BE" sz="2800" b="0" dirty="0" err="1" smtClean="0">
                          <a:solidFill>
                            <a:schemeClr val="accent6"/>
                          </a:solidFill>
                          <a:effectLst/>
                          <a:latin typeface="Code New Roman" panose="020B0609020204030204" pitchFamily="49" charset="0"/>
                          <a:cs typeface="Code New Roman" panose="020B0609020204030204" pitchFamily="49" charset="0"/>
                        </a:rPr>
                        <a:t>Math.round</a:t>
                      </a:r>
                      <a:r>
                        <a:rPr lang="nl-BE" sz="2800" b="0" dirty="0" smtClean="0">
                          <a:solidFill>
                            <a:schemeClr val="accent6"/>
                          </a:solidFill>
                          <a:effectLst/>
                          <a:latin typeface="Code New Roman" panose="020B0609020204030204" pitchFamily="49" charset="0"/>
                          <a:cs typeface="Code New Roman" panose="020B0609020204030204" pitchFamily="49" charset="0"/>
                        </a:rPr>
                        <a:t>(</a:t>
                      </a:r>
                      <a:r>
                        <a:rPr lang="nl-BE" sz="2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2800" b="0" dirty="0" smtClean="0">
                          <a:solidFill>
                            <a:schemeClr val="accent6"/>
                          </a:solidFill>
                          <a:effectLst/>
                          <a:latin typeface="Code New Roman" panose="020B0609020204030204" pitchFamily="49" charset="0"/>
                          <a:cs typeface="Code New Roman" panose="020B0609020204030204" pitchFamily="49" charset="0"/>
                        </a:rPr>
                        <a:t>()*10);</a:t>
                      </a:r>
                    </a:p>
                    <a:p>
                      <a:pPr marL="0" indent="0" algn="l">
                        <a:lnSpc>
                          <a:spcPct val="100000"/>
                        </a:lnSpc>
                        <a:spcBef>
                          <a:spcPts val="0"/>
                        </a:spcBef>
                        <a:spcAft>
                          <a:spcPts val="0"/>
                        </a:spcAft>
                        <a:tabLst>
                          <a:tab pos="200660" algn="l"/>
                          <a:tab pos="400685" algn="l"/>
                          <a:tab pos="562610" algn="l"/>
                          <a:tab pos="762635" algn="l"/>
                        </a:tabLst>
                      </a:pPr>
                      <a:r>
                        <a:rPr lang="nl-BE" sz="2800" b="0" dirty="0" smtClean="0">
                          <a:solidFill>
                            <a:schemeClr val="accent6"/>
                          </a:solidFill>
                          <a:effectLst/>
                          <a:latin typeface="Code New Roman" panose="020B0609020204030204" pitchFamily="49" charset="0"/>
                          <a:cs typeface="Code New Roman" panose="020B0609020204030204" pitchFamily="49" charset="0"/>
                        </a:rPr>
                        <a:t>	getal2 = </a:t>
                      </a:r>
                      <a:r>
                        <a:rPr lang="nl-BE" sz="2800" b="0" dirty="0" err="1" smtClean="0">
                          <a:solidFill>
                            <a:schemeClr val="accent6"/>
                          </a:solidFill>
                          <a:effectLst/>
                          <a:latin typeface="Code New Roman" panose="020B0609020204030204" pitchFamily="49" charset="0"/>
                          <a:cs typeface="Code New Roman" panose="020B0609020204030204" pitchFamily="49" charset="0"/>
                        </a:rPr>
                        <a:t>Math.round</a:t>
                      </a:r>
                      <a:r>
                        <a:rPr lang="nl-BE" sz="2800" b="0" dirty="0" smtClean="0">
                          <a:solidFill>
                            <a:schemeClr val="accent6"/>
                          </a:solidFill>
                          <a:effectLst/>
                          <a:latin typeface="Code New Roman" panose="020B0609020204030204" pitchFamily="49" charset="0"/>
                          <a:cs typeface="Code New Roman" panose="020B0609020204030204" pitchFamily="49" charset="0"/>
                        </a:rPr>
                        <a:t>(</a:t>
                      </a:r>
                      <a:r>
                        <a:rPr lang="nl-BE" sz="2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2800" b="0" dirty="0" smtClean="0">
                          <a:solidFill>
                            <a:schemeClr val="accent6"/>
                          </a:solidFill>
                          <a:effectLst/>
                          <a:latin typeface="Code New Roman" panose="020B0609020204030204" pitchFamily="49" charset="0"/>
                          <a:cs typeface="Code New Roman" panose="020B0609020204030204" pitchFamily="49" charset="0"/>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stap4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
        <p:nvSpPr>
          <p:cNvPr id="29" name="Tekstvak 28"/>
          <p:cNvSpPr txBox="1"/>
          <p:nvPr/>
        </p:nvSpPr>
        <p:spPr>
          <a:xfrm>
            <a:off x="1588140" y="1633689"/>
            <a:ext cx="10453606" cy="1815882"/>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a:t>De random-functie levert altijd een waarde op tussen 0 en 1 (1 zelf echter niet inbegrepen). Indien we hiervan gehele getallen willen maken tussen 0 en 10, moeten we de getallen afronden en vermenigvuldigen met 10.</a:t>
            </a:r>
          </a:p>
        </p:txBody>
      </p:sp>
    </p:spTree>
    <p:extLst>
      <p:ext uri="{BB962C8B-B14F-4D97-AF65-F5344CB8AC3E}">
        <p14:creationId xmlns:p14="http://schemas.microsoft.com/office/powerpoint/2010/main" val="42803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7.6 Willekeur troef</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26" name="Rechthoek 25"/>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102</a:t>
            </a:r>
            <a:endParaRPr lang="nl-BE" dirty="0">
              <a:solidFill>
                <a:schemeClr val="accent2">
                  <a:lumMod val="75000"/>
                </a:schemeClr>
              </a:solidFill>
            </a:endParaRPr>
          </a:p>
        </p:txBody>
      </p:sp>
      <p:pic>
        <p:nvPicPr>
          <p:cNvPr id="27" name="Afbeelding 2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28" name="Rechthoek 27"/>
          <p:cNvSpPr/>
          <p:nvPr/>
        </p:nvSpPr>
        <p:spPr>
          <a:xfrm>
            <a:off x="271176" y="2516768"/>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7.6</a:t>
            </a:r>
            <a:endParaRPr lang="nl-BE" dirty="0">
              <a:solidFill>
                <a:schemeClr val="accent2">
                  <a:lumMod val="75000"/>
                </a:schemeClr>
              </a:solidFill>
            </a:endParaRPr>
          </a:p>
        </p:txBody>
      </p:sp>
      <p:sp>
        <p:nvSpPr>
          <p:cNvPr id="31" name="Rechthoek 30"/>
          <p:cNvSpPr/>
          <p:nvPr/>
        </p:nvSpPr>
        <p:spPr>
          <a:xfrm>
            <a:off x="1463039" y="1540023"/>
            <a:ext cx="2808711" cy="15660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math</a:t>
            </a:r>
            <a:r>
              <a:rPr lang="nl-BE" sz="2800" dirty="0" smtClean="0">
                <a:latin typeface="Code New Roman" panose="020B0609020204030204" pitchFamily="49" charset="0"/>
                <a:cs typeface="Code New Roman" panose="020B0609020204030204" pitchFamily="49" charset="0"/>
              </a:rPr>
              <a:t>(</a:t>
            </a:r>
            <a:r>
              <a:rPr lang="nl-BE" sz="2800" dirty="0" err="1" smtClean="0">
                <a:latin typeface="Code New Roman" panose="020B0609020204030204" pitchFamily="49" charset="0"/>
                <a:cs typeface="Code New Roman" panose="020B0609020204030204" pitchFamily="49" charset="0"/>
              </a:rPr>
              <a:t>round</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428503" y="1540023"/>
            <a:ext cx="7613243" cy="156603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1463039" y="3246990"/>
            <a:ext cx="2808711" cy="15660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math</a:t>
            </a:r>
            <a:r>
              <a:rPr lang="nl-BE" sz="2800" dirty="0" smtClean="0">
                <a:latin typeface="Code New Roman" panose="020B0609020204030204" pitchFamily="49" charset="0"/>
                <a:cs typeface="Code New Roman" panose="020B0609020204030204" pitchFamily="49" charset="0"/>
              </a:rPr>
              <a:t>(floor)</a:t>
            </a:r>
            <a:endParaRPr lang="nl-BE" sz="2800" dirty="0">
              <a:latin typeface="Code New Roman" panose="020B0609020204030204" pitchFamily="49" charset="0"/>
              <a:cs typeface="Code New Roman" panose="020B0609020204030204" pitchFamily="49" charset="0"/>
            </a:endParaRPr>
          </a:p>
        </p:txBody>
      </p:sp>
      <p:sp>
        <p:nvSpPr>
          <p:cNvPr id="34" name="Rechthoek 33"/>
          <p:cNvSpPr/>
          <p:nvPr/>
        </p:nvSpPr>
        <p:spPr>
          <a:xfrm>
            <a:off x="4428503" y="3246990"/>
            <a:ext cx="7613243" cy="156603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5" name="Rechthoek 34"/>
          <p:cNvSpPr/>
          <p:nvPr/>
        </p:nvSpPr>
        <p:spPr>
          <a:xfrm>
            <a:off x="1463039" y="4953957"/>
            <a:ext cx="2808711" cy="15660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math</a:t>
            </a:r>
            <a:r>
              <a:rPr lang="nl-BE" sz="2800" dirty="0" smtClean="0">
                <a:latin typeface="Code New Roman" panose="020B0609020204030204" pitchFamily="49" charset="0"/>
                <a:cs typeface="Code New Roman" panose="020B0609020204030204" pitchFamily="49" charset="0"/>
              </a:rPr>
              <a:t>(</a:t>
            </a:r>
            <a:r>
              <a:rPr lang="nl-BE" sz="2800" dirty="0" err="1" smtClean="0">
                <a:latin typeface="Code New Roman" panose="020B0609020204030204" pitchFamily="49" charset="0"/>
                <a:cs typeface="Code New Roman" panose="020B0609020204030204" pitchFamily="49" charset="0"/>
              </a:rPr>
              <a:t>ceil</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6" name="Rechthoek 35"/>
          <p:cNvSpPr/>
          <p:nvPr/>
        </p:nvSpPr>
        <p:spPr>
          <a:xfrm>
            <a:off x="4428503" y="4953957"/>
            <a:ext cx="7613243" cy="156603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0" name="Tekstvak 19"/>
          <p:cNvSpPr txBox="1"/>
          <p:nvPr/>
        </p:nvSpPr>
        <p:spPr>
          <a:xfrm>
            <a:off x="4544704" y="2005828"/>
            <a:ext cx="7497042" cy="523220"/>
          </a:xfrm>
          <a:prstGeom prst="rect">
            <a:avLst/>
          </a:prstGeom>
          <a:noFill/>
        </p:spPr>
        <p:txBody>
          <a:bodyPr wrap="square" rtlCol="0">
            <a:spAutoFit/>
          </a:bodyPr>
          <a:lstStyle/>
          <a:p>
            <a:r>
              <a:rPr lang="nl-BE" sz="2800" dirty="0"/>
              <a:t>Afronden naar de dichtste gehele waarde.</a:t>
            </a:r>
          </a:p>
        </p:txBody>
      </p:sp>
      <p:sp>
        <p:nvSpPr>
          <p:cNvPr id="21" name="Tekstvak 20"/>
          <p:cNvSpPr txBox="1"/>
          <p:nvPr/>
        </p:nvSpPr>
        <p:spPr>
          <a:xfrm>
            <a:off x="4544704" y="3740387"/>
            <a:ext cx="7497042" cy="523220"/>
          </a:xfrm>
          <a:prstGeom prst="rect">
            <a:avLst/>
          </a:prstGeom>
          <a:noFill/>
        </p:spPr>
        <p:txBody>
          <a:bodyPr wrap="square" rtlCol="0">
            <a:spAutoFit/>
          </a:bodyPr>
          <a:lstStyle/>
          <a:p>
            <a:r>
              <a:rPr lang="nl-BE" sz="2800" dirty="0"/>
              <a:t>Afronden naar de </a:t>
            </a:r>
            <a:r>
              <a:rPr lang="nl-BE" sz="2800" dirty="0" smtClean="0"/>
              <a:t>lagere </a:t>
            </a:r>
            <a:r>
              <a:rPr lang="nl-BE" sz="2800" dirty="0"/>
              <a:t>gehele waarde.</a:t>
            </a:r>
          </a:p>
        </p:txBody>
      </p:sp>
      <p:sp>
        <p:nvSpPr>
          <p:cNvPr id="22" name="Tekstvak 21"/>
          <p:cNvSpPr txBox="1"/>
          <p:nvPr/>
        </p:nvSpPr>
        <p:spPr>
          <a:xfrm>
            <a:off x="4544704" y="5475364"/>
            <a:ext cx="7497042" cy="523220"/>
          </a:xfrm>
          <a:prstGeom prst="rect">
            <a:avLst/>
          </a:prstGeom>
          <a:noFill/>
        </p:spPr>
        <p:txBody>
          <a:bodyPr wrap="square" rtlCol="0">
            <a:spAutoFit/>
          </a:bodyPr>
          <a:lstStyle/>
          <a:p>
            <a:r>
              <a:rPr lang="nl-BE" sz="2800" dirty="0"/>
              <a:t>Afronden naar de </a:t>
            </a:r>
            <a:r>
              <a:rPr lang="nl-BE" sz="2800" dirty="0" smtClean="0"/>
              <a:t>hogere </a:t>
            </a:r>
            <a:r>
              <a:rPr lang="nl-BE" sz="2800" dirty="0"/>
              <a:t>gehele waarde.</a:t>
            </a:r>
          </a:p>
        </p:txBody>
      </p:sp>
    </p:spTree>
    <p:extLst>
      <p:ext uri="{BB962C8B-B14F-4D97-AF65-F5344CB8AC3E}">
        <p14:creationId xmlns:p14="http://schemas.microsoft.com/office/powerpoint/2010/main" val="40412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102</a:t>
            </a:r>
            <a:endParaRPr lang="nl-BE" dirty="0">
              <a:solidFill>
                <a:schemeClr val="accent2">
                  <a:lumMod val="75000"/>
                </a:schemeClr>
              </a:solidFill>
            </a:endParaRPr>
          </a:p>
        </p:txBody>
      </p:sp>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stap5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graphicFrame>
        <p:nvGraphicFramePr>
          <p:cNvPr id="21" name="Tabel 20"/>
          <p:cNvGraphicFramePr>
            <a:graphicFrameLocks noGrp="1"/>
          </p:cNvGraphicFramePr>
          <p:nvPr>
            <p:extLst>
              <p:ext uri="{D42A27DB-BD31-4B8C-83A1-F6EECF244321}">
                <p14:modId xmlns:p14="http://schemas.microsoft.com/office/powerpoint/2010/main" val="628071433"/>
              </p:ext>
            </p:extLst>
          </p:nvPr>
        </p:nvGraphicFramePr>
        <p:xfrm>
          <a:off x="1463038" y="1454606"/>
          <a:ext cx="10578707" cy="466344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75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uitrekenen = () =&gt; {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invoerveld.value</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switch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true</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isNaN</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(uitkomst)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alert("Dit is geen getal!");</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(uitkomst == </a:t>
                      </a:r>
                      <a:r>
                        <a:rPr lang="nl-BE" sz="1800" b="0" dirty="0" smtClean="0">
                          <a:solidFill>
                            <a:schemeClr val="accent1">
                              <a:lumMod val="75000"/>
                            </a:schemeClr>
                          </a:solidFill>
                          <a:effectLst/>
                          <a:latin typeface="Code New Roman" panose="020B0609020204030204" pitchFamily="49" charset="0"/>
                          <a:cs typeface="Code New Roman" panose="020B0609020204030204" pitchFamily="49" charset="0"/>
                        </a:rPr>
                        <a:t>correct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(uitkomst &gt; </a:t>
                      </a:r>
                      <a:r>
                        <a:rPr lang="nl-BE" sz="1800" b="0" dirty="0" smtClean="0">
                          <a:solidFill>
                            <a:schemeClr val="accent1">
                              <a:lumMod val="75000"/>
                            </a:schemeClr>
                          </a:solidFill>
                          <a:effectLst/>
                          <a:latin typeface="Code New Roman" panose="020B0609020204030204" pitchFamily="49" charset="0"/>
                          <a:cs typeface="Code New Roman" panose="020B0609020204030204" pitchFamily="49" charset="0"/>
                        </a:rPr>
                        <a:t>correct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 Het getal dat je ingaf is te hoog.");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(uitkomst &lt; </a:t>
                      </a:r>
                      <a:r>
                        <a:rPr lang="nl-BE" sz="1800" b="0" dirty="0" smtClean="0">
                          <a:solidFill>
                            <a:schemeClr val="accent1">
                              <a:lumMod val="75000"/>
                            </a:schemeClr>
                          </a:solidFill>
                          <a:effectLst/>
                          <a:latin typeface="Code New Roman" panose="020B0609020204030204" pitchFamily="49" charset="0"/>
                          <a:cs typeface="Code New Roman" panose="020B0609020204030204" pitchFamily="49" charset="0"/>
                        </a:rPr>
                        <a:t>correct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 Het getal dat je ingaf is te laag.");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89004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7.7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Open </a:t>
            </a:r>
            <a:r>
              <a:rPr lang="nl-BE" sz="2800" dirty="0">
                <a:solidFill>
                  <a:schemeClr val="accent6"/>
                </a:solidFill>
                <a:latin typeface="Code New Roman" panose="020B0609020204030204" pitchFamily="49" charset="0"/>
                <a:cs typeface="Code New Roman" panose="020B0609020204030204" pitchFamily="49" charset="0"/>
              </a:rPr>
              <a:t>vb07a</a:t>
            </a:r>
            <a:r>
              <a:rPr lang="nl-BE" sz="2800" dirty="0">
                <a:solidFill>
                  <a:schemeClr val="tx1"/>
                </a:solidFill>
              </a:rPr>
              <a:t>. </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Laat </a:t>
            </a:r>
            <a:r>
              <a:rPr lang="nl-BE" sz="2800" dirty="0">
                <a:solidFill>
                  <a:schemeClr val="tx1"/>
                </a:solidFill>
              </a:rPr>
              <a:t>de bezoeker kiezen tussen enkele achtergrondkleuren door middel van een prompt. De achtergrondkleur van je webpagina past zich dan aan de keuze van de bezoeker aan.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7.1</a:t>
            </a:r>
            <a:endParaRPr lang="nl-BE" sz="2800" dirty="0"/>
          </a:p>
        </p:txBody>
      </p:sp>
    </p:spTree>
    <p:extLst>
      <p:ext uri="{BB962C8B-B14F-4D97-AF65-F5344CB8AC3E}">
        <p14:creationId xmlns:p14="http://schemas.microsoft.com/office/powerpoint/2010/main" val="5981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Ontwerp </a:t>
            </a:r>
            <a:r>
              <a:rPr lang="nl-BE" sz="2800" dirty="0">
                <a:solidFill>
                  <a:schemeClr val="tx1"/>
                </a:solidFill>
              </a:rPr>
              <a:t>een webpagina met daarin een korte versie van een sprookje naar keuze. Laat de afloop van het sprookje weg, maar plaats een </a:t>
            </a:r>
            <a:r>
              <a:rPr lang="nl-BE" sz="2800" dirty="0" smtClean="0">
                <a:solidFill>
                  <a:schemeClr val="tx1"/>
                </a:solidFill>
              </a:rPr>
              <a:t>hyperlink </a:t>
            </a:r>
            <a:r>
              <a:rPr lang="nl-BE" sz="2800" dirty="0">
                <a:solidFill>
                  <a:schemeClr val="tx1"/>
                </a:solidFill>
              </a:rPr>
              <a:t>naar een tweede pagina, waar het einde van het sprookje staat.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Wanneer </a:t>
            </a:r>
            <a:r>
              <a:rPr lang="nl-BE" sz="2800" dirty="0">
                <a:solidFill>
                  <a:schemeClr val="tx1"/>
                </a:solidFill>
              </a:rPr>
              <a:t>de bezoeker op deze hyperlink klikt, kan hij door middel van een prompt kiezen of hij het klassieke einde of een door jou zelf </a:t>
            </a:r>
            <a:r>
              <a:rPr lang="nl-BE" sz="2800" dirty="0" smtClean="0">
                <a:solidFill>
                  <a:schemeClr val="tx1"/>
                </a:solidFill>
              </a:rPr>
              <a:t>verzonnen </a:t>
            </a:r>
            <a:r>
              <a:rPr lang="nl-BE" sz="2800" dirty="0">
                <a:solidFill>
                  <a:schemeClr val="tx1"/>
                </a:solidFill>
              </a:rPr>
              <a:t>einde te lezen krijgt.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7.2</a:t>
            </a:r>
            <a:endParaRPr lang="nl-BE" sz="2800" dirty="0"/>
          </a:p>
        </p:txBody>
      </p:sp>
    </p:spTree>
    <p:extLst>
      <p:ext uri="{BB962C8B-B14F-4D97-AF65-F5344CB8AC3E}">
        <p14:creationId xmlns:p14="http://schemas.microsoft.com/office/powerpoint/2010/main" val="197795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Open </a:t>
            </a:r>
            <a:r>
              <a:rPr lang="nl-BE" sz="2800" dirty="0">
                <a:solidFill>
                  <a:schemeClr val="tx1"/>
                </a:solidFill>
              </a:rPr>
              <a:t>oefening 2.4.</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Wijzig </a:t>
            </a:r>
            <a:r>
              <a:rPr lang="nl-BE" sz="2800" dirty="0">
                <a:solidFill>
                  <a:schemeClr val="tx1"/>
                </a:solidFill>
              </a:rPr>
              <a:t>de naam van de oefening naar </a:t>
            </a:r>
            <a:r>
              <a:rPr lang="nl-BE" sz="2800" dirty="0">
                <a:solidFill>
                  <a:schemeClr val="accent6"/>
                </a:solidFill>
                <a:latin typeface="Code New Roman" panose="020B0609020204030204" pitchFamily="49" charset="0"/>
                <a:cs typeface="Code New Roman" panose="020B0609020204030204" pitchFamily="49" charset="0"/>
              </a:rPr>
              <a:t>oefening-7-3</a:t>
            </a:r>
            <a:r>
              <a:rPr lang="nl-BE" sz="28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Pas </a:t>
            </a:r>
            <a:r>
              <a:rPr lang="nl-BE" sz="2800" dirty="0">
                <a:solidFill>
                  <a:schemeClr val="tx1"/>
                </a:solidFill>
              </a:rPr>
              <a:t>de oefening zo aan dat de bezoeker via een prompt een keuze kan maken tussen de drie verschillende opmaakbestanden.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 </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7.3</a:t>
            </a:r>
            <a:endParaRPr lang="nl-BE" sz="2800" dirty="0"/>
          </a:p>
        </p:txBody>
      </p:sp>
    </p:spTree>
    <p:extLst>
      <p:ext uri="{BB962C8B-B14F-4D97-AF65-F5344CB8AC3E}">
        <p14:creationId xmlns:p14="http://schemas.microsoft.com/office/powerpoint/2010/main" val="329524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3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Bij </a:t>
            </a:r>
            <a:r>
              <a:rPr lang="nl-BE" sz="2300" dirty="0">
                <a:solidFill>
                  <a:schemeClr val="tx1"/>
                </a:solidFill>
              </a:rPr>
              <a:t>een loterijspel moet een bezoeker 5 getallen raden; het eerste getal is tussen 1 en 10, het tweede tussen 11 en 20, enz. De bezoeker kan de vijf getallen ingeven via vijf invoervelden.</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Via </a:t>
            </a:r>
            <a:r>
              <a:rPr lang="nl-BE" sz="2300" dirty="0">
                <a:solidFill>
                  <a:schemeClr val="tx1"/>
                </a:solidFill>
              </a:rPr>
              <a:t>een javascript worden eveneens vijf getallen willekeurig door de computer gegenereerd, waarvan het eerste tussen 1 en 10, het tweede tussen 11 en 20, enz.</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Wanneer </a:t>
            </a:r>
            <a:r>
              <a:rPr lang="nl-BE" sz="2300" dirty="0">
                <a:solidFill>
                  <a:schemeClr val="tx1"/>
                </a:solidFill>
              </a:rPr>
              <a:t>de bezoeker het laatste getal heeft ingegeven, verschijnt op het scherm hoeveel getallen de bezoeker correct heeft geraden, en welke getallen dat waren.</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Zorg </a:t>
            </a:r>
            <a:r>
              <a:rPr lang="nl-BE" sz="23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300" dirty="0">
                <a:solidFill>
                  <a:schemeClr val="tx1"/>
                </a:solidFill>
              </a:rPr>
              <a:t>Valideer je web- en stijlpagina’s met de </a:t>
            </a:r>
            <a:r>
              <a:rPr lang="nl-BE" sz="2300" dirty="0" err="1">
                <a:solidFill>
                  <a:schemeClr val="tx1"/>
                </a:solidFill>
              </a:rPr>
              <a:t>validator</a:t>
            </a:r>
            <a:r>
              <a:rPr lang="nl-BE" sz="2300" dirty="0">
                <a:solidFill>
                  <a:schemeClr val="tx1"/>
                </a:solidFill>
              </a:rPr>
              <a:t> van W3C.</a:t>
            </a:r>
          </a:p>
          <a:p>
            <a:pPr lvl="0">
              <a:spcBef>
                <a:spcPts val="1200"/>
              </a:spcBef>
              <a:buClr>
                <a:schemeClr val="accent6"/>
              </a:buClr>
            </a:pPr>
            <a:r>
              <a:rPr lang="nl-BE" sz="2400" dirty="0" smtClean="0">
                <a:solidFill>
                  <a:schemeClr val="tx1"/>
                </a:solidFill>
              </a:rPr>
              <a:t> </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7.4</a:t>
            </a:r>
            <a:endParaRPr lang="nl-BE" sz="2800" dirty="0"/>
          </a:p>
        </p:txBody>
      </p:sp>
    </p:spTree>
    <p:extLst>
      <p:ext uri="{BB962C8B-B14F-4D97-AF65-F5344CB8AC3E}">
        <p14:creationId xmlns:p14="http://schemas.microsoft.com/office/powerpoint/2010/main" val="402565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2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Op </a:t>
            </a:r>
            <a:r>
              <a:rPr lang="nl-BE" sz="2000" dirty="0">
                <a:solidFill>
                  <a:schemeClr val="tx1"/>
                </a:solidFill>
              </a:rPr>
              <a:t>de parking van een groot evenement, wil men de verkeersstromen zo efficiënt mogelijk beheren. Daarom wordt niet iedereen naar dezelfde parking gestuurd, maar wordt dit afhankelijk gemaakt van de gemeente van de chauffeur: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A tot en met D, dan moet de chauffeur Parking 1 gebruiken.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E tot en met L, dan moet de chauffeur Parking 2 gebruiken.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M tot en met S, dan moet de chauffeur Parking 3 gebruiken.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T tot en met Z, dan moet de chauffeur Parking 4 gebruiken. </a:t>
            </a:r>
          </a:p>
          <a:p>
            <a:pPr lvl="0" algn="r">
              <a:spcBef>
                <a:spcPts val="1200"/>
              </a:spcBef>
              <a:buClr>
                <a:schemeClr val="accent6"/>
              </a:buClr>
            </a:pPr>
            <a:r>
              <a:rPr lang="nl-BE" sz="2000" dirty="0" smtClean="0">
                <a:solidFill>
                  <a:schemeClr val="tx1"/>
                </a:solidFill>
              </a:rPr>
              <a:t> ../..</a:t>
            </a:r>
            <a:endParaRPr lang="nl-BE" sz="20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7.5</a:t>
            </a:r>
            <a:endParaRPr lang="nl-BE" sz="2800" dirty="0"/>
          </a:p>
        </p:txBody>
      </p:sp>
    </p:spTree>
    <p:extLst>
      <p:ext uri="{BB962C8B-B14F-4D97-AF65-F5344CB8AC3E}">
        <p14:creationId xmlns:p14="http://schemas.microsoft.com/office/powerpoint/2010/main" val="360927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200" dirty="0" smtClean="0">
              <a:solidFill>
                <a:schemeClr val="tx1"/>
              </a:solidFill>
            </a:endParaRPr>
          </a:p>
          <a:p>
            <a:pPr lvl="0">
              <a:spcBef>
                <a:spcPts val="1200"/>
              </a:spcBef>
              <a:buClr>
                <a:schemeClr val="accent6"/>
              </a:buClr>
            </a:pPr>
            <a:r>
              <a:rPr lang="nl-BE" sz="2000" dirty="0" smtClean="0">
                <a:solidFill>
                  <a:schemeClr val="tx1"/>
                </a:solidFill>
              </a:rPr>
              <a:t>../..</a:t>
            </a:r>
          </a:p>
          <a:p>
            <a:pPr lvl="0">
              <a:spcBef>
                <a:spcPts val="1200"/>
              </a:spcBef>
              <a:buClr>
                <a:schemeClr val="accent6"/>
              </a:buClr>
            </a:pPr>
            <a:endParaRPr lang="nl-BE" sz="20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De </a:t>
            </a:r>
            <a:r>
              <a:rPr lang="nl-BE" sz="2000" dirty="0">
                <a:solidFill>
                  <a:schemeClr val="tx1"/>
                </a:solidFill>
              </a:rPr>
              <a:t>bezoeker geeft de naam van zijn/haar gemeente in. Op het scherm verschijnt op welke parking de bezoeker moet parkeren.</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Gemeenten </a:t>
            </a:r>
            <a:r>
              <a:rPr lang="nl-BE" sz="2000" dirty="0">
                <a:solidFill>
                  <a:schemeClr val="tx1"/>
                </a:solidFill>
              </a:rPr>
              <a:t>moeten steeds met een hoofdletter geschreven worden. Zorg voor een foutcontrole die nagaat of de naam die de bezoeker heeft </a:t>
            </a:r>
            <a:r>
              <a:rPr lang="nl-BE" sz="2000" dirty="0" err="1">
                <a:solidFill>
                  <a:schemeClr val="tx1"/>
                </a:solidFill>
              </a:rPr>
              <a:t>inge-geven</a:t>
            </a:r>
            <a:r>
              <a:rPr lang="nl-BE" sz="2000" dirty="0">
                <a:solidFill>
                  <a:schemeClr val="tx1"/>
                </a:solidFill>
              </a:rPr>
              <a:t> met een hoofdletter begint, en zorg voor een correcte </a:t>
            </a:r>
            <a:r>
              <a:rPr lang="nl-BE" sz="2000" dirty="0" err="1">
                <a:solidFill>
                  <a:schemeClr val="tx1"/>
                </a:solidFill>
              </a:rPr>
              <a:t>foutmel-ding</a:t>
            </a:r>
            <a:r>
              <a:rPr lang="nl-BE" sz="2000" dirty="0">
                <a:solidFill>
                  <a:schemeClr val="tx1"/>
                </a:solidFill>
              </a:rPr>
              <a:t>. Ook wanneer de bezoeker cijfers heeft ingegeven, moet er een foutmelding verschijnen.</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Zorg </a:t>
            </a:r>
            <a:r>
              <a:rPr lang="nl-BE" sz="20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Valideer </a:t>
            </a:r>
            <a:r>
              <a:rPr lang="nl-BE" sz="2000" dirty="0">
                <a:solidFill>
                  <a:schemeClr val="tx1"/>
                </a:solidFill>
              </a:rPr>
              <a:t>je web- en stijlpagina’s met de </a:t>
            </a:r>
            <a:r>
              <a:rPr lang="nl-BE" sz="2000" dirty="0" err="1">
                <a:solidFill>
                  <a:schemeClr val="tx1"/>
                </a:solidFill>
              </a:rPr>
              <a:t>validator</a:t>
            </a:r>
            <a:r>
              <a:rPr lang="nl-BE" sz="20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7.5</a:t>
            </a:r>
            <a:endParaRPr lang="nl-BE" sz="2800" dirty="0"/>
          </a:p>
        </p:txBody>
      </p:sp>
    </p:spTree>
    <p:extLst>
      <p:ext uri="{BB962C8B-B14F-4D97-AF65-F5344CB8AC3E}">
        <p14:creationId xmlns:p14="http://schemas.microsoft.com/office/powerpoint/2010/main" val="157973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832092"/>
          </a:xfrm>
          <a:prstGeom prst="rect">
            <a:avLst/>
          </a:prstGeom>
          <a:noFill/>
        </p:spPr>
        <p:txBody>
          <a:bodyPr wrap="square" rtlCol="0">
            <a:spAutoFit/>
          </a:bodyPr>
          <a:lstStyle/>
          <a:p>
            <a:r>
              <a:rPr lang="nl-BE" sz="4400" dirty="0" smtClean="0"/>
              <a:t>Code moet foutvrij zijn voor compilatie.</a:t>
            </a:r>
          </a:p>
          <a:p>
            <a:endParaRPr lang="nl-BE" sz="4400" dirty="0"/>
          </a:p>
          <a:p>
            <a:endParaRPr lang="nl-BE" sz="4400" dirty="0" smtClean="0"/>
          </a:p>
          <a:p>
            <a:endParaRPr lang="nl-BE" sz="4400" dirty="0" smtClean="0"/>
          </a:p>
          <a:p>
            <a:r>
              <a:rPr lang="nl-BE" sz="4400" dirty="0" smtClean="0"/>
              <a:t>Code kan nog fouten bevatten</a:t>
            </a:r>
            <a:br>
              <a:rPr lang="nl-BE" sz="4400" dirty="0" smtClean="0"/>
            </a:br>
            <a:r>
              <a:rPr lang="nl-BE" sz="4400" dirty="0" smtClean="0"/>
              <a:t>Foutopsporing is lastig</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7221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0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Zoek </a:t>
            </a:r>
            <a:r>
              <a:rPr lang="nl-BE" sz="2700" dirty="0">
                <a:solidFill>
                  <a:schemeClr val="tx1"/>
                </a:solidFill>
              </a:rPr>
              <a:t>uit hoe je een knop in een formuliertje zet. Maak een webpagina met een knop waarin de tekst “Gooi een dobbelsteen” staat.</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Wanneer </a:t>
            </a:r>
            <a:r>
              <a:rPr lang="nl-BE" sz="2700" dirty="0">
                <a:solidFill>
                  <a:schemeClr val="tx1"/>
                </a:solidFill>
              </a:rPr>
              <a:t>de bezoeker op de knop klikt, moet een willekeurige waarde tussen 1 en 6 worden gegenereerd.</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Op </a:t>
            </a:r>
            <a:r>
              <a:rPr lang="nl-BE" sz="2700" dirty="0">
                <a:solidFill>
                  <a:schemeClr val="tx1"/>
                </a:solidFill>
              </a:rPr>
              <a:t>de pagina verschijnt de afbeelding van een dobbelsteen met het </a:t>
            </a:r>
            <a:r>
              <a:rPr lang="nl-BE" sz="2700" dirty="0" smtClean="0">
                <a:solidFill>
                  <a:schemeClr val="tx1"/>
                </a:solidFill>
              </a:rPr>
              <a:t>aantal </a:t>
            </a:r>
            <a:r>
              <a:rPr lang="nl-BE" sz="2700" dirty="0">
                <a:solidFill>
                  <a:schemeClr val="tx1"/>
                </a:solidFill>
              </a:rPr>
              <a:t>ogen zoals willekeurig berekend werd.</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Zorg </a:t>
            </a:r>
            <a:r>
              <a:rPr lang="nl-BE" sz="27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Valideer </a:t>
            </a:r>
            <a:r>
              <a:rPr lang="nl-BE" sz="2700" dirty="0">
                <a:solidFill>
                  <a:schemeClr val="tx1"/>
                </a:solidFill>
              </a:rPr>
              <a:t>je web- en stijlpagina’s met de </a:t>
            </a:r>
            <a:r>
              <a:rPr lang="nl-BE" sz="2700" dirty="0" err="1">
                <a:solidFill>
                  <a:schemeClr val="tx1"/>
                </a:solidFill>
              </a:rPr>
              <a:t>validator</a:t>
            </a:r>
            <a:r>
              <a:rPr lang="nl-BE" sz="27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7.6</a:t>
            </a:r>
            <a:endParaRPr lang="nl-BE" sz="2800" dirty="0"/>
          </a:p>
        </p:txBody>
      </p:sp>
    </p:spTree>
    <p:extLst>
      <p:ext uri="{BB962C8B-B14F-4D97-AF65-F5344CB8AC3E}">
        <p14:creationId xmlns:p14="http://schemas.microsoft.com/office/powerpoint/2010/main" val="42940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0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een bezoeker de inhoud van een cilinder kan berekenen. De bezoeker geeft de diameter van het grondvlak en de hoogte van de cilinder in. </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Op </a:t>
            </a:r>
            <a:r>
              <a:rPr lang="nl-BE" sz="2800" dirty="0">
                <a:solidFill>
                  <a:schemeClr val="tx1"/>
                </a:solidFill>
              </a:rPr>
              <a:t>het scherm wordt de inhoud van de cilinder weergegeven.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7.7</a:t>
            </a:r>
            <a:endParaRPr lang="nl-BE" sz="2800" dirty="0"/>
          </a:p>
        </p:txBody>
      </p:sp>
    </p:spTree>
    <p:extLst>
      <p:ext uri="{BB962C8B-B14F-4D97-AF65-F5344CB8AC3E}">
        <p14:creationId xmlns:p14="http://schemas.microsoft.com/office/powerpoint/2010/main" val="111504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5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webpagina waarin een bezoeker het spelletje blad-steen-schaar kan spelen tegen de computer.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computer maakt willekeurig een keuze tussen blad, steen en schaar.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Op </a:t>
            </a:r>
            <a:r>
              <a:rPr lang="nl-BE" sz="2400" dirty="0">
                <a:solidFill>
                  <a:schemeClr val="tx1"/>
                </a:solidFill>
              </a:rPr>
              <a:t>het scherm worden de afbeeldingen van een blad, een steen en een schaar weergegeven. Wanneer de bezoeker op een afbeelding klikt, wordt die vergeleken met de willekeurige keuze van de computer.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Op </a:t>
            </a:r>
            <a:r>
              <a:rPr lang="nl-BE" sz="2400" dirty="0">
                <a:solidFill>
                  <a:schemeClr val="tx1"/>
                </a:solidFill>
              </a:rPr>
              <a:t>het scherm wordt weergegeven wie er gewonnen heeft: de bezoeker of de computer.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7.8</a:t>
            </a:r>
            <a:endParaRPr lang="nl-BE" sz="2800" dirty="0"/>
          </a:p>
        </p:txBody>
      </p:sp>
    </p:spTree>
    <p:extLst>
      <p:ext uri="{BB962C8B-B14F-4D97-AF65-F5344CB8AC3E}">
        <p14:creationId xmlns:p14="http://schemas.microsoft.com/office/powerpoint/2010/main" val="385097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5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website met informatie over een dier. Dat mag eender welk dier zijn. De tekst ervan mag je voor deze oefening van het internet </a:t>
            </a:r>
            <a:r>
              <a:rPr lang="nl-BE" sz="2800" dirty="0" smtClean="0">
                <a:solidFill>
                  <a:schemeClr val="tx1"/>
                </a:solidFill>
              </a:rPr>
              <a:t>lenen</a:t>
            </a:r>
            <a:r>
              <a:rPr lang="nl-BE" sz="28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Zoek </a:t>
            </a:r>
            <a:r>
              <a:rPr lang="nl-BE" sz="2800" dirty="0">
                <a:solidFill>
                  <a:schemeClr val="tx1"/>
                </a:solidFill>
              </a:rPr>
              <a:t>vijf goeie en verschillende foto’s van dit dier.</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er met een random-functie voor dat bij het laden van de pagina willekeurig een van deze vijf foto’s bij je tekst worden getoond.</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7.9</a:t>
            </a:r>
            <a:endParaRPr lang="nl-BE" sz="2800" dirty="0"/>
          </a:p>
        </p:txBody>
      </p:sp>
    </p:spTree>
    <p:extLst>
      <p:ext uri="{BB962C8B-B14F-4D97-AF65-F5344CB8AC3E}">
        <p14:creationId xmlns:p14="http://schemas.microsoft.com/office/powerpoint/2010/main" val="384375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5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Maak </a:t>
            </a:r>
            <a:r>
              <a:rPr lang="nl-BE" sz="2000" dirty="0">
                <a:solidFill>
                  <a:schemeClr val="tx1"/>
                </a:solidFill>
              </a:rPr>
              <a:t>een webpagina waarop je kan gokken op de einduitslag van een voetbalwedstrijd. </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De </a:t>
            </a:r>
            <a:r>
              <a:rPr lang="nl-BE" sz="2000" dirty="0">
                <a:solidFill>
                  <a:schemeClr val="tx1"/>
                </a:solidFill>
              </a:rPr>
              <a:t>uitslag van de voetbalwedstrijd wordt willekeurig gegenereerd door een javascript. Het maximaal aantal doelpunten voor elke ploeg is 8.</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Wanneer </a:t>
            </a:r>
            <a:r>
              <a:rPr lang="nl-BE" sz="2000" dirty="0">
                <a:solidFill>
                  <a:schemeClr val="tx1"/>
                </a:solidFill>
              </a:rPr>
              <a:t>de bezoeker het doelpuntensaldo van één ploeg correct gokt, dan krijgt hij 50 euro. Wanneer het doelpuntensaldo van beide ploegen (en dus de volledige einduitslag) correct geraden werd, krijgt de </a:t>
            </a:r>
            <a:r>
              <a:rPr lang="nl-BE" sz="2000" dirty="0" smtClean="0">
                <a:solidFill>
                  <a:schemeClr val="tx1"/>
                </a:solidFill>
              </a:rPr>
              <a:t>bezoeker </a:t>
            </a:r>
            <a:r>
              <a:rPr lang="nl-BE" sz="2000" dirty="0">
                <a:solidFill>
                  <a:schemeClr val="tx1"/>
                </a:solidFill>
              </a:rPr>
              <a:t>daarvoor 150 euro. </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Wanneer </a:t>
            </a:r>
            <a:r>
              <a:rPr lang="nl-BE" sz="2000" dirty="0">
                <a:solidFill>
                  <a:schemeClr val="tx1"/>
                </a:solidFill>
              </a:rPr>
              <a:t>de bezoeker zijn gok heeft uitgebracht, verschijnt op het scherm de juiste willekeurig berekende uitslag van de wedstrijd en de winst die de bezoeker gemaakt heeft.</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Zorg </a:t>
            </a:r>
            <a:r>
              <a:rPr lang="nl-BE" sz="20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Valideer </a:t>
            </a:r>
            <a:r>
              <a:rPr lang="nl-BE" sz="2000" dirty="0">
                <a:solidFill>
                  <a:schemeClr val="tx1"/>
                </a:solidFill>
              </a:rPr>
              <a:t>je web- en stijlpagina’s met de </a:t>
            </a:r>
            <a:r>
              <a:rPr lang="nl-BE" sz="2000" dirty="0" err="1">
                <a:solidFill>
                  <a:schemeClr val="tx1"/>
                </a:solidFill>
              </a:rPr>
              <a:t>validator</a:t>
            </a:r>
            <a:r>
              <a:rPr lang="nl-BE" sz="2000" dirty="0">
                <a:solidFill>
                  <a:schemeClr val="tx1"/>
                </a:solidFill>
              </a:rPr>
              <a:t> van W3C</a:t>
            </a:r>
            <a:r>
              <a:rPr lang="nl-BE" sz="2000" dirty="0" smtClean="0">
                <a:solidFill>
                  <a:schemeClr val="tx1"/>
                </a:solidFill>
              </a:rPr>
              <a:t>.</a:t>
            </a:r>
            <a:endParaRPr lang="nl-BE" sz="20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7.10</a:t>
            </a:r>
            <a:endParaRPr lang="nl-BE" sz="2800" dirty="0"/>
          </a:p>
        </p:txBody>
      </p:sp>
    </p:spTree>
    <p:extLst>
      <p:ext uri="{BB962C8B-B14F-4D97-AF65-F5344CB8AC3E}">
        <p14:creationId xmlns:p14="http://schemas.microsoft.com/office/powerpoint/2010/main" val="327151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 Jongleren met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7" name="Rechthoek 6">
            <a:hlinkClick r:id="" action="ppaction://hlinkshowjump?jump=previous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previousslide"/>
          </p:cNvPr>
          <p:cNvSpPr/>
          <p:nvPr/>
        </p:nvSpPr>
        <p:spPr>
          <a:xfrm rot="16026172">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287383" y="4741816"/>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0" name="Tijdelijke aanduiding voor inhoud 2"/>
          <p:cNvSpPr txBox="1">
            <a:spLocks/>
          </p:cNvSpPr>
          <p:nvPr/>
        </p:nvSpPr>
        <p:spPr>
          <a:xfrm>
            <a:off x="1463039" y="1489668"/>
            <a:ext cx="6760145" cy="52202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nl-BE" sz="2200" dirty="0">
                <a:solidFill>
                  <a:schemeClr val="accent5">
                    <a:lumMod val="50000"/>
                  </a:schemeClr>
                </a:solidFill>
                <a:latin typeface="Trebuchet MS" panose="020B0603020202020204" pitchFamily="34" charset="0"/>
              </a:rPr>
              <a:t>Dit is een begeleidende presentatie bij het </a:t>
            </a:r>
            <a:r>
              <a:rPr lang="nl-BE" sz="2200">
                <a:solidFill>
                  <a:schemeClr val="accent5">
                    <a:lumMod val="50000"/>
                  </a:schemeClr>
                </a:solidFill>
                <a:latin typeface="Trebuchet MS" panose="020B0603020202020204" pitchFamily="34" charset="0"/>
              </a:rPr>
              <a:t>hoofdstuk </a:t>
            </a:r>
            <a:r>
              <a:rPr lang="nl-BE" sz="2200" smtClean="0">
                <a:solidFill>
                  <a:schemeClr val="accent5">
                    <a:lumMod val="50000"/>
                  </a:schemeClr>
                </a:solidFill>
                <a:latin typeface="Trebuchet MS" panose="020B0603020202020204" pitchFamily="34" charset="0"/>
              </a:rPr>
              <a:t>7 </a:t>
            </a:r>
            <a:r>
              <a:rPr lang="nl-BE" sz="2200" dirty="0">
                <a:solidFill>
                  <a:schemeClr val="accent5">
                    <a:lumMod val="50000"/>
                  </a:schemeClr>
                </a:solidFill>
                <a:latin typeface="Trebuchet MS" panose="020B0603020202020204" pitchFamily="34" charset="0"/>
              </a:rPr>
              <a:t>van de cursus </a:t>
            </a:r>
            <a:r>
              <a:rPr lang="nl-BE" sz="2200" dirty="0" err="1">
                <a:solidFill>
                  <a:schemeClr val="accent5">
                    <a:lumMod val="50000"/>
                  </a:schemeClr>
                </a:solidFill>
                <a:latin typeface="Trebuchet MS" panose="020B0603020202020204" pitchFamily="34" charset="0"/>
              </a:rPr>
              <a:t>webontwikkeling</a:t>
            </a:r>
            <a:r>
              <a:rPr lang="nl-BE" sz="2200" dirty="0">
                <a:solidFill>
                  <a:schemeClr val="accent5">
                    <a:lumMod val="50000"/>
                  </a:schemeClr>
                </a:solidFill>
                <a:latin typeface="Trebuchet MS" panose="020B0603020202020204" pitchFamily="34" charset="0"/>
              </a:rPr>
              <a:t>.</a:t>
            </a:r>
            <a:br>
              <a:rPr lang="nl-BE" sz="2200" dirty="0">
                <a:solidFill>
                  <a:schemeClr val="accent5">
                    <a:lumMod val="50000"/>
                  </a:schemeClr>
                </a:solidFill>
                <a:latin typeface="Trebuchet MS" panose="020B0603020202020204" pitchFamily="34" charset="0"/>
              </a:rPr>
            </a:br>
            <a:r>
              <a:rPr lang="nl-BE" sz="2200" dirty="0">
                <a:solidFill>
                  <a:schemeClr val="accent5">
                    <a:lumMod val="50000"/>
                  </a:schemeClr>
                </a:solidFill>
                <a:latin typeface="Trebuchet MS" panose="020B0603020202020204" pitchFamily="34" charset="0"/>
              </a:rPr>
              <a:t>Deze presentatie mag vrij worden gebruikt, aangepast en verspreid. Deze dia bevat de bronvermelding en moet ten allen tijde deel blijven uitmaken van de presentatie.</a:t>
            </a:r>
          </a:p>
          <a:p>
            <a:pPr algn="r"/>
            <a:endParaRPr lang="nl-BE" sz="2200" dirty="0">
              <a:solidFill>
                <a:schemeClr val="accent5">
                  <a:lumMod val="50000"/>
                </a:schemeClr>
              </a:solidFill>
              <a:latin typeface="Trebuchet MS" panose="020B0603020202020204" pitchFamily="34" charset="0"/>
            </a:endParaRPr>
          </a:p>
          <a:p>
            <a:pPr algn="r"/>
            <a:r>
              <a:rPr lang="nl-BE" sz="2200" dirty="0">
                <a:solidFill>
                  <a:schemeClr val="accent5">
                    <a:lumMod val="50000"/>
                  </a:schemeClr>
                </a:solidFill>
                <a:latin typeface="Trebuchet MS" panose="020B0603020202020204" pitchFamily="34" charset="0"/>
              </a:rPr>
              <a:t>Deze cursus is te vinden op </a:t>
            </a:r>
            <a:r>
              <a:rPr lang="nl-BE" sz="2200" dirty="0">
                <a:solidFill>
                  <a:schemeClr val="accent1">
                    <a:lumMod val="50000"/>
                  </a:schemeClr>
                </a:solidFill>
                <a:latin typeface="Trebuchet MS" panose="020B0603020202020204" pitchFamily="34" charset="0"/>
                <a:hlinkClick r:id="rId4"/>
              </a:rPr>
              <a:t>www.klascement.net</a:t>
            </a:r>
            <a:r>
              <a:rPr lang="nl-BE" sz="2200" dirty="0">
                <a:solidFill>
                  <a:schemeClr val="accent5">
                    <a:lumMod val="50000"/>
                  </a:schemeClr>
                </a:solidFill>
                <a:latin typeface="Trebuchet MS" panose="020B0603020202020204" pitchFamily="34" charset="0"/>
                <a:hlinkClick r:id="rId4"/>
              </a:rPr>
              <a:t/>
            </a:r>
            <a:br>
              <a:rPr lang="nl-BE" sz="2200" dirty="0">
                <a:solidFill>
                  <a:schemeClr val="accent5">
                    <a:lumMod val="50000"/>
                  </a:schemeClr>
                </a:solidFill>
                <a:latin typeface="Trebuchet MS" panose="020B0603020202020204" pitchFamily="34" charset="0"/>
                <a:hlinkClick r:id="rId4"/>
              </a:rPr>
            </a:br>
            <a:r>
              <a:rPr lang="nl-BE" sz="2200" dirty="0">
                <a:solidFill>
                  <a:schemeClr val="accent5">
                    <a:lumMod val="50000"/>
                  </a:schemeClr>
                </a:solidFill>
                <a:latin typeface="Trebuchet MS" panose="020B0603020202020204" pitchFamily="34" charset="0"/>
              </a:rPr>
              <a:t>Auteur: Marc Goris</a:t>
            </a: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r>
              <a:rPr lang="nl-BE" sz="2200" dirty="0" smtClean="0">
                <a:solidFill>
                  <a:schemeClr val="accent5">
                    <a:lumMod val="50000"/>
                  </a:schemeClr>
                </a:solidFill>
                <a:latin typeface="Trebuchet MS" panose="020B0603020202020204" pitchFamily="34" charset="0"/>
              </a:rPr>
              <a:t>Klik op de knop EXIT om de presentatie te sluiten. </a:t>
            </a:r>
          </a:p>
        </p:txBody>
      </p:sp>
      <p:sp>
        <p:nvSpPr>
          <p:cNvPr id="12" name="Rechthoek 11">
            <a:hlinkClick r:id="" action="ppaction://hlinkshowjump?jump=endshow"/>
          </p:cNvPr>
          <p:cNvSpPr/>
          <p:nvPr/>
        </p:nvSpPr>
        <p:spPr>
          <a:xfrm>
            <a:off x="4233152" y="5120639"/>
            <a:ext cx="1683941" cy="818298"/>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3600" dirty="0" smtClean="0"/>
              <a:t>EXIT</a:t>
            </a:r>
            <a:endParaRPr lang="nl-BE" sz="3600" dirty="0"/>
          </a:p>
        </p:txBody>
      </p:sp>
      <p:pic>
        <p:nvPicPr>
          <p:cNvPr id="11" name="Afbeelding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938" y="1489668"/>
            <a:ext cx="3661808" cy="5189008"/>
          </a:xfrm>
          <a:prstGeom prst="rect">
            <a:avLst/>
          </a:prstGeom>
        </p:spPr>
      </p:pic>
    </p:spTree>
    <p:extLst>
      <p:ext uri="{BB962C8B-B14F-4D97-AF65-F5344CB8AC3E}">
        <p14:creationId xmlns:p14="http://schemas.microsoft.com/office/powerpoint/2010/main" val="18872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832092"/>
          </a:xfrm>
          <a:prstGeom prst="rect">
            <a:avLst/>
          </a:prstGeom>
          <a:noFill/>
        </p:spPr>
        <p:txBody>
          <a:bodyPr wrap="square" rtlCol="0">
            <a:spAutoFit/>
          </a:bodyPr>
          <a:lstStyle/>
          <a:p>
            <a:r>
              <a:rPr lang="nl-BE" sz="4400" dirty="0" smtClean="0"/>
              <a:t>Variabelen moet voor gebruik gedeclareerd worden</a:t>
            </a:r>
          </a:p>
          <a:p>
            <a:endParaRPr lang="nl-BE" sz="4400" dirty="0"/>
          </a:p>
          <a:p>
            <a:endParaRPr lang="nl-BE" sz="4400" dirty="0" smtClean="0"/>
          </a:p>
          <a:p>
            <a:endParaRPr lang="nl-BE" sz="4400" dirty="0" smtClean="0"/>
          </a:p>
          <a:p>
            <a:r>
              <a:rPr lang="nl-BE" sz="4400" dirty="0" smtClean="0"/>
              <a:t>Variabelen moeten niet </a:t>
            </a:r>
            <a:r>
              <a:rPr lang="nl-BE" sz="4400" dirty="0" err="1" smtClean="0"/>
              <a:t>gede-clareerd</a:t>
            </a:r>
            <a:r>
              <a:rPr lang="nl-BE" sz="4400" dirty="0" smtClean="0"/>
              <a:t> worden (</a:t>
            </a:r>
            <a:r>
              <a:rPr lang="nl-BE" sz="4400" dirty="0" err="1" smtClean="0">
                <a:solidFill>
                  <a:schemeClr val="accent6"/>
                </a:solidFill>
              </a:rPr>
              <a:t>loose</a:t>
            </a:r>
            <a:r>
              <a:rPr lang="nl-BE" sz="4400" dirty="0" smtClean="0">
                <a:solidFill>
                  <a:schemeClr val="accent6"/>
                </a:solidFill>
              </a:rPr>
              <a:t> </a:t>
            </a:r>
            <a:r>
              <a:rPr lang="nl-BE" sz="4400" dirty="0" err="1" smtClean="0">
                <a:solidFill>
                  <a:schemeClr val="accent6"/>
                </a:solidFill>
              </a:rPr>
              <a:t>typing</a:t>
            </a:r>
            <a:r>
              <a:rPr lang="nl-BE" sz="4400" dirty="0" smtClean="0"/>
              <a:t>)</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1604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646331"/>
          </a:xfrm>
          <a:prstGeom prst="rect">
            <a:avLst/>
          </a:prstGeom>
          <a:noFill/>
        </p:spPr>
        <p:txBody>
          <a:bodyPr wrap="square" rtlCol="0">
            <a:spAutoFit/>
          </a:bodyPr>
          <a:lstStyle/>
          <a:p>
            <a:r>
              <a:rPr lang="nl-BE" sz="3600" dirty="0"/>
              <a:t>Wat is de betekenis van deze twee begrippen?</a:t>
            </a:r>
          </a:p>
        </p:txBody>
      </p:sp>
      <p:sp>
        <p:nvSpPr>
          <p:cNvPr id="21" name="Rechthoek 20"/>
          <p:cNvSpPr/>
          <p:nvPr/>
        </p:nvSpPr>
        <p:spPr>
          <a:xfrm>
            <a:off x="1463038" y="2523051"/>
            <a:ext cx="2808711" cy="18314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compileren</a:t>
            </a:r>
            <a:endParaRPr lang="nl-BE" sz="2800" dirty="0"/>
          </a:p>
        </p:txBody>
      </p:sp>
      <p:sp>
        <p:nvSpPr>
          <p:cNvPr id="22" name="Rechthoek 21"/>
          <p:cNvSpPr/>
          <p:nvPr/>
        </p:nvSpPr>
        <p:spPr>
          <a:xfrm>
            <a:off x="1463038" y="4663437"/>
            <a:ext cx="2808711" cy="18314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declareren</a:t>
            </a:r>
            <a:endParaRPr lang="nl-BE" sz="2800" dirty="0"/>
          </a:p>
        </p:txBody>
      </p:sp>
      <p:sp>
        <p:nvSpPr>
          <p:cNvPr id="24" name="Rechthoek 23"/>
          <p:cNvSpPr/>
          <p:nvPr/>
        </p:nvSpPr>
        <p:spPr>
          <a:xfrm>
            <a:off x="4428502" y="2523051"/>
            <a:ext cx="7613243" cy="183147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Rechthoek 24"/>
          <p:cNvSpPr/>
          <p:nvPr/>
        </p:nvSpPr>
        <p:spPr>
          <a:xfrm>
            <a:off x="4428502" y="4663437"/>
            <a:ext cx="7613243" cy="183147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2" name="Tekstvak 11"/>
          <p:cNvSpPr txBox="1"/>
          <p:nvPr/>
        </p:nvSpPr>
        <p:spPr>
          <a:xfrm>
            <a:off x="4558352" y="2674961"/>
            <a:ext cx="7483393" cy="1384995"/>
          </a:xfrm>
          <a:prstGeom prst="rect">
            <a:avLst/>
          </a:prstGeom>
          <a:noFill/>
        </p:spPr>
        <p:txBody>
          <a:bodyPr wrap="square" rtlCol="0">
            <a:spAutoFit/>
          </a:bodyPr>
          <a:lstStyle/>
          <a:p>
            <a:r>
              <a:rPr lang="nl-BE" sz="2800" dirty="0"/>
              <a:t>Een uitvoerbaar bestand maken, dat onafhankelijk van de </a:t>
            </a:r>
            <a:r>
              <a:rPr lang="nl-BE" sz="2800" dirty="0" smtClean="0"/>
              <a:t>programmeeromgeving </a:t>
            </a:r>
            <a:r>
              <a:rPr lang="nl-BE" sz="2800" dirty="0"/>
              <a:t>kan worden uitgevoerd (meestal .</a:t>
            </a:r>
            <a:r>
              <a:rPr lang="nl-BE" sz="2800" dirty="0" err="1"/>
              <a:t>exe</a:t>
            </a:r>
            <a:r>
              <a:rPr lang="nl-BE" sz="2800" dirty="0"/>
              <a:t>)</a:t>
            </a:r>
          </a:p>
        </p:txBody>
      </p:sp>
      <p:sp>
        <p:nvSpPr>
          <p:cNvPr id="26" name="Tekstvak 25"/>
          <p:cNvSpPr txBox="1"/>
          <p:nvPr/>
        </p:nvSpPr>
        <p:spPr>
          <a:xfrm>
            <a:off x="4558352" y="4849299"/>
            <a:ext cx="7483393" cy="1384995"/>
          </a:xfrm>
          <a:prstGeom prst="rect">
            <a:avLst/>
          </a:prstGeom>
          <a:noFill/>
        </p:spPr>
        <p:txBody>
          <a:bodyPr wrap="square" rtlCol="0">
            <a:spAutoFit/>
          </a:bodyPr>
          <a:lstStyle/>
          <a:p>
            <a:r>
              <a:rPr lang="nl-BE" sz="2800" dirty="0"/>
              <a:t>Vooraf aangeven welke gegevens gebruikt gaan worden en van welk gegevenstype die zijn.</a:t>
            </a:r>
          </a:p>
        </p:txBody>
      </p:sp>
    </p:spTree>
    <p:extLst>
      <p:ext uri="{BB962C8B-B14F-4D97-AF65-F5344CB8AC3E}">
        <p14:creationId xmlns:p14="http://schemas.microsoft.com/office/powerpoint/2010/main" val="26645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Lst>
  </p:timing>
</p:sld>
</file>

<file path=ppt/theme/theme1.xml><?xml version="1.0" encoding="utf-8"?>
<a:theme xmlns:a="http://schemas.openxmlformats.org/drawingml/2006/main" name="Kantoorthema">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eg webontwerp" id="{9D98B3BB-EAA1-40EF-A635-8B1682A601E8}" vid="{D6CE4A0E-B577-43CF-BECF-1678AD8771BE}"/>
    </a:ext>
  </a:extLst>
</a:theme>
</file>

<file path=docProps/app.xml><?xml version="1.0" encoding="utf-8"?>
<Properties xmlns="http://schemas.openxmlformats.org/officeDocument/2006/extended-properties" xmlns:vt="http://schemas.openxmlformats.org/officeDocument/2006/docPropsVTypes">
  <Template/>
  <TotalTime>6954</TotalTime>
  <Words>5017</Words>
  <Application>Microsoft Office PowerPoint</Application>
  <PresentationFormat>Breedbeeld</PresentationFormat>
  <Paragraphs>1130</Paragraphs>
  <Slides>75</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75</vt:i4>
      </vt:variant>
    </vt:vector>
  </HeadingPairs>
  <TitlesOfParts>
    <vt:vector size="82" baseType="lpstr">
      <vt:lpstr>Arial</vt:lpstr>
      <vt:lpstr>Code New Roman</vt:lpstr>
      <vt:lpstr>Times New Roman</vt:lpstr>
      <vt:lpstr>Trebuchet MS</vt:lpstr>
      <vt:lpstr>Wingdings</vt:lpstr>
      <vt:lpstr>Wingdings 3</vt:lpstr>
      <vt:lpstr>Kantoorthema</vt:lpstr>
      <vt:lpstr>7. Jongleren met javascript</vt:lpstr>
      <vt:lpstr>7. Jongleren met javascript</vt:lpstr>
      <vt:lpstr>7.1 Wat is javascript?</vt:lpstr>
      <vt:lpstr>7.1 Wat is javascript?</vt:lpstr>
      <vt:lpstr>7.1 Wat is javascript?</vt:lpstr>
      <vt:lpstr>7.1 Wat is javascript?</vt:lpstr>
      <vt:lpstr>7.1 Wat is javascript?</vt:lpstr>
      <vt:lpstr>7.1 Wat is javascript?</vt:lpstr>
      <vt:lpstr>7.1 Wat is javascript?</vt:lpstr>
      <vt:lpstr>7.2 Webtaal schrijven met javascript</vt:lpstr>
      <vt:lpstr>7.2 Webtaal schrijven met javascript</vt:lpstr>
      <vt:lpstr>7.2 Webtaal schrijven met javascript</vt:lpstr>
      <vt:lpstr>7.2 Webtaal schrijven met javascript</vt:lpstr>
      <vt:lpstr>7.2 Webtaal schrijven met javascript</vt:lpstr>
      <vt:lpstr>7.2 Webtaal schrijven met javascript</vt:lpstr>
      <vt:lpstr>7.2 Webtaal schrijven met javascript</vt:lpstr>
      <vt:lpstr>7.3 De bezoeker kiest</vt:lpstr>
      <vt:lpstr>7.3 De bezoeker kiest</vt:lpstr>
      <vt:lpstr>7.3 De bezoeker kiest</vt:lpstr>
      <vt:lpstr>7.3 De bezoeker kiest</vt:lpstr>
      <vt:lpstr>7.3 De bezoeker kiest</vt:lpstr>
      <vt:lpstr>7.4 Weg met die prompt</vt:lpstr>
      <vt:lpstr>7.4 Weg met die prompt</vt:lpstr>
      <vt:lpstr>7.4 Weg met die prompt</vt:lpstr>
      <vt:lpstr>7.4 Weg met die prompt</vt:lpstr>
      <vt:lpstr>7.4 Weg met die prompt</vt:lpstr>
      <vt:lpstr>7.5 Kiezen is (niet altijd) verliezen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7.6 Willekeur troef</vt:lpstr>
      <vt:lpstr>7.6 Willekeur troef</vt:lpstr>
      <vt:lpstr>7.6 Willekeur troef</vt:lpstr>
      <vt:lpstr>7.6 Willekeur troef</vt:lpstr>
      <vt:lpstr>7.6 Willekeur troef</vt:lpstr>
      <vt:lpstr>7.7 Oefeningen</vt:lpstr>
      <vt:lpstr>7.7 Oefeningen</vt:lpstr>
      <vt:lpstr>7.7 Oefeningen</vt:lpstr>
      <vt:lpstr>7.7 Oefeningen</vt:lpstr>
      <vt:lpstr>7.7 Oefeningen</vt:lpstr>
      <vt:lpstr>7.7 Oefeningen</vt:lpstr>
      <vt:lpstr>7.7 Oefeningen</vt:lpstr>
      <vt:lpstr>7.7 Oefeningen</vt:lpstr>
      <vt:lpstr>7.7 Oefeningen</vt:lpstr>
      <vt:lpstr>7.7 Oefeningen</vt:lpstr>
      <vt:lpstr>7.7 Oefeningen</vt:lpstr>
      <vt:lpstr>7. Jongleren met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ICTeam</dc:creator>
  <cp:lastModifiedBy>Marc</cp:lastModifiedBy>
  <cp:revision>78</cp:revision>
  <dcterms:created xsi:type="dcterms:W3CDTF">2019-07-14T07:52:00Z</dcterms:created>
  <dcterms:modified xsi:type="dcterms:W3CDTF">2022-05-27T09:56:15Z</dcterms:modified>
</cp:coreProperties>
</file>