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3" r:id="rId15"/>
    <p:sldId id="272" r:id="rId16"/>
    <p:sldId id="274" r:id="rId17"/>
    <p:sldId id="275" r:id="rId18"/>
    <p:sldId id="276" r:id="rId19"/>
    <p:sldId id="277" r:id="rId20"/>
    <p:sldId id="278" r:id="rId21"/>
    <p:sldId id="279" r:id="rId22"/>
    <p:sldId id="283" r:id="rId23"/>
    <p:sldId id="281" r:id="rId24"/>
    <p:sldId id="282" r:id="rId25"/>
    <p:sldId id="280" r:id="rId26"/>
    <p:sldId id="339" r:id="rId27"/>
    <p:sldId id="285" r:id="rId28"/>
    <p:sldId id="286" r:id="rId29"/>
    <p:sldId id="287" r:id="rId30"/>
    <p:sldId id="288" r:id="rId31"/>
    <p:sldId id="289" r:id="rId32"/>
    <p:sldId id="340" r:id="rId33"/>
    <p:sldId id="290" r:id="rId34"/>
    <p:sldId id="341" r:id="rId35"/>
    <p:sldId id="342" r:id="rId36"/>
    <p:sldId id="343" r:id="rId37"/>
    <p:sldId id="344" r:id="rId38"/>
    <p:sldId id="348" r:id="rId39"/>
    <p:sldId id="292" r:id="rId40"/>
    <p:sldId id="345" r:id="rId41"/>
    <p:sldId id="346" r:id="rId42"/>
    <p:sldId id="294" r:id="rId43"/>
    <p:sldId id="293" r:id="rId44"/>
    <p:sldId id="295" r:id="rId45"/>
    <p:sldId id="296" r:id="rId46"/>
    <p:sldId id="297" r:id="rId47"/>
    <p:sldId id="298" r:id="rId48"/>
    <p:sldId id="299" r:id="rId49"/>
    <p:sldId id="305" r:id="rId50"/>
    <p:sldId id="300" r:id="rId51"/>
    <p:sldId id="301" r:id="rId52"/>
    <p:sldId id="302" r:id="rId53"/>
    <p:sldId id="306" r:id="rId54"/>
    <p:sldId id="303" r:id="rId55"/>
    <p:sldId id="307" r:id="rId56"/>
    <p:sldId id="308" r:id="rId57"/>
    <p:sldId id="347" r:id="rId58"/>
    <p:sldId id="309" r:id="rId59"/>
    <p:sldId id="310" r:id="rId60"/>
    <p:sldId id="311" r:id="rId61"/>
    <p:sldId id="312" r:id="rId62"/>
    <p:sldId id="313" r:id="rId63"/>
    <p:sldId id="314" r:id="rId64"/>
    <p:sldId id="315" r:id="rId65"/>
    <p:sldId id="316" r:id="rId66"/>
    <p:sldId id="317" r:id="rId67"/>
    <p:sldId id="318" r:id="rId68"/>
    <p:sldId id="319" r:id="rId69"/>
    <p:sldId id="322" r:id="rId70"/>
    <p:sldId id="321" r:id="rId71"/>
    <p:sldId id="320" r:id="rId72"/>
    <p:sldId id="323" r:id="rId73"/>
    <p:sldId id="261" r:id="rId74"/>
    <p:sldId id="324" r:id="rId75"/>
    <p:sldId id="325" r:id="rId76"/>
    <p:sldId id="326" r:id="rId77"/>
    <p:sldId id="328" r:id="rId78"/>
    <p:sldId id="327" r:id="rId79"/>
    <p:sldId id="329" r:id="rId80"/>
    <p:sldId id="330" r:id="rId81"/>
    <p:sldId id="331" r:id="rId82"/>
    <p:sldId id="332" r:id="rId83"/>
    <p:sldId id="333" r:id="rId84"/>
    <p:sldId id="334" r:id="rId85"/>
    <p:sldId id="335" r:id="rId86"/>
    <p:sldId id="337" r:id="rId87"/>
    <p:sldId id="336" r:id="rId88"/>
    <p:sldId id="338" r:id="rId89"/>
    <p:sldId id="258" r:id="rId9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120" d="100"/>
          <a:sy n="120" d="100"/>
        </p:scale>
        <p:origin x="1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4223360"/>
          </a:xfrm>
        </p:spPr>
        <p:txBody>
          <a:bodyPr anchor="ctr"/>
          <a:lstStyle>
            <a:lvl1pPr algn="ctr">
              <a:defRPr sz="6000"/>
            </a:lvl1pPr>
          </a:lstStyle>
          <a:p>
            <a:r>
              <a:rPr lang="nl-NL" smtClean="0"/>
              <a:t>Klik om de stijl te bewerken</a:t>
            </a:r>
            <a:endParaRPr lang="nl-BE"/>
          </a:p>
        </p:txBody>
      </p:sp>
    </p:spTree>
    <p:extLst>
      <p:ext uri="{BB962C8B-B14F-4D97-AF65-F5344CB8AC3E}">
        <p14:creationId xmlns:p14="http://schemas.microsoft.com/office/powerpoint/2010/main" val="32060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1598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766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931831" y="210578"/>
            <a:ext cx="10109915" cy="1077309"/>
          </a:xfr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1931832" y="1426379"/>
            <a:ext cx="10109916" cy="528351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166796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88474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521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8" name="Tijdelijke aanduiding voor voettekst 7"/>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0054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4" name="Tijdelijke aanduiding voor voettekst 3"/>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7888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3" name="Tijdelijke aanduiding voor voettekst 2"/>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2132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3490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25/05/2022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83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2">
                <a:lumMod val="60000"/>
                <a:lumOff val="40000"/>
              </a:schemeClr>
            </a:gs>
            <a:gs pos="0">
              <a:schemeClr val="accent2">
                <a:lumMod val="40000"/>
                <a:lumOff val="60000"/>
              </a:schemeClr>
            </a:gs>
            <a:gs pos="100000">
              <a:srgbClr val="FFB633"/>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2053882" y="182245"/>
            <a:ext cx="10003301" cy="98537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2053881" y="1347323"/>
            <a:ext cx="10003301" cy="530669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662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3.xml"/><Relationship Id="rId7" Type="http://schemas.openxmlformats.org/officeDocument/2006/relationships/slide" Target="slide55.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0.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xml"/><Relationship Id="rId7"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xml"/><Relationship Id="rId7"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openxmlformats.org/officeDocument/2006/relationships/image" Target="../media/image6.png"/><Relationship Id="rId12"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slide" Target="slide2.xml"/><Relationship Id="rId10" Type="http://schemas.openxmlformats.org/officeDocument/2006/relationships/image" Target="../media/image9.png"/><Relationship Id="rId4" Type="http://schemas.openxmlformats.org/officeDocument/2006/relationships/image" Target="../media/image1.gif"/><Relationship Id="rId9"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klascement.net/"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9. Dollen met datums</a:t>
            </a:r>
            <a:endParaRPr lang="nl-BE" dirty="0"/>
          </a:p>
        </p:txBody>
      </p:sp>
    </p:spTree>
    <p:extLst>
      <p:ext uri="{BB962C8B-B14F-4D97-AF65-F5344CB8AC3E}">
        <p14:creationId xmlns:p14="http://schemas.microsoft.com/office/powerpoint/2010/main" val="299286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016758"/>
          </a:xfrm>
          <a:prstGeom prst="rect">
            <a:avLst/>
          </a:prstGeom>
          <a:noFill/>
        </p:spPr>
        <p:txBody>
          <a:bodyPr wrap="square" rtlCol="0">
            <a:spAutoFit/>
          </a:bodyPr>
          <a:lstStyle/>
          <a:p>
            <a:r>
              <a:rPr lang="nl-BE" sz="4000" dirty="0" smtClean="0"/>
              <a:t>Valideren = controleren of alles ingegeven werd zoals het hoort</a:t>
            </a:r>
          </a:p>
          <a:p>
            <a:endParaRPr lang="nl-BE" sz="4000" dirty="0"/>
          </a:p>
          <a:p>
            <a:r>
              <a:rPr lang="nl-BE" sz="4000" dirty="0" smtClean="0"/>
              <a:t>Geldt ook voor </a:t>
            </a:r>
            <a:r>
              <a:rPr lang="nl-BE" sz="4000" dirty="0" err="1" smtClean="0"/>
              <a:t>ingave</a:t>
            </a:r>
            <a:r>
              <a:rPr lang="nl-BE" sz="4000" dirty="0" smtClean="0"/>
              <a:t> via formuliervelden</a:t>
            </a:r>
          </a:p>
          <a:p>
            <a:endParaRPr lang="nl-BE" sz="4000" dirty="0"/>
          </a:p>
          <a:p>
            <a:r>
              <a:rPr lang="nl-BE" sz="4000" dirty="0" smtClean="0"/>
              <a:t>Ontwikkelaar bepaalt de regels</a:t>
            </a:r>
          </a:p>
          <a:p>
            <a:endParaRPr lang="nl-BE" sz="4000" dirty="0"/>
          </a:p>
          <a:p>
            <a:r>
              <a:rPr lang="nl-BE" sz="4000" dirty="0" smtClean="0"/>
              <a:t>Essentieel onderdeel van foutopvang</a:t>
            </a:r>
            <a:endParaRPr lang="nl-BE" sz="4000" dirty="0"/>
          </a:p>
        </p:txBody>
      </p:sp>
    </p:spTree>
    <p:extLst>
      <p:ext uri="{BB962C8B-B14F-4D97-AF65-F5344CB8AC3E}">
        <p14:creationId xmlns:p14="http://schemas.microsoft.com/office/powerpoint/2010/main" val="349339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323439"/>
          </a:xfrm>
          <a:prstGeom prst="rect">
            <a:avLst/>
          </a:prstGeom>
          <a:noFill/>
        </p:spPr>
        <p:txBody>
          <a:bodyPr wrap="square" rtlCol="0">
            <a:spAutoFit/>
          </a:bodyPr>
          <a:lstStyle/>
          <a:p>
            <a:r>
              <a:rPr lang="nl-BE" sz="4000" dirty="0" smtClean="0"/>
              <a:t>Valideren = controleren of alles ingegeven werd zoals het hoort</a:t>
            </a:r>
          </a:p>
        </p:txBody>
      </p:sp>
      <p:sp>
        <p:nvSpPr>
          <p:cNvPr id="14" name="Tekstvak 13"/>
          <p:cNvSpPr txBox="1"/>
          <p:nvPr/>
        </p:nvSpPr>
        <p:spPr>
          <a:xfrm>
            <a:off x="1815761" y="3625813"/>
            <a:ext cx="9607415" cy="2215991"/>
          </a:xfrm>
          <a:prstGeom prst="rect">
            <a:avLst/>
          </a:prstGeom>
          <a:noFill/>
        </p:spPr>
        <p:txBody>
          <a:bodyPr wrap="square" rtlCol="0">
            <a:spAutoFit/>
          </a:bodyPr>
          <a:lstStyle/>
          <a:p>
            <a:r>
              <a:rPr lang="nl-BE" sz="13800" dirty="0" err="1" smtClean="0"/>
              <a:t>dd</a:t>
            </a:r>
            <a:r>
              <a:rPr lang="nl-BE" sz="13800" dirty="0" smtClean="0"/>
              <a:t>/mm/</a:t>
            </a:r>
            <a:r>
              <a:rPr lang="nl-BE" sz="13800" dirty="0" err="1" smtClean="0"/>
              <a:t>jjjj</a:t>
            </a:r>
            <a:endParaRPr lang="nl-BE" sz="13800" dirty="0" smtClean="0"/>
          </a:p>
        </p:txBody>
      </p:sp>
    </p:spTree>
    <p:extLst>
      <p:ext uri="{BB962C8B-B14F-4D97-AF65-F5344CB8AC3E}">
        <p14:creationId xmlns:p14="http://schemas.microsoft.com/office/powerpoint/2010/main" val="417443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sp>
        <p:nvSpPr>
          <p:cNvPr id="17" name="Tekstvak 16"/>
          <p:cNvSpPr txBox="1"/>
          <p:nvPr/>
        </p:nvSpPr>
        <p:spPr>
          <a:xfrm>
            <a:off x="1436913" y="1564553"/>
            <a:ext cx="10604833" cy="2585323"/>
          </a:xfrm>
          <a:prstGeom prst="rect">
            <a:avLst/>
          </a:prstGeom>
          <a:noFill/>
        </p:spPr>
        <p:txBody>
          <a:bodyPr wrap="square" rtlCol="0">
            <a:spAutoFit/>
          </a:bodyPr>
          <a:lstStyle/>
          <a:p>
            <a:r>
              <a:rPr lang="nl-BE" sz="5400" dirty="0"/>
              <a:t>Welke fouten kan een bezoeker allemaal maken bij het ingeven van de geboortedatum in </a:t>
            </a:r>
            <a:r>
              <a:rPr lang="nl-BE" sz="5400" dirty="0">
                <a:solidFill>
                  <a:schemeClr val="accent6"/>
                </a:solidFill>
                <a:latin typeface="Code New Roman" panose="020B0609020204030204" pitchFamily="49" charset="0"/>
                <a:cs typeface="Code New Roman" panose="020B0609020204030204" pitchFamily="49" charset="0"/>
              </a:rPr>
              <a:t>vb09</a:t>
            </a:r>
            <a:r>
              <a:rPr lang="nl-BE" sz="5400" dirty="0"/>
              <a:t>?</a:t>
            </a:r>
            <a:endParaRPr lang="nl-BE" sz="5400" dirty="0" smtClean="0"/>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Tree>
    <p:extLst>
      <p:ext uri="{BB962C8B-B14F-4D97-AF65-F5344CB8AC3E}">
        <p14:creationId xmlns:p14="http://schemas.microsoft.com/office/powerpoint/2010/main" val="329131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4185761"/>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Open </a:t>
            </a:r>
            <a:r>
              <a:rPr lang="nl-BE" sz="3200" dirty="0"/>
              <a:t>het bestand </a:t>
            </a:r>
            <a:r>
              <a:rPr lang="nl-BE" sz="3200" dirty="0">
                <a:solidFill>
                  <a:schemeClr val="accent6"/>
                </a:solidFill>
                <a:latin typeface="Code New Roman" panose="020B0609020204030204" pitchFamily="49" charset="0"/>
                <a:cs typeface="Code New Roman" panose="020B0609020204030204" pitchFamily="49" charset="0"/>
              </a:rPr>
              <a:t>index.html</a:t>
            </a:r>
            <a:r>
              <a:rPr lang="nl-BE" sz="3200" dirty="0"/>
              <a:t> van </a:t>
            </a:r>
            <a:r>
              <a:rPr lang="nl-BE" sz="3200" dirty="0">
                <a:solidFill>
                  <a:schemeClr val="accent6"/>
                </a:solidFill>
                <a:latin typeface="Code New Roman" panose="020B0609020204030204" pitchFamily="49" charset="0"/>
                <a:cs typeface="Code New Roman" panose="020B0609020204030204" pitchFamily="49" charset="0"/>
              </a:rPr>
              <a:t>vb09</a:t>
            </a:r>
            <a:r>
              <a:rPr lang="nl-BE" sz="3200" dirty="0"/>
              <a:t> in een teksteditor. Er werd al een aanzet gemaakt van een functie om de geboortedatum te valideren en een foutboodschap op het scherm te zetten. Op dit ogenblik werden er nog geen mogelijke fouten en dus ook nog geen foutboodschap voorzien.</a:t>
            </a:r>
          </a:p>
          <a:p>
            <a:pPr marL="514350" indent="-514350">
              <a:spcBef>
                <a:spcPts val="1200"/>
              </a:spcBef>
              <a:buClr>
                <a:schemeClr val="accent6"/>
              </a:buClr>
              <a:buFont typeface="Wingdings 3" panose="05040102010807070707" pitchFamily="18" charset="2"/>
              <a:buChar char=""/>
            </a:pPr>
            <a:r>
              <a:rPr lang="nl-BE" sz="3200" dirty="0" smtClean="0"/>
              <a:t>Deze </a:t>
            </a:r>
            <a:r>
              <a:rPr lang="nl-BE" sz="3200" dirty="0"/>
              <a:t>functie wordt aangeroepen door op de knop “Fun </a:t>
            </a:r>
            <a:r>
              <a:rPr lang="nl-BE" sz="3200" dirty="0" err="1"/>
              <a:t>facts</a:t>
            </a:r>
            <a:r>
              <a:rPr lang="nl-BE" sz="3200" dirty="0"/>
              <a:t>” te klikken. </a:t>
            </a:r>
          </a:p>
        </p:txBody>
      </p:sp>
    </p:spTree>
    <p:extLst>
      <p:ext uri="{BB962C8B-B14F-4D97-AF65-F5344CB8AC3E}">
        <p14:creationId xmlns:p14="http://schemas.microsoft.com/office/powerpoint/2010/main" val="99728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56966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Eerst </a:t>
            </a:r>
            <a:r>
              <a:rPr lang="nl-BE" sz="3200" dirty="0"/>
              <a:t>gaan we na of de bezoeker wel iets heeft ingegeven. Voeg de </a:t>
            </a:r>
            <a:r>
              <a:rPr lang="nl-BE" sz="3200" dirty="0" smtClean="0"/>
              <a:t>volgende </a:t>
            </a:r>
            <a:r>
              <a:rPr lang="nl-BE" sz="3200" dirty="0"/>
              <a:t>code toe aan de functie. </a:t>
            </a:r>
          </a:p>
        </p:txBody>
      </p:sp>
      <p:graphicFrame>
        <p:nvGraphicFramePr>
          <p:cNvPr id="16" name="Tabel 15"/>
          <p:cNvGraphicFramePr>
            <a:graphicFrameLocks noGrp="1"/>
          </p:cNvGraphicFramePr>
          <p:nvPr>
            <p:extLst>
              <p:ext uri="{D42A27DB-BD31-4B8C-83A1-F6EECF244321}">
                <p14:modId xmlns:p14="http://schemas.microsoft.com/office/powerpoint/2010/main" val="1519133643"/>
              </p:ext>
            </p:extLst>
          </p:nvPr>
        </p:nvGraphicFramePr>
        <p:xfrm>
          <a:off x="1463038" y="3436401"/>
          <a:ext cx="10578707" cy="182880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6"/>
                          </a:solidFill>
                          <a:effectLst/>
                          <a:latin typeface="Code New Roman" panose="020B0609020204030204" pitchFamily="49" charset="0"/>
                          <a:cs typeface="Code New Roman" panose="020B0609020204030204" pitchFamily="49" charset="0"/>
                        </a:rPr>
                        <a:t>true</a:t>
                      </a:r>
                      <a:r>
                        <a:rPr lang="nl-BE" sz="24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case (datum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400" b="0" dirty="0" smtClean="0">
                          <a:solidFill>
                            <a:schemeClr val="tx1"/>
                          </a:solidFill>
                          <a:effectLst/>
                          <a:latin typeface="Code New Roman" panose="020B0609020204030204" pitchFamily="49" charset="0"/>
                          <a:cs typeface="Code New Roman" panose="020B0609020204030204" pitchFamily="49" charset="0"/>
                        </a:rPr>
                        <a:t>Gelieve een datum in te geven.</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2" name="Tekstvak 21"/>
          <p:cNvSpPr txBox="1"/>
          <p:nvPr/>
        </p:nvSpPr>
        <p:spPr>
          <a:xfrm>
            <a:off x="1463038" y="5422711"/>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Probeer </a:t>
            </a:r>
            <a:r>
              <a:rPr lang="nl-BE" sz="3200" dirty="0"/>
              <a:t>dit uit in je browser door het </a:t>
            </a:r>
            <a:r>
              <a:rPr lang="nl-BE" sz="3200" dirty="0" err="1"/>
              <a:t>invoervak</a:t>
            </a:r>
            <a:r>
              <a:rPr lang="nl-BE" sz="3200" dirty="0"/>
              <a:t> leeg te laten en vervolgens op de knop te klikken.</a:t>
            </a:r>
          </a:p>
        </p:txBody>
      </p:sp>
    </p:spTree>
    <p:extLst>
      <p:ext uri="{BB962C8B-B14F-4D97-AF65-F5344CB8AC3E}">
        <p14:creationId xmlns:p14="http://schemas.microsoft.com/office/powerpoint/2010/main" val="12489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graphicFrame>
        <p:nvGraphicFramePr>
          <p:cNvPr id="16" name="Tabel 15"/>
          <p:cNvGraphicFramePr>
            <a:graphicFrameLocks noGrp="1"/>
          </p:cNvGraphicFramePr>
          <p:nvPr>
            <p:extLst>
              <p:ext uri="{D42A27DB-BD31-4B8C-83A1-F6EECF244321}">
                <p14:modId xmlns:p14="http://schemas.microsoft.com/office/powerpoint/2010/main" val="179061042"/>
              </p:ext>
            </p:extLst>
          </p:nvPr>
        </p:nvGraphicFramePr>
        <p:xfrm>
          <a:off x="1463038" y="3436401"/>
          <a:ext cx="10578707" cy="182880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6"/>
                          </a:solidFill>
                          <a:effectLst/>
                          <a:latin typeface="Code New Roman" panose="020B0609020204030204" pitchFamily="49" charset="0"/>
                          <a:cs typeface="Code New Roman" panose="020B0609020204030204" pitchFamily="49" charset="0"/>
                        </a:rPr>
                        <a:t>true</a:t>
                      </a:r>
                      <a:r>
                        <a:rPr lang="nl-BE" sz="24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case (datum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foutboodschap = "</a:t>
                      </a:r>
                      <a:r>
                        <a:rPr lang="nl-BE" sz="2400" b="0" dirty="0" smtClean="0">
                          <a:solidFill>
                            <a:schemeClr val="bg1">
                              <a:lumMod val="75000"/>
                            </a:schemeClr>
                          </a:solidFill>
                          <a:effectLst/>
                          <a:latin typeface="Code New Roman" panose="020B0609020204030204" pitchFamily="49" charset="0"/>
                          <a:cs typeface="Code New Roman" panose="020B0609020204030204" pitchFamily="49" charset="0"/>
                        </a:rPr>
                        <a:t>Gelieve een datum in te geven.</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4" name="Rechthoek 23"/>
          <p:cNvSpPr/>
          <p:nvPr/>
        </p:nvSpPr>
        <p:spPr>
          <a:xfrm>
            <a:off x="1463037" y="1499273"/>
            <a:ext cx="10578707" cy="106650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t>Meervoudige selectie omdat er nog andere fouten zullen getest worden.</a:t>
            </a:r>
            <a:endParaRPr lang="nl-BE" sz="2800" dirty="0"/>
          </a:p>
        </p:txBody>
      </p:sp>
      <p:cxnSp>
        <p:nvCxnSpPr>
          <p:cNvPr id="25" name="Rechte verbindingslijn met pijl 24"/>
          <p:cNvCxnSpPr/>
          <p:nvPr/>
        </p:nvCxnSpPr>
        <p:spPr>
          <a:xfrm>
            <a:off x="3398293" y="239927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8483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077218"/>
          </a:xfrm>
          <a:prstGeom prst="rect">
            <a:avLst/>
          </a:prstGeom>
          <a:noFill/>
        </p:spPr>
        <p:txBody>
          <a:bodyPr wrap="square" rtlCol="0">
            <a:spAutoFit/>
          </a:bodyPr>
          <a:lstStyle/>
          <a:p>
            <a:r>
              <a:rPr lang="nl-BE" sz="3200" dirty="0" smtClean="0"/>
              <a:t>Een datum is enkel correct met drie elementen: </a:t>
            </a:r>
          </a:p>
          <a:p>
            <a:r>
              <a:rPr lang="nl-BE" sz="3200" dirty="0" smtClean="0"/>
              <a:t>dag, maand en jaar.</a:t>
            </a:r>
          </a:p>
        </p:txBody>
      </p:sp>
      <p:sp>
        <p:nvSpPr>
          <p:cNvPr id="18" name="Tekstvak 17"/>
          <p:cNvSpPr txBox="1"/>
          <p:nvPr/>
        </p:nvSpPr>
        <p:spPr>
          <a:xfrm>
            <a:off x="2651562" y="3246990"/>
            <a:ext cx="9058216" cy="3046988"/>
          </a:xfrm>
          <a:prstGeom prst="rect">
            <a:avLst/>
          </a:prstGeom>
          <a:noFill/>
        </p:spPr>
        <p:txBody>
          <a:bodyPr wrap="square" rtlCol="0">
            <a:spAutoFit/>
          </a:bodyPr>
          <a:lstStyle/>
          <a:p>
            <a:r>
              <a:rPr lang="nl-BE" sz="3200" dirty="0">
                <a:solidFill>
                  <a:schemeClr val="accent6"/>
                </a:solidFill>
                <a:latin typeface="Code New Roman" panose="020B0609020204030204" pitchFamily="49" charset="0"/>
                <a:cs typeface="Code New Roman" panose="020B0609020204030204" pitchFamily="49" charset="0"/>
              </a:rPr>
              <a:t>var datum = “15/07/2001” </a:t>
            </a:r>
          </a:p>
          <a:p>
            <a:endParaRPr lang="nl-BE" sz="3200" dirty="0" smtClean="0">
              <a:solidFill>
                <a:schemeClr val="accent6"/>
              </a:solidFill>
              <a:latin typeface="Code New Roman" panose="020B0609020204030204" pitchFamily="49" charset="0"/>
              <a:cs typeface="Code New Roman" panose="020B0609020204030204" pitchFamily="49" charset="0"/>
            </a:endParaRPr>
          </a:p>
          <a:p>
            <a:r>
              <a:rPr lang="nl-BE" sz="3200" dirty="0" smtClean="0">
                <a:solidFill>
                  <a:schemeClr val="accent6"/>
                </a:solidFill>
                <a:latin typeface="Code New Roman" panose="020B0609020204030204" pitchFamily="49" charset="0"/>
                <a:cs typeface="Code New Roman" panose="020B0609020204030204" pitchFamily="49" charset="0"/>
              </a:rPr>
              <a:t>var </a:t>
            </a:r>
            <a:r>
              <a:rPr lang="nl-BE" sz="3200" dirty="0">
                <a:solidFill>
                  <a:schemeClr val="accent6"/>
                </a:solidFill>
                <a:latin typeface="Code New Roman" panose="020B0609020204030204" pitchFamily="49" charset="0"/>
                <a:cs typeface="Code New Roman" panose="020B0609020204030204" pitchFamily="49" charset="0"/>
              </a:rPr>
              <a:t>datumelement = </a:t>
            </a:r>
            <a:r>
              <a:rPr lang="nl-BE" sz="3200" dirty="0" err="1">
                <a:solidFill>
                  <a:schemeClr val="accent6"/>
                </a:solidFill>
                <a:latin typeface="Code New Roman" panose="020B0609020204030204" pitchFamily="49" charset="0"/>
                <a:cs typeface="Code New Roman" panose="020B0609020204030204" pitchFamily="49" charset="0"/>
              </a:rPr>
              <a:t>datum.split</a:t>
            </a:r>
            <a:r>
              <a:rPr lang="nl-BE" sz="3200" dirty="0">
                <a:solidFill>
                  <a:schemeClr val="accent6"/>
                </a:solidFill>
                <a:latin typeface="Code New Roman" panose="020B0609020204030204" pitchFamily="49" charset="0"/>
                <a:cs typeface="Code New Roman" panose="020B0609020204030204" pitchFamily="49" charset="0"/>
              </a:rPr>
              <a:t>(‘/’);</a:t>
            </a:r>
          </a:p>
          <a:p>
            <a:endParaRPr lang="nl-BE" sz="3200" dirty="0">
              <a:solidFill>
                <a:schemeClr val="accent6"/>
              </a:solidFill>
              <a:latin typeface="Code New Roman" panose="020B0609020204030204" pitchFamily="49" charset="0"/>
              <a:cs typeface="Code New Roman" panose="020B0609020204030204" pitchFamily="49" charset="0"/>
            </a:endParaRPr>
          </a:p>
          <a:p>
            <a:endParaRPr lang="nl-BE" sz="3200" dirty="0">
              <a:solidFill>
                <a:schemeClr val="accent6"/>
              </a:solidFill>
              <a:latin typeface="Code New Roman" panose="020B0609020204030204" pitchFamily="49" charset="0"/>
              <a:cs typeface="Code New Roman" panose="020B0609020204030204" pitchFamily="49" charset="0"/>
            </a:endParaRPr>
          </a:p>
          <a:p>
            <a:r>
              <a:rPr lang="nl-BE" sz="3200" dirty="0">
                <a:solidFill>
                  <a:schemeClr val="accent6"/>
                </a:solidFill>
                <a:latin typeface="Code New Roman" panose="020B0609020204030204" pitchFamily="49" charset="0"/>
                <a:cs typeface="Code New Roman" panose="020B0609020204030204" pitchFamily="49" charset="0"/>
              </a:rPr>
              <a:t>datumelement = [15, 07, 2001]</a:t>
            </a:r>
          </a:p>
        </p:txBody>
      </p:sp>
      <p:cxnSp>
        <p:nvCxnSpPr>
          <p:cNvPr id="19" name="Rechte verbindingslijn met pijl 18"/>
          <p:cNvCxnSpPr/>
          <p:nvPr/>
        </p:nvCxnSpPr>
        <p:spPr>
          <a:xfrm>
            <a:off x="7779224" y="4845387"/>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122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stap2</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1681466012"/>
              </p:ext>
            </p:extLst>
          </p:nvPr>
        </p:nvGraphicFramePr>
        <p:xfrm>
          <a:off x="1463038" y="2651757"/>
          <a:ext cx="10578707" cy="402336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var foutboodschap =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var datumelement = </a:t>
                      </a:r>
                      <a:r>
                        <a:rPr lang="nl-BE" sz="2400" b="0" dirty="0" err="1" smtClean="0">
                          <a:solidFill>
                            <a:schemeClr val="accent6"/>
                          </a:solidFill>
                          <a:effectLst/>
                          <a:latin typeface="Code New Roman" panose="020B0609020204030204" pitchFamily="49" charset="0"/>
                          <a:cs typeface="Code New Roman" panose="020B0609020204030204" pitchFamily="49" charset="0"/>
                        </a:rPr>
                        <a:t>datum.split</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case (datum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foutboodschap = "</a:t>
                      </a:r>
                      <a:r>
                        <a:rPr lang="nl-BE" sz="2400" b="0" dirty="0" smtClean="0">
                          <a:solidFill>
                            <a:schemeClr val="bg1">
                              <a:lumMod val="85000"/>
                            </a:schemeClr>
                          </a:solidFill>
                          <a:effectLst/>
                          <a:latin typeface="Code New Roman" panose="020B0609020204030204" pitchFamily="49" charset="0"/>
                          <a:cs typeface="Code New Roman" panose="020B0609020204030204" pitchFamily="49" charset="0"/>
                        </a:rPr>
                        <a:t>Gelieve een datum in te geven.</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a:t>
                      </a:r>
                      <a:r>
                        <a:rPr lang="nl-BE" sz="2400" b="0" dirty="0" smtClean="0">
                          <a:solidFill>
                            <a:srgbClr val="C00000"/>
                          </a:solidFill>
                          <a:effectLst/>
                          <a:latin typeface="Code New Roman" panose="020B0609020204030204" pitchFamily="49" charset="0"/>
                          <a:cs typeface="Code New Roman" panose="020B0609020204030204" pitchFamily="49" charset="0"/>
                        </a:rPr>
                        <a:t>case</a:t>
                      </a:r>
                      <a:r>
                        <a:rPr lang="nl-BE" sz="2400" b="0" dirty="0" smtClean="0">
                          <a:solidFill>
                            <a:schemeClr val="accent6"/>
                          </a:solidFill>
                          <a:effectLst/>
                          <a:latin typeface="Code New Roman" panose="020B0609020204030204" pitchFamily="49" charset="0"/>
                          <a:cs typeface="Code New Roman" panose="020B0609020204030204" pitchFamily="49" charset="0"/>
                        </a:rPr>
                        <a:t> (</a:t>
                      </a:r>
                      <a:r>
                        <a:rPr lang="nl-BE" sz="2400" b="0" dirty="0" err="1" smtClean="0">
                          <a:solidFill>
                            <a:schemeClr val="accent6"/>
                          </a:solidFill>
                          <a:effectLst/>
                          <a:latin typeface="Code New Roman" panose="020B0609020204030204" pitchFamily="49" charset="0"/>
                          <a:cs typeface="Code New Roman" panose="020B0609020204030204" pitchFamily="49" charset="0"/>
                        </a:rPr>
                        <a:t>datumelement.length</a:t>
                      </a:r>
                      <a:r>
                        <a:rPr lang="nl-BE" sz="2400" b="0" dirty="0" smtClean="0">
                          <a:solidFill>
                            <a:schemeClr val="accent6"/>
                          </a:solidFill>
                          <a:effectLst/>
                          <a:latin typeface="Code New Roman" panose="020B0609020204030204" pitchFamily="49" charset="0"/>
                          <a:cs typeface="Code New Roman" panose="020B0609020204030204" pitchFamily="49" charset="0"/>
                        </a:rPr>
                        <a:t> !== 3)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400" b="0" dirty="0" smtClean="0">
                          <a:solidFill>
                            <a:schemeClr val="tx1"/>
                          </a:solidFill>
                          <a:effectLst/>
                          <a:latin typeface="Code New Roman" panose="020B0609020204030204" pitchFamily="49" charset="0"/>
                          <a:cs typeface="Code New Roman" panose="020B0609020204030204" pitchFamily="49" charset="0"/>
                        </a:rPr>
                        <a:t>Gelieve een datum in te geven volgens 			het formaat </a:t>
                      </a:r>
                      <a:r>
                        <a:rPr lang="nl-BE" sz="2400" b="0" dirty="0" err="1" smtClean="0">
                          <a:solidFill>
                            <a:schemeClr val="tx1"/>
                          </a:solidFill>
                          <a:effectLst/>
                          <a:latin typeface="Code New Roman" panose="020B0609020204030204" pitchFamily="49" charset="0"/>
                          <a:cs typeface="Code New Roman" panose="020B0609020204030204" pitchFamily="49" charset="0"/>
                        </a:rPr>
                        <a:t>dd</a:t>
                      </a:r>
                      <a:r>
                        <a:rPr lang="nl-BE" sz="2400" b="0" dirty="0" smtClean="0">
                          <a:solidFill>
                            <a:schemeClr val="tx1"/>
                          </a:solidFill>
                          <a:effectLst/>
                          <a:latin typeface="Code New Roman" panose="020B0609020204030204" pitchFamily="49" charset="0"/>
                          <a:cs typeface="Code New Roman" panose="020B0609020204030204" pitchFamily="49" charset="0"/>
                        </a:rPr>
                        <a:t>/mm/</a:t>
                      </a:r>
                      <a:r>
                        <a:rPr lang="nl-BE" sz="2400" b="0" dirty="0" err="1" smtClean="0">
                          <a:solidFill>
                            <a:schemeClr val="tx1"/>
                          </a:solidFill>
                          <a:effectLst/>
                          <a:latin typeface="Code New Roman" panose="020B0609020204030204" pitchFamily="49" charset="0"/>
                          <a:cs typeface="Code New Roman" panose="020B0609020204030204" pitchFamily="49" charset="0"/>
                        </a:rPr>
                        <a:t>jjjj</a:t>
                      </a:r>
                      <a:r>
                        <a:rPr lang="nl-BE" sz="2400" b="0" dirty="0" smtClean="0">
                          <a:solidFill>
                            <a:schemeClr val="tx1"/>
                          </a:solidFill>
                          <a:effectLst/>
                          <a:latin typeface="Code New Roman" panose="020B0609020204030204" pitchFamily="49" charset="0"/>
                          <a:cs typeface="Code New Roman" panose="020B0609020204030204" pitchFamily="49" charset="0"/>
                        </a:rPr>
                        <a:t>.</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98633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84775"/>
          </a:xfrm>
          <a:prstGeom prst="rect">
            <a:avLst/>
          </a:prstGeom>
          <a:noFill/>
        </p:spPr>
        <p:txBody>
          <a:bodyPr wrap="square" rtlCol="0">
            <a:spAutoFit/>
          </a:bodyPr>
          <a:lstStyle/>
          <a:p>
            <a:r>
              <a:rPr lang="nl-BE" sz="3200" dirty="0" smtClean="0"/>
              <a:t>De datumelementen moeten getallen zijn, geen tekst.</a:t>
            </a:r>
          </a:p>
        </p:txBody>
      </p:sp>
      <p:sp>
        <p:nvSpPr>
          <p:cNvPr id="18" name="Tekstvak 17"/>
          <p:cNvSpPr txBox="1"/>
          <p:nvPr/>
        </p:nvSpPr>
        <p:spPr>
          <a:xfrm>
            <a:off x="2637914" y="2662215"/>
            <a:ext cx="9058216" cy="584775"/>
          </a:xfrm>
          <a:prstGeom prst="rect">
            <a:avLst/>
          </a:prstGeom>
          <a:noFill/>
        </p:spPr>
        <p:txBody>
          <a:bodyPr wrap="square" rtlCol="0">
            <a:spAutoFit/>
          </a:bodyPr>
          <a:lstStyle/>
          <a:p>
            <a:r>
              <a:rPr lang="nl-BE" sz="3200" dirty="0" err="1" smtClean="0">
                <a:solidFill>
                  <a:schemeClr val="accent6"/>
                </a:solidFill>
                <a:latin typeface="Code New Roman" panose="020B0609020204030204" pitchFamily="49" charset="0"/>
                <a:cs typeface="Code New Roman" panose="020B0609020204030204" pitchFamily="49" charset="0"/>
              </a:rPr>
              <a:t>const</a:t>
            </a:r>
            <a:r>
              <a:rPr lang="nl-BE" sz="3200" dirty="0" smtClean="0">
                <a:solidFill>
                  <a:schemeClr val="accent6"/>
                </a:solidFill>
                <a:latin typeface="Code New Roman" panose="020B0609020204030204" pitchFamily="49" charset="0"/>
                <a:cs typeface="Code New Roman" panose="020B0609020204030204" pitchFamily="49" charset="0"/>
              </a:rPr>
              <a:t> </a:t>
            </a:r>
            <a:r>
              <a:rPr lang="nl-BE" sz="3200" dirty="0">
                <a:solidFill>
                  <a:schemeClr val="accent6"/>
                </a:solidFill>
                <a:latin typeface="Code New Roman" panose="020B0609020204030204" pitchFamily="49" charset="0"/>
                <a:cs typeface="Code New Roman" panose="020B0609020204030204" pitchFamily="49" charset="0"/>
              </a:rPr>
              <a:t>dag = </a:t>
            </a:r>
            <a:r>
              <a:rPr lang="nl-BE" sz="3200" dirty="0" err="1">
                <a:solidFill>
                  <a:schemeClr val="accent6"/>
                </a:solidFill>
                <a:latin typeface="Code New Roman" panose="020B0609020204030204" pitchFamily="49" charset="0"/>
                <a:cs typeface="Code New Roman" panose="020B0609020204030204" pitchFamily="49" charset="0"/>
              </a:rPr>
              <a:t>parseInt</a:t>
            </a:r>
            <a:r>
              <a:rPr lang="nl-BE" sz="3200" dirty="0">
                <a:solidFill>
                  <a:schemeClr val="accent6"/>
                </a:solidFill>
                <a:latin typeface="Code New Roman" panose="020B0609020204030204" pitchFamily="49" charset="0"/>
                <a:cs typeface="Code New Roman" panose="020B0609020204030204" pitchFamily="49" charset="0"/>
              </a:rPr>
              <a:t>(datumelement[0</a:t>
            </a:r>
            <a:r>
              <a:rPr lang="nl-BE" sz="3200" dirty="0" smtClean="0">
                <a:solidFill>
                  <a:schemeClr val="accent6"/>
                </a:solidFill>
                <a:latin typeface="Code New Roman" panose="020B0609020204030204" pitchFamily="49" charset="0"/>
                <a:cs typeface="Code New Roman" panose="020B0609020204030204" pitchFamily="49" charset="0"/>
              </a:rPr>
              <a:t>])</a:t>
            </a:r>
          </a:p>
        </p:txBody>
      </p:sp>
      <p:sp>
        <p:nvSpPr>
          <p:cNvPr id="16" name="Tekstvak 15"/>
          <p:cNvSpPr txBox="1"/>
          <p:nvPr/>
        </p:nvSpPr>
        <p:spPr>
          <a:xfrm>
            <a:off x="2637914" y="3144013"/>
            <a:ext cx="9058216" cy="584775"/>
          </a:xfrm>
          <a:prstGeom prst="rect">
            <a:avLst/>
          </a:prstGeom>
          <a:noFill/>
        </p:spPr>
        <p:txBody>
          <a:bodyPr wrap="square" rtlCol="0">
            <a:spAutoFit/>
          </a:bodyPr>
          <a:lstStyle/>
          <a:p>
            <a:r>
              <a:rPr lang="nl-BE" sz="3200" dirty="0" err="1" smtClean="0">
                <a:solidFill>
                  <a:schemeClr val="accent6"/>
                </a:solidFill>
                <a:latin typeface="Code New Roman" panose="020B0609020204030204" pitchFamily="49" charset="0"/>
                <a:cs typeface="Code New Roman" panose="020B0609020204030204" pitchFamily="49" charset="0"/>
              </a:rPr>
              <a:t>const</a:t>
            </a:r>
            <a:r>
              <a:rPr lang="nl-BE" sz="3200" dirty="0" smtClean="0">
                <a:solidFill>
                  <a:schemeClr val="accent6"/>
                </a:solidFill>
                <a:latin typeface="Code New Roman" panose="020B0609020204030204" pitchFamily="49" charset="0"/>
                <a:cs typeface="Code New Roman" panose="020B0609020204030204" pitchFamily="49" charset="0"/>
              </a:rPr>
              <a:t> maand </a:t>
            </a:r>
            <a:r>
              <a:rPr lang="nl-BE" sz="3200" dirty="0">
                <a:solidFill>
                  <a:schemeClr val="accent6"/>
                </a:solidFill>
                <a:latin typeface="Code New Roman" panose="020B0609020204030204" pitchFamily="49" charset="0"/>
                <a:cs typeface="Code New Roman" panose="020B0609020204030204" pitchFamily="49" charset="0"/>
              </a:rPr>
              <a:t>= </a:t>
            </a:r>
            <a:r>
              <a:rPr lang="nl-BE" sz="3200" dirty="0" err="1" smtClean="0">
                <a:solidFill>
                  <a:schemeClr val="accent6"/>
                </a:solidFill>
                <a:latin typeface="Code New Roman" panose="020B0609020204030204" pitchFamily="49" charset="0"/>
                <a:cs typeface="Code New Roman" panose="020B0609020204030204" pitchFamily="49" charset="0"/>
              </a:rPr>
              <a:t>parseInt</a:t>
            </a:r>
            <a:r>
              <a:rPr lang="nl-BE" sz="3200" dirty="0" smtClean="0">
                <a:solidFill>
                  <a:schemeClr val="accent6"/>
                </a:solidFill>
                <a:latin typeface="Code New Roman" panose="020B0609020204030204" pitchFamily="49" charset="0"/>
                <a:cs typeface="Code New Roman" panose="020B0609020204030204" pitchFamily="49" charset="0"/>
              </a:rPr>
              <a:t>(datumelement[1])</a:t>
            </a:r>
          </a:p>
        </p:txBody>
      </p:sp>
      <p:sp>
        <p:nvSpPr>
          <p:cNvPr id="20" name="Tekstvak 19"/>
          <p:cNvSpPr txBox="1"/>
          <p:nvPr/>
        </p:nvSpPr>
        <p:spPr>
          <a:xfrm>
            <a:off x="2637914" y="3661038"/>
            <a:ext cx="9058216" cy="584775"/>
          </a:xfrm>
          <a:prstGeom prst="rect">
            <a:avLst/>
          </a:prstGeom>
          <a:noFill/>
        </p:spPr>
        <p:txBody>
          <a:bodyPr wrap="square" rtlCol="0">
            <a:spAutoFit/>
          </a:bodyPr>
          <a:lstStyle/>
          <a:p>
            <a:r>
              <a:rPr lang="nl-BE" sz="3200" dirty="0" err="1" smtClean="0">
                <a:solidFill>
                  <a:schemeClr val="accent6"/>
                </a:solidFill>
                <a:latin typeface="Code New Roman" panose="020B0609020204030204" pitchFamily="49" charset="0"/>
                <a:cs typeface="Code New Roman" panose="020B0609020204030204" pitchFamily="49" charset="0"/>
              </a:rPr>
              <a:t>const</a:t>
            </a:r>
            <a:r>
              <a:rPr lang="nl-BE" sz="3200" dirty="0" smtClean="0">
                <a:solidFill>
                  <a:schemeClr val="accent6"/>
                </a:solidFill>
                <a:latin typeface="Code New Roman" panose="020B0609020204030204" pitchFamily="49" charset="0"/>
                <a:cs typeface="Code New Roman" panose="020B0609020204030204" pitchFamily="49" charset="0"/>
              </a:rPr>
              <a:t> jaar </a:t>
            </a:r>
            <a:r>
              <a:rPr lang="nl-BE" sz="3200" dirty="0">
                <a:solidFill>
                  <a:schemeClr val="accent6"/>
                </a:solidFill>
                <a:latin typeface="Code New Roman" panose="020B0609020204030204" pitchFamily="49" charset="0"/>
                <a:cs typeface="Code New Roman" panose="020B0609020204030204" pitchFamily="49" charset="0"/>
              </a:rPr>
              <a:t>= </a:t>
            </a:r>
            <a:r>
              <a:rPr lang="nl-BE" sz="3200" dirty="0" err="1" smtClean="0">
                <a:solidFill>
                  <a:schemeClr val="accent6"/>
                </a:solidFill>
                <a:latin typeface="Code New Roman" panose="020B0609020204030204" pitchFamily="49" charset="0"/>
                <a:cs typeface="Code New Roman" panose="020B0609020204030204" pitchFamily="49" charset="0"/>
              </a:rPr>
              <a:t>parseInt</a:t>
            </a:r>
            <a:r>
              <a:rPr lang="nl-BE" sz="3200" dirty="0" smtClean="0">
                <a:solidFill>
                  <a:schemeClr val="accent6"/>
                </a:solidFill>
                <a:latin typeface="Code New Roman" panose="020B0609020204030204" pitchFamily="49" charset="0"/>
                <a:cs typeface="Code New Roman" panose="020B0609020204030204" pitchFamily="49" charset="0"/>
              </a:rPr>
              <a:t>(datumelement[2])</a:t>
            </a:r>
          </a:p>
        </p:txBody>
      </p:sp>
      <p:cxnSp>
        <p:nvCxnSpPr>
          <p:cNvPr id="21" name="Rechte verbindingslijn met pijl 20"/>
          <p:cNvCxnSpPr/>
          <p:nvPr/>
        </p:nvCxnSpPr>
        <p:spPr>
          <a:xfrm>
            <a:off x="6005015" y="4387255"/>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2637914" y="5421604"/>
            <a:ext cx="8948905" cy="584775"/>
          </a:xfrm>
          <a:prstGeom prst="rect">
            <a:avLst/>
          </a:prstGeom>
          <a:noFill/>
        </p:spPr>
        <p:txBody>
          <a:bodyPr wrap="square" rtlCol="0">
            <a:spAutoFit/>
          </a:bodyPr>
          <a:lstStyle/>
          <a:p>
            <a:r>
              <a:rPr lang="nl-BE" sz="3200" dirty="0" smtClean="0"/>
              <a:t>Zet om naar een gehele numerieke waarde</a:t>
            </a:r>
          </a:p>
        </p:txBody>
      </p:sp>
    </p:spTree>
    <p:extLst>
      <p:ext uri="{BB962C8B-B14F-4D97-AF65-F5344CB8AC3E}">
        <p14:creationId xmlns:p14="http://schemas.microsoft.com/office/powerpoint/2010/main" val="19715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84775"/>
          </a:xfrm>
          <a:prstGeom prst="rect">
            <a:avLst/>
          </a:prstGeom>
          <a:noFill/>
        </p:spPr>
        <p:txBody>
          <a:bodyPr wrap="square" rtlCol="0">
            <a:spAutoFit/>
          </a:bodyPr>
          <a:lstStyle/>
          <a:p>
            <a:r>
              <a:rPr lang="nl-BE" sz="3200" dirty="0" smtClean="0"/>
              <a:t>De datumelementen moeten getallen zijn, geen tekst.</a:t>
            </a:r>
          </a:p>
        </p:txBody>
      </p:sp>
      <p:sp>
        <p:nvSpPr>
          <p:cNvPr id="18" name="Tekstvak 17"/>
          <p:cNvSpPr txBox="1"/>
          <p:nvPr/>
        </p:nvSpPr>
        <p:spPr>
          <a:xfrm>
            <a:off x="1463039" y="2662215"/>
            <a:ext cx="10578707" cy="569387"/>
          </a:xfrm>
          <a:prstGeom prst="rect">
            <a:avLst/>
          </a:prstGeom>
          <a:noFill/>
        </p:spPr>
        <p:txBody>
          <a:bodyPr wrap="square" rtlCol="0">
            <a:spAutoFit/>
          </a:bodyPr>
          <a:lstStyle/>
          <a:p>
            <a:r>
              <a:rPr lang="nl-BE" sz="3100" dirty="0">
                <a:solidFill>
                  <a:schemeClr val="accent6"/>
                </a:solidFill>
                <a:latin typeface="Code New Roman" panose="020B0609020204030204" pitchFamily="49" charset="0"/>
                <a:cs typeface="Code New Roman" panose="020B0609020204030204" pitchFamily="49" charset="0"/>
              </a:rPr>
              <a:t>case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(dag) ||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(maand) ||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(jaar))</a:t>
            </a:r>
            <a:endParaRPr lang="nl-BE" sz="3100" dirty="0" smtClean="0">
              <a:solidFill>
                <a:schemeClr val="accent6"/>
              </a:solidFill>
              <a:latin typeface="Code New Roman" panose="020B0609020204030204" pitchFamily="49" charset="0"/>
              <a:cs typeface="Code New Roman" panose="020B0609020204030204" pitchFamily="49" charset="0"/>
            </a:endParaRPr>
          </a:p>
        </p:txBody>
      </p:sp>
      <p:cxnSp>
        <p:nvCxnSpPr>
          <p:cNvPr id="21" name="Rechte verbindingslijn met pijl 20"/>
          <p:cNvCxnSpPr/>
          <p:nvPr/>
        </p:nvCxnSpPr>
        <p:spPr>
          <a:xfrm>
            <a:off x="543180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928230" y="4484000"/>
            <a:ext cx="9931674" cy="584775"/>
          </a:xfrm>
          <a:prstGeom prst="rect">
            <a:avLst/>
          </a:prstGeom>
          <a:noFill/>
        </p:spPr>
        <p:txBody>
          <a:bodyPr wrap="square" rtlCol="0">
            <a:spAutoFit/>
          </a:bodyPr>
          <a:lstStyle/>
          <a:p>
            <a:r>
              <a:rPr lang="nl-BE" sz="3200" dirty="0" smtClean="0"/>
              <a:t>OR: het geheel is waar als één van de delen waar is.</a:t>
            </a:r>
          </a:p>
        </p:txBody>
      </p:sp>
      <p:cxnSp>
        <p:nvCxnSpPr>
          <p:cNvPr id="19" name="Rechte verbindingslijn met pijl 18"/>
          <p:cNvCxnSpPr/>
          <p:nvPr/>
        </p:nvCxnSpPr>
        <p:spPr>
          <a:xfrm>
            <a:off x="887331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3062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 Dollen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1463039" y="1413179"/>
            <a:ext cx="5175039" cy="165898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9.1 </a:t>
            </a:r>
            <a:r>
              <a:rPr lang="nl-BE" sz="2800" dirty="0" smtClean="0"/>
              <a:t>Van </a:t>
            </a:r>
            <a:r>
              <a:rPr lang="nl-BE" sz="2800" dirty="0"/>
              <a:t>kleur naar kleur</a:t>
            </a:r>
          </a:p>
        </p:txBody>
      </p:sp>
      <p:sp>
        <p:nvSpPr>
          <p:cNvPr id="10" name="Rechthoek 9">
            <a:hlinkClick r:id="rId4" action="ppaction://hlinksldjump"/>
          </p:cNvPr>
          <p:cNvSpPr/>
          <p:nvPr/>
        </p:nvSpPr>
        <p:spPr>
          <a:xfrm>
            <a:off x="6794833" y="1413179"/>
            <a:ext cx="5246914" cy="1658983"/>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BE" sz="2800" dirty="0" smtClean="0"/>
              <a:t>9.2 Een datum valideren</a:t>
            </a:r>
            <a:endParaRPr lang="nl-BE" sz="2800" dirty="0"/>
          </a:p>
        </p:txBody>
      </p:sp>
      <p:sp>
        <p:nvSpPr>
          <p:cNvPr id="11" name="Rechthoek 10">
            <a:hlinkClick r:id="rId5" action="ppaction://hlinksldjump"/>
          </p:cNvPr>
          <p:cNvSpPr/>
          <p:nvPr/>
        </p:nvSpPr>
        <p:spPr>
          <a:xfrm>
            <a:off x="1463039" y="3232044"/>
            <a:ext cx="5175039" cy="1658983"/>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2800" dirty="0" smtClean="0"/>
              <a:t>9.3 Je eigen scriptbibliotheek</a:t>
            </a:r>
            <a:endParaRPr lang="nl-BE" sz="2800" dirty="0"/>
          </a:p>
        </p:txBody>
      </p:sp>
      <p:sp>
        <p:nvSpPr>
          <p:cNvPr id="12" name="Rechthoek 11">
            <a:hlinkClick r:id="rId6" action="ppaction://hlinksldjump"/>
          </p:cNvPr>
          <p:cNvSpPr/>
          <p:nvPr/>
        </p:nvSpPr>
        <p:spPr>
          <a:xfrm>
            <a:off x="6794833" y="3232044"/>
            <a:ext cx="5246914" cy="1658983"/>
          </a:xfrm>
          <a:prstGeom prst="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2800" dirty="0" smtClean="0"/>
              <a:t>9.4 Rekenen met datums</a:t>
            </a:r>
            <a:endParaRPr lang="nl-BE" sz="2800" dirty="0"/>
          </a:p>
        </p:txBody>
      </p:sp>
      <p:sp>
        <p:nvSpPr>
          <p:cNvPr id="13" name="Rechthoek 12">
            <a:hlinkClick r:id="rId7" action="ppaction://hlinksldjump"/>
          </p:cNvPr>
          <p:cNvSpPr/>
          <p:nvPr/>
        </p:nvSpPr>
        <p:spPr>
          <a:xfrm>
            <a:off x="1463039" y="5050909"/>
            <a:ext cx="5175039" cy="165898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9.5 Eenvoudiger met een datumveld</a:t>
            </a:r>
            <a:endParaRPr lang="nl-BE" sz="2800" dirty="0"/>
          </a:p>
        </p:txBody>
      </p:sp>
      <p:sp>
        <p:nvSpPr>
          <p:cNvPr id="14" name="Rechthoek 13">
            <a:hlinkClick r:id="rId8" action="ppaction://hlinksldjump"/>
          </p:cNvPr>
          <p:cNvSpPr/>
          <p:nvPr/>
        </p:nvSpPr>
        <p:spPr>
          <a:xfrm>
            <a:off x="6794833" y="5050909"/>
            <a:ext cx="5246914" cy="1658983"/>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2800" dirty="0" smtClean="0"/>
              <a:t>9.6 Oefeningen</a:t>
            </a:r>
            <a:endParaRPr lang="nl-BE" sz="2800" dirty="0"/>
          </a:p>
        </p:txBody>
      </p:sp>
    </p:spTree>
    <p:extLst>
      <p:ext uri="{BB962C8B-B14F-4D97-AF65-F5344CB8AC3E}">
        <p14:creationId xmlns:p14="http://schemas.microsoft.com/office/powerpoint/2010/main" val="20472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8" name="Tekstvak 17"/>
          <p:cNvSpPr txBox="1"/>
          <p:nvPr/>
        </p:nvSpPr>
        <p:spPr>
          <a:xfrm>
            <a:off x="1463039" y="2662215"/>
            <a:ext cx="10578707" cy="569387"/>
          </a:xfrm>
          <a:prstGeom prst="rect">
            <a:avLst/>
          </a:prstGeom>
          <a:noFill/>
        </p:spPr>
        <p:txBody>
          <a:bodyPr wrap="square" rtlCol="0">
            <a:spAutoFit/>
          </a:bodyPr>
          <a:lstStyle/>
          <a:p>
            <a:r>
              <a:rPr lang="nl-BE" sz="3100" dirty="0">
                <a:solidFill>
                  <a:schemeClr val="accent6"/>
                </a:solidFill>
                <a:latin typeface="Code New Roman" panose="020B0609020204030204" pitchFamily="49" charset="0"/>
                <a:cs typeface="Code New Roman" panose="020B0609020204030204" pitchFamily="49" charset="0"/>
              </a:rPr>
              <a:t>case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(dag) </a:t>
            </a:r>
            <a:r>
              <a:rPr lang="nl-BE" sz="3100" dirty="0" smtClean="0">
                <a:solidFill>
                  <a:schemeClr val="accent6"/>
                </a:solidFill>
                <a:latin typeface="Code New Roman" panose="020B0609020204030204" pitchFamily="49" charset="0"/>
                <a:cs typeface="Code New Roman" panose="020B0609020204030204" pitchFamily="49" charset="0"/>
              </a:rPr>
              <a:t>&amp;&amp;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(maand) </a:t>
            </a:r>
            <a:r>
              <a:rPr lang="nl-BE" sz="3100" dirty="0" smtClean="0">
                <a:solidFill>
                  <a:schemeClr val="accent6"/>
                </a:solidFill>
                <a:latin typeface="Code New Roman" panose="020B0609020204030204" pitchFamily="49" charset="0"/>
                <a:cs typeface="Code New Roman" panose="020B0609020204030204" pitchFamily="49" charset="0"/>
              </a:rPr>
              <a:t>&amp;&amp;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(jaar))</a:t>
            </a:r>
            <a:endParaRPr lang="nl-BE" sz="3100" dirty="0" smtClean="0">
              <a:solidFill>
                <a:schemeClr val="accent6"/>
              </a:solidFill>
              <a:latin typeface="Code New Roman" panose="020B0609020204030204" pitchFamily="49" charset="0"/>
              <a:cs typeface="Code New Roman" panose="020B0609020204030204" pitchFamily="49" charset="0"/>
            </a:endParaRPr>
          </a:p>
        </p:txBody>
      </p:sp>
      <p:sp>
        <p:nvSpPr>
          <p:cNvPr id="22" name="Tekstvak 21"/>
          <p:cNvSpPr txBox="1"/>
          <p:nvPr/>
        </p:nvSpPr>
        <p:spPr>
          <a:xfrm>
            <a:off x="2260326" y="4444422"/>
            <a:ext cx="9931674" cy="584775"/>
          </a:xfrm>
          <a:prstGeom prst="rect">
            <a:avLst/>
          </a:prstGeom>
          <a:noFill/>
        </p:spPr>
        <p:txBody>
          <a:bodyPr wrap="square" rtlCol="0">
            <a:spAutoFit/>
          </a:bodyPr>
          <a:lstStyle/>
          <a:p>
            <a:r>
              <a:rPr lang="nl-BE" sz="3200" dirty="0" smtClean="0"/>
              <a:t>AND: het geheel is waar als alle delen waar zijn.</a:t>
            </a:r>
          </a:p>
        </p:txBody>
      </p:sp>
      <p:cxnSp>
        <p:nvCxnSpPr>
          <p:cNvPr id="20" name="Rechte verbindingslijn met pijl 19"/>
          <p:cNvCxnSpPr/>
          <p:nvPr/>
        </p:nvCxnSpPr>
        <p:spPr>
          <a:xfrm>
            <a:off x="543180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p:nvPr/>
        </p:nvCxnSpPr>
        <p:spPr>
          <a:xfrm>
            <a:off x="887331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2474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8" name="Tekstvak 17"/>
          <p:cNvSpPr txBox="1"/>
          <p:nvPr/>
        </p:nvSpPr>
        <p:spPr>
          <a:xfrm>
            <a:off x="1613293" y="1499273"/>
            <a:ext cx="10578707" cy="2215991"/>
          </a:xfrm>
          <a:prstGeom prst="rect">
            <a:avLst/>
          </a:prstGeom>
          <a:noFill/>
        </p:spPr>
        <p:txBody>
          <a:bodyPr wrap="square" rtlCol="0">
            <a:spAutoFit/>
          </a:bodyPr>
          <a:lstStyle/>
          <a:p>
            <a:r>
              <a:rPr lang="nl-BE" sz="13800" dirty="0" smtClean="0">
                <a:solidFill>
                  <a:schemeClr val="accent6"/>
                </a:solidFill>
                <a:latin typeface="Code New Roman" panose="020B0609020204030204" pitchFamily="49" charset="0"/>
                <a:cs typeface="Code New Roman" panose="020B0609020204030204" pitchFamily="49" charset="0"/>
              </a:rPr>
              <a:t>||  &amp;&amp;   !</a:t>
            </a:r>
          </a:p>
        </p:txBody>
      </p:sp>
      <p:sp>
        <p:nvSpPr>
          <p:cNvPr id="19" name="Rechthoek 18"/>
          <p:cNvSpPr/>
          <p:nvPr/>
        </p:nvSpPr>
        <p:spPr>
          <a:xfrm>
            <a:off x="2924195" y="4594793"/>
            <a:ext cx="7656394" cy="12345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5400" dirty="0" smtClean="0"/>
              <a:t>booleaanse operatoren</a:t>
            </a:r>
            <a:endParaRPr lang="nl-BE" sz="5400" dirty="0"/>
          </a:p>
        </p:txBody>
      </p:sp>
    </p:spTree>
    <p:extLst>
      <p:ext uri="{BB962C8B-B14F-4D97-AF65-F5344CB8AC3E}">
        <p14:creationId xmlns:p14="http://schemas.microsoft.com/office/powerpoint/2010/main" val="74025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stap3</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2399897073"/>
              </p:ext>
            </p:extLst>
          </p:nvPr>
        </p:nvGraphicFramePr>
        <p:xfrm>
          <a:off x="1436913" y="2843011"/>
          <a:ext cx="10578707" cy="365760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52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53</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54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var datumelement = </a:t>
                      </a:r>
                      <a:r>
                        <a:rPr lang="nl-BE" sz="24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datum.split</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err="1" smtClean="0">
                          <a:solidFill>
                            <a:srgbClr val="C00000"/>
                          </a:solidFill>
                          <a:effectLst/>
                          <a:latin typeface="Code New Roman" panose="020B0609020204030204" pitchFamily="49" charset="0"/>
                          <a:cs typeface="Code New Roman" panose="020B0609020204030204" pitchFamily="49" charset="0"/>
                        </a:rPr>
                        <a:t>const</a:t>
                      </a:r>
                      <a:r>
                        <a:rPr lang="nl-BE" sz="2400" b="0" dirty="0" smtClean="0">
                          <a:solidFill>
                            <a:srgbClr val="C00000"/>
                          </a:solidFill>
                          <a:effectLst/>
                          <a:latin typeface="Code New Roman" panose="020B0609020204030204" pitchFamily="49" charset="0"/>
                          <a:cs typeface="Code New Roman" panose="020B0609020204030204" pitchFamily="49" charset="0"/>
                        </a:rPr>
                        <a:t> dag = </a:t>
                      </a:r>
                      <a:r>
                        <a:rPr lang="nl-BE" sz="2400" b="0" dirty="0" err="1" smtClean="0">
                          <a:solidFill>
                            <a:srgbClr val="C00000"/>
                          </a:solidFill>
                          <a:effectLst/>
                          <a:latin typeface="Code New Roman" panose="020B0609020204030204" pitchFamily="49" charset="0"/>
                          <a:cs typeface="Code New Roman" panose="020B0609020204030204" pitchFamily="49" charset="0"/>
                        </a:rPr>
                        <a:t>parseInt</a:t>
                      </a:r>
                      <a:r>
                        <a:rPr lang="nl-BE" sz="2400" b="0" dirty="0" smtClean="0">
                          <a:solidFill>
                            <a:srgbClr val="C00000"/>
                          </a:solidFill>
                          <a:effectLst/>
                          <a:latin typeface="Code New Roman" panose="020B0609020204030204" pitchFamily="49" charset="0"/>
                          <a:cs typeface="Code New Roman" panose="020B0609020204030204" pitchFamily="49" charset="0"/>
                        </a:rPr>
                        <a:t>(datumelement[0]);</a:t>
                      </a:r>
                    </a:p>
                    <a:p>
                      <a:pPr marL="0" indent="0" algn="l">
                        <a:lnSpc>
                          <a:spcPct val="100000"/>
                        </a:lnSpc>
                        <a:spcBef>
                          <a:spcPts val="0"/>
                        </a:spcBef>
                        <a:spcAft>
                          <a:spcPts val="0"/>
                        </a:spcAft>
                        <a:tabLst>
                          <a:tab pos="200660" algn="l"/>
                          <a:tab pos="400685" algn="l"/>
                          <a:tab pos="562610" algn="l"/>
                          <a:tab pos="762635" algn="l"/>
                        </a:tabLst>
                      </a:pPr>
                      <a:r>
                        <a:rPr lang="nl-BE" sz="2400" b="0" dirty="0" err="1" smtClean="0">
                          <a:solidFill>
                            <a:srgbClr val="C00000"/>
                          </a:solidFill>
                          <a:effectLst/>
                          <a:latin typeface="Code New Roman" panose="020B0609020204030204" pitchFamily="49" charset="0"/>
                          <a:cs typeface="Code New Roman" panose="020B0609020204030204" pitchFamily="49" charset="0"/>
                        </a:rPr>
                        <a:t>const</a:t>
                      </a:r>
                      <a:r>
                        <a:rPr lang="nl-BE" sz="2400" b="0" dirty="0" smtClean="0">
                          <a:solidFill>
                            <a:srgbClr val="C00000"/>
                          </a:solidFill>
                          <a:effectLst/>
                          <a:latin typeface="Code New Roman" panose="020B0609020204030204" pitchFamily="49" charset="0"/>
                          <a:cs typeface="Code New Roman" panose="020B0609020204030204" pitchFamily="49" charset="0"/>
                        </a:rPr>
                        <a:t> maand = </a:t>
                      </a:r>
                      <a:r>
                        <a:rPr lang="nl-BE" sz="2400" b="0" dirty="0" err="1" smtClean="0">
                          <a:solidFill>
                            <a:srgbClr val="C00000"/>
                          </a:solidFill>
                          <a:effectLst/>
                          <a:latin typeface="Code New Roman" panose="020B0609020204030204" pitchFamily="49" charset="0"/>
                          <a:cs typeface="Code New Roman" panose="020B0609020204030204" pitchFamily="49" charset="0"/>
                        </a:rPr>
                        <a:t>parseInt</a:t>
                      </a:r>
                      <a:r>
                        <a:rPr lang="nl-BE" sz="2400" b="0" dirty="0" smtClean="0">
                          <a:solidFill>
                            <a:srgbClr val="C00000"/>
                          </a:solidFill>
                          <a:effectLst/>
                          <a:latin typeface="Code New Roman" panose="020B0609020204030204" pitchFamily="49" charset="0"/>
                          <a:cs typeface="Code New Roman" panose="020B0609020204030204" pitchFamily="49" charset="0"/>
                        </a:rPr>
                        <a:t>(datumelement[1]);</a:t>
                      </a:r>
                    </a:p>
                    <a:p>
                      <a:pPr marL="0" indent="0" algn="l">
                        <a:lnSpc>
                          <a:spcPct val="100000"/>
                        </a:lnSpc>
                        <a:spcBef>
                          <a:spcPts val="0"/>
                        </a:spcBef>
                        <a:spcAft>
                          <a:spcPts val="0"/>
                        </a:spcAft>
                        <a:tabLst>
                          <a:tab pos="200660" algn="l"/>
                          <a:tab pos="400685" algn="l"/>
                          <a:tab pos="562610" algn="l"/>
                          <a:tab pos="762635" algn="l"/>
                        </a:tabLst>
                      </a:pPr>
                      <a:r>
                        <a:rPr lang="nl-BE" sz="2400" b="0" dirty="0" err="1" smtClean="0">
                          <a:solidFill>
                            <a:srgbClr val="C00000"/>
                          </a:solidFill>
                          <a:effectLst/>
                          <a:latin typeface="Code New Roman" panose="020B0609020204030204" pitchFamily="49" charset="0"/>
                          <a:cs typeface="Code New Roman" panose="020B0609020204030204" pitchFamily="49" charset="0"/>
                        </a:rPr>
                        <a:t>const</a:t>
                      </a:r>
                      <a:r>
                        <a:rPr lang="nl-BE" sz="2400" b="0" dirty="0" smtClean="0">
                          <a:solidFill>
                            <a:srgbClr val="C00000"/>
                          </a:solidFill>
                          <a:effectLst/>
                          <a:latin typeface="Code New Roman" panose="020B0609020204030204" pitchFamily="49" charset="0"/>
                          <a:cs typeface="Code New Roman" panose="020B0609020204030204" pitchFamily="49" charset="0"/>
                        </a:rPr>
                        <a:t> jaar = </a:t>
                      </a:r>
                      <a:r>
                        <a:rPr lang="nl-BE" sz="2400" b="0" dirty="0" err="1" smtClean="0">
                          <a:solidFill>
                            <a:srgbClr val="C00000"/>
                          </a:solidFill>
                          <a:effectLst/>
                          <a:latin typeface="Code New Roman" panose="020B0609020204030204" pitchFamily="49" charset="0"/>
                          <a:cs typeface="Code New Roman" panose="020B0609020204030204" pitchFamily="49" charset="0"/>
                        </a:rPr>
                        <a:t>parseInt</a:t>
                      </a:r>
                      <a:r>
                        <a:rPr lang="nl-BE" sz="2400" b="0" dirty="0" smtClean="0">
                          <a:solidFill>
                            <a:srgbClr val="C00000"/>
                          </a:solidFill>
                          <a:effectLst/>
                          <a:latin typeface="Code New Roman" panose="020B0609020204030204" pitchFamily="49" charset="0"/>
                          <a:cs typeface="Code New Roman" panose="020B0609020204030204" pitchFamily="49" charset="0"/>
                        </a:rPr>
                        <a:t>(datumelement[2]);</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case (</a:t>
                      </a:r>
                      <a:r>
                        <a:rPr lang="nl-BE" sz="2400" b="0" dirty="0" err="1" smtClean="0">
                          <a:solidFill>
                            <a:schemeClr val="accent6"/>
                          </a:solidFill>
                          <a:effectLst/>
                          <a:latin typeface="Code New Roman" panose="020B0609020204030204" pitchFamily="49" charset="0"/>
                          <a:cs typeface="Code New Roman" panose="020B0609020204030204" pitchFamily="49" charset="0"/>
                        </a:rPr>
                        <a:t>isNaN</a:t>
                      </a:r>
                      <a:r>
                        <a:rPr lang="nl-BE" sz="2400" b="0" dirty="0" smtClean="0">
                          <a:solidFill>
                            <a:schemeClr val="accent6"/>
                          </a:solidFill>
                          <a:effectLst/>
                          <a:latin typeface="Code New Roman" panose="020B0609020204030204" pitchFamily="49" charset="0"/>
                          <a:cs typeface="Code New Roman" panose="020B0609020204030204" pitchFamily="49" charset="0"/>
                        </a:rPr>
                        <a:t>(dag) || </a:t>
                      </a:r>
                      <a:r>
                        <a:rPr lang="nl-BE" sz="2400" b="0" dirty="0" err="1" smtClean="0">
                          <a:solidFill>
                            <a:schemeClr val="accent6"/>
                          </a:solidFill>
                          <a:effectLst/>
                          <a:latin typeface="Code New Roman" panose="020B0609020204030204" pitchFamily="49" charset="0"/>
                          <a:cs typeface="Code New Roman" panose="020B0609020204030204" pitchFamily="49" charset="0"/>
                        </a:rPr>
                        <a:t>isNaN</a:t>
                      </a:r>
                      <a:r>
                        <a:rPr lang="nl-BE" sz="2400" b="0" dirty="0" smtClean="0">
                          <a:solidFill>
                            <a:schemeClr val="accent6"/>
                          </a:solidFill>
                          <a:effectLst/>
                          <a:latin typeface="Code New Roman" panose="020B0609020204030204" pitchFamily="49" charset="0"/>
                          <a:cs typeface="Code New Roman" panose="020B0609020204030204" pitchFamily="49" charset="0"/>
                        </a:rPr>
                        <a:t>(maand) || </a:t>
                      </a:r>
                      <a:r>
                        <a:rPr lang="nl-BE" sz="2400" b="0" dirty="0" err="1" smtClean="0">
                          <a:solidFill>
                            <a:schemeClr val="accent6"/>
                          </a:solidFill>
                          <a:effectLst/>
                          <a:latin typeface="Code New Roman" panose="020B0609020204030204" pitchFamily="49" charset="0"/>
                          <a:cs typeface="Code New Roman" panose="020B0609020204030204" pitchFamily="49" charset="0"/>
                        </a:rPr>
                        <a:t>isNaN</a:t>
                      </a:r>
                      <a:r>
                        <a:rPr lang="nl-BE" sz="2400" b="0" dirty="0" smtClean="0">
                          <a:solidFill>
                            <a:schemeClr val="accent6"/>
                          </a:solidFill>
                          <a:effectLst/>
                          <a:latin typeface="Code New Roman" panose="020B0609020204030204" pitchFamily="49" charset="0"/>
                          <a:cs typeface="Code New Roman" panose="020B0609020204030204" pitchFamily="49" charset="0"/>
                        </a:rPr>
                        <a:t>(jaar))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400" b="0" dirty="0" smtClean="0">
                          <a:solidFill>
                            <a:schemeClr val="tx1"/>
                          </a:solidFill>
                          <a:effectLst/>
                          <a:latin typeface="Code New Roman" panose="020B0609020204030204" pitchFamily="49" charset="0"/>
                          <a:cs typeface="Code New Roman" panose="020B0609020204030204" pitchFamily="49" charset="0"/>
                        </a:rPr>
                        <a:t>De dag, maand en jaar moeten getallen 			zijn.</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break;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9586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077218"/>
          </a:xfrm>
          <a:prstGeom prst="rect">
            <a:avLst/>
          </a:prstGeom>
          <a:noFill/>
        </p:spPr>
        <p:txBody>
          <a:bodyPr wrap="square" rtlCol="0">
            <a:spAutoFit/>
          </a:bodyPr>
          <a:lstStyle/>
          <a:p>
            <a:r>
              <a:rPr lang="nl-BE" sz="3200" dirty="0" smtClean="0"/>
              <a:t>De waarde van een maand: tussen 1 en 12</a:t>
            </a:r>
          </a:p>
          <a:p>
            <a:r>
              <a:rPr lang="nl-BE" sz="3200" dirty="0" smtClean="0"/>
              <a:t>De waarde van een dag: afhankelijk van de maand</a:t>
            </a:r>
          </a:p>
        </p:txBody>
      </p:sp>
      <p:sp>
        <p:nvSpPr>
          <p:cNvPr id="18" name="Tekstvak 17"/>
          <p:cNvSpPr txBox="1"/>
          <p:nvPr/>
        </p:nvSpPr>
        <p:spPr>
          <a:xfrm>
            <a:off x="1449975" y="3645104"/>
            <a:ext cx="10578707" cy="461665"/>
          </a:xfrm>
          <a:prstGeom prst="rect">
            <a:avLst/>
          </a:prstGeom>
          <a:noFill/>
        </p:spPr>
        <p:txBody>
          <a:bodyPr wrap="square" rtlCol="0">
            <a:spAutoFit/>
          </a:bodyPr>
          <a:lstStyle/>
          <a:p>
            <a:r>
              <a:rPr lang="nl-BE" sz="2400" dirty="0">
                <a:solidFill>
                  <a:schemeClr val="accent6"/>
                </a:solidFill>
                <a:latin typeface="Code New Roman" panose="020B0609020204030204" pitchFamily="49" charset="0"/>
                <a:cs typeface="Code New Roman" panose="020B0609020204030204" pitchFamily="49" charset="0"/>
              </a:rPr>
              <a:t>var dagen = [31, 28, 31, 30, 31, 30, 31, 31, 30, 31, 30, 31];</a:t>
            </a:r>
            <a:endParaRPr lang="nl-BE" sz="2400" dirty="0" smtClean="0">
              <a:solidFill>
                <a:schemeClr val="accent6"/>
              </a:solidFill>
              <a:latin typeface="Code New Roman" panose="020B0609020204030204" pitchFamily="49" charset="0"/>
              <a:cs typeface="Code New Roman" panose="020B0609020204030204" pitchFamily="49" charset="0"/>
            </a:endParaRPr>
          </a:p>
        </p:txBody>
      </p:sp>
      <p:cxnSp>
        <p:nvCxnSpPr>
          <p:cNvPr id="19" name="Rechte verbindingslijn met pijl 18"/>
          <p:cNvCxnSpPr/>
          <p:nvPr/>
        </p:nvCxnSpPr>
        <p:spPr>
          <a:xfrm>
            <a:off x="4572000" y="4193838"/>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Rechthoek 20"/>
          <p:cNvSpPr/>
          <p:nvPr/>
        </p:nvSpPr>
        <p:spPr>
          <a:xfrm>
            <a:off x="4262042" y="3625813"/>
            <a:ext cx="623857" cy="568025"/>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Tekstvak 24"/>
          <p:cNvSpPr txBox="1"/>
          <p:nvPr/>
        </p:nvSpPr>
        <p:spPr>
          <a:xfrm>
            <a:off x="2065294" y="5120638"/>
            <a:ext cx="5440975" cy="584775"/>
          </a:xfrm>
          <a:prstGeom prst="rect">
            <a:avLst/>
          </a:prstGeom>
          <a:noFill/>
        </p:spPr>
        <p:txBody>
          <a:bodyPr wrap="square" rtlCol="0">
            <a:spAutoFit/>
          </a:bodyPr>
          <a:lstStyle/>
          <a:p>
            <a:r>
              <a:rPr lang="nl-BE" sz="3200" dirty="0" smtClean="0"/>
              <a:t>Maar: in schrikkeljaren 29</a:t>
            </a:r>
          </a:p>
        </p:txBody>
      </p:sp>
    </p:spTree>
    <p:extLst>
      <p:ext uri="{BB962C8B-B14F-4D97-AF65-F5344CB8AC3E}">
        <p14:creationId xmlns:p14="http://schemas.microsoft.com/office/powerpoint/2010/main" val="74844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2062103"/>
          </a:xfrm>
          <a:prstGeom prst="rect">
            <a:avLst/>
          </a:prstGeom>
          <a:noFill/>
        </p:spPr>
        <p:txBody>
          <a:bodyPr wrap="square" rtlCol="0">
            <a:spAutoFit/>
          </a:bodyPr>
          <a:lstStyle/>
          <a:p>
            <a:r>
              <a:rPr lang="nl-BE" sz="3200" dirty="0" smtClean="0"/>
              <a:t>Schrikkeljaar = deelbaar door 4</a:t>
            </a:r>
          </a:p>
          <a:p>
            <a:endParaRPr lang="nl-BE" sz="3200" dirty="0"/>
          </a:p>
          <a:p>
            <a:r>
              <a:rPr lang="nl-BE" sz="3200" dirty="0" smtClean="0"/>
              <a:t>Dus: als je het jaar deelt door 4 en de rest is 0, dan is het een schrikkeljaar.</a:t>
            </a:r>
          </a:p>
        </p:txBody>
      </p:sp>
      <p:sp>
        <p:nvSpPr>
          <p:cNvPr id="18" name="Tekstvak 17"/>
          <p:cNvSpPr txBox="1"/>
          <p:nvPr/>
        </p:nvSpPr>
        <p:spPr>
          <a:xfrm>
            <a:off x="1436913" y="5284558"/>
            <a:ext cx="10578707" cy="769441"/>
          </a:xfrm>
          <a:prstGeom prst="rect">
            <a:avLst/>
          </a:prstGeom>
          <a:noFill/>
        </p:spPr>
        <p:txBody>
          <a:bodyPr wrap="square" rtlCol="0">
            <a:spAutoFit/>
          </a:bodyPr>
          <a:lstStyle/>
          <a:p>
            <a:r>
              <a:rPr lang="nl-BE" sz="4400" dirty="0">
                <a:solidFill>
                  <a:schemeClr val="accent6"/>
                </a:solidFill>
                <a:latin typeface="Code New Roman" panose="020B0609020204030204" pitchFamily="49" charset="0"/>
                <a:cs typeface="Code New Roman" panose="020B0609020204030204" pitchFamily="49" charset="0"/>
              </a:rPr>
              <a:t>if (jaar % 4 == 0) dagen[1] = 29;</a:t>
            </a:r>
            <a:endParaRPr lang="nl-BE" sz="4400" dirty="0" smtClean="0">
              <a:solidFill>
                <a:schemeClr val="accent6"/>
              </a:solidFill>
              <a:latin typeface="Code New Roman" panose="020B0609020204030204" pitchFamily="49" charset="0"/>
              <a:cs typeface="Code New Roman" panose="020B0609020204030204" pitchFamily="49" charset="0"/>
            </a:endParaRPr>
          </a:p>
        </p:txBody>
      </p:sp>
      <p:sp>
        <p:nvSpPr>
          <p:cNvPr id="20" name="Tekstvak 19"/>
          <p:cNvSpPr txBox="1"/>
          <p:nvPr/>
        </p:nvSpPr>
        <p:spPr>
          <a:xfrm>
            <a:off x="1423849" y="4005289"/>
            <a:ext cx="6328079" cy="584775"/>
          </a:xfrm>
          <a:prstGeom prst="rect">
            <a:avLst/>
          </a:prstGeom>
          <a:noFill/>
        </p:spPr>
        <p:txBody>
          <a:bodyPr wrap="square" rtlCol="0">
            <a:spAutoFit/>
          </a:bodyPr>
          <a:lstStyle/>
          <a:p>
            <a:r>
              <a:rPr lang="nl-BE" sz="3200" dirty="0" smtClean="0"/>
              <a:t>Berekenen van de rest na deling:</a:t>
            </a:r>
          </a:p>
        </p:txBody>
      </p:sp>
      <p:sp>
        <p:nvSpPr>
          <p:cNvPr id="22" name="Tekstvak 21"/>
          <p:cNvSpPr txBox="1"/>
          <p:nvPr/>
        </p:nvSpPr>
        <p:spPr>
          <a:xfrm>
            <a:off x="7882556" y="3189680"/>
            <a:ext cx="1249421" cy="2215991"/>
          </a:xfrm>
          <a:prstGeom prst="rect">
            <a:avLst/>
          </a:prstGeom>
          <a:noFill/>
        </p:spPr>
        <p:txBody>
          <a:bodyPr wrap="square" rtlCol="0">
            <a:spAutoFit/>
          </a:bodyPr>
          <a:lstStyle/>
          <a:p>
            <a:r>
              <a:rPr lang="nl-BE" sz="13800" dirty="0" smtClean="0">
                <a:solidFill>
                  <a:schemeClr val="accent6"/>
                </a:solidFill>
                <a:latin typeface="Code New Roman" panose="020B0609020204030204" pitchFamily="49" charset="0"/>
                <a:cs typeface="Code New Roman" panose="020B0609020204030204" pitchFamily="49" charset="0"/>
              </a:rPr>
              <a:t>%</a:t>
            </a:r>
          </a:p>
        </p:txBody>
      </p:sp>
    </p:spTree>
    <p:extLst>
      <p:ext uri="{BB962C8B-B14F-4D97-AF65-F5344CB8AC3E}">
        <p14:creationId xmlns:p14="http://schemas.microsoft.com/office/powerpoint/2010/main" val="26898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75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stap4</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411388260"/>
              </p:ext>
            </p:extLst>
          </p:nvPr>
        </p:nvGraphicFramePr>
        <p:xfrm>
          <a:off x="1436913" y="2843011"/>
          <a:ext cx="10578707" cy="301752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endPar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57</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58</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59</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60</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let dagen = [31, 28, 31, 30, 31, 30, 31, 31, 30, 31, 30, 31];</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if (jaar % 4 == 0) dagen[1] = 29;</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2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case (dag &lt; 1 || dag &gt; dagen[maand - 1])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200" b="0" dirty="0" smtClean="0">
                          <a:solidFill>
                            <a:schemeClr val="tx1"/>
                          </a:solidFill>
                          <a:effectLst/>
                          <a:latin typeface="Code New Roman" panose="020B0609020204030204" pitchFamily="49" charset="0"/>
                          <a:cs typeface="Code New Roman" panose="020B0609020204030204" pitchFamily="49" charset="0"/>
                        </a:rPr>
                        <a:t>De dag moet voor deze maand tussen 1 en </a:t>
                      </a:r>
                      <a:r>
                        <a:rPr lang="nl-BE" sz="2200" b="0" dirty="0" smtClean="0">
                          <a:solidFill>
                            <a:schemeClr val="accent6"/>
                          </a:solidFill>
                          <a:effectLst/>
                          <a:latin typeface="Code New Roman" panose="020B0609020204030204" pitchFamily="49" charset="0"/>
                          <a:cs typeface="Code New Roman" panose="020B0609020204030204" pitchFamily="49" charset="0"/>
                        </a:rPr>
                        <a:t>		 "+dagen[maand - 1]+" </a:t>
                      </a:r>
                      <a:r>
                        <a:rPr lang="nl-BE" sz="2200" b="0" dirty="0" smtClean="0">
                          <a:solidFill>
                            <a:schemeClr val="tx1"/>
                          </a:solidFill>
                          <a:effectLst/>
                          <a:latin typeface="Code New Roman" panose="020B0609020204030204" pitchFamily="49" charset="0"/>
                          <a:cs typeface="Code New Roman" panose="020B0609020204030204" pitchFamily="49" charset="0"/>
                        </a:rPr>
                        <a:t>liggen.</a:t>
                      </a:r>
                      <a:r>
                        <a:rPr lang="nl-BE" sz="22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break;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3409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stap4</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Voeg zelf de validatie van de maand toe. Die moet tussen 1 en 12 liggen. </a:t>
            </a:r>
            <a:endParaRPr lang="nl-BE" sz="3200" dirty="0"/>
          </a:p>
        </p:txBody>
      </p:sp>
    </p:spTree>
    <p:extLst>
      <p:ext uri="{BB962C8B-B14F-4D97-AF65-F5344CB8AC3E}">
        <p14:creationId xmlns:p14="http://schemas.microsoft.com/office/powerpoint/2010/main" val="132744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84775"/>
          </a:xfrm>
          <a:prstGeom prst="rect">
            <a:avLst/>
          </a:prstGeom>
          <a:noFill/>
        </p:spPr>
        <p:txBody>
          <a:bodyPr wrap="square" rtlCol="0">
            <a:spAutoFit/>
          </a:bodyPr>
          <a:lstStyle/>
          <a:p>
            <a:r>
              <a:rPr lang="nl-BE" sz="3200" dirty="0" smtClean="0"/>
              <a:t>Geboortejaar tussen 1901 en huidig jaar </a:t>
            </a:r>
          </a:p>
        </p:txBody>
      </p:sp>
      <p:sp>
        <p:nvSpPr>
          <p:cNvPr id="20" name="Tekstvak 19"/>
          <p:cNvSpPr txBox="1"/>
          <p:nvPr/>
        </p:nvSpPr>
        <p:spPr>
          <a:xfrm>
            <a:off x="4985914" y="2851626"/>
            <a:ext cx="6328079" cy="584775"/>
          </a:xfrm>
          <a:prstGeom prst="rect">
            <a:avLst/>
          </a:prstGeom>
          <a:noFill/>
        </p:spPr>
        <p:txBody>
          <a:bodyPr wrap="square" rtlCol="0">
            <a:spAutoFit/>
          </a:bodyPr>
          <a:lstStyle/>
          <a:p>
            <a:r>
              <a:rPr lang="nl-BE" sz="3200" dirty="0" smtClean="0"/>
              <a:t>Dit halen we uit de systeemklok</a:t>
            </a:r>
          </a:p>
        </p:txBody>
      </p:sp>
      <p:cxnSp>
        <p:nvCxnSpPr>
          <p:cNvPr id="19" name="Rechte verbindingslijn met pijl 18"/>
          <p:cNvCxnSpPr/>
          <p:nvPr/>
        </p:nvCxnSpPr>
        <p:spPr>
          <a:xfrm flipH="1">
            <a:off x="7922524" y="2149328"/>
            <a:ext cx="1" cy="70229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24"/>
          <p:cNvCxnSpPr/>
          <p:nvPr/>
        </p:nvCxnSpPr>
        <p:spPr>
          <a:xfrm>
            <a:off x="6974006" y="2149328"/>
            <a:ext cx="1897039" cy="0"/>
          </a:xfrm>
          <a:prstGeom prst="line">
            <a:avLst/>
          </a:prstGeom>
          <a:ln w="76200"/>
        </p:spPr>
        <p:style>
          <a:lnRef idx="1">
            <a:schemeClr val="accent6"/>
          </a:lnRef>
          <a:fillRef idx="0">
            <a:schemeClr val="accent6"/>
          </a:fillRef>
          <a:effectRef idx="0">
            <a:schemeClr val="accent6"/>
          </a:effectRef>
          <a:fontRef idx="minor">
            <a:schemeClr val="tx1"/>
          </a:fontRef>
        </p:style>
      </p:cxnSp>
      <p:sp>
        <p:nvSpPr>
          <p:cNvPr id="27" name="Tekstvak 26"/>
          <p:cNvSpPr txBox="1"/>
          <p:nvPr/>
        </p:nvSpPr>
        <p:spPr>
          <a:xfrm>
            <a:off x="1436913" y="5708858"/>
            <a:ext cx="10578707" cy="615553"/>
          </a:xfrm>
          <a:prstGeom prst="rect">
            <a:avLst/>
          </a:prstGeom>
          <a:noFill/>
        </p:spPr>
        <p:txBody>
          <a:bodyPr wrap="square" rtlCol="0">
            <a:spAutoFit/>
          </a:bodyPr>
          <a:lstStyle/>
          <a:p>
            <a:r>
              <a:rPr lang="en-US" sz="3400" dirty="0">
                <a:solidFill>
                  <a:schemeClr val="accent6"/>
                </a:solidFill>
                <a:latin typeface="Code New Roman" panose="020B0609020204030204" pitchFamily="49" charset="0"/>
                <a:cs typeface="Code New Roman" panose="020B0609020204030204" pitchFamily="49" charset="0"/>
              </a:rPr>
              <a:t>var </a:t>
            </a:r>
            <a:r>
              <a:rPr lang="en-US" sz="3400" dirty="0" err="1">
                <a:solidFill>
                  <a:schemeClr val="accent6"/>
                </a:solidFill>
                <a:latin typeface="Code New Roman" panose="020B0609020204030204" pitchFamily="49" charset="0"/>
                <a:cs typeface="Code New Roman" panose="020B0609020204030204" pitchFamily="49" charset="0"/>
              </a:rPr>
              <a:t>huidigjaar</a:t>
            </a:r>
            <a:r>
              <a:rPr lang="en-US" sz="3400" dirty="0">
                <a:solidFill>
                  <a:schemeClr val="accent6"/>
                </a:solidFill>
                <a:latin typeface="Code New Roman" panose="020B0609020204030204" pitchFamily="49" charset="0"/>
                <a:cs typeface="Code New Roman" panose="020B0609020204030204" pitchFamily="49" charset="0"/>
              </a:rPr>
              <a:t> = (new Date()).</a:t>
            </a:r>
            <a:r>
              <a:rPr lang="en-US" sz="3400" dirty="0" err="1">
                <a:solidFill>
                  <a:schemeClr val="accent6"/>
                </a:solidFill>
                <a:latin typeface="Code New Roman" panose="020B0609020204030204" pitchFamily="49" charset="0"/>
                <a:cs typeface="Code New Roman" panose="020B0609020204030204" pitchFamily="49" charset="0"/>
              </a:rPr>
              <a:t>getFullYear</a:t>
            </a:r>
            <a:r>
              <a:rPr lang="en-US" sz="3400" dirty="0">
                <a:solidFill>
                  <a:schemeClr val="accent6"/>
                </a:solidFill>
                <a:latin typeface="Code New Roman" panose="020B0609020204030204" pitchFamily="49" charset="0"/>
                <a:cs typeface="Code New Roman" panose="020B0609020204030204" pitchFamily="49" charset="0"/>
              </a:rPr>
              <a:t>();</a:t>
            </a:r>
            <a:endParaRPr lang="nl-BE" sz="3400" dirty="0" smtClean="0">
              <a:solidFill>
                <a:schemeClr val="accent6"/>
              </a:solidFill>
              <a:latin typeface="Code New Roman" panose="020B0609020204030204" pitchFamily="49" charset="0"/>
              <a:cs typeface="Code New Roman" panose="020B0609020204030204" pitchFamily="49" charset="0"/>
            </a:endParaRPr>
          </a:p>
        </p:txBody>
      </p:sp>
      <p:sp>
        <p:nvSpPr>
          <p:cNvPr id="28" name="Rechthoek 27"/>
          <p:cNvSpPr/>
          <p:nvPr/>
        </p:nvSpPr>
        <p:spPr>
          <a:xfrm>
            <a:off x="4116774" y="3794680"/>
            <a:ext cx="3589361" cy="12822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Er wordt een nieuwe datum aangemaakt</a:t>
            </a:r>
            <a:endParaRPr lang="nl-BE" sz="2800" dirty="0"/>
          </a:p>
        </p:txBody>
      </p:sp>
      <p:sp>
        <p:nvSpPr>
          <p:cNvPr id="29" name="Rechthoek 28"/>
          <p:cNvSpPr/>
          <p:nvPr/>
        </p:nvSpPr>
        <p:spPr>
          <a:xfrm>
            <a:off x="7922524" y="3780644"/>
            <a:ext cx="4119222" cy="12822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Het jaartal wordt uit de systeemtijd gehaald.</a:t>
            </a:r>
          </a:p>
        </p:txBody>
      </p:sp>
      <p:cxnSp>
        <p:nvCxnSpPr>
          <p:cNvPr id="30" name="Rechte verbindingslijn met pijl 29"/>
          <p:cNvCxnSpPr/>
          <p:nvPr/>
        </p:nvCxnSpPr>
        <p:spPr>
          <a:xfrm flipH="1">
            <a:off x="6822870" y="4966981"/>
            <a:ext cx="1" cy="70229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31" name="Rechte verbindingslijn met pijl 30"/>
          <p:cNvCxnSpPr/>
          <p:nvPr/>
        </p:nvCxnSpPr>
        <p:spPr>
          <a:xfrm flipH="1">
            <a:off x="9726303" y="4940170"/>
            <a:ext cx="1" cy="70229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4073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75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75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750"/>
                                        <p:tgtEl>
                                          <p:spTgt spid="30"/>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75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5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130</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stap5</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1576646830"/>
              </p:ext>
            </p:extLst>
          </p:nvPr>
        </p:nvGraphicFramePr>
        <p:xfrm>
          <a:off x="1436913" y="2843011"/>
          <a:ext cx="10578707" cy="201168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endPar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64</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65</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200" b="0" dirty="0" err="1" smtClean="0">
                          <a:solidFill>
                            <a:schemeClr val="accent6"/>
                          </a:solidFill>
                          <a:effectLst/>
                          <a:latin typeface="Code New Roman" panose="020B0609020204030204" pitchFamily="49" charset="0"/>
                          <a:cs typeface="Code New Roman" panose="020B0609020204030204" pitchFamily="49" charset="0"/>
                        </a:rPr>
                        <a:t>const</a:t>
                      </a:r>
                      <a:r>
                        <a:rPr lang="en-US" sz="2200" b="0" dirty="0" smtClean="0">
                          <a:solidFill>
                            <a:schemeClr val="accent6"/>
                          </a:solidFill>
                          <a:effectLst/>
                          <a:latin typeface="Code New Roman" panose="020B0609020204030204" pitchFamily="49" charset="0"/>
                          <a:cs typeface="Code New Roman" panose="020B0609020204030204" pitchFamily="49" charset="0"/>
                        </a:rPr>
                        <a:t> </a:t>
                      </a:r>
                      <a:r>
                        <a:rPr lang="en-US" sz="2200" b="0" dirty="0" err="1" smtClean="0">
                          <a:solidFill>
                            <a:schemeClr val="accent6"/>
                          </a:solidFill>
                          <a:effectLst/>
                          <a:latin typeface="Code New Roman" panose="020B0609020204030204" pitchFamily="49" charset="0"/>
                          <a:cs typeface="Code New Roman" panose="020B0609020204030204" pitchFamily="49" charset="0"/>
                        </a:rPr>
                        <a:t>huidigjaar</a:t>
                      </a:r>
                      <a:r>
                        <a:rPr lang="en-US" sz="2200" b="0" dirty="0" smtClean="0">
                          <a:solidFill>
                            <a:schemeClr val="accent6"/>
                          </a:solidFill>
                          <a:effectLst/>
                          <a:latin typeface="Code New Roman" panose="020B0609020204030204" pitchFamily="49" charset="0"/>
                          <a:cs typeface="Code New Roman" panose="020B0609020204030204" pitchFamily="49" charset="0"/>
                        </a:rPr>
                        <a:t> = (new Date()).</a:t>
                      </a:r>
                      <a:r>
                        <a:rPr lang="en-US" sz="2200" b="0" dirty="0" err="1" smtClean="0">
                          <a:solidFill>
                            <a:schemeClr val="accent6"/>
                          </a:solidFill>
                          <a:effectLst/>
                          <a:latin typeface="Code New Roman" panose="020B0609020204030204" pitchFamily="49" charset="0"/>
                          <a:cs typeface="Code New Roman" panose="020B0609020204030204" pitchFamily="49" charset="0"/>
                        </a:rPr>
                        <a:t>getFullYear</a:t>
                      </a:r>
                      <a:r>
                        <a:rPr lang="en-US" sz="22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2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case (jaar &lt; 1901 || jaar &gt; </a:t>
                      </a:r>
                      <a:r>
                        <a:rPr lang="nl-BE" sz="2200" b="0" dirty="0" err="1" smtClean="0">
                          <a:solidFill>
                            <a:schemeClr val="accent6"/>
                          </a:solidFill>
                          <a:effectLst/>
                          <a:latin typeface="Code New Roman" panose="020B0609020204030204" pitchFamily="49" charset="0"/>
                          <a:cs typeface="Code New Roman" panose="020B0609020204030204" pitchFamily="49" charset="0"/>
                        </a:rPr>
                        <a:t>huidigjaar</a:t>
                      </a:r>
                      <a:r>
                        <a:rPr lang="nl-BE" sz="22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foutboodschap = "Het jaartal lijkt niet correct te zijn.";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94280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130</a:t>
            </a:r>
            <a:endParaRPr lang="nl-BE" dirty="0">
              <a:solidFill>
                <a:schemeClr val="accent2">
                  <a:lumMod val="75000"/>
                </a:schemeClr>
              </a:solidFill>
            </a:endParaRPr>
          </a:p>
        </p:txBody>
      </p:sp>
      <p:sp>
        <p:nvSpPr>
          <p:cNvPr id="17" name="Tekstvak 16"/>
          <p:cNvSpPr txBox="1"/>
          <p:nvPr/>
        </p:nvSpPr>
        <p:spPr>
          <a:xfrm>
            <a:off x="1436913" y="1564553"/>
            <a:ext cx="10604833" cy="1077218"/>
          </a:xfrm>
          <a:prstGeom prst="rect">
            <a:avLst/>
          </a:prstGeom>
          <a:noFill/>
        </p:spPr>
        <p:txBody>
          <a:bodyPr wrap="square" rtlCol="0">
            <a:spAutoFit/>
          </a:bodyPr>
          <a:lstStyle/>
          <a:p>
            <a:r>
              <a:rPr lang="nl-BE" sz="3200" dirty="0" smtClean="0"/>
              <a:t>Geboortedatum kan nog steeds het huidig jaar, maar na de huidige datum zijn.</a:t>
            </a:r>
          </a:p>
        </p:txBody>
      </p:sp>
      <p:pic>
        <p:nvPicPr>
          <p:cNvPr id="22" name="Afbeelding 21"/>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406940"/>
            <a:ext cx="900000" cy="900000"/>
          </a:xfrm>
          <a:prstGeom prst="rect">
            <a:avLst/>
          </a:prstGeom>
        </p:spPr>
      </p:pic>
      <p:sp>
        <p:nvSpPr>
          <p:cNvPr id="24" name="Tekstvak 23"/>
          <p:cNvSpPr txBox="1"/>
          <p:nvPr/>
        </p:nvSpPr>
        <p:spPr>
          <a:xfrm>
            <a:off x="1449975" y="3391189"/>
            <a:ext cx="10604833" cy="584775"/>
          </a:xfrm>
          <a:prstGeom prst="rect">
            <a:avLst/>
          </a:prstGeom>
          <a:noFill/>
        </p:spPr>
        <p:txBody>
          <a:bodyPr wrap="square" rtlCol="0">
            <a:spAutoFit/>
          </a:bodyPr>
          <a:lstStyle/>
          <a:p>
            <a:r>
              <a:rPr lang="nl-BE" sz="3200" dirty="0" smtClean="0"/>
              <a:t>Maar datums vergelijken leren we later.</a:t>
            </a:r>
          </a:p>
        </p:txBody>
      </p:sp>
    </p:spTree>
    <p:extLst>
      <p:ext uri="{BB962C8B-B14F-4D97-AF65-F5344CB8AC3E}">
        <p14:creationId xmlns:p14="http://schemas.microsoft.com/office/powerpoint/2010/main" val="4319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124</a:t>
            </a:r>
            <a:endParaRPr lang="nl-BE" dirty="0">
              <a:solidFill>
                <a:schemeClr val="accent2">
                  <a:lumMod val="75000"/>
                </a:schemeClr>
              </a:solidFill>
            </a:endParaRPr>
          </a:p>
        </p:txBody>
      </p:sp>
      <p:sp>
        <p:nvSpPr>
          <p:cNvPr id="14" name="Tekstvak 13"/>
          <p:cNvSpPr txBox="1"/>
          <p:nvPr/>
        </p:nvSpPr>
        <p:spPr>
          <a:xfrm>
            <a:off x="1436913" y="1564553"/>
            <a:ext cx="10604833" cy="769441"/>
          </a:xfrm>
          <a:prstGeom prst="rect">
            <a:avLst/>
          </a:prstGeom>
          <a:noFill/>
        </p:spPr>
        <p:txBody>
          <a:bodyPr wrap="square" rtlCol="0">
            <a:spAutoFit/>
          </a:bodyPr>
          <a:lstStyle/>
          <a:p>
            <a:r>
              <a:rPr lang="nl-BE" sz="4400" dirty="0" smtClean="0"/>
              <a:t>Achtergrond met kleurovergang</a:t>
            </a:r>
            <a:endParaRPr lang="nl-BE" sz="4400" dirty="0"/>
          </a:p>
        </p:txBody>
      </p:sp>
      <p:graphicFrame>
        <p:nvGraphicFramePr>
          <p:cNvPr id="16" name="Tabel 15"/>
          <p:cNvGraphicFramePr>
            <a:graphicFrameLocks noGrp="1"/>
          </p:cNvGraphicFramePr>
          <p:nvPr>
            <p:extLst>
              <p:ext uri="{D42A27DB-BD31-4B8C-83A1-F6EECF244321}">
                <p14:modId xmlns:p14="http://schemas.microsoft.com/office/powerpoint/2010/main" val="2653466697"/>
              </p:ext>
            </p:extLst>
          </p:nvPr>
        </p:nvGraphicFramePr>
        <p:xfrm>
          <a:off x="1463039" y="2836079"/>
          <a:ext cx="10578707" cy="1950720"/>
        </p:xfrm>
        <a:graphic>
          <a:graphicData uri="http://schemas.openxmlformats.org/drawingml/2006/table">
            <a:tbl>
              <a:tblPr firstRow="1" firstCol="1" bandRow="1">
                <a:tableStyleId>{5C22544A-7EE6-4342-B048-85BDC9FD1C3A}</a:tableStyleId>
              </a:tblPr>
              <a:tblGrid>
                <a:gridCol w="570477">
                  <a:extLst>
                    <a:ext uri="{9D8B030D-6E8A-4147-A177-3AD203B41FA5}">
                      <a16:colId xmlns:a16="http://schemas.microsoft.com/office/drawing/2014/main" val="2855085912"/>
                    </a:ext>
                  </a:extLst>
                </a:gridCol>
                <a:gridCol w="100082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p>
                      <a:pPr algn="r">
                        <a:lnSpc>
                          <a:spcPct val="100000"/>
                        </a:lnSpc>
                        <a:spcAft>
                          <a:spcPts val="0"/>
                        </a:spcAft>
                      </a:pPr>
                      <a:r>
                        <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rPr>
                        <a:t>4</a:t>
                      </a:r>
                    </a:p>
                    <a:p>
                      <a:pPr algn="r">
                        <a:lnSpc>
                          <a:spcPct val="100000"/>
                        </a:lnSpc>
                        <a:spcAft>
                          <a:spcPts val="0"/>
                        </a:spcAft>
                      </a:pPr>
                      <a:endPar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rPr>
                        <a:t>5</a:t>
                      </a:r>
                      <a:endParaRPr lang="nl-BE" sz="36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3200" b="1" dirty="0" smtClean="0">
                          <a:solidFill>
                            <a:schemeClr val="accent6"/>
                          </a:solidFill>
                          <a:effectLst/>
                          <a:latin typeface="Code New Roman" panose="020B0609020204030204" pitchFamily="49" charset="0"/>
                          <a:cs typeface="Code New Roman" panose="020B0609020204030204" pitchFamily="49" charset="0"/>
                        </a:rPr>
                        <a:t>body {</a:t>
                      </a:r>
                    </a:p>
                    <a:p>
                      <a:pPr marL="0" indent="0" algn="l">
                        <a:lnSpc>
                          <a:spcPct val="100000"/>
                        </a:lnSpc>
                        <a:spcBef>
                          <a:spcPts val="0"/>
                        </a:spcBef>
                        <a:spcAft>
                          <a:spcPts val="0"/>
                        </a:spcAft>
                        <a:tabLst>
                          <a:tab pos="200660" algn="l"/>
                          <a:tab pos="400685" algn="l"/>
                          <a:tab pos="562610" algn="l"/>
                          <a:tab pos="762635" algn="l"/>
                        </a:tabLst>
                      </a:pPr>
                      <a:r>
                        <a:rPr lang="en-US" sz="3200" b="0" dirty="0" smtClean="0">
                          <a:solidFill>
                            <a:schemeClr val="accent6"/>
                          </a:solidFill>
                          <a:effectLst/>
                          <a:latin typeface="Code New Roman" panose="020B0609020204030204" pitchFamily="49" charset="0"/>
                          <a:cs typeface="Code New Roman" panose="020B0609020204030204" pitchFamily="49" charset="0"/>
                        </a:rPr>
                        <a:t>	background-image: </a:t>
                      </a:r>
                      <a:r>
                        <a:rPr lang="en-US" sz="3200" b="0" dirty="0" smtClean="0">
                          <a:solidFill>
                            <a:schemeClr val="tx1"/>
                          </a:solidFill>
                          <a:effectLst/>
                          <a:latin typeface="Code New Roman" panose="020B0609020204030204" pitchFamily="49" charset="0"/>
                          <a:cs typeface="Code New Roman" panose="020B0609020204030204" pitchFamily="49" charset="0"/>
                        </a:rPr>
                        <a:t>linear-gradient(to right 	bottom, black, purple);</a:t>
                      </a:r>
                    </a:p>
                    <a:p>
                      <a:pPr marL="0" indent="0" algn="l">
                        <a:lnSpc>
                          <a:spcPct val="100000"/>
                        </a:lnSpc>
                        <a:spcBef>
                          <a:spcPts val="0"/>
                        </a:spcBef>
                        <a:spcAft>
                          <a:spcPts val="0"/>
                        </a:spcAft>
                        <a:tabLst>
                          <a:tab pos="200660" algn="l"/>
                          <a:tab pos="400685" algn="l"/>
                          <a:tab pos="562610" algn="l"/>
                          <a:tab pos="762635" algn="l"/>
                        </a:tabLst>
                      </a:pPr>
                      <a:r>
                        <a:rPr lang="en-US" sz="3200" b="0" dirty="0" smtClean="0">
                          <a:solidFill>
                            <a:schemeClr val="accent6"/>
                          </a:solidFill>
                          <a:effectLst/>
                          <a:latin typeface="Code New Roman" panose="020B0609020204030204" pitchFamily="49" charset="0"/>
                          <a:cs typeface="Code New Roman" panose="020B0609020204030204" pitchFamily="49" charset="0"/>
                        </a:rPr>
                        <a:t>	font-family: </a:t>
                      </a:r>
                      <a:r>
                        <a:rPr lang="en-US" sz="3200" b="0" dirty="0" err="1" smtClean="0">
                          <a:solidFill>
                            <a:schemeClr val="tx1"/>
                          </a:solidFill>
                          <a:effectLst/>
                          <a:latin typeface="Code New Roman" panose="020B0609020204030204" pitchFamily="49" charset="0"/>
                          <a:cs typeface="Code New Roman" panose="020B0609020204030204" pitchFamily="49" charset="0"/>
                        </a:rPr>
                        <a:t>Comfortaa</a:t>
                      </a:r>
                      <a:r>
                        <a:rPr lang="en-US" sz="3200" b="0" dirty="0" smtClean="0">
                          <a:solidFill>
                            <a:schemeClr val="tx1"/>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Tree>
    <p:extLst>
      <p:ext uri="{BB962C8B-B14F-4D97-AF65-F5344CB8AC3E}">
        <p14:creationId xmlns:p14="http://schemas.microsoft.com/office/powerpoint/2010/main" val="34477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3563429" y="1433504"/>
            <a:ext cx="6841949" cy="1077218"/>
          </a:xfrm>
          <a:prstGeom prst="rect">
            <a:avLst/>
          </a:prstGeom>
          <a:noFill/>
        </p:spPr>
        <p:txBody>
          <a:bodyPr wrap="square" rtlCol="0">
            <a:spAutoFit/>
          </a:bodyPr>
          <a:lstStyle/>
          <a:p>
            <a:r>
              <a:rPr lang="nl-BE" sz="3200" dirty="0" smtClean="0"/>
              <a:t>Validatiefunctie voor datums kan ook in andere projecten zinvol zijn.</a:t>
            </a:r>
          </a:p>
        </p:txBody>
      </p:sp>
      <p:cxnSp>
        <p:nvCxnSpPr>
          <p:cNvPr id="22" name="Rechte verbindingslijn met pijl 21"/>
          <p:cNvCxnSpPr/>
          <p:nvPr/>
        </p:nvCxnSpPr>
        <p:spPr>
          <a:xfrm flipH="1">
            <a:off x="6738743" y="2598396"/>
            <a:ext cx="3655" cy="83800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4" name="Tekstvak 23"/>
          <p:cNvSpPr txBox="1"/>
          <p:nvPr/>
        </p:nvSpPr>
        <p:spPr>
          <a:xfrm>
            <a:off x="4421875" y="3491537"/>
            <a:ext cx="5983503" cy="584775"/>
          </a:xfrm>
          <a:prstGeom prst="rect">
            <a:avLst/>
          </a:prstGeom>
          <a:noFill/>
        </p:spPr>
        <p:txBody>
          <a:bodyPr wrap="square" rtlCol="0">
            <a:spAutoFit/>
          </a:bodyPr>
          <a:lstStyle/>
          <a:p>
            <a:r>
              <a:rPr lang="nl-BE" sz="3200" dirty="0" smtClean="0"/>
              <a:t>Apart javascript-bestand</a:t>
            </a:r>
          </a:p>
        </p:txBody>
      </p:sp>
      <p:sp>
        <p:nvSpPr>
          <p:cNvPr id="26" name="Tekstvak 25"/>
          <p:cNvSpPr txBox="1"/>
          <p:nvPr/>
        </p:nvSpPr>
        <p:spPr>
          <a:xfrm>
            <a:off x="4681183" y="5078330"/>
            <a:ext cx="5983503" cy="1107996"/>
          </a:xfrm>
          <a:prstGeom prst="rect">
            <a:avLst/>
          </a:prstGeom>
          <a:noFill/>
        </p:spPr>
        <p:txBody>
          <a:bodyPr wrap="square" rtlCol="0">
            <a:spAutoFit/>
          </a:bodyPr>
          <a:lstStyle/>
          <a:p>
            <a:r>
              <a:rPr lang="nl-BE" sz="6600" dirty="0" smtClean="0">
                <a:solidFill>
                  <a:schemeClr val="accent6"/>
                </a:solidFill>
              </a:rPr>
              <a:t>bibliotheek</a:t>
            </a:r>
          </a:p>
        </p:txBody>
      </p:sp>
      <p:cxnSp>
        <p:nvCxnSpPr>
          <p:cNvPr id="32" name="Rechte verbindingslijn met pijl 31"/>
          <p:cNvCxnSpPr/>
          <p:nvPr/>
        </p:nvCxnSpPr>
        <p:spPr>
          <a:xfrm flipH="1">
            <a:off x="6752391" y="4221929"/>
            <a:ext cx="3655" cy="83800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3991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5262979"/>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300" dirty="0" smtClean="0"/>
              <a:t>Maak </a:t>
            </a:r>
            <a:r>
              <a:rPr lang="nl-BE" sz="2300" dirty="0"/>
              <a:t>een nieuw mapje aan in de hoofdmap van </a:t>
            </a:r>
            <a:r>
              <a:rPr lang="nl-BE" sz="2300" dirty="0">
                <a:solidFill>
                  <a:schemeClr val="accent6"/>
                </a:solidFill>
                <a:latin typeface="Code New Roman" panose="020B0609020204030204" pitchFamily="49" charset="0"/>
                <a:cs typeface="Code New Roman" panose="020B0609020204030204" pitchFamily="49" charset="0"/>
              </a:rPr>
              <a:t>vb09</a:t>
            </a:r>
            <a:r>
              <a:rPr lang="nl-BE" sz="2300" dirty="0"/>
              <a:t> met als naam </a:t>
            </a:r>
            <a:r>
              <a:rPr lang="nl-BE" sz="2300" dirty="0">
                <a:solidFill>
                  <a:schemeClr val="accent6"/>
                </a:solidFill>
                <a:latin typeface="Code New Roman" panose="020B0609020204030204" pitchFamily="49" charset="0"/>
                <a:cs typeface="Code New Roman" panose="020B0609020204030204" pitchFamily="49" charset="0"/>
              </a:rPr>
              <a:t>scripts</a:t>
            </a:r>
            <a:r>
              <a:rPr lang="nl-BE" sz="2300" dirty="0"/>
              <a:t>.</a:t>
            </a:r>
          </a:p>
          <a:p>
            <a:pPr marL="514350" indent="-514350">
              <a:spcBef>
                <a:spcPts val="1200"/>
              </a:spcBef>
              <a:buClr>
                <a:schemeClr val="accent6"/>
              </a:buClr>
              <a:buFont typeface="Wingdings 3" panose="05040102010807070707" pitchFamily="18" charset="2"/>
              <a:buChar char=""/>
            </a:pPr>
            <a:r>
              <a:rPr lang="nl-BE" sz="2300" dirty="0" smtClean="0"/>
              <a:t>Maak </a:t>
            </a:r>
            <a:r>
              <a:rPr lang="nl-BE" sz="2300" dirty="0"/>
              <a:t>met een teksteditor een nieuw bestand aan dat je </a:t>
            </a:r>
            <a:r>
              <a:rPr lang="nl-BE" sz="2300" dirty="0">
                <a:solidFill>
                  <a:schemeClr val="accent6"/>
                </a:solidFill>
                <a:latin typeface="Code New Roman" panose="020B0609020204030204" pitchFamily="49" charset="0"/>
                <a:cs typeface="Code New Roman" panose="020B0609020204030204" pitchFamily="49" charset="0"/>
              </a:rPr>
              <a:t>scripts.js</a:t>
            </a:r>
            <a:r>
              <a:rPr lang="nl-BE" sz="2300" dirty="0"/>
              <a:t> noemt.</a:t>
            </a:r>
          </a:p>
          <a:p>
            <a:pPr marL="514350" indent="-514350">
              <a:spcBef>
                <a:spcPts val="1200"/>
              </a:spcBef>
              <a:buClr>
                <a:schemeClr val="accent6"/>
              </a:buClr>
              <a:buFont typeface="Wingdings 3" panose="05040102010807070707" pitchFamily="18" charset="2"/>
              <a:buChar char=""/>
            </a:pPr>
            <a:r>
              <a:rPr lang="nl-BE" sz="2300" dirty="0" smtClean="0"/>
              <a:t>Kopieer </a:t>
            </a:r>
            <a:r>
              <a:rPr lang="nl-BE" sz="2300" dirty="0"/>
              <a:t>en plak nu de functie </a:t>
            </a:r>
            <a:r>
              <a:rPr lang="nl-BE" sz="2300" dirty="0" err="1">
                <a:solidFill>
                  <a:schemeClr val="accent6"/>
                </a:solidFill>
                <a:latin typeface="Code New Roman" panose="020B0609020204030204" pitchFamily="49" charset="0"/>
                <a:cs typeface="Code New Roman" panose="020B0609020204030204" pitchFamily="49" charset="0"/>
              </a:rPr>
              <a:t>funfacts</a:t>
            </a:r>
            <a:r>
              <a:rPr lang="nl-BE" sz="2300" dirty="0">
                <a:solidFill>
                  <a:schemeClr val="accent6"/>
                </a:solidFill>
                <a:latin typeface="Code New Roman" panose="020B0609020204030204" pitchFamily="49" charset="0"/>
                <a:cs typeface="Code New Roman" panose="020B0609020204030204" pitchFamily="49" charset="0"/>
              </a:rPr>
              <a:t>()</a:t>
            </a:r>
            <a:r>
              <a:rPr lang="nl-BE" sz="2300" dirty="0"/>
              <a:t> naar de nieuwe script-pagina.</a:t>
            </a:r>
          </a:p>
          <a:p>
            <a:pPr marL="514350" indent="-514350">
              <a:spcBef>
                <a:spcPts val="1200"/>
              </a:spcBef>
              <a:buClr>
                <a:schemeClr val="accent6"/>
              </a:buClr>
              <a:buFont typeface="Wingdings 3" panose="05040102010807070707" pitchFamily="18" charset="2"/>
              <a:buChar char=""/>
            </a:pPr>
            <a:r>
              <a:rPr lang="nl-BE" sz="2300" dirty="0" smtClean="0"/>
              <a:t>We </a:t>
            </a:r>
            <a:r>
              <a:rPr lang="nl-BE" sz="2300" dirty="0"/>
              <a:t>maken de functie generiek – dit wil zeggen: ze moet bruikbaar zijn om vanuit eender welke andere pagina gebruikt te worden.</a:t>
            </a:r>
          </a:p>
          <a:p>
            <a:pPr marL="971550" lvl="1" indent="-514350">
              <a:spcBef>
                <a:spcPts val="1200"/>
              </a:spcBef>
              <a:buClr>
                <a:schemeClr val="accent6"/>
              </a:buClr>
              <a:buFont typeface="Wingdings" panose="05000000000000000000" pitchFamily="2" charset="2"/>
              <a:buChar char="§"/>
            </a:pPr>
            <a:r>
              <a:rPr lang="nl-BE" sz="2300" dirty="0" smtClean="0"/>
              <a:t>Wijzig </a:t>
            </a:r>
            <a:r>
              <a:rPr lang="nl-BE" sz="2300" dirty="0"/>
              <a:t>de naam van de functie </a:t>
            </a:r>
            <a:r>
              <a:rPr lang="nl-BE" sz="2300" dirty="0" err="1">
                <a:solidFill>
                  <a:schemeClr val="accent6"/>
                </a:solidFill>
                <a:latin typeface="Code New Roman" panose="020B0609020204030204" pitchFamily="49" charset="0"/>
                <a:cs typeface="Code New Roman" panose="020B0609020204030204" pitchFamily="49" charset="0"/>
              </a:rPr>
              <a:t>funfacts</a:t>
            </a:r>
            <a:r>
              <a:rPr lang="nl-BE" sz="2300" dirty="0">
                <a:solidFill>
                  <a:schemeClr val="accent6"/>
                </a:solidFill>
                <a:latin typeface="Code New Roman" panose="020B0609020204030204" pitchFamily="49" charset="0"/>
                <a:cs typeface="Code New Roman" panose="020B0609020204030204" pitchFamily="49" charset="0"/>
              </a:rPr>
              <a:t>() </a:t>
            </a:r>
            <a:r>
              <a:rPr lang="nl-BE" sz="2300" dirty="0"/>
              <a:t>naar </a:t>
            </a:r>
            <a:r>
              <a:rPr lang="nl-BE" sz="2300" dirty="0">
                <a:solidFill>
                  <a:schemeClr val="accent6"/>
                </a:solidFill>
                <a:latin typeface="Code New Roman" panose="020B0609020204030204" pitchFamily="49" charset="0"/>
                <a:cs typeface="Code New Roman" panose="020B0609020204030204" pitchFamily="49" charset="0"/>
              </a:rPr>
              <a:t>datumvalidatie()</a:t>
            </a:r>
            <a:r>
              <a:rPr lang="nl-BE" sz="2300" dirty="0"/>
              <a:t>. </a:t>
            </a:r>
          </a:p>
          <a:p>
            <a:pPr marL="971550" lvl="1" indent="-514350">
              <a:spcBef>
                <a:spcPts val="1200"/>
              </a:spcBef>
              <a:buClr>
                <a:schemeClr val="accent6"/>
              </a:buClr>
              <a:buFont typeface="Wingdings" panose="05000000000000000000" pitchFamily="2" charset="2"/>
              <a:buChar char="§"/>
            </a:pPr>
            <a:r>
              <a:rPr lang="nl-BE" sz="2300" dirty="0" smtClean="0"/>
              <a:t>Uiteraard </a:t>
            </a:r>
            <a:r>
              <a:rPr lang="nl-BE" sz="2300" dirty="0"/>
              <a:t>kan je de eerste regel niet laten staan. Het formulier bevindt zich immers niet meer in het huidige document. De datum zal door </a:t>
            </a:r>
            <a:r>
              <a:rPr lang="nl-BE" sz="2300" dirty="0" smtClean="0"/>
              <a:t>middel </a:t>
            </a:r>
            <a:r>
              <a:rPr lang="nl-BE" sz="2300" dirty="0"/>
              <a:t>van een parameter doorgestuurd worden bij het aanroepen van de functie. Voeg de parameter datum toe aan de naam van de functie.</a:t>
            </a:r>
          </a:p>
          <a:p>
            <a:pPr marL="971550" lvl="1" indent="-514350">
              <a:spcBef>
                <a:spcPts val="1200"/>
              </a:spcBef>
              <a:buClr>
                <a:schemeClr val="accent6"/>
              </a:buClr>
              <a:buFont typeface="Wingdings" panose="05000000000000000000" pitchFamily="2" charset="2"/>
              <a:buChar char="§"/>
            </a:pPr>
            <a:r>
              <a:rPr lang="nl-BE" sz="2300" dirty="0" smtClean="0"/>
              <a:t>Wijzig </a:t>
            </a:r>
            <a:r>
              <a:rPr lang="nl-BE" sz="2300" dirty="0"/>
              <a:t>ook het einde van de functie en bewaar het bestand.</a:t>
            </a:r>
          </a:p>
        </p:txBody>
      </p:sp>
    </p:spTree>
    <p:extLst>
      <p:ext uri="{BB962C8B-B14F-4D97-AF65-F5344CB8AC3E}">
        <p14:creationId xmlns:p14="http://schemas.microsoft.com/office/powerpoint/2010/main" val="109913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4431983"/>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Maak </a:t>
            </a:r>
            <a:r>
              <a:rPr lang="nl-BE" sz="2800" dirty="0"/>
              <a:t>een nieuw mapje aan in de hoofdmap van </a:t>
            </a:r>
            <a:r>
              <a:rPr lang="nl-BE" sz="2800" dirty="0">
                <a:solidFill>
                  <a:schemeClr val="accent6"/>
                </a:solidFill>
                <a:latin typeface="Code New Roman" panose="020B0609020204030204" pitchFamily="49" charset="0"/>
                <a:cs typeface="Code New Roman" panose="020B0609020204030204" pitchFamily="49" charset="0"/>
              </a:rPr>
              <a:t>vb09</a:t>
            </a:r>
            <a:r>
              <a:rPr lang="nl-BE" sz="2800" dirty="0"/>
              <a:t> met als naam </a:t>
            </a:r>
            <a:r>
              <a:rPr lang="nl-BE" sz="2800" dirty="0">
                <a:solidFill>
                  <a:schemeClr val="accent6"/>
                </a:solidFill>
                <a:latin typeface="Code New Roman" panose="020B0609020204030204" pitchFamily="49" charset="0"/>
                <a:cs typeface="Code New Roman" panose="020B0609020204030204" pitchFamily="49" charset="0"/>
              </a:rPr>
              <a:t>scripts</a:t>
            </a:r>
            <a:r>
              <a:rPr lang="nl-BE" sz="2800" dirty="0"/>
              <a:t>.</a:t>
            </a:r>
          </a:p>
          <a:p>
            <a:pPr marL="514350" indent="-514350">
              <a:spcBef>
                <a:spcPts val="1200"/>
              </a:spcBef>
              <a:buClr>
                <a:schemeClr val="accent6"/>
              </a:buClr>
              <a:buFont typeface="Wingdings 3" panose="05040102010807070707" pitchFamily="18" charset="2"/>
              <a:buChar char=""/>
            </a:pPr>
            <a:r>
              <a:rPr lang="nl-BE" sz="2800" dirty="0" smtClean="0"/>
              <a:t>Maak </a:t>
            </a:r>
            <a:r>
              <a:rPr lang="nl-BE" sz="2800" dirty="0"/>
              <a:t>met een teksteditor een nieuw bestand aan dat je </a:t>
            </a:r>
            <a:r>
              <a:rPr lang="nl-BE" sz="2800" dirty="0">
                <a:solidFill>
                  <a:schemeClr val="accent6"/>
                </a:solidFill>
                <a:latin typeface="Code New Roman" panose="020B0609020204030204" pitchFamily="49" charset="0"/>
                <a:cs typeface="Code New Roman" panose="020B0609020204030204" pitchFamily="49" charset="0"/>
              </a:rPr>
              <a:t>scripts.js</a:t>
            </a:r>
            <a:r>
              <a:rPr lang="nl-BE" sz="2800" dirty="0"/>
              <a:t> noemt.</a:t>
            </a:r>
          </a:p>
          <a:p>
            <a:pPr marL="514350" indent="-514350">
              <a:spcBef>
                <a:spcPts val="1200"/>
              </a:spcBef>
              <a:buClr>
                <a:schemeClr val="accent6"/>
              </a:buClr>
              <a:buFont typeface="Wingdings 3" panose="05040102010807070707" pitchFamily="18" charset="2"/>
              <a:buChar char=""/>
            </a:pPr>
            <a:r>
              <a:rPr lang="nl-BE" sz="2800" dirty="0" smtClean="0"/>
              <a:t>Kopieer </a:t>
            </a:r>
            <a:r>
              <a:rPr lang="nl-BE" sz="2800" dirty="0"/>
              <a:t>en plak nu de functie </a:t>
            </a:r>
            <a:r>
              <a:rPr lang="nl-BE" sz="2800" dirty="0" err="1">
                <a:solidFill>
                  <a:schemeClr val="accent6"/>
                </a:solidFill>
                <a:latin typeface="Code New Roman" panose="020B0609020204030204" pitchFamily="49" charset="0"/>
                <a:cs typeface="Code New Roman" panose="020B0609020204030204" pitchFamily="49" charset="0"/>
              </a:rPr>
              <a:t>funfacts</a:t>
            </a:r>
            <a:r>
              <a:rPr lang="nl-BE" sz="2800" dirty="0">
                <a:solidFill>
                  <a:schemeClr val="accent6"/>
                </a:solidFill>
                <a:latin typeface="Code New Roman" panose="020B0609020204030204" pitchFamily="49" charset="0"/>
                <a:cs typeface="Code New Roman" panose="020B0609020204030204" pitchFamily="49" charset="0"/>
              </a:rPr>
              <a:t>()</a:t>
            </a:r>
            <a:r>
              <a:rPr lang="nl-BE" sz="2800" dirty="0"/>
              <a:t> naar de nieuwe script-pagina.</a:t>
            </a:r>
          </a:p>
          <a:p>
            <a:pPr marL="514350" indent="-514350">
              <a:spcBef>
                <a:spcPts val="1200"/>
              </a:spcBef>
              <a:buClr>
                <a:schemeClr val="accent6"/>
              </a:buClr>
              <a:buFont typeface="Wingdings 3" panose="05040102010807070707" pitchFamily="18" charset="2"/>
              <a:buChar char=""/>
            </a:pPr>
            <a:r>
              <a:rPr lang="nl-BE" sz="2800" dirty="0" smtClean="0"/>
              <a:t>We </a:t>
            </a:r>
            <a:r>
              <a:rPr lang="nl-BE" sz="2800" dirty="0"/>
              <a:t>maken de functie generiek – dit wil zeggen: ze moet bruikbaar zijn om vanuit eender welke andere pagina gebruikt te worden</a:t>
            </a:r>
            <a:r>
              <a:rPr lang="nl-BE" sz="2800" dirty="0" smtClean="0"/>
              <a:t>.</a:t>
            </a:r>
            <a:endParaRPr lang="nl-BE" sz="2800" dirty="0"/>
          </a:p>
        </p:txBody>
      </p:sp>
    </p:spTree>
    <p:extLst>
      <p:ext uri="{BB962C8B-B14F-4D97-AF65-F5344CB8AC3E}">
        <p14:creationId xmlns:p14="http://schemas.microsoft.com/office/powerpoint/2010/main" val="333197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36797366"/>
              </p:ext>
            </p:extLst>
          </p:nvPr>
        </p:nvGraphicFramePr>
        <p:xfrm>
          <a:off x="1463039" y="1545116"/>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funfacts</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graphicFrame>
        <p:nvGraphicFramePr>
          <p:cNvPr id="17" name="Tabel 16"/>
          <p:cNvGraphicFramePr>
            <a:graphicFrameLocks noGrp="1"/>
          </p:cNvGraphicFramePr>
          <p:nvPr>
            <p:extLst>
              <p:ext uri="{D42A27DB-BD31-4B8C-83A1-F6EECF244321}">
                <p14:modId xmlns:p14="http://schemas.microsoft.com/office/powerpoint/2010/main" val="3965434303"/>
              </p:ext>
            </p:extLst>
          </p:nvPr>
        </p:nvGraphicFramePr>
        <p:xfrm>
          <a:off x="1463039" y="4119210"/>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12" name="Rechte verbindingslijn met pijl 11"/>
          <p:cNvCxnSpPr/>
          <p:nvPr/>
        </p:nvCxnSpPr>
        <p:spPr>
          <a:xfrm flipH="1">
            <a:off x="3063240" y="1956816"/>
            <a:ext cx="9144" cy="217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827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2189767318"/>
              </p:ext>
            </p:extLst>
          </p:nvPr>
        </p:nvGraphicFramePr>
        <p:xfrm>
          <a:off x="1463039" y="1545116"/>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(datum)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graphicFrame>
        <p:nvGraphicFramePr>
          <p:cNvPr id="17" name="Tabel 16"/>
          <p:cNvGraphicFramePr>
            <a:graphicFrameLocks noGrp="1"/>
          </p:cNvGraphicFramePr>
          <p:nvPr>
            <p:extLst>
              <p:ext uri="{D42A27DB-BD31-4B8C-83A1-F6EECF244321}">
                <p14:modId xmlns:p14="http://schemas.microsoft.com/office/powerpoint/2010/main" val="3965434303"/>
              </p:ext>
            </p:extLst>
          </p:nvPr>
        </p:nvGraphicFramePr>
        <p:xfrm>
          <a:off x="1463039" y="4119210"/>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12" name="Rechte verbindingslijn met pijl 11"/>
          <p:cNvCxnSpPr/>
          <p:nvPr/>
        </p:nvCxnSpPr>
        <p:spPr>
          <a:xfrm flipV="1">
            <a:off x="5431536" y="1920240"/>
            <a:ext cx="356616" cy="219897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4124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2189767318"/>
              </p:ext>
            </p:extLst>
          </p:nvPr>
        </p:nvGraphicFramePr>
        <p:xfrm>
          <a:off x="1463039" y="1545116"/>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(datum)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13" name="Rechte verbindingslijn 12"/>
          <p:cNvCxnSpPr/>
          <p:nvPr/>
        </p:nvCxnSpPr>
        <p:spPr>
          <a:xfrm>
            <a:off x="2606040" y="2511293"/>
            <a:ext cx="8631936"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986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4042347361"/>
              </p:ext>
            </p:extLst>
          </p:nvPr>
        </p:nvGraphicFramePr>
        <p:xfrm>
          <a:off x="1463039" y="1545116"/>
          <a:ext cx="10533343" cy="32918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baseline="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foutmelding</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op het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scherm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zetten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en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validatie</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b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b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terugsturen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rgbClr val="C00000"/>
                          </a:solidFill>
                          <a:effectLst/>
                          <a:latin typeface="Code New Roman" panose="020B0609020204030204" pitchFamily="49" charset="0"/>
                          <a:cs typeface="Code New Roman" panose="020B0609020204030204" pitchFamily="49" charset="0"/>
                        </a:rPr>
                        <a:t>if (</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 ==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true;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 else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alert(</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false;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232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graphicFrame>
        <p:nvGraphicFramePr>
          <p:cNvPr id="16" name="Tabel 15"/>
          <p:cNvGraphicFramePr>
            <a:graphicFrameLocks noGrp="1"/>
          </p:cNvGraphicFramePr>
          <p:nvPr>
            <p:extLst>
              <p:ext uri="{D42A27DB-BD31-4B8C-83A1-F6EECF244321}">
                <p14:modId xmlns:p14="http://schemas.microsoft.com/office/powerpoint/2010/main" val="3144223320"/>
              </p:ext>
            </p:extLst>
          </p:nvPr>
        </p:nvGraphicFramePr>
        <p:xfrm>
          <a:off x="1463039" y="1545116"/>
          <a:ext cx="10533343" cy="32918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baseline="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foutmelding</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op het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scherm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zetten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en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validatie</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b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b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terugsturen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rgbClr val="C00000"/>
                          </a:solidFill>
                          <a:effectLst/>
                          <a:latin typeface="Code New Roman" panose="020B0609020204030204" pitchFamily="49" charset="0"/>
                          <a:cs typeface="Code New Roman" panose="020B0609020204030204" pitchFamily="49" charset="0"/>
                        </a:rPr>
                        <a:t>if (</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 ==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true;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 else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alert(</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false;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7" name="Afbeelding 16"/>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0" name="Rechthoek 19"/>
          <p:cNvSpPr/>
          <p:nvPr/>
        </p:nvSpPr>
        <p:spPr>
          <a:xfrm>
            <a:off x="6619544" y="2431214"/>
            <a:ext cx="5155608" cy="17750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De waarden </a:t>
            </a:r>
            <a:r>
              <a:rPr lang="nl-BE" sz="2800" dirty="0" err="1" smtClean="0">
                <a:latin typeface="Code New Roman" panose="020B0609020204030204" pitchFamily="49" charset="0"/>
                <a:cs typeface="Code New Roman" panose="020B0609020204030204" pitchFamily="49" charset="0"/>
              </a:rPr>
              <a:t>true</a:t>
            </a:r>
            <a:r>
              <a:rPr lang="nl-BE" sz="2800" dirty="0" smtClean="0"/>
              <a:t> of </a:t>
            </a:r>
            <a:r>
              <a:rPr lang="nl-BE" sz="2800" dirty="0" err="1" smtClean="0">
                <a:latin typeface="Code New Roman" panose="020B0609020204030204" pitchFamily="49" charset="0"/>
                <a:cs typeface="Code New Roman" panose="020B0609020204030204" pitchFamily="49" charset="0"/>
              </a:rPr>
              <a:t>false</a:t>
            </a:r>
            <a:r>
              <a:rPr lang="nl-BE" sz="2800" dirty="0" smtClean="0"/>
              <a:t> terugsturen naar de aanroep van de functie</a:t>
            </a:r>
            <a:endParaRPr lang="nl-BE" sz="2800" dirty="0"/>
          </a:p>
        </p:txBody>
      </p:sp>
      <p:cxnSp>
        <p:nvCxnSpPr>
          <p:cNvPr id="21" name="Rechte verbindingslijn met pijl 20"/>
          <p:cNvCxnSpPr/>
          <p:nvPr/>
        </p:nvCxnSpPr>
        <p:spPr>
          <a:xfrm flipV="1">
            <a:off x="5163629" y="2852925"/>
            <a:ext cx="856559" cy="283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flipV="1">
            <a:off x="5163628" y="3987964"/>
            <a:ext cx="856559" cy="283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3" name="Rechthoek 22"/>
          <p:cNvSpPr/>
          <p:nvPr/>
        </p:nvSpPr>
        <p:spPr>
          <a:xfrm>
            <a:off x="6619544" y="5303519"/>
            <a:ext cx="5155608" cy="11594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tweerichtingsparameter</a:t>
            </a:r>
            <a:endParaRPr lang="nl-BE" sz="2800" dirty="0"/>
          </a:p>
        </p:txBody>
      </p:sp>
      <p:cxnSp>
        <p:nvCxnSpPr>
          <p:cNvPr id="24" name="Rechte verbindingslijn met pijl 23"/>
          <p:cNvCxnSpPr/>
          <p:nvPr/>
        </p:nvCxnSpPr>
        <p:spPr>
          <a:xfrm>
            <a:off x="9182424" y="4259034"/>
            <a:ext cx="14924" cy="95304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5682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132</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433850463"/>
              </p:ext>
            </p:extLst>
          </p:nvPr>
        </p:nvGraphicFramePr>
        <p:xfrm>
          <a:off x="1463039" y="1545116"/>
          <a:ext cx="10533343" cy="1115788"/>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115788">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const</a:t>
                      </a:r>
                      <a:r>
                        <a:rPr lang="en-US" sz="2400" b="0" dirty="0" smtClean="0">
                          <a:solidFill>
                            <a:schemeClr val="accent6"/>
                          </a:solidFill>
                          <a:effectLst/>
                          <a:latin typeface="Code New Roman" panose="020B0609020204030204" pitchFamily="49" charset="0"/>
                          <a:cs typeface="Code New Roman" panose="020B0609020204030204" pitchFamily="49" charset="0"/>
                        </a:rPr>
                        <a:t> </a:t>
                      </a:r>
                      <a:r>
                        <a:rPr lang="en-US" sz="2400" b="0" dirty="0" err="1" smtClean="0">
                          <a:solidFill>
                            <a:schemeClr val="accent3">
                              <a:lumMod val="60000"/>
                              <a:lumOff val="40000"/>
                            </a:schemeClr>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3">
                              <a:lumMod val="60000"/>
                              <a:lumOff val="40000"/>
                            </a:schemeClr>
                          </a:solidFill>
                          <a:effectLst/>
                          <a:latin typeface="Code New Roman" panose="020B0609020204030204" pitchFamily="49" charset="0"/>
                          <a:cs typeface="Code New Roman" panose="020B0609020204030204" pitchFamily="49" charset="0"/>
                        </a:rPr>
                        <a:t> = (datum) =&gt; </a:t>
                      </a:r>
                      <a:r>
                        <a:rPr lang="en-US" sz="2400" b="0" dirty="0" smtClean="0">
                          <a:solidFill>
                            <a:schemeClr val="accent3">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86000" y="1415421"/>
            <a:ext cx="1179576" cy="660267"/>
          </a:xfrm>
          <a:prstGeom prst="round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Rechte verbindingslijn met pijl 16"/>
          <p:cNvCxnSpPr/>
          <p:nvPr/>
        </p:nvCxnSpPr>
        <p:spPr>
          <a:xfrm>
            <a:off x="2875788" y="2075688"/>
            <a:ext cx="2299716" cy="2130549"/>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0" name="Rechthoek 19"/>
          <p:cNvSpPr/>
          <p:nvPr/>
        </p:nvSpPr>
        <p:spPr>
          <a:xfrm>
            <a:off x="1463038" y="4297677"/>
            <a:ext cx="10533343" cy="11594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De functie gedraagt zich als een variabele</a:t>
            </a:r>
            <a:endParaRPr lang="nl-BE" sz="2800" dirty="0"/>
          </a:p>
        </p:txBody>
      </p:sp>
    </p:spTree>
    <p:extLst>
      <p:ext uri="{BB962C8B-B14F-4D97-AF65-F5344CB8AC3E}">
        <p14:creationId xmlns:p14="http://schemas.microsoft.com/office/powerpoint/2010/main" val="288019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75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132</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1538883"/>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Noteer </a:t>
            </a:r>
            <a:r>
              <a:rPr lang="nl-BE" sz="2800" dirty="0"/>
              <a:t>de verwijzing naar het bestand </a:t>
            </a:r>
            <a:r>
              <a:rPr lang="nl-BE" sz="2800" dirty="0">
                <a:solidFill>
                  <a:schemeClr val="accent6"/>
                </a:solidFill>
                <a:latin typeface="Code New Roman" panose="020B0609020204030204" pitchFamily="49" charset="0"/>
                <a:cs typeface="Code New Roman" panose="020B0609020204030204" pitchFamily="49" charset="0"/>
              </a:rPr>
              <a:t>scripts.js</a:t>
            </a:r>
            <a:r>
              <a:rPr lang="nl-BE" sz="2800" dirty="0"/>
              <a:t> in het </a:t>
            </a:r>
            <a:r>
              <a:rPr lang="nl-BE" sz="2800" dirty="0">
                <a:solidFill>
                  <a:schemeClr val="accent6"/>
                </a:solidFill>
                <a:latin typeface="Code New Roman" panose="020B0609020204030204" pitchFamily="49" charset="0"/>
                <a:cs typeface="Code New Roman" panose="020B0609020204030204" pitchFamily="49" charset="0"/>
              </a:rPr>
              <a:t>&lt;head&gt;</a:t>
            </a:r>
            <a:r>
              <a:rPr lang="nl-BE" sz="2800" dirty="0"/>
              <a:t>-gedeelte.</a:t>
            </a:r>
          </a:p>
          <a:p>
            <a:pPr>
              <a:spcBef>
                <a:spcPts val="1200"/>
              </a:spcBef>
              <a:buClr>
                <a:schemeClr val="accent6"/>
              </a:buClr>
            </a:pPr>
            <a:endParaRPr lang="nl-BE" sz="2800" dirty="0"/>
          </a:p>
        </p:txBody>
      </p:sp>
      <p:graphicFrame>
        <p:nvGraphicFramePr>
          <p:cNvPr id="16" name="Tabel 15"/>
          <p:cNvGraphicFramePr>
            <a:graphicFrameLocks noGrp="1"/>
          </p:cNvGraphicFramePr>
          <p:nvPr>
            <p:extLst>
              <p:ext uri="{D42A27DB-BD31-4B8C-83A1-F6EECF244321}">
                <p14:modId xmlns:p14="http://schemas.microsoft.com/office/powerpoint/2010/main" val="2283294846"/>
              </p:ext>
            </p:extLst>
          </p:nvPr>
        </p:nvGraphicFramePr>
        <p:xfrm>
          <a:off x="1463038" y="3052291"/>
          <a:ext cx="10533343" cy="2159788"/>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2159788">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6</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&lt;head&gt;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&lt;meta charset=utf-8&gt;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&lt;meta name="robots" content="all"&gt;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&lt;link </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rel</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="stylesheet" type="text/</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css</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href</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opmaak</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/opmaak.css"&gt;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&lt;title&gt;Je </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levensloop</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&lt;/title&gt;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&lt;script type="text/</a:t>
                      </a:r>
                      <a:r>
                        <a:rPr lang="en-US" sz="2000" b="0" dirty="0" err="1" smtClean="0">
                          <a:solidFill>
                            <a:schemeClr val="accent6"/>
                          </a:solidFill>
                          <a:effectLst/>
                          <a:latin typeface="Code New Roman" panose="020B0609020204030204" pitchFamily="49" charset="0"/>
                          <a:cs typeface="Code New Roman" panose="020B0609020204030204" pitchFamily="49" charset="0"/>
                        </a:rPr>
                        <a:t>javascript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src</a:t>
                      </a:r>
                      <a:r>
                        <a:rPr lang="en-US" sz="2000" b="0" dirty="0" smtClean="0">
                          <a:solidFill>
                            <a:schemeClr val="accent6"/>
                          </a:solidFill>
                          <a:effectLst/>
                          <a:latin typeface="Code New Roman" panose="020B0609020204030204" pitchFamily="49" charset="0"/>
                          <a:cs typeface="Code New Roman" panose="020B0609020204030204" pitchFamily="49" charset="0"/>
                        </a:rPr>
                        <a:t>="scripts/scripts.js"&gt;&lt;/script&gt;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&lt;/head&gt;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405860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1"/>
            <a:ext cx="952489" cy="933857"/>
          </a:xfrm>
          <a:prstGeom prst="rect">
            <a:avLst/>
          </a:prstGeom>
        </p:spPr>
      </p:pic>
      <p:sp>
        <p:nvSpPr>
          <p:cNvPr id="19" name="Rechthoek 18"/>
          <p:cNvSpPr/>
          <p:nvPr/>
        </p:nvSpPr>
        <p:spPr>
          <a:xfrm>
            <a:off x="1463039" y="1560297"/>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err="1">
                <a:latin typeface="Code New Roman" panose="020B0609020204030204" pitchFamily="49" charset="0"/>
                <a:cs typeface="Code New Roman" panose="020B0609020204030204" pitchFamily="49" charset="0"/>
              </a:rPr>
              <a:t>linear-gradient</a:t>
            </a:r>
            <a:r>
              <a:rPr lang="nl-BE" sz="2400" dirty="0">
                <a:latin typeface="Code New Roman" panose="020B0609020204030204" pitchFamily="49" charset="0"/>
                <a:cs typeface="Code New Roman" panose="020B0609020204030204" pitchFamily="49" charset="0"/>
              </a:rPr>
              <a:t>(black, </a:t>
            </a:r>
            <a:r>
              <a:rPr lang="nl-BE" sz="2400" dirty="0" err="1">
                <a:latin typeface="Code New Roman" panose="020B0609020204030204" pitchFamily="49" charset="0"/>
                <a:cs typeface="Code New Roman" panose="020B0609020204030204" pitchFamily="49" charset="0"/>
              </a:rPr>
              <a:t>purple</a:t>
            </a:r>
            <a:r>
              <a:rPr lang="nl-BE" sz="2400" dirty="0">
                <a:latin typeface="Code New Roman" panose="020B0609020204030204" pitchFamily="49" charset="0"/>
                <a:cs typeface="Code New Roman" panose="020B0609020204030204" pitchFamily="49" charset="0"/>
              </a:rPr>
              <a:t>)</a:t>
            </a:r>
          </a:p>
        </p:txBody>
      </p:sp>
      <p:sp>
        <p:nvSpPr>
          <p:cNvPr id="20" name="Rechthoek 19"/>
          <p:cNvSpPr/>
          <p:nvPr/>
        </p:nvSpPr>
        <p:spPr>
          <a:xfrm>
            <a:off x="1463039" y="2434794"/>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Rechthoek 20"/>
          <p:cNvSpPr/>
          <p:nvPr/>
        </p:nvSpPr>
        <p:spPr>
          <a:xfrm>
            <a:off x="1436914" y="4260016"/>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latin typeface="Code New Roman" panose="020B0609020204030204" pitchFamily="49" charset="0"/>
                <a:cs typeface="Code New Roman" panose="020B0609020204030204" pitchFamily="49" charset="0"/>
              </a:rPr>
              <a:t>linear-gradient(to right, black, purple)</a:t>
            </a:r>
            <a:endParaRPr lang="nl-BE" sz="2400" dirty="0">
              <a:latin typeface="Code New Roman" panose="020B0609020204030204" pitchFamily="49" charset="0"/>
              <a:cs typeface="Code New Roman" panose="020B0609020204030204" pitchFamily="49" charset="0"/>
            </a:endParaRPr>
          </a:p>
        </p:txBody>
      </p:sp>
      <p:sp>
        <p:nvSpPr>
          <p:cNvPr id="22" name="Rechthoek 21"/>
          <p:cNvSpPr/>
          <p:nvPr/>
        </p:nvSpPr>
        <p:spPr>
          <a:xfrm>
            <a:off x="1436914" y="5134513"/>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 name="Tekstvak 2"/>
          <p:cNvSpPr txBox="1"/>
          <p:nvPr/>
        </p:nvSpPr>
        <p:spPr>
          <a:xfrm>
            <a:off x="1592826" y="2713703"/>
            <a:ext cx="10422795" cy="523220"/>
          </a:xfrm>
          <a:prstGeom prst="rect">
            <a:avLst/>
          </a:prstGeom>
          <a:noFill/>
        </p:spPr>
        <p:txBody>
          <a:bodyPr wrap="square" rtlCol="0">
            <a:spAutoFit/>
          </a:bodyPr>
          <a:lstStyle/>
          <a:p>
            <a:r>
              <a:rPr lang="nl-BE" sz="2800" dirty="0"/>
              <a:t>Kleurovergang van boven naar onder</a:t>
            </a:r>
          </a:p>
        </p:txBody>
      </p:sp>
      <p:sp>
        <p:nvSpPr>
          <p:cNvPr id="23" name="Tekstvak 22"/>
          <p:cNvSpPr txBox="1"/>
          <p:nvPr/>
        </p:nvSpPr>
        <p:spPr>
          <a:xfrm>
            <a:off x="1592825" y="5383361"/>
            <a:ext cx="10422795" cy="523220"/>
          </a:xfrm>
          <a:prstGeom prst="rect">
            <a:avLst/>
          </a:prstGeom>
          <a:noFill/>
        </p:spPr>
        <p:txBody>
          <a:bodyPr wrap="square" rtlCol="0">
            <a:spAutoFit/>
          </a:bodyPr>
          <a:lstStyle/>
          <a:p>
            <a:r>
              <a:rPr lang="nl-BE" sz="2800" dirty="0"/>
              <a:t>Kleurovergang van links naar rechts</a:t>
            </a:r>
          </a:p>
        </p:txBody>
      </p:sp>
    </p:spTree>
    <p:extLst>
      <p:ext uri="{BB962C8B-B14F-4D97-AF65-F5344CB8AC3E}">
        <p14:creationId xmlns:p14="http://schemas.microsoft.com/office/powerpoint/2010/main" val="326427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132</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52322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functie </a:t>
            </a:r>
            <a:r>
              <a:rPr lang="nl-BE" sz="2800" dirty="0" err="1">
                <a:solidFill>
                  <a:schemeClr val="accent6"/>
                </a:solidFill>
                <a:latin typeface="Code New Roman" panose="020B0609020204030204" pitchFamily="49" charset="0"/>
                <a:cs typeface="Code New Roman" panose="020B0609020204030204" pitchFamily="49" charset="0"/>
              </a:rPr>
              <a:t>funfacts</a:t>
            </a:r>
            <a:r>
              <a:rPr lang="nl-BE" sz="2800" dirty="0">
                <a:solidFill>
                  <a:schemeClr val="accent6"/>
                </a:solidFill>
                <a:latin typeface="Code New Roman" panose="020B0609020204030204" pitchFamily="49" charset="0"/>
                <a:cs typeface="Code New Roman" panose="020B0609020204030204" pitchFamily="49" charset="0"/>
              </a:rPr>
              <a:t>()</a:t>
            </a:r>
            <a:r>
              <a:rPr lang="nl-BE" sz="2800" dirty="0"/>
              <a:t> in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aan:</a:t>
            </a:r>
          </a:p>
        </p:txBody>
      </p:sp>
      <p:graphicFrame>
        <p:nvGraphicFramePr>
          <p:cNvPr id="17" name="Tabel 16"/>
          <p:cNvGraphicFramePr>
            <a:graphicFrameLocks noGrp="1"/>
          </p:cNvGraphicFramePr>
          <p:nvPr>
            <p:extLst>
              <p:ext uri="{D42A27DB-BD31-4B8C-83A1-F6EECF244321}">
                <p14:modId xmlns:p14="http://schemas.microsoft.com/office/powerpoint/2010/main" val="3992011277"/>
              </p:ext>
            </p:extLst>
          </p:nvPr>
        </p:nvGraphicFramePr>
        <p:xfrm>
          <a:off x="1508403" y="2199082"/>
          <a:ext cx="10533343" cy="4397661"/>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4397661">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initialiseren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van de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funfactsknop</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als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constante</a:t>
                      </a:r>
                      <a:endPar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ffbutton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document.querySelector</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funfactsknop</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de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resultaatpagina</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openen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 =&gt;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datum =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document.leeftijd.geboortedatum.value</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datumvalidatie</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(datum) == true)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localStorage.setItem</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("date", datum);</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location.href</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"pages/resultaat.html";</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de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functie</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aanroepen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als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er</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op de knop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wordt</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geklikt</a:t>
                      </a:r>
                      <a:endPar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ffbutton.addEventListener</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('click',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247436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133</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pic>
        <p:nvPicPr>
          <p:cNvPr id="20" name="Afbeelding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039" y="2399272"/>
            <a:ext cx="2659327" cy="2520000"/>
          </a:xfrm>
          <a:prstGeom prst="rect">
            <a:avLst/>
          </a:prstGeom>
        </p:spPr>
      </p:pic>
      <p:pic>
        <p:nvPicPr>
          <p:cNvPr id="21" name="Afbeelding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22" name="Afbeelding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3" name="Afbeelding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4" name="Afbeelding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pic>
        <p:nvPicPr>
          <p:cNvPr id="25" name="Afbeelding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3038" y="2399272"/>
            <a:ext cx="2659327" cy="2520000"/>
          </a:xfrm>
          <a:prstGeom prst="rect">
            <a:avLst/>
          </a:prstGeom>
        </p:spPr>
      </p:pic>
    </p:spTree>
    <p:extLst>
      <p:ext uri="{BB962C8B-B14F-4D97-AF65-F5344CB8AC3E}">
        <p14:creationId xmlns:p14="http://schemas.microsoft.com/office/powerpoint/2010/main" val="140515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133</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23" name="Rechthoek 22"/>
          <p:cNvSpPr/>
          <p:nvPr/>
        </p:nvSpPr>
        <p:spPr>
          <a:xfrm>
            <a:off x="1463040" y="1555844"/>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getFullYear</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24" name="Rechthoek 23"/>
          <p:cNvSpPr/>
          <p:nvPr/>
        </p:nvSpPr>
        <p:spPr>
          <a:xfrm>
            <a:off x="4646868" y="1530696"/>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smtClean="0"/>
              <a:t>Geeft </a:t>
            </a:r>
            <a:r>
              <a:rPr lang="nl-BE" sz="2400" dirty="0"/>
              <a:t>het jaar van de systeemdatum weer in vier cijfers (</a:t>
            </a:r>
            <a:r>
              <a:rPr lang="nl-BE" sz="2400" dirty="0" err="1"/>
              <a:t>vb</a:t>
            </a:r>
            <a:r>
              <a:rPr lang="nl-BE" sz="2400" dirty="0"/>
              <a:t>: </a:t>
            </a:r>
            <a:r>
              <a:rPr lang="nl-BE" sz="2400" dirty="0" smtClean="0"/>
              <a:t>2020).</a:t>
            </a:r>
            <a:endParaRPr lang="nl-BE" sz="2400" dirty="0"/>
          </a:p>
        </p:txBody>
      </p:sp>
      <p:sp>
        <p:nvSpPr>
          <p:cNvPr id="26" name="Rechthoek 25"/>
          <p:cNvSpPr/>
          <p:nvPr/>
        </p:nvSpPr>
        <p:spPr>
          <a:xfrm>
            <a:off x="1463040" y="2877262"/>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7" name="Rechthoek 26"/>
          <p:cNvSpPr/>
          <p:nvPr/>
        </p:nvSpPr>
        <p:spPr>
          <a:xfrm>
            <a:off x="4646868" y="2852114"/>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de maand van de systeemdatum weer in de vorm van een cijfer van 0 tot en met 11. </a:t>
            </a:r>
          </a:p>
        </p:txBody>
      </p:sp>
      <p:sp>
        <p:nvSpPr>
          <p:cNvPr id="28" name="Rechthoek 27"/>
          <p:cNvSpPr/>
          <p:nvPr/>
        </p:nvSpPr>
        <p:spPr>
          <a:xfrm>
            <a:off x="1463040" y="4198680"/>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9" name="Rechthoek 28"/>
          <p:cNvSpPr/>
          <p:nvPr/>
        </p:nvSpPr>
        <p:spPr>
          <a:xfrm>
            <a:off x="4646868" y="4173532"/>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de dag in de maand van de </a:t>
            </a:r>
            <a:r>
              <a:rPr lang="nl-BE" sz="2400" dirty="0" smtClean="0"/>
              <a:t>systeemdatum </a:t>
            </a:r>
            <a:r>
              <a:rPr lang="nl-BE" sz="2400" dirty="0"/>
              <a:t>weer in de vorm van een getal tussen 1 en 31.</a:t>
            </a:r>
          </a:p>
        </p:txBody>
      </p:sp>
      <p:sp>
        <p:nvSpPr>
          <p:cNvPr id="30" name="Rechthoek 29"/>
          <p:cNvSpPr/>
          <p:nvPr/>
        </p:nvSpPr>
        <p:spPr>
          <a:xfrm>
            <a:off x="1463040" y="5520098"/>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1" name="Rechthoek 30"/>
          <p:cNvSpPr/>
          <p:nvPr/>
        </p:nvSpPr>
        <p:spPr>
          <a:xfrm>
            <a:off x="4646868" y="5494950"/>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de dag in de week van de </a:t>
            </a:r>
            <a:r>
              <a:rPr lang="nl-BE" sz="2400" dirty="0" smtClean="0"/>
              <a:t>systeemdatum </a:t>
            </a:r>
            <a:r>
              <a:rPr lang="nl-BE" sz="2400" dirty="0"/>
              <a:t>weer in de vorm van een getal tussen 0 en 6</a:t>
            </a:r>
            <a:r>
              <a:rPr lang="nl-BE" sz="2400" dirty="0" smtClean="0"/>
              <a:t>. (0 = zondag, 1= maandag, …)</a:t>
            </a:r>
            <a:endParaRPr lang="nl-BE" sz="2400" dirty="0"/>
          </a:p>
        </p:txBody>
      </p:sp>
      <p:sp>
        <p:nvSpPr>
          <p:cNvPr id="3" name="Tekstvak 2"/>
          <p:cNvSpPr txBox="1"/>
          <p:nvPr/>
        </p:nvSpPr>
        <p:spPr>
          <a:xfrm>
            <a:off x="1463038" y="3141406"/>
            <a:ext cx="3027075" cy="523220"/>
          </a:xfrm>
          <a:prstGeom prst="rect">
            <a:avLst/>
          </a:prstGeom>
          <a:noFill/>
        </p:spPr>
        <p:txBody>
          <a:bodyPr wrap="square" rtlCol="0">
            <a:spAutoFit/>
          </a:bodyPr>
          <a:lstStyle/>
          <a:p>
            <a:pPr algn="ctr"/>
            <a:r>
              <a:rPr lang="nl-BE" sz="2800" dirty="0" err="1">
                <a:latin typeface="Code New Roman" panose="020B0609020204030204" pitchFamily="49" charset="0"/>
                <a:cs typeface="Code New Roman" panose="020B0609020204030204" pitchFamily="49" charset="0"/>
              </a:rPr>
              <a:t>getMonth</a:t>
            </a:r>
            <a:r>
              <a:rPr lang="nl-BE" sz="2800" dirty="0">
                <a:latin typeface="Code New Roman" panose="020B0609020204030204" pitchFamily="49" charset="0"/>
                <a:cs typeface="Code New Roman" panose="020B0609020204030204" pitchFamily="49" charset="0"/>
              </a:rPr>
              <a:t>()</a:t>
            </a:r>
          </a:p>
        </p:txBody>
      </p:sp>
      <p:sp>
        <p:nvSpPr>
          <p:cNvPr id="25" name="Tekstvak 24"/>
          <p:cNvSpPr txBox="1"/>
          <p:nvPr/>
        </p:nvSpPr>
        <p:spPr>
          <a:xfrm>
            <a:off x="1403403" y="4482360"/>
            <a:ext cx="3027075" cy="523220"/>
          </a:xfrm>
          <a:prstGeom prst="rect">
            <a:avLst/>
          </a:prstGeom>
          <a:noFill/>
        </p:spPr>
        <p:txBody>
          <a:bodyPr wrap="square" rtlCol="0">
            <a:spAutoFit/>
          </a:bodyPr>
          <a:lstStyle/>
          <a:p>
            <a:pPr algn="ctr"/>
            <a:r>
              <a:rPr lang="nl-BE" sz="2800" dirty="0" err="1" smtClean="0">
                <a:latin typeface="Code New Roman" panose="020B0609020204030204" pitchFamily="49" charset="0"/>
                <a:cs typeface="Code New Roman" panose="020B0609020204030204" pitchFamily="49" charset="0"/>
              </a:rPr>
              <a:t>getDate</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2" name="Tekstvak 31"/>
          <p:cNvSpPr txBox="1"/>
          <p:nvPr/>
        </p:nvSpPr>
        <p:spPr>
          <a:xfrm>
            <a:off x="1403404" y="5773429"/>
            <a:ext cx="3027075" cy="523220"/>
          </a:xfrm>
          <a:prstGeom prst="rect">
            <a:avLst/>
          </a:prstGeom>
          <a:noFill/>
        </p:spPr>
        <p:txBody>
          <a:bodyPr wrap="square" rtlCol="0">
            <a:spAutoFit/>
          </a:bodyPr>
          <a:lstStyle/>
          <a:p>
            <a:pPr algn="ctr"/>
            <a:r>
              <a:rPr lang="nl-BE" sz="2800" dirty="0" err="1" smtClean="0">
                <a:latin typeface="Code New Roman" panose="020B0609020204030204" pitchFamily="49" charset="0"/>
                <a:cs typeface="Code New Roman" panose="020B0609020204030204" pitchFamily="49" charset="0"/>
              </a:rPr>
              <a:t>getDay</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72212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75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133</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23" name="Rechthoek 22"/>
          <p:cNvSpPr/>
          <p:nvPr/>
        </p:nvSpPr>
        <p:spPr>
          <a:xfrm>
            <a:off x="1463040" y="1555844"/>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Rechthoek 23"/>
          <p:cNvSpPr/>
          <p:nvPr/>
        </p:nvSpPr>
        <p:spPr>
          <a:xfrm>
            <a:off x="4646868" y="1530696"/>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het uur van de systeemtijd weer volgens de 24-uurs klok, in de vorm van een getal tussen 0 en 23.</a:t>
            </a:r>
          </a:p>
        </p:txBody>
      </p:sp>
      <p:sp>
        <p:nvSpPr>
          <p:cNvPr id="26" name="Rechthoek 25"/>
          <p:cNvSpPr/>
          <p:nvPr/>
        </p:nvSpPr>
        <p:spPr>
          <a:xfrm>
            <a:off x="1463040" y="2877262"/>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7" name="Rechthoek 26"/>
          <p:cNvSpPr/>
          <p:nvPr/>
        </p:nvSpPr>
        <p:spPr>
          <a:xfrm>
            <a:off x="4646868" y="2834242"/>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t>Geeft de huidige minuten van de systeemtijd weer, in de vorm van een getal tussen 0 en 59.</a:t>
            </a:r>
            <a:endParaRPr lang="nl-BE" sz="2400" dirty="0"/>
          </a:p>
        </p:txBody>
      </p:sp>
      <p:sp>
        <p:nvSpPr>
          <p:cNvPr id="28" name="Rechthoek 27"/>
          <p:cNvSpPr/>
          <p:nvPr/>
        </p:nvSpPr>
        <p:spPr>
          <a:xfrm>
            <a:off x="1463040" y="4198680"/>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9" name="Rechthoek 28"/>
          <p:cNvSpPr/>
          <p:nvPr/>
        </p:nvSpPr>
        <p:spPr>
          <a:xfrm>
            <a:off x="4646868" y="4173532"/>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t>Geeft de huidige seconden van de systeemtijd weer, in de vorm van een getal tussen 0 en 59.</a:t>
            </a:r>
            <a:endParaRPr lang="nl-BE" sz="2400" dirty="0"/>
          </a:p>
        </p:txBody>
      </p:sp>
      <p:sp>
        <p:nvSpPr>
          <p:cNvPr id="30" name="Rechthoek 29"/>
          <p:cNvSpPr/>
          <p:nvPr/>
        </p:nvSpPr>
        <p:spPr>
          <a:xfrm>
            <a:off x="1463040" y="5520098"/>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1" name="Rechthoek 30"/>
          <p:cNvSpPr/>
          <p:nvPr/>
        </p:nvSpPr>
        <p:spPr>
          <a:xfrm>
            <a:off x="4646868" y="5494950"/>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t>Geeft de huidige milliseconden van de systeemtijd weer, in de vorm van een getal tussen 0 en 999.</a:t>
            </a:r>
            <a:endParaRPr lang="nl-BE" sz="2400" dirty="0"/>
          </a:p>
        </p:txBody>
      </p:sp>
      <p:sp>
        <p:nvSpPr>
          <p:cNvPr id="25" name="Tekstvak 24"/>
          <p:cNvSpPr txBox="1"/>
          <p:nvPr/>
        </p:nvSpPr>
        <p:spPr>
          <a:xfrm>
            <a:off x="1463039" y="1820964"/>
            <a:ext cx="3027075" cy="523220"/>
          </a:xfrm>
          <a:prstGeom prst="rect">
            <a:avLst/>
          </a:prstGeom>
          <a:noFill/>
        </p:spPr>
        <p:txBody>
          <a:bodyPr wrap="square" rtlCol="0">
            <a:spAutoFit/>
          </a:bodyPr>
          <a:lstStyle/>
          <a:p>
            <a:pPr algn="ctr"/>
            <a:r>
              <a:rPr lang="nl-BE" sz="2800" dirty="0" err="1" smtClean="0">
                <a:latin typeface="Code New Roman" panose="020B0609020204030204" pitchFamily="49" charset="0"/>
                <a:cs typeface="Code New Roman" panose="020B0609020204030204" pitchFamily="49" charset="0"/>
              </a:rPr>
              <a:t>getHours</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2" name="Tekstvak 31"/>
          <p:cNvSpPr txBox="1"/>
          <p:nvPr/>
        </p:nvSpPr>
        <p:spPr>
          <a:xfrm>
            <a:off x="1436913" y="3104165"/>
            <a:ext cx="3027075" cy="523220"/>
          </a:xfrm>
          <a:prstGeom prst="rect">
            <a:avLst/>
          </a:prstGeom>
          <a:noFill/>
        </p:spPr>
        <p:txBody>
          <a:bodyPr wrap="square" rtlCol="0">
            <a:spAutoFit/>
          </a:bodyPr>
          <a:lstStyle/>
          <a:p>
            <a:pPr algn="ctr"/>
            <a:r>
              <a:rPr lang="nl-BE" sz="2800" dirty="0" err="1" smtClean="0">
                <a:latin typeface="Code New Roman" panose="020B0609020204030204" pitchFamily="49" charset="0"/>
                <a:cs typeface="Code New Roman" panose="020B0609020204030204" pitchFamily="49" charset="0"/>
              </a:rPr>
              <a:t>getMinutes</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3" name="Tekstvak 32"/>
          <p:cNvSpPr txBox="1"/>
          <p:nvPr/>
        </p:nvSpPr>
        <p:spPr>
          <a:xfrm>
            <a:off x="1463039" y="4487753"/>
            <a:ext cx="3027075" cy="523220"/>
          </a:xfrm>
          <a:prstGeom prst="rect">
            <a:avLst/>
          </a:prstGeom>
          <a:noFill/>
        </p:spPr>
        <p:txBody>
          <a:bodyPr wrap="square" rtlCol="0">
            <a:spAutoFit/>
          </a:bodyPr>
          <a:lstStyle/>
          <a:p>
            <a:pPr algn="ctr"/>
            <a:r>
              <a:rPr lang="nl-BE" sz="2800" dirty="0" err="1" smtClean="0">
                <a:latin typeface="Code New Roman" panose="020B0609020204030204" pitchFamily="49" charset="0"/>
                <a:cs typeface="Code New Roman" panose="020B0609020204030204" pitchFamily="49" charset="0"/>
              </a:rPr>
              <a:t>getSeconds</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34" name="Tekstvak 33"/>
          <p:cNvSpPr txBox="1"/>
          <p:nvPr/>
        </p:nvSpPr>
        <p:spPr>
          <a:xfrm>
            <a:off x="1463038" y="5773429"/>
            <a:ext cx="3027075" cy="461665"/>
          </a:xfrm>
          <a:prstGeom prst="rect">
            <a:avLst/>
          </a:prstGeom>
          <a:noFill/>
        </p:spPr>
        <p:txBody>
          <a:bodyPr wrap="square" rtlCol="0">
            <a:spAutoFit/>
          </a:bodyPr>
          <a:lstStyle/>
          <a:p>
            <a:pPr algn="ctr"/>
            <a:r>
              <a:rPr lang="nl-BE" sz="2400" dirty="0" err="1" smtClean="0">
                <a:latin typeface="Code New Roman" panose="020B0609020204030204" pitchFamily="49" charset="0"/>
                <a:cs typeface="Code New Roman" panose="020B0609020204030204" pitchFamily="49" charset="0"/>
              </a:rPr>
              <a:t>getMilliseconds</a:t>
            </a:r>
            <a:r>
              <a:rPr lang="nl-BE" sz="2400" dirty="0" smtClean="0">
                <a:latin typeface="Code New Roman" panose="020B0609020204030204" pitchFamily="49" charset="0"/>
                <a:cs typeface="Code New Roman" panose="020B0609020204030204" pitchFamily="49" charset="0"/>
              </a:rPr>
              <a:t>()</a:t>
            </a:r>
            <a:endParaRPr lang="nl-BE" sz="24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1990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75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7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2" grpId="0"/>
      <p:bldP spid="33" grpId="0"/>
      <p:bldP spid="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509183375"/>
              </p:ext>
            </p:extLst>
          </p:nvPr>
        </p:nvGraphicFramePr>
        <p:xfrm>
          <a:off x="1485720" y="1647758"/>
          <a:ext cx="10533343" cy="4876800"/>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3531507">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weetjes</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baseline="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accent6"/>
                          </a:solidFill>
                          <a:effectLst/>
                          <a:latin typeface="Code New Roman" panose="020B0609020204030204" pitchFamily="49" charset="0"/>
                          <a:cs typeface="Code New Roman" panose="020B0609020204030204" pitchFamily="49" charset="0"/>
                        </a:rPr>
                        <a:t>() =&gt; {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uit</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localStorage</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halen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localStorage.getItem</a:t>
                      </a:r>
                      <a:r>
                        <a:rPr lang="en-US" sz="2000" b="0" dirty="0" smtClean="0">
                          <a:solidFill>
                            <a:schemeClr val="accent6"/>
                          </a:solidFill>
                          <a:effectLst/>
                          <a:latin typeface="Code New Roman" panose="020B0609020204030204" pitchFamily="49" charset="0"/>
                          <a:cs typeface="Code New Roman" panose="020B0609020204030204" pitchFamily="49" charset="0"/>
                        </a:rPr>
                        <a:t>(‘date’);</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"Je bent </a:t>
                      </a:r>
                      <a:br>
                        <a:rPr lang="en-US" sz="2000" b="0" dirty="0" smtClean="0">
                          <a:solidFill>
                            <a:schemeClr val="accent6"/>
                          </a:solidFill>
                          <a:effectLst/>
                          <a:latin typeface="Code New Roman" panose="020B0609020204030204" pitchFamily="49" charset="0"/>
                          <a:cs typeface="Code New Roman" panose="020B0609020204030204" pitchFamily="49" charset="0"/>
                        </a:rPr>
                      </a:b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geboren</a:t>
                      </a:r>
                      <a:r>
                        <a:rPr lang="en-US" sz="2000" b="0" dirty="0" smtClean="0">
                          <a:solidFill>
                            <a:schemeClr val="accent6"/>
                          </a:solidFill>
                          <a:effectLst/>
                          <a:latin typeface="Code New Roman" panose="020B0609020204030204" pitchFamily="49" charset="0"/>
                          <a:cs typeface="Code New Roman" panose="020B0609020204030204" pitchFamily="49" charset="0"/>
                        </a:rPr>
                        <a:t> op " +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localStorage.clear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dag,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maand</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en</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jaar</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splitsen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geboortedatum.split</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geboortedag</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[0]);</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geboortemaand</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[1]);</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geboortejaar</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[2]);</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endParaRPr lang="en-US" sz="20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51751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151122465"/>
              </p:ext>
            </p:extLst>
          </p:nvPr>
        </p:nvGraphicFramePr>
        <p:xfrm>
          <a:off x="1485720" y="1647758"/>
          <a:ext cx="10533343" cy="3962400"/>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3531507">
                <a:tc>
                  <a:txBody>
                    <a:bodyPr/>
                    <a:lstStyle/>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endParaRPr lang="en-US" sz="20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huidige</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datum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berekenen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huidigjaar</a:t>
                      </a:r>
                      <a:r>
                        <a:rPr lang="en-US" sz="2000" b="0" dirty="0" smtClean="0">
                          <a:solidFill>
                            <a:schemeClr val="accent6"/>
                          </a:solidFill>
                          <a:effectLst/>
                          <a:latin typeface="Code New Roman" panose="020B0609020204030204" pitchFamily="49" charset="0"/>
                          <a:cs typeface="Code New Roman" panose="020B0609020204030204" pitchFamily="49" charset="0"/>
                        </a:rPr>
                        <a:t> = (new Date()).</a:t>
                      </a:r>
                      <a:r>
                        <a:rPr lang="en-US" sz="2000" b="0" dirty="0" err="1" smtClean="0">
                          <a:solidFill>
                            <a:schemeClr val="accent6"/>
                          </a:solidFill>
                          <a:effectLst/>
                          <a:latin typeface="Code New Roman" panose="020B0609020204030204" pitchFamily="49" charset="0"/>
                          <a:cs typeface="Code New Roman" panose="020B0609020204030204" pitchFamily="49" charset="0"/>
                        </a:rPr>
                        <a:t>getFullYear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huidigemaand</a:t>
                      </a:r>
                      <a:r>
                        <a:rPr lang="en-US" sz="2000" b="0" dirty="0" smtClean="0">
                          <a:solidFill>
                            <a:schemeClr val="accent6"/>
                          </a:solidFill>
                          <a:effectLst/>
                          <a:latin typeface="Code New Roman" panose="020B0609020204030204" pitchFamily="49" charset="0"/>
                          <a:cs typeface="Code New Roman" panose="020B0609020204030204" pitchFamily="49" charset="0"/>
                        </a:rPr>
                        <a:t> = (new Date()).</a:t>
                      </a:r>
                      <a:r>
                        <a:rPr lang="en-US" sz="2000" b="0" dirty="0" err="1" smtClean="0">
                          <a:solidFill>
                            <a:schemeClr val="accent6"/>
                          </a:solidFill>
                          <a:effectLst/>
                          <a:latin typeface="Code New Roman" panose="020B0609020204030204" pitchFamily="49" charset="0"/>
                          <a:cs typeface="Code New Roman" panose="020B0609020204030204" pitchFamily="49" charset="0"/>
                        </a:rPr>
                        <a:t>getMonth</a:t>
                      </a:r>
                      <a:r>
                        <a:rPr lang="en-US" sz="2000" b="0" dirty="0" smtClean="0">
                          <a:solidFill>
                            <a:schemeClr val="accent6"/>
                          </a:solidFill>
                          <a:effectLst/>
                          <a:latin typeface="Code New Roman" panose="020B0609020204030204" pitchFamily="49" charset="0"/>
                          <a:cs typeface="Code New Roman" panose="020B0609020204030204" pitchFamily="49" charset="0"/>
                        </a:rPr>
                        <a:t>()+1;</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huidigedag</a:t>
                      </a:r>
                      <a:r>
                        <a:rPr lang="en-US" sz="2000" b="0" dirty="0" smtClean="0">
                          <a:solidFill>
                            <a:schemeClr val="accent6"/>
                          </a:solidFill>
                          <a:effectLst/>
                          <a:latin typeface="Code New Roman" panose="020B0609020204030204" pitchFamily="49" charset="0"/>
                          <a:cs typeface="Code New Roman" panose="020B0609020204030204" pitchFamily="49" charset="0"/>
                        </a:rPr>
                        <a:t> = (new Date()).</a:t>
                      </a:r>
                      <a:r>
                        <a:rPr lang="en-US" sz="2000" b="0" dirty="0" err="1" smtClean="0">
                          <a:solidFill>
                            <a:schemeClr val="accent6"/>
                          </a:solidFill>
                          <a:effectLst/>
                          <a:latin typeface="Code New Roman" panose="020B0609020204030204" pitchFamily="49" charset="0"/>
                          <a:cs typeface="Code New Roman" panose="020B0609020204030204" pitchFamily="49" charset="0"/>
                        </a:rPr>
                        <a:t>getDate</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Vandaag</a:t>
                      </a:r>
                      <a:r>
                        <a:rPr lang="en-US" sz="2000" b="0" dirty="0" smtClean="0">
                          <a:solidFill>
                            <a:schemeClr val="accent6"/>
                          </a:solidFill>
                          <a:effectLst/>
                          <a:latin typeface="Code New Roman" panose="020B0609020204030204" pitchFamily="49" charset="0"/>
                          <a:cs typeface="Code New Roman" panose="020B0609020204030204" pitchFamily="49" charset="0"/>
                        </a:rPr>
                        <a:t> is het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huidigemaand</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huidigjaar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a:t>
                      </a:r>
                      <a:r>
                        <a:rPr lang="nl-BE" sz="2000" b="0" dirty="0" smtClean="0">
                          <a:solidFill>
                            <a:schemeClr val="bg1">
                              <a:lumMod val="50000"/>
                            </a:schemeClr>
                          </a:solidFill>
                          <a:effectLst/>
                          <a:latin typeface="Code New Roman" panose="020B0609020204030204" pitchFamily="49" charset="0"/>
                          <a:cs typeface="Code New Roman" panose="020B0609020204030204" pitchFamily="49" charset="0"/>
                        </a:rPr>
                        <a:t>// de functie weetjes aanroepen als het venster geladen wordt</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a:t>
                      </a:r>
                      <a:r>
                        <a:rPr lang="nl-BE" sz="2000" b="0" dirty="0" err="1" smtClean="0">
                          <a:solidFill>
                            <a:schemeClr val="accent6"/>
                          </a:solidFill>
                          <a:effectLst/>
                          <a:latin typeface="Code New Roman" panose="020B0609020204030204" pitchFamily="49" charset="0"/>
                          <a:cs typeface="Code New Roman" panose="020B0609020204030204" pitchFamily="49" charset="0"/>
                        </a:rPr>
                        <a:t>window.addEventListener</a:t>
                      </a:r>
                      <a:r>
                        <a:rPr lang="nl-BE" sz="2000" b="0" dirty="0" smtClean="0">
                          <a:solidFill>
                            <a:schemeClr val="accent6"/>
                          </a:solidFill>
                          <a:effectLst/>
                          <a:latin typeface="Code New Roman" panose="020B0609020204030204" pitchFamily="49" charset="0"/>
                          <a:cs typeface="Code New Roman" panose="020B0609020204030204" pitchFamily="49" charset="0"/>
                        </a:rPr>
                        <a:t>('load', weetjes);</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&lt;/script&gt;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21487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23" name="Rechthoek 22"/>
          <p:cNvSpPr/>
          <p:nvPr/>
        </p:nvSpPr>
        <p:spPr>
          <a:xfrm>
            <a:off x="1463039" y="2709080"/>
            <a:ext cx="10578707"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Tekstvak 24"/>
          <p:cNvSpPr txBox="1"/>
          <p:nvPr/>
        </p:nvSpPr>
        <p:spPr>
          <a:xfrm>
            <a:off x="1404503" y="1572540"/>
            <a:ext cx="10637243" cy="954107"/>
          </a:xfrm>
          <a:prstGeom prst="rect">
            <a:avLst/>
          </a:prstGeom>
          <a:noFill/>
        </p:spPr>
        <p:txBody>
          <a:bodyPr wrap="square" rtlCol="0">
            <a:spAutoFit/>
          </a:bodyPr>
          <a:lstStyle/>
          <a:p>
            <a:r>
              <a:rPr lang="nl-BE" sz="2800" dirty="0"/>
              <a:t>Test het script </a:t>
            </a:r>
            <a:r>
              <a:rPr lang="nl-BE" sz="2800" dirty="0" smtClean="0"/>
              <a:t>uit </a:t>
            </a:r>
            <a:r>
              <a:rPr lang="nl-BE" sz="2800" dirty="0"/>
              <a:t>en bekijk het resultaat. Vernieuw de pagina </a:t>
            </a:r>
            <a:r>
              <a:rPr lang="nl-BE" sz="2800" dirty="0" smtClean="0">
                <a:solidFill>
                  <a:schemeClr val="accent6"/>
                </a:solidFill>
                <a:latin typeface="Code New Roman" panose="020B0609020204030204" pitchFamily="49" charset="0"/>
                <a:cs typeface="Code New Roman" panose="020B0609020204030204" pitchFamily="49" charset="0"/>
              </a:rPr>
              <a:t>resultaat.html</a:t>
            </a:r>
            <a:r>
              <a:rPr lang="nl-BE" sz="2800" dirty="0"/>
              <a:t>. Wat gebeurt er?</a:t>
            </a:r>
          </a:p>
        </p:txBody>
      </p:sp>
      <p:sp>
        <p:nvSpPr>
          <p:cNvPr id="32" name="Rechthoek 31"/>
          <p:cNvSpPr/>
          <p:nvPr/>
        </p:nvSpPr>
        <p:spPr>
          <a:xfrm>
            <a:off x="1463039" y="5108220"/>
            <a:ext cx="10578707"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Tekstvak 32"/>
          <p:cNvSpPr txBox="1"/>
          <p:nvPr/>
        </p:nvSpPr>
        <p:spPr>
          <a:xfrm>
            <a:off x="1463039" y="4485378"/>
            <a:ext cx="10637243" cy="523220"/>
          </a:xfrm>
          <a:prstGeom prst="rect">
            <a:avLst/>
          </a:prstGeom>
          <a:noFill/>
        </p:spPr>
        <p:txBody>
          <a:bodyPr wrap="square" rtlCol="0">
            <a:spAutoFit/>
          </a:bodyPr>
          <a:lstStyle/>
          <a:p>
            <a:r>
              <a:rPr lang="nl-BE" sz="2800" dirty="0" smtClean="0"/>
              <a:t>Hoe kan je dat verklaren?</a:t>
            </a:r>
            <a:endParaRPr lang="nl-BE" sz="2800" dirty="0"/>
          </a:p>
        </p:txBody>
      </p:sp>
      <p:sp>
        <p:nvSpPr>
          <p:cNvPr id="3" name="Tekstvak 2"/>
          <p:cNvSpPr txBox="1"/>
          <p:nvPr/>
        </p:nvSpPr>
        <p:spPr>
          <a:xfrm>
            <a:off x="1578077" y="2831690"/>
            <a:ext cx="10338620" cy="523220"/>
          </a:xfrm>
          <a:prstGeom prst="rect">
            <a:avLst/>
          </a:prstGeom>
          <a:noFill/>
        </p:spPr>
        <p:txBody>
          <a:bodyPr wrap="square" rtlCol="0">
            <a:spAutoFit/>
          </a:bodyPr>
          <a:lstStyle/>
          <a:p>
            <a:r>
              <a:rPr lang="nl-BE" sz="2800" dirty="0"/>
              <a:t>“Je bent geboren op </a:t>
            </a:r>
            <a:r>
              <a:rPr lang="nl-BE" sz="2800" dirty="0" err="1" smtClean="0"/>
              <a:t>null</a:t>
            </a:r>
            <a:r>
              <a:rPr lang="nl-BE" sz="2800" dirty="0" smtClean="0"/>
              <a:t>” - verder </a:t>
            </a:r>
            <a:r>
              <a:rPr lang="nl-BE" sz="2800" dirty="0"/>
              <a:t>een lege pagina</a:t>
            </a:r>
          </a:p>
        </p:txBody>
      </p:sp>
      <p:sp>
        <p:nvSpPr>
          <p:cNvPr id="19" name="Tekstvak 18"/>
          <p:cNvSpPr txBox="1"/>
          <p:nvPr/>
        </p:nvSpPr>
        <p:spPr>
          <a:xfrm>
            <a:off x="1553814" y="5192225"/>
            <a:ext cx="10338620" cy="954107"/>
          </a:xfrm>
          <a:prstGeom prst="rect">
            <a:avLst/>
          </a:prstGeom>
          <a:noFill/>
        </p:spPr>
        <p:txBody>
          <a:bodyPr wrap="square" rtlCol="0">
            <a:spAutoFit/>
          </a:bodyPr>
          <a:lstStyle/>
          <a:p>
            <a:r>
              <a:rPr lang="nl-BE" sz="2800" dirty="0">
                <a:solidFill>
                  <a:schemeClr val="accent6"/>
                </a:solidFill>
                <a:latin typeface="Code New Roman" panose="020B0609020204030204" pitchFamily="49" charset="0"/>
                <a:cs typeface="Code New Roman" panose="020B0609020204030204" pitchFamily="49" charset="0"/>
              </a:rPr>
              <a:t>localStorage</a:t>
            </a:r>
            <a:r>
              <a:rPr lang="nl-BE" sz="2800" dirty="0"/>
              <a:t> werd leeggemaakt, dus de geboortedatum is uit het geheugen gewist.</a:t>
            </a:r>
          </a:p>
        </p:txBody>
      </p:sp>
    </p:spTree>
    <p:extLst>
      <p:ext uri="{BB962C8B-B14F-4D97-AF65-F5344CB8AC3E}">
        <p14:creationId xmlns:p14="http://schemas.microsoft.com/office/powerpoint/2010/main" val="128799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322371" y="1383496"/>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getDate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23" name="Tekstvak 22"/>
          <p:cNvSpPr txBox="1"/>
          <p:nvPr/>
        </p:nvSpPr>
        <p:spPr>
          <a:xfrm>
            <a:off x="7197085" y="1384942"/>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setDate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24" name="Rechthoek 23"/>
          <p:cNvSpPr/>
          <p:nvPr/>
        </p:nvSpPr>
        <p:spPr>
          <a:xfrm>
            <a:off x="1479124" y="3381489"/>
            <a:ext cx="4635073" cy="26535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t>de dag uit een datum lezen</a:t>
            </a:r>
            <a:endParaRPr lang="nl-BE" sz="3600" dirty="0"/>
          </a:p>
        </p:txBody>
      </p:sp>
      <p:sp>
        <p:nvSpPr>
          <p:cNvPr id="25" name="Rechthoek 24"/>
          <p:cNvSpPr/>
          <p:nvPr/>
        </p:nvSpPr>
        <p:spPr>
          <a:xfrm>
            <a:off x="7356143" y="3381489"/>
            <a:ext cx="4701689" cy="26535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t>de dag toevoegen aan of wijzigen in een datum</a:t>
            </a:r>
            <a:endParaRPr lang="nl-BE" sz="3600" dirty="0"/>
          </a:p>
        </p:txBody>
      </p:sp>
    </p:spTree>
    <p:extLst>
      <p:ext uri="{BB962C8B-B14F-4D97-AF65-F5344CB8AC3E}">
        <p14:creationId xmlns:p14="http://schemas.microsoft.com/office/powerpoint/2010/main" val="234518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stap8</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2720272801"/>
              </p:ext>
            </p:extLst>
          </p:nvPr>
        </p:nvGraphicFramePr>
        <p:xfrm>
          <a:off x="1485720" y="1647758"/>
          <a:ext cx="10533343" cy="3115311"/>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3115311">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51</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52</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53</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54</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weekdag</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berekenen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let datum = new Date();</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datum.setFullYear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geboortejaar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datum.setMonth</a:t>
                      </a:r>
                      <a:r>
                        <a:rPr lang="en-US" sz="2000" b="0" dirty="0" smtClean="0">
                          <a:solidFill>
                            <a:schemeClr val="accent6"/>
                          </a:solidFill>
                          <a:effectLst/>
                          <a:latin typeface="Code New Roman" panose="020B0609020204030204" pitchFamily="49" charset="0"/>
                          <a:cs typeface="Code New Roman" panose="020B0609020204030204" pitchFamily="49" charset="0"/>
                        </a:rPr>
                        <a:t>(geboortemaand-1);</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datum.setDate</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geboortedag</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dagteller</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datum.getDay</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weekdagen</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zondag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maandag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dinsdag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woensdag</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donderdag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vrijdag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zaterdag</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"Je </a:t>
                      </a:r>
                      <a:r>
                        <a:rPr lang="en-US" sz="2000" b="0" dirty="0" err="1" smtClean="0">
                          <a:solidFill>
                            <a:schemeClr val="accent6"/>
                          </a:solidFill>
                          <a:effectLst/>
                          <a:latin typeface="Code New Roman" panose="020B0609020204030204" pitchFamily="49" charset="0"/>
                          <a:cs typeface="Code New Roman" panose="020B0609020204030204" pitchFamily="49" charset="0"/>
                        </a:rPr>
                        <a:t>werd</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geboren</a:t>
                      </a:r>
                      <a:r>
                        <a:rPr lang="en-US" sz="2000" b="0" dirty="0" smtClean="0">
                          <a:solidFill>
                            <a:schemeClr val="accent6"/>
                          </a:solidFill>
                          <a:effectLst/>
                          <a:latin typeface="Code New Roman" panose="020B0609020204030204" pitchFamily="49" charset="0"/>
                          <a:cs typeface="Code New Roman" panose="020B0609020204030204" pitchFamily="49" charset="0"/>
                        </a:rPr>
                        <a:t> 	op	</a:t>
                      </a:r>
                      <a:r>
                        <a:rPr lang="en-US" sz="2000" b="0" dirty="0" err="1" smtClean="0">
                          <a:solidFill>
                            <a:schemeClr val="accent6"/>
                          </a:solidFill>
                          <a:effectLst/>
                          <a:latin typeface="Code New Roman" panose="020B0609020204030204" pitchFamily="49" charset="0"/>
                          <a:cs typeface="Code New Roman" panose="020B0609020204030204" pitchFamily="49" charset="0"/>
                        </a:rPr>
                        <a:t>een</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weekdagen</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dagteller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70761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pic>
        <p:nvPicPr>
          <p:cNvPr id="20" name="Afbeelding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039" y="2399272"/>
            <a:ext cx="2659327" cy="2520000"/>
          </a:xfrm>
          <a:prstGeom prst="rect">
            <a:avLst/>
          </a:prstGeom>
        </p:spPr>
      </p:pic>
      <p:pic>
        <p:nvPicPr>
          <p:cNvPr id="21" name="Afbeelding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22" name="Afbeelding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3" name="Afbeelding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4" name="Afbeelding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pic>
        <p:nvPicPr>
          <p:cNvPr id="25" name="Afbeelding 24"/>
          <p:cNvPicPr>
            <a:picLocks noChangeAspect="1"/>
          </p:cNvPicPr>
          <p:nvPr/>
        </p:nvPicPr>
        <p:blipFill>
          <a:blip r:embed="rId1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63038" y="2399272"/>
            <a:ext cx="2659327" cy="2520000"/>
          </a:xfrm>
          <a:prstGeom prst="rect">
            <a:avLst/>
          </a:prstGeom>
        </p:spPr>
      </p:pic>
    </p:spTree>
    <p:extLst>
      <p:ext uri="{BB962C8B-B14F-4D97-AF65-F5344CB8AC3E}">
        <p14:creationId xmlns:p14="http://schemas.microsoft.com/office/powerpoint/2010/main" val="152319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1"/>
            <a:ext cx="952489" cy="933857"/>
          </a:xfrm>
          <a:prstGeom prst="rect">
            <a:avLst/>
          </a:prstGeom>
        </p:spPr>
      </p:pic>
      <p:sp>
        <p:nvSpPr>
          <p:cNvPr id="18" name="Rechthoek 17"/>
          <p:cNvSpPr/>
          <p:nvPr/>
        </p:nvSpPr>
        <p:spPr>
          <a:xfrm>
            <a:off x="287382" y="2448195"/>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9.1</a:t>
            </a:r>
            <a:endParaRPr lang="nl-BE" dirty="0">
              <a:solidFill>
                <a:schemeClr val="accent2">
                  <a:lumMod val="75000"/>
                </a:schemeClr>
              </a:solidFill>
            </a:endParaRPr>
          </a:p>
        </p:txBody>
      </p:sp>
      <p:sp>
        <p:nvSpPr>
          <p:cNvPr id="14" name="Rechthoek 13"/>
          <p:cNvSpPr/>
          <p:nvPr/>
        </p:nvSpPr>
        <p:spPr>
          <a:xfrm>
            <a:off x="1463039" y="1560297"/>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err="1">
                <a:latin typeface="Code New Roman" panose="020B0609020204030204" pitchFamily="49" charset="0"/>
                <a:cs typeface="Code New Roman" panose="020B0609020204030204" pitchFamily="49" charset="0"/>
              </a:rPr>
              <a:t>linear-gradient</a:t>
            </a:r>
            <a:r>
              <a:rPr lang="nl-BE" sz="2400" dirty="0">
                <a:latin typeface="Code New Roman" panose="020B0609020204030204" pitchFamily="49" charset="0"/>
                <a:cs typeface="Code New Roman" panose="020B0609020204030204" pitchFamily="49" charset="0"/>
              </a:rPr>
              <a:t>(40deg, black, </a:t>
            </a:r>
            <a:r>
              <a:rPr lang="nl-BE" sz="2400" dirty="0" err="1">
                <a:latin typeface="Code New Roman" panose="020B0609020204030204" pitchFamily="49" charset="0"/>
                <a:cs typeface="Code New Roman" panose="020B0609020204030204" pitchFamily="49" charset="0"/>
              </a:rPr>
              <a:t>purple</a:t>
            </a:r>
            <a:r>
              <a:rPr lang="nl-BE" sz="2400" dirty="0">
                <a:latin typeface="Code New Roman" panose="020B0609020204030204" pitchFamily="49" charset="0"/>
                <a:cs typeface="Code New Roman" panose="020B0609020204030204" pitchFamily="49" charset="0"/>
              </a:rPr>
              <a:t>)</a:t>
            </a:r>
          </a:p>
        </p:txBody>
      </p:sp>
      <p:sp>
        <p:nvSpPr>
          <p:cNvPr id="15" name="Rechthoek 14"/>
          <p:cNvSpPr/>
          <p:nvPr/>
        </p:nvSpPr>
        <p:spPr>
          <a:xfrm>
            <a:off x="1463039" y="2434794"/>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6" name="Rechthoek 15"/>
          <p:cNvSpPr/>
          <p:nvPr/>
        </p:nvSpPr>
        <p:spPr>
          <a:xfrm>
            <a:off x="1436914" y="4260016"/>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Code New Roman" panose="020B0609020204030204" pitchFamily="49" charset="0"/>
                <a:cs typeface="Code New Roman" panose="020B0609020204030204" pitchFamily="49" charset="0"/>
              </a:rPr>
              <a:t>linear-gradient(to right bottom, black, purple, red, orange)</a:t>
            </a:r>
            <a:endParaRPr lang="nl-BE" sz="2400" dirty="0">
              <a:latin typeface="Code New Roman" panose="020B0609020204030204" pitchFamily="49" charset="0"/>
              <a:cs typeface="Code New Roman" panose="020B0609020204030204" pitchFamily="49" charset="0"/>
            </a:endParaRPr>
          </a:p>
        </p:txBody>
      </p:sp>
      <p:sp>
        <p:nvSpPr>
          <p:cNvPr id="19" name="Rechthoek 18"/>
          <p:cNvSpPr/>
          <p:nvPr/>
        </p:nvSpPr>
        <p:spPr>
          <a:xfrm>
            <a:off x="1436914" y="5134513"/>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0" name="Tekstvak 19"/>
          <p:cNvSpPr txBox="1"/>
          <p:nvPr/>
        </p:nvSpPr>
        <p:spPr>
          <a:xfrm>
            <a:off x="1592826" y="2713703"/>
            <a:ext cx="10422795" cy="523220"/>
          </a:xfrm>
          <a:prstGeom prst="rect">
            <a:avLst/>
          </a:prstGeom>
          <a:noFill/>
        </p:spPr>
        <p:txBody>
          <a:bodyPr wrap="square" rtlCol="0">
            <a:spAutoFit/>
          </a:bodyPr>
          <a:lstStyle/>
          <a:p>
            <a:r>
              <a:rPr lang="nl-BE" sz="2800" dirty="0"/>
              <a:t>Kleurovergang in een hoek van 40 graden</a:t>
            </a:r>
          </a:p>
        </p:txBody>
      </p:sp>
      <p:sp>
        <p:nvSpPr>
          <p:cNvPr id="21" name="Tekstvak 20"/>
          <p:cNvSpPr txBox="1"/>
          <p:nvPr/>
        </p:nvSpPr>
        <p:spPr>
          <a:xfrm>
            <a:off x="1592825" y="5383361"/>
            <a:ext cx="10422795" cy="523220"/>
          </a:xfrm>
          <a:prstGeom prst="rect">
            <a:avLst/>
          </a:prstGeom>
          <a:noFill/>
        </p:spPr>
        <p:txBody>
          <a:bodyPr wrap="square" rtlCol="0">
            <a:spAutoFit/>
          </a:bodyPr>
          <a:lstStyle/>
          <a:p>
            <a:r>
              <a:rPr lang="nl-BE" sz="2800" dirty="0"/>
              <a:t>Kleurovergang met meerdere kleuren</a:t>
            </a:r>
          </a:p>
        </p:txBody>
      </p:sp>
    </p:spTree>
    <p:extLst>
      <p:ext uri="{BB962C8B-B14F-4D97-AF65-F5344CB8AC3E}">
        <p14:creationId xmlns:p14="http://schemas.microsoft.com/office/powerpoint/2010/main" val="40874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463039" y="1287887"/>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getTime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17" name="Tekstvak 16"/>
          <p:cNvSpPr txBox="1"/>
          <p:nvPr/>
        </p:nvSpPr>
        <p:spPr>
          <a:xfrm>
            <a:off x="2097465" y="3102593"/>
            <a:ext cx="9944281" cy="769441"/>
          </a:xfrm>
          <a:prstGeom prst="rect">
            <a:avLst/>
          </a:prstGeom>
          <a:noFill/>
        </p:spPr>
        <p:txBody>
          <a:bodyPr wrap="square" rtlCol="0">
            <a:spAutoFit/>
          </a:bodyPr>
          <a:lstStyle/>
          <a:p>
            <a:r>
              <a:rPr lang="nl-BE" sz="4400" dirty="0" smtClean="0"/>
              <a:t>Aantal milliseconden sinds 1/1/1970</a:t>
            </a:r>
            <a:endParaRPr lang="nl-BE" sz="4400" dirty="0"/>
          </a:p>
        </p:txBody>
      </p:sp>
    </p:spTree>
    <p:extLst>
      <p:ext uri="{BB962C8B-B14F-4D97-AF65-F5344CB8AC3E}">
        <p14:creationId xmlns:p14="http://schemas.microsoft.com/office/powerpoint/2010/main" val="34438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463039" y="1287887"/>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getTime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17" name="Tekstvak 16"/>
          <p:cNvSpPr txBox="1"/>
          <p:nvPr/>
        </p:nvSpPr>
        <p:spPr>
          <a:xfrm>
            <a:off x="2097465" y="3102593"/>
            <a:ext cx="9944281" cy="2800767"/>
          </a:xfrm>
          <a:prstGeom prst="rect">
            <a:avLst/>
          </a:prstGeom>
          <a:noFill/>
        </p:spPr>
        <p:txBody>
          <a:bodyPr wrap="square" rtlCol="0">
            <a:spAutoFit/>
          </a:bodyPr>
          <a:lstStyle/>
          <a:p>
            <a:r>
              <a:rPr lang="nl-BE" sz="4400" dirty="0" smtClean="0"/>
              <a:t>1000 </a:t>
            </a:r>
            <a:r>
              <a:rPr lang="nl-BE" sz="4400" dirty="0"/>
              <a:t>milliseconden in een seconde;</a:t>
            </a:r>
          </a:p>
          <a:p>
            <a:r>
              <a:rPr lang="nl-BE" sz="4400" dirty="0" smtClean="0"/>
              <a:t>60 </a:t>
            </a:r>
            <a:r>
              <a:rPr lang="nl-BE" sz="4400" dirty="0"/>
              <a:t>seconden in een minuut;</a:t>
            </a:r>
          </a:p>
          <a:p>
            <a:r>
              <a:rPr lang="nl-BE" sz="4400" dirty="0" smtClean="0"/>
              <a:t>60 </a:t>
            </a:r>
            <a:r>
              <a:rPr lang="nl-BE" sz="4400" dirty="0"/>
              <a:t>minuten in een uur;</a:t>
            </a:r>
          </a:p>
          <a:p>
            <a:r>
              <a:rPr lang="nl-BE" sz="4400" dirty="0" smtClean="0"/>
              <a:t>24 </a:t>
            </a:r>
            <a:r>
              <a:rPr lang="nl-BE" sz="4400" dirty="0"/>
              <a:t>uren in een dag</a:t>
            </a:r>
          </a:p>
        </p:txBody>
      </p:sp>
      <p:sp>
        <p:nvSpPr>
          <p:cNvPr id="16" name="Rechthoek 15"/>
          <p:cNvSpPr/>
          <p:nvPr/>
        </p:nvSpPr>
        <p:spPr>
          <a:xfrm>
            <a:off x="2097465" y="3102592"/>
            <a:ext cx="1437305" cy="280076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18" name="Tekstvak 17"/>
          <p:cNvSpPr txBox="1"/>
          <p:nvPr/>
        </p:nvSpPr>
        <p:spPr>
          <a:xfrm>
            <a:off x="2097465" y="5880938"/>
            <a:ext cx="9944281" cy="769441"/>
          </a:xfrm>
          <a:prstGeom prst="rect">
            <a:avLst/>
          </a:prstGeom>
          <a:noFill/>
        </p:spPr>
        <p:txBody>
          <a:bodyPr wrap="square" rtlCol="0">
            <a:spAutoFit/>
          </a:bodyPr>
          <a:lstStyle/>
          <a:p>
            <a:r>
              <a:rPr lang="nl-BE" sz="4400" dirty="0">
                <a:solidFill>
                  <a:schemeClr val="accent6"/>
                </a:solidFill>
              </a:rPr>
              <a:t>86 400 </a:t>
            </a:r>
            <a:r>
              <a:rPr lang="nl-BE" sz="4400" dirty="0" smtClean="0">
                <a:solidFill>
                  <a:schemeClr val="accent6"/>
                </a:solidFill>
              </a:rPr>
              <a:t>000 milliseconden in een dag</a:t>
            </a:r>
            <a:endParaRPr lang="nl-BE" sz="4400" dirty="0">
              <a:solidFill>
                <a:schemeClr val="accent6"/>
              </a:solidFill>
            </a:endParaRPr>
          </a:p>
        </p:txBody>
      </p:sp>
    </p:spTree>
    <p:extLst>
      <p:ext uri="{BB962C8B-B14F-4D97-AF65-F5344CB8AC3E}">
        <p14:creationId xmlns:p14="http://schemas.microsoft.com/office/powerpoint/2010/main" val="4751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463039" y="1287887"/>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getTime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19" name="Tekstvak 18"/>
          <p:cNvSpPr txBox="1"/>
          <p:nvPr/>
        </p:nvSpPr>
        <p:spPr>
          <a:xfrm>
            <a:off x="2097465" y="3102593"/>
            <a:ext cx="9944281" cy="2123658"/>
          </a:xfrm>
          <a:prstGeom prst="rect">
            <a:avLst/>
          </a:prstGeom>
          <a:noFill/>
        </p:spPr>
        <p:txBody>
          <a:bodyPr wrap="square" rtlCol="0">
            <a:spAutoFit/>
          </a:bodyPr>
          <a:lstStyle/>
          <a:p>
            <a:r>
              <a:rPr lang="nl-BE" sz="4400" dirty="0" err="1" smtClean="0"/>
              <a:t>getTime</a:t>
            </a:r>
            <a:r>
              <a:rPr lang="nl-BE" sz="4400" dirty="0" smtClean="0"/>
              <a:t>(</a:t>
            </a:r>
            <a:r>
              <a:rPr lang="nl-BE" sz="4400" dirty="0" err="1" smtClean="0"/>
              <a:t>huidigedatum</a:t>
            </a:r>
            <a:r>
              <a:rPr lang="nl-BE" sz="4400" dirty="0" smtClean="0"/>
              <a:t>/86 400 000) – </a:t>
            </a:r>
            <a:r>
              <a:rPr lang="nl-BE" sz="4400" dirty="0" err="1" smtClean="0"/>
              <a:t>getTime</a:t>
            </a:r>
            <a:r>
              <a:rPr lang="nl-BE" sz="4400" dirty="0" smtClean="0"/>
              <a:t>(geboortedatum/86 400 000)</a:t>
            </a:r>
          </a:p>
          <a:p>
            <a:r>
              <a:rPr lang="nl-BE" sz="4400" dirty="0" smtClean="0"/>
              <a:t>= aantal geleefde dagen</a:t>
            </a:r>
            <a:endParaRPr lang="nl-BE" sz="4400" dirty="0"/>
          </a:p>
        </p:txBody>
      </p:sp>
      <p:sp>
        <p:nvSpPr>
          <p:cNvPr id="20" name="Tekstvak 19"/>
          <p:cNvSpPr txBox="1"/>
          <p:nvPr/>
        </p:nvSpPr>
        <p:spPr>
          <a:xfrm>
            <a:off x="2097465" y="5471297"/>
            <a:ext cx="9944281" cy="769441"/>
          </a:xfrm>
          <a:prstGeom prst="rect">
            <a:avLst/>
          </a:prstGeom>
          <a:noFill/>
        </p:spPr>
        <p:txBody>
          <a:bodyPr wrap="square" rtlCol="0">
            <a:spAutoFit/>
          </a:bodyPr>
          <a:lstStyle/>
          <a:p>
            <a:r>
              <a:rPr lang="nl-BE" sz="4400" dirty="0" smtClean="0">
                <a:solidFill>
                  <a:schemeClr val="accent6"/>
                </a:solidFill>
              </a:rPr>
              <a:t>Afronden met </a:t>
            </a:r>
            <a:r>
              <a:rPr lang="nl-BE" sz="4400" dirty="0" err="1" smtClean="0">
                <a:solidFill>
                  <a:schemeClr val="accent6"/>
                </a:solidFill>
              </a:rPr>
              <a:t>parseInt</a:t>
            </a:r>
            <a:r>
              <a:rPr lang="nl-BE" sz="4400" dirty="0" smtClean="0">
                <a:solidFill>
                  <a:schemeClr val="accent6"/>
                </a:solidFill>
              </a:rPr>
              <a:t>!</a:t>
            </a:r>
            <a:endParaRPr lang="nl-BE" sz="4400" dirty="0">
              <a:solidFill>
                <a:schemeClr val="accent6"/>
              </a:solidFill>
            </a:endParaRPr>
          </a:p>
        </p:txBody>
      </p:sp>
    </p:spTree>
    <p:extLst>
      <p:ext uri="{BB962C8B-B14F-4D97-AF65-F5344CB8AC3E}">
        <p14:creationId xmlns:p14="http://schemas.microsoft.com/office/powerpoint/2010/main" val="321850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42921759"/>
              </p:ext>
            </p:extLst>
          </p:nvPr>
        </p:nvGraphicFramePr>
        <p:xfrm>
          <a:off x="1485720" y="1647759"/>
          <a:ext cx="10533343" cy="2200910"/>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2200910">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60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61</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//Het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aantal</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geleefde</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dagen</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berekenen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dagentotnu</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Date.now</a:t>
                      </a:r>
                      <a:r>
                        <a:rPr lang="en-US" sz="2000" b="0" dirty="0" smtClean="0">
                          <a:solidFill>
                            <a:schemeClr val="accent6"/>
                          </a:solidFill>
                          <a:effectLst/>
                          <a:latin typeface="Code New Roman" panose="020B0609020204030204" pitchFamily="49" charset="0"/>
                          <a:cs typeface="Code New Roman" panose="020B0609020204030204" pitchFamily="49" charset="0"/>
                        </a:rPr>
                        <a:t>()/86400000);</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dagentotdatum</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datum.getTime</a:t>
                      </a:r>
                      <a:r>
                        <a:rPr lang="en-US" sz="2000" b="0" dirty="0" smtClean="0">
                          <a:solidFill>
                            <a:schemeClr val="accent6"/>
                          </a:solidFill>
                          <a:effectLst/>
                          <a:latin typeface="Code New Roman" panose="020B0609020204030204" pitchFamily="49" charset="0"/>
                          <a:cs typeface="Code New Roman" panose="020B0609020204030204" pitchFamily="49" charset="0"/>
                        </a:rPr>
                        <a:t>()/86400000);</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geleefdedagen</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dagentotnu</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dagengeleefd</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"Je </a:t>
                      </a:r>
                      <a:r>
                        <a:rPr lang="en-US" sz="2000" b="0" dirty="0" err="1" smtClean="0">
                          <a:solidFill>
                            <a:schemeClr val="accent6"/>
                          </a:solidFill>
                          <a:effectLst/>
                          <a:latin typeface="Code New Roman" panose="020B0609020204030204" pitchFamily="49" charset="0"/>
                          <a:cs typeface="Code New Roman" panose="020B0609020204030204" pitchFamily="49" charset="0"/>
                        </a:rPr>
                        <a:t>hebt</a:t>
                      </a: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al "+</a:t>
                      </a:r>
                      <a:r>
                        <a:rPr lang="en-US" sz="2000" b="0" dirty="0" err="1" smtClean="0">
                          <a:solidFill>
                            <a:schemeClr val="accent6"/>
                          </a:solidFill>
                          <a:effectLst/>
                          <a:latin typeface="Code New Roman" panose="020B0609020204030204" pitchFamily="49" charset="0"/>
                          <a:cs typeface="Code New Roman" panose="020B0609020204030204" pitchFamily="49" charset="0"/>
                        </a:rPr>
                        <a:t>geleefdedagen</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geleefd</a:t>
                      </a:r>
                      <a:r>
                        <a:rPr lang="en-US" sz="20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86292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Afbeelding 2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48100" y="2386521"/>
            <a:ext cx="2659327" cy="2520000"/>
          </a:xfrm>
          <a:prstGeom prst="rect">
            <a:avLst/>
          </a:prstGeom>
        </p:spPr>
      </p:pic>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5"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stap10</a:t>
            </a:r>
            <a:endParaRPr lang="nl-BE" dirty="0">
              <a:solidFill>
                <a:schemeClr val="accent2">
                  <a:lumMod val="75000"/>
                </a:schemeClr>
              </a:solidFill>
            </a:endParaRPr>
          </a:p>
        </p:txBody>
      </p:sp>
      <p:pic>
        <p:nvPicPr>
          <p:cNvPr id="19" name="Afbeelding 18"/>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pic>
        <p:nvPicPr>
          <p:cNvPr id="21" name="Afbeelding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22" name="Afbeelding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3" name="Afbeelding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4" name="Afbeelding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pic>
        <p:nvPicPr>
          <p:cNvPr id="27" name="Afbeelding 26"/>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43983" y="4119210"/>
            <a:ext cx="2550435" cy="2520000"/>
          </a:xfrm>
          <a:prstGeom prst="rect">
            <a:avLst/>
          </a:prstGeom>
        </p:spPr>
      </p:pic>
      <p:sp>
        <p:nvSpPr>
          <p:cNvPr id="28" name="Tekstvak 27"/>
          <p:cNvSpPr txBox="1"/>
          <p:nvPr/>
        </p:nvSpPr>
        <p:spPr>
          <a:xfrm>
            <a:off x="5590590" y="1453594"/>
            <a:ext cx="6577039" cy="830997"/>
          </a:xfrm>
          <a:prstGeom prst="rect">
            <a:avLst/>
          </a:prstGeom>
          <a:noFill/>
        </p:spPr>
        <p:txBody>
          <a:bodyPr wrap="square" rtlCol="0">
            <a:spAutoFit/>
          </a:bodyPr>
          <a:lstStyle/>
          <a:p>
            <a:r>
              <a:rPr lang="nl-BE" sz="4800" dirty="0" smtClean="0"/>
              <a:t>Zelfstandig uitwerken</a:t>
            </a:r>
            <a:endParaRPr lang="nl-BE" sz="4800" dirty="0"/>
          </a:p>
        </p:txBody>
      </p:sp>
    </p:spTree>
    <p:extLst>
      <p:ext uri="{BB962C8B-B14F-4D97-AF65-F5344CB8AC3E}">
        <p14:creationId xmlns:p14="http://schemas.microsoft.com/office/powerpoint/2010/main" val="28844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stap11</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384995"/>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a:t>Open 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en wijzig het type van het invoerveld. </a:t>
            </a:r>
            <a:r>
              <a:rPr lang="nl-BE" sz="2800" dirty="0" smtClean="0"/>
              <a:t>De </a:t>
            </a:r>
            <a:r>
              <a:rPr lang="nl-BE" sz="2800" dirty="0"/>
              <a:t>toevoeging “(</a:t>
            </a:r>
            <a:r>
              <a:rPr lang="nl-BE" sz="2800" dirty="0" err="1"/>
              <a:t>dd</a:t>
            </a:r>
            <a:r>
              <a:rPr lang="nl-BE" sz="2800" dirty="0"/>
              <a:t>/mm/</a:t>
            </a:r>
            <a:r>
              <a:rPr lang="nl-BE" sz="2800" dirty="0" err="1"/>
              <a:t>jjjj</a:t>
            </a:r>
            <a:r>
              <a:rPr lang="nl-BE" sz="2800" dirty="0"/>
              <a:t>)” </a:t>
            </a:r>
            <a:r>
              <a:rPr lang="nl-BE" sz="2800" dirty="0" smtClean="0"/>
              <a:t>mag uit </a:t>
            </a:r>
            <a:r>
              <a:rPr lang="nl-BE" sz="2800" dirty="0"/>
              <a:t>het label verwijderd worden.</a:t>
            </a:r>
          </a:p>
        </p:txBody>
      </p:sp>
      <p:graphicFrame>
        <p:nvGraphicFramePr>
          <p:cNvPr id="29" name="Tabel 28"/>
          <p:cNvGraphicFramePr>
            <a:graphicFrameLocks noGrp="1"/>
          </p:cNvGraphicFramePr>
          <p:nvPr>
            <p:extLst>
              <p:ext uri="{D42A27DB-BD31-4B8C-83A1-F6EECF244321}">
                <p14:modId xmlns:p14="http://schemas.microsoft.com/office/powerpoint/2010/main" val="419652544"/>
              </p:ext>
            </p:extLst>
          </p:nvPr>
        </p:nvGraphicFramePr>
        <p:xfrm>
          <a:off x="1463039" y="3246990"/>
          <a:ext cx="10578706" cy="1463040"/>
        </p:xfrm>
        <a:graphic>
          <a:graphicData uri="http://schemas.openxmlformats.org/drawingml/2006/table">
            <a:tbl>
              <a:tblPr firstRow="1" firstCol="1" bandRow="1">
                <a:tableStyleId>{5C22544A-7EE6-4342-B048-85BDC9FD1C3A}</a:tableStyleId>
              </a:tblPr>
              <a:tblGrid>
                <a:gridCol w="584125">
                  <a:extLst>
                    <a:ext uri="{9D8B030D-6E8A-4147-A177-3AD203B41FA5}">
                      <a16:colId xmlns:a16="http://schemas.microsoft.com/office/drawing/2014/main" val="2855085912"/>
                    </a:ext>
                  </a:extLst>
                </a:gridCol>
                <a:gridCol w="9994581">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18</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dirty="0" smtClean="0">
                          <a:solidFill>
                            <a:schemeClr val="accent6"/>
                          </a:solidFill>
                          <a:effectLst/>
                          <a:latin typeface="Code New Roman" panose="020B0609020204030204" pitchFamily="49" charset="0"/>
                          <a:cs typeface="Code New Roman" panose="020B0609020204030204" pitchFamily="49" charset="0"/>
                        </a:rPr>
                        <a:t>	&lt;</a:t>
                      </a:r>
                      <a:r>
                        <a:rPr lang="it-IT" sz="2400" b="0" dirty="0" smtClean="0">
                          <a:solidFill>
                            <a:schemeClr val="accent6"/>
                          </a:solidFill>
                          <a:effectLst/>
                          <a:latin typeface="Code New Roman" panose="020B0609020204030204" pitchFamily="49" charset="0"/>
                          <a:cs typeface="Code New Roman" panose="020B0609020204030204" pitchFamily="49" charset="0"/>
                        </a:rPr>
                        <a:t>td class="label"&gt;&lt;label for="geboortedatum"&gt;</a:t>
                      </a:r>
                      <a:r>
                        <a:rPr lang="it-IT" sz="2400" b="0" dirty="0" smtClean="0">
                          <a:solidFill>
                            <a:schemeClr val="tx1"/>
                          </a:solidFill>
                          <a:effectLst/>
                          <a:latin typeface="Code New Roman" panose="020B0609020204030204" pitchFamily="49" charset="0"/>
                          <a:cs typeface="Code New Roman" panose="020B0609020204030204" pitchFamily="49" charset="0"/>
                        </a:rPr>
                        <a:t>Je </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tx1"/>
                          </a:solidFill>
                          <a:effectLst/>
                          <a:latin typeface="Code New Roman" panose="020B0609020204030204" pitchFamily="49" charset="0"/>
                          <a:cs typeface="Code New Roman" panose="020B0609020204030204" pitchFamily="49" charset="0"/>
                        </a:rPr>
                        <a:t>	geboortedatum:</a:t>
                      </a:r>
                      <a:r>
                        <a:rPr lang="it-IT" sz="2400" b="0" dirty="0" smtClean="0">
                          <a:solidFill>
                            <a:schemeClr val="accent6"/>
                          </a:solidFill>
                          <a:effectLst/>
                          <a:latin typeface="Code New Roman" panose="020B0609020204030204" pitchFamily="49" charset="0"/>
                          <a:cs typeface="Code New Roman" panose="020B0609020204030204" pitchFamily="49" charset="0"/>
                        </a:rPr>
                        <a:t>&lt;/label&gt;&lt;/td&gt;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 class="invoer"&gt;&lt;input type="date" id="geboortedatum"&gt; 	&lt;/td&gt;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0" name="Rechthoek 29"/>
          <p:cNvSpPr/>
          <p:nvPr/>
        </p:nvSpPr>
        <p:spPr>
          <a:xfrm>
            <a:off x="6527571" y="3929797"/>
            <a:ext cx="2043224" cy="49207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31852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136</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stap11</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384995"/>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opmaak in het opmaakbestand zo aan dat het datumveld volledig en in het juiste lettertype wordt weergegeven.</a:t>
            </a:r>
          </a:p>
        </p:txBody>
      </p:sp>
      <p:pic>
        <p:nvPicPr>
          <p:cNvPr id="20" name="Afbeelding 19"/>
          <p:cNvPicPr/>
          <p:nvPr/>
        </p:nvPicPr>
        <p:blipFill rotWithShape="1">
          <a:blip r:embed="rId5" cstate="print">
            <a:extLst>
              <a:ext uri="{28A0092B-C50C-407E-A947-70E740481C1C}">
                <a14:useLocalDpi xmlns:a14="http://schemas.microsoft.com/office/drawing/2010/main" val="0"/>
              </a:ext>
            </a:extLst>
          </a:blip>
          <a:srcRect l="31922" t="19806" r="29327" b="57184"/>
          <a:stretch/>
        </p:blipFill>
        <p:spPr bwMode="auto">
          <a:xfrm rot="21392418">
            <a:off x="1480859" y="2838597"/>
            <a:ext cx="10458557" cy="3707212"/>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0948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136</a:t>
            </a:r>
            <a:endParaRPr lang="nl-BE" dirty="0">
              <a:solidFill>
                <a:schemeClr val="accent2">
                  <a:lumMod val="75000"/>
                </a:schemeClr>
              </a:solidFill>
            </a:endParaRPr>
          </a:p>
        </p:txBody>
      </p:sp>
      <p:sp>
        <p:nvSpPr>
          <p:cNvPr id="26" name="Tekstvak 25"/>
          <p:cNvSpPr txBox="1"/>
          <p:nvPr/>
        </p:nvSpPr>
        <p:spPr>
          <a:xfrm>
            <a:off x="1436912" y="1526840"/>
            <a:ext cx="10604833" cy="954107"/>
          </a:xfrm>
          <a:prstGeom prst="rect">
            <a:avLst/>
          </a:prstGeom>
          <a:noFill/>
        </p:spPr>
        <p:txBody>
          <a:bodyPr wrap="square" rtlCol="0">
            <a:spAutoFit/>
          </a:bodyPr>
          <a:lstStyle/>
          <a:p>
            <a:pPr>
              <a:spcBef>
                <a:spcPts val="1200"/>
              </a:spcBef>
              <a:buClr>
                <a:schemeClr val="accent6"/>
              </a:buClr>
            </a:pPr>
            <a:r>
              <a:rPr lang="nl-BE" sz="2800" dirty="0" smtClean="0"/>
              <a:t>Geef nu je geboortedatum in via de datumkiezer en klik dan op de knop “Fun </a:t>
            </a:r>
            <a:r>
              <a:rPr lang="nl-BE" sz="2800" dirty="0" err="1" smtClean="0"/>
              <a:t>facts</a:t>
            </a:r>
            <a:r>
              <a:rPr lang="nl-BE" sz="2800" dirty="0" smtClean="0"/>
              <a:t>”. Wat stel je vast?</a:t>
            </a:r>
            <a:endParaRPr lang="nl-BE" sz="2800" dirty="0"/>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17" name="Rechthoek 16"/>
          <p:cNvSpPr/>
          <p:nvPr/>
        </p:nvSpPr>
        <p:spPr>
          <a:xfrm>
            <a:off x="1463039" y="2709080"/>
            <a:ext cx="10578707"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Tekstvak 20"/>
          <p:cNvSpPr txBox="1"/>
          <p:nvPr/>
        </p:nvSpPr>
        <p:spPr>
          <a:xfrm>
            <a:off x="1578077" y="2831690"/>
            <a:ext cx="10338620" cy="523220"/>
          </a:xfrm>
          <a:prstGeom prst="rect">
            <a:avLst/>
          </a:prstGeom>
          <a:noFill/>
        </p:spPr>
        <p:txBody>
          <a:bodyPr wrap="square" rtlCol="0">
            <a:spAutoFit/>
          </a:bodyPr>
          <a:lstStyle/>
          <a:p>
            <a:r>
              <a:rPr lang="nl-BE" sz="2800" dirty="0" smtClean="0"/>
              <a:t>De pagina resultaat wordt niet meer aangeroepen.</a:t>
            </a:r>
            <a:endParaRPr lang="nl-BE" sz="2800" dirty="0"/>
          </a:p>
        </p:txBody>
      </p:sp>
      <p:sp>
        <p:nvSpPr>
          <p:cNvPr id="22" name="Tekstvak 21"/>
          <p:cNvSpPr txBox="1"/>
          <p:nvPr/>
        </p:nvSpPr>
        <p:spPr>
          <a:xfrm>
            <a:off x="1436911" y="4227148"/>
            <a:ext cx="10604833" cy="523220"/>
          </a:xfrm>
          <a:prstGeom prst="rect">
            <a:avLst/>
          </a:prstGeom>
          <a:noFill/>
        </p:spPr>
        <p:txBody>
          <a:bodyPr wrap="square" rtlCol="0">
            <a:spAutoFit/>
          </a:bodyPr>
          <a:lstStyle/>
          <a:p>
            <a:pPr>
              <a:spcBef>
                <a:spcPts val="1200"/>
              </a:spcBef>
              <a:buClr>
                <a:schemeClr val="accent6"/>
              </a:buClr>
            </a:pPr>
            <a:r>
              <a:rPr lang="nl-BE" sz="2800" dirty="0" smtClean="0"/>
              <a:t>Hoe kan je dat verklaren?</a:t>
            </a:r>
            <a:endParaRPr lang="nl-BE" sz="2800" dirty="0"/>
          </a:p>
        </p:txBody>
      </p:sp>
      <p:sp>
        <p:nvSpPr>
          <p:cNvPr id="23" name="Rechthoek 22"/>
          <p:cNvSpPr/>
          <p:nvPr/>
        </p:nvSpPr>
        <p:spPr>
          <a:xfrm>
            <a:off x="1463038" y="4855464"/>
            <a:ext cx="10578707" cy="174127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Tekstvak 23"/>
          <p:cNvSpPr txBox="1"/>
          <p:nvPr/>
        </p:nvSpPr>
        <p:spPr>
          <a:xfrm>
            <a:off x="1570017" y="5022853"/>
            <a:ext cx="10338620" cy="1384995"/>
          </a:xfrm>
          <a:prstGeom prst="rect">
            <a:avLst/>
          </a:prstGeom>
          <a:noFill/>
        </p:spPr>
        <p:txBody>
          <a:bodyPr wrap="square" rtlCol="0">
            <a:spAutoFit/>
          </a:bodyPr>
          <a:lstStyle/>
          <a:p>
            <a:r>
              <a:rPr lang="nl-BE" sz="2800" dirty="0" smtClean="0"/>
              <a:t>De datum is nu geen tekstgegeven, maar een datumgegeven en kan niet als een tekstgegeven gevalideerd worden. Omdat de validatie niet werkt, wordt ook het resultaat niet getoond.</a:t>
            </a:r>
            <a:endParaRPr lang="nl-BE" sz="2800" dirty="0"/>
          </a:p>
        </p:txBody>
      </p:sp>
    </p:spTree>
    <p:extLst>
      <p:ext uri="{BB962C8B-B14F-4D97-AF65-F5344CB8AC3E}">
        <p14:creationId xmlns:p14="http://schemas.microsoft.com/office/powerpoint/2010/main" val="368171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smtClean="0"/>
              <a:t>Validatie voorlopig overbodig</a:t>
            </a:r>
            <a:endParaRPr lang="nl-BE" sz="4400" dirty="0"/>
          </a:p>
        </p:txBody>
      </p:sp>
      <p:sp>
        <p:nvSpPr>
          <p:cNvPr id="21" name="Tekstvak 20"/>
          <p:cNvSpPr txBox="1"/>
          <p:nvPr/>
        </p:nvSpPr>
        <p:spPr>
          <a:xfrm>
            <a:off x="1463040" y="4206237"/>
            <a:ext cx="10001080" cy="769441"/>
          </a:xfrm>
          <a:prstGeom prst="rect">
            <a:avLst/>
          </a:prstGeom>
          <a:noFill/>
        </p:spPr>
        <p:txBody>
          <a:bodyPr wrap="square" rtlCol="0">
            <a:spAutoFit/>
          </a:bodyPr>
          <a:lstStyle/>
          <a:p>
            <a:pPr algn="ctr"/>
            <a:r>
              <a:rPr lang="nl-BE" sz="4400" dirty="0" smtClean="0"/>
              <a:t>Verwijzing naar </a:t>
            </a:r>
            <a:r>
              <a:rPr lang="nl-BE" sz="4400" dirty="0" smtClean="0">
                <a:solidFill>
                  <a:schemeClr val="accent6"/>
                </a:solidFill>
                <a:latin typeface="Code New Roman" panose="020B0609020204030204" pitchFamily="49" charset="0"/>
                <a:cs typeface="Code New Roman" panose="020B0609020204030204" pitchFamily="49" charset="0"/>
              </a:rPr>
              <a:t>script.js</a:t>
            </a:r>
            <a:r>
              <a:rPr lang="nl-BE" sz="4400" dirty="0" smtClean="0"/>
              <a:t> mag weg</a:t>
            </a:r>
            <a:endParaRPr lang="nl-BE" sz="4400" dirty="0"/>
          </a:p>
        </p:txBody>
      </p:sp>
      <p:cxnSp>
        <p:nvCxnSpPr>
          <p:cNvPr id="22" name="Rechte verbindingslijn met pijl 21"/>
          <p:cNvCxnSpPr>
            <a:stCxn id="17" idx="2"/>
          </p:cNvCxnSpPr>
          <p:nvPr/>
        </p:nvCxnSpPr>
        <p:spPr>
          <a:xfrm>
            <a:off x="6463580" y="2522384"/>
            <a:ext cx="0" cy="177529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8664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smtClean="0"/>
              <a:t>Datumveld: gegevenstype = datum</a:t>
            </a:r>
            <a:endParaRPr lang="nl-BE" sz="4400" dirty="0"/>
          </a:p>
        </p:txBody>
      </p:sp>
      <p:sp>
        <p:nvSpPr>
          <p:cNvPr id="18" name="Tekstvak 17"/>
          <p:cNvSpPr txBox="1"/>
          <p:nvPr/>
        </p:nvSpPr>
        <p:spPr>
          <a:xfrm>
            <a:off x="1436913" y="2856372"/>
            <a:ext cx="10001080" cy="769441"/>
          </a:xfrm>
          <a:prstGeom prst="rect">
            <a:avLst/>
          </a:prstGeom>
          <a:noFill/>
        </p:spPr>
        <p:txBody>
          <a:bodyPr wrap="square" rtlCol="0">
            <a:spAutoFit/>
          </a:bodyPr>
          <a:lstStyle/>
          <a:p>
            <a:pPr algn="ctr"/>
            <a:r>
              <a:rPr lang="nl-BE" sz="4400" dirty="0" err="1" smtClean="0">
                <a:solidFill>
                  <a:schemeClr val="accent6"/>
                </a:solidFill>
                <a:latin typeface="Code New Roman" panose="020B0609020204030204" pitchFamily="49" charset="0"/>
                <a:cs typeface="Code New Roman" panose="020B0609020204030204" pitchFamily="49" charset="0"/>
              </a:rPr>
              <a:t>localStorage</a:t>
            </a:r>
            <a:r>
              <a:rPr lang="nl-BE" sz="4400" dirty="0" smtClean="0"/>
              <a:t> werkt enkel met tekst</a:t>
            </a:r>
            <a:endParaRPr lang="nl-BE" sz="4400" dirty="0"/>
          </a:p>
        </p:txBody>
      </p:sp>
      <p:cxnSp>
        <p:nvCxnSpPr>
          <p:cNvPr id="19" name="Rechte verbindingslijn met pijl 18"/>
          <p:cNvCxnSpPr/>
          <p:nvPr/>
        </p:nvCxnSpPr>
        <p:spPr>
          <a:xfrm>
            <a:off x="6299807" y="3625813"/>
            <a:ext cx="5459"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0" name="Tekstvak 19"/>
          <p:cNvSpPr txBox="1"/>
          <p:nvPr/>
        </p:nvSpPr>
        <p:spPr>
          <a:xfrm>
            <a:off x="2934269" y="4884449"/>
            <a:ext cx="8134066"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toString</a:t>
            </a:r>
            <a:r>
              <a:rPr lang="nl-BE" sz="9600" dirty="0" smtClean="0">
                <a:solidFill>
                  <a:schemeClr val="accent6"/>
                </a:solidFill>
                <a:latin typeface="Code New Roman" panose="020B0609020204030204" pitchFamily="49" charset="0"/>
                <a:cs typeface="Code New Roman" panose="020B0609020204030204" pitchFamily="49" charset="0"/>
              </a:rPr>
              <a:t>()</a:t>
            </a:r>
            <a:endParaRPr lang="nl-BE" sz="9600" dirty="0">
              <a:solidFill>
                <a:schemeClr val="accent6"/>
              </a:solidFill>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44324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1"/>
            <a:ext cx="952489" cy="933857"/>
          </a:xfrm>
          <a:prstGeom prst="rect">
            <a:avLst/>
          </a:prstGeom>
        </p:spPr>
      </p:pic>
      <p:sp>
        <p:nvSpPr>
          <p:cNvPr id="18" name="Rechthoek 17"/>
          <p:cNvSpPr/>
          <p:nvPr/>
        </p:nvSpPr>
        <p:spPr>
          <a:xfrm>
            <a:off x="287382" y="2448195"/>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9.1</a:t>
            </a:r>
            <a:endParaRPr lang="nl-BE" dirty="0">
              <a:solidFill>
                <a:schemeClr val="accent2">
                  <a:lumMod val="75000"/>
                </a:schemeClr>
              </a:solidFill>
            </a:endParaRPr>
          </a:p>
        </p:txBody>
      </p:sp>
      <p:sp>
        <p:nvSpPr>
          <p:cNvPr id="14" name="Rechthoek 13"/>
          <p:cNvSpPr/>
          <p:nvPr/>
        </p:nvSpPr>
        <p:spPr>
          <a:xfrm>
            <a:off x="1463039" y="1560297"/>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err="1">
                <a:latin typeface="Code New Roman" panose="020B0609020204030204" pitchFamily="49" charset="0"/>
                <a:cs typeface="Code New Roman" panose="020B0609020204030204" pitchFamily="49" charset="0"/>
              </a:rPr>
              <a:t>linear-gradient</a:t>
            </a:r>
            <a:r>
              <a:rPr lang="nl-BE" sz="2400" dirty="0">
                <a:latin typeface="Code New Roman" panose="020B0609020204030204" pitchFamily="49" charset="0"/>
                <a:cs typeface="Code New Roman" panose="020B0609020204030204" pitchFamily="49" charset="0"/>
              </a:rPr>
              <a:t>(</a:t>
            </a:r>
            <a:r>
              <a:rPr lang="nl-BE" sz="2400" dirty="0" err="1">
                <a:latin typeface="Code New Roman" panose="020B0609020204030204" pitchFamily="49" charset="0"/>
                <a:cs typeface="Code New Roman" panose="020B0609020204030204" pitchFamily="49" charset="0"/>
              </a:rPr>
              <a:t>to</a:t>
            </a:r>
            <a:r>
              <a:rPr lang="nl-BE" sz="2400" dirty="0">
                <a:latin typeface="Code New Roman" panose="020B0609020204030204" pitchFamily="49" charset="0"/>
                <a:cs typeface="Code New Roman" panose="020B0609020204030204" pitchFamily="49" charset="0"/>
              </a:rPr>
              <a:t> right, </a:t>
            </a:r>
            <a:r>
              <a:rPr lang="nl-BE" sz="2400" dirty="0" err="1">
                <a:latin typeface="Code New Roman" panose="020B0609020204030204" pitchFamily="49" charset="0"/>
                <a:cs typeface="Code New Roman" panose="020B0609020204030204" pitchFamily="49" charset="0"/>
              </a:rPr>
              <a:t>rgba</a:t>
            </a:r>
            <a:r>
              <a:rPr lang="nl-BE" sz="2400" dirty="0">
                <a:latin typeface="Code New Roman" panose="020B0609020204030204" pitchFamily="49" charset="0"/>
                <a:cs typeface="Code New Roman" panose="020B0609020204030204" pitchFamily="49" charset="0"/>
              </a:rPr>
              <a:t>(128,0,128,0), </a:t>
            </a:r>
            <a:r>
              <a:rPr lang="nl-BE" sz="2400" dirty="0" err="1">
                <a:latin typeface="Code New Roman" panose="020B0609020204030204" pitchFamily="49" charset="0"/>
                <a:cs typeface="Code New Roman" panose="020B0609020204030204" pitchFamily="49" charset="0"/>
              </a:rPr>
              <a:t>rgba</a:t>
            </a:r>
            <a:r>
              <a:rPr lang="nl-BE" sz="2400" dirty="0">
                <a:latin typeface="Code New Roman" panose="020B0609020204030204" pitchFamily="49" charset="0"/>
                <a:cs typeface="Code New Roman" panose="020B0609020204030204" pitchFamily="49" charset="0"/>
              </a:rPr>
              <a:t>(128,0,128,1</a:t>
            </a:r>
            <a:r>
              <a:rPr lang="nl-BE" sz="2400" dirty="0" smtClean="0">
                <a:latin typeface="Code New Roman" panose="020B0609020204030204" pitchFamily="49" charset="0"/>
                <a:cs typeface="Code New Roman" panose="020B0609020204030204" pitchFamily="49" charset="0"/>
              </a:rPr>
              <a:t>)),</a:t>
            </a:r>
            <a:r>
              <a:rPr lang="nl-BE" sz="2400" dirty="0" err="1" smtClean="0">
                <a:latin typeface="Code New Roman" panose="020B0609020204030204" pitchFamily="49" charset="0"/>
                <a:cs typeface="Code New Roman" panose="020B0609020204030204" pitchFamily="49" charset="0"/>
              </a:rPr>
              <a:t>url</a:t>
            </a:r>
            <a:r>
              <a:rPr lang="nl-BE" sz="2400" dirty="0">
                <a:latin typeface="Code New Roman" panose="020B0609020204030204" pitchFamily="49" charset="0"/>
                <a:cs typeface="Code New Roman" panose="020B0609020204030204" pitchFamily="49" charset="0"/>
              </a:rPr>
              <a:t>("../plaatjes/achtergrond.jpg");</a:t>
            </a:r>
          </a:p>
        </p:txBody>
      </p:sp>
      <p:sp>
        <p:nvSpPr>
          <p:cNvPr id="15" name="Rechthoek 14"/>
          <p:cNvSpPr/>
          <p:nvPr/>
        </p:nvSpPr>
        <p:spPr>
          <a:xfrm>
            <a:off x="1463039" y="2434794"/>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6" name="Rechthoek 15"/>
          <p:cNvSpPr/>
          <p:nvPr/>
        </p:nvSpPr>
        <p:spPr>
          <a:xfrm>
            <a:off x="1436914" y="4260016"/>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latin typeface="Code New Roman" panose="020B0609020204030204" pitchFamily="49" charset="0"/>
                <a:cs typeface="Code New Roman" panose="020B0609020204030204" pitchFamily="49" charset="0"/>
              </a:rPr>
              <a:t>radial-gradient(circle, purple, black)</a:t>
            </a:r>
            <a:endParaRPr lang="nl-BE" sz="2400" dirty="0">
              <a:latin typeface="Code New Roman" panose="020B0609020204030204" pitchFamily="49" charset="0"/>
              <a:cs typeface="Code New Roman" panose="020B0609020204030204" pitchFamily="49" charset="0"/>
            </a:endParaRPr>
          </a:p>
        </p:txBody>
      </p:sp>
      <p:sp>
        <p:nvSpPr>
          <p:cNvPr id="19" name="Rechthoek 18"/>
          <p:cNvSpPr/>
          <p:nvPr/>
        </p:nvSpPr>
        <p:spPr>
          <a:xfrm>
            <a:off x="1436914" y="5134513"/>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0" name="Tekstvak 19"/>
          <p:cNvSpPr txBox="1"/>
          <p:nvPr/>
        </p:nvSpPr>
        <p:spPr>
          <a:xfrm>
            <a:off x="1592826" y="2713703"/>
            <a:ext cx="10422795" cy="954107"/>
          </a:xfrm>
          <a:prstGeom prst="rect">
            <a:avLst/>
          </a:prstGeom>
          <a:noFill/>
        </p:spPr>
        <p:txBody>
          <a:bodyPr wrap="square" rtlCol="0">
            <a:spAutoFit/>
          </a:bodyPr>
          <a:lstStyle/>
          <a:p>
            <a:r>
              <a:rPr lang="nl-BE" sz="2800" dirty="0"/>
              <a:t>Transparante kleurovergang over een achtergrondafbeelding heen</a:t>
            </a:r>
          </a:p>
        </p:txBody>
      </p:sp>
      <p:sp>
        <p:nvSpPr>
          <p:cNvPr id="21" name="Tekstvak 20"/>
          <p:cNvSpPr txBox="1"/>
          <p:nvPr/>
        </p:nvSpPr>
        <p:spPr>
          <a:xfrm>
            <a:off x="1592825" y="5383361"/>
            <a:ext cx="10422795" cy="523220"/>
          </a:xfrm>
          <a:prstGeom prst="rect">
            <a:avLst/>
          </a:prstGeom>
          <a:noFill/>
        </p:spPr>
        <p:txBody>
          <a:bodyPr wrap="square" rtlCol="0">
            <a:spAutoFit/>
          </a:bodyPr>
          <a:lstStyle/>
          <a:p>
            <a:r>
              <a:rPr lang="nl-BE" sz="2800" dirty="0"/>
              <a:t>Radiale kleurovergang vanuit het midden van het scherm</a:t>
            </a:r>
          </a:p>
        </p:txBody>
      </p:sp>
    </p:spTree>
    <p:extLst>
      <p:ext uri="{BB962C8B-B14F-4D97-AF65-F5344CB8AC3E}">
        <p14:creationId xmlns:p14="http://schemas.microsoft.com/office/powerpoint/2010/main" val="38993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107996"/>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Verwijder </a:t>
            </a:r>
            <a:r>
              <a:rPr lang="nl-BE" sz="2800" dirty="0"/>
              <a:t>de verwijzing naar het javascript-bestand.</a:t>
            </a:r>
          </a:p>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functie </a:t>
            </a:r>
            <a:r>
              <a:rPr lang="nl-BE" sz="2800" dirty="0" err="1">
                <a:solidFill>
                  <a:schemeClr val="accent6"/>
                </a:solidFill>
                <a:latin typeface="Code New Roman" panose="020B0609020204030204" pitchFamily="49" charset="0"/>
                <a:cs typeface="Code New Roman" panose="020B0609020204030204" pitchFamily="49" charset="0"/>
              </a:rPr>
              <a:t>funfacts</a:t>
            </a:r>
            <a:r>
              <a:rPr lang="nl-BE" sz="2800" dirty="0">
                <a:solidFill>
                  <a:schemeClr val="accent6"/>
                </a:solidFill>
                <a:latin typeface="Code New Roman" panose="020B0609020204030204" pitchFamily="49" charset="0"/>
                <a:cs typeface="Code New Roman" panose="020B0609020204030204" pitchFamily="49" charset="0"/>
              </a:rPr>
              <a:t>() </a:t>
            </a:r>
            <a:r>
              <a:rPr lang="nl-BE" sz="2800" dirty="0"/>
              <a:t>aan.</a:t>
            </a:r>
          </a:p>
        </p:txBody>
      </p:sp>
      <p:graphicFrame>
        <p:nvGraphicFramePr>
          <p:cNvPr id="16" name="Tabel 15"/>
          <p:cNvGraphicFramePr>
            <a:graphicFrameLocks noGrp="1"/>
          </p:cNvGraphicFramePr>
          <p:nvPr>
            <p:extLst>
              <p:ext uri="{D42A27DB-BD31-4B8C-83A1-F6EECF244321}">
                <p14:modId xmlns:p14="http://schemas.microsoft.com/office/powerpoint/2010/main" val="1003854178"/>
              </p:ext>
            </p:extLst>
          </p:nvPr>
        </p:nvGraphicFramePr>
        <p:xfrm>
          <a:off x="1463039" y="3246990"/>
          <a:ext cx="10578706" cy="1828800"/>
        </p:xfrm>
        <a:graphic>
          <a:graphicData uri="http://schemas.openxmlformats.org/drawingml/2006/table">
            <a:tbl>
              <a:tblPr firstRow="1" firstCol="1" bandRow="1">
                <a:tableStyleId>{5C22544A-7EE6-4342-B048-85BDC9FD1C3A}</a:tableStyleId>
              </a:tblPr>
              <a:tblGrid>
                <a:gridCol w="584125">
                  <a:extLst>
                    <a:ext uri="{9D8B030D-6E8A-4147-A177-3AD203B41FA5}">
                      <a16:colId xmlns:a16="http://schemas.microsoft.com/office/drawing/2014/main" val="2855085912"/>
                    </a:ext>
                  </a:extLst>
                </a:gridCol>
                <a:gridCol w="9994581">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38</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funfacts = () =&gt; { </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const datum = document.leeftijd.geboortedatum.value;</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localStorage.setItem(‘date’, datum.toString());</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location.href = ‘pages/resultaat.html’;</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7564800" y="3929798"/>
            <a:ext cx="3066806" cy="49207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1" name="Tekstvak 20"/>
          <p:cNvSpPr txBox="1"/>
          <p:nvPr/>
        </p:nvSpPr>
        <p:spPr>
          <a:xfrm>
            <a:off x="1436912" y="5303519"/>
            <a:ext cx="10604833" cy="52322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Test </a:t>
            </a:r>
            <a:r>
              <a:rPr lang="nl-BE" sz="2800" dirty="0"/>
              <a:t>de nieuwe index-pagina nu uit in een browser.</a:t>
            </a:r>
          </a:p>
        </p:txBody>
      </p:sp>
    </p:spTree>
    <p:extLst>
      <p:ext uri="{BB962C8B-B14F-4D97-AF65-F5344CB8AC3E}">
        <p14:creationId xmlns:p14="http://schemas.microsoft.com/office/powerpoint/2010/main" val="342490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smtClean="0"/>
              <a:t>Datumveld</a:t>
            </a:r>
            <a:endParaRPr lang="nl-BE" sz="4400" dirty="0"/>
          </a:p>
        </p:txBody>
      </p:sp>
      <p:cxnSp>
        <p:nvCxnSpPr>
          <p:cNvPr id="19" name="Rechte verbindingslijn met pijl 18"/>
          <p:cNvCxnSpPr/>
          <p:nvPr/>
        </p:nvCxnSpPr>
        <p:spPr>
          <a:xfrm flipH="1">
            <a:off x="3971499"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1" name="Rechte verbindingslijn met pijl 20"/>
          <p:cNvCxnSpPr/>
          <p:nvPr/>
        </p:nvCxnSpPr>
        <p:spPr>
          <a:xfrm>
            <a:off x="6463580"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463039" y="3625813"/>
            <a:ext cx="4159838" cy="769441"/>
          </a:xfrm>
          <a:prstGeom prst="rect">
            <a:avLst/>
          </a:prstGeom>
          <a:noFill/>
        </p:spPr>
        <p:txBody>
          <a:bodyPr wrap="square" rtlCol="0">
            <a:spAutoFit/>
          </a:bodyPr>
          <a:lstStyle/>
          <a:p>
            <a:pPr algn="ctr"/>
            <a:r>
              <a:rPr lang="nl-BE" sz="4400" dirty="0" smtClean="0"/>
              <a:t>weergave</a:t>
            </a:r>
            <a:endParaRPr lang="nl-BE" sz="4400" dirty="0"/>
          </a:p>
        </p:txBody>
      </p:sp>
      <p:sp>
        <p:nvSpPr>
          <p:cNvPr id="23" name="Tekstvak 22"/>
          <p:cNvSpPr txBox="1"/>
          <p:nvPr/>
        </p:nvSpPr>
        <p:spPr>
          <a:xfrm>
            <a:off x="6875742" y="3625812"/>
            <a:ext cx="4159838" cy="769441"/>
          </a:xfrm>
          <a:prstGeom prst="rect">
            <a:avLst/>
          </a:prstGeom>
          <a:noFill/>
        </p:spPr>
        <p:txBody>
          <a:bodyPr wrap="square" rtlCol="0">
            <a:spAutoFit/>
          </a:bodyPr>
          <a:lstStyle/>
          <a:p>
            <a:pPr algn="ctr"/>
            <a:r>
              <a:rPr lang="nl-BE" sz="4400" dirty="0" smtClean="0"/>
              <a:t>waarde</a:t>
            </a:r>
            <a:endParaRPr lang="nl-BE" sz="4400" dirty="0"/>
          </a:p>
        </p:txBody>
      </p:sp>
      <p:sp>
        <p:nvSpPr>
          <p:cNvPr id="24" name="Rechthoek 23"/>
          <p:cNvSpPr/>
          <p:nvPr/>
        </p:nvSpPr>
        <p:spPr>
          <a:xfrm>
            <a:off x="1463039" y="4459225"/>
            <a:ext cx="4159838"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err="1" smtClean="0"/>
              <a:t>dd</a:t>
            </a:r>
            <a:r>
              <a:rPr lang="nl-BE" sz="4800" dirty="0" smtClean="0"/>
              <a:t>/mm/</a:t>
            </a:r>
            <a:r>
              <a:rPr lang="nl-BE" sz="4800" dirty="0" err="1" smtClean="0"/>
              <a:t>jjjj</a:t>
            </a:r>
            <a:endParaRPr lang="nl-BE" sz="4800" dirty="0"/>
          </a:p>
        </p:txBody>
      </p:sp>
      <p:sp>
        <p:nvSpPr>
          <p:cNvPr id="25" name="Rechthoek 24"/>
          <p:cNvSpPr/>
          <p:nvPr/>
        </p:nvSpPr>
        <p:spPr>
          <a:xfrm>
            <a:off x="7478973" y="4433120"/>
            <a:ext cx="4159838"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err="1"/>
              <a:t>j</a:t>
            </a:r>
            <a:r>
              <a:rPr lang="nl-BE" sz="4800" dirty="0" err="1" smtClean="0"/>
              <a:t>jjj</a:t>
            </a:r>
            <a:r>
              <a:rPr lang="nl-BE" sz="4800" dirty="0" smtClean="0"/>
              <a:t>-mm-</a:t>
            </a:r>
            <a:r>
              <a:rPr lang="nl-BE" sz="4800" dirty="0" err="1" smtClean="0"/>
              <a:t>dd</a:t>
            </a:r>
            <a:endParaRPr lang="nl-BE" sz="4800" dirty="0"/>
          </a:p>
        </p:txBody>
      </p:sp>
    </p:spTree>
    <p:extLst>
      <p:ext uri="{BB962C8B-B14F-4D97-AF65-F5344CB8AC3E}">
        <p14:creationId xmlns:p14="http://schemas.microsoft.com/office/powerpoint/2010/main" val="136976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a:t>t</a:t>
            </a:r>
            <a:r>
              <a:rPr lang="nl-BE" sz="4400" dirty="0" smtClean="0"/>
              <a:t>oegestane datum</a:t>
            </a:r>
            <a:endParaRPr lang="nl-BE" sz="4400" dirty="0"/>
          </a:p>
        </p:txBody>
      </p:sp>
      <p:cxnSp>
        <p:nvCxnSpPr>
          <p:cNvPr id="19" name="Rechte verbindingslijn met pijl 18"/>
          <p:cNvCxnSpPr/>
          <p:nvPr/>
        </p:nvCxnSpPr>
        <p:spPr>
          <a:xfrm flipH="1">
            <a:off x="3971499"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1" name="Rechte verbindingslijn met pijl 20"/>
          <p:cNvCxnSpPr/>
          <p:nvPr/>
        </p:nvCxnSpPr>
        <p:spPr>
          <a:xfrm>
            <a:off x="6463580"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088506" y="3708367"/>
            <a:ext cx="5592854" cy="769441"/>
          </a:xfrm>
          <a:prstGeom prst="rect">
            <a:avLst/>
          </a:prstGeom>
          <a:noFill/>
        </p:spPr>
        <p:txBody>
          <a:bodyPr wrap="square" rtlCol="0">
            <a:spAutoFit/>
          </a:bodyPr>
          <a:lstStyle/>
          <a:p>
            <a:pPr algn="ctr"/>
            <a:r>
              <a:rPr lang="nl-BE" sz="4400" dirty="0" smtClean="0"/>
              <a:t>Niet voor 1/1/1901</a:t>
            </a:r>
            <a:endParaRPr lang="nl-BE" sz="4400" dirty="0"/>
          </a:p>
        </p:txBody>
      </p:sp>
      <p:sp>
        <p:nvSpPr>
          <p:cNvPr id="23" name="Tekstvak 22"/>
          <p:cNvSpPr txBox="1"/>
          <p:nvPr/>
        </p:nvSpPr>
        <p:spPr>
          <a:xfrm>
            <a:off x="6875742" y="3708366"/>
            <a:ext cx="5166004" cy="769441"/>
          </a:xfrm>
          <a:prstGeom prst="rect">
            <a:avLst/>
          </a:prstGeom>
          <a:noFill/>
        </p:spPr>
        <p:txBody>
          <a:bodyPr wrap="square" rtlCol="0">
            <a:spAutoFit/>
          </a:bodyPr>
          <a:lstStyle/>
          <a:p>
            <a:pPr algn="ctr"/>
            <a:r>
              <a:rPr lang="nl-BE" sz="4400" dirty="0" smtClean="0"/>
              <a:t>Niet na vandaag</a:t>
            </a:r>
            <a:endParaRPr lang="nl-BE" sz="4400" dirty="0"/>
          </a:p>
        </p:txBody>
      </p:sp>
      <p:sp>
        <p:nvSpPr>
          <p:cNvPr id="24" name="Rechthoek 23"/>
          <p:cNvSpPr/>
          <p:nvPr/>
        </p:nvSpPr>
        <p:spPr>
          <a:xfrm>
            <a:off x="1463038" y="4459225"/>
            <a:ext cx="4705749"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min</a:t>
            </a:r>
            <a:endParaRPr lang="nl-BE" sz="4800" dirty="0"/>
          </a:p>
        </p:txBody>
      </p:sp>
      <p:sp>
        <p:nvSpPr>
          <p:cNvPr id="25" name="Rechthoek 24"/>
          <p:cNvSpPr/>
          <p:nvPr/>
        </p:nvSpPr>
        <p:spPr>
          <a:xfrm>
            <a:off x="6978263" y="4459225"/>
            <a:ext cx="4960961"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max</a:t>
            </a:r>
            <a:endParaRPr lang="nl-BE" sz="4800" dirty="0"/>
          </a:p>
        </p:txBody>
      </p:sp>
    </p:spTree>
    <p:extLst>
      <p:ext uri="{BB962C8B-B14F-4D97-AF65-F5344CB8AC3E}">
        <p14:creationId xmlns:p14="http://schemas.microsoft.com/office/powerpoint/2010/main" val="78263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a:t>t</a:t>
            </a:r>
            <a:r>
              <a:rPr lang="nl-BE" sz="4400" dirty="0" smtClean="0"/>
              <a:t>oegestane datum</a:t>
            </a:r>
            <a:endParaRPr lang="nl-BE" sz="4400" dirty="0"/>
          </a:p>
        </p:txBody>
      </p:sp>
      <p:cxnSp>
        <p:nvCxnSpPr>
          <p:cNvPr id="19" name="Rechte verbindingslijn met pijl 18"/>
          <p:cNvCxnSpPr/>
          <p:nvPr/>
        </p:nvCxnSpPr>
        <p:spPr>
          <a:xfrm flipH="1">
            <a:off x="3971499"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088506" y="3708367"/>
            <a:ext cx="5592854" cy="769441"/>
          </a:xfrm>
          <a:prstGeom prst="rect">
            <a:avLst/>
          </a:prstGeom>
          <a:noFill/>
        </p:spPr>
        <p:txBody>
          <a:bodyPr wrap="square" rtlCol="0">
            <a:spAutoFit/>
          </a:bodyPr>
          <a:lstStyle/>
          <a:p>
            <a:pPr algn="ctr"/>
            <a:r>
              <a:rPr lang="nl-BE" sz="4400" dirty="0" smtClean="0"/>
              <a:t>Niet voor 1/1/1901</a:t>
            </a:r>
            <a:endParaRPr lang="nl-BE" sz="4400" dirty="0"/>
          </a:p>
        </p:txBody>
      </p:sp>
      <p:sp>
        <p:nvSpPr>
          <p:cNvPr id="24" name="Rechthoek 23"/>
          <p:cNvSpPr/>
          <p:nvPr/>
        </p:nvSpPr>
        <p:spPr>
          <a:xfrm>
            <a:off x="1463038" y="4459225"/>
            <a:ext cx="4705749"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min</a:t>
            </a:r>
            <a:endParaRPr lang="nl-BE" sz="4800" dirty="0"/>
          </a:p>
        </p:txBody>
      </p:sp>
      <p:graphicFrame>
        <p:nvGraphicFramePr>
          <p:cNvPr id="20" name="Tabel 19"/>
          <p:cNvGraphicFramePr>
            <a:graphicFrameLocks noGrp="1"/>
          </p:cNvGraphicFramePr>
          <p:nvPr>
            <p:extLst>
              <p:ext uri="{D42A27DB-BD31-4B8C-83A1-F6EECF244321}">
                <p14:modId xmlns:p14="http://schemas.microsoft.com/office/powerpoint/2010/main" val="318079914"/>
              </p:ext>
            </p:extLst>
          </p:nvPr>
        </p:nvGraphicFramePr>
        <p:xfrm>
          <a:off x="1463038" y="5837293"/>
          <a:ext cx="10578708" cy="426720"/>
        </p:xfrm>
        <a:graphic>
          <a:graphicData uri="http://schemas.openxmlformats.org/drawingml/2006/table">
            <a:tbl>
              <a:tblPr firstRow="1" firstCol="1" bandRow="1">
                <a:tableStyleId>{5C22544A-7EE6-4342-B048-85BDC9FD1C3A}</a:tableStyleId>
              </a:tblPr>
              <a:tblGrid>
                <a:gridCol w="597774">
                  <a:extLst>
                    <a:ext uri="{9D8B030D-6E8A-4147-A177-3AD203B41FA5}">
                      <a16:colId xmlns:a16="http://schemas.microsoft.com/office/drawing/2014/main" val="2855085912"/>
                    </a:ext>
                  </a:extLst>
                </a:gridCol>
                <a:gridCol w="99809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26</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6"/>
                          </a:solidFill>
                          <a:effectLst/>
                          <a:latin typeface="Code New Roman" panose="020B0609020204030204" pitchFamily="49" charset="0"/>
                          <a:cs typeface="Code New Roman" panose="020B0609020204030204" pitchFamily="49" charset="0"/>
                        </a:rPr>
                        <a:t>&lt;input type=‘date’ id=‘geboortedatum’ min=‘1900-01-01’&gt;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6" name="Rechthoek 25"/>
          <p:cNvSpPr/>
          <p:nvPr/>
        </p:nvSpPr>
        <p:spPr>
          <a:xfrm>
            <a:off x="8806746" y="5804614"/>
            <a:ext cx="2903033" cy="49207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14020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a:t>t</a:t>
            </a:r>
            <a:r>
              <a:rPr lang="nl-BE" sz="4400" dirty="0" smtClean="0"/>
              <a:t>oegestane datum</a:t>
            </a:r>
            <a:endParaRPr lang="nl-BE" sz="4400" dirty="0"/>
          </a:p>
        </p:txBody>
      </p:sp>
      <p:cxnSp>
        <p:nvCxnSpPr>
          <p:cNvPr id="21" name="Rechte verbindingslijn met pijl 20"/>
          <p:cNvCxnSpPr/>
          <p:nvPr/>
        </p:nvCxnSpPr>
        <p:spPr>
          <a:xfrm>
            <a:off x="6463580"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3" name="Tekstvak 22"/>
          <p:cNvSpPr txBox="1"/>
          <p:nvPr/>
        </p:nvSpPr>
        <p:spPr>
          <a:xfrm>
            <a:off x="6875742" y="3708366"/>
            <a:ext cx="5166004" cy="769441"/>
          </a:xfrm>
          <a:prstGeom prst="rect">
            <a:avLst/>
          </a:prstGeom>
          <a:noFill/>
        </p:spPr>
        <p:txBody>
          <a:bodyPr wrap="square" rtlCol="0">
            <a:spAutoFit/>
          </a:bodyPr>
          <a:lstStyle/>
          <a:p>
            <a:pPr algn="ctr"/>
            <a:r>
              <a:rPr lang="nl-BE" sz="4400" dirty="0" smtClean="0"/>
              <a:t>Niet na vandaag</a:t>
            </a:r>
            <a:endParaRPr lang="nl-BE" sz="4400" dirty="0"/>
          </a:p>
        </p:txBody>
      </p:sp>
      <p:sp>
        <p:nvSpPr>
          <p:cNvPr id="25" name="Rechthoek 24"/>
          <p:cNvSpPr/>
          <p:nvPr/>
        </p:nvSpPr>
        <p:spPr>
          <a:xfrm>
            <a:off x="6978263" y="4459225"/>
            <a:ext cx="4960961"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max</a:t>
            </a:r>
            <a:endParaRPr lang="nl-BE" sz="4800" dirty="0"/>
          </a:p>
        </p:txBody>
      </p:sp>
      <p:sp>
        <p:nvSpPr>
          <p:cNvPr id="20" name="Tekstvak 19"/>
          <p:cNvSpPr txBox="1"/>
          <p:nvPr/>
        </p:nvSpPr>
        <p:spPr>
          <a:xfrm>
            <a:off x="1463040" y="5741759"/>
            <a:ext cx="10578706" cy="769441"/>
          </a:xfrm>
          <a:prstGeom prst="rect">
            <a:avLst/>
          </a:prstGeom>
          <a:noFill/>
        </p:spPr>
        <p:txBody>
          <a:bodyPr wrap="square" rtlCol="0">
            <a:spAutoFit/>
          </a:bodyPr>
          <a:lstStyle/>
          <a:p>
            <a:r>
              <a:rPr lang="nl-BE" sz="4400" dirty="0" smtClean="0"/>
              <a:t>Variabel: te berekenen in een functie</a:t>
            </a:r>
            <a:endParaRPr lang="nl-BE" sz="4400" dirty="0"/>
          </a:p>
        </p:txBody>
      </p:sp>
    </p:spTree>
    <p:extLst>
      <p:ext uri="{BB962C8B-B14F-4D97-AF65-F5344CB8AC3E}">
        <p14:creationId xmlns:p14="http://schemas.microsoft.com/office/powerpoint/2010/main" val="659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578706" cy="1446550"/>
          </a:xfrm>
          <a:prstGeom prst="rect">
            <a:avLst/>
          </a:prstGeom>
          <a:noFill/>
        </p:spPr>
        <p:txBody>
          <a:bodyPr wrap="square" rtlCol="0">
            <a:spAutoFit/>
          </a:bodyPr>
          <a:lstStyle/>
          <a:p>
            <a:r>
              <a:rPr lang="nl-BE" sz="4400" dirty="0" smtClean="0"/>
              <a:t>Huidige datum eerst uit systeemdatum halen met een functie</a:t>
            </a:r>
            <a:endParaRPr lang="nl-BE" sz="4400" dirty="0"/>
          </a:p>
        </p:txBody>
      </p:sp>
      <p:sp>
        <p:nvSpPr>
          <p:cNvPr id="18" name="Tekstvak 17"/>
          <p:cNvSpPr txBox="1"/>
          <p:nvPr/>
        </p:nvSpPr>
        <p:spPr>
          <a:xfrm>
            <a:off x="1463039" y="3813822"/>
            <a:ext cx="10578707" cy="784830"/>
          </a:xfrm>
          <a:prstGeom prst="rect">
            <a:avLst/>
          </a:prstGeom>
          <a:noFill/>
        </p:spPr>
        <p:txBody>
          <a:bodyPr wrap="square" rtlCol="0">
            <a:spAutoFit/>
          </a:bodyPr>
          <a:lstStyle/>
          <a:p>
            <a:r>
              <a:rPr lang="nl-BE" sz="4500" dirty="0" err="1">
                <a:solidFill>
                  <a:schemeClr val="accent6"/>
                </a:solidFill>
                <a:latin typeface="Code New Roman" panose="020B0609020204030204" pitchFamily="49" charset="0"/>
                <a:cs typeface="Code New Roman" panose="020B0609020204030204" pitchFamily="49" charset="0"/>
              </a:rPr>
              <a:t>setAttribute</a:t>
            </a:r>
            <a:r>
              <a:rPr lang="nl-BE" sz="4500" dirty="0" smtClean="0">
                <a:solidFill>
                  <a:schemeClr val="accent6"/>
                </a:solidFill>
                <a:latin typeface="Code New Roman" panose="020B0609020204030204" pitchFamily="49" charset="0"/>
                <a:cs typeface="Code New Roman" panose="020B0609020204030204" pitchFamily="49" charset="0"/>
              </a:rPr>
              <a:t>(‘max’, </a:t>
            </a:r>
            <a:r>
              <a:rPr lang="nl-BE" sz="4500" dirty="0" err="1">
                <a:solidFill>
                  <a:schemeClr val="accent6"/>
                </a:solidFill>
                <a:latin typeface="Code New Roman" panose="020B0609020204030204" pitchFamily="49" charset="0"/>
                <a:cs typeface="Code New Roman" panose="020B0609020204030204" pitchFamily="49" charset="0"/>
              </a:rPr>
              <a:t>huidigedatum</a:t>
            </a:r>
            <a:r>
              <a:rPr lang="nl-BE" sz="4500" dirty="0">
                <a:solidFill>
                  <a:schemeClr val="accent6"/>
                </a:solidFill>
                <a:latin typeface="Code New Roman" panose="020B0609020204030204" pitchFamily="49" charset="0"/>
                <a:cs typeface="Code New Roman" panose="020B0609020204030204" pitchFamily="49" charset="0"/>
              </a:rPr>
              <a:t>)</a:t>
            </a:r>
          </a:p>
        </p:txBody>
      </p:sp>
      <p:sp>
        <p:nvSpPr>
          <p:cNvPr id="19" name="Rechthoek 18"/>
          <p:cNvSpPr/>
          <p:nvPr/>
        </p:nvSpPr>
        <p:spPr>
          <a:xfrm>
            <a:off x="4250431" y="5470819"/>
            <a:ext cx="3348122" cy="11284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naam van het nieuwe attribuut</a:t>
            </a:r>
            <a:endParaRPr lang="nl-BE" sz="2800" dirty="0"/>
          </a:p>
        </p:txBody>
      </p:sp>
      <p:sp>
        <p:nvSpPr>
          <p:cNvPr id="22" name="Rechthoek 21"/>
          <p:cNvSpPr/>
          <p:nvPr/>
        </p:nvSpPr>
        <p:spPr>
          <a:xfrm>
            <a:off x="7992192" y="5468304"/>
            <a:ext cx="3348122" cy="11284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waarde van het nieuwe attribuut</a:t>
            </a:r>
            <a:endParaRPr lang="nl-BE" sz="2800" dirty="0"/>
          </a:p>
        </p:txBody>
      </p:sp>
      <p:cxnSp>
        <p:nvCxnSpPr>
          <p:cNvPr id="24" name="Rechte verbindingslijn met pijl 23"/>
          <p:cNvCxnSpPr/>
          <p:nvPr/>
        </p:nvCxnSpPr>
        <p:spPr>
          <a:xfrm>
            <a:off x="6461694" y="4591825"/>
            <a:ext cx="7344" cy="86965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6" name="Rechte verbindingslijn met pijl 25"/>
          <p:cNvCxnSpPr/>
          <p:nvPr/>
        </p:nvCxnSpPr>
        <p:spPr>
          <a:xfrm>
            <a:off x="9701930" y="4598652"/>
            <a:ext cx="7344" cy="86965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8655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stap13</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96977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in het bestand </a:t>
            </a:r>
            <a:r>
              <a:rPr lang="nl-BE" sz="2800" dirty="0">
                <a:solidFill>
                  <a:schemeClr val="accent6"/>
                </a:solidFill>
                <a:latin typeface="Code New Roman" panose="020B0609020204030204" pitchFamily="49" charset="0"/>
                <a:cs typeface="Code New Roman" panose="020B0609020204030204" pitchFamily="49" charset="0"/>
              </a:rPr>
              <a:t>resultaat.html</a:t>
            </a:r>
            <a:r>
              <a:rPr lang="nl-BE" sz="2800" dirty="0"/>
              <a:t> het script zo aan dat de datum correct wordt ingelezen uit </a:t>
            </a:r>
            <a:r>
              <a:rPr lang="nl-BE" sz="2800" dirty="0" err="1">
                <a:solidFill>
                  <a:schemeClr val="accent6"/>
                </a:solidFill>
                <a:latin typeface="Code New Roman" panose="020B0609020204030204" pitchFamily="49" charset="0"/>
                <a:cs typeface="Code New Roman" panose="020B0609020204030204" pitchFamily="49" charset="0"/>
              </a:rPr>
              <a:t>localStorage</a:t>
            </a:r>
            <a:r>
              <a:rPr lang="nl-BE" sz="2800" dirty="0"/>
              <a:t>.</a:t>
            </a:r>
          </a:p>
          <a:p>
            <a:pPr marL="514350" indent="-514350">
              <a:spcBef>
                <a:spcPts val="1200"/>
              </a:spcBef>
              <a:buClr>
                <a:schemeClr val="accent6"/>
              </a:buClr>
              <a:buFont typeface="Wingdings 3" panose="05040102010807070707" pitchFamily="18" charset="2"/>
              <a:buChar char=""/>
            </a:pPr>
            <a:r>
              <a:rPr lang="nl-BE" sz="2800" dirty="0" smtClean="0"/>
              <a:t>Voeg </a:t>
            </a:r>
            <a:r>
              <a:rPr lang="nl-BE" sz="2800" dirty="0"/>
              <a:t>in 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het </a:t>
            </a:r>
            <a:r>
              <a:rPr lang="nl-BE" sz="2800" dirty="0">
                <a:solidFill>
                  <a:schemeClr val="accent6"/>
                </a:solidFill>
                <a:latin typeface="Code New Roman" panose="020B0609020204030204" pitchFamily="49" charset="0"/>
                <a:cs typeface="Code New Roman" panose="020B0609020204030204" pitchFamily="49" charset="0"/>
              </a:rPr>
              <a:t>min</a:t>
            </a:r>
            <a:r>
              <a:rPr lang="nl-BE" sz="2800" dirty="0"/>
              <a:t>-attribuut toe aan de </a:t>
            </a:r>
            <a:r>
              <a:rPr lang="nl-BE" sz="2800" dirty="0">
                <a:solidFill>
                  <a:schemeClr val="accent6"/>
                </a:solidFill>
                <a:latin typeface="Code New Roman" panose="020B0609020204030204" pitchFamily="49" charset="0"/>
                <a:cs typeface="Code New Roman" panose="020B0609020204030204" pitchFamily="49" charset="0"/>
              </a:rPr>
              <a:t>&lt;input&gt;</a:t>
            </a:r>
            <a:r>
              <a:rPr lang="nl-BE" sz="2800" dirty="0"/>
              <a:t>-tag.</a:t>
            </a:r>
          </a:p>
        </p:txBody>
      </p:sp>
      <p:graphicFrame>
        <p:nvGraphicFramePr>
          <p:cNvPr id="20" name="Tabel 19"/>
          <p:cNvGraphicFramePr>
            <a:graphicFrameLocks noGrp="1"/>
          </p:cNvGraphicFramePr>
          <p:nvPr>
            <p:extLst>
              <p:ext uri="{D42A27DB-BD31-4B8C-83A1-F6EECF244321}">
                <p14:modId xmlns:p14="http://schemas.microsoft.com/office/powerpoint/2010/main" val="224565435"/>
              </p:ext>
            </p:extLst>
          </p:nvPr>
        </p:nvGraphicFramePr>
        <p:xfrm>
          <a:off x="1463039" y="3716438"/>
          <a:ext cx="10578708" cy="426720"/>
        </p:xfrm>
        <a:graphic>
          <a:graphicData uri="http://schemas.openxmlformats.org/drawingml/2006/table">
            <a:tbl>
              <a:tblPr firstRow="1" firstCol="1" bandRow="1">
                <a:tableStyleId>{5C22544A-7EE6-4342-B048-85BDC9FD1C3A}</a:tableStyleId>
              </a:tblPr>
              <a:tblGrid>
                <a:gridCol w="597774">
                  <a:extLst>
                    <a:ext uri="{9D8B030D-6E8A-4147-A177-3AD203B41FA5}">
                      <a16:colId xmlns:a16="http://schemas.microsoft.com/office/drawing/2014/main" val="2855085912"/>
                    </a:ext>
                  </a:extLst>
                </a:gridCol>
                <a:gridCol w="99809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6"/>
                          </a:solidFill>
                          <a:effectLst/>
                          <a:latin typeface="Code New Roman" panose="020B0609020204030204" pitchFamily="49" charset="0"/>
                          <a:cs typeface="Code New Roman" panose="020B0609020204030204" pitchFamily="49" charset="0"/>
                        </a:rPr>
                        <a:t>&lt;input type=‘date’ id=‘geboortedatum’ min=‘1900-01-01’&gt;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397260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954107"/>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Voeg </a:t>
            </a:r>
            <a:r>
              <a:rPr lang="nl-BE" sz="2800" dirty="0"/>
              <a:t>in 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de volgende functie toe. Roep de functie aan bij het laden van de pagina.</a:t>
            </a:r>
          </a:p>
        </p:txBody>
      </p:sp>
      <p:graphicFrame>
        <p:nvGraphicFramePr>
          <p:cNvPr id="20" name="Tabel 19"/>
          <p:cNvGraphicFramePr>
            <a:graphicFrameLocks noGrp="1"/>
          </p:cNvGraphicFramePr>
          <p:nvPr>
            <p:extLst>
              <p:ext uri="{D42A27DB-BD31-4B8C-83A1-F6EECF244321}">
                <p14:modId xmlns:p14="http://schemas.microsoft.com/office/powerpoint/2010/main" val="2098368143"/>
              </p:ext>
            </p:extLst>
          </p:nvPr>
        </p:nvGraphicFramePr>
        <p:xfrm>
          <a:off x="1463039" y="2539489"/>
          <a:ext cx="10578708" cy="4206240"/>
        </p:xfrm>
        <a:graphic>
          <a:graphicData uri="http://schemas.openxmlformats.org/drawingml/2006/table">
            <a:tbl>
              <a:tblPr firstRow="1" firstCol="1" bandRow="1">
                <a:tableStyleId>{5C22544A-7EE6-4342-B048-85BDC9FD1C3A}</a:tableStyleId>
              </a:tblPr>
              <a:tblGrid>
                <a:gridCol w="597774">
                  <a:extLst>
                    <a:ext uri="{9D8B030D-6E8A-4147-A177-3AD203B41FA5}">
                      <a16:colId xmlns:a16="http://schemas.microsoft.com/office/drawing/2014/main" val="2855085912"/>
                    </a:ext>
                  </a:extLst>
                </a:gridCol>
                <a:gridCol w="99809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50</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51</a:t>
                      </a:r>
                    </a:p>
                    <a:p>
                      <a:pPr algn="r">
                        <a:lnSpc>
                          <a:spcPct val="100000"/>
                        </a:lnSpc>
                        <a:spcAft>
                          <a:spcPts val="0"/>
                        </a:spcAft>
                      </a:pPr>
                      <a:endPar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52</a:t>
                      </a:r>
                    </a:p>
                    <a:p>
                      <a:pPr algn="r">
                        <a:lnSpc>
                          <a:spcPct val="100000"/>
                        </a:lnSpc>
                        <a:spcAft>
                          <a:spcPts val="0"/>
                        </a:spcAft>
                      </a:pPr>
                      <a:endPar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53</a:t>
                      </a:r>
                      <a:endParaRPr lang="nl-BE" sz="23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bg1">
                              <a:lumMod val="50000"/>
                            </a:schemeClr>
                          </a:solidFill>
                          <a:effectLst/>
                          <a:latin typeface="Code New Roman" panose="020B0609020204030204" pitchFamily="49" charset="0"/>
                          <a:cs typeface="Code New Roman" panose="020B0609020204030204" pitchFamily="49" charset="0"/>
                        </a:rPr>
                        <a:t>// De huidige datum als hoogste toegelaten datum instellen</a:t>
                      </a:r>
                    </a:p>
                    <a:p>
                      <a:pPr marL="0" marR="0" lvl="0" indent="0" algn="l" defTabSz="914400" rtl="0" eaLnBrk="1" fontAlgn="auto" latinLnBrk="0" hangingPunct="1">
                        <a:lnSpc>
                          <a:spcPct val="100000"/>
                        </a:lnSpc>
                        <a:spcBef>
                          <a:spcPts val="0"/>
                        </a:spcBef>
                        <a:spcAft>
                          <a:spcPts val="0"/>
                        </a:spcAft>
                        <a:buClrTx/>
                        <a:buSzTx/>
                        <a:buFontTx/>
                        <a:buNone/>
                        <a:tabLst>
                          <a:tab pos="200660" algn="l"/>
                          <a:tab pos="400685" algn="l"/>
                          <a:tab pos="562610" algn="l"/>
                          <a:tab pos="762635" algn="l"/>
                        </a:tabLst>
                        <a:defRPr/>
                      </a:pPr>
                      <a:r>
                        <a:rPr lang="it-IT" sz="2300" b="0" smtClean="0">
                          <a:solidFill>
                            <a:schemeClr val="accent6"/>
                          </a:solidFill>
                          <a:effectLst/>
                          <a:latin typeface="Code New Roman" panose="020B0609020204030204" pitchFamily="49" charset="0"/>
                          <a:cs typeface="Code New Roman" panose="020B0609020204030204" pitchFamily="49" charset="0"/>
                        </a:rPr>
                        <a:t>maxdatum = () =&gt; {</a:t>
                      </a:r>
                      <a:endParaRPr lang="it-IT" sz="23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huidigjaar = (new Date()).getFullYear();</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huidigemaand = (new Date()).getMonth()+1;</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huidigedag = (new Date()).getDate();</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if (huidigedag &lt; 10) huidigedag = "0"+huidigedag;</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if (huidigemaand &lt; 10) huidigemaand = "0"+huidigemaand;</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huidigedatum = huidigjaar+"-"+huidigemaand+"-"+  	huidigedag;</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document.querySelector(‘#geboortedatum’).setAttribute(‘max’, 	huidigedatum);</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222061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81519" y="1641677"/>
            <a:ext cx="900000" cy="900000"/>
          </a:xfrm>
          <a:prstGeom prst="rect">
            <a:avLst/>
          </a:prstGeom>
        </p:spPr>
      </p:pic>
      <p:sp>
        <p:nvSpPr>
          <p:cNvPr id="17" name="Tekstvak 16"/>
          <p:cNvSpPr txBox="1"/>
          <p:nvPr/>
        </p:nvSpPr>
        <p:spPr>
          <a:xfrm>
            <a:off x="1463040" y="1752943"/>
            <a:ext cx="10578706" cy="1446550"/>
          </a:xfrm>
          <a:prstGeom prst="rect">
            <a:avLst/>
          </a:prstGeom>
          <a:noFill/>
        </p:spPr>
        <p:txBody>
          <a:bodyPr wrap="square" rtlCol="0">
            <a:spAutoFit/>
          </a:bodyPr>
          <a:lstStyle/>
          <a:p>
            <a:r>
              <a:rPr lang="nl-BE" sz="4400" dirty="0" smtClean="0"/>
              <a:t>“min” en “max” begrenzen datumkiezer, maar niet handmatige </a:t>
            </a:r>
            <a:r>
              <a:rPr lang="nl-BE" sz="4400" dirty="0" err="1" smtClean="0"/>
              <a:t>ingave</a:t>
            </a:r>
            <a:r>
              <a:rPr lang="nl-BE" sz="4400" dirty="0" smtClean="0"/>
              <a:t>.</a:t>
            </a:r>
            <a:endParaRPr lang="nl-BE" sz="4400" dirty="0"/>
          </a:p>
        </p:txBody>
      </p:sp>
      <p:sp>
        <p:nvSpPr>
          <p:cNvPr id="21" name="Tekstvak 20"/>
          <p:cNvSpPr txBox="1"/>
          <p:nvPr/>
        </p:nvSpPr>
        <p:spPr>
          <a:xfrm>
            <a:off x="2281905" y="4945943"/>
            <a:ext cx="9373282" cy="769441"/>
          </a:xfrm>
          <a:prstGeom prst="rect">
            <a:avLst/>
          </a:prstGeom>
          <a:noFill/>
        </p:spPr>
        <p:txBody>
          <a:bodyPr wrap="square" rtlCol="0">
            <a:spAutoFit/>
          </a:bodyPr>
          <a:lstStyle/>
          <a:p>
            <a:r>
              <a:rPr lang="nl-BE" sz="4400" dirty="0" smtClean="0"/>
              <a:t>Een vorm van validatie blijft nodig!</a:t>
            </a:r>
            <a:endParaRPr lang="nl-BE" sz="4400" dirty="0"/>
          </a:p>
        </p:txBody>
      </p:sp>
      <p:cxnSp>
        <p:nvCxnSpPr>
          <p:cNvPr id="22" name="Rechte verbindingslijn met pijl 21"/>
          <p:cNvCxnSpPr/>
          <p:nvPr/>
        </p:nvCxnSpPr>
        <p:spPr>
          <a:xfrm>
            <a:off x="6422637" y="3199493"/>
            <a:ext cx="0" cy="177529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181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32" name="Rechthoek 31"/>
          <p:cNvSpPr/>
          <p:nvPr/>
        </p:nvSpPr>
        <p:spPr>
          <a:xfrm>
            <a:off x="1463039" y="151977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a:solidFill>
                  <a:schemeClr val="accent6"/>
                </a:solidFill>
                <a:latin typeface="Code New Roman" panose="020B0609020204030204" pitchFamily="49" charset="0"/>
                <a:cs typeface="Code New Roman" panose="020B0609020204030204" pitchFamily="49" charset="0"/>
              </a:rPr>
              <a:t>&lt;input type=”date”&gt;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18" name="Rechthoek 17"/>
          <p:cNvSpPr/>
          <p:nvPr/>
        </p:nvSpPr>
        <p:spPr>
          <a:xfrm>
            <a:off x="5902460" y="151977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Invoeren van datums, met behulp van een </a:t>
            </a:r>
            <a:r>
              <a:rPr lang="nl-BE" sz="2800" dirty="0" smtClean="0">
                <a:solidFill>
                  <a:schemeClr val="tx1"/>
                </a:solidFill>
                <a:cs typeface="Code New Roman" panose="020B0609020204030204" pitchFamily="49" charset="0"/>
              </a:rPr>
              <a:t>datumkiezer.</a:t>
            </a:r>
            <a:endParaRPr lang="nl-BE" sz="2800" dirty="0">
              <a:solidFill>
                <a:schemeClr val="tx1"/>
              </a:solidFill>
              <a:cs typeface="Code New Roman" panose="020B0609020204030204" pitchFamily="49" charset="0"/>
            </a:endParaRPr>
          </a:p>
        </p:txBody>
      </p:sp>
      <p:sp>
        <p:nvSpPr>
          <p:cNvPr id="19" name="Rechthoek 18"/>
          <p:cNvSpPr/>
          <p:nvPr/>
        </p:nvSpPr>
        <p:spPr>
          <a:xfrm>
            <a:off x="1463039" y="3307262"/>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=”time”&gt;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0" name="Rechthoek 19"/>
          <p:cNvSpPr/>
          <p:nvPr/>
        </p:nvSpPr>
        <p:spPr>
          <a:xfrm>
            <a:off x="5902460" y="3307261"/>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24" name="Rechthoek 23"/>
          <p:cNvSpPr/>
          <p:nvPr/>
        </p:nvSpPr>
        <p:spPr>
          <a:xfrm>
            <a:off x="1463039" y="508599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6" name="Rechthoek 25"/>
          <p:cNvSpPr/>
          <p:nvPr/>
        </p:nvSpPr>
        <p:spPr>
          <a:xfrm>
            <a:off x="5902460" y="508599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smtClean="0">
                <a:solidFill>
                  <a:schemeClr val="tx1"/>
                </a:solidFill>
                <a:cs typeface="Code New Roman" panose="020B0609020204030204" pitchFamily="49" charset="0"/>
              </a:rPr>
              <a:t>Invoerveld dat gebruikt wordt </a:t>
            </a:r>
            <a:r>
              <a:rPr lang="nl-BE" sz="2800" dirty="0">
                <a:solidFill>
                  <a:schemeClr val="tx1"/>
                </a:solidFill>
                <a:cs typeface="Code New Roman" panose="020B0609020204030204" pitchFamily="49" charset="0"/>
              </a:rPr>
              <a:t>voor zoekopdrachten.</a:t>
            </a:r>
          </a:p>
        </p:txBody>
      </p:sp>
      <p:sp>
        <p:nvSpPr>
          <p:cNvPr id="3" name="Tekstvak 2"/>
          <p:cNvSpPr txBox="1"/>
          <p:nvPr/>
        </p:nvSpPr>
        <p:spPr>
          <a:xfrm>
            <a:off x="5902460" y="3625813"/>
            <a:ext cx="6139285" cy="954107"/>
          </a:xfrm>
          <a:prstGeom prst="rect">
            <a:avLst/>
          </a:prstGeom>
          <a:noFill/>
        </p:spPr>
        <p:txBody>
          <a:bodyPr wrap="square" rtlCol="0">
            <a:spAutoFit/>
          </a:bodyPr>
          <a:lstStyle/>
          <a:p>
            <a:pPr algn="ctr"/>
            <a:r>
              <a:rPr lang="nl-BE" sz="2800" dirty="0"/>
              <a:t>Invoer van de tijd met behulp van keuzelijstjes</a:t>
            </a:r>
          </a:p>
        </p:txBody>
      </p:sp>
      <p:sp>
        <p:nvSpPr>
          <p:cNvPr id="23" name="Tekstvak 22"/>
          <p:cNvSpPr txBox="1"/>
          <p:nvPr/>
        </p:nvSpPr>
        <p:spPr>
          <a:xfrm>
            <a:off x="1463038" y="5436413"/>
            <a:ext cx="4223033" cy="954107"/>
          </a:xfrm>
          <a:prstGeom prst="rect">
            <a:avLst/>
          </a:prstGeom>
          <a:noFill/>
        </p:spPr>
        <p:txBody>
          <a:bodyPr wrap="square" rtlCol="0">
            <a:spAutoFit/>
          </a:bodyPr>
          <a:lstStyle/>
          <a:p>
            <a:pPr algn="ctr"/>
            <a:r>
              <a:rPr lang="nl-BE" sz="2800" dirty="0">
                <a:solidFill>
                  <a:schemeClr val="accent6"/>
                </a:solidFill>
                <a:latin typeface="Code New Roman" panose="020B0609020204030204" pitchFamily="49" charset="0"/>
                <a:cs typeface="Code New Roman" panose="020B0609020204030204" pitchFamily="49" charset="0"/>
              </a:rPr>
              <a:t>&lt;input type= “search”&gt;</a:t>
            </a:r>
          </a:p>
        </p:txBody>
      </p:sp>
    </p:spTree>
    <p:extLst>
      <p:ext uri="{BB962C8B-B14F-4D97-AF65-F5344CB8AC3E}">
        <p14:creationId xmlns:p14="http://schemas.microsoft.com/office/powerpoint/2010/main" val="45893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125</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769441"/>
          </a:xfrm>
          <a:prstGeom prst="rect">
            <a:avLst/>
          </a:prstGeom>
          <a:noFill/>
        </p:spPr>
        <p:txBody>
          <a:bodyPr wrap="square" rtlCol="0">
            <a:spAutoFit/>
          </a:bodyPr>
          <a:lstStyle/>
          <a:p>
            <a:r>
              <a:rPr lang="nl-BE" sz="4400" dirty="0" smtClean="0"/>
              <a:t>Lettertype </a:t>
            </a:r>
            <a:r>
              <a:rPr lang="nl-BE" sz="4400" dirty="0" err="1" smtClean="0"/>
              <a:t>Comfortaa</a:t>
            </a:r>
            <a:r>
              <a:rPr lang="nl-BE" sz="4400" dirty="0" smtClean="0"/>
              <a:t> </a:t>
            </a:r>
            <a:r>
              <a:rPr lang="nl-BE" sz="4400" dirty="0" smtClean="0">
                <a:sym typeface="Wingdings" panose="05000000000000000000" pitchFamily="2" charset="2"/>
              </a:rPr>
              <a:t>= Google Font</a:t>
            </a:r>
            <a:endParaRPr lang="nl-BE" sz="4400" dirty="0"/>
          </a:p>
        </p:txBody>
      </p:sp>
      <p:graphicFrame>
        <p:nvGraphicFramePr>
          <p:cNvPr id="18" name="Tabel 17"/>
          <p:cNvGraphicFramePr>
            <a:graphicFrameLocks noGrp="1"/>
          </p:cNvGraphicFramePr>
          <p:nvPr>
            <p:extLst>
              <p:ext uri="{D42A27DB-BD31-4B8C-83A1-F6EECF244321}">
                <p14:modId xmlns:p14="http://schemas.microsoft.com/office/powerpoint/2010/main" val="1571879342"/>
              </p:ext>
            </p:extLst>
          </p:nvPr>
        </p:nvGraphicFramePr>
        <p:xfrm>
          <a:off x="1463039" y="2836079"/>
          <a:ext cx="10578707" cy="960120"/>
        </p:xfrm>
        <a:graphic>
          <a:graphicData uri="http://schemas.openxmlformats.org/drawingml/2006/table">
            <a:tbl>
              <a:tblPr firstRow="1" firstCol="1" bandRow="1">
                <a:tableStyleId>{5C22544A-7EE6-4342-B048-85BDC9FD1C3A}</a:tableStyleId>
              </a:tblPr>
              <a:tblGrid>
                <a:gridCol w="570477">
                  <a:extLst>
                    <a:ext uri="{9D8B030D-6E8A-4147-A177-3AD203B41FA5}">
                      <a16:colId xmlns:a16="http://schemas.microsoft.com/office/drawing/2014/main" val="2855085912"/>
                    </a:ext>
                  </a:extLst>
                </a:gridCol>
                <a:gridCol w="10008230">
                  <a:extLst>
                    <a:ext uri="{9D8B030D-6E8A-4147-A177-3AD203B41FA5}">
                      <a16:colId xmlns:a16="http://schemas.microsoft.com/office/drawing/2014/main" val="2105840097"/>
                    </a:ext>
                  </a:extLst>
                </a:gridCol>
              </a:tblGrid>
              <a:tr h="0">
                <a:tc>
                  <a:txBody>
                    <a:bodyPr/>
                    <a:lstStyle/>
                    <a:p>
                      <a:pPr algn="r">
                        <a:lnSpc>
                          <a:spcPct val="100000"/>
                        </a:lnSpc>
                        <a:spcAft>
                          <a:spcPts val="0"/>
                        </a:spcAft>
                      </a:pPr>
                      <a:endParaRPr lang="nl-BE" sz="21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1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endParaRPr lang="nl-BE" sz="21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100" b="0" dirty="0" smtClean="0">
                          <a:solidFill>
                            <a:schemeClr val="accent6"/>
                          </a:solidFill>
                          <a:effectLst/>
                          <a:latin typeface="Code New Roman" panose="020B0609020204030204" pitchFamily="49" charset="0"/>
                          <a:cs typeface="Code New Roman" panose="020B0609020204030204" pitchFamily="49" charset="0"/>
                        </a:rPr>
                        <a:t>@import </a:t>
                      </a:r>
                      <a:r>
                        <a:rPr lang="en-US" sz="2100" b="0" dirty="0" err="1" smtClean="0">
                          <a:solidFill>
                            <a:schemeClr val="accent6"/>
                          </a:solidFill>
                          <a:effectLst/>
                          <a:latin typeface="Code New Roman" panose="020B0609020204030204" pitchFamily="49" charset="0"/>
                          <a:cs typeface="Code New Roman" panose="020B0609020204030204" pitchFamily="49" charset="0"/>
                        </a:rPr>
                        <a:t>url</a:t>
                      </a:r>
                      <a:r>
                        <a:rPr lang="en-US" sz="2100" b="0" dirty="0" smtClean="0">
                          <a:solidFill>
                            <a:schemeClr val="accent6"/>
                          </a:solidFill>
                          <a:effectLst/>
                          <a:latin typeface="Code New Roman" panose="020B0609020204030204" pitchFamily="49" charset="0"/>
                          <a:cs typeface="Code New Roman" panose="020B0609020204030204" pitchFamily="49" charset="0"/>
                        </a:rPr>
                        <a:t>('https://fonts.googleapis.com/</a:t>
                      </a:r>
                      <a:r>
                        <a:rPr lang="en-US" sz="2100" b="0" dirty="0" err="1" smtClean="0">
                          <a:solidFill>
                            <a:schemeClr val="accent6"/>
                          </a:solidFill>
                          <a:effectLst/>
                          <a:latin typeface="Code New Roman" panose="020B0609020204030204" pitchFamily="49" charset="0"/>
                          <a:cs typeface="Code New Roman" panose="020B0609020204030204" pitchFamily="49" charset="0"/>
                        </a:rPr>
                        <a:t>css?family</a:t>
                      </a:r>
                      <a:r>
                        <a:rPr lang="en-US" sz="2100" b="0" dirty="0" smtClean="0">
                          <a:solidFill>
                            <a:schemeClr val="accent6"/>
                          </a:solidFill>
                          <a:effectLst/>
                          <a:latin typeface="Code New Roman" panose="020B0609020204030204" pitchFamily="49" charset="0"/>
                          <a:cs typeface="Code New Roman" panose="020B0609020204030204" pitchFamily="49" charset="0"/>
                        </a:rPr>
                        <a:t>=</a:t>
                      </a:r>
                      <a:r>
                        <a:rPr lang="en-US" sz="2100" b="0" dirty="0" err="1" smtClean="0">
                          <a:solidFill>
                            <a:schemeClr val="accent6"/>
                          </a:solidFill>
                          <a:effectLst/>
                          <a:latin typeface="Code New Roman" panose="020B0609020204030204" pitchFamily="49" charset="0"/>
                          <a:cs typeface="Code New Roman" panose="020B0609020204030204" pitchFamily="49" charset="0"/>
                        </a:rPr>
                        <a:t>Comfortaa</a:t>
                      </a:r>
                      <a:r>
                        <a:rPr lang="en-US" sz="2100" b="0" dirty="0" smtClean="0">
                          <a:solidFill>
                            <a:schemeClr val="accent6"/>
                          </a:solidFill>
                          <a:effectLst/>
                          <a:latin typeface="Code New Roman" panose="020B0609020204030204" pitchFamily="49" charset="0"/>
                          <a:cs typeface="Code New Roman" panose="020B0609020204030204" pitchFamily="49" charset="0"/>
                        </a:rPr>
                        <a:t>');</a:t>
                      </a:r>
                      <a:endParaRPr lang="en-US" sz="2100" b="0" dirty="0" smtClean="0">
                        <a:solidFill>
                          <a:schemeClr val="tx1"/>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9" name="Afbeelding 18"/>
          <p:cNvPicPr>
            <a:picLocks noChangeAspect="1"/>
          </p:cNvPicPr>
          <p:nvPr/>
        </p:nvPicPr>
        <p:blipFill>
          <a:blip r:embed="rId6"/>
          <a:stretch>
            <a:fillRect/>
          </a:stretch>
        </p:blipFill>
        <p:spPr>
          <a:xfrm rot="21409034">
            <a:off x="1750231" y="3950970"/>
            <a:ext cx="10294819" cy="5579538"/>
          </a:xfrm>
          <a:prstGeom prst="rect">
            <a:avLst/>
          </a:prstGeom>
        </p:spPr>
      </p:pic>
      <p:sp>
        <p:nvSpPr>
          <p:cNvPr id="20" name="Rechthoek 19"/>
          <p:cNvSpPr/>
          <p:nvPr/>
        </p:nvSpPr>
        <p:spPr>
          <a:xfrm rot="21399754">
            <a:off x="3144296" y="4650099"/>
            <a:ext cx="2615927" cy="39609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336392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32" name="Rechthoek 31"/>
          <p:cNvSpPr/>
          <p:nvPr/>
        </p:nvSpPr>
        <p:spPr>
          <a:xfrm>
            <a:off x="1463039" y="151977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err="1" smtClean="0">
                <a:solidFill>
                  <a:schemeClr val="accent6"/>
                </a:solidFill>
                <a:latin typeface="Code New Roman" panose="020B0609020204030204" pitchFamily="49" charset="0"/>
                <a:cs typeface="Code New Roman" panose="020B0609020204030204" pitchFamily="49" charset="0"/>
              </a:rPr>
              <a:t>url</a:t>
            </a:r>
            <a:r>
              <a:rPr lang="nl-BE" sz="2800" dirty="0" smtClean="0">
                <a:solidFill>
                  <a:schemeClr val="accent6"/>
                </a:solidFill>
                <a:latin typeface="Code New Roman" panose="020B0609020204030204" pitchFamily="49" charset="0"/>
                <a:cs typeface="Code New Roman" panose="020B0609020204030204" pitchFamily="49" charset="0"/>
              </a:rPr>
              <a:t>”&gt;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18" name="Rechthoek 17"/>
          <p:cNvSpPr/>
          <p:nvPr/>
        </p:nvSpPr>
        <p:spPr>
          <a:xfrm>
            <a:off x="5902460" y="151977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19" name="Rechthoek 18"/>
          <p:cNvSpPr/>
          <p:nvPr/>
        </p:nvSpPr>
        <p:spPr>
          <a:xfrm>
            <a:off x="1463039" y="3307262"/>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0" name="Rechthoek 19"/>
          <p:cNvSpPr/>
          <p:nvPr/>
        </p:nvSpPr>
        <p:spPr>
          <a:xfrm>
            <a:off x="5902460" y="3307261"/>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Invoerveld dat gebruikt wordt voor een e-mail adres.</a:t>
            </a:r>
          </a:p>
        </p:txBody>
      </p:sp>
      <p:sp>
        <p:nvSpPr>
          <p:cNvPr id="24" name="Rechthoek 23"/>
          <p:cNvSpPr/>
          <p:nvPr/>
        </p:nvSpPr>
        <p:spPr>
          <a:xfrm>
            <a:off x="1463039" y="508599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=”tel”&gt;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6" name="Rechthoek 25"/>
          <p:cNvSpPr/>
          <p:nvPr/>
        </p:nvSpPr>
        <p:spPr>
          <a:xfrm>
            <a:off x="5902460" y="508599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23" name="Tekstvak 22"/>
          <p:cNvSpPr txBox="1"/>
          <p:nvPr/>
        </p:nvSpPr>
        <p:spPr>
          <a:xfrm>
            <a:off x="5902460" y="1846686"/>
            <a:ext cx="6139285" cy="523220"/>
          </a:xfrm>
          <a:prstGeom prst="rect">
            <a:avLst/>
          </a:prstGeom>
          <a:noFill/>
        </p:spPr>
        <p:txBody>
          <a:bodyPr wrap="square" rtlCol="0">
            <a:spAutoFit/>
          </a:bodyPr>
          <a:lstStyle/>
          <a:p>
            <a:pPr algn="ctr"/>
            <a:r>
              <a:rPr lang="nl-BE" sz="2800" dirty="0"/>
              <a:t>Invoer van </a:t>
            </a:r>
            <a:r>
              <a:rPr lang="nl-BE" sz="2800" dirty="0" smtClean="0"/>
              <a:t>webadressen</a:t>
            </a:r>
            <a:endParaRPr lang="nl-BE" sz="2800" dirty="0"/>
          </a:p>
        </p:txBody>
      </p:sp>
      <p:sp>
        <p:nvSpPr>
          <p:cNvPr id="25" name="Tekstvak 24"/>
          <p:cNvSpPr txBox="1"/>
          <p:nvPr/>
        </p:nvSpPr>
        <p:spPr>
          <a:xfrm>
            <a:off x="1463038" y="3668188"/>
            <a:ext cx="4282669" cy="523220"/>
          </a:xfrm>
          <a:prstGeom prst="rect">
            <a:avLst/>
          </a:prstGeom>
          <a:noFill/>
        </p:spPr>
        <p:txBody>
          <a:bodyPr wrap="square" rtlCol="0">
            <a:spAutoFit/>
          </a:bodyPr>
          <a:lstStyle/>
          <a:p>
            <a:pPr algn="ctr"/>
            <a:r>
              <a:rPr lang="nl-BE" sz="2800" dirty="0">
                <a:solidFill>
                  <a:schemeClr val="accent6"/>
                </a:solidFill>
                <a:latin typeface="Code New Roman" panose="020B0609020204030204" pitchFamily="49" charset="0"/>
                <a:cs typeface="Code New Roman" panose="020B0609020204030204" pitchFamily="49" charset="0"/>
              </a:rPr>
              <a:t>&lt;input type= </a:t>
            </a:r>
            <a:r>
              <a:rPr lang="nl-BE" sz="2800" dirty="0" smtClean="0">
                <a:solidFill>
                  <a:schemeClr val="accent6"/>
                </a:solidFill>
                <a:latin typeface="Code New Roman" panose="020B0609020204030204" pitchFamily="49" charset="0"/>
                <a:cs typeface="Code New Roman" panose="020B0609020204030204" pitchFamily="49" charset="0"/>
              </a:rPr>
              <a:t>“email”&gt;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7" name="Tekstvak 26"/>
          <p:cNvSpPr txBox="1"/>
          <p:nvPr/>
        </p:nvSpPr>
        <p:spPr>
          <a:xfrm>
            <a:off x="5902460" y="5511819"/>
            <a:ext cx="6139285" cy="523220"/>
          </a:xfrm>
          <a:prstGeom prst="rect">
            <a:avLst/>
          </a:prstGeom>
          <a:noFill/>
        </p:spPr>
        <p:txBody>
          <a:bodyPr wrap="square" rtlCol="0">
            <a:spAutoFit/>
          </a:bodyPr>
          <a:lstStyle/>
          <a:p>
            <a:pPr algn="ctr"/>
            <a:r>
              <a:rPr lang="nl-BE" sz="2800" dirty="0"/>
              <a:t>Invoer van </a:t>
            </a:r>
            <a:r>
              <a:rPr lang="nl-BE" sz="2800" dirty="0" smtClean="0"/>
              <a:t>telefoonnummers</a:t>
            </a:r>
            <a:endParaRPr lang="nl-BE" sz="2800" dirty="0"/>
          </a:p>
        </p:txBody>
      </p:sp>
    </p:spTree>
    <p:extLst>
      <p:ext uri="{BB962C8B-B14F-4D97-AF65-F5344CB8AC3E}">
        <p14:creationId xmlns:p14="http://schemas.microsoft.com/office/powerpoint/2010/main" val="28972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32" name="Rechthoek 31"/>
          <p:cNvSpPr/>
          <p:nvPr/>
        </p:nvSpPr>
        <p:spPr>
          <a:xfrm>
            <a:off x="1463039" y="151977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18" name="Rechthoek 17"/>
          <p:cNvSpPr/>
          <p:nvPr/>
        </p:nvSpPr>
        <p:spPr>
          <a:xfrm>
            <a:off x="5902460" y="151977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Invoerveld voor numerieke waarden, met behulp van een keuzelijst met getallen.</a:t>
            </a:r>
          </a:p>
        </p:txBody>
      </p:sp>
      <p:sp>
        <p:nvSpPr>
          <p:cNvPr id="19" name="Rechthoek 18"/>
          <p:cNvSpPr/>
          <p:nvPr/>
        </p:nvSpPr>
        <p:spPr>
          <a:xfrm>
            <a:off x="1463039" y="3307262"/>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=”range</a:t>
            </a:r>
            <a:r>
              <a:rPr lang="nl-BE" sz="2800" dirty="0">
                <a:solidFill>
                  <a:schemeClr val="accent6"/>
                </a:solidFill>
                <a:latin typeface="Code New Roman" panose="020B0609020204030204" pitchFamily="49" charset="0"/>
                <a:cs typeface="Code New Roman" panose="020B0609020204030204" pitchFamily="49" charset="0"/>
              </a:rPr>
              <a:t>”&gt;</a:t>
            </a:r>
          </a:p>
        </p:txBody>
      </p:sp>
      <p:sp>
        <p:nvSpPr>
          <p:cNvPr id="20" name="Rechthoek 19"/>
          <p:cNvSpPr/>
          <p:nvPr/>
        </p:nvSpPr>
        <p:spPr>
          <a:xfrm>
            <a:off x="5902460" y="3307261"/>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24" name="Rechthoek 23"/>
          <p:cNvSpPr/>
          <p:nvPr/>
        </p:nvSpPr>
        <p:spPr>
          <a:xfrm>
            <a:off x="1463039" y="508599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6" name="Rechthoek 25"/>
          <p:cNvSpPr/>
          <p:nvPr/>
        </p:nvSpPr>
        <p:spPr>
          <a:xfrm>
            <a:off x="5902460" y="508599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Invoerveld voor kleurwaarden, met behulp van een </a:t>
            </a:r>
            <a:r>
              <a:rPr lang="nl-BE" sz="2800" dirty="0" smtClean="0">
                <a:solidFill>
                  <a:schemeClr val="tx1"/>
                </a:solidFill>
                <a:cs typeface="Code New Roman" panose="020B0609020204030204" pitchFamily="49" charset="0"/>
              </a:rPr>
              <a:t>kleurenkiezer</a:t>
            </a:r>
            <a:r>
              <a:rPr lang="nl-BE" sz="2800" dirty="0">
                <a:solidFill>
                  <a:schemeClr val="tx1"/>
                </a:solidFill>
                <a:cs typeface="Code New Roman" panose="020B0609020204030204" pitchFamily="49" charset="0"/>
              </a:rPr>
              <a:t>.</a:t>
            </a:r>
          </a:p>
        </p:txBody>
      </p:sp>
      <p:sp>
        <p:nvSpPr>
          <p:cNvPr id="23" name="Tekstvak 22"/>
          <p:cNvSpPr txBox="1"/>
          <p:nvPr/>
        </p:nvSpPr>
        <p:spPr>
          <a:xfrm>
            <a:off x="1463038" y="1941333"/>
            <a:ext cx="4282669" cy="954107"/>
          </a:xfrm>
          <a:prstGeom prst="rect">
            <a:avLst/>
          </a:prstGeom>
          <a:noFill/>
        </p:spPr>
        <p:txBody>
          <a:bodyPr wrap="square" rtlCol="0">
            <a:spAutoFit/>
          </a:bodyPr>
          <a:lstStyle/>
          <a:p>
            <a:pPr algn="ctr"/>
            <a:r>
              <a:rPr lang="nl-BE" sz="2800" dirty="0">
                <a:solidFill>
                  <a:schemeClr val="accent6"/>
                </a:solidFill>
                <a:latin typeface="Code New Roman" panose="020B0609020204030204" pitchFamily="49" charset="0"/>
                <a:cs typeface="Code New Roman" panose="020B0609020204030204" pitchFamily="49" charset="0"/>
              </a:rPr>
              <a:t>&lt;input type=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err="1" smtClean="0">
                <a:solidFill>
                  <a:schemeClr val="accent6"/>
                </a:solidFill>
                <a:latin typeface="Code New Roman" panose="020B0609020204030204" pitchFamily="49" charset="0"/>
                <a:cs typeface="Code New Roman" panose="020B0609020204030204" pitchFamily="49" charset="0"/>
              </a:rPr>
              <a:t>number</a:t>
            </a:r>
            <a:r>
              <a:rPr lang="nl-BE" sz="2800" dirty="0" smtClean="0">
                <a:solidFill>
                  <a:schemeClr val="accent6"/>
                </a:solidFill>
                <a:latin typeface="Code New Roman" panose="020B0609020204030204" pitchFamily="49" charset="0"/>
                <a:cs typeface="Code New Roman" panose="020B0609020204030204" pitchFamily="49" charset="0"/>
              </a:rPr>
              <a:t>”&gt;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5" name="Tekstvak 24"/>
          <p:cNvSpPr txBox="1"/>
          <p:nvPr/>
        </p:nvSpPr>
        <p:spPr>
          <a:xfrm>
            <a:off x="5803636" y="3375560"/>
            <a:ext cx="6139285" cy="1384995"/>
          </a:xfrm>
          <a:prstGeom prst="rect">
            <a:avLst/>
          </a:prstGeom>
          <a:noFill/>
        </p:spPr>
        <p:txBody>
          <a:bodyPr wrap="square" rtlCol="0">
            <a:spAutoFit/>
          </a:bodyPr>
          <a:lstStyle/>
          <a:p>
            <a:pPr algn="ctr"/>
            <a:r>
              <a:rPr lang="nl-BE" sz="2800" dirty="0"/>
              <a:t>Invoer van een numerieke waarde binnen een bereik, met behulp van een schuifbalk</a:t>
            </a:r>
          </a:p>
        </p:txBody>
      </p:sp>
      <p:sp>
        <p:nvSpPr>
          <p:cNvPr id="27" name="Tekstvak 26"/>
          <p:cNvSpPr txBox="1"/>
          <p:nvPr/>
        </p:nvSpPr>
        <p:spPr>
          <a:xfrm>
            <a:off x="1463038" y="5420889"/>
            <a:ext cx="4282669" cy="523220"/>
          </a:xfrm>
          <a:prstGeom prst="rect">
            <a:avLst/>
          </a:prstGeom>
          <a:noFill/>
        </p:spPr>
        <p:txBody>
          <a:bodyPr wrap="square" rtlCol="0">
            <a:spAutoFit/>
          </a:bodyPr>
          <a:lstStyle/>
          <a:p>
            <a:pPr algn="ctr"/>
            <a:r>
              <a:rPr lang="nl-BE" sz="2800" dirty="0">
                <a:solidFill>
                  <a:schemeClr val="accent6"/>
                </a:solidFill>
                <a:latin typeface="Code New Roman" panose="020B0609020204030204" pitchFamily="49" charset="0"/>
                <a:cs typeface="Code New Roman" panose="020B0609020204030204" pitchFamily="49" charset="0"/>
              </a:rPr>
              <a:t>&lt;input type= </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err="1" smtClean="0">
                <a:solidFill>
                  <a:schemeClr val="accent6"/>
                </a:solidFill>
                <a:latin typeface="Code New Roman" panose="020B0609020204030204" pitchFamily="49" charset="0"/>
                <a:cs typeface="Code New Roman" panose="020B0609020204030204" pitchFamily="49" charset="0"/>
              </a:rPr>
              <a:t>color</a:t>
            </a:r>
            <a:r>
              <a:rPr lang="nl-BE" sz="2800" dirty="0" smtClean="0">
                <a:solidFill>
                  <a:schemeClr val="accent6"/>
                </a:solidFill>
                <a:latin typeface="Code New Roman" panose="020B0609020204030204" pitchFamily="49" charset="0"/>
                <a:cs typeface="Code New Roman" panose="020B0609020204030204" pitchFamily="49" charset="0"/>
              </a:rPr>
              <a:t>”&gt;</a:t>
            </a:r>
            <a:endParaRPr lang="nl-BE" sz="2800" dirty="0">
              <a:solidFill>
                <a:schemeClr val="accent6"/>
              </a:solidFill>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177007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81519" y="1641677"/>
            <a:ext cx="900000" cy="900000"/>
          </a:xfrm>
          <a:prstGeom prst="rect">
            <a:avLst/>
          </a:prstGeom>
        </p:spPr>
      </p:pic>
      <p:sp>
        <p:nvSpPr>
          <p:cNvPr id="17" name="Tekstvak 16"/>
          <p:cNvSpPr txBox="1"/>
          <p:nvPr/>
        </p:nvSpPr>
        <p:spPr>
          <a:xfrm>
            <a:off x="1463040" y="1752943"/>
            <a:ext cx="10578706" cy="2123658"/>
          </a:xfrm>
          <a:prstGeom prst="rect">
            <a:avLst/>
          </a:prstGeom>
          <a:noFill/>
        </p:spPr>
        <p:txBody>
          <a:bodyPr wrap="square" rtlCol="0">
            <a:spAutoFit/>
          </a:bodyPr>
          <a:lstStyle/>
          <a:p>
            <a:r>
              <a:rPr lang="nl-BE" sz="4400" dirty="0" smtClean="0"/>
              <a:t>Uiterlijk is er vaak weinig verschil tussen </a:t>
            </a:r>
            <a:r>
              <a:rPr lang="nl-BE" sz="4400" dirty="0" err="1" smtClean="0"/>
              <a:t>invoervak</a:t>
            </a:r>
            <a:r>
              <a:rPr lang="nl-BE" sz="4400" dirty="0" smtClean="0"/>
              <a:t> voor tekst en een HTML5 invoerveld. 2 verschillen:</a:t>
            </a:r>
            <a:endParaRPr lang="nl-BE" sz="4400" dirty="0"/>
          </a:p>
        </p:txBody>
      </p:sp>
      <p:sp>
        <p:nvSpPr>
          <p:cNvPr id="18" name="Rechthoek 17"/>
          <p:cNvSpPr/>
          <p:nvPr/>
        </p:nvSpPr>
        <p:spPr>
          <a:xfrm>
            <a:off x="1463039" y="4206237"/>
            <a:ext cx="4952509" cy="239050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400" dirty="0" smtClean="0"/>
              <a:t>Rudimentaire vorm van validatie</a:t>
            </a:r>
            <a:endParaRPr lang="nl-BE" sz="4400" dirty="0"/>
          </a:p>
        </p:txBody>
      </p:sp>
      <p:sp>
        <p:nvSpPr>
          <p:cNvPr id="19" name="Rechthoek 18"/>
          <p:cNvSpPr/>
          <p:nvPr/>
        </p:nvSpPr>
        <p:spPr>
          <a:xfrm>
            <a:off x="7048867" y="4206237"/>
            <a:ext cx="4952509" cy="239050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400" dirty="0" smtClean="0"/>
              <a:t>Aangepast toetsenbord op mobiele toestellen</a:t>
            </a:r>
            <a:endParaRPr lang="nl-BE" sz="4400" dirty="0"/>
          </a:p>
        </p:txBody>
      </p:sp>
    </p:spTree>
    <p:extLst>
      <p:ext uri="{BB962C8B-B14F-4D97-AF65-F5344CB8AC3E}">
        <p14:creationId xmlns:p14="http://schemas.microsoft.com/office/powerpoint/2010/main" val="92410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2853379"/>
          </a:xfrm>
          <a:prstGeom prst="roundRect">
            <a:avLst>
              <a:gd name="adj" fmla="val 1138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28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Pas </a:t>
            </a:r>
            <a:r>
              <a:rPr lang="nl-BE" sz="2800" dirty="0">
                <a:solidFill>
                  <a:schemeClr val="tx1"/>
                </a:solidFill>
              </a:rPr>
              <a:t>het validatiescript uit </a:t>
            </a:r>
            <a:r>
              <a:rPr lang="nl-BE" sz="2800" dirty="0">
                <a:solidFill>
                  <a:schemeClr val="accent6"/>
                </a:solidFill>
                <a:latin typeface="Code New Roman" panose="020B0609020204030204" pitchFamily="49" charset="0"/>
                <a:cs typeface="Code New Roman" panose="020B0609020204030204" pitchFamily="49" charset="0"/>
              </a:rPr>
              <a:t>vb09</a:t>
            </a:r>
            <a:r>
              <a:rPr lang="nl-BE" sz="2800" dirty="0">
                <a:solidFill>
                  <a:schemeClr val="tx1"/>
                </a:solidFill>
              </a:rPr>
              <a:t> aan zodat het past bij het gebruik van een datumveld.</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Roep </a:t>
            </a:r>
            <a:r>
              <a:rPr lang="nl-BE" sz="2800" dirty="0">
                <a:solidFill>
                  <a:schemeClr val="tx1"/>
                </a:solidFill>
              </a:rPr>
              <a:t>het validatiescript aan in het </a:t>
            </a:r>
            <a:r>
              <a:rPr lang="nl-BE" sz="2800" dirty="0">
                <a:solidFill>
                  <a:schemeClr val="accent6"/>
                </a:solidFill>
                <a:latin typeface="Code New Roman" panose="020B0609020204030204" pitchFamily="49" charset="0"/>
                <a:cs typeface="Code New Roman" panose="020B0609020204030204" pitchFamily="49" charset="0"/>
              </a:rPr>
              <a:t>&lt;</a:t>
            </a:r>
            <a:r>
              <a:rPr lang="nl-BE" sz="2800" dirty="0" err="1">
                <a:solidFill>
                  <a:schemeClr val="accent6"/>
                </a:solidFill>
                <a:latin typeface="Code New Roman" panose="020B0609020204030204" pitchFamily="49" charset="0"/>
                <a:cs typeface="Code New Roman" panose="020B0609020204030204" pitchFamily="49" charset="0"/>
              </a:rPr>
              <a:t>head</a:t>
            </a:r>
            <a:r>
              <a:rPr lang="nl-BE" sz="2800" dirty="0">
                <a:solidFill>
                  <a:schemeClr val="accent6"/>
                </a:solidFill>
                <a:latin typeface="Code New Roman" panose="020B0609020204030204" pitchFamily="49" charset="0"/>
                <a:cs typeface="Code New Roman" panose="020B0609020204030204" pitchFamily="49" charset="0"/>
              </a:rPr>
              <a:t>&gt;</a:t>
            </a:r>
            <a:r>
              <a:rPr lang="nl-BE" sz="2800" dirty="0">
                <a:solidFill>
                  <a:schemeClr val="tx1"/>
                </a:solidFill>
              </a:rPr>
              <a:t>-gedeelte van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smtClean="0">
                <a:solidFill>
                  <a:schemeClr val="tx1"/>
                </a:solidFill>
              </a:rPr>
              <a:t>.</a:t>
            </a:r>
            <a:endParaRPr lang="nl-BE" sz="2800" dirty="0">
              <a:solidFill>
                <a:schemeClr val="tx1"/>
              </a:solidFill>
            </a:endParaRP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a:t>
            </a:r>
            <a:endParaRPr lang="nl-BE" sz="2800" dirty="0"/>
          </a:p>
        </p:txBody>
      </p:sp>
    </p:spTree>
    <p:extLst>
      <p:ext uri="{BB962C8B-B14F-4D97-AF65-F5344CB8AC3E}">
        <p14:creationId xmlns:p14="http://schemas.microsoft.com/office/powerpoint/2010/main" val="5981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pagina waarin een bezoeker een gebruikersnaam en een wachtwoord kan aanmaken. Het wachtwoord moet tijdens het ingeven verborgen blijven met behulp van de typische “bolletjes” voor wacht-woordvelden.</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gebruikersnaam moet uit minstens 4 en maximaal 20 tekens bestaan en mag geen spaties bevatten. Dit moet op de pagina duidelijk </a:t>
            </a:r>
            <a:r>
              <a:rPr lang="nl-BE" sz="2400" dirty="0" smtClean="0">
                <a:solidFill>
                  <a:schemeClr val="tx1"/>
                </a:solidFill>
              </a:rPr>
              <a:t>aangegeven </a:t>
            </a:r>
            <a:r>
              <a:rPr lang="nl-BE" sz="2400" dirty="0">
                <a:solidFill>
                  <a:schemeClr val="tx1"/>
                </a:solidFill>
              </a:rPr>
              <a:t>worden.</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Het </a:t>
            </a:r>
            <a:r>
              <a:rPr lang="nl-BE" sz="2400" dirty="0">
                <a:solidFill>
                  <a:schemeClr val="tx1"/>
                </a:solidFill>
              </a:rPr>
              <a:t>wachtwoord moet uit minstens 8 tekens bestaan en moet minstens één cijfer en één letter bevatten. Dit moet op de pagina eveneens aangegeven worden. Zorg voor een correcte validatie</a:t>
            </a:r>
            <a:r>
              <a:rPr lang="nl-BE" sz="2400" dirty="0" smtClean="0">
                <a:solidFill>
                  <a:schemeClr val="tx1"/>
                </a:solidFill>
              </a:rPr>
              <a:t>.</a:t>
            </a:r>
          </a:p>
          <a:p>
            <a:pPr lvl="0" algn="r">
              <a:buClr>
                <a:schemeClr val="accent6"/>
              </a:buClr>
            </a:pPr>
            <a:r>
              <a:rPr lang="nl-BE" sz="2400" dirty="0" smtClean="0">
                <a:solidFill>
                  <a:schemeClr val="tx1"/>
                </a:solidFill>
              </a:rPr>
              <a:t>../..</a:t>
            </a:r>
            <a:endParaRPr lang="nl-BE" sz="2400" dirty="0">
              <a:solidFill>
                <a:schemeClr val="tx1"/>
              </a:solidFill>
            </a:endParaRP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9.2</a:t>
            </a:r>
            <a:endParaRPr lang="nl-BE" sz="2800" dirty="0"/>
          </a:p>
        </p:txBody>
      </p:sp>
    </p:spTree>
    <p:extLst>
      <p:ext uri="{BB962C8B-B14F-4D97-AF65-F5344CB8AC3E}">
        <p14:creationId xmlns:p14="http://schemas.microsoft.com/office/powerpoint/2010/main" val="282876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spcBef>
                <a:spcPts val="1200"/>
              </a:spcBef>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Indien </a:t>
            </a:r>
            <a:r>
              <a:rPr lang="nl-BE" sz="2400" dirty="0">
                <a:solidFill>
                  <a:schemeClr val="tx1"/>
                </a:solidFill>
              </a:rPr>
              <a:t>de gebruikersnaam of het wachtwoord niet voldoen aan de </a:t>
            </a:r>
            <a:r>
              <a:rPr lang="nl-BE" sz="2400" dirty="0" smtClean="0">
                <a:solidFill>
                  <a:schemeClr val="tx1"/>
                </a:solidFill>
              </a:rPr>
              <a:t>vereisten</a:t>
            </a:r>
            <a:r>
              <a:rPr lang="nl-BE" sz="2400" dirty="0">
                <a:solidFill>
                  <a:schemeClr val="tx1"/>
                </a:solidFill>
              </a:rPr>
              <a:t>, moet er een foutmelding verschijnen – niet in een </a:t>
            </a:r>
            <a:r>
              <a:rPr lang="nl-BE" sz="2400" dirty="0" smtClean="0">
                <a:solidFill>
                  <a:schemeClr val="tx1"/>
                </a:solidFill>
              </a:rPr>
              <a:t>waarschuwingsvenster </a:t>
            </a:r>
            <a:r>
              <a:rPr lang="nl-BE" sz="2400" dirty="0">
                <a:solidFill>
                  <a:schemeClr val="tx1"/>
                </a:solidFill>
              </a:rPr>
              <a:t>maar op de pagina zelf.</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Indien </a:t>
            </a:r>
            <a:r>
              <a:rPr lang="nl-BE" sz="2400" dirty="0">
                <a:solidFill>
                  <a:schemeClr val="tx1"/>
                </a:solidFill>
              </a:rPr>
              <a:t>de gebruikersnaam en het wachtwoord beide aan de vereisten voldoen, moet een nieuwe pagina geopend worden waarop de gekozen gebruikersnaam en het wachtwoord (nu wel leesbaar) worden getoond.</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9.2</a:t>
            </a:r>
            <a:endParaRPr lang="nl-BE" sz="2800" dirty="0"/>
          </a:p>
        </p:txBody>
      </p:sp>
    </p:spTree>
    <p:extLst>
      <p:ext uri="{BB962C8B-B14F-4D97-AF65-F5344CB8AC3E}">
        <p14:creationId xmlns:p14="http://schemas.microsoft.com/office/powerpoint/2010/main" val="190615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Bedenk </a:t>
            </a:r>
            <a:r>
              <a:rPr lang="nl-BE" sz="2400" dirty="0">
                <a:solidFill>
                  <a:schemeClr val="tx1"/>
                </a:solidFill>
              </a:rPr>
              <a:t>twee eenvoudige spelletjes. Werk met de randomfunctie om variatie in je spellen te brengen (dobbelstenen, nieuwe opgaven, </a:t>
            </a:r>
            <a:r>
              <a:rPr lang="nl-BE" sz="2400" dirty="0" smtClean="0">
                <a:solidFill>
                  <a:schemeClr val="tx1"/>
                </a:solidFill>
              </a:rPr>
              <a:t>moeilijkheidsgraad </a:t>
            </a:r>
            <a:r>
              <a:rPr lang="nl-BE" sz="2400" dirty="0">
                <a:solidFill>
                  <a:schemeClr val="tx1"/>
                </a:solidFill>
              </a:rPr>
              <a:t>wisselen,…). Maak een variant voor -12 jarigen, en eentje voor +12 jarigen.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bezoeker moet eerst zijn geboortedatum ingeven en op basis daarvan wordt beslist welke van de twee spelen er kan gespeeld worden. Het spelletje verschijnt in een nieuwe pagina.</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de nodige validatie van alle invoer.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a:p>
            <a:pPr lvl="0" algn="r">
              <a:buClr>
                <a:schemeClr val="accent6"/>
              </a:buClr>
            </a:pPr>
            <a:r>
              <a:rPr lang="nl-BE" sz="2400" dirty="0" smtClean="0">
                <a:solidFill>
                  <a:schemeClr val="tx1"/>
                </a:solidFill>
              </a:rPr>
              <a:t>../..</a:t>
            </a:r>
            <a:endParaRPr lang="nl-BE" sz="2400" dirty="0">
              <a:solidFill>
                <a:schemeClr val="tx1"/>
              </a:solidFill>
            </a:endParaRP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9.3</a:t>
            </a:r>
            <a:endParaRPr lang="nl-BE" sz="2800" dirty="0"/>
          </a:p>
        </p:txBody>
      </p:sp>
    </p:spTree>
    <p:extLst>
      <p:ext uri="{BB962C8B-B14F-4D97-AF65-F5344CB8AC3E}">
        <p14:creationId xmlns:p14="http://schemas.microsoft.com/office/powerpoint/2010/main" val="426759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2549559"/>
          </a:xfrm>
          <a:prstGeom prst="roundRect">
            <a:avLst>
              <a:gd name="adj" fmla="val 13902"/>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Pas </a:t>
            </a:r>
            <a:r>
              <a:rPr lang="nl-BE" sz="2800" dirty="0">
                <a:solidFill>
                  <a:schemeClr val="tx1"/>
                </a:solidFill>
              </a:rPr>
              <a:t>oefening 7.1 (p </a:t>
            </a:r>
            <a:r>
              <a:rPr lang="nl-BE" sz="2800" dirty="0" smtClean="0">
                <a:solidFill>
                  <a:schemeClr val="tx1"/>
                </a:solidFill>
              </a:rPr>
              <a:t>89</a:t>
            </a:r>
            <a:r>
              <a:rPr lang="nl-BE" sz="2800" dirty="0">
                <a:solidFill>
                  <a:schemeClr val="tx1"/>
                </a:solidFill>
              </a:rPr>
              <a:t>) zo aan dat de bezoeker de twee </a:t>
            </a:r>
            <a:r>
              <a:rPr lang="nl-BE" sz="2800" dirty="0" smtClean="0">
                <a:solidFill>
                  <a:schemeClr val="tx1"/>
                </a:solidFill>
              </a:rPr>
              <a:t>achtergrondkleuren </a:t>
            </a:r>
            <a:r>
              <a:rPr lang="nl-BE" sz="2800" dirty="0">
                <a:solidFill>
                  <a:schemeClr val="tx1"/>
                </a:solidFill>
              </a:rPr>
              <a:t>kan kiezen met behulp van een kleurenkiezer. Die twee kleuren </a:t>
            </a:r>
            <a:r>
              <a:rPr lang="nl-BE" sz="2800" dirty="0" smtClean="0">
                <a:solidFill>
                  <a:schemeClr val="tx1"/>
                </a:solidFill>
              </a:rPr>
              <a:t>vormen </a:t>
            </a:r>
            <a:r>
              <a:rPr lang="nl-BE" sz="2800" dirty="0">
                <a:solidFill>
                  <a:schemeClr val="tx1"/>
                </a:solidFill>
              </a:rPr>
              <a:t>dan een kleurovergang op de achtergrond van de pagina</a:t>
            </a:r>
            <a:r>
              <a:rPr lang="nl-BE" sz="2800" dirty="0" smtClean="0">
                <a:solidFill>
                  <a:schemeClr val="tx1"/>
                </a:solidFill>
              </a:rPr>
              <a:t>.</a:t>
            </a:r>
            <a:endParaRPr lang="nl-BE" sz="2800" dirty="0">
              <a:solidFill>
                <a:schemeClr val="tx1"/>
              </a:solidFill>
            </a:endParaRPr>
          </a:p>
          <a:p>
            <a:pPr>
              <a:spcBef>
                <a:spcPts val="600"/>
              </a:spcBef>
              <a:buClr>
                <a:schemeClr val="accent6"/>
              </a:buClr>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9.4</a:t>
            </a:r>
            <a:endParaRPr lang="nl-BE" sz="2800" dirty="0"/>
          </a:p>
        </p:txBody>
      </p:sp>
    </p:spTree>
    <p:extLst>
      <p:ext uri="{BB962C8B-B14F-4D97-AF65-F5344CB8AC3E}">
        <p14:creationId xmlns:p14="http://schemas.microsoft.com/office/powerpoint/2010/main" val="42140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website waarin je een product aanprijst. Het product kies je zelf. Zorg dat je website voldoende informatie geeft over het product en de bezoekers zoveel mogelijk overtuigt voor je product.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dat de bezoeker van je website het product kan bestellen en daarbij een aantal kan ingeven. Wanneer de klant 2 stuks aankoopt, krijgt hij 2 procent korting, bij aankoop van 3 stuks is er 3 procent korting, voor 4 stuks geldt 4 procent korting,  enz. De maximale korting bedraagt 30 </a:t>
            </a:r>
            <a:r>
              <a:rPr lang="nl-BE" sz="2400" dirty="0" smtClean="0">
                <a:solidFill>
                  <a:schemeClr val="tx1"/>
                </a:solidFill>
              </a:rPr>
              <a:t>procent</a:t>
            </a:r>
            <a:r>
              <a:rPr lang="nl-BE" sz="2400" dirty="0">
                <a:solidFill>
                  <a:schemeClr val="tx1"/>
                </a:solidFill>
              </a:rPr>
              <a:t>.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Ook </a:t>
            </a:r>
            <a:r>
              <a:rPr lang="nl-BE" sz="2400" dirty="0">
                <a:solidFill>
                  <a:schemeClr val="tx1"/>
                </a:solidFill>
              </a:rPr>
              <a:t>de BTW moet berekend worden. Alle berekeningen gebeuren aan de hand van functies in een apart javascriptbestand.</a:t>
            </a:r>
          </a:p>
          <a:p>
            <a:pPr algn="r">
              <a:buClr>
                <a:schemeClr val="accent6"/>
              </a:buClr>
            </a:pPr>
            <a:r>
              <a:rPr lang="nl-BE" sz="2800" dirty="0" smtClean="0">
                <a:solidFill>
                  <a:schemeClr val="tx1"/>
                </a:solidFill>
              </a:rPr>
              <a:t>../..</a:t>
            </a: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9.5</a:t>
            </a:r>
            <a:endParaRPr lang="nl-BE" sz="2800" dirty="0"/>
          </a:p>
        </p:txBody>
      </p:sp>
    </p:spTree>
    <p:extLst>
      <p:ext uri="{BB962C8B-B14F-4D97-AF65-F5344CB8AC3E}">
        <p14:creationId xmlns:p14="http://schemas.microsoft.com/office/powerpoint/2010/main" val="85117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spcBef>
                <a:spcPts val="1200"/>
              </a:spcBef>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de nodige validatie van de invoer.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Nadat </a:t>
            </a:r>
            <a:r>
              <a:rPr lang="nl-BE" sz="2400" dirty="0">
                <a:solidFill>
                  <a:schemeClr val="tx1"/>
                </a:solidFill>
              </a:rPr>
              <a:t>de bezoeker zijn bestelling geplaatst heeft, verschijnt in een </a:t>
            </a:r>
            <a:r>
              <a:rPr lang="nl-BE" sz="2400" dirty="0" smtClean="0">
                <a:solidFill>
                  <a:schemeClr val="tx1"/>
                </a:solidFill>
              </a:rPr>
              <a:t>nieuwe </a:t>
            </a:r>
            <a:r>
              <a:rPr lang="nl-BE" sz="2400" dirty="0">
                <a:solidFill>
                  <a:schemeClr val="tx1"/>
                </a:solidFill>
              </a:rPr>
              <a:t>pagina de volgende informatie:</a:t>
            </a:r>
          </a:p>
          <a:p>
            <a:pPr marL="800100" lvl="1" indent="-342900">
              <a:spcBef>
                <a:spcPts val="1200"/>
              </a:spcBef>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subtotaal zonder korting en BTW</a:t>
            </a:r>
          </a:p>
          <a:p>
            <a:pPr marL="800100" lvl="1" indent="-342900">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bedrag van de korting</a:t>
            </a:r>
          </a:p>
          <a:p>
            <a:pPr marL="800100" lvl="1" indent="-342900">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bedrag van de BTW</a:t>
            </a:r>
          </a:p>
          <a:p>
            <a:pPr marL="800100" lvl="1" indent="-342900">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totaalbedrag van de aankoop.</a:t>
            </a:r>
          </a:p>
          <a:p>
            <a:pPr marL="800100" lvl="1" indent="-342900">
              <a:buClr>
                <a:schemeClr val="accent6"/>
              </a:buClr>
              <a:buFont typeface="Wingdings" panose="05000000000000000000" pitchFamily="2" charset="2"/>
              <a:buChar char="§"/>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a:solidFill>
                  <a:schemeClr val="tx1"/>
                </a:solidFill>
              </a:rPr>
              <a:t>V</a:t>
            </a:r>
            <a:r>
              <a:rPr lang="nl-BE" sz="2400" dirty="0" smtClean="0">
                <a:solidFill>
                  <a:schemeClr val="tx1"/>
                </a:solidFill>
              </a:rPr>
              <a:t>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9.5</a:t>
            </a:r>
            <a:endParaRPr lang="nl-BE" sz="2800" dirty="0"/>
          </a:p>
        </p:txBody>
      </p:sp>
    </p:spTree>
    <p:extLst>
      <p:ext uri="{BB962C8B-B14F-4D97-AF65-F5344CB8AC3E}">
        <p14:creationId xmlns:p14="http://schemas.microsoft.com/office/powerpoint/2010/main" val="275039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707886"/>
          </a:xfrm>
          <a:prstGeom prst="rect">
            <a:avLst/>
          </a:prstGeom>
          <a:noFill/>
        </p:spPr>
        <p:txBody>
          <a:bodyPr wrap="square" rtlCol="0">
            <a:spAutoFit/>
          </a:bodyPr>
          <a:lstStyle/>
          <a:p>
            <a:r>
              <a:rPr lang="nl-BE" sz="4000" dirty="0" smtClean="0"/>
              <a:t>Leuke weetjes op basis van geboortedatum</a:t>
            </a:r>
            <a:endParaRPr lang="nl-BE" sz="4000" dirty="0"/>
          </a:p>
        </p:txBody>
      </p:sp>
      <p:pic>
        <p:nvPicPr>
          <p:cNvPr id="3" name="Afbeelding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3039" y="2399272"/>
            <a:ext cx="2659327" cy="2520000"/>
          </a:xfrm>
          <a:prstGeom prst="rect">
            <a:avLst/>
          </a:prstGeom>
        </p:spPr>
      </p:pic>
      <p:pic>
        <p:nvPicPr>
          <p:cNvPr id="12" name="Afbeelding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14" name="Afbeelding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1" name="Afbeelding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2" name="Afbeelding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spTree>
    <p:extLst>
      <p:ext uri="{BB962C8B-B14F-4D97-AF65-F5344CB8AC3E}">
        <p14:creationId xmlns:p14="http://schemas.microsoft.com/office/powerpoint/2010/main" val="375667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buClr>
                <a:schemeClr val="accent6"/>
              </a:buClr>
              <a:buFont typeface="Wingdings 3" panose="05040102010807070707" pitchFamily="18" charset="2"/>
              <a:buChar char="u"/>
            </a:pPr>
            <a:r>
              <a:rPr lang="nl-BE" sz="1900" dirty="0" smtClean="0">
                <a:solidFill>
                  <a:schemeClr val="tx1"/>
                </a:solidFill>
              </a:rPr>
              <a:t>Maak </a:t>
            </a:r>
            <a:r>
              <a:rPr lang="nl-BE" sz="1900" dirty="0">
                <a:solidFill>
                  <a:schemeClr val="tx1"/>
                </a:solidFill>
              </a:rPr>
              <a:t>een webpagina waarin een leerling 10 oefeningen kan maken op een getal tot 10. Het getal wordt telkens willekeurig gegenereerd. Op het scherm verschijnt 10 keer een opdracht als: “Wat is de faculteit van 6?” De bezoeker geeft de oplossing in via een </a:t>
            </a:r>
            <a:r>
              <a:rPr lang="nl-BE" sz="1900" dirty="0" err="1">
                <a:solidFill>
                  <a:schemeClr val="tx1"/>
                </a:solidFill>
              </a:rPr>
              <a:t>invoervak</a:t>
            </a:r>
            <a:r>
              <a:rPr lang="nl-BE" sz="1900" dirty="0">
                <a:solidFill>
                  <a:schemeClr val="tx1"/>
                </a:solidFill>
              </a:rPr>
              <a:t>. </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Zorg </a:t>
            </a:r>
            <a:r>
              <a:rPr lang="nl-BE" sz="1900" dirty="0">
                <a:solidFill>
                  <a:schemeClr val="tx1"/>
                </a:solidFill>
              </a:rPr>
              <a:t>voor de nodige validatie van de invoer.</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De </a:t>
            </a:r>
            <a:r>
              <a:rPr lang="nl-BE" sz="1900" dirty="0">
                <a:solidFill>
                  <a:schemeClr val="tx1"/>
                </a:solidFill>
              </a:rPr>
              <a:t>bewerkingen die aan eveneens willekeurig aan bod komen zijn: </a:t>
            </a:r>
            <a:r>
              <a:rPr lang="nl-BE" sz="1900" dirty="0" smtClean="0">
                <a:solidFill>
                  <a:schemeClr val="tx1"/>
                </a:solidFill>
              </a:rPr>
              <a:t>faculteit</a:t>
            </a:r>
            <a:r>
              <a:rPr lang="nl-BE" sz="1900" dirty="0">
                <a:solidFill>
                  <a:schemeClr val="tx1"/>
                </a:solidFill>
              </a:rPr>
              <a:t>, kwadraat en de binaire schrijfwijze. Maak voor elke bewerking een functie die je bewaart in een apart javascriptbestand. </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In </a:t>
            </a:r>
            <a:r>
              <a:rPr lang="nl-BE" sz="1900" dirty="0">
                <a:solidFill>
                  <a:schemeClr val="tx1"/>
                </a:solidFill>
              </a:rPr>
              <a:t>een nieuwe pagina verschijnt het aantal juiste antwoorden. De opmaak van de pagina maak je afhankelijk van het resultaat. Zo kan een heel slecht resultaat weergeven worden in een heel andere opmaak dan een mooi resultaat. Wees creatief!</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Zorg </a:t>
            </a:r>
            <a:r>
              <a:rPr lang="nl-BE" sz="19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Valideer </a:t>
            </a:r>
            <a:r>
              <a:rPr lang="nl-BE" sz="1900" dirty="0">
                <a:solidFill>
                  <a:schemeClr val="tx1"/>
                </a:solidFill>
              </a:rPr>
              <a:t>je web- en stijlpagina’s met de </a:t>
            </a:r>
            <a:r>
              <a:rPr lang="nl-BE" sz="1900" dirty="0" err="1">
                <a:solidFill>
                  <a:schemeClr val="tx1"/>
                </a:solidFill>
              </a:rPr>
              <a:t>validator</a:t>
            </a:r>
            <a:r>
              <a:rPr lang="nl-BE" sz="19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9.6</a:t>
            </a:r>
            <a:endParaRPr lang="nl-BE" sz="2800" dirty="0"/>
          </a:p>
        </p:txBody>
      </p:sp>
    </p:spTree>
    <p:extLst>
      <p:ext uri="{BB962C8B-B14F-4D97-AF65-F5344CB8AC3E}">
        <p14:creationId xmlns:p14="http://schemas.microsoft.com/office/powerpoint/2010/main" val="382821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website waarin een bezoeker doorheen vragen en antwoorden in formuliertjes tot een bepaald resultaat wordt geleid, zoals in een flow-chart. Bij elk antwoord op een vraag, wordt een pagina getoond </a:t>
            </a:r>
            <a:r>
              <a:rPr lang="nl-BE" sz="2400" dirty="0" err="1">
                <a:solidFill>
                  <a:schemeClr val="tx1"/>
                </a:solidFill>
              </a:rPr>
              <a:t>over-eenkomstig</a:t>
            </a:r>
            <a:r>
              <a:rPr lang="nl-BE" sz="2400" dirty="0">
                <a:solidFill>
                  <a:schemeClr val="tx1"/>
                </a:solidFill>
              </a:rPr>
              <a:t> het antwoord. De antwoorden worden ingegeven door middel van formuliervelden.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Wat </a:t>
            </a:r>
            <a:r>
              <a:rPr lang="nl-BE" sz="2400" dirty="0">
                <a:solidFill>
                  <a:schemeClr val="tx1"/>
                </a:solidFill>
              </a:rPr>
              <a:t>het onderwerp is van je website, mag je zelf bedenken. Zorg ervoor dat de bezoeker bij de vragen persoonlijk aangesproken wordt met zijn naam, die je in de openingspagina vraagt.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9.7</a:t>
            </a:r>
            <a:endParaRPr lang="nl-BE" sz="2800" dirty="0"/>
          </a:p>
        </p:txBody>
      </p:sp>
    </p:spTree>
    <p:extLst>
      <p:ext uri="{BB962C8B-B14F-4D97-AF65-F5344CB8AC3E}">
        <p14:creationId xmlns:p14="http://schemas.microsoft.com/office/powerpoint/2010/main" val="13065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Maak </a:t>
            </a:r>
            <a:r>
              <a:rPr lang="nl-BE" dirty="0">
                <a:solidFill>
                  <a:schemeClr val="tx1"/>
                </a:solidFill>
              </a:rPr>
              <a:t>een webpagina waarin je vijf verschillende producten te koop </a:t>
            </a:r>
            <a:r>
              <a:rPr lang="nl-BE" dirty="0" smtClean="0">
                <a:solidFill>
                  <a:schemeClr val="tx1"/>
                </a:solidFill>
              </a:rPr>
              <a:t>aanbiedt</a:t>
            </a:r>
            <a:r>
              <a:rPr lang="nl-BE" dirty="0">
                <a:solidFill>
                  <a:schemeClr val="tx1"/>
                </a:solidFill>
              </a:rPr>
              <a:t>. De prijs hiervan leg je zelf vast. De bezoeker kan via een </a:t>
            </a:r>
            <a:r>
              <a:rPr lang="nl-BE" dirty="0" smtClean="0">
                <a:solidFill>
                  <a:schemeClr val="tx1"/>
                </a:solidFill>
              </a:rPr>
              <a:t>keuzelijstje </a:t>
            </a:r>
            <a:r>
              <a:rPr lang="nl-BE" dirty="0">
                <a:solidFill>
                  <a:schemeClr val="tx1"/>
                </a:solidFill>
              </a:rPr>
              <a:t>een product kiezen en het aantal stuks dat hij wil kopen. De </a:t>
            </a:r>
            <a:r>
              <a:rPr lang="nl-BE" dirty="0" smtClean="0">
                <a:solidFill>
                  <a:schemeClr val="tx1"/>
                </a:solidFill>
              </a:rPr>
              <a:t>totaalprijs </a:t>
            </a:r>
            <a:r>
              <a:rPr lang="nl-BE" dirty="0">
                <a:solidFill>
                  <a:schemeClr val="tx1"/>
                </a:solidFill>
              </a:rPr>
              <a:t>moet je uiteraard berekenen.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De </a:t>
            </a:r>
            <a:r>
              <a:rPr lang="nl-BE" dirty="0">
                <a:solidFill>
                  <a:schemeClr val="tx1"/>
                </a:solidFill>
              </a:rPr>
              <a:t>verzending kost 10 euro, behalve voor bestellingen met een </a:t>
            </a:r>
            <a:r>
              <a:rPr lang="nl-BE" dirty="0" smtClean="0">
                <a:solidFill>
                  <a:schemeClr val="tx1"/>
                </a:solidFill>
              </a:rPr>
              <a:t>totaalbedrag </a:t>
            </a:r>
            <a:r>
              <a:rPr lang="nl-BE" dirty="0">
                <a:solidFill>
                  <a:schemeClr val="tx1"/>
                </a:solidFill>
              </a:rPr>
              <a:t>hoger dan 100 euro – dan is de verzending gratis.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De </a:t>
            </a:r>
            <a:r>
              <a:rPr lang="nl-BE" dirty="0">
                <a:solidFill>
                  <a:schemeClr val="tx1"/>
                </a:solidFill>
              </a:rPr>
              <a:t>bezoeker moet natuurlijk ook het adres ingeven waar de bestelling naartoe moet gestuurd worden.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Zorg </a:t>
            </a:r>
            <a:r>
              <a:rPr lang="nl-BE" dirty="0">
                <a:solidFill>
                  <a:schemeClr val="tx1"/>
                </a:solidFill>
              </a:rPr>
              <a:t>voor de nodige validatie van de invoer.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Wanneer </a:t>
            </a:r>
            <a:r>
              <a:rPr lang="nl-BE" dirty="0">
                <a:solidFill>
                  <a:schemeClr val="tx1"/>
                </a:solidFill>
              </a:rPr>
              <a:t>de bezoeker op een knop “bestellen” klikt, krijgt hij op een nieuwe pagina het overzicht van zijn bestelling te zien, inclusief de </a:t>
            </a:r>
            <a:r>
              <a:rPr lang="nl-BE" dirty="0" smtClean="0">
                <a:solidFill>
                  <a:schemeClr val="tx1"/>
                </a:solidFill>
              </a:rPr>
              <a:t>totaalprijs </a:t>
            </a:r>
            <a:r>
              <a:rPr lang="nl-BE" dirty="0">
                <a:solidFill>
                  <a:schemeClr val="tx1"/>
                </a:solidFill>
              </a:rPr>
              <a:t>met verzendingskosten.</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Zorg </a:t>
            </a:r>
            <a:r>
              <a:rPr lang="nl-BE"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Valideer </a:t>
            </a:r>
            <a:r>
              <a:rPr lang="nl-BE" dirty="0">
                <a:solidFill>
                  <a:schemeClr val="tx1"/>
                </a:solidFill>
              </a:rPr>
              <a:t>je web- en stijlpagina’s met de </a:t>
            </a:r>
            <a:r>
              <a:rPr lang="nl-BE" dirty="0" err="1">
                <a:solidFill>
                  <a:schemeClr val="tx1"/>
                </a:solidFill>
              </a:rPr>
              <a:t>validator</a:t>
            </a:r>
            <a:r>
              <a:rPr lang="nl-BE"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9.8</a:t>
            </a:r>
            <a:endParaRPr lang="nl-BE" sz="2800" dirty="0"/>
          </a:p>
        </p:txBody>
      </p:sp>
    </p:spTree>
    <p:extLst>
      <p:ext uri="{BB962C8B-B14F-4D97-AF65-F5344CB8AC3E}">
        <p14:creationId xmlns:p14="http://schemas.microsoft.com/office/powerpoint/2010/main" val="122886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buClr>
                <a:schemeClr val="accent6"/>
              </a:buClr>
              <a:buFont typeface="Wingdings 3" panose="05040102010807070707" pitchFamily="18" charset="2"/>
              <a:buChar char="u"/>
            </a:pPr>
            <a:r>
              <a:rPr lang="nl-BE" sz="2200" dirty="0" smtClean="0">
                <a:solidFill>
                  <a:schemeClr val="tx1"/>
                </a:solidFill>
              </a:rPr>
              <a:t>Maak </a:t>
            </a:r>
            <a:r>
              <a:rPr lang="nl-BE" sz="2200" dirty="0">
                <a:solidFill>
                  <a:schemeClr val="tx1"/>
                </a:solidFill>
              </a:rPr>
              <a:t>een website waarin een bezoeker een uitgebreide quiz van 15 </a:t>
            </a:r>
            <a:r>
              <a:rPr lang="nl-BE" sz="2200" dirty="0" smtClean="0">
                <a:solidFill>
                  <a:schemeClr val="tx1"/>
                </a:solidFill>
              </a:rPr>
              <a:t>vragen </a:t>
            </a:r>
            <a:r>
              <a:rPr lang="nl-BE" sz="2200" dirty="0">
                <a:solidFill>
                  <a:schemeClr val="tx1"/>
                </a:solidFill>
              </a:rPr>
              <a:t>voorgeschoteld krijgt. Het onderwerp van de vragen kies je zelf.</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Elke </a:t>
            </a:r>
            <a:r>
              <a:rPr lang="nl-BE" sz="2200" dirty="0">
                <a:solidFill>
                  <a:schemeClr val="tx1"/>
                </a:solidFill>
              </a:rPr>
              <a:t>vraag komt op een nieuwe pagina. Maak gebruik van alle technieken die je geleerd hebt over formulieren voor de antwoorden op je quiz. </a:t>
            </a:r>
            <a:r>
              <a:rPr lang="nl-BE" sz="2200" dirty="0" smtClean="0">
                <a:solidFill>
                  <a:schemeClr val="tx1"/>
                </a:solidFill>
              </a:rPr>
              <a:t>Gebruik </a:t>
            </a:r>
            <a:r>
              <a:rPr lang="nl-BE" sz="2200" dirty="0">
                <a:solidFill>
                  <a:schemeClr val="tx1"/>
                </a:solidFill>
              </a:rPr>
              <a:t>voor elk antwoord het meest passende veldtype. </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Zorg </a:t>
            </a:r>
            <a:r>
              <a:rPr lang="nl-BE" sz="2200" dirty="0">
                <a:solidFill>
                  <a:schemeClr val="tx1"/>
                </a:solidFill>
              </a:rPr>
              <a:t>voor de nodige validatie van de invoer. </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Geef </a:t>
            </a:r>
            <a:r>
              <a:rPr lang="nl-BE" sz="2200" dirty="0">
                <a:solidFill>
                  <a:schemeClr val="tx1"/>
                </a:solidFill>
              </a:rPr>
              <a:t>de bezoeker feedback bij een fout antwoord en zorg voor een </a:t>
            </a:r>
            <a:r>
              <a:rPr lang="nl-BE" sz="2200" dirty="0" smtClean="0">
                <a:solidFill>
                  <a:schemeClr val="tx1"/>
                </a:solidFill>
              </a:rPr>
              <a:t>correcte </a:t>
            </a:r>
            <a:r>
              <a:rPr lang="nl-BE" sz="2200" dirty="0">
                <a:solidFill>
                  <a:schemeClr val="tx1"/>
                </a:solidFill>
              </a:rPr>
              <a:t>puntentelling. Aan het einde van de quiz krijgt de bezoeker zijn puntenscore te zien.</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Zorg </a:t>
            </a:r>
            <a:r>
              <a:rPr lang="nl-BE" sz="22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Valideer </a:t>
            </a:r>
            <a:r>
              <a:rPr lang="nl-BE" sz="2200" dirty="0">
                <a:solidFill>
                  <a:schemeClr val="tx1"/>
                </a:solidFill>
              </a:rPr>
              <a:t>je web- en stijlpagina’s met de </a:t>
            </a:r>
            <a:r>
              <a:rPr lang="nl-BE" sz="2200" dirty="0" err="1">
                <a:solidFill>
                  <a:schemeClr val="tx1"/>
                </a:solidFill>
              </a:rPr>
              <a:t>validator</a:t>
            </a:r>
            <a:r>
              <a:rPr lang="nl-BE" sz="22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9.9</a:t>
            </a:r>
            <a:endParaRPr lang="nl-BE" sz="2800" dirty="0"/>
          </a:p>
        </p:txBody>
      </p:sp>
    </p:spTree>
    <p:extLst>
      <p:ext uri="{BB962C8B-B14F-4D97-AF65-F5344CB8AC3E}">
        <p14:creationId xmlns:p14="http://schemas.microsoft.com/office/powerpoint/2010/main" val="258370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buClr>
                <a:schemeClr val="accent6"/>
              </a:buClr>
              <a:buFont typeface="Wingdings 3" panose="05040102010807070707" pitchFamily="18" charset="2"/>
              <a:buChar char="u"/>
            </a:pPr>
            <a:r>
              <a:rPr lang="nl-BE" sz="2400" dirty="0" smtClean="0">
                <a:solidFill>
                  <a:schemeClr val="tx1"/>
                </a:solidFill>
              </a:rPr>
              <a:t>Ontwerp </a:t>
            </a:r>
            <a:r>
              <a:rPr lang="nl-BE" sz="2400" dirty="0">
                <a:solidFill>
                  <a:schemeClr val="tx1"/>
                </a:solidFill>
              </a:rPr>
              <a:t>een pagina waarin de gegevens van een nieuwe leerkracht kunnen worden ingegeven. De volgende velden moeten ingegeven worden:</a:t>
            </a:r>
          </a:p>
          <a:p>
            <a:pPr marL="811213" lvl="0" indent="-342900">
              <a:spcBef>
                <a:spcPts val="1200"/>
              </a:spcBef>
              <a:buClr>
                <a:schemeClr val="accent6"/>
              </a:buClr>
              <a:buFont typeface="Wingdings" panose="05000000000000000000" pitchFamily="2" charset="2"/>
              <a:buChar char="§"/>
            </a:pPr>
            <a:r>
              <a:rPr lang="nl-BE" sz="2400" dirty="0" smtClean="0">
                <a:solidFill>
                  <a:schemeClr val="tx1"/>
                </a:solidFill>
              </a:rPr>
              <a:t>Familienaam</a:t>
            </a:r>
            <a:endParaRPr lang="nl-BE" sz="2400" dirty="0">
              <a:solidFill>
                <a:schemeClr val="tx1"/>
              </a:solidFill>
            </a:endParaRPr>
          </a:p>
          <a:p>
            <a:pPr marL="811213" lvl="0" indent="-342900">
              <a:buClr>
                <a:schemeClr val="accent6"/>
              </a:buClr>
              <a:buFont typeface="Wingdings" panose="05000000000000000000" pitchFamily="2" charset="2"/>
              <a:buChar char="§"/>
            </a:pPr>
            <a:r>
              <a:rPr lang="nl-BE" sz="2400" dirty="0" smtClean="0">
                <a:solidFill>
                  <a:schemeClr val="tx1"/>
                </a:solidFill>
              </a:rPr>
              <a:t>Voornaam</a:t>
            </a:r>
            <a:endParaRPr lang="nl-BE" sz="2400" dirty="0">
              <a:solidFill>
                <a:schemeClr val="tx1"/>
              </a:solidFill>
            </a:endParaRPr>
          </a:p>
          <a:p>
            <a:pPr marL="811213" lvl="0" indent="-342900">
              <a:buClr>
                <a:schemeClr val="accent6"/>
              </a:buClr>
              <a:buFont typeface="Wingdings" panose="05000000000000000000" pitchFamily="2" charset="2"/>
              <a:buChar char="§"/>
            </a:pPr>
            <a:r>
              <a:rPr lang="nl-BE" sz="2400" dirty="0" smtClean="0">
                <a:solidFill>
                  <a:schemeClr val="tx1"/>
                </a:solidFill>
              </a:rPr>
              <a:t>E-mail </a:t>
            </a:r>
            <a:r>
              <a:rPr lang="nl-BE" sz="2400" dirty="0">
                <a:solidFill>
                  <a:schemeClr val="tx1"/>
                </a:solidFill>
              </a:rPr>
              <a:t>adres</a:t>
            </a:r>
          </a:p>
          <a:p>
            <a:pPr marL="811213" lvl="0" indent="-342900">
              <a:buClr>
                <a:schemeClr val="accent6"/>
              </a:buClr>
              <a:buFont typeface="Wingdings" panose="05000000000000000000" pitchFamily="2" charset="2"/>
              <a:buChar char="§"/>
            </a:pPr>
            <a:r>
              <a:rPr lang="nl-BE" sz="2400" dirty="0" smtClean="0">
                <a:solidFill>
                  <a:schemeClr val="tx1"/>
                </a:solidFill>
              </a:rPr>
              <a:t>Geslacht </a:t>
            </a:r>
            <a:r>
              <a:rPr lang="nl-BE" sz="2400" dirty="0">
                <a:solidFill>
                  <a:schemeClr val="tx1"/>
                </a:solidFill>
              </a:rPr>
              <a:t>(M/V/X)</a:t>
            </a:r>
          </a:p>
          <a:p>
            <a:pPr marL="811213" lvl="0" indent="-342900">
              <a:buClr>
                <a:schemeClr val="accent6"/>
              </a:buClr>
              <a:buFont typeface="Wingdings" panose="05000000000000000000" pitchFamily="2" charset="2"/>
              <a:buChar char="§"/>
            </a:pPr>
            <a:r>
              <a:rPr lang="nl-BE" sz="2400" dirty="0" smtClean="0">
                <a:solidFill>
                  <a:schemeClr val="tx1"/>
                </a:solidFill>
              </a:rPr>
              <a:t>Telefoonnummer</a:t>
            </a:r>
            <a:endParaRPr lang="nl-BE" sz="2400" dirty="0">
              <a:solidFill>
                <a:schemeClr val="tx1"/>
              </a:solidFill>
            </a:endParaRPr>
          </a:p>
          <a:p>
            <a:pPr marL="811213" lvl="0" indent="-342900">
              <a:buClr>
                <a:schemeClr val="accent6"/>
              </a:buClr>
              <a:buFont typeface="Wingdings" panose="05000000000000000000" pitchFamily="2" charset="2"/>
              <a:buChar char="§"/>
            </a:pPr>
            <a:r>
              <a:rPr lang="nl-BE" sz="2400" dirty="0" smtClean="0">
                <a:solidFill>
                  <a:schemeClr val="tx1"/>
                </a:solidFill>
              </a:rPr>
              <a:t>Vakken </a:t>
            </a:r>
            <a:r>
              <a:rPr lang="nl-BE" sz="2400" dirty="0">
                <a:solidFill>
                  <a:schemeClr val="tx1"/>
                </a:solidFill>
              </a:rPr>
              <a:t>(te selecteren uit 10 vakken die je zelf bepaalt)</a:t>
            </a:r>
          </a:p>
          <a:p>
            <a:pPr marL="342900" lvl="0" indent="-342900">
              <a:spcBef>
                <a:spcPts val="1200"/>
              </a:spcBef>
              <a:buClr>
                <a:schemeClr val="accent6"/>
              </a:buClr>
              <a:buFont typeface="Wingdings 3" panose="05040102010807070707" pitchFamily="18" charset="2"/>
              <a:buChar char="u"/>
            </a:pPr>
            <a:r>
              <a:rPr lang="nl-BE" sz="2400" dirty="0">
                <a:solidFill>
                  <a:schemeClr val="tx1"/>
                </a:solidFill>
              </a:rPr>
              <a:t>Kies voor elk invoerveld het meest geschikte veldtype</a:t>
            </a:r>
            <a:r>
              <a:rPr lang="nl-BE" sz="2400" dirty="0" smtClean="0">
                <a:solidFill>
                  <a:schemeClr val="tx1"/>
                </a:solidFill>
              </a:rPr>
              <a:t>.</a:t>
            </a:r>
          </a:p>
          <a:p>
            <a:pPr lvl="0" algn="r">
              <a:spcBef>
                <a:spcPts val="1200"/>
              </a:spcBef>
              <a:buClr>
                <a:schemeClr val="accent6"/>
              </a:buClr>
            </a:pP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9297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Enkel </a:t>
            </a:r>
            <a:r>
              <a:rPr lang="nl-BE" sz="2400" dirty="0">
                <a:solidFill>
                  <a:schemeClr val="tx1"/>
                </a:solidFill>
              </a:rPr>
              <a:t>Belgische/Nederlandse e-mail adressen zijn toegestaan. Zorg voor een foutmelding indien de bezoeker een ander adres ingeeft.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validatie van de invoervelden gebeurt met gebruik van een apart </a:t>
            </a:r>
            <a:r>
              <a:rPr lang="nl-BE" sz="2400" dirty="0" smtClean="0">
                <a:solidFill>
                  <a:schemeClr val="tx1"/>
                </a:solidFill>
              </a:rPr>
              <a:t>javascript-bestand</a:t>
            </a:r>
            <a:r>
              <a:rPr lang="nl-BE" sz="24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Voor </a:t>
            </a:r>
            <a:r>
              <a:rPr lang="nl-BE" sz="2400" dirty="0">
                <a:solidFill>
                  <a:schemeClr val="tx1"/>
                </a:solidFill>
              </a:rPr>
              <a:t>de leerkracht wordt er automatisch een gebruikersnaam voor het schoolnetwerk aangemaakt. Die wordt volledig in kleine letters </a:t>
            </a:r>
            <a:r>
              <a:rPr lang="nl-BE" sz="2400" dirty="0" smtClean="0">
                <a:solidFill>
                  <a:schemeClr val="tx1"/>
                </a:solidFill>
              </a:rPr>
              <a:t>geschreven </a:t>
            </a:r>
            <a:r>
              <a:rPr lang="nl-BE" sz="2400" dirty="0">
                <a:solidFill>
                  <a:schemeClr val="tx1"/>
                </a:solidFill>
              </a:rPr>
              <a:t>en bestaat uit de eerste letter van de voornaam en de eerste zeven letters van de achternaam. Kortere namen kunnen ook. Zo wordt Marc Goris: </a:t>
            </a:r>
            <a:r>
              <a:rPr lang="nl-BE" sz="2400" dirty="0" err="1">
                <a:solidFill>
                  <a:schemeClr val="tx1"/>
                </a:solidFill>
              </a:rPr>
              <a:t>mgoris</a:t>
            </a:r>
            <a:r>
              <a:rPr lang="nl-BE" sz="2400" dirty="0">
                <a:solidFill>
                  <a:schemeClr val="tx1"/>
                </a:solidFill>
              </a:rPr>
              <a:t> en David Grotenhout: </a:t>
            </a:r>
            <a:r>
              <a:rPr lang="nl-BE" sz="2400" dirty="0" err="1">
                <a:solidFill>
                  <a:schemeClr val="tx1"/>
                </a:solidFill>
              </a:rPr>
              <a:t>dgrotenh</a:t>
            </a:r>
            <a:r>
              <a:rPr lang="nl-BE" sz="2400" dirty="0" smtClean="0">
                <a:solidFill>
                  <a:schemeClr val="tx1"/>
                </a:solidFill>
              </a:rPr>
              <a:t>.</a:t>
            </a:r>
          </a:p>
          <a:p>
            <a:pPr lvl="0" algn="r">
              <a:buClr>
                <a:schemeClr val="accent6"/>
              </a:buClr>
            </a:pPr>
            <a:r>
              <a:rPr lang="nl-BE" sz="2400" dirty="0" smtClean="0">
                <a:solidFill>
                  <a:schemeClr val="tx1"/>
                </a:solidFill>
              </a:rPr>
              <a:t> </a:t>
            </a:r>
            <a:r>
              <a:rPr lang="nl-BE" sz="2400" dirty="0">
                <a:solidFill>
                  <a:schemeClr val="tx1"/>
                </a:solidFill>
              </a:rPr>
              <a:t>../..</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25447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Op </a:t>
            </a:r>
            <a:r>
              <a:rPr lang="nl-BE" sz="2400" dirty="0">
                <a:solidFill>
                  <a:schemeClr val="tx1"/>
                </a:solidFill>
              </a:rPr>
              <a:t>een nieuwe pagina moet de volgende welkomstboodschap </a:t>
            </a:r>
            <a:r>
              <a:rPr lang="nl-BE" sz="2400" dirty="0" smtClean="0">
                <a:solidFill>
                  <a:schemeClr val="tx1"/>
                </a:solidFill>
              </a:rPr>
              <a:t>weergegeven </a:t>
            </a:r>
            <a:r>
              <a:rPr lang="nl-BE" sz="2400" dirty="0">
                <a:solidFill>
                  <a:schemeClr val="tx1"/>
                </a:solidFill>
              </a:rPr>
              <a:t>worden (wat tussen vierkanten haakjes staat wordt uiteraard </a:t>
            </a:r>
            <a:r>
              <a:rPr lang="nl-BE" sz="2400" dirty="0" smtClean="0">
                <a:solidFill>
                  <a:schemeClr val="tx1"/>
                </a:solidFill>
              </a:rPr>
              <a:t>vervangen </a:t>
            </a:r>
            <a:r>
              <a:rPr lang="nl-BE" sz="2400" dirty="0">
                <a:solidFill>
                  <a:schemeClr val="tx1"/>
                </a:solidFill>
              </a:rPr>
              <a:t>door de informatie die de bezoeker heeft ingegeven): </a:t>
            </a:r>
          </a:p>
          <a:p>
            <a:pPr marL="342900" lvl="0" indent="-342900">
              <a:spcBef>
                <a:spcPts val="1200"/>
              </a:spcBef>
              <a:buClr>
                <a:schemeClr val="accent6"/>
              </a:buClr>
              <a:buFont typeface="Wingdings 3" panose="05040102010807070707" pitchFamily="18" charset="2"/>
              <a:buChar char="u"/>
            </a:pPr>
            <a:endParaRPr lang="nl-BE" sz="2400" dirty="0" smtClean="0">
              <a:solidFill>
                <a:schemeClr val="tx1"/>
              </a:solidFill>
            </a:endParaRPr>
          </a:p>
          <a:p>
            <a:pPr marL="342900" lvl="0" indent="-342900">
              <a:spcBef>
                <a:spcPts val="1200"/>
              </a:spcBef>
              <a:buClr>
                <a:schemeClr val="accent6"/>
              </a:buClr>
              <a:buFont typeface="Wingdings 3" panose="05040102010807070707" pitchFamily="18" charset="2"/>
              <a:buChar char="u"/>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lvl="0" algn="r">
              <a:spcBef>
                <a:spcPts val="1200"/>
              </a:spcBef>
              <a:buClr>
                <a:schemeClr val="accent6"/>
              </a:buClr>
            </a:pP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19357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lvl="0">
              <a:spcBef>
                <a:spcPts val="1200"/>
              </a:spcBef>
              <a:buClr>
                <a:schemeClr val="accent6"/>
              </a:buClr>
            </a:pPr>
            <a:endParaRPr lang="nl-BE" sz="2400" dirty="0" smtClean="0">
              <a:solidFill>
                <a:schemeClr val="tx1"/>
              </a:solidFill>
            </a:endParaRPr>
          </a:p>
          <a:p>
            <a:pPr lvl="0">
              <a:spcBef>
                <a:spcPts val="1200"/>
              </a:spcBef>
              <a:buClr>
                <a:schemeClr val="accent6"/>
              </a:buClr>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lvl="0">
              <a:spcBef>
                <a:spcPts val="1200"/>
              </a:spcBef>
              <a:buClr>
                <a:schemeClr val="accent6"/>
              </a:buClr>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marL="342900" lvl="0" indent="-342900">
              <a:spcBef>
                <a:spcPts val="1200"/>
              </a:spcBef>
              <a:buClr>
                <a:schemeClr val="accent6"/>
              </a:buClr>
              <a:buFont typeface="Wingdings 3" panose="05040102010807070707" pitchFamily="18" charset="2"/>
              <a:buChar char="u"/>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lvl="0" algn="r">
              <a:spcBef>
                <a:spcPts val="1200"/>
              </a:spcBef>
              <a:buClr>
                <a:schemeClr val="accent6"/>
              </a:buClr>
            </a:pP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
        <p:nvSpPr>
          <p:cNvPr id="3" name="Rechthoek 2"/>
          <p:cNvSpPr/>
          <p:nvPr/>
        </p:nvSpPr>
        <p:spPr>
          <a:xfrm rot="21391738">
            <a:off x="1577229" y="2441594"/>
            <a:ext cx="10279626" cy="388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a:t>Dag [voornaam]</a:t>
            </a:r>
          </a:p>
          <a:p>
            <a:endParaRPr lang="nl-BE"/>
          </a:p>
          <a:p>
            <a:r>
              <a:rPr lang="nl-BE"/>
              <a:t>Welkom op onze school. Je bent een [man/vrouw/man noch vrouw], je e-mail adres is [e-mail adres] en je telefoonnummer is [telefoon-nummer]. Je geeft [vak/vakken].</a:t>
            </a:r>
          </a:p>
          <a:p>
            <a:endParaRPr lang="nl-BE"/>
          </a:p>
          <a:p>
            <a:r>
              <a:rPr lang="nl-BE"/>
              <a:t>Dit is de gebruikersnaam voor het schoolnetwerk die we voor jou heb-ben aangemaakt: [gebruikersnaam]. Maak gelijk een persoonlijk wachtwoord aan voor toegang tot het netwerk.</a:t>
            </a:r>
          </a:p>
          <a:p>
            <a:endParaRPr lang="nl-BE"/>
          </a:p>
          <a:p>
            <a:endParaRPr lang="nl-BE"/>
          </a:p>
          <a:p>
            <a:endParaRPr lang="nl-BE"/>
          </a:p>
          <a:p>
            <a:r>
              <a:rPr lang="nl-BE"/>
              <a:t>We wensen je veel succes op onze school!</a:t>
            </a:r>
          </a:p>
          <a:p>
            <a:endParaRPr lang="nl-BE"/>
          </a:p>
          <a:p>
            <a:r>
              <a:rPr lang="nl-BE"/>
              <a:t>De directie</a:t>
            </a:r>
          </a:p>
        </p:txBody>
      </p:sp>
      <p:sp>
        <p:nvSpPr>
          <p:cNvPr id="16" name="Afgeronde rechthoek 15"/>
          <p:cNvSpPr/>
          <p:nvPr/>
        </p:nvSpPr>
        <p:spPr>
          <a:xfrm rot="21374233">
            <a:off x="4342012" y="4709113"/>
            <a:ext cx="3720918" cy="5321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400" dirty="0" smtClean="0"/>
              <a:t>Maak mijn wachtwoord</a:t>
            </a:r>
            <a:endParaRPr lang="nl-BE" sz="2400" dirty="0"/>
          </a:p>
        </p:txBody>
      </p:sp>
    </p:spTree>
    <p:extLst>
      <p:ext uri="{BB962C8B-B14F-4D97-AF65-F5344CB8AC3E}">
        <p14:creationId xmlns:p14="http://schemas.microsoft.com/office/powerpoint/2010/main" val="417718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Wanneer </a:t>
            </a:r>
            <a:r>
              <a:rPr lang="nl-BE" sz="2400" dirty="0">
                <a:solidFill>
                  <a:schemeClr val="tx1"/>
                </a:solidFill>
              </a:rPr>
              <a:t>de bezoeker op de knop </a:t>
            </a:r>
            <a:r>
              <a:rPr lang="nl-BE" sz="2400" dirty="0">
                <a:solidFill>
                  <a:schemeClr val="accent6"/>
                </a:solidFill>
                <a:latin typeface="Code New Roman" panose="020B0609020204030204" pitchFamily="49" charset="0"/>
                <a:cs typeface="Code New Roman" panose="020B0609020204030204" pitchFamily="49" charset="0"/>
              </a:rPr>
              <a:t>Maak mijn wachtwoord </a:t>
            </a:r>
            <a:r>
              <a:rPr lang="nl-BE" sz="2400" dirty="0">
                <a:solidFill>
                  <a:schemeClr val="tx1"/>
                </a:solidFill>
              </a:rPr>
              <a:t>klikt, wordt een nieuwe pagina geopend waarin de bezoeker tweemaal een nieuw wachtwoord moet ingeven. Controleer of beide wachtwoorden identiek zijn, zo niet verschijnt een foutmelding.</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op deze pagina duidelijk aan welke voorwaarden het wachtwoord moet voldoen. Zorg voor de nodige validatie van de ingegeven </a:t>
            </a:r>
            <a:r>
              <a:rPr lang="nl-BE" sz="2400" dirty="0" smtClean="0">
                <a:solidFill>
                  <a:schemeClr val="tx1"/>
                </a:solidFill>
              </a:rPr>
              <a:t>wachtwoorden</a:t>
            </a:r>
            <a:r>
              <a:rPr lang="nl-BE" sz="24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284477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 Dollen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7" name="Rechthoek 6">
            <a:hlinkClick r:id="" action="ppaction://hlinkshowjump?jump=previous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previousslide"/>
          </p:cNvPr>
          <p:cNvSpPr/>
          <p:nvPr/>
        </p:nvSpPr>
        <p:spPr>
          <a:xfrm rot="16026172">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287383" y="4741816"/>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0" name="Tijdelijke aanduiding voor inhoud 2"/>
          <p:cNvSpPr txBox="1">
            <a:spLocks/>
          </p:cNvSpPr>
          <p:nvPr/>
        </p:nvSpPr>
        <p:spPr>
          <a:xfrm>
            <a:off x="1463039" y="1489668"/>
            <a:ext cx="6760145" cy="52202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nl-BE" sz="2200" dirty="0">
                <a:solidFill>
                  <a:schemeClr val="accent5">
                    <a:lumMod val="50000"/>
                  </a:schemeClr>
                </a:solidFill>
                <a:latin typeface="Trebuchet MS" panose="020B0603020202020204" pitchFamily="34" charset="0"/>
              </a:rPr>
              <a:t>Dit is een begeleidende presentatie bij het hoofdstuk </a:t>
            </a:r>
            <a:r>
              <a:rPr lang="nl-BE" sz="2200" dirty="0" smtClean="0">
                <a:solidFill>
                  <a:schemeClr val="accent5">
                    <a:lumMod val="50000"/>
                  </a:schemeClr>
                </a:solidFill>
                <a:latin typeface="Trebuchet MS" panose="020B0603020202020204" pitchFamily="34" charset="0"/>
              </a:rPr>
              <a:t>9 </a:t>
            </a:r>
            <a:r>
              <a:rPr lang="nl-BE" sz="2200" dirty="0">
                <a:solidFill>
                  <a:schemeClr val="accent5">
                    <a:lumMod val="50000"/>
                  </a:schemeClr>
                </a:solidFill>
                <a:latin typeface="Trebuchet MS" panose="020B0603020202020204" pitchFamily="34" charset="0"/>
              </a:rPr>
              <a:t>van de cursus </a:t>
            </a:r>
            <a:r>
              <a:rPr lang="nl-BE" sz="2200" dirty="0" err="1">
                <a:solidFill>
                  <a:schemeClr val="accent5">
                    <a:lumMod val="50000"/>
                  </a:schemeClr>
                </a:solidFill>
                <a:latin typeface="Trebuchet MS" panose="020B0603020202020204" pitchFamily="34" charset="0"/>
              </a:rPr>
              <a:t>webontwikkeling</a:t>
            </a:r>
            <a:r>
              <a:rPr lang="nl-BE" sz="2200" dirty="0">
                <a:solidFill>
                  <a:schemeClr val="accent5">
                    <a:lumMod val="50000"/>
                  </a:schemeClr>
                </a:solidFill>
                <a:latin typeface="Trebuchet MS" panose="020B0603020202020204" pitchFamily="34" charset="0"/>
              </a:rPr>
              <a:t>.</a:t>
            </a:r>
            <a:br>
              <a:rPr lang="nl-BE" sz="2200" dirty="0">
                <a:solidFill>
                  <a:schemeClr val="accent5">
                    <a:lumMod val="50000"/>
                  </a:schemeClr>
                </a:solidFill>
                <a:latin typeface="Trebuchet MS" panose="020B0603020202020204" pitchFamily="34" charset="0"/>
              </a:rPr>
            </a:br>
            <a:r>
              <a:rPr lang="nl-BE" sz="2200" dirty="0">
                <a:solidFill>
                  <a:schemeClr val="accent5">
                    <a:lumMod val="50000"/>
                  </a:schemeClr>
                </a:solidFill>
                <a:latin typeface="Trebuchet MS" panose="020B0603020202020204" pitchFamily="34" charset="0"/>
              </a:rPr>
              <a:t>Deze presentatie mag vrij worden gebruikt, aangepast en verspreid. Deze dia bevat de bronvermelding en moet ten allen tijde deel blijven uitmaken van de presentatie.</a:t>
            </a:r>
          </a:p>
          <a:p>
            <a:pPr algn="r"/>
            <a:endParaRPr lang="nl-BE" sz="2200" dirty="0">
              <a:solidFill>
                <a:schemeClr val="accent5">
                  <a:lumMod val="50000"/>
                </a:schemeClr>
              </a:solidFill>
              <a:latin typeface="Trebuchet MS" panose="020B0603020202020204" pitchFamily="34" charset="0"/>
            </a:endParaRPr>
          </a:p>
          <a:p>
            <a:pPr algn="r"/>
            <a:r>
              <a:rPr lang="nl-BE" sz="2200" dirty="0">
                <a:solidFill>
                  <a:schemeClr val="accent5">
                    <a:lumMod val="50000"/>
                  </a:schemeClr>
                </a:solidFill>
                <a:latin typeface="Trebuchet MS" panose="020B0603020202020204" pitchFamily="34" charset="0"/>
              </a:rPr>
              <a:t>Deze cursus is te vinden op </a:t>
            </a:r>
            <a:r>
              <a:rPr lang="nl-BE" sz="2200" dirty="0">
                <a:solidFill>
                  <a:schemeClr val="accent1">
                    <a:lumMod val="50000"/>
                  </a:schemeClr>
                </a:solidFill>
                <a:latin typeface="Trebuchet MS" panose="020B0603020202020204" pitchFamily="34" charset="0"/>
                <a:hlinkClick r:id="rId4"/>
              </a:rPr>
              <a:t>www.klascement.net</a:t>
            </a:r>
            <a:r>
              <a:rPr lang="nl-BE" sz="2200" dirty="0">
                <a:solidFill>
                  <a:schemeClr val="accent5">
                    <a:lumMod val="50000"/>
                  </a:schemeClr>
                </a:solidFill>
                <a:latin typeface="Trebuchet MS" panose="020B0603020202020204" pitchFamily="34" charset="0"/>
                <a:hlinkClick r:id="rId4"/>
              </a:rPr>
              <a:t/>
            </a:r>
            <a:br>
              <a:rPr lang="nl-BE" sz="2200" dirty="0">
                <a:solidFill>
                  <a:schemeClr val="accent5">
                    <a:lumMod val="50000"/>
                  </a:schemeClr>
                </a:solidFill>
                <a:latin typeface="Trebuchet MS" panose="020B0603020202020204" pitchFamily="34" charset="0"/>
                <a:hlinkClick r:id="rId4"/>
              </a:rPr>
            </a:br>
            <a:r>
              <a:rPr lang="nl-BE" sz="2200" dirty="0">
                <a:solidFill>
                  <a:schemeClr val="accent5">
                    <a:lumMod val="50000"/>
                  </a:schemeClr>
                </a:solidFill>
                <a:latin typeface="Trebuchet MS" panose="020B0603020202020204" pitchFamily="34" charset="0"/>
              </a:rPr>
              <a:t>Auteur: Marc Goris</a:t>
            </a: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r>
              <a:rPr lang="nl-BE" sz="2200" dirty="0" smtClean="0">
                <a:solidFill>
                  <a:schemeClr val="accent5">
                    <a:lumMod val="50000"/>
                  </a:schemeClr>
                </a:solidFill>
                <a:latin typeface="Trebuchet MS" panose="020B0603020202020204" pitchFamily="34" charset="0"/>
              </a:rPr>
              <a:t>Klik op de knop EXIT om de presentatie te sluiten. </a:t>
            </a:r>
          </a:p>
        </p:txBody>
      </p:sp>
      <p:sp>
        <p:nvSpPr>
          <p:cNvPr id="12" name="Rechthoek 11">
            <a:hlinkClick r:id="" action="ppaction://hlinkshowjump?jump=endshow"/>
          </p:cNvPr>
          <p:cNvSpPr/>
          <p:nvPr/>
        </p:nvSpPr>
        <p:spPr>
          <a:xfrm>
            <a:off x="4233152" y="5120639"/>
            <a:ext cx="1683941" cy="818298"/>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3600" dirty="0" smtClean="0"/>
              <a:t>EXIT</a:t>
            </a:r>
            <a:endParaRPr lang="nl-BE" sz="3600" dirty="0"/>
          </a:p>
        </p:txBody>
      </p:sp>
      <p:pic>
        <p:nvPicPr>
          <p:cNvPr id="11" name="Afbeelding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938" y="1489668"/>
            <a:ext cx="3661808" cy="5189008"/>
          </a:xfrm>
          <a:prstGeom prst="rect">
            <a:avLst/>
          </a:prstGeom>
        </p:spPr>
      </p:pic>
    </p:spTree>
    <p:extLst>
      <p:ext uri="{BB962C8B-B14F-4D97-AF65-F5344CB8AC3E}">
        <p14:creationId xmlns:p14="http://schemas.microsoft.com/office/powerpoint/2010/main" val="18872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323439"/>
          </a:xfrm>
          <a:prstGeom prst="rect">
            <a:avLst/>
          </a:prstGeom>
          <a:noFill/>
        </p:spPr>
        <p:txBody>
          <a:bodyPr wrap="square" rtlCol="0">
            <a:spAutoFit/>
          </a:bodyPr>
          <a:lstStyle/>
          <a:p>
            <a:r>
              <a:rPr lang="nl-BE" sz="4000" dirty="0" smtClean="0"/>
              <a:t>Valideren = controleren of alles ingegeven werd zoals het hoort</a:t>
            </a:r>
            <a:endParaRPr lang="nl-BE" sz="4000" dirty="0"/>
          </a:p>
        </p:txBody>
      </p:sp>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400856">
            <a:off x="1997672" y="2885303"/>
            <a:ext cx="13030405" cy="1440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1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antoorthema">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eg webontwerp" id="{9D98B3BB-EAA1-40EF-A635-8B1682A601E8}" vid="{D6CE4A0E-B577-43CF-BECF-1678AD8771BE}"/>
    </a:ext>
  </a:extLst>
</a:theme>
</file>

<file path=docProps/app.xml><?xml version="1.0" encoding="utf-8"?>
<Properties xmlns="http://schemas.openxmlformats.org/officeDocument/2006/extended-properties" xmlns:vt="http://schemas.openxmlformats.org/officeDocument/2006/docPropsVTypes">
  <Template/>
  <TotalTime>4914</TotalTime>
  <Words>5284</Words>
  <Application>Microsoft Office PowerPoint</Application>
  <PresentationFormat>Breedbeeld</PresentationFormat>
  <Paragraphs>1091</Paragraphs>
  <Slides>89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89</vt:i4>
      </vt:variant>
    </vt:vector>
  </HeadingPairs>
  <TitlesOfParts>
    <vt:vector size="96" baseType="lpstr">
      <vt:lpstr>Arial</vt:lpstr>
      <vt:lpstr>Code New Roman</vt:lpstr>
      <vt:lpstr>Times New Roman</vt:lpstr>
      <vt:lpstr>Trebuchet MS</vt:lpstr>
      <vt:lpstr>Wingdings</vt:lpstr>
      <vt:lpstr>Wingdings 3</vt:lpstr>
      <vt:lpstr>Kantoorthema</vt:lpstr>
      <vt:lpstr>9. Dollen met datums</vt:lpstr>
      <vt:lpstr>9. Dollen met datums</vt:lpstr>
      <vt:lpstr>9.1 Van kleur naar kleur</vt:lpstr>
      <vt:lpstr>9.1 Van kleur naar kleur</vt:lpstr>
      <vt:lpstr>9.1 Van kleur naar kleur</vt:lpstr>
      <vt:lpstr>9.1 Van kleur naar kleur</vt:lpstr>
      <vt:lpstr>9.1 Van kleur naar kleur</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9.4 Rekenen met datums</vt:lpstr>
      <vt:lpstr>9.4 Rekenen met datums</vt:lpstr>
      <vt:lpstr>9.4 Rekenen met datums</vt:lpstr>
      <vt:lpstr>9.5 Eenvoudiger met een datumveld</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 Dollen met datums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ICTeam</dc:creator>
  <cp:lastModifiedBy>Marc</cp:lastModifiedBy>
  <cp:revision>90</cp:revision>
  <dcterms:created xsi:type="dcterms:W3CDTF">2019-07-14T07:52:00Z</dcterms:created>
  <dcterms:modified xsi:type="dcterms:W3CDTF">2022-05-25T20:35:33Z</dcterms:modified>
</cp:coreProperties>
</file>